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7"/>
  </p:handoutMasterIdLst>
  <p:sldIdLst>
    <p:sldId id="256" r:id="rId2"/>
    <p:sldId id="339" r:id="rId3"/>
    <p:sldId id="404" r:id="rId4"/>
    <p:sldId id="405" r:id="rId5"/>
    <p:sldId id="406" r:id="rId6"/>
    <p:sldId id="407" r:id="rId7"/>
    <p:sldId id="408" r:id="rId8"/>
    <p:sldId id="259" r:id="rId9"/>
    <p:sldId id="260" r:id="rId10"/>
    <p:sldId id="261" r:id="rId11"/>
    <p:sldId id="335" r:id="rId12"/>
    <p:sldId id="334" r:id="rId13"/>
    <p:sldId id="262" r:id="rId14"/>
    <p:sldId id="263" r:id="rId15"/>
    <p:sldId id="265" r:id="rId16"/>
    <p:sldId id="266" r:id="rId17"/>
    <p:sldId id="267" r:id="rId18"/>
    <p:sldId id="268" r:id="rId19"/>
    <p:sldId id="269" r:id="rId20"/>
    <p:sldId id="409" r:id="rId21"/>
    <p:sldId id="273" r:id="rId22"/>
    <p:sldId id="297" r:id="rId23"/>
    <p:sldId id="274" r:id="rId24"/>
    <p:sldId id="306" r:id="rId25"/>
    <p:sldId id="307" r:id="rId26"/>
    <p:sldId id="309" r:id="rId27"/>
    <p:sldId id="318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8" r:id="rId36"/>
    <p:sldId id="341" r:id="rId37"/>
    <p:sldId id="351" r:id="rId38"/>
    <p:sldId id="352" r:id="rId39"/>
    <p:sldId id="353" r:id="rId40"/>
    <p:sldId id="354" r:id="rId41"/>
    <p:sldId id="355" r:id="rId42"/>
    <p:sldId id="356" r:id="rId43"/>
    <p:sldId id="357" r:id="rId44"/>
    <p:sldId id="358" r:id="rId45"/>
    <p:sldId id="359" r:id="rId46"/>
    <p:sldId id="361" r:id="rId47"/>
    <p:sldId id="375" r:id="rId48"/>
    <p:sldId id="376" r:id="rId49"/>
    <p:sldId id="377" r:id="rId50"/>
    <p:sldId id="378" r:id="rId51"/>
    <p:sldId id="379" r:id="rId52"/>
    <p:sldId id="380" r:id="rId53"/>
    <p:sldId id="381" r:id="rId54"/>
    <p:sldId id="382" r:id="rId55"/>
    <p:sldId id="383" r:id="rId56"/>
    <p:sldId id="388" r:id="rId57"/>
    <p:sldId id="389" r:id="rId58"/>
    <p:sldId id="390" r:id="rId59"/>
    <p:sldId id="391" r:id="rId60"/>
    <p:sldId id="394" r:id="rId61"/>
    <p:sldId id="395" r:id="rId62"/>
    <p:sldId id="400" r:id="rId63"/>
    <p:sldId id="401" r:id="rId64"/>
    <p:sldId id="402" r:id="rId65"/>
    <p:sldId id="403" r:id="rId66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9915A02-D710-4011-A25C-2D622E9A56D0}">
          <p14:sldIdLst>
            <p14:sldId id="256"/>
            <p14:sldId id="339"/>
            <p14:sldId id="404"/>
            <p14:sldId id="405"/>
            <p14:sldId id="406"/>
            <p14:sldId id="407"/>
            <p14:sldId id="408"/>
            <p14:sldId id="259"/>
            <p14:sldId id="260"/>
            <p14:sldId id="261"/>
            <p14:sldId id="335"/>
            <p14:sldId id="334"/>
            <p14:sldId id="262"/>
            <p14:sldId id="263"/>
            <p14:sldId id="265"/>
            <p14:sldId id="266"/>
            <p14:sldId id="267"/>
            <p14:sldId id="268"/>
            <p14:sldId id="269"/>
            <p14:sldId id="409"/>
            <p14:sldId id="273"/>
            <p14:sldId id="297"/>
            <p14:sldId id="274"/>
          </p14:sldIdLst>
        </p14:section>
        <p14:section name="Раздел без заголовка" id="{2FE7CD45-9305-47FF-BFA8-BED73A3A60CC}">
          <p14:sldIdLst>
            <p14:sldId id="306"/>
            <p14:sldId id="307"/>
            <p14:sldId id="309"/>
            <p14:sldId id="318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41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1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8"/>
            <p14:sldId id="389"/>
            <p14:sldId id="390"/>
            <p14:sldId id="391"/>
            <p14:sldId id="394"/>
            <p14:sldId id="395"/>
            <p14:sldId id="400"/>
            <p14:sldId id="401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1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99186-1E27-49DC-B1E3-454D059CC9B0}" type="datetimeFigureOut">
              <a:rPr lang="uk-UA" smtClean="0"/>
              <a:pPr/>
              <a:t>27.10.2025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A19C-22CA-4A87-AE3C-E27A8C942325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8780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 smtClean="0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  <a:endParaRPr lang="en-US" smtClean="0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smtClean="0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27.10.2025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5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0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2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3.w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4.w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5.w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26.w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2.w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4.w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15.wmf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3128" y="1598017"/>
            <a:ext cx="72728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ТЕМА 6</a:t>
            </a:r>
            <a:endParaRPr lang="ru-RU" sz="4400" b="1" dirty="0" smtClean="0">
              <a:solidFill>
                <a:schemeClr val="bg1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err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4400" b="1" dirty="0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4400" b="1" dirty="0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 smtClean="0">
                <a:solidFill>
                  <a:schemeClr val="bg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фінансів</a:t>
            </a:r>
            <a:endParaRPr lang="ru-RU" sz="4400" i="1" dirty="0" smtClean="0">
              <a:solidFill>
                <a:schemeClr val="bg1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76067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2. Аналіз </a:t>
            </a:r>
            <a:r>
              <a:rPr lang="uk-UA" sz="2800" b="1" i="1" dirty="0"/>
              <a:t>негативного грошового </a:t>
            </a:r>
            <a:r>
              <a:rPr lang="uk-UA" sz="2800" b="1" i="1" dirty="0" smtClean="0"/>
              <a:t>потоку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2.1. Аналіз структури </a:t>
            </a:r>
            <a:r>
              <a:rPr lang="uk-UA" sz="2800" dirty="0"/>
              <a:t>напрямів 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 smtClean="0"/>
          </a:p>
          <a:p>
            <a:r>
              <a:rPr lang="uk-UA" sz="2800" dirty="0" smtClean="0"/>
              <a:t>2.2. Аналіз динаміки </a:t>
            </a:r>
            <a:r>
              <a:rPr lang="uk-UA" sz="2800" dirty="0"/>
              <a:t>використання </a:t>
            </a:r>
            <a:r>
              <a:rPr lang="uk-UA" sz="2800" dirty="0" smtClean="0"/>
              <a:t>грошових </a:t>
            </a:r>
            <a:r>
              <a:rPr lang="uk-UA" sz="2800" dirty="0"/>
              <a:t>коштів</a:t>
            </a:r>
          </a:p>
          <a:p>
            <a:endParaRPr lang="uk-UA" sz="2800" dirty="0"/>
          </a:p>
          <a:p>
            <a:pPr algn="ctr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127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53938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Таблиця 1. Аналіз руху грошових коштів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15004"/>
              </p:ext>
            </p:extLst>
          </p:nvPr>
        </p:nvGraphicFramePr>
        <p:xfrm>
          <a:off x="243323" y="931523"/>
          <a:ext cx="8721168" cy="58318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0245"/>
                <a:gridCol w="2448272"/>
                <a:gridCol w="936104"/>
                <a:gridCol w="864096"/>
                <a:gridCol w="648072"/>
                <a:gridCol w="936104"/>
                <a:gridCol w="864096"/>
                <a:gridCol w="792088"/>
                <a:gridCol w="792091"/>
              </a:tblGrid>
              <a:tr h="30938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Грошові потоки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Початок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Кінець періоду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Відхилення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1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Сума,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ru-RU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Питома вага,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</a:t>
                      </a: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грн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Відносне, </a:t>
                      </a: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Пунктів структури, %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 anchor="ctr"/>
                </a:tc>
              </a:tr>
              <a:tr h="2169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337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7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828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64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09673"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88716"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позитивний грошовий потік</a:t>
                      </a:r>
                      <a:endParaRPr kumimoji="0" lang="ru-RU" sz="1200" b="1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2257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Негативний грошовий потік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endParaRPr lang="ru-RU" sz="12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69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Операційна діяльність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9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.1.1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675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операційної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фінансової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3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Інвестиційна діяльність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959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.3.1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936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від інвестиційної діяльності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590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негативний грошовий потік</a:t>
                      </a:r>
                      <a:endParaRPr kumimoji="0" lang="ru-RU" sz="1200" b="1" i="1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  <a:tr h="1718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чистий грошовий потік</a:t>
                      </a:r>
                      <a:endParaRPr lang="ru-RU" sz="1200" b="1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4" marR="2313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2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44824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3. Аналіз чистого грошового потоку</a:t>
            </a:r>
            <a:endParaRPr lang="uk-UA" sz="2800" b="1" dirty="0"/>
          </a:p>
          <a:p>
            <a:endParaRPr lang="uk-UA" sz="2800" dirty="0"/>
          </a:p>
          <a:p>
            <a:pPr algn="just"/>
            <a:r>
              <a:rPr lang="uk-UA" sz="2800" dirty="0"/>
              <a:t>3.1. Оцінка збалансованості позитивного та негативного потоків</a:t>
            </a:r>
          </a:p>
          <a:p>
            <a:endParaRPr lang="uk-UA" sz="2800" dirty="0"/>
          </a:p>
          <a:p>
            <a:r>
              <a:rPr lang="uk-UA" sz="2800" dirty="0"/>
              <a:t>3.2. Аналіз якості чистого грошового потоку</a:t>
            </a:r>
          </a:p>
        </p:txBody>
      </p:sp>
    </p:spTree>
    <p:extLst>
      <p:ext uri="{BB962C8B-B14F-4D97-AF65-F5344CB8AC3E}">
        <p14:creationId xmlns:p14="http://schemas.microsoft.com/office/powerpoint/2010/main" val="178446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45180"/>
            <a:ext cx="70567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4. Аналіз </a:t>
            </a:r>
            <a:r>
              <a:rPr lang="uk-UA" sz="2800" b="1" i="1" dirty="0"/>
              <a:t>грошового потоку за видами </a:t>
            </a:r>
            <a:r>
              <a:rPr lang="uk-UA" sz="2800" b="1" i="1" dirty="0" smtClean="0"/>
              <a:t>діяльності</a:t>
            </a:r>
          </a:p>
          <a:p>
            <a:endParaRPr lang="uk-UA" sz="2800" i="1" dirty="0" smtClean="0"/>
          </a:p>
          <a:p>
            <a:pPr algn="just"/>
            <a:r>
              <a:rPr lang="uk-UA" sz="2800" dirty="0" smtClean="0"/>
              <a:t>4.1. Аналіз структури </a:t>
            </a:r>
            <a:r>
              <a:rPr lang="uk-UA" sz="2800" dirty="0"/>
              <a:t>грошового потоку від операційної діяльності</a:t>
            </a:r>
          </a:p>
          <a:p>
            <a:pPr algn="just"/>
            <a:endParaRPr lang="uk-UA" sz="2800" i="1" dirty="0"/>
          </a:p>
          <a:p>
            <a:pPr algn="just"/>
            <a:r>
              <a:rPr lang="uk-UA" sz="2800" dirty="0" smtClean="0"/>
              <a:t>4.2. Аналіз структури </a:t>
            </a:r>
            <a:r>
              <a:rPr lang="uk-UA" sz="2800" dirty="0"/>
              <a:t>грошового потоку від інвестиційної діяльності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4.3. </a:t>
            </a:r>
            <a:r>
              <a:rPr lang="uk-UA" sz="2800" dirty="0"/>
              <a:t>Аналіз </a:t>
            </a:r>
            <a:r>
              <a:rPr lang="uk-UA" sz="2800" dirty="0" smtClean="0"/>
              <a:t>структури </a:t>
            </a:r>
            <a:r>
              <a:rPr lang="uk-UA" sz="2800" dirty="0"/>
              <a:t>грошового потоку від фінансової </a:t>
            </a:r>
            <a:r>
              <a:rPr lang="uk-UA" sz="2800" dirty="0" smtClean="0"/>
              <a:t>діяльності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8315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617762"/>
            <a:ext cx="7200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 5. Аналіз </a:t>
            </a:r>
            <a:r>
              <a:rPr lang="uk-UA" sz="2800" b="1" i="1" dirty="0"/>
              <a:t>відхилення залишку грошових коштів від чистого фінансового </a:t>
            </a:r>
            <a:r>
              <a:rPr lang="uk-UA" sz="2800" b="1" i="1" dirty="0" smtClean="0"/>
              <a:t>результату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5.1. Оцінка наявності грошових </a:t>
            </a:r>
            <a:r>
              <a:rPr lang="uk-UA" sz="2800" dirty="0"/>
              <a:t>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5.2. Відхилення залишку </a:t>
            </a:r>
            <a:r>
              <a:rPr lang="uk-UA" sz="2800" dirty="0"/>
              <a:t>грошових коштів </a:t>
            </a:r>
            <a:r>
              <a:rPr lang="uk-UA" sz="2800" dirty="0" smtClean="0"/>
              <a:t>від </a:t>
            </a:r>
            <a:r>
              <a:rPr lang="uk-UA" sz="2800" dirty="0"/>
              <a:t>фінансового </a:t>
            </a:r>
            <a:r>
              <a:rPr lang="uk-UA" sz="2800" dirty="0" smtClean="0"/>
              <a:t>результату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335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04426"/>
            <a:ext cx="806489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/>
              <a:t>Етап </a:t>
            </a:r>
            <a:r>
              <a:rPr lang="uk-UA" sz="2800" b="1" i="1" dirty="0" smtClean="0"/>
              <a:t>6. </a:t>
            </a:r>
            <a:r>
              <a:rPr lang="uk-UA" sz="2800" b="1" i="1" dirty="0"/>
              <a:t>Аналіз ефективності  використання грошових коштів </a:t>
            </a:r>
            <a:endParaRPr lang="uk-UA" sz="2800" b="1" i="1" dirty="0" smtClean="0"/>
          </a:p>
          <a:p>
            <a:pPr algn="ctr"/>
            <a:endParaRPr lang="uk-UA" dirty="0" smtClean="0"/>
          </a:p>
          <a:p>
            <a:r>
              <a:rPr lang="uk-UA" sz="2400" b="1" dirty="0" smtClean="0"/>
              <a:t>1. Рентабельність </a:t>
            </a:r>
            <a:r>
              <a:rPr lang="uk-UA" sz="2400" b="1" dirty="0"/>
              <a:t>залишку грошових </a:t>
            </a:r>
            <a:r>
              <a:rPr lang="uk-UA" sz="2400" b="1" dirty="0" smtClean="0"/>
              <a:t>коштів (</a:t>
            </a:r>
            <a:r>
              <a:rPr lang="uk-UA" sz="2400" b="1" dirty="0" err="1" smtClean="0"/>
              <a:t>Рз</a:t>
            </a:r>
            <a:r>
              <a:rPr lang="uk-UA" sz="2400" b="1" dirty="0" smtClean="0"/>
              <a:t>)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416495"/>
              </p:ext>
            </p:extLst>
          </p:nvPr>
        </p:nvGraphicFramePr>
        <p:xfrm>
          <a:off x="3059832" y="2266697"/>
          <a:ext cx="3672408" cy="1450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" name="Формула" r:id="rId3" imgW="660240" imgH="457200" progId="Equation.3">
                  <p:embed/>
                </p:oleObj>
              </mc:Choice>
              <mc:Fallback>
                <p:oleObj name="Формула" r:id="rId3" imgW="660240" imgH="457200" progId="Equation.3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66697"/>
                        <a:ext cx="3672408" cy="14503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3682767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/>
              <a:t>Ф</a:t>
            </a:r>
            <a:r>
              <a:rPr lang="uk-UA" sz="2000" i="1" baseline="-25000" dirty="0" smtClean="0"/>
              <a:t>Р</a:t>
            </a:r>
            <a:r>
              <a:rPr lang="en-US" sz="2000" i="1" dirty="0"/>
              <a:t> </a:t>
            </a:r>
            <a:r>
              <a:rPr lang="uk-UA" sz="2000" dirty="0"/>
              <a:t>–</a:t>
            </a:r>
            <a:r>
              <a:rPr lang="en-US" sz="2000" dirty="0"/>
              <a:t> </a:t>
            </a:r>
            <a:r>
              <a:rPr lang="uk-UA" sz="2000" dirty="0"/>
              <a:t>фінансовий результат діяльності підприємства, грн</a:t>
            </a:r>
            <a:r>
              <a:rPr lang="uk-UA" sz="2000" dirty="0" smtClean="0"/>
              <a:t>. ; </a:t>
            </a:r>
            <a:r>
              <a:rPr lang="uk-UA" sz="2000" i="1" dirty="0" smtClean="0"/>
              <a:t>З</a:t>
            </a:r>
            <a:r>
              <a:rPr lang="uk-UA" sz="2000" i="1" baseline="-25000" dirty="0" smtClean="0"/>
              <a:t>С</a:t>
            </a:r>
            <a:r>
              <a:rPr lang="en-US" sz="2000" i="1" baseline="-25000" dirty="0"/>
              <a:t> </a:t>
            </a:r>
            <a:r>
              <a:rPr lang="uk-UA" sz="2000" dirty="0"/>
              <a:t>– середній залишок грошових коштів, </a:t>
            </a:r>
            <a:r>
              <a:rPr lang="uk-UA" sz="2000" dirty="0" smtClean="0"/>
              <a:t>грн.</a:t>
            </a:r>
            <a:r>
              <a:rPr lang="uk-UA" sz="2000" dirty="0" smtClean="0">
                <a:effectLst/>
              </a:rPr>
              <a:t> </a:t>
            </a:r>
            <a:r>
              <a:rPr lang="uk-UA" sz="2000" dirty="0"/>
              <a:t> </a:t>
            </a:r>
            <a:endParaRPr lang="uk-UA" sz="2000" dirty="0" smtClean="0"/>
          </a:p>
          <a:p>
            <a:endParaRPr lang="uk-UA" sz="2400" dirty="0" smtClean="0"/>
          </a:p>
          <a:p>
            <a:pPr algn="just"/>
            <a:r>
              <a:rPr lang="uk-UA" sz="2400" dirty="0" smtClean="0"/>
              <a:t>Показує суму прибутку </a:t>
            </a:r>
            <a:r>
              <a:rPr lang="uk-UA" sz="2400" dirty="0"/>
              <a:t>(збитку), яка припадає на 1 грн. грошових коштів, що знаходяться у розпорядженні підприємства в середньому протягом періоду, що </a:t>
            </a:r>
            <a:r>
              <a:rPr lang="uk-UA" sz="2400" dirty="0" smtClean="0"/>
              <a:t>досліджується.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597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7" y="1177588"/>
            <a:ext cx="72454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2. Рентабельність </a:t>
            </a:r>
            <a:r>
              <a:rPr lang="uk-UA" sz="2800" b="1" dirty="0"/>
              <a:t>витрачених грошових </a:t>
            </a:r>
            <a:r>
              <a:rPr lang="uk-UA" sz="2800" b="1" dirty="0" smtClean="0"/>
              <a:t>коштів (</a:t>
            </a:r>
            <a:r>
              <a:rPr lang="uk-UA" sz="2800" b="1" dirty="0" err="1" smtClean="0"/>
              <a:t>Рв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139117"/>
              </p:ext>
            </p:extLst>
          </p:nvPr>
        </p:nvGraphicFramePr>
        <p:xfrm>
          <a:off x="2987824" y="1890797"/>
          <a:ext cx="3888432" cy="1538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890797"/>
                        <a:ext cx="3888432" cy="15382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42975" y="3639795"/>
            <a:ext cx="73275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негативний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витрачених підприємством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1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96752"/>
            <a:ext cx="852893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3. Рентабельність </a:t>
            </a:r>
            <a:r>
              <a:rPr lang="uk-UA" sz="2800" b="1" dirty="0"/>
              <a:t>грошових коштів </a:t>
            </a:r>
            <a:r>
              <a:rPr lang="uk-UA" sz="2800" b="1" dirty="0" smtClean="0"/>
              <a:t>отриманих </a:t>
            </a:r>
          </a:p>
          <a:p>
            <a:r>
              <a:rPr lang="uk-UA" sz="2800" b="1" dirty="0" smtClean="0"/>
              <a:t>(</a:t>
            </a:r>
            <a:r>
              <a:rPr lang="uk-UA" sz="2800" b="1" dirty="0" err="1" smtClean="0"/>
              <a:t>Ротр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325022"/>
              </p:ext>
            </p:extLst>
          </p:nvPr>
        </p:nvGraphicFramePr>
        <p:xfrm>
          <a:off x="2771800" y="1844824"/>
          <a:ext cx="3960440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Формула" r:id="rId3" imgW="800100" imgH="457200" progId="Equation.3">
                  <p:embed/>
                </p:oleObj>
              </mc:Choice>
              <mc:Fallback>
                <p:oleObj name="Формула" r:id="rId3" imgW="800100" imgH="457200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844824"/>
                        <a:ext cx="3960440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0100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000" i="1" baseline="-25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позитивний грошовий потік,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Показує суму прибутку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(збитку), яка припадає на 1 грн. грошових коштів, які отримало підприємство за період, що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досліджується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6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321604"/>
            <a:ext cx="7723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 smtClean="0"/>
              <a:t>4. Рентабельність </a:t>
            </a:r>
            <a:r>
              <a:rPr lang="uk-UA" sz="2800" b="1" dirty="0"/>
              <a:t>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Рч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538000"/>
              </p:ext>
            </p:extLst>
          </p:nvPr>
        </p:nvGraphicFramePr>
        <p:xfrm>
          <a:off x="2339752" y="1844824"/>
          <a:ext cx="496855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844824"/>
                        <a:ext cx="4968552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546882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ГП</a:t>
            </a:r>
            <a:r>
              <a:rPr lang="uk-UA" sz="2400" i="1" baseline="-250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чистий грошовий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потік,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Сума прибутку (збитку) на 1 грн. чистого грошового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потоку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03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5. Коефіцієнт </a:t>
            </a:r>
            <a:r>
              <a:rPr lang="uk-UA" sz="2800" b="1" dirty="0"/>
              <a:t>достатності чистого грошового </a:t>
            </a:r>
            <a:r>
              <a:rPr lang="uk-UA" sz="2800" b="1" dirty="0" smtClean="0"/>
              <a:t>потоку (</a:t>
            </a:r>
            <a:r>
              <a:rPr lang="uk-UA" sz="2800" b="1" dirty="0" err="1" smtClean="0"/>
              <a:t>Кд</a:t>
            </a:r>
            <a:r>
              <a:rPr lang="uk-UA" sz="2800" b="1" dirty="0" smtClean="0"/>
              <a:t>)</a:t>
            </a:r>
            <a:endParaRPr lang="uk-UA" sz="28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904160"/>
              </p:ext>
            </p:extLst>
          </p:nvPr>
        </p:nvGraphicFramePr>
        <p:xfrm>
          <a:off x="2699792" y="1934835"/>
          <a:ext cx="3816424" cy="1278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" name="Формула" r:id="rId3" imgW="952087" imgH="418918" progId="Equation.3">
                  <p:embed/>
                </p:oleObj>
              </mc:Choice>
              <mc:Fallback>
                <p:oleObj name="Формула" r:id="rId3" imgW="952087" imgH="418918" progId="Equation.3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934835"/>
                        <a:ext cx="3816424" cy="12781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384282"/>
            <a:ext cx="734481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виплати за позиками,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ΔЗ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 – прир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іст залишків оборотних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виплати за дивідендами власникам підприємства,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Визначає достатність чистого грошового потоку, який створюється підприємством, з урахуванням потреб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фінансування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3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060848"/>
            <a:ext cx="59766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AutoNum type="arabicPeriod"/>
            </a:pPr>
            <a:r>
              <a:rPr lang="ru-RU" sz="3600" b="1" dirty="0" err="1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потоків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36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6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3600" b="1" dirty="0" err="1">
                <a:latin typeface="Bookman Old Style" panose="02050604050505020204" pitchFamily="18" charset="0"/>
                <a:cs typeface="Times New Roman" panose="02020603050405020304" pitchFamily="18" charset="0"/>
              </a:rPr>
              <a:t>підприємства</a:t>
            </a:r>
            <a:endParaRPr lang="uk-UA" sz="3600" b="1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1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96752"/>
            <a:ext cx="71287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Модель, розроблена Міллером і </a:t>
            </a:r>
            <a:r>
              <a:rPr lang="uk-UA" sz="3200" i="1" dirty="0" err="1">
                <a:latin typeface="Times New Roman" pitchFamily="18" charset="0"/>
                <a:cs typeface="Times New Roman" pitchFamily="18" charset="0"/>
              </a:rPr>
              <a:t>Орром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, допомагає з’ясувати: як підприємству слід управляти своїм грошовим запасом, якщо неможливо передбачити щоденне витрачання та надходження грошових коштів. Модель базується на припущенні, що  надходження і витрачання грошей від періоду до періоду є незалежними випадковими подіями.</a:t>
            </a:r>
          </a:p>
        </p:txBody>
      </p:sp>
    </p:spTree>
    <p:extLst>
      <p:ext uri="{BB962C8B-B14F-4D97-AF65-F5344CB8AC3E}">
        <p14:creationId xmlns:p14="http://schemas.microsoft.com/office/powerpoint/2010/main" val="3340665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Етапи формування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моделі </a:t>
            </a:r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Міллера-Орра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 Встановлюється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мінімальна величина грошових коштів (О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яку доцільно постійно мати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 За даними минулих періодів визначається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варіація щоденного надходження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поточний рахунок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uk-UA" sz="1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 Визначаються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зі зберігання засобів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розмірі ставки щоденного доходу за короткостроковими цінними паперами, що обертаються на ринку) і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витрати із взаємної трансформації грошових коштів і цінних паперів (Р</a:t>
            </a:r>
            <a:r>
              <a:rPr lang="uk-UA" sz="2400" b="1" i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(наприклад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комісійні, що сплачуються в пунктах обміну валюти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097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488924"/>
              </p:ext>
            </p:extLst>
          </p:nvPr>
        </p:nvGraphicFramePr>
        <p:xfrm>
          <a:off x="2411760" y="1916832"/>
          <a:ext cx="4896544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6" name="Формула" r:id="rId3" imgW="1168400" imgH="558800" progId="Equation.3">
                  <p:embed/>
                </p:oleObj>
              </mc:Choice>
              <mc:Fallback>
                <p:oleObj name="Формула" r:id="rId3" imgW="1168400" imgH="558800" progId="Equation.3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916832"/>
                        <a:ext cx="4896544" cy="18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941819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розмах варіації залишку грошових коштів на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(S)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894147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Розраховується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верхня межа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грошових коштів на банківському рахунку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081621"/>
              </p:ext>
            </p:extLst>
          </p:nvPr>
        </p:nvGraphicFramePr>
        <p:xfrm>
          <a:off x="2771800" y="5085184"/>
          <a:ext cx="43204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7" name="Формула" r:id="rId5" imgW="761669" imgH="203112" progId="Equation.3">
                  <p:embed/>
                </p:oleObj>
              </mc:Choice>
              <mc:Fallback>
                <p:oleObj name="Формула" r:id="rId5" imgW="761669" imgH="203112" progId="Equation.3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085184"/>
                        <a:ext cx="432048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699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790658" y="1345992"/>
            <a:ext cx="75626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Визначається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точка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повернення (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b="1" i="1" baseline="-250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величину залишку грошових коштів на банківському рахунку, до якої необхідно повернутися у випадку, якщо фактичний залишок засобів 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поточному рахунку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досягає верхньої або нижньої межі: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259290"/>
              </p:ext>
            </p:extLst>
          </p:nvPr>
        </p:nvGraphicFramePr>
        <p:xfrm>
          <a:off x="1691680" y="3573016"/>
          <a:ext cx="532859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1" name="Формула" r:id="rId3" imgW="723586" imgH="355446" progId="Equation.3">
                  <p:embed/>
                </p:oleObj>
              </mc:Choice>
              <mc:Fallback>
                <p:oleObj name="Формула" r:id="rId3" imgW="723586" imgH="355446" progId="Equation.3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573016"/>
                        <a:ext cx="5328592" cy="1656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08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308" y="1700808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Bookman Old Style" panose="02050604050505020204" pitchFamily="18" charset="0"/>
              </a:rPr>
              <a:t>2. </a:t>
            </a:r>
            <a:r>
              <a:rPr lang="ru-RU" sz="3200" b="1" dirty="0" err="1">
                <a:latin typeface="Bookman Old Style" panose="02050604050505020204" pitchFamily="18" charset="0"/>
              </a:rPr>
              <a:t>Аналіз</a:t>
            </a:r>
            <a:r>
              <a:rPr lang="ru-RU" sz="3200" b="1" dirty="0">
                <a:latin typeface="Bookman Old Style" panose="02050604050505020204" pitchFamily="18" charset="0"/>
              </a:rPr>
              <a:t> </a:t>
            </a:r>
            <a:r>
              <a:rPr lang="ru-RU" sz="3200" b="1" dirty="0" err="1" smtClean="0">
                <a:latin typeface="Bookman Old Style" panose="02050604050505020204" pitchFamily="18" charset="0"/>
              </a:rPr>
              <a:t>прибутку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083189"/>
              </p:ext>
            </p:extLst>
          </p:nvPr>
        </p:nvGraphicFramePr>
        <p:xfrm>
          <a:off x="988159" y="1772816"/>
          <a:ext cx="7400265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50" name="Picture" r:id="rId3" imgW="4634132" imgH="2777875" progId="Word.Picture.8">
                  <p:embed/>
                </p:oleObj>
              </mc:Choice>
              <mc:Fallback>
                <p:oleObj name="Picture" r:id="rId3" imgW="4634132" imgH="2777875" progId="Word.Picture.8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159" y="1772816"/>
                        <a:ext cx="7400265" cy="3672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27584" y="5657473"/>
            <a:ext cx="7848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 3.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Фактори, що впливають на величину фінансового результату від основної діяльності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1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4477" y="1023119"/>
            <a:ext cx="4965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показників рентабельності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1815207"/>
            <a:ext cx="3195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ВИТРАТНІ ПОКАЗНИКИ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42088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1. Рентабельність </a:t>
            </a:r>
            <a:r>
              <a:rPr lang="uk-UA" sz="2400" dirty="0"/>
              <a:t>продукції (товарів, робіт, послуг</a:t>
            </a:r>
            <a:r>
              <a:rPr lang="uk-UA" sz="2400" dirty="0" smtClean="0"/>
              <a:t>)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69135"/>
              </p:ext>
            </p:extLst>
          </p:nvPr>
        </p:nvGraphicFramePr>
        <p:xfrm>
          <a:off x="2887056" y="3082851"/>
          <a:ext cx="3629160" cy="1066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3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056" y="3082851"/>
                        <a:ext cx="3629160" cy="1066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47654" y="4287287"/>
            <a:ext cx="746876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валовий прибуток;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собівартість реалізованої продукції (товарів, робіт, послуг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валового прибутку з 1 грн. понесених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1750815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8605" y="1556792"/>
            <a:ext cx="7229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2. Рентабельність </a:t>
            </a:r>
            <a:r>
              <a:rPr lang="uk-UA" sz="2400" dirty="0"/>
              <a:t>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Род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122289"/>
              </p:ext>
            </p:extLst>
          </p:nvPr>
        </p:nvGraphicFramePr>
        <p:xfrm>
          <a:off x="2627784" y="2492896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7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92896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933056"/>
            <a:ext cx="770485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операційні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операційної діяльності з 1 грн. операційних витрат</a:t>
            </a:r>
          </a:p>
        </p:txBody>
      </p:sp>
    </p:spTree>
    <p:extLst>
      <p:ext uri="{BB962C8B-B14F-4D97-AF65-F5344CB8AC3E}">
        <p14:creationId xmlns:p14="http://schemas.microsoft.com/office/powerpoint/2010/main" val="389569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0761" y="908720"/>
            <a:ext cx="31479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РЕСУРСНІ</a:t>
            </a:r>
            <a:r>
              <a:rPr lang="uk-UA" b="1" i="1" dirty="0" smtClean="0"/>
              <a:t> </a:t>
            </a:r>
            <a:r>
              <a:rPr lang="uk-UA" sz="2400" b="1" i="1" dirty="0"/>
              <a:t>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628800"/>
            <a:ext cx="52992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3</a:t>
            </a:r>
            <a:r>
              <a:rPr lang="uk-UA" sz="2400" dirty="0" smtClean="0"/>
              <a:t>. Рентабельність</a:t>
            </a:r>
            <a:r>
              <a:rPr lang="uk-UA" dirty="0" smtClean="0"/>
              <a:t> </a:t>
            </a:r>
            <a:r>
              <a:rPr lang="uk-UA" sz="2400" dirty="0" smtClean="0"/>
              <a:t>підприємства (</a:t>
            </a:r>
            <a:r>
              <a:rPr lang="uk-UA" sz="2400" dirty="0" err="1" smtClean="0"/>
              <a:t>Рп</a:t>
            </a:r>
            <a:r>
              <a:rPr lang="uk-UA" sz="2400" dirty="0" smtClean="0"/>
              <a:t>)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9319020"/>
              </p:ext>
            </p:extLst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9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895888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37233635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83159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4</a:t>
            </a:r>
            <a:r>
              <a:rPr lang="uk-UA" sz="2400" dirty="0" smtClean="0"/>
              <a:t>. </a:t>
            </a:r>
            <a:r>
              <a:rPr lang="uk-UA" sz="2400" dirty="0"/>
              <a:t>Рентабельність власного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Рвк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732074"/>
              </p:ext>
            </p:extLst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2" name="Формула" r:id="rId3" imgW="1015559" imgH="355446" progId="Equation.3">
                  <p:embed/>
                </p:oleObj>
              </mc:Choice>
              <mc:Fallback>
                <p:oleObj name="Формула" r:id="rId3" imgW="1015559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3717032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906277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836712"/>
            <a:ext cx="65261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latin typeface="Bookman Old Style" panose="02050604050505020204" pitchFamily="18" charset="0"/>
              </a:rPr>
              <a:t>1. Аналіз  грошових потоків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628800"/>
            <a:ext cx="8280920" cy="4241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 і прогнозування грошових потоків дозволяє прораховувати наслідки рішень, що приймаються в короткостроковому періоді в частині достатності коштів для забезпечення поточної діяльності (поточної платоспроможності підприємства). </a:t>
            </a:r>
            <a:endParaRPr lang="uk-UA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показує практика, багато українських підприємств були ліквідовані через банкрутство не тому, що отримували недостатні прибутки, а внаслідок недостачі грошової готівки. 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407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700807"/>
            <a:ext cx="6280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5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залученого </a:t>
            </a:r>
            <a:r>
              <a:rPr lang="uk-UA" sz="2400" dirty="0" smtClean="0"/>
              <a:t>капіталу (</a:t>
            </a:r>
            <a:r>
              <a:rPr lang="uk-UA" sz="2400" dirty="0" err="1" smtClean="0"/>
              <a:t>Рзк</a:t>
            </a:r>
            <a:r>
              <a:rPr lang="uk-UA" sz="2400" dirty="0" smtClean="0"/>
              <a:t>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664056"/>
              </p:ext>
            </p:extLst>
          </p:nvPr>
        </p:nvGraphicFramePr>
        <p:xfrm>
          <a:off x="2483768" y="2348880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36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348880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4077072"/>
            <a:ext cx="66967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1326992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671191"/>
            <a:ext cx="65348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6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необоротних </a:t>
            </a:r>
            <a:r>
              <a:rPr lang="uk-UA" sz="2400" dirty="0" smtClean="0"/>
              <a:t>активів (</a:t>
            </a:r>
            <a:r>
              <a:rPr lang="uk-UA" sz="2400" dirty="0" err="1" smtClean="0"/>
              <a:t>Рна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937039"/>
              </p:ext>
            </p:extLst>
          </p:nvPr>
        </p:nvGraphicFramePr>
        <p:xfrm>
          <a:off x="2267744" y="2348880"/>
          <a:ext cx="432048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0" name="Формула" r:id="rId3" imgW="1054100" imgH="381000" progId="Equation.3">
                  <p:embed/>
                </p:oleObj>
              </mc:Choice>
              <mc:Fallback>
                <p:oleObj name="Формула" r:id="rId3" imgW="1054100" imgH="3810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4320480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15616" y="4005064"/>
            <a:ext cx="713569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СНА – середньорічна вартість необоротних активів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необоротних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1478577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556792"/>
            <a:ext cx="52926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7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оборотних активів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700071"/>
              </p:ext>
            </p:extLst>
          </p:nvPr>
        </p:nvGraphicFramePr>
        <p:xfrm>
          <a:off x="2051720" y="2420888"/>
          <a:ext cx="4176464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4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20888"/>
                        <a:ext cx="4176464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80745" y="4077072"/>
            <a:ext cx="724763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СОА – середньорічна вартість оборотних активів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оборотних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2915091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023119"/>
            <a:ext cx="3171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/>
              <a:t>ДОХОДНІ ПОКАЗНИКИ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743199"/>
            <a:ext cx="5820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8</a:t>
            </a:r>
            <a:r>
              <a:rPr lang="uk-UA" sz="2400" dirty="0" smtClean="0"/>
              <a:t>. Валова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Рвп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225593"/>
              </p:ext>
            </p:extLst>
          </p:nvPr>
        </p:nvGraphicFramePr>
        <p:xfrm>
          <a:off x="2176463" y="2457450"/>
          <a:ext cx="458787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8" name="Формула" r:id="rId3" imgW="990360" imgH="419040" progId="Equation.3">
                  <p:embed/>
                </p:oleObj>
              </mc:Choice>
              <mc:Fallback>
                <p:oleObj name="Формула" r:id="rId3" imgW="990360" imgH="41904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2457450"/>
                        <a:ext cx="4587875" cy="144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043608" y="4124979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ВП – валовий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прибуток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валового прибутку, що отримується з 1 грн. доходу від продажу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послуг) </a:t>
            </a:r>
          </a:p>
        </p:txBody>
      </p:sp>
    </p:spTree>
    <p:extLst>
      <p:ext uri="{BB962C8B-B14F-4D97-AF65-F5344CB8AC3E}">
        <p14:creationId xmlns:p14="http://schemas.microsoft.com/office/powerpoint/2010/main" val="38323482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700808"/>
            <a:ext cx="56950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9</a:t>
            </a:r>
            <a:r>
              <a:rPr lang="uk-UA" sz="2400" dirty="0" smtClean="0"/>
              <a:t>. Чиста </a:t>
            </a:r>
            <a:r>
              <a:rPr lang="uk-UA" sz="2400" dirty="0"/>
              <a:t>рентабельність </a:t>
            </a:r>
            <a:r>
              <a:rPr lang="uk-UA" sz="2400" dirty="0" smtClean="0"/>
              <a:t>продажу (</a:t>
            </a:r>
            <a:r>
              <a:rPr lang="uk-UA" sz="2400" dirty="0" err="1" smtClean="0"/>
              <a:t>Рчп</a:t>
            </a:r>
            <a:r>
              <a:rPr lang="uk-UA" sz="2400" dirty="0" smtClean="0"/>
              <a:t> )</a:t>
            </a:r>
            <a:endParaRPr lang="uk-UA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13939"/>
              </p:ext>
            </p:extLst>
          </p:nvPr>
        </p:nvGraphicFramePr>
        <p:xfrm>
          <a:off x="2549525" y="2770188"/>
          <a:ext cx="3903663" cy="109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1" name="Формула" r:id="rId3" imgW="977760" imgH="419040" progId="Equation.3">
                  <p:embed/>
                </p:oleObj>
              </mc:Choice>
              <mc:Fallback>
                <p:oleObj name="Формула" r:id="rId3" imgW="977760" imgH="41904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525" y="2770188"/>
                        <a:ext cx="3903663" cy="1093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5596" y="4293096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чистого прибутку з 1 грн. чистого доходу від реалізації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(продукції, товарів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робіт, послуг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79720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24744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10</a:t>
            </a:r>
            <a:r>
              <a:rPr lang="uk-UA" sz="2400" dirty="0" smtClean="0"/>
              <a:t>. Рентабельність </a:t>
            </a:r>
            <a:r>
              <a:rPr lang="uk-UA" sz="2400" dirty="0"/>
              <a:t>доходу від операційної </a:t>
            </a:r>
            <a:r>
              <a:rPr lang="uk-UA" sz="2400" dirty="0" smtClean="0"/>
              <a:t>діяльності (</a:t>
            </a:r>
            <a:r>
              <a:rPr lang="uk-UA" sz="2400" dirty="0" err="1" smtClean="0"/>
              <a:t>Рдод</a:t>
            </a:r>
            <a:r>
              <a:rPr lang="uk-UA" sz="2400" dirty="0" smtClean="0"/>
              <a:t>) </a:t>
            </a:r>
            <a:endParaRPr lang="uk-UA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23460"/>
              </p:ext>
            </p:extLst>
          </p:nvPr>
        </p:nvGraphicFramePr>
        <p:xfrm>
          <a:off x="2771800" y="2276872"/>
          <a:ext cx="417646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5" name="Формула" r:id="rId3" imgW="1002865" imgH="380835" progId="Equation.3">
                  <p:embed/>
                </p:oleObj>
              </mc:Choice>
              <mc:Fallback>
                <p:oleObj name="Формула" r:id="rId3" imgW="1002865" imgH="380835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76872"/>
                        <a:ext cx="4176464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06025" y="3861048"/>
            <a:ext cx="752641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ФРод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фінансовий результат від операційної діяльності;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Дод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дохід від операційної діяльності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розмір прибутку з 1 грн. доходу від операційної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1784125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59559"/>
            <a:ext cx="73212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 smtClean="0">
                <a:latin typeface="Bookman Old Style" panose="02050604050505020204" pitchFamily="18" charset="0"/>
              </a:rPr>
              <a:t>3</a:t>
            </a:r>
            <a:r>
              <a:rPr lang="uk-UA" sz="3600" b="1" dirty="0">
                <a:latin typeface="Bookman Old Style" panose="02050604050505020204" pitchFamily="18" charset="0"/>
              </a:rPr>
              <a:t>. </a:t>
            </a:r>
            <a:r>
              <a:rPr lang="uk-UA" sz="3600" b="1" dirty="0" smtClean="0">
                <a:latin typeface="Bookman Old Style" panose="02050604050505020204" pitchFamily="18" charset="0"/>
              </a:rPr>
              <a:t>Аналіз фінансового стану</a:t>
            </a:r>
            <a:endParaRPr lang="uk-UA" sz="3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1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515556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Фінансовий аналіз проводиться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у два етапи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Експрес-аналіз фінансово-майнового стану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призначений для простої і наочної оцінки фінансового стану суб’єкта господарювання</a:t>
            </a: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lvl="0" indent="-342900" algn="just">
              <a:buAutoNum type="arabicPeriod"/>
            </a:pPr>
            <a:endParaRPr lang="uk-UA" sz="2400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Поглиблений </a:t>
            </a: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фінансовий аналіз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детальну характеристику підприємства, результатів його діяльності у звітному періоді, а також прогноз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uk-UA" sz="2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4464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908720"/>
            <a:ext cx="72728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Етап 1. Експрес-аналіз </a:t>
            </a:r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фінансово-майнового 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стану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Основним завданням експрес-аналізу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є проведення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загальної оцінки фінансово-майнового стану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суб’єкта господарювання, виявлення основних тенденцій його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зміни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Експрес-аналіз проводиться за даними фінансової звітності, а отже, орієнтований в основному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на зовнішніх користувачів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15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5608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Етапи експрес-аналізу: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Етап 1. Підготовчий.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1.1.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Перевірка джерел інформації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це аналітична процедура, під час якої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встановлюється достовірність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повнота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наданої інформаційної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бази.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1.2. Ознайомлення з висновком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аудитора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підтвердження достовірності наданої інформаційної бази.  Розкриття частини показників діяльності підприємства у аудиторському висновку).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4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268760"/>
            <a:ext cx="7488832" cy="4702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 і грошова готівка не є синонімами, і увага повинна приділятися обом характеристикам діяльності підприємства. Криза ліквідності виникає, коли готівки грошових коштів недостатньо для погашення заборгованості компанії і її короткострокових зобов'язань. Звичайними причинами такої ситуації в вітчизняній практиці є: незадовільне фінансове планування, неадекватний менеджмент, нестача інформації.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8700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426112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Опрацювання облікової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політики суб’єкта господарювання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Показники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діяльності підприємства залежать від обраних елементів облікової політики і, відповідно, можуть змінюватися зі зміною її положень.</a:t>
            </a:r>
          </a:p>
        </p:txBody>
      </p:sp>
    </p:spTree>
    <p:extLst>
      <p:ext uri="{BB962C8B-B14F-4D97-AF65-F5344CB8AC3E}">
        <p14:creationId xmlns:p14="http://schemas.microsoft.com/office/powerpoint/2010/main" val="10709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2. Ознайомлення з даними балансу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2.1.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Загальне ознайомлення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з даними балансу.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Оцінюється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зміна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валюти балансу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формується уявлення про діяльність підприємства, виявляються зміни у складі майна та джерелах його утворення, встановлюються зв’язки між різними показниками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Будується аналітичний баланс.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3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5633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Аналітичний баланс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підприємства формується шляхом перегрупування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/ або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агрегування окремих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статей, розділів балансу для надання балансу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форми, придатної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аналізу,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- підвищенню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реальності балансових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оцінок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(врахування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впливу інфляційного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фактору);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наданню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наочності у виявленні взаємозв’язків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закономірностей, властивих даному суб’єкту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можливості просторово-часових співставлень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полегшенню розрахунку основних аналітичних показників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та коефіцієнтів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28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23528" y="1244688"/>
          <a:ext cx="8496945" cy="49926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32315"/>
                <a:gridCol w="596277"/>
                <a:gridCol w="783309"/>
                <a:gridCol w="707383"/>
                <a:gridCol w="894415"/>
                <a:gridCol w="968950"/>
                <a:gridCol w="894415"/>
                <a:gridCol w="819881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smtClean="0">
                          <a:effectLst/>
                          <a:latin typeface="Times New Roman"/>
                          <a:ea typeface="Times New Roman"/>
                        </a:rPr>
                        <a:t>Розділи балансу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На початок періоду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На кінець періоду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err="1" smtClean="0">
                          <a:effectLst/>
                          <a:latin typeface="Times New Roman"/>
                          <a:ea typeface="Times New Roman"/>
                        </a:rPr>
                        <a:t>абсолют-не</a:t>
                      </a:r>
                      <a:r>
                        <a:rPr lang="uk-UA" sz="1400" i="1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тис. 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грн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відносне,%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пунктів 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струк-тури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Актив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1. Необоротні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2. Оборотні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3. Необоротні</a:t>
                      </a:r>
                      <a:r>
                        <a:rPr lang="uk-UA" sz="1400" baseline="0" dirty="0" smtClean="0">
                          <a:effectLst/>
                          <a:latin typeface="Times New Roman"/>
                          <a:ea typeface="Times New Roman"/>
                        </a:rPr>
                        <a:t> активи, утримувані для продажу, та групи вибуття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Пасив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smtClean="0">
                          <a:effectLst/>
                          <a:latin typeface="Times New Roman"/>
                          <a:ea typeface="Times New Roman"/>
                        </a:rPr>
                        <a:t>1. Власний </a:t>
                      </a: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капітал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2. Довгострокові  зобов’язання і забезпечення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/>
                          <a:ea typeface="Times New Roman"/>
                        </a:rPr>
                        <a:t>3. Поточні зобов’язання і забезпечення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4. Зобов’язання, пов’язані з </a:t>
                      </a:r>
                      <a:r>
                        <a:rPr lang="uk-UA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необо-ротними</a:t>
                      </a:r>
                      <a:r>
                        <a:rPr lang="uk-UA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активами, утримуваними для продажу, та групами вибуття</a:t>
                      </a:r>
                      <a:endParaRPr lang="uk-UA" sz="14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87624" y="586230"/>
            <a:ext cx="611143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42792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Таблиця 2.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Аналітичний баланс підприємства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0317"/>
            <a:ext cx="7488832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2.2. Оцінка ознак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“нормального” балансу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валюта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балансу в кінці звітного періоду збільшилася порівняно 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початком;</a:t>
            </a:r>
          </a:p>
          <a:p>
            <a:pPr marL="457200" indent="-457200" algn="ctr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ВБ ↑</a:t>
            </a:r>
          </a:p>
          <a:p>
            <a:pPr algn="just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темпи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приросту оборотних активів вищі, ніж темпи приросту необоротних активів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endParaRPr lang="uk-UA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ОбА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endParaRPr lang="uk-UA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57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 smtClean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  <a:endParaRPr lang="uk-UA" sz="1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424965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2.3.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Виявлення явних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або завуальованих недоліків у роботі підприємства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(“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хворі” статті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звітності):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arenR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що свідчать про незадовільну роботу підприємства у звітному періоді та внаслідок цього нестабільний фінансовий стан (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</a:rPr>
              <a:t>збитки, прострочені векселі, прострочена кредиторська заборгованість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7200" lvl="0" indent="-457200" algn="just">
              <a:buAutoNum type="arabicParenR"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AutoNum type="arabicParenR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статті, що свідчать про певні недоліки в роботі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підприємства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неблагополучні співвідношення між окремими статтями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7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1" y="386661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Етап 3.  Ознайомлення з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основними показниками діяльності підприємства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323529" y="1415752"/>
          <a:ext cx="8568952" cy="5196840"/>
        </p:xfrm>
        <a:graphic>
          <a:graphicData uri="http://schemas.openxmlformats.org/drawingml/2006/table">
            <a:tbl>
              <a:tblPr/>
              <a:tblGrid>
                <a:gridCol w="411362"/>
                <a:gridCol w="1532853"/>
                <a:gridCol w="66247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>
                          <a:effectLst/>
                          <a:latin typeface="Times New Roman"/>
                          <a:ea typeface="Times New Roman"/>
                        </a:rPr>
                        <a:t>Напрям аналізу</a:t>
                      </a:r>
                      <a:endParaRPr lang="uk-UA" sz="1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Показники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майнового стану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Загальна сума засобів, що знаходяться у розпорядженні підприємства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Величина основних засобів та їх частка в загальній сумі активів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зносу основних засобів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</a:t>
                      </a:r>
                      <a:r>
                        <a:rPr lang="uk-UA" sz="1700" dirty="0" err="1" smtClean="0">
                          <a:effectLst/>
                          <a:latin typeface="Times New Roman"/>
                          <a:ea typeface="Times New Roman"/>
                        </a:rPr>
                        <a:t>ліквід-ності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та </a:t>
                      </a:r>
                      <a:r>
                        <a:rPr lang="uk-UA" sz="1700" dirty="0" err="1" smtClean="0">
                          <a:effectLst/>
                          <a:latin typeface="Times New Roman"/>
                          <a:ea typeface="Times New Roman"/>
                        </a:rPr>
                        <a:t>плато-спроможності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покриття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абсолютної ліквідності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фінансової стійкості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автономії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Фінансової стійкості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Частка довгострокових зобов’язань у загальній 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сумі пасивів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ділової активності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Коефіцієнт оборотності  активів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Період погашення дебіторської заборгованості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Тривалість операційного та фінансового циклу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ефективності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Обсяг реалізації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Чистий прибуток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</a:t>
                      </a: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підприємства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основної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effectLst/>
                          <a:latin typeface="Times New Roman"/>
                          <a:ea typeface="Times New Roman"/>
                        </a:rPr>
                        <a:t>Рентабельність власного капіталу</a:t>
                      </a:r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smtClean="0">
                          <a:effectLst/>
                          <a:latin typeface="Times New Roman"/>
                          <a:ea typeface="Times New Roman"/>
                        </a:rPr>
                        <a:t>Рентабельність 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залученого капіталу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5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9923"/>
            <a:ext cx="5544616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 smtClean="0"/>
              <a:t>1. </a:t>
            </a:r>
            <a:r>
              <a:rPr lang="uk-UA" sz="2800" b="1" i="1" dirty="0"/>
              <a:t>Коефіцієнт </a:t>
            </a:r>
            <a:r>
              <a:rPr lang="uk-UA" sz="2800" b="1" i="1" dirty="0" smtClean="0"/>
              <a:t>покриття (</a:t>
            </a:r>
            <a:r>
              <a:rPr lang="uk-UA" sz="2800" b="1" i="1" dirty="0" err="1" smtClean="0"/>
              <a:t>Кп</a:t>
            </a:r>
            <a:r>
              <a:rPr lang="uk-UA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3131840" y="1916832"/>
          <a:ext cx="3096344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9" name="Формула" r:id="rId3" imgW="533160" imgH="393480" progId="Equation.3">
                  <p:embed/>
                </p:oleObj>
              </mc:Choice>
              <mc:Fallback>
                <p:oleObj name="Формула" r:id="rId3" imgW="533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16832"/>
                        <a:ext cx="3096344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3356992"/>
            <a:ext cx="820891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ОбА</a:t>
            </a:r>
            <a:r>
              <a:rPr lang="uk-UA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оборотні активи; </a:t>
            </a:r>
            <a:r>
              <a:rPr lang="uk-UA" sz="2400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ПЗ</a:t>
            </a:r>
            <a:r>
              <a:rPr lang="uk-UA" sz="24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поточні зобов’язання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&gt;2</a:t>
            </a:r>
          </a:p>
          <a:p>
            <a:pPr algn="just">
              <a:lnSpc>
                <a:spcPct val="120000"/>
              </a:lnSpc>
            </a:pP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достатність оборотних засобів для покриття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поточної заборгованості</a:t>
            </a:r>
            <a:endParaRPr lang="uk-UA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40768"/>
            <a:ext cx="6912768" cy="4218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правило, в періоди економічного зростання підприємства збільшуються розміри прибутку, і прибутковість акцій зростає, а в періоди спаду – самою складною і актуальною задачею стає генерування грошової готівки. Аналіз руху грошових коштів дає можливість отримати більш достовірну інформацію про стан бізнесу, ніж звіт про прибутки і збитки.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5358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/>
              <a:t>2</a:t>
            </a:r>
            <a:r>
              <a:rPr lang="uk-UA" sz="2800" b="1" i="1" dirty="0" smtClean="0"/>
              <a:t>. </a:t>
            </a:r>
            <a:r>
              <a:rPr lang="uk-UA" sz="2800" b="1" i="1" dirty="0"/>
              <a:t>Коефіцієнт </a:t>
            </a:r>
            <a:r>
              <a:rPr lang="uk-UA" sz="2800" b="1" i="1" dirty="0" smtClean="0"/>
              <a:t>абсолютної ліквідності (Кал)</a:t>
            </a:r>
            <a:endParaRPr lang="uk-UA" sz="28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27034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400" i="1" dirty="0"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ПФІ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поточні фінансові інвестиції; </a:t>
            </a:r>
            <a:b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400" i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ГК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uk-UA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грошові кошти.</a:t>
            </a:r>
          </a:p>
          <a:p>
            <a:pPr algn="just">
              <a:lnSpc>
                <a:spcPct val="120000"/>
              </a:lnSpc>
            </a:pPr>
            <a:endParaRPr lang="uk-UA" sz="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Кал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0,2</a:t>
            </a:r>
            <a:endParaRPr lang="uk-UA" sz="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негайну готовність підприємства погасити поточні зобов’язання і визначається як відношення суми грошових коштів підприємства та поточних фінансових інвестицій до суми поточних зобов’язань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/>
          </p:nvPr>
        </p:nvGraphicFramePr>
        <p:xfrm>
          <a:off x="2987824" y="1196752"/>
          <a:ext cx="3096344" cy="129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Формула" r:id="rId3" imgW="787320" imgH="393480" progId="Equation.3">
                  <p:embed/>
                </p:oleObj>
              </mc:Choice>
              <mc:Fallback>
                <p:oleObj name="Формула" r:id="rId3" imgW="787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96752"/>
                        <a:ext cx="3096344" cy="1295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444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96752"/>
            <a:ext cx="7776864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 smtClean="0">
                <a:latin typeface="Times New Roman"/>
                <a:ea typeface="Times New Roman"/>
              </a:rPr>
              <a:t>3. Коефіцієнт автономії (Ка)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smtClean="0">
                <a:latin typeface="Times New Roman"/>
                <a:ea typeface="Times New Roman"/>
              </a:rPr>
              <a:t>Ка = ВК / ВБ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 smtClean="0">
                <a:latin typeface="Times New Roman"/>
                <a:ea typeface="Times New Roman"/>
              </a:rPr>
              <a:t>: ВК – сума власного капіталу; ВБ – валюта балансу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Нормативне значення</a:t>
            </a:r>
            <a:r>
              <a:rPr lang="uk-UA" sz="2400" dirty="0" smtClean="0">
                <a:latin typeface="Times New Roman"/>
                <a:ea typeface="Times New Roman"/>
              </a:rPr>
              <a:t>: </a:t>
            </a:r>
            <a:r>
              <a:rPr lang="uk-UA" sz="2400" b="1" dirty="0" smtClean="0">
                <a:latin typeface="Times New Roman"/>
                <a:ea typeface="Times New Roman"/>
              </a:rPr>
              <a:t>0,5-0,7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залежність підприємства від зовнішніх джерел фінансування</a:t>
            </a:r>
          </a:p>
        </p:txBody>
      </p:sp>
    </p:spTree>
    <p:extLst>
      <p:ext uri="{BB962C8B-B14F-4D97-AF65-F5344CB8AC3E}">
        <p14:creationId xmlns:p14="http://schemas.microsoft.com/office/powerpoint/2010/main" val="265167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430540"/>
            <a:ext cx="7776864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>
                <a:latin typeface="Times New Roman"/>
                <a:ea typeface="Times New Roman"/>
              </a:rPr>
              <a:t>4</a:t>
            </a:r>
            <a:r>
              <a:rPr lang="uk-UA" sz="2800" b="1" i="1" dirty="0" smtClean="0">
                <a:latin typeface="Times New Roman"/>
                <a:ea typeface="Times New Roman"/>
              </a:rPr>
              <a:t>. Коефіцієнт фінансової стійкості (</a:t>
            </a:r>
            <a:r>
              <a:rPr lang="uk-UA" sz="2800" b="1" i="1" dirty="0" err="1" smtClean="0">
                <a:latin typeface="Times New Roman"/>
                <a:ea typeface="Times New Roman"/>
              </a:rPr>
              <a:t>Кфс</a:t>
            </a:r>
            <a:r>
              <a:rPr lang="uk-UA" sz="2800" b="1" i="1" dirty="0" smtClean="0">
                <a:latin typeface="Times New Roman"/>
                <a:ea typeface="Times New Roman"/>
              </a:rPr>
              <a:t>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err="1" smtClean="0">
                <a:latin typeface="Times New Roman"/>
                <a:ea typeface="Times New Roman"/>
              </a:rPr>
              <a:t>Кфс</a:t>
            </a:r>
            <a:r>
              <a:rPr lang="uk-UA" sz="2800" b="1" dirty="0" smtClean="0">
                <a:latin typeface="Times New Roman"/>
                <a:ea typeface="Times New Roman"/>
              </a:rPr>
              <a:t> = ВК / ЗК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 smtClean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 smtClean="0">
                <a:latin typeface="Times New Roman"/>
                <a:ea typeface="Times New Roman"/>
              </a:rPr>
              <a:t>: ЗК – сума залученого капіталу</a:t>
            </a: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 smtClean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 smtClean="0">
                <a:latin typeface="Times New Roman"/>
                <a:ea typeface="Times New Roman"/>
              </a:rPr>
              <a:t>Нормативне </a:t>
            </a:r>
            <a:r>
              <a:rPr lang="uk-UA" sz="2400" i="1" dirty="0">
                <a:latin typeface="Times New Roman"/>
                <a:ea typeface="Times New Roman"/>
              </a:rPr>
              <a:t>значення</a:t>
            </a:r>
            <a:r>
              <a:rPr lang="uk-UA" sz="2400" dirty="0">
                <a:latin typeface="Times New Roman"/>
                <a:ea typeface="Times New Roman"/>
              </a:rPr>
              <a:t>: </a:t>
            </a:r>
            <a:r>
              <a:rPr lang="en-US" sz="2400" b="1" dirty="0">
                <a:latin typeface="Times New Roman"/>
                <a:ea typeface="Times New Roman"/>
              </a:rPr>
              <a:t>&gt;</a:t>
            </a:r>
            <a:r>
              <a:rPr lang="uk-UA" sz="2400" b="1" dirty="0">
                <a:latin typeface="Times New Roman"/>
                <a:ea typeface="Times New Roman"/>
              </a:rPr>
              <a:t> 1</a:t>
            </a:r>
          </a:p>
          <a:p>
            <a:pPr algn="just">
              <a:lnSpc>
                <a:spcPct val="120000"/>
              </a:lnSpc>
            </a:pPr>
            <a:endParaRPr lang="uk-UA" sz="1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частку власного капіталу у залученому</a:t>
            </a:r>
          </a:p>
        </p:txBody>
      </p:sp>
    </p:spTree>
    <p:extLst>
      <p:ext uri="{BB962C8B-B14F-4D97-AF65-F5344CB8AC3E}">
        <p14:creationId xmlns:p14="http://schemas.microsoft.com/office/powerpoint/2010/main" val="15296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5</a:t>
            </a:r>
            <a:r>
              <a:rPr lang="uk-UA" sz="2400" b="1" i="1" dirty="0" smtClean="0"/>
              <a:t>. </a:t>
            </a:r>
            <a:r>
              <a:rPr lang="en-US" sz="2800" b="1" i="1" dirty="0" err="1" smtClean="0"/>
              <a:t>Коефіцієнт</a:t>
            </a:r>
            <a:r>
              <a:rPr lang="en-US" sz="2400" b="1" i="1" dirty="0" smtClean="0"/>
              <a:t> </a:t>
            </a:r>
            <a:r>
              <a:rPr lang="uk-UA" sz="2400" b="1" i="1" dirty="0" smtClean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 err="1"/>
              <a:t>активів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/>
              <a:t>(</a:t>
            </a:r>
            <a:r>
              <a:rPr lang="en-US" sz="2800" b="1" i="1" dirty="0" smtClean="0"/>
              <a:t>К</a:t>
            </a:r>
            <a:r>
              <a:rPr lang="uk-UA" sz="1400" b="1" i="1" dirty="0" smtClean="0"/>
              <a:t>А</a:t>
            </a:r>
            <a:r>
              <a:rPr lang="en-US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728913" y="2076450"/>
          <a:ext cx="4117975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7" name="Уравнение" r:id="rId3" imgW="685800" imgH="393480" progId="Equation.3">
                  <p:embed/>
                </p:oleObj>
              </mc:Choice>
              <mc:Fallback>
                <p:oleObj name="Уравнение" r:id="rId3" imgW="685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3" y="2076450"/>
                        <a:ext cx="4117975" cy="1195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57334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чистий дохід,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середня вартість активів, грн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2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6. Період погашення дебіторської заборгованості</a:t>
            </a:r>
            <a:r>
              <a:rPr lang="en-US" sz="2800" b="1" i="1" dirty="0" smtClean="0"/>
              <a:t> (</a:t>
            </a:r>
            <a:r>
              <a:rPr lang="uk-UA" sz="2800" b="1" i="1" dirty="0" smtClean="0"/>
              <a:t>Т</a:t>
            </a:r>
            <a:r>
              <a:rPr lang="uk-UA" sz="1500" b="1" i="1" dirty="0" smtClean="0"/>
              <a:t>ДЗ</a:t>
            </a:r>
            <a:r>
              <a:rPr lang="en-US" sz="2800" b="1" i="1" dirty="0" smtClean="0"/>
              <a:t>)</a:t>
            </a:r>
            <a:endParaRPr lang="uk-UA" sz="2800" b="1" i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2857488" y="2143116"/>
          <a:ext cx="3232154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1" name="Формула" r:id="rId3" imgW="838080" imgH="444240" progId="Equation.3">
                  <p:embed/>
                </p:oleObj>
              </mc:Choice>
              <mc:Fallback>
                <p:oleObj name="Формула" r:id="rId3" imgW="8380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2143116"/>
                        <a:ext cx="3232154" cy="134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9592" y="3557334"/>
            <a:ext cx="75608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кількість днів;  </a:t>
            </a:r>
            <a:r>
              <a:rPr lang="uk-UA" sz="2000" i="1" dirty="0" err="1" smtClean="0">
                <a:latin typeface="Times New Roman" pitchFamily="18" charset="0"/>
                <a:cs typeface="Times New Roman" pitchFamily="18" charset="0"/>
              </a:rPr>
              <a:t>Коб</a:t>
            </a:r>
            <a:r>
              <a:rPr lang="uk-UA" sz="1000" i="1" dirty="0" err="1" smtClean="0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– коефіцієнт оборотності дебіторської заборгованості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за скільки днів на підприємство повертається дебіторська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заборгованіст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7</a:t>
            </a:r>
            <a:r>
              <a:rPr lang="uk-UA" sz="2800" b="1" i="1" dirty="0" smtClean="0"/>
              <a:t>. </a:t>
            </a:r>
            <a:r>
              <a:rPr lang="en-US" sz="2800" b="1" i="1" dirty="0" err="1" smtClean="0"/>
              <a:t>Коефіцієнт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дебіторської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заборгованості</a:t>
            </a:r>
            <a:r>
              <a:rPr lang="en-US" sz="2800" b="1" i="1" dirty="0" smtClean="0"/>
              <a:t> </a:t>
            </a:r>
            <a:r>
              <a:rPr lang="en-US" sz="2800" b="1" i="1" dirty="0"/>
              <a:t>(</a:t>
            </a:r>
            <a:r>
              <a:rPr lang="en-US" sz="2800" b="1" dirty="0" err="1" smtClean="0"/>
              <a:t>К</a:t>
            </a:r>
            <a:r>
              <a:rPr lang="en-US" sz="2800" b="1" baseline="-25000" dirty="0" err="1" smtClean="0"/>
              <a:t>ДЗ</a:t>
            </a:r>
            <a:r>
              <a:rPr lang="en-US" sz="2800" b="1" i="1" dirty="0"/>
              <a:t>)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746375" y="2032000"/>
          <a:ext cx="415766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Уравнение" r:id="rId3" imgW="774360" imgH="419040" progId="Equation.3">
                  <p:embed/>
                </p:oleObj>
              </mc:Choice>
              <mc:Fallback>
                <p:oleObj name="Уравнение" r:id="rId3" imgW="774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2032000"/>
                        <a:ext cx="4157663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558495"/>
            <a:ext cx="7600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СДЗ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755650" y="765175"/>
          <a:ext cx="7704138" cy="525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Picture" r:id="rId3" imgW="4114800" imgH="3143250" progId="Word.Picture.8">
                  <p:embed/>
                </p:oleObj>
              </mc:Choice>
              <mc:Fallback>
                <p:oleObj name="Picture" r:id="rId3" imgW="4114800" imgH="314325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765175"/>
                        <a:ext cx="7704138" cy="5256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60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383159"/>
            <a:ext cx="7153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/>
              <a:t>8. Тривалість операційного циклу (ОЦ)</a:t>
            </a:r>
            <a:endParaRPr lang="uk-UA" sz="28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521347"/>
            <a:ext cx="760797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ОЦ =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запасів, днів;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Тдз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– період обороту дебіторської заборгованості,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придбання запасів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15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6288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9. Тривалість фінансового циклу (ФЦ)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132856"/>
            <a:ext cx="760797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Ц = ОЦ - </a:t>
            </a:r>
            <a:r>
              <a:rPr lang="uk-UA" sz="4000" b="1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endParaRPr lang="uk-UA" sz="4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Ткз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період обороту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кредиторської заборгованості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днів.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тенденція: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зменшення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період від моменту погашення кредиторської заборгованості до погашення  дебіторської заборгованості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90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628800"/>
            <a:ext cx="6440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10. Рентабельність підприємства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Рп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/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Формула" r:id="rId3" imgW="825500" imgH="330200" progId="Equation.3">
                  <p:embed/>
                </p:oleObj>
              </mc:Choice>
              <mc:Fallback>
                <p:oleObj name="Формула" r:id="rId3" imgW="8255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573016"/>
            <a:ext cx="741682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середньорічна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вартість активів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86091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340768"/>
            <a:ext cx="7704856" cy="483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документами для аналізу грошових потоків є баланс підприємства і звіт про рух грошових коштів, за допомогою яких можна контролювати поточну платоспроможність підприємства, приймати оперативні рішення по управлінню грошовими коштами і пояснювати розходження між фінансовим результатом і зміною потоку грошових коштів. Звіт про рух грошових коштів – це фінансовий документ, що представляє в систематизованій формі на заданий інтервал часу фактичні (очікувані) значення надходжень і вибуття грошових коштів як по підприємству загалом, так і по виділених центрах відповідальності.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491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1" y="1556792"/>
            <a:ext cx="7745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11. Рентабельність основної діяльності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627784" y="2276872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7" name="Формула" r:id="rId3" imgW="939392" imgH="380835" progId="Equation.3">
                  <p:embed/>
                </p:oleObj>
              </mc:Choice>
              <mc:Fallback>
                <p:oleObj name="Формула" r:id="rId3" imgW="939392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276872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645024"/>
            <a:ext cx="77048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основної діяльності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 smtClean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витрати основної діяльності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скільки отримано прибутку від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основної діяльності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 1 грн.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витрат основної діяльності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6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383159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Рентабельність власного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капіталу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Рвк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1" name="Формула" r:id="rId3" imgW="1015559" imgH="355446" progId="Equation.3">
                  <p:embed/>
                </p:oleObj>
              </mc:Choice>
              <mc:Fallback>
                <p:oleObj name="Формула" r:id="rId3" imgW="1015559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01008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СВК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3145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714488"/>
            <a:ext cx="7454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13. Рентабельність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залученого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капіталу (</a:t>
            </a:r>
            <a:r>
              <a:rPr lang="uk-UA" sz="2800" b="1" i="1" dirty="0" err="1" smtClean="0">
                <a:latin typeface="Times New Roman" pitchFamily="18" charset="0"/>
                <a:cs typeface="Times New Roman" pitchFamily="18" charset="0"/>
              </a:rPr>
              <a:t>Рзк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2555777" y="2204864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5" name="Формула" r:id="rId3" imgW="990170" imgH="355446" progId="Equation.3">
                  <p:embed/>
                </p:oleObj>
              </mc:Choice>
              <mc:Fallback>
                <p:oleObj name="Формула" r:id="rId3" imgW="990170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7" y="2204864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861048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Показує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169661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2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4.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Формування висновків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Надання рекомендацій за результатами проведених досліджень 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Оцінюється доцільність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чи необхідність більш глибокого й детального фінансового аналізу діяльності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32134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628800"/>
            <a:ext cx="77048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Етап 2. Поглиблений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фінансовий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аналіз</a:t>
            </a:r>
          </a:p>
          <a:p>
            <a:endParaRPr lang="uk-UA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Завдання поглибленого аналізу – детальніша характеристика економічного потенціалу  суб’єкта господарювання, результатів його діяльності у звітному періоді, а також можливостей розвитку підприємства на перспективу. </a:t>
            </a:r>
          </a:p>
        </p:txBody>
      </p:sp>
    </p:spTree>
    <p:extLst>
      <p:ext uri="{BB962C8B-B14F-4D97-AF65-F5344CB8AC3E}">
        <p14:creationId xmlns:p14="http://schemas.microsoft.com/office/powerpoint/2010/main" val="132232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4099"/>
            <a:ext cx="8352928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Програма здійснення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поглибленого фінансового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b="1" i="1" dirty="0" smtClean="0">
                <a:latin typeface="Times New Roman" pitchFamily="18" charset="0"/>
                <a:cs typeface="Times New Roman" pitchFamily="18" charset="0"/>
              </a:rPr>
              <a:t>Етап 1.</a:t>
            </a:r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 Аналіз економічного потенціалу підприємства</a:t>
            </a:r>
            <a:endParaRPr lang="uk-UA" sz="23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майнового потенціалу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фінансового потенціалу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ліквідності та платоспроможності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фінансової стійкості підприємства</a:t>
            </a:r>
          </a:p>
          <a:p>
            <a:pPr algn="just"/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Етап 2. Аналіз розвитку та результативності діяльності підприємства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руху грошових коштів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ділової активності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.3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Аналіз фінансових результатів діяльності</a:t>
            </a:r>
          </a:p>
          <a:p>
            <a:pPr algn="just"/>
            <a:r>
              <a:rPr lang="uk-UA" sz="2300" b="1" i="1" dirty="0" smtClean="0">
                <a:latin typeface="Times New Roman" pitchFamily="18" charset="0"/>
                <a:cs typeface="Times New Roman" pitchFamily="18" charset="0"/>
              </a:rPr>
              <a:t>Етап </a:t>
            </a:r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3. Аналіз імовірності неплатоспроможності та банкрутства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Аналітична оцінка імовірності банкрутства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. Оцінка можливостей відновлення платоспроможності 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2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8136904" cy="5690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задача аналізу грошових потоків полягає у виділенні причин нестачі (надлишку) грошових коштів, визначення джерел їх надходжень і напрямів використання. Аналіз руху грошових коштів дозволяє визначати загальну потребу компанії в коштах і її самодостатність в значенні генерування грошової готівки. Характер бізнесу і рівень менеджменту також повинні прийматися до уваги. Всі елементи аналізу, взяті разом, забезпечують інформацію про платоспроможність підприємства. Огляд загального положення компанії з готівкою необхідний, але не достатній для аналітичних цілей. Не менш важливо піддати аналізу грошовий потік підприємства окремо по кожній сфері діяльності: поточній (виробничій), інвестиційній, фінансовій</a:t>
            </a:r>
            <a:r>
              <a:rPr lang="uk-UA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97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08720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800" dirty="0"/>
          </a:p>
          <a:p>
            <a:pPr algn="ctr"/>
            <a:r>
              <a:rPr lang="en-US" sz="2800" dirty="0" err="1" smtClean="0"/>
              <a:t>Під</a:t>
            </a:r>
            <a:r>
              <a:rPr lang="en-US" sz="2800" dirty="0" smtClean="0"/>
              <a:t> </a:t>
            </a:r>
            <a:r>
              <a:rPr lang="en-US" sz="2800" b="1" i="1" dirty="0" err="1"/>
              <a:t>грошовими</a:t>
            </a:r>
            <a:r>
              <a:rPr lang="en-US" sz="2800" b="1" i="1" dirty="0"/>
              <a:t> </a:t>
            </a:r>
            <a:r>
              <a:rPr lang="en-US" sz="2800" b="1" i="1" dirty="0" err="1"/>
              <a:t>потоками</a:t>
            </a:r>
            <a:r>
              <a:rPr lang="en-US" sz="2800" b="1" dirty="0"/>
              <a:t> </a:t>
            </a:r>
            <a:r>
              <a:rPr lang="en-US" sz="2800" dirty="0" err="1"/>
              <a:t>розуміють</a:t>
            </a:r>
            <a:r>
              <a:rPr lang="en-US" sz="2800" dirty="0"/>
              <a:t> </a:t>
            </a:r>
            <a:r>
              <a:rPr lang="en-US" sz="2800" dirty="0" err="1"/>
              <a:t>всі</a:t>
            </a:r>
            <a:r>
              <a:rPr lang="en-US" sz="2800" dirty="0"/>
              <a:t> </a:t>
            </a:r>
            <a:r>
              <a:rPr lang="en-US" sz="2800" dirty="0" err="1"/>
              <a:t>надходження</a:t>
            </a:r>
            <a:r>
              <a:rPr lang="en-US" sz="2800" dirty="0"/>
              <a:t> </a:t>
            </a:r>
            <a:r>
              <a:rPr lang="en-US" sz="2800" dirty="0" err="1"/>
              <a:t>та</a:t>
            </a:r>
            <a:r>
              <a:rPr lang="en-US" sz="2800" dirty="0"/>
              <a:t> </a:t>
            </a:r>
            <a:r>
              <a:rPr lang="en-US" sz="2800" dirty="0" err="1"/>
              <a:t>виплати</a:t>
            </a:r>
            <a:r>
              <a:rPr lang="en-US" sz="2800" dirty="0"/>
              <a:t> </a:t>
            </a:r>
            <a:r>
              <a:rPr lang="en-US" sz="2800" dirty="0" err="1"/>
              <a:t>грошових</a:t>
            </a:r>
            <a:r>
              <a:rPr lang="en-US" sz="2800" dirty="0"/>
              <a:t> </a:t>
            </a:r>
            <a:r>
              <a:rPr lang="en-US" sz="2800" dirty="0" err="1"/>
              <a:t>коштів</a:t>
            </a:r>
            <a:r>
              <a:rPr lang="en-US" sz="2800" dirty="0" smtClean="0"/>
              <a:t>.</a:t>
            </a:r>
            <a:endParaRPr lang="uk-UA" sz="2800" dirty="0" smtClean="0"/>
          </a:p>
          <a:p>
            <a:pPr algn="ctr"/>
            <a:r>
              <a:rPr lang="en-US" sz="2800" dirty="0" smtClean="0"/>
              <a:t> </a:t>
            </a:r>
            <a:endParaRPr lang="uk-UA" sz="2800" dirty="0" smtClean="0"/>
          </a:p>
          <a:p>
            <a:pPr algn="ctr"/>
            <a:r>
              <a:rPr lang="uk-UA" sz="2800" dirty="0"/>
              <a:t>Надходження грошових коштів називається </a:t>
            </a:r>
            <a:r>
              <a:rPr lang="uk-UA" sz="2800" b="1" i="1" dirty="0"/>
              <a:t>позитивним грошовим потоком</a:t>
            </a:r>
            <a:r>
              <a:rPr lang="uk-UA" sz="2800" dirty="0"/>
              <a:t>, </a:t>
            </a:r>
            <a:endParaRPr lang="uk-UA" sz="2800" dirty="0" smtClean="0"/>
          </a:p>
          <a:p>
            <a:pPr algn="ctr"/>
            <a:r>
              <a:rPr lang="uk-UA" sz="2800" dirty="0"/>
              <a:t>в</a:t>
            </a:r>
            <a:r>
              <a:rPr lang="uk-UA" sz="2800" dirty="0" smtClean="0"/>
              <a:t>ибуття </a:t>
            </a:r>
            <a:r>
              <a:rPr lang="uk-UA" sz="2800" dirty="0"/>
              <a:t>– </a:t>
            </a:r>
            <a:r>
              <a:rPr lang="uk-UA" sz="2800" i="1" dirty="0"/>
              <a:t>негативним</a:t>
            </a:r>
            <a:r>
              <a:rPr lang="uk-UA" sz="2800" dirty="0"/>
              <a:t>. </a:t>
            </a:r>
            <a:endParaRPr lang="uk-UA" sz="2800" dirty="0" smtClean="0"/>
          </a:p>
          <a:p>
            <a:pPr algn="ctr"/>
            <a:endParaRPr lang="uk-UA" sz="2800" dirty="0" smtClean="0"/>
          </a:p>
          <a:p>
            <a:pPr algn="ctr"/>
            <a:r>
              <a:rPr lang="uk-UA" sz="2800" dirty="0" smtClean="0"/>
              <a:t>Різниця </a:t>
            </a:r>
            <a:r>
              <a:rPr lang="uk-UA" sz="2800" dirty="0"/>
              <a:t>між позитивним і негативним грошовими потоками </a:t>
            </a:r>
            <a:r>
              <a:rPr lang="uk-UA" sz="2800" dirty="0" smtClean="0"/>
              <a:t>є </a:t>
            </a:r>
            <a:r>
              <a:rPr lang="uk-UA" sz="2800" b="1" i="1" dirty="0" smtClean="0"/>
              <a:t>чистим </a:t>
            </a:r>
            <a:r>
              <a:rPr lang="uk-UA" sz="2800" b="1" i="1" dirty="0"/>
              <a:t>грошовим потоком</a:t>
            </a:r>
            <a:r>
              <a:rPr lang="uk-UA" sz="2800" b="1" dirty="0"/>
              <a:t>.</a:t>
            </a:r>
            <a:r>
              <a:rPr lang="uk-U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03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70485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 smtClean="0"/>
              <a:t>Етапи аналізу </a:t>
            </a:r>
            <a:r>
              <a:rPr lang="uk-UA" sz="2800" b="1" i="1" dirty="0"/>
              <a:t>руху грошових </a:t>
            </a:r>
            <a:r>
              <a:rPr lang="uk-UA" sz="2800" b="1" i="1" dirty="0" smtClean="0"/>
              <a:t>потоків:</a:t>
            </a:r>
          </a:p>
          <a:p>
            <a:endParaRPr lang="uk-UA" sz="2800" i="1" dirty="0" smtClean="0"/>
          </a:p>
          <a:p>
            <a:r>
              <a:rPr lang="uk-UA" sz="2800" b="1" i="1" dirty="0" smtClean="0"/>
              <a:t>Етап 1. Аналіз </a:t>
            </a:r>
            <a:r>
              <a:rPr lang="uk-UA" sz="2800" b="1" i="1" dirty="0"/>
              <a:t>позитивного грошового потоку</a:t>
            </a:r>
            <a:endParaRPr lang="uk-UA" sz="2800" b="1" dirty="0"/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1.1. Аналіз структури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1.2. Аналіз динаміки </a:t>
            </a:r>
            <a:r>
              <a:rPr lang="uk-UA" sz="2800" dirty="0"/>
              <a:t>джерел надходження грошових коштів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1.3. Зіставлення темпів </a:t>
            </a:r>
            <a:r>
              <a:rPr lang="uk-UA" sz="2800" dirty="0"/>
              <a:t>приросту позитивного </a:t>
            </a:r>
            <a:r>
              <a:rPr lang="uk-UA" sz="2800" dirty="0" smtClean="0"/>
              <a:t> грошового потоку з </a:t>
            </a:r>
            <a:r>
              <a:rPr lang="uk-UA" sz="2800" dirty="0"/>
              <a:t>темпами приросту обсягів виробництва та реалізації </a:t>
            </a:r>
            <a:r>
              <a:rPr lang="uk-UA" sz="2800" dirty="0" smtClean="0"/>
              <a:t>продукції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955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</TotalTime>
  <Words>2049</Words>
  <Application>Microsoft Office PowerPoint</Application>
  <PresentationFormat>Екран (4:3)</PresentationFormat>
  <Paragraphs>486</Paragraphs>
  <Slides>65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3</vt:i4>
      </vt:variant>
      <vt:variant>
        <vt:lpstr>Заголовки слайдів</vt:lpstr>
      </vt:variant>
      <vt:variant>
        <vt:i4>65</vt:i4>
      </vt:variant>
    </vt:vector>
  </HeadingPairs>
  <TitlesOfParts>
    <vt:vector size="75" baseType="lpstr">
      <vt:lpstr>Arial</vt:lpstr>
      <vt:lpstr>Bookman Old Style</vt:lpstr>
      <vt:lpstr>Calibri</vt:lpstr>
      <vt:lpstr>Constantia</vt:lpstr>
      <vt:lpstr>Times New Roman</vt:lpstr>
      <vt:lpstr>Wingdings 2</vt:lpstr>
      <vt:lpstr>Потік</vt:lpstr>
      <vt:lpstr>Формула</vt:lpstr>
      <vt:lpstr>Picture</vt:lpstr>
      <vt:lpstr>Уравнение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+</cp:lastModifiedBy>
  <cp:revision>171</cp:revision>
  <cp:lastPrinted>2012-10-12T12:18:17Z</cp:lastPrinted>
  <dcterms:created xsi:type="dcterms:W3CDTF">2012-10-11T13:38:17Z</dcterms:created>
  <dcterms:modified xsi:type="dcterms:W3CDTF">2025-10-27T07:32:17Z</dcterms:modified>
</cp:coreProperties>
</file>