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sldIdLst>
    <p:sldId id="256" r:id="rId2"/>
    <p:sldId id="257" r:id="rId3"/>
    <p:sldId id="259" r:id="rId4"/>
    <p:sldId id="258" r:id="rId5"/>
    <p:sldId id="260" r:id="rId6"/>
    <p:sldId id="27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4DF3-35BE-47C4-98C5-DFC47DF2657C}" type="datetimeFigureOut">
              <a:rPr lang="uk-UA" smtClean="0"/>
              <a:t>15.02.2022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190FA1EA-2397-4EDE-B3DE-AC0AF5A9619B}" type="slidenum">
              <a:rPr lang="uk-UA" smtClean="0"/>
              <a:t>‹№›</a:t>
            </a:fld>
            <a:endParaRPr lang="uk-UA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4269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4DF3-35BE-47C4-98C5-DFC47DF2657C}" type="datetimeFigureOut">
              <a:rPr lang="uk-UA" smtClean="0"/>
              <a:t>15.02.2022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A1EA-2397-4EDE-B3DE-AC0AF5A9619B}" type="slidenum">
              <a:rPr lang="uk-UA" smtClean="0"/>
              <a:t>‹№›</a:t>
            </a:fld>
            <a:endParaRPr lang="uk-UA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7481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4DF3-35BE-47C4-98C5-DFC47DF2657C}" type="datetimeFigureOut">
              <a:rPr lang="uk-UA" smtClean="0"/>
              <a:t>15.02.2022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A1EA-2397-4EDE-B3DE-AC0AF5A9619B}" type="slidenum">
              <a:rPr lang="uk-UA" smtClean="0"/>
              <a:t>‹№›</a:t>
            </a:fld>
            <a:endParaRPr lang="uk-UA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4961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4DF3-35BE-47C4-98C5-DFC47DF2657C}" type="datetimeFigureOut">
              <a:rPr lang="uk-UA" smtClean="0"/>
              <a:t>15.02.2022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A1EA-2397-4EDE-B3DE-AC0AF5A9619B}" type="slidenum">
              <a:rPr lang="uk-UA" smtClean="0"/>
              <a:t>‹№›</a:t>
            </a:fld>
            <a:endParaRPr lang="uk-UA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6781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4DF3-35BE-47C4-98C5-DFC47DF2657C}" type="datetimeFigureOut">
              <a:rPr lang="uk-UA" smtClean="0"/>
              <a:t>15.02.2022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A1EA-2397-4EDE-B3DE-AC0AF5A9619B}" type="slidenum">
              <a:rPr lang="uk-UA" smtClean="0"/>
              <a:t>‹№›</a:t>
            </a:fld>
            <a:endParaRPr lang="uk-UA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8594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4DF3-35BE-47C4-98C5-DFC47DF2657C}" type="datetimeFigureOut">
              <a:rPr lang="uk-UA" smtClean="0"/>
              <a:t>15.02.2022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A1EA-2397-4EDE-B3DE-AC0AF5A9619B}" type="slidenum">
              <a:rPr lang="uk-UA" smtClean="0"/>
              <a:t>‹№›</a:t>
            </a:fld>
            <a:endParaRPr lang="uk-UA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0822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4DF3-35BE-47C4-98C5-DFC47DF2657C}" type="datetimeFigureOut">
              <a:rPr lang="uk-UA" smtClean="0"/>
              <a:t>15.02.2022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A1EA-2397-4EDE-B3DE-AC0AF5A9619B}" type="slidenum">
              <a:rPr lang="uk-UA" smtClean="0"/>
              <a:t>‹№›</a:t>
            </a:fld>
            <a:endParaRPr lang="uk-UA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8881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4DF3-35BE-47C4-98C5-DFC47DF2657C}" type="datetimeFigureOut">
              <a:rPr lang="uk-UA" smtClean="0"/>
              <a:t>15.02.2022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A1EA-2397-4EDE-B3DE-AC0AF5A9619B}" type="slidenum">
              <a:rPr lang="uk-UA" smtClean="0"/>
              <a:t>‹№›</a:t>
            </a:fld>
            <a:endParaRPr lang="uk-UA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0695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4DF3-35BE-47C4-98C5-DFC47DF2657C}" type="datetimeFigureOut">
              <a:rPr lang="uk-UA" smtClean="0"/>
              <a:t>15.02.2022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A1EA-2397-4EDE-B3DE-AC0AF5A9619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9143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4DF3-35BE-47C4-98C5-DFC47DF2657C}" type="datetimeFigureOut">
              <a:rPr lang="uk-UA" smtClean="0"/>
              <a:t>15.02.2022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A1EA-2397-4EDE-B3DE-AC0AF5A9619B}" type="slidenum">
              <a:rPr lang="uk-UA" smtClean="0"/>
              <a:t>‹№›</a:t>
            </a:fld>
            <a:endParaRPr lang="uk-UA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7093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50424DF3-35BE-47C4-98C5-DFC47DF2657C}" type="datetimeFigureOut">
              <a:rPr lang="uk-UA" smtClean="0"/>
              <a:t>15.02.2022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A1EA-2397-4EDE-B3DE-AC0AF5A9619B}" type="slidenum">
              <a:rPr lang="uk-UA" smtClean="0"/>
              <a:t>‹№›</a:t>
            </a:fld>
            <a:endParaRPr lang="uk-UA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6370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24DF3-35BE-47C4-98C5-DFC47DF2657C}" type="datetimeFigureOut">
              <a:rPr lang="uk-UA" smtClean="0"/>
              <a:t>15.02.2022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190FA1EA-2397-4EDE-B3DE-AC0AF5A9619B}" type="slidenum">
              <a:rPr lang="uk-UA" smtClean="0"/>
              <a:t>‹№›</a:t>
            </a:fld>
            <a:endParaRPr lang="uk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0415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#ex2"/><Relationship Id="rId2" Type="http://schemas.openxmlformats.org/officeDocument/2006/relationships/hyperlink" Target="#ex1"/><Relationship Id="rId1" Type="http://schemas.openxmlformats.org/officeDocument/2006/relationships/slideLayout" Target="../slideLayouts/slideLayout1.xml"/><Relationship Id="rId5" Type="http://schemas.openxmlformats.org/officeDocument/2006/relationships/hyperlink" Target="#ex4"/><Relationship Id="rId4" Type="http://schemas.openxmlformats.org/officeDocument/2006/relationships/hyperlink" Target="#ex3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0241E7-41BA-4706-85C8-2C2D33A26A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32869" y="540327"/>
            <a:ext cx="8984513" cy="1140856"/>
          </a:xfrm>
        </p:spPr>
        <p:txBody>
          <a:bodyPr/>
          <a:lstStyle/>
          <a:p>
            <a:pPr algn="ctr"/>
            <a:r>
              <a:rPr lang="ru-RU" sz="28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Політологія</a:t>
            </a:r>
            <a:r>
              <a:rPr lang="ru-RU" sz="28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як система </a:t>
            </a:r>
            <a:r>
              <a:rPr lang="ru-RU" sz="28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знань</a:t>
            </a:r>
            <a:r>
              <a:rPr lang="ru-RU" sz="28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про </a:t>
            </a:r>
            <a:r>
              <a:rPr lang="ru-RU" sz="28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785489CE-22E6-48C8-85C5-17DCEA76C7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2870" y="1968857"/>
            <a:ext cx="9303166" cy="3351287"/>
          </a:xfrm>
        </p:spPr>
        <p:txBody>
          <a:bodyPr/>
          <a:lstStyle/>
          <a:p>
            <a:pPr marL="342900" lvl="0" indent="-342900" algn="just"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ru-RU" sz="1800" b="0" u="none" strike="noStrike" dirty="0" err="1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2"/>
              </a:rPr>
              <a:t>Політологія</a:t>
            </a:r>
            <a:r>
              <a:rPr lang="ru-RU" sz="1800" b="0" u="none" strike="noStrike" dirty="0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2"/>
              </a:rPr>
              <a:t> та </a:t>
            </a:r>
            <a:r>
              <a:rPr lang="ru-RU" sz="1800" b="0" u="none" strike="noStrike" dirty="0" err="1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2"/>
              </a:rPr>
              <a:t>інші</a:t>
            </a:r>
            <a:r>
              <a:rPr lang="ru-RU" sz="1800" b="0" u="none" strike="noStrike" dirty="0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2"/>
              </a:rPr>
              <a:t> науки про </a:t>
            </a:r>
            <a:r>
              <a:rPr lang="ru-RU" sz="1800" b="0" u="none" strike="noStrike" dirty="0" err="1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2"/>
              </a:rPr>
              <a:t>суспільство</a:t>
            </a:r>
            <a:r>
              <a:rPr lang="ru-RU" sz="1800" b="0" u="none" strike="noStrike" dirty="0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2"/>
              </a:rPr>
              <a:t>. </a:t>
            </a:r>
            <a:r>
              <a:rPr lang="ru-RU" sz="1800" b="0" u="none" strike="noStrike" dirty="0" err="1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2"/>
              </a:rPr>
              <a:t>О’бєкт</a:t>
            </a:r>
            <a:r>
              <a:rPr lang="ru-RU" sz="1800" b="0" u="none" strike="noStrike" dirty="0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2"/>
              </a:rPr>
              <a:t> і предмет </a:t>
            </a:r>
            <a:r>
              <a:rPr lang="ru-RU" sz="1800" b="0" u="none" strike="noStrike" dirty="0" err="1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2"/>
              </a:rPr>
              <a:t>політології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ru-RU" sz="1800" b="0" u="none" strike="noStrike" dirty="0" err="1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3"/>
              </a:rPr>
              <a:t>Закономірності</a:t>
            </a:r>
            <a:r>
              <a:rPr lang="ru-RU" sz="1800" b="0" u="none" strike="noStrike" dirty="0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3"/>
              </a:rPr>
              <a:t> </a:t>
            </a:r>
            <a:r>
              <a:rPr lang="ru-RU" sz="1800" b="0" u="none" strike="noStrike" dirty="0" err="1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3"/>
              </a:rPr>
              <a:t>політології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ru-RU" sz="1800" b="0" u="none" strike="noStrike" dirty="0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4"/>
              </a:rPr>
              <a:t>Структура </a:t>
            </a:r>
            <a:r>
              <a:rPr lang="ru-RU" sz="1800" b="0" u="none" strike="noStrike" dirty="0" err="1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4"/>
              </a:rPr>
              <a:t>політології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ru-RU" sz="1800" b="0" u="none" strike="noStrike" dirty="0" err="1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5"/>
              </a:rPr>
              <a:t>Основні</a:t>
            </a:r>
            <a:r>
              <a:rPr lang="ru-RU" sz="1800" b="0" u="none" strike="noStrike" dirty="0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5"/>
              </a:rPr>
              <a:t> </a:t>
            </a:r>
            <a:r>
              <a:rPr lang="ru-RU" sz="1800" b="0" u="none" strike="noStrike" dirty="0" err="1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5"/>
              </a:rPr>
              <a:t>категорії</a:t>
            </a:r>
            <a:r>
              <a:rPr lang="ru-RU" sz="1800" b="0" u="none" strike="noStrike" dirty="0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5"/>
              </a:rPr>
              <a:t>, </a:t>
            </a:r>
            <a:r>
              <a:rPr lang="ru-RU" sz="1800" b="0" u="none" strike="noStrike" dirty="0" err="1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5"/>
              </a:rPr>
              <a:t>методи</a:t>
            </a:r>
            <a:r>
              <a:rPr lang="ru-RU" sz="1800" b="0" u="none" strike="noStrike" dirty="0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5"/>
              </a:rPr>
              <a:t> і </a:t>
            </a:r>
            <a:r>
              <a:rPr lang="ru-RU" sz="1800" b="0" u="none" strike="noStrike" dirty="0" err="1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5"/>
              </a:rPr>
              <a:t>функції</a:t>
            </a:r>
            <a:r>
              <a:rPr lang="ru-RU" sz="1800" b="0" u="none" strike="noStrike" dirty="0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5"/>
              </a:rPr>
              <a:t> </a:t>
            </a:r>
            <a:r>
              <a:rPr lang="ru-RU" sz="1800" b="0" u="none" strike="noStrike" dirty="0" err="1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5"/>
              </a:rPr>
              <a:t>політології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03582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DD170-7520-4FF4-AA12-1ECBAE91A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effectLst/>
                <a:latin typeface="Times New Roman" panose="02020603050405020304" pitchFamily="18" charset="0"/>
              </a:rPr>
              <a:t>Структура </a:t>
            </a:r>
            <a:r>
              <a:rPr lang="ru-RU" b="1" dirty="0" err="1">
                <a:effectLst/>
                <a:latin typeface="Times New Roman" panose="02020603050405020304" pitchFamily="18" charset="0"/>
              </a:rPr>
              <a:t>політології</a:t>
            </a:r>
            <a:br>
              <a:rPr lang="uk-UA" sz="1800" b="1" dirty="0">
                <a:solidFill>
                  <a:srgbClr val="233EA8"/>
                </a:solidFill>
                <a:effectLst/>
                <a:latin typeface="Verdana" panose="020B0604030504040204" pitchFamily="34" charset="0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>
              <a:effectLst/>
            </a:endParaRPr>
          </a:p>
          <a:p>
            <a:pPr marL="742950" lvl="1" indent="-285750" algn="just">
              <a:buFont typeface="+mj-lt"/>
              <a:buAutoNum type="arabicPeriod"/>
              <a:tabLst>
                <a:tab pos="914400" algn="l"/>
              </a:tabLst>
            </a:pPr>
            <a:r>
              <a:rPr lang="ru-RU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історія</a:t>
            </a: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політичних</a:t>
            </a: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учень</a:t>
            </a:r>
            <a:endParaRPr lang="uk-UA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Font typeface="+mj-lt"/>
              <a:buAutoNum type="arabicPeriod"/>
              <a:tabLst>
                <a:tab pos="914400" algn="l"/>
              </a:tabLst>
            </a:pPr>
            <a:r>
              <a:rPr lang="ru-RU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теорія</a:t>
            </a: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політики</a:t>
            </a:r>
            <a:endParaRPr lang="uk-UA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Font typeface="+mj-lt"/>
              <a:buAutoNum type="arabicPeriod"/>
              <a:tabLst>
                <a:tab pos="914400" algn="l"/>
              </a:tabLst>
            </a:pPr>
            <a:r>
              <a:rPr lang="ru-RU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прикладна</a:t>
            </a: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політологія</a:t>
            </a:r>
            <a:endParaRPr lang="uk-UA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45355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DD170-7520-4FF4-AA12-1ECBAE91A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Історія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політичних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учень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досліджує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зародження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становлення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розвиток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політичних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поглядів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ідей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теорій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тощо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протягом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усього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періоду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існування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державне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організованого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суспільства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Основними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етапами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цієї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історії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є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Стародавній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світ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Середньовіччя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Відродження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Новий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Новітній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час.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6919807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DD170-7520-4FF4-AA12-1ECBAE91A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5250" algn="just">
              <a:spcBef>
                <a:spcPts val="1125"/>
              </a:spcBef>
              <a:spcAft>
                <a:spcPts val="1125"/>
              </a:spcAft>
            </a:pP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вивчає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політику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цілісний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предмет і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внутрішні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структурні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uk-UA" sz="1800" dirty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концепції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влади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теорії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моделі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участі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й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лідерства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теорії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формальних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неформальних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інститутів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—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державознавство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партологія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концепції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груп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інтересів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бюрократії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еліт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теорії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відносин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зовнішньої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387552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DD170-7520-4FF4-AA12-1ECBAE91A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Прикладна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(практична)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політологія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95250" algn="just">
              <a:spcBef>
                <a:spcPts val="0"/>
              </a:spcBef>
            </a:pP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стосується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uk-UA" sz="2800" dirty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0"/>
              </a:spcBef>
              <a:buFont typeface="+mj-lt"/>
              <a:buAutoNum type="arabicPeriod"/>
              <a:tabLst>
                <a:tab pos="1143000" algn="l"/>
              </a:tabLst>
            </a:pP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0"/>
              </a:spcBef>
              <a:buFont typeface="+mj-lt"/>
              <a:buAutoNum type="arabicPeriod"/>
              <a:tabLst>
                <a:tab pos="1143000" algn="l"/>
              </a:tabLst>
            </a:pP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0"/>
              </a:spcBef>
              <a:buFont typeface="+mj-lt"/>
              <a:buAutoNum type="arabicPeriod"/>
              <a:tabLst>
                <a:tab pos="1143000" algn="l"/>
              </a:tabLst>
            </a:pP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виборчих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кампаній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політичної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реклами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0"/>
              </a:spcBef>
              <a:buFont typeface="+mj-lt"/>
              <a:buAutoNum type="arabicPeriod"/>
              <a:tabLst>
                <a:tab pos="1143000" algn="l"/>
              </a:tabLst>
            </a:pP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врегулювання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конфліктів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0"/>
              </a:spcBef>
              <a:buFont typeface="+mj-lt"/>
              <a:buAutoNum type="arabicPeriod"/>
              <a:tabLst>
                <a:tab pos="1143000" algn="l"/>
              </a:tabLst>
            </a:pP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переговорів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0"/>
              </a:spcBef>
              <a:buFont typeface="+mj-lt"/>
              <a:buAutoNum type="arabicPeriod"/>
              <a:tabLst>
                <a:tab pos="1143000" algn="l"/>
              </a:tabLst>
            </a:pP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лобіювання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0"/>
              </a:spcBef>
              <a:buFont typeface="+mj-lt"/>
              <a:buAutoNum type="arabicPeriod"/>
              <a:tabLst>
                <a:tab pos="1143000" algn="l"/>
              </a:tabLst>
            </a:pP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політичні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прогнозування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консультування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0"/>
              </a:spcBef>
              <a:buFont typeface="+mj-lt"/>
              <a:buAutoNum type="arabicPeriod"/>
              <a:tabLst>
                <a:tab pos="1143000" algn="l"/>
              </a:tabLst>
            </a:pP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методику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експертно-аналітичних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33781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DD170-7520-4FF4-AA12-1ECBAE91A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Категорії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політології</a:t>
            </a:r>
            <a:endParaRPr lang="uk-UA" sz="40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uk-UA" dirty="0">
              <a:effectLst/>
            </a:endParaRP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tabLst>
                <a:tab pos="914400" algn="l"/>
              </a:tabLst>
            </a:pPr>
            <a:r>
              <a:rPr lang="ru-RU" b="0" u="none" strike="noStrike" dirty="0"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політична влада;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tabLst>
                <a:tab pos="914400" algn="l"/>
              </a:tabLst>
            </a:pPr>
            <a:r>
              <a:rPr lang="ru-RU" dirty="0">
                <a:latin typeface="Verdana" panose="020B0604030504040204" pitchFamily="34" charset="0"/>
              </a:rPr>
              <a:t>політична система </a:t>
            </a:r>
            <a:r>
              <a:rPr lang="ru-RU" dirty="0" err="1">
                <a:latin typeface="Verdana" panose="020B0604030504040204" pitchFamily="34" charset="0"/>
              </a:rPr>
              <a:t>суспільства</a:t>
            </a:r>
            <a:r>
              <a:rPr lang="ru-RU" dirty="0">
                <a:latin typeface="Verdana" panose="020B0604030504040204" pitchFamily="34" charset="0"/>
              </a:rPr>
              <a:t> (</a:t>
            </a:r>
            <a:r>
              <a:rPr lang="ru-RU" dirty="0" err="1">
                <a:latin typeface="Verdana" panose="020B0604030504040204" pitchFamily="34" charset="0"/>
              </a:rPr>
              <a:t>поєднує</a:t>
            </a:r>
            <a:r>
              <a:rPr lang="ru-RU" dirty="0">
                <a:latin typeface="Verdana" panose="020B0604030504040204" pitchFamily="34" charset="0"/>
              </a:rPr>
              <a:t> в </a:t>
            </a:r>
            <a:r>
              <a:rPr lang="ru-RU" dirty="0" err="1">
                <a:latin typeface="Verdana" panose="020B0604030504040204" pitchFamily="34" charset="0"/>
              </a:rPr>
              <a:t>собі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решту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категорій</a:t>
            </a:r>
            <a:r>
              <a:rPr lang="ru-RU" dirty="0">
                <a:latin typeface="Verdana" panose="020B0604030504040204" pitchFamily="34" charset="0"/>
              </a:rPr>
              <a:t> - політичні </a:t>
            </a:r>
            <a:r>
              <a:rPr lang="ru-RU" dirty="0" err="1">
                <a:latin typeface="Verdana" panose="020B0604030504040204" pitchFamily="34" charset="0"/>
              </a:rPr>
              <a:t>інститути</a:t>
            </a:r>
            <a:r>
              <a:rPr lang="ru-RU" dirty="0">
                <a:latin typeface="Verdana" panose="020B0604030504040204" pitchFamily="34" charset="0"/>
              </a:rPr>
              <a:t> -державу та </a:t>
            </a:r>
            <a:r>
              <a:rPr lang="ru-RU" dirty="0" err="1">
                <a:latin typeface="Verdana" panose="020B0604030504040204" pitchFamily="34" charset="0"/>
              </a:rPr>
              <a:t>її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структурні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елементи</a:t>
            </a:r>
            <a:r>
              <a:rPr lang="ru-RU" dirty="0">
                <a:latin typeface="Verdana" panose="020B0604030504040204" pitchFamily="34" charset="0"/>
              </a:rPr>
              <a:t>, політичні </a:t>
            </a:r>
            <a:r>
              <a:rPr lang="ru-RU" dirty="0" err="1">
                <a:latin typeface="Verdana" panose="020B0604030504040204" pitchFamily="34" charset="0"/>
              </a:rPr>
              <a:t>партії</a:t>
            </a:r>
            <a:r>
              <a:rPr lang="ru-RU" dirty="0">
                <a:latin typeface="Verdana" panose="020B0604030504040204" pitchFamily="34" charset="0"/>
              </a:rPr>
              <a:t>, </a:t>
            </a:r>
            <a:r>
              <a:rPr lang="ru-RU" dirty="0" err="1">
                <a:latin typeface="Verdana" panose="020B0604030504040204" pitchFamily="34" charset="0"/>
              </a:rPr>
              <a:t>групи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інтересів</a:t>
            </a:r>
            <a:r>
              <a:rPr lang="ru-RU" dirty="0">
                <a:latin typeface="Verdana" panose="020B0604030504040204" pitchFamily="34" charset="0"/>
              </a:rPr>
              <a:t>, </a:t>
            </a:r>
            <a:r>
              <a:rPr lang="ru-RU" dirty="0" err="1">
                <a:latin typeface="Verdana" panose="020B0604030504040204" pitchFamily="34" charset="0"/>
              </a:rPr>
              <a:t>органи</a:t>
            </a:r>
            <a:r>
              <a:rPr lang="ru-RU" dirty="0">
                <a:latin typeface="Verdana" panose="020B0604030504040204" pitchFamily="34" charset="0"/>
              </a:rPr>
              <a:t> місцевого самоврядування);</a:t>
            </a:r>
            <a:endParaRPr lang="uk-UA" dirty="0">
              <a:latin typeface="Verdana" panose="020B0604030504040204" pitchFamily="34" charset="0"/>
            </a:endParaRP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tabLst>
                <a:tab pos="914400" algn="l"/>
              </a:tabLst>
            </a:pPr>
            <a:r>
              <a:rPr lang="ru-RU" dirty="0">
                <a:latin typeface="Verdana" panose="020B0604030504040204" pitchFamily="34" charset="0"/>
              </a:rPr>
              <a:t>політична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latin typeface="Verdana" panose="020B0604030504040204" pitchFamily="34" charset="0"/>
              </a:rPr>
              <a:t>культур і </a:t>
            </a:r>
            <a:r>
              <a:rPr lang="ru-RU" dirty="0" err="1">
                <a:latin typeface="Verdana" panose="020B0604030504040204" pitchFamily="34" charset="0"/>
              </a:rPr>
              <a:t>її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складові</a:t>
            </a:r>
            <a:r>
              <a:rPr lang="ru-RU" dirty="0">
                <a:latin typeface="Verdana" panose="020B0604030504040204" pitchFamily="34" charset="0"/>
              </a:rPr>
              <a:t> (політична </a:t>
            </a:r>
            <a:r>
              <a:rPr lang="ru-RU" dirty="0" err="1">
                <a:latin typeface="Verdana" panose="020B0604030504040204" pitchFamily="34" charset="0"/>
              </a:rPr>
              <a:t>свідомість</a:t>
            </a:r>
            <a:r>
              <a:rPr lang="ru-RU" dirty="0">
                <a:latin typeface="Verdana" panose="020B0604030504040204" pitchFamily="34" charset="0"/>
              </a:rPr>
              <a:t>, політична </a:t>
            </a:r>
            <a:r>
              <a:rPr lang="ru-RU" dirty="0" err="1">
                <a:latin typeface="Verdana" panose="020B0604030504040204" pitchFamily="34" charset="0"/>
              </a:rPr>
              <a:t>поведінка</a:t>
            </a:r>
            <a:r>
              <a:rPr lang="ru-RU" dirty="0">
                <a:latin typeface="Verdana" panose="020B0604030504040204" pitchFamily="34" charset="0"/>
              </a:rPr>
              <a:t>, політичні </a:t>
            </a:r>
            <a:r>
              <a:rPr lang="ru-RU" dirty="0" err="1">
                <a:latin typeface="Verdana" panose="020B0604030504040204" pitchFamily="34" charset="0"/>
              </a:rPr>
              <a:t>цінності</a:t>
            </a:r>
            <a:r>
              <a:rPr lang="ru-RU" dirty="0">
                <a:latin typeface="Verdana" panose="020B0604030504040204" pitchFamily="34" charset="0"/>
              </a:rPr>
              <a:t>, політичні </a:t>
            </a:r>
            <a:r>
              <a:rPr lang="ru-RU" dirty="0" err="1">
                <a:latin typeface="Verdana" panose="020B0604030504040204" pitchFamily="34" charset="0"/>
              </a:rPr>
              <a:t>норми</a:t>
            </a:r>
            <a:r>
              <a:rPr lang="ru-RU" dirty="0">
                <a:latin typeface="Verdana" panose="020B0604030504040204" pitchFamily="34" charset="0"/>
              </a:rPr>
              <a:t>, політична соціалізація);</a:t>
            </a:r>
            <a:endParaRPr lang="uk-UA" dirty="0">
              <a:latin typeface="Verdana" panose="020B0604030504040204" pitchFamily="34" charset="0"/>
            </a:endParaRP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tabLst>
                <a:tab pos="914400" algn="l"/>
              </a:tabLst>
            </a:pPr>
            <a:r>
              <a:rPr lang="ru-RU" dirty="0">
                <a:latin typeface="Verdana" panose="020B0604030504040204" pitchFamily="34" charset="0"/>
              </a:rPr>
              <a:t>політичний </a:t>
            </a:r>
            <a:r>
              <a:rPr lang="ru-RU" dirty="0" err="1">
                <a:latin typeface="Verdana" panose="020B0604030504040204" pitchFamily="34" charset="0"/>
              </a:rPr>
              <a:t>процес</a:t>
            </a:r>
            <a:r>
              <a:rPr lang="ru-RU" dirty="0">
                <a:latin typeface="Verdana" panose="020B0604030504040204" pitchFamily="34" charset="0"/>
              </a:rPr>
              <a:t> (</a:t>
            </a:r>
            <a:r>
              <a:rPr lang="ru-RU" dirty="0" err="1">
                <a:latin typeface="Verdana" panose="020B0604030504040204" pitchFamily="34" charset="0"/>
              </a:rPr>
              <a:t>відносно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однорідні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серії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політичних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явиш</a:t>
            </a:r>
            <a:r>
              <a:rPr lang="ru-RU" dirty="0">
                <a:latin typeface="Verdana" panose="020B0604030504040204" pitchFamily="34" charset="0"/>
              </a:rPr>
              <a:t>, </a:t>
            </a:r>
            <a:r>
              <a:rPr lang="ru-RU" dirty="0" err="1">
                <a:latin typeface="Verdana" panose="020B0604030504040204" pitchFamily="34" charset="0"/>
              </a:rPr>
              <a:t>пов'язаних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між</a:t>
            </a:r>
            <a:r>
              <a:rPr lang="ru-RU" dirty="0">
                <a:latin typeface="Verdana" panose="020B0604030504040204" pitchFamily="34" charset="0"/>
              </a:rPr>
              <a:t> собою </a:t>
            </a:r>
            <a:r>
              <a:rPr lang="ru-RU" dirty="0" err="1">
                <a:latin typeface="Verdana" panose="020B0604030504040204" pitchFamily="34" charset="0"/>
              </a:rPr>
              <a:t>причиновими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або</a:t>
            </a:r>
            <a:r>
              <a:rPr lang="ru-RU" dirty="0">
                <a:latin typeface="Verdana" panose="020B0604030504040204" pitchFamily="34" charset="0"/>
              </a:rPr>
              <a:t> структурно-</a:t>
            </a:r>
            <a:r>
              <a:rPr lang="ru-RU" dirty="0" err="1">
                <a:latin typeface="Verdana" panose="020B0604030504040204" pitchFamily="34" charset="0"/>
              </a:rPr>
              <a:t>функціональними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залежностями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);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tabLst>
                <a:tab pos="914400" algn="l"/>
              </a:tabLst>
            </a:pPr>
            <a:r>
              <a:rPr lang="ru-RU" dirty="0" err="1">
                <a:latin typeface="Verdana" panose="020B0604030504040204" pitchFamily="34" charset="0"/>
              </a:rPr>
              <a:t>політичне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явище</a:t>
            </a:r>
            <a:r>
              <a:rPr lang="ru-RU" dirty="0">
                <a:latin typeface="Verdana" panose="020B0604030504040204" pitchFamily="34" charset="0"/>
              </a:rPr>
              <a:t> (</a:t>
            </a:r>
            <a:r>
              <a:rPr lang="ru-RU" dirty="0" err="1">
                <a:latin typeface="Verdana" panose="020B0604030504040204" pitchFamily="34" charset="0"/>
              </a:rPr>
              <a:t>сукупність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усіх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чинників</a:t>
            </a:r>
            <a:r>
              <a:rPr lang="ru-RU" dirty="0">
                <a:latin typeface="Verdana" panose="020B0604030504040204" pitchFamily="34" charset="0"/>
              </a:rPr>
              <a:t> і </a:t>
            </a:r>
            <a:r>
              <a:rPr lang="ru-RU" dirty="0" err="1">
                <a:latin typeface="Verdana" panose="020B0604030504040204" pitchFamily="34" charset="0"/>
              </a:rPr>
              <a:t>явищ</a:t>
            </a:r>
            <a:r>
              <a:rPr lang="ru-RU" dirty="0">
                <a:latin typeface="Verdana" panose="020B0604030504040204" pitchFamily="34" charset="0"/>
              </a:rPr>
              <a:t>, </a:t>
            </a:r>
            <a:r>
              <a:rPr lang="ru-RU" dirty="0" err="1">
                <a:latin typeface="Verdana" panose="020B0604030504040204" pitchFamily="34" charset="0"/>
              </a:rPr>
              <a:t>пов'язаних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із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здійсненням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політики</a:t>
            </a:r>
            <a:r>
              <a:rPr lang="ru-RU" dirty="0">
                <a:latin typeface="Verdana" panose="020B0604030504040204" pitchFamily="34" charset="0"/>
              </a:rPr>
              <a:t>). </a:t>
            </a:r>
            <a:endParaRPr lang="uk-UA" dirty="0">
              <a:latin typeface="Verdana" panose="020B0604030504040204" pitchFamily="34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056039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DD170-7520-4FF4-AA12-1ECBAE91A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Методи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політологічних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досліджень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0" i="0" dirty="0">
                <a:effectLst/>
                <a:latin typeface="Arial" panose="020B0604020202020204" pitchFamily="34" charset="0"/>
              </a:rPr>
              <a:t>Нормативно-ціннісний метод —оцінювання політичних процесів з погляду оптимального варіанту, ідеалу. При цьому завданням є не дослідження механізму реально існуючих політичних процесів, їх причин та наслідків, а конструювання абстрактної моделі «того, як має бути».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354869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2FDAB4-65F8-4871-B29C-A97F99C34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B31F9A8-6AA1-464F-AF42-D7A762C78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0" i="0" dirty="0">
                <a:effectLst/>
                <a:latin typeface="Arial" panose="020B0604020202020204" pitchFamily="34" charset="0"/>
              </a:rPr>
              <a:t>Порівняльний (компаративний) метод —зіставлення об’єктів, які мають риси схожості (політичних систем, політичних партій, електоральних систем тощо), з метою виявити їхні загальні риси та особливості. Використання порівняльного методу дає змогу з’ясувати ідентичне і специфічне в політичному житті, сприяє засвоєнню досвіду інших країн і народів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583241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363B67-0C9F-4496-8CBE-79BA0FCD4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39554D7-01A4-4653-9DB3-E093B6E5E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uk-UA" b="0" i="0" dirty="0" err="1">
                <a:effectLst/>
                <a:latin typeface="Arial" panose="020B0604020202020204" pitchFamily="34" charset="0"/>
              </a:rPr>
              <a:t>Біхевіористський</a:t>
            </a:r>
            <a:r>
              <a:rPr lang="uk-UA" b="0" i="0" dirty="0">
                <a:effectLst/>
                <a:latin typeface="Arial" panose="020B0604020202020204" pitchFamily="34" charset="0"/>
              </a:rPr>
              <a:t> метод (метод психологічного аналізу поведінки)—вивчення політики за допомогою конкретного дослідження поведінки окремих особистостей і груп. Даний метод виходить з того, що люди завжди прагнуть влади, саме це і є їхньою домінуючою рисою психіки і свідомості, вирішальним чинником політичної активності. Виходячи з цього, розглядають процеси політичної соціалізації особи, електоральну поведінку і деякі інші актуальні проблеми політології. В основі </a:t>
            </a:r>
            <a:r>
              <a:rPr lang="uk-UA" b="0" i="0" dirty="0" err="1">
                <a:effectLst/>
                <a:latin typeface="Arial" panose="020B0604020202020204" pitchFamily="34" charset="0"/>
              </a:rPr>
              <a:t>біхевіористського</a:t>
            </a:r>
            <a:r>
              <a:rPr lang="uk-UA" b="0" i="0" dirty="0">
                <a:effectLst/>
                <a:latin typeface="Arial" panose="020B0604020202020204" pitchFamily="34" charset="0"/>
              </a:rPr>
              <a:t> методу покладено такі парадигми: 1) політика має особистісний вимір; 2) домінуючими мотивами політичної поведінки є психологічні мотиви; 3) політичні явища вимірюються кількісно, отже, у політології можна широко використовувати математичні методи дослідження, статистичні дані, комп’ютерну техніку тощо.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02948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B2095B-B6B3-46D6-9EA2-B14E86704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4B08277-A96D-4D3A-A0EE-731116449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0" i="0" dirty="0">
                <a:effectLst/>
                <a:latin typeface="Arial" panose="020B0604020202020204" pitchFamily="34" charset="0"/>
              </a:rPr>
              <a:t>Системний метод-розгляд політики як цілісного, складно організованого організму, як саморегулюючого механізму, що перебуває в безупинній взаємодії </a:t>
            </a:r>
            <a:r>
              <a:rPr lang="uk-UA" b="0" i="0" dirty="0" err="1">
                <a:effectLst/>
                <a:latin typeface="Arial" panose="020B0604020202020204" pitchFamily="34" charset="0"/>
              </a:rPr>
              <a:t>знавколишнім</a:t>
            </a:r>
            <a:r>
              <a:rPr lang="uk-UA" b="0" i="0" dirty="0">
                <a:effectLst/>
                <a:latin typeface="Arial" panose="020B0604020202020204" pitchFamily="34" charset="0"/>
              </a:rPr>
              <a:t> середовищем через "вхід" і "вихід" системи. Політичній системі належить верховна влада в суспільстві. Вона прагне до самозбереження і виконує в суспільстві дві найважливіші функції:1) розподіл цінностей і ресурсів; 2) забезпечення сприйняття громадянами прийнятих рішень як обов'язкових. За порівняно короткий час системний підхід до політики засвідчив свою конструктивність, зараз він достатньо представлений у різноманітних теоріях політичних систем.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673202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2FDAB4-65F8-4871-B29C-A97F99C34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B31F9A8-6AA1-464F-AF42-D7A762C78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rtl="0"/>
            <a:r>
              <a:rPr lang="uk-UA" dirty="0">
                <a:effectLst/>
                <a:latin typeface="Arial" panose="020B0604020202020204" pitchFamily="34" charset="0"/>
              </a:rPr>
              <a:t>Інституційний метод—вивчення інститутів, за допомогою яких здійснюється політична діяльність (держави, партій, інших організацій і об'єднань, права, урядових програм та інших регуляторів політичної діяльності).На сучасному етапі розвитку політичної науки більш актуальним є </a:t>
            </a:r>
            <a:r>
              <a:rPr lang="uk-UA" dirty="0" err="1">
                <a:effectLst/>
                <a:latin typeface="Arial" panose="020B0604020202020204" pitchFamily="34" charset="0"/>
              </a:rPr>
              <a:t>неоінституціоналізм</a:t>
            </a:r>
            <a:r>
              <a:rPr lang="uk-UA" dirty="0">
                <a:effectLst/>
                <a:latin typeface="Arial" panose="020B0604020202020204" pitchFamily="34" charset="0"/>
              </a:rPr>
              <a:t>, який трактує </a:t>
            </a:r>
            <a:r>
              <a:rPr lang="uk-UA" b="0" i="0" dirty="0">
                <a:effectLst/>
                <a:latin typeface="Arial" panose="020B0604020202020204" pitchFamily="34" charset="0"/>
              </a:rPr>
              <a:t>поняття інституту не як установи, а як базової моделі </a:t>
            </a:r>
            <a:r>
              <a:rPr lang="uk-UA" b="0" i="0" dirty="0" err="1">
                <a:effectLst/>
                <a:latin typeface="Arial" panose="020B0604020202020204" pitchFamily="34" charset="0"/>
              </a:rPr>
              <a:t>суспільнихвідносин</a:t>
            </a:r>
            <a:r>
              <a:rPr lang="uk-UA" b="0" i="0" dirty="0">
                <a:effectLst/>
                <a:latin typeface="Arial" panose="020B0604020202020204" pitchFamily="34" charset="0"/>
              </a:rPr>
              <a:t>, яка еволюціонує відповідно до динаміки суспільного розвитку. На становлення </a:t>
            </a:r>
            <a:r>
              <a:rPr lang="uk-UA" b="0" i="0" dirty="0" err="1">
                <a:effectLst/>
                <a:latin typeface="Arial" panose="020B0604020202020204" pitchFamily="34" charset="0"/>
              </a:rPr>
              <a:t>неоінституціоналізму</a:t>
            </a:r>
            <a:r>
              <a:rPr lang="uk-UA" b="0" i="0" dirty="0">
                <a:effectLst/>
                <a:latin typeface="Arial" panose="020B0604020202020204" pitchFamily="34" charset="0"/>
              </a:rPr>
              <a:t>, так само як і системного методу, великий вплив здійснив марксистський метод аналізу</a:t>
            </a:r>
            <a:endParaRPr lang="uk-UA" dirty="0">
              <a:effectLst/>
            </a:endParaRPr>
          </a:p>
          <a:p>
            <a:br>
              <a:rPr lang="uk-UA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85115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C82094-3BFF-4C26-AE48-6156D6546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D3A75F8-2659-4841-822F-46995829A8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Політологія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грецьк</a:t>
            </a:r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l-PL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politika</a:t>
            </a:r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державні</a:t>
            </a:r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суспільні</a:t>
            </a:r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pl-PL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logos</a:t>
            </a:r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слово, </a:t>
            </a:r>
            <a:r>
              <a:rPr lang="ru-RU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вчення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—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наука про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політику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256396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363B67-0C9F-4496-8CBE-79BA0FCD4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39554D7-01A4-4653-9DB3-E093B6E5E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0" i="0" dirty="0">
                <a:effectLst/>
                <a:latin typeface="Arial" panose="020B0604020202020204" pitchFamily="34" charset="0"/>
              </a:rPr>
              <a:t>Діяльнісний метод (метод аналізу прийняття рішень)—розгляд політики циклічного процесу, що має певні стадії (етапи). Це визначення цілей діяльності, прийняття рішень; організація мас і мобілізація ресурсів на їх здійснення, регулювання діяльності; облік і контроль за реалізацією цілей; аналіз результатів і постановка нових цілей і завдань. Розглянута під цим кутом зору політика виступає як процес підготовки, прийняття і реалізації рішень, обов'язкових для всього суспільства.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661554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B2095B-B6B3-46D6-9EA2-B14E86704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4B08277-A96D-4D3A-A0EE-731116449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b="0" i="0" dirty="0">
                <a:effectLst/>
                <a:latin typeface="Arial" panose="020B0604020202020204" pitchFamily="34" charset="0"/>
              </a:rPr>
              <a:t>Критично-діалектичний(</a:t>
            </a:r>
            <a:r>
              <a:rPr lang="uk-UA" b="0" i="0" dirty="0" err="1">
                <a:effectLst/>
                <a:latin typeface="Arial" panose="020B0604020202020204" pitchFamily="34" charset="0"/>
              </a:rPr>
              <a:t>конфліктологічний</a:t>
            </a:r>
            <a:r>
              <a:rPr lang="uk-UA" b="0" i="0" dirty="0">
                <a:effectLst/>
                <a:latin typeface="Arial" panose="020B0604020202020204" pitchFamily="34" charset="0"/>
              </a:rPr>
              <a:t>)метод—виявлення суперечностей як джерел динамічного розвитку політики. Критично-діалектичний метод широко використовується в марксистському аналізі політики, у </a:t>
            </a:r>
            <a:r>
              <a:rPr lang="uk-UA" b="0" i="0" dirty="0" err="1">
                <a:effectLst/>
                <a:latin typeface="Arial" panose="020B0604020202020204" pitchFamily="34" charset="0"/>
              </a:rPr>
              <a:t>неомарксизмі</a:t>
            </a:r>
            <a:r>
              <a:rPr lang="uk-UA" b="0" i="0" dirty="0">
                <a:effectLst/>
                <a:latin typeface="Arial" panose="020B0604020202020204" pitchFamily="34" charset="0"/>
              </a:rPr>
              <a:t> (Юрген </a:t>
            </a:r>
            <a:r>
              <a:rPr lang="uk-UA" b="0" i="0" dirty="0" err="1">
                <a:effectLst/>
                <a:latin typeface="Arial" panose="020B0604020202020204" pitchFamily="34" charset="0"/>
              </a:rPr>
              <a:t>Габермас</a:t>
            </a:r>
            <a:r>
              <a:rPr lang="uk-UA" b="0" i="0" dirty="0">
                <a:effectLst/>
                <a:latin typeface="Arial" panose="020B0604020202020204" pitchFamily="34" charset="0"/>
              </a:rPr>
              <a:t>, Теодор Адорно та ін.), </a:t>
            </a:r>
            <a:r>
              <a:rPr lang="uk-UA" b="0" i="0" dirty="0" err="1">
                <a:effectLst/>
                <a:latin typeface="Arial" panose="020B0604020202020204" pitchFamily="34" charset="0"/>
              </a:rPr>
              <a:t>уліволіберальній</a:t>
            </a:r>
            <a:r>
              <a:rPr lang="uk-UA" b="0" i="0" dirty="0">
                <a:effectLst/>
                <a:latin typeface="Arial" panose="020B0604020202020204" pitchFamily="34" charset="0"/>
              </a:rPr>
              <a:t> і соціал-демократичній думці, у цілому ряді інших ідейно-політичних течій. Плідність цього методу визначається, по суті, всіма прихильниками плюралістичної організації суспільства, тому що плюралістична теорія ґрунтується на принципі протиріч, конкурентного суперництва різноманітних ідей, ціннісних орієнтацій, політичних, економічних </a:t>
            </a:r>
            <a:r>
              <a:rPr lang="uk-UA" b="0" i="0" dirty="0" err="1">
                <a:effectLst/>
                <a:latin typeface="Arial" panose="020B0604020202020204" pitchFamily="34" charset="0"/>
              </a:rPr>
              <a:t>ікультурних</a:t>
            </a:r>
            <a:r>
              <a:rPr lang="uk-UA" b="0" i="0" dirty="0">
                <a:effectLst/>
                <a:latin typeface="Arial" panose="020B0604020202020204" pitchFamily="34" charset="0"/>
              </a:rPr>
              <a:t> інститутів, індивідів і соціальних груп. Критично-діалектичний метод </a:t>
            </a:r>
            <a:r>
              <a:rPr lang="uk-UA" b="0" i="0" dirty="0" err="1">
                <a:effectLst/>
                <a:latin typeface="Arial" panose="020B0604020202020204" pitchFamily="34" charset="0"/>
              </a:rPr>
              <a:t>єпровідним</a:t>
            </a:r>
            <a:r>
              <a:rPr lang="uk-UA" b="0" i="0" dirty="0">
                <a:effectLst/>
                <a:latin typeface="Arial" panose="020B0604020202020204" pitchFamily="34" charset="0"/>
              </a:rPr>
              <a:t> у такій важливій політологічній і соціологічній дисципліні, як конфліктологія.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354156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2FDAB4-65F8-4871-B29C-A97F99C34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B31F9A8-6AA1-464F-AF42-D7A762C78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0" i="0" dirty="0">
                <a:effectLst/>
                <a:latin typeface="Arial" panose="020B0604020202020204" pitchFamily="34" charset="0"/>
              </a:rPr>
              <a:t>Структурно-функціональний метод–полягає у розчленуванні складного об’єкта на складові, вивченні </a:t>
            </a:r>
            <a:r>
              <a:rPr lang="uk-UA" b="0" i="0" dirty="0" err="1">
                <a:effectLst/>
                <a:latin typeface="Arial" panose="020B0604020202020204" pitchFamily="34" charset="0"/>
              </a:rPr>
              <a:t>зв’язків</a:t>
            </a:r>
            <a:r>
              <a:rPr lang="uk-UA" b="0" i="0" dirty="0">
                <a:effectLst/>
                <a:latin typeface="Arial" panose="020B0604020202020204" pitchFamily="34" charset="0"/>
              </a:rPr>
              <a:t> між ними й визначенні місця і ролі всіх складових у функціонуванні об'єкта як цілого, за умови збереження ним своєї цілісності у взаємодії із зовнішнім середовищем. Застосування структурно-функціонального методу в дослідженні політичної системи суспільства передбачає виокремлення елементів її структури, основними з яких є політичні інститути, з’ясування особливостей їхнього функціонування та зв’язку між ними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063559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363B67-0C9F-4496-8CBE-79BA0FCD4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39554D7-01A4-4653-9DB3-E093B6E5E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7C5D4B-3B1D-493D-B614-C6C8A40339DC}"/>
              </a:ext>
            </a:extLst>
          </p:cNvPr>
          <p:cNvSpPr txBox="1"/>
          <p:nvPr/>
        </p:nvSpPr>
        <p:spPr>
          <a:xfrm>
            <a:off x="3051464" y="2835763"/>
            <a:ext cx="610292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0" i="0" dirty="0">
                <a:effectLst/>
                <a:latin typeface="Arial" panose="020B0604020202020204" pitchFamily="34" charset="0"/>
              </a:rPr>
              <a:t>Спеціальні методи дослідження–група методів, що ґрунтуються на різних варіантах дослідження структури, функцій політичних процесів та інститутів –методи, запозичені політологією з інших наук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28808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B2095B-B6B3-46D6-9EA2-B14E86704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95250">
              <a:spcBef>
                <a:spcPts val="1125"/>
              </a:spcBef>
              <a:spcAft>
                <a:spcPts val="1125"/>
              </a:spcAft>
            </a:pPr>
            <a:r>
              <a:rPr lang="pl-PL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uk-UA" sz="18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політології</a:t>
            </a:r>
            <a:br>
              <a:rPr lang="uk-UA" sz="18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4B08277-A96D-4D3A-A0EE-731116449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Теоретична </a:t>
            </a:r>
            <a:r>
              <a:rPr lang="ru-RU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розробленні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нею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теорій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концепцій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гіпотез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ідей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категорій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понять,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формулюванні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закономірностей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описують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пояснюють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багатоманітні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явища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політичного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800" dirty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228832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363B67-0C9F-4496-8CBE-79BA0FCD4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39554D7-01A4-4653-9DB3-E093B6E5E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5250" algn="just">
              <a:lnSpc>
                <a:spcPct val="100000"/>
              </a:lnSpc>
              <a:spcBef>
                <a:spcPts val="1125"/>
              </a:spcBef>
              <a:spcAft>
                <a:spcPts val="1125"/>
              </a:spcAft>
            </a:pPr>
            <a:r>
              <a:rPr lang="ru-RU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Методологічна</a:t>
            </a:r>
            <a:r>
              <a:rPr lang="ru-RU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категорії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науки, а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формульовані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нею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закономірності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науками як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теоретичний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інструментарій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дослідженні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явищ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endParaRPr lang="uk-UA" sz="1200" dirty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 algn="just">
              <a:lnSpc>
                <a:spcPct val="100000"/>
              </a:lnSpc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2" indent="-228600" algn="just">
              <a:lnSpc>
                <a:spcPct val="100000"/>
              </a:lnSpc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влада; 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2" indent="-228600" algn="just">
              <a:lnSpc>
                <a:spcPct val="100000"/>
              </a:lnSpc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система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суспільства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2" indent="-228600" algn="just">
              <a:lnSpc>
                <a:spcPct val="100000"/>
              </a:lnSpc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політичний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2" indent="-228600" algn="just">
              <a:lnSpc>
                <a:spcPct val="100000"/>
              </a:lnSpc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політичний режим;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2" indent="-228600" algn="just">
              <a:lnSpc>
                <a:spcPct val="100000"/>
              </a:lnSpc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партія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516956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B2095B-B6B3-46D6-9EA2-B14E86704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4B08277-A96D-4D3A-A0EE-731116449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Практична </a:t>
            </a:r>
            <a:r>
              <a:rPr lang="ru-RU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зорієнтованості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проблем. На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розроблюваних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нею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теоретичних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положень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політологія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формулює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рекомендації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тих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компаній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найповніше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проявляється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прикладній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політології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основний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складає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uk-UA" sz="1800" dirty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414537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2FDAB4-65F8-4871-B29C-A97F99C34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B31F9A8-6AA1-464F-AF42-D7A762C78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Виховна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функція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політології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полягає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формуванні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світогляду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особи,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її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політичній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соціалізації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даючи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сферу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суспільного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життя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про політичні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інститути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права,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свободи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обов'язки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громадянина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культуру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677944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363B67-0C9F-4496-8CBE-79BA0FCD4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39554D7-01A4-4653-9DB3-E093B6E5E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Прогностична</a:t>
            </a:r>
            <a:r>
              <a:rPr lang="ru-RU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здатності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передбачати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прогнозувати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перспективи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найближчі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віддалені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Реалізація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моделювання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завчасне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експертиз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найвагоміших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предмет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реальності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очікуваного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них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ефекту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800" dirty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370186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B2095B-B6B3-46D6-9EA2-B14E86704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4B08277-A96D-4D3A-A0EE-731116449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69410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91C891-DA1C-42F2-9BF5-255EFB186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2013F2D-F293-4A65-98AD-960C7CBB3C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Політологія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система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закономірності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цілісної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суспільних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17705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DD170-7520-4FF4-AA12-1ECBAE91A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Є три </a:t>
            </a: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підходи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політології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uk-UA" sz="18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algn="just">
              <a:buFont typeface="+mj-lt"/>
              <a:buAutoNum type="arabicPeriod"/>
              <a:tabLst>
                <a:tab pos="1143000" algn="l"/>
              </a:tabLst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міждисциплінарної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науки,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охоплює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подібні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галузі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наукового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знання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про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політику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1143000" algn="l"/>
              </a:tabLst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 вся всю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сукупність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наукових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знань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про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політику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1143000" algn="l"/>
              </a:tabLst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 наука про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політичну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систему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суспільства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її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різноманітні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підсистеми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4080141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DD170-7520-4FF4-AA12-1ECBAE91A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Об’єктом політології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є політичне життя суспільства в різних його виявах (діяльність держави та її органів, політичних партій, політичних і громадських організацій, зовнішня політика, ідеологія і політичні рухи, поведінка і позиція людей, їх участь у політиці, дослідження і прогнозування політичних явищ і процесів, політичні відносини та політична культура).</a:t>
            </a:r>
          </a:p>
          <a:p>
            <a:pPr algn="just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Предметом політології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є сутність, форми та закономірності явищ політичного життя суспільства, зміст, функціонування й розвиток політики та політичних систем, їхнє місце й роль у життєдіяльності людини, соціальних груп, націй і держави.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02865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6A3242-C34F-4373-BC42-FD9502DAE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є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об'єктом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дослідження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багатьох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наук про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суспільство</a:t>
            </a:r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4589CFC8-151C-439F-94E3-8B760DB2D2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47191" y="2230583"/>
            <a:ext cx="4645152" cy="3238144"/>
          </a:xfrm>
        </p:spPr>
        <p:txBody>
          <a:bodyPr>
            <a:normAutofit/>
          </a:bodyPr>
          <a:lstStyle/>
          <a:p>
            <a:endParaRPr lang="uk-UA" dirty="0">
              <a:effectLst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філософія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історія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соціологія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економія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психологія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правознавство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культурологія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dirty="0"/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70408752-CB47-4273-863E-4046616D55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2362" y="2230583"/>
            <a:ext cx="4645152" cy="3228279"/>
          </a:xfrm>
        </p:spPr>
        <p:txBody>
          <a:bodyPr>
            <a:normAutofit/>
          </a:bodyPr>
          <a:lstStyle/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етика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антропологія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етнографія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демографія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статистика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географія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екологія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біополітологія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54197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DD170-7520-4FF4-AA12-1ECBAE91A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Основні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фактори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сприяли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виникненню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політології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науки: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настійна об’єктивна потреба суспільства в науковому пізнанні політики, її раціональній організації, ефективному управлінні державою.</a:t>
            </a:r>
          </a:p>
          <a:p>
            <a:pPr algn="just"/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ІІ 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розвиток самого політичного життя в процесі руйнування початкового синтезу філософського, наукового та емпіричного знання про політику, поділ політичного знання на філософський і науковий рівні на функціональній основі.</a:t>
            </a:r>
          </a:p>
          <a:p>
            <a:pPr algn="just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ІІІ 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ускладнення структури політичної системи суспільства, поява різного роду недержавних інститутів влади, явищ та процесів соціально-політичного життя.</a:t>
            </a:r>
          </a:p>
          <a:p>
            <a:pPr algn="just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</a:t>
            </a:r>
            <a:r>
              <a:rPr lang="en-US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V</a:t>
            </a:r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загальний процес становлення наукового знання світу й суспільства, коли диференціація єдиного філософського знання про природу людини та устрій суспільного життя спричинила необхідність наукового висвітлення суті політики і влади, їхньої ролі та функцій.</a:t>
            </a:r>
          </a:p>
          <a:p>
            <a:pPr algn="just"/>
            <a:r>
              <a:rPr lang="en-US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V 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постійний пошук пізнання політичних подій неполітичними й ненауковими засобами. Тому виникнення науки про політику – не суто наукове, але і ширше – соціокультурне явище.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42640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DD170-7520-4FF4-AA12-1ECBAE91A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0" i="0" dirty="0">
                <a:effectLst/>
                <a:latin typeface="Arial" panose="020B0604020202020204" pitchFamily="34" charset="0"/>
              </a:rPr>
              <a:t>Закономірності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Політико-економічні</a:t>
            </a:r>
          </a:p>
          <a:p>
            <a:r>
              <a:rPr lang="uk-UA" dirty="0"/>
              <a:t>Політико-соціальні</a:t>
            </a:r>
          </a:p>
          <a:p>
            <a:r>
              <a:rPr lang="uk-UA" dirty="0"/>
              <a:t>Політико-психологічні</a:t>
            </a:r>
          </a:p>
        </p:txBody>
      </p:sp>
    </p:spTree>
    <p:extLst>
      <p:ext uri="{BB962C8B-B14F-4D97-AF65-F5344CB8AC3E}">
        <p14:creationId xmlns:p14="http://schemas.microsoft.com/office/powerpoint/2010/main" val="33968893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DD170-7520-4FF4-AA12-1ECBAE91A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Закони політичного життя суспільства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98859"/>
            <a:ext cx="9603275" cy="345061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закон історичного прогресу 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розширення сфери політичного життя та підвищення її ролі у суспільстві, закон посилення ваги мас в історичному процесі, результатом дії якого, зокрема, є розвиток демократії та самоврядування.</a:t>
            </a:r>
          </a:p>
          <a:p>
            <a:pPr algn="just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закони структури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які визначають сутність форм і методів організації політичних систем, їх внутрішню спрямованість та взаємозумовленість (наприклад, закон організації структурування політичних інститутів та ін.)</a:t>
            </a:r>
          </a:p>
          <a:p>
            <a:pPr algn="just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закони функціонування 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політики визначають її життєдіяльність як особливого організму. Дія цих законів відтворює динаміку політичного життя на досягнутому ступені розвитку, використовує фактор часу, розкриває характер явищ політичного життя.</a:t>
            </a:r>
          </a:p>
          <a:p>
            <a:pPr algn="just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закони розвитку політичного життя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політичних відносин – це закони якісних перетворень на основі зіткнення антагоністичних сил і тенденцій у межах певної сутності.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1523804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375</TotalTime>
  <Words>1653</Words>
  <Application>Microsoft Office PowerPoint</Application>
  <PresentationFormat>Широкий екран</PresentationFormat>
  <Paragraphs>99</Paragraphs>
  <Slides>29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29</vt:i4>
      </vt:variant>
    </vt:vector>
  </HeadingPairs>
  <TitlesOfParts>
    <vt:vector size="37" baseType="lpstr">
      <vt:lpstr>Arial</vt:lpstr>
      <vt:lpstr>Calibri</vt:lpstr>
      <vt:lpstr>Cambria</vt:lpstr>
      <vt:lpstr>Symbol</vt:lpstr>
      <vt:lpstr>Times New Roman</vt:lpstr>
      <vt:lpstr>Verdana</vt:lpstr>
      <vt:lpstr>Wingdings</vt:lpstr>
      <vt:lpstr>Галерея</vt:lpstr>
      <vt:lpstr>Політологія як система знань про політику.</vt:lpstr>
      <vt:lpstr>Презентація PowerPoint</vt:lpstr>
      <vt:lpstr>Презентація PowerPoint</vt:lpstr>
      <vt:lpstr>Є три підходи до визначення політології: </vt:lpstr>
      <vt:lpstr>Презентація PowerPoint</vt:lpstr>
      <vt:lpstr>Політика є об'єктом дослідження багатьох наук про суспільство</vt:lpstr>
      <vt:lpstr>Основні фактори, які сприяли виникненню політології як науки:</vt:lpstr>
      <vt:lpstr>Закономірності</vt:lpstr>
      <vt:lpstr>Закони політичного життя суспільства</vt:lpstr>
      <vt:lpstr>Структура політології </vt:lpstr>
      <vt:lpstr>Історія політичних учень </vt:lpstr>
      <vt:lpstr>Теорія політики </vt:lpstr>
      <vt:lpstr>Прикладна (практична) політологія </vt:lpstr>
      <vt:lpstr>Категорії політології</vt:lpstr>
      <vt:lpstr>Методи політологічних досліджень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  Функції політології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Політологія як система знань про політику.</dc:title>
  <dc:creator>Admin</dc:creator>
  <cp:lastModifiedBy>Admin</cp:lastModifiedBy>
  <cp:revision>4</cp:revision>
  <dcterms:created xsi:type="dcterms:W3CDTF">2022-02-09T22:21:55Z</dcterms:created>
  <dcterms:modified xsi:type="dcterms:W3CDTF">2022-02-15T07:56:16Z</dcterms:modified>
</cp:coreProperties>
</file>