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2" r:id="rId3"/>
    <p:sldId id="311" r:id="rId4"/>
    <p:sldId id="310" r:id="rId5"/>
    <p:sldId id="312" r:id="rId6"/>
    <p:sldId id="313" r:id="rId7"/>
    <p:sldId id="314" r:id="rId8"/>
    <p:sldId id="315" r:id="rId9"/>
    <p:sldId id="316" r:id="rId10"/>
    <p:sldId id="317" r:id="rId11"/>
    <p:sldId id="303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09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9" r:id="rId34"/>
    <p:sldId id="340" r:id="rId35"/>
    <p:sldId id="341" r:id="rId36"/>
    <p:sldId id="263" r:id="rId37"/>
    <p:sldId id="262" r:id="rId38"/>
    <p:sldId id="264" r:id="rId39"/>
    <p:sldId id="265" r:id="rId40"/>
    <p:sldId id="266" r:id="rId41"/>
    <p:sldId id="267" r:id="rId42"/>
    <p:sldId id="268" r:id="rId43"/>
    <p:sldId id="275" r:id="rId44"/>
    <p:sldId id="269" r:id="rId45"/>
    <p:sldId id="277" r:id="rId46"/>
    <p:sldId id="270" r:id="rId47"/>
    <p:sldId id="274" r:id="rId48"/>
    <p:sldId id="271" r:id="rId49"/>
    <p:sldId id="272" r:id="rId50"/>
    <p:sldId id="276" r:id="rId51"/>
    <p:sldId id="273" r:id="rId52"/>
    <p:sldId id="278" r:id="rId53"/>
    <p:sldId id="279" r:id="rId54"/>
    <p:sldId id="280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3936697"/>
            <a:ext cx="9144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4114800"/>
            <a:ext cx="7886699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28651" y="5338170"/>
            <a:ext cx="7886699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06270" y="365125"/>
            <a:ext cx="120015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008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ltGray">
          <a:xfrm>
            <a:off x="0" y="3276600"/>
            <a:ext cx="9144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2009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0936" y="5340096"/>
            <a:ext cx="72009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98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47446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7446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4000"/>
            <a:ext cx="257175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8650" y="685800"/>
            <a:ext cx="48006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0" y="3581400"/>
            <a:ext cx="257175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7048"/>
            <a:ext cx="257175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28648" y="685800"/>
            <a:ext cx="48006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1" y="3581400"/>
            <a:ext cx="257174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6492239"/>
            <a:ext cx="9141619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64454" y="6549716"/>
            <a:ext cx="1250895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8E8D500D-E010-4CA2-A5A7-4793A1DA314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85750" y="6549716"/>
            <a:ext cx="6331619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15350" y="6549716"/>
            <a:ext cx="33477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4437112"/>
            <a:ext cx="7886699" cy="792088"/>
          </a:xfrm>
        </p:spPr>
        <p:txBody>
          <a:bodyPr>
            <a:noAutofit/>
          </a:bodyPr>
          <a:lstStyle/>
          <a:p>
            <a:r>
              <a:rPr lang="uk-UA" sz="3200" dirty="0"/>
              <a:t>Екологічна політика </a:t>
            </a:r>
            <a:r>
              <a:rPr lang="ru-RU" sz="3200" dirty="0"/>
              <a:t>ЄС</a:t>
            </a:r>
          </a:p>
        </p:txBody>
      </p:sp>
    </p:spTree>
    <p:extLst>
      <p:ext uri="{BB962C8B-B14F-4D97-AF65-F5344CB8AC3E}">
        <p14:creationId xmlns:p14="http://schemas.microsoft.com/office/powerpoint/2010/main" val="104910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8AF08-6008-F5DA-2FAF-10C282CB4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E3D29-0998-D1C8-28DD-424CAE24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Сектори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497A0-E684-5082-3A86-75596DF19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сектори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характерне</a:t>
            </a:r>
            <a:r>
              <a:rPr lang="ru-RU" dirty="0"/>
              <a:t> для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розвинених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за </a:t>
            </a:r>
            <a:r>
              <a:rPr lang="ru-RU" dirty="0" err="1"/>
              <a:t>даними</a:t>
            </a:r>
            <a:r>
              <a:rPr lang="ru-RU" dirty="0"/>
              <a:t> на 2016 р.,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</a:t>
            </a:r>
            <a:r>
              <a:rPr lang="ru-RU" dirty="0" err="1"/>
              <a:t>займало</a:t>
            </a:r>
            <a:r>
              <a:rPr lang="ru-RU" dirty="0"/>
              <a:t> у </a:t>
            </a:r>
            <a:r>
              <a:rPr lang="ru-RU" dirty="0" err="1"/>
              <a:t>структурі</a:t>
            </a:r>
            <a:r>
              <a:rPr lang="ru-RU" dirty="0"/>
              <a:t> ВВП </a:t>
            </a:r>
            <a:r>
              <a:rPr lang="ru-RU" dirty="0" err="1"/>
              <a:t>Європейського</a:t>
            </a:r>
            <a:r>
              <a:rPr lang="ru-RU" dirty="0"/>
              <a:t> Союзу порядку 1,5 %, </a:t>
            </a:r>
            <a:r>
              <a:rPr lang="ru-RU" dirty="0" err="1"/>
              <a:t>промисловість</a:t>
            </a:r>
            <a:r>
              <a:rPr lang="ru-RU" dirty="0"/>
              <a:t> – 24,5 %, </a:t>
            </a:r>
            <a:r>
              <a:rPr lang="ru-RU" dirty="0" err="1"/>
              <a:t>сервіси</a:t>
            </a:r>
            <a:r>
              <a:rPr lang="ru-RU" dirty="0"/>
              <a:t>/</a:t>
            </a:r>
            <a:r>
              <a:rPr lang="ru-RU" dirty="0" err="1"/>
              <a:t>послуги</a:t>
            </a:r>
            <a:r>
              <a:rPr lang="ru-RU" dirty="0"/>
              <a:t> – 70,7 %.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A1834F-488A-9D81-869F-2E878041E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77" y="3380740"/>
            <a:ext cx="7927666" cy="24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7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8117528" cy="1838519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Наднаціональне</a:t>
            </a:r>
            <a:r>
              <a:rPr lang="ru-RU" dirty="0"/>
              <a:t> </a:t>
            </a:r>
            <a:r>
              <a:rPr lang="ru-RU" dirty="0" err="1"/>
              <a:t>політико-правове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у ЄС</a:t>
            </a:r>
          </a:p>
        </p:txBody>
      </p:sp>
    </p:spTree>
    <p:extLst>
      <p:ext uri="{BB962C8B-B14F-4D97-AF65-F5344CB8AC3E}">
        <p14:creationId xmlns:p14="http://schemas.microsoft.com/office/powerpoint/2010/main" val="210218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C46CC-48FE-3CA3-D8DF-4FA966A1A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A84E9-2047-06B1-979C-2BBA3E28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Європейська</a:t>
            </a:r>
            <a:r>
              <a:rPr lang="ru-RU" dirty="0"/>
              <a:t> рада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798C28-EF97-1D42-F28A-21D180318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105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об’єднує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держав-</a:t>
            </a:r>
            <a:r>
              <a:rPr lang="ru-RU" dirty="0" err="1"/>
              <a:t>членів</a:t>
            </a:r>
            <a:r>
              <a:rPr lang="ru-RU" dirty="0"/>
              <a:t> ЄС на </a:t>
            </a:r>
            <a:r>
              <a:rPr lang="ru-RU" dirty="0" err="1"/>
              <a:t>чолі</a:t>
            </a:r>
            <a:r>
              <a:rPr lang="ru-RU" dirty="0"/>
              <a:t> з президентом Ради. Рада є </a:t>
            </a:r>
            <a:r>
              <a:rPr lang="ru-RU" dirty="0" err="1"/>
              <a:t>вищим</a:t>
            </a:r>
            <a:r>
              <a:rPr lang="ru-RU" dirty="0"/>
              <a:t> </a:t>
            </a:r>
            <a:r>
              <a:rPr lang="ru-RU" dirty="0" err="1"/>
              <a:t>політичним</a:t>
            </a:r>
            <a:r>
              <a:rPr lang="ru-RU" dirty="0"/>
              <a:t> органом ЄС і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стратегічні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ЄС.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B0DB30-7049-EEFA-E5BC-CCCFA0922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2657744"/>
            <a:ext cx="5331296" cy="35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4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37499-2170-E855-104F-D2814DA50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B4CD8-975B-769C-6E09-F07C7AC6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Європейський</a:t>
            </a:r>
            <a:r>
              <a:rPr lang="ru-RU" dirty="0"/>
              <a:t> парламент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F2954-6165-DD02-A1C4-28715CBE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1055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є </a:t>
            </a:r>
            <a:r>
              <a:rPr lang="ru-RU" dirty="0" err="1"/>
              <a:t>законодавчим</a:t>
            </a:r>
            <a:r>
              <a:rPr lang="ru-RU" dirty="0"/>
              <a:t> органом ЄС, 705 депутат </a:t>
            </a:r>
            <a:r>
              <a:rPr lang="ru-RU" dirty="0" err="1"/>
              <a:t>обирається</a:t>
            </a:r>
            <a:r>
              <a:rPr lang="ru-RU" dirty="0"/>
              <a:t> </a:t>
            </a:r>
            <a:r>
              <a:rPr lang="ru-RU" dirty="0" err="1"/>
              <a:t>громадянами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ЄС на 5 </a:t>
            </a:r>
            <a:r>
              <a:rPr lang="ru-RU" dirty="0" err="1"/>
              <a:t>років</a:t>
            </a:r>
            <a:r>
              <a:rPr lang="ru-RU" dirty="0"/>
              <a:t> прямим </a:t>
            </a:r>
            <a:r>
              <a:rPr lang="ru-RU" dirty="0" err="1"/>
              <a:t>голосуванням</a:t>
            </a:r>
            <a:r>
              <a:rPr lang="ru-RU" dirty="0"/>
              <a:t> 9 </a:t>
            </a:r>
            <a:r>
              <a:rPr lang="ru-RU" dirty="0" err="1"/>
              <a:t>громадян</a:t>
            </a:r>
            <a:r>
              <a:rPr lang="ru-RU" dirty="0"/>
              <a:t> ЄС по </a:t>
            </a:r>
            <a:r>
              <a:rPr lang="ru-RU" dirty="0" err="1"/>
              <a:t>країнах</a:t>
            </a:r>
            <a:r>
              <a:rPr lang="ru-RU" dirty="0"/>
              <a:t>. </a:t>
            </a:r>
            <a:r>
              <a:rPr lang="ru-RU" dirty="0" err="1"/>
              <a:t>Європарламент</a:t>
            </a:r>
            <a:r>
              <a:rPr lang="ru-RU" dirty="0"/>
              <a:t> </a:t>
            </a:r>
            <a:r>
              <a:rPr lang="ru-RU" dirty="0" err="1"/>
              <a:t>засідає</a:t>
            </a:r>
            <a:r>
              <a:rPr lang="ru-RU" dirty="0"/>
              <a:t> у </a:t>
            </a:r>
            <a:r>
              <a:rPr lang="ru-RU" dirty="0" err="1"/>
              <a:t>Страсбурзі</a:t>
            </a:r>
            <a:r>
              <a:rPr lang="ru-RU" dirty="0"/>
              <a:t> (</a:t>
            </a:r>
            <a:r>
              <a:rPr lang="ru-RU" dirty="0" err="1"/>
              <a:t>Франція</a:t>
            </a:r>
            <a:r>
              <a:rPr lang="ru-RU" dirty="0"/>
              <a:t>) і </a:t>
            </a:r>
            <a:r>
              <a:rPr lang="ru-RU" dirty="0" err="1"/>
              <a:t>Брюсселі</a:t>
            </a:r>
            <a:r>
              <a:rPr lang="ru-RU" dirty="0"/>
              <a:t> (</a:t>
            </a:r>
            <a:r>
              <a:rPr lang="ru-RU" dirty="0" err="1"/>
              <a:t>Бельгія</a:t>
            </a:r>
            <a:r>
              <a:rPr lang="ru-RU" dirty="0"/>
              <a:t>).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0B99C6-2154-49CC-7E70-6AE642438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2600664"/>
            <a:ext cx="5743813" cy="36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3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45CB5-ABB0-7283-A5C1-B4A178C18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B73BD-537D-1064-F91A-6D9067AA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BCC432-1011-3BB8-07A1-26FCD93C5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3344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центральний</a:t>
            </a:r>
            <a:r>
              <a:rPr lang="ru-RU" dirty="0"/>
              <a:t> </a:t>
            </a:r>
            <a:r>
              <a:rPr lang="ru-RU" dirty="0" err="1"/>
              <a:t>виконавчий</a:t>
            </a:r>
            <a:r>
              <a:rPr lang="ru-RU" dirty="0"/>
              <a:t> орган ЄС,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і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законодавчі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технічні</a:t>
            </a:r>
            <a:r>
              <a:rPr lang="ru-RU" dirty="0"/>
              <a:t> </a:t>
            </a:r>
            <a:r>
              <a:rPr lang="ru-RU" dirty="0" err="1"/>
              <a:t>регламенти</a:t>
            </a:r>
            <a:r>
              <a:rPr lang="ru-RU" dirty="0"/>
              <a:t> ЄС). </a:t>
            </a:r>
            <a:r>
              <a:rPr lang="ru-RU" dirty="0" err="1"/>
              <a:t>Єврокомісія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27 </a:t>
            </a:r>
            <a:r>
              <a:rPr lang="ru-RU" dirty="0" err="1"/>
              <a:t>членів</a:t>
            </a:r>
            <a:r>
              <a:rPr lang="ru-RU" dirty="0"/>
              <a:t>, </a:t>
            </a:r>
            <a:r>
              <a:rPr lang="ru-RU" dirty="0" err="1"/>
              <a:t>рахуючи</a:t>
            </a:r>
            <a:r>
              <a:rPr lang="ru-RU" dirty="0"/>
              <a:t> президента </a:t>
            </a:r>
            <a:r>
              <a:rPr lang="ru-RU" dirty="0" err="1"/>
              <a:t>Єврокомісії</a:t>
            </a:r>
            <a:r>
              <a:rPr lang="ru-RU" dirty="0"/>
              <a:t>, – по одному </a:t>
            </a:r>
            <a:r>
              <a:rPr lang="ru-RU" dirty="0" err="1"/>
              <a:t>представнику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</a:t>
            </a:r>
            <a:r>
              <a:rPr lang="ru-RU" dirty="0" err="1"/>
              <a:t>втім</a:t>
            </a:r>
            <a:r>
              <a:rPr lang="ru-RU" dirty="0"/>
              <a:t>, </a:t>
            </a:r>
            <a:r>
              <a:rPr lang="ru-RU" dirty="0" err="1"/>
              <a:t>представляють</a:t>
            </a:r>
            <a:r>
              <a:rPr lang="ru-RU" dirty="0"/>
              <a:t> не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а </a:t>
            </a:r>
            <a:r>
              <a:rPr lang="ru-RU" dirty="0" err="1"/>
              <a:t>очолюють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напрямки </a:t>
            </a:r>
            <a:r>
              <a:rPr lang="ru-RU" dirty="0" err="1"/>
              <a:t>роботи</a:t>
            </a:r>
            <a:r>
              <a:rPr lang="ru-RU" dirty="0"/>
              <a:t> – </a:t>
            </a:r>
            <a:r>
              <a:rPr lang="ru-RU" dirty="0" err="1"/>
              <a:t>директорати</a:t>
            </a:r>
            <a:r>
              <a:rPr lang="ru-RU" dirty="0"/>
              <a:t> у межах </a:t>
            </a:r>
            <a:r>
              <a:rPr lang="ru-RU" dirty="0" err="1"/>
              <a:t>усього</a:t>
            </a:r>
            <a:r>
              <a:rPr lang="ru-RU" dirty="0"/>
              <a:t> ЄС.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16B45-BD78-66BE-85AE-7809A782E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723" y="2698210"/>
            <a:ext cx="5724128" cy="377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5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CF230-54C9-3F71-7666-8A99B6012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8990-2AC6-15A0-4D8C-2853AB4D9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>
            <a:normAutofit fontScale="90000"/>
          </a:bodyPr>
          <a:lstStyle/>
          <a:p>
            <a:r>
              <a:rPr lang="ru-RU" dirty="0"/>
              <a:t>Рада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або</a:t>
            </a:r>
            <a:r>
              <a:rPr lang="ru-RU" dirty="0"/>
              <a:t> Рада </a:t>
            </a:r>
            <a:r>
              <a:rPr lang="ru-RU" dirty="0" err="1"/>
              <a:t>Європейського</a:t>
            </a:r>
            <a:r>
              <a:rPr lang="ru-RU" dirty="0"/>
              <a:t> Союзу)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5C67E8-7158-178F-E759-F2C19ECE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3344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основний</a:t>
            </a:r>
            <a:r>
              <a:rPr lang="ru-RU" dirty="0"/>
              <a:t> орган </a:t>
            </a:r>
            <a:r>
              <a:rPr lang="ru-RU" dirty="0" err="1"/>
              <a:t>ухвалення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– </a:t>
            </a:r>
            <a:r>
              <a:rPr lang="ru-RU" dirty="0" err="1"/>
              <a:t>зібрання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профільних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урядів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рада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справ, рада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і т.д.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є </a:t>
            </a:r>
            <a:r>
              <a:rPr lang="ru-RU" dirty="0" err="1"/>
              <a:t>законодавчим</a:t>
            </a:r>
            <a:r>
              <a:rPr lang="ru-RU" dirty="0"/>
              <a:t> органом ЄС, </a:t>
            </a:r>
            <a:r>
              <a:rPr lang="ru-RU" dirty="0" err="1"/>
              <a:t>що</a:t>
            </a:r>
            <a:r>
              <a:rPr lang="ru-RU" dirty="0"/>
              <a:t> разом з </a:t>
            </a:r>
            <a:r>
              <a:rPr lang="ru-RU" dirty="0" err="1"/>
              <a:t>Європарламентом</a:t>
            </a:r>
            <a:r>
              <a:rPr lang="ru-RU" dirty="0"/>
              <a:t> </a:t>
            </a:r>
            <a:r>
              <a:rPr lang="ru-RU" dirty="0" err="1"/>
              <a:t>ухвалює</a:t>
            </a:r>
            <a:r>
              <a:rPr lang="ru-RU" dirty="0"/>
              <a:t> </a:t>
            </a:r>
            <a:r>
              <a:rPr lang="ru-RU" dirty="0" err="1"/>
              <a:t>законодавчі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D136B3-7215-EE3C-4395-7B97A86D1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880061"/>
            <a:ext cx="7470050" cy="344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4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15532-AE36-5C7C-4452-8EA77FD03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C6D9D-FD1D-06DE-4E41-1B93912D0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>
            <a:normAutofit/>
          </a:bodyPr>
          <a:lstStyle/>
          <a:p>
            <a:r>
              <a:rPr lang="ru-RU" dirty="0" err="1"/>
              <a:t>Європейський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526A64-987F-0E57-70E3-02A54B09A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3344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координує</a:t>
            </a:r>
            <a:r>
              <a:rPr lang="ru-RU" dirty="0"/>
              <a:t> </a:t>
            </a:r>
            <a:r>
              <a:rPr lang="ru-RU" dirty="0" err="1"/>
              <a:t>фінансову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урядів</a:t>
            </a:r>
            <a:r>
              <a:rPr lang="ru-RU" dirty="0"/>
              <a:t>. У 2002 р. в ЄС введена </a:t>
            </a:r>
            <a:r>
              <a:rPr lang="ru-RU" dirty="0" err="1"/>
              <a:t>єдина</a:t>
            </a:r>
            <a:r>
              <a:rPr lang="ru-RU" dirty="0"/>
              <a:t> </a:t>
            </a:r>
            <a:r>
              <a:rPr lang="ru-RU" dirty="0" err="1"/>
              <a:t>грошова</a:t>
            </a:r>
            <a:r>
              <a:rPr lang="ru-RU" dirty="0"/>
              <a:t> </a:t>
            </a:r>
            <a:r>
              <a:rPr lang="ru-RU" dirty="0" err="1"/>
              <a:t>одиниця</a:t>
            </a:r>
            <a:r>
              <a:rPr lang="ru-RU" dirty="0"/>
              <a:t> – </a:t>
            </a:r>
            <a:r>
              <a:rPr lang="ru-RU" dirty="0" err="1"/>
              <a:t>євро</a:t>
            </a:r>
            <a:r>
              <a:rPr lang="ru-RU" dirty="0"/>
              <a:t>, яка,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запроваджена</a:t>
            </a:r>
            <a:r>
              <a:rPr lang="ru-RU" dirty="0"/>
              <a:t> не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. У 2016 р.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перебувало</a:t>
            </a:r>
            <a:r>
              <a:rPr lang="ru-RU" dirty="0"/>
              <a:t> у </a:t>
            </a:r>
            <a:r>
              <a:rPr lang="ru-RU" dirty="0" err="1"/>
              <a:t>обігу</a:t>
            </a:r>
            <a:r>
              <a:rPr lang="ru-RU" dirty="0"/>
              <a:t> у 19 </a:t>
            </a:r>
            <a:r>
              <a:rPr lang="ru-RU" dirty="0" err="1"/>
              <a:t>країнах</a:t>
            </a:r>
            <a:r>
              <a:rPr lang="ru-RU" dirty="0"/>
              <a:t> – членах ЄС.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Євробанк</a:t>
            </a:r>
            <a:r>
              <a:rPr lang="ru-RU" dirty="0"/>
              <a:t> </a:t>
            </a:r>
            <a:r>
              <a:rPr lang="ru-RU" dirty="0" err="1"/>
              <a:t>опікується</a:t>
            </a:r>
            <a:r>
              <a:rPr lang="ru-RU" dirty="0"/>
              <a:t> </a:t>
            </a:r>
            <a:r>
              <a:rPr lang="ru-RU" dirty="0" err="1"/>
              <a:t>фінансовою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ЄС.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C6B377-049F-C1EC-B848-13386C485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811555"/>
            <a:ext cx="6244506" cy="353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44262-4B5A-BA2A-3450-F2E7F8DE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CDA2E-5CBB-A3AA-9F9D-5A887D9CB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3634"/>
          </a:xfrm>
        </p:spPr>
        <p:txBody>
          <a:bodyPr>
            <a:normAutofit/>
          </a:bodyPr>
          <a:lstStyle/>
          <a:p>
            <a:r>
              <a:rPr lang="ru-RU" dirty="0"/>
              <a:t>Суд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9BC491-FEC9-E9D9-2D62-48606C25F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334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судовий</a:t>
            </a:r>
            <a:r>
              <a:rPr lang="ru-RU" dirty="0"/>
              <a:t> орган ЄС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інстанції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розбіжності</a:t>
            </a:r>
            <a:r>
              <a:rPr lang="ru-RU" dirty="0"/>
              <a:t>: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-членами ЄС;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-членами ЄС і самим </a:t>
            </a:r>
            <a:r>
              <a:rPr lang="ru-RU" dirty="0" err="1"/>
              <a:t>Європейським</a:t>
            </a:r>
            <a:r>
              <a:rPr lang="ru-RU" dirty="0"/>
              <a:t> Союзом;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інститутами</a:t>
            </a:r>
            <a:r>
              <a:rPr lang="ru-RU" dirty="0"/>
              <a:t> ЄС; </a:t>
            </a:r>
            <a:r>
              <a:rPr lang="ru-RU" dirty="0" err="1"/>
              <a:t>між</a:t>
            </a:r>
            <a:r>
              <a:rPr lang="ru-RU" dirty="0"/>
              <a:t> ЄС і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особами.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91E5B4-5EC2-532F-F2EB-C596BF34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2787034"/>
            <a:ext cx="3560047" cy="353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9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A747F-8532-85D2-23DB-60F752482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B7780-5BBA-E2C8-EAC4-F022D34C2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3634"/>
          </a:xfrm>
        </p:spPr>
        <p:txBody>
          <a:bodyPr>
            <a:normAutofit fontScale="90000"/>
          </a:bodyPr>
          <a:lstStyle/>
          <a:p>
            <a:r>
              <a:rPr lang="ru-RU" dirty="0"/>
              <a:t>Рада </a:t>
            </a:r>
            <a:r>
              <a:rPr lang="ru-RU" dirty="0" err="1"/>
              <a:t>Європи</a:t>
            </a:r>
            <a:r>
              <a:rPr lang="ru-RU" dirty="0"/>
              <a:t> – не є органом </a:t>
            </a:r>
            <a:r>
              <a:rPr lang="ru-RU" dirty="0" err="1"/>
              <a:t>чи</a:t>
            </a:r>
            <a:r>
              <a:rPr lang="ru-RU" dirty="0"/>
              <a:t> структурою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29A4C3-7CD5-4B32-CFFB-BB98512B6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334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47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просторі</a:t>
            </a:r>
            <a:r>
              <a:rPr lang="ru-RU" dirty="0"/>
              <a:t>. Членство </a:t>
            </a:r>
            <a:r>
              <a:rPr lang="ru-RU" dirty="0" err="1"/>
              <a:t>відкрите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держав,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визнають</a:t>
            </a:r>
            <a:r>
              <a:rPr lang="ru-RU" dirty="0"/>
              <a:t> принцип верховенства права і </a:t>
            </a:r>
            <a:r>
              <a:rPr lang="ru-RU" dirty="0" err="1"/>
              <a:t>гарантують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права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свободи</a:t>
            </a:r>
            <a:r>
              <a:rPr lang="ru-RU" dirty="0"/>
              <a:t> для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EF41F8-A714-6DA4-0E87-5C302358D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2730219"/>
            <a:ext cx="5664808" cy="359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1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82AC5-6B57-3D9D-4134-01BDC1A8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410486-2D03-4375-F902-F2147991D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476672"/>
            <a:ext cx="7886700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Політико-правове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у рамках ЄС </a:t>
            </a:r>
            <a:r>
              <a:rPr lang="ru-RU" dirty="0" err="1"/>
              <a:t>здійснюється</a:t>
            </a:r>
            <a:r>
              <a:rPr lang="ru-RU" dirty="0"/>
              <a:t> за принципом </a:t>
            </a:r>
            <a:r>
              <a:rPr lang="ru-RU" sz="31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субсидіарності</a:t>
            </a:r>
            <a:r>
              <a:rPr lang="ru-RU" sz="31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ru-RU" sz="31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додатковості</a:t>
            </a:r>
            <a:r>
              <a:rPr lang="ru-RU" sz="31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</a:t>
            </a:r>
            <a:r>
              <a:rPr lang="ru-RU" dirty="0"/>
              <a:t> – </a:t>
            </a:r>
            <a:r>
              <a:rPr lang="ru-RU" dirty="0" err="1"/>
              <a:t>керівні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вдаватися</a:t>
            </a:r>
            <a:r>
              <a:rPr lang="ru-RU" dirty="0"/>
              <a:t> до </a:t>
            </a:r>
            <a:r>
              <a:rPr lang="ru-RU" dirty="0" err="1"/>
              <a:t>активних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та </a:t>
            </a:r>
            <a:r>
              <a:rPr lang="ru-RU" dirty="0" err="1"/>
              <a:t>національні</a:t>
            </a:r>
            <a:r>
              <a:rPr lang="ru-RU" dirty="0"/>
              <a:t> уряди не </a:t>
            </a:r>
            <a:r>
              <a:rPr lang="ru-RU" dirty="0" err="1"/>
              <a:t>спроможні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вирішити</a:t>
            </a:r>
            <a:r>
              <a:rPr lang="ru-RU" dirty="0"/>
              <a:t> проблему.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1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Субсидіа́рність</a:t>
            </a:r>
            <a:r>
              <a:rPr lang="ru-RU" dirty="0"/>
              <a:t> (лат. </a:t>
            </a:r>
            <a:r>
              <a:rPr lang="en-US" dirty="0" err="1"/>
              <a:t>subsidium</a:t>
            </a:r>
            <a:r>
              <a:rPr lang="en-US" dirty="0"/>
              <a:t> — </a:t>
            </a:r>
            <a:r>
              <a:rPr lang="ru-RU" dirty="0" err="1"/>
              <a:t>допомога</a:t>
            </a:r>
            <a:r>
              <a:rPr lang="ru-RU" dirty="0"/>
              <a:t>; англ. </a:t>
            </a:r>
            <a:r>
              <a:rPr lang="en-US" dirty="0"/>
              <a:t>subsidiarity) — </a:t>
            </a:r>
            <a:r>
              <a:rPr lang="ru-RU" dirty="0" err="1"/>
              <a:t>організаційний</a:t>
            </a:r>
            <a:r>
              <a:rPr lang="ru-RU" dirty="0"/>
              <a:t> і </a:t>
            </a:r>
            <a:r>
              <a:rPr lang="ru-RU" dirty="0" err="1"/>
              <a:t>правовий</a:t>
            </a:r>
            <a:r>
              <a:rPr lang="ru-RU" dirty="0"/>
              <a:t> принцип,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Спільнота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ЄС) </a:t>
            </a:r>
            <a:r>
              <a:rPr lang="ru-RU" dirty="0" err="1"/>
              <a:t>вдається</a:t>
            </a:r>
            <a:r>
              <a:rPr lang="ru-RU" dirty="0"/>
              <a:t> до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тому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ефективніші</a:t>
            </a:r>
            <a:r>
              <a:rPr lang="ru-RU" dirty="0"/>
              <a:t> за </a:t>
            </a:r>
            <a:r>
              <a:rPr lang="ru-RU" dirty="0" err="1"/>
              <a:t>відповідні</a:t>
            </a:r>
            <a:r>
              <a:rPr lang="ru-RU" dirty="0"/>
              <a:t> заходи на </a:t>
            </a:r>
            <a:r>
              <a:rPr lang="ru-RU" dirty="0" err="1"/>
              <a:t>національному</a:t>
            </a:r>
            <a:r>
              <a:rPr lang="ru-RU" dirty="0"/>
              <a:t>, </a:t>
            </a:r>
            <a:r>
              <a:rPr lang="ru-RU" dirty="0" err="1"/>
              <a:t>регіональному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 (</a:t>
            </a:r>
            <a:r>
              <a:rPr lang="ru-RU" dirty="0" err="1"/>
              <a:t>виняток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виняткової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); один з </a:t>
            </a:r>
            <a:r>
              <a:rPr lang="ru-RU" dirty="0" err="1"/>
              <a:t>основоположних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Союзу.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обґрунтованості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ЄС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на </a:t>
            </a:r>
            <a:r>
              <a:rPr lang="ru-RU" dirty="0" err="1"/>
              <a:t>національному</a:t>
            </a:r>
            <a:r>
              <a:rPr lang="ru-RU" dirty="0"/>
              <a:t>, </a:t>
            </a:r>
            <a:r>
              <a:rPr lang="ru-RU" dirty="0" err="1"/>
              <a:t>регіональному</a:t>
            </a:r>
            <a:r>
              <a:rPr lang="ru-RU" dirty="0"/>
              <a:t> та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56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Загальна</a:t>
            </a:r>
            <a:r>
              <a:rPr lang="ru-RU" dirty="0"/>
              <a:t> характеристика ЄС</a:t>
            </a:r>
          </a:p>
        </p:txBody>
      </p:sp>
    </p:spTree>
    <p:extLst>
      <p:ext uri="{BB962C8B-B14F-4D97-AF65-F5344CB8AC3E}">
        <p14:creationId xmlns:p14="http://schemas.microsoft.com/office/powerpoint/2010/main" val="261031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5B974-E1D8-C84B-408A-71C42D0BC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5B67C-EA38-838F-187C-DBFFC91EE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3634"/>
          </a:xfrm>
        </p:spPr>
        <p:txBody>
          <a:bodyPr>
            <a:normAutofit fontScale="90000"/>
          </a:bodyPr>
          <a:lstStyle/>
          <a:p>
            <a:r>
              <a:rPr lang="ru-RU" dirty="0"/>
              <a:t>Бюджет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br>
              <a:rPr lang="ru-RU" dirty="0"/>
            </a:br>
            <a:r>
              <a:rPr lang="ru-RU" dirty="0"/>
              <a:t>(не </a:t>
            </a:r>
            <a:r>
              <a:rPr lang="ru-RU" dirty="0" err="1"/>
              <a:t>плутати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сумарним</a:t>
            </a:r>
            <a:r>
              <a:rPr lang="ru-RU" dirty="0"/>
              <a:t> ВВП </a:t>
            </a:r>
            <a:r>
              <a:rPr lang="ru-RU" dirty="0" err="1"/>
              <a:t>країн</a:t>
            </a:r>
            <a:r>
              <a:rPr lang="ru-RU" dirty="0"/>
              <a:t> ЄС)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B50937-1FB0-8933-B066-38903C694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484"/>
            <a:ext cx="7886700" cy="19825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зведена</a:t>
            </a:r>
            <a:r>
              <a:rPr lang="ru-RU" dirty="0"/>
              <a:t> сума </a:t>
            </a:r>
            <a:r>
              <a:rPr lang="ru-RU" dirty="0" err="1"/>
              <a:t>надходжень</a:t>
            </a:r>
            <a:r>
              <a:rPr lang="ru-RU" dirty="0"/>
              <a:t> і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опікуються</a:t>
            </a:r>
            <a:r>
              <a:rPr lang="ru-RU" dirty="0"/>
              <a:t> </a:t>
            </a:r>
            <a:r>
              <a:rPr lang="ru-RU" dirty="0" err="1"/>
              <a:t>наднаціональні</a:t>
            </a:r>
            <a:r>
              <a:rPr lang="ru-RU" dirty="0"/>
              <a:t> </a:t>
            </a:r>
            <a:r>
              <a:rPr lang="ru-RU" dirty="0" err="1"/>
              <a:t>керівні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ЄС. Бюджет ЄС </a:t>
            </a:r>
            <a:r>
              <a:rPr lang="ru-RU" dirty="0" err="1"/>
              <a:t>формується</a:t>
            </a:r>
            <a:r>
              <a:rPr lang="ru-RU" dirty="0"/>
              <a:t> з </a:t>
            </a:r>
            <a:r>
              <a:rPr lang="ru-RU" dirty="0" err="1"/>
              <a:t>відрахувань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ЄС,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біля</a:t>
            </a:r>
            <a:r>
              <a:rPr lang="ru-RU" dirty="0"/>
              <a:t> 1 % </a:t>
            </a:r>
            <a:r>
              <a:rPr lang="ru-RU" dirty="0" err="1"/>
              <a:t>від</a:t>
            </a:r>
            <a:r>
              <a:rPr lang="ru-RU" dirty="0"/>
              <a:t> ВВП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Бюджет ЄС </a:t>
            </a:r>
            <a:r>
              <a:rPr lang="ru-RU" dirty="0" err="1"/>
              <a:t>формується</a:t>
            </a:r>
            <a:r>
              <a:rPr lang="ru-RU" dirty="0"/>
              <a:t> для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проводиться на 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. Бюджет </a:t>
            </a:r>
            <a:r>
              <a:rPr lang="ru-RU" dirty="0" err="1"/>
              <a:t>Європейського</a:t>
            </a:r>
            <a:r>
              <a:rPr lang="ru-RU" dirty="0"/>
              <a:t> Союзу – </a:t>
            </a:r>
            <a:r>
              <a:rPr lang="ru-RU" dirty="0" err="1"/>
              <a:t>це</a:t>
            </a:r>
            <a:r>
              <a:rPr lang="ru-RU" dirty="0"/>
              <a:t> перш за все </a:t>
            </a:r>
            <a:r>
              <a:rPr lang="ru-RU" dirty="0" err="1"/>
              <a:t>інвестиційний</a:t>
            </a:r>
            <a:r>
              <a:rPr lang="ru-RU" dirty="0"/>
              <a:t> бюджет. </a:t>
            </a:r>
            <a:r>
              <a:rPr lang="ru-RU" dirty="0" err="1"/>
              <a:t>Його</a:t>
            </a:r>
            <a:r>
              <a:rPr lang="ru-RU" dirty="0"/>
              <a:t> мета –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пріоритети</a:t>
            </a:r>
            <a:r>
              <a:rPr lang="ru-RU" dirty="0"/>
              <a:t>, про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погодились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члени ЄС.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європейську</a:t>
            </a:r>
            <a:r>
              <a:rPr lang="ru-RU" dirty="0"/>
              <a:t> </a:t>
            </a:r>
            <a:r>
              <a:rPr lang="ru-RU" dirty="0" err="1"/>
              <a:t>додану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, </a:t>
            </a:r>
            <a:r>
              <a:rPr lang="ru-RU" dirty="0" err="1"/>
              <a:t>підтримуючи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принципу </a:t>
            </a:r>
            <a:r>
              <a:rPr lang="ru-RU" dirty="0" err="1"/>
              <a:t>субсидіарності</a:t>
            </a:r>
            <a:r>
              <a:rPr lang="ru-RU" dirty="0"/>
              <a:t> та </a:t>
            </a:r>
            <a:r>
              <a:rPr lang="ru-RU" dirty="0" err="1"/>
              <a:t>пропорційності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ефективними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вжиті</a:t>
            </a:r>
            <a:r>
              <a:rPr lang="ru-RU" dirty="0"/>
              <a:t> на </a:t>
            </a:r>
            <a:r>
              <a:rPr lang="ru-RU" dirty="0" err="1"/>
              <a:t>національному</a:t>
            </a:r>
            <a:r>
              <a:rPr lang="ru-RU" dirty="0"/>
              <a:t>, </a:t>
            </a:r>
            <a:r>
              <a:rPr lang="ru-RU" dirty="0" err="1"/>
              <a:t>регіональному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35CB37-B2FE-18C1-F270-AE258AD68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398676"/>
            <a:ext cx="5721966" cy="306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5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4B889-4FE6-E3CC-EBB2-BE2F4964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C4804-B181-C350-A4F2-6703611D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717032"/>
            <a:ext cx="7848872" cy="1838519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ФОРМУВАННЯ ЕКОЛОГІЧНОЇ ПОЛІТИКИ ЄС</a:t>
            </a:r>
          </a:p>
        </p:txBody>
      </p:sp>
    </p:spTree>
    <p:extLst>
      <p:ext uri="{BB962C8B-B14F-4D97-AF65-F5344CB8AC3E}">
        <p14:creationId xmlns:p14="http://schemas.microsoft.com/office/powerpoint/2010/main" val="168714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BD4AC-AF3B-83C6-2FF2-45483898C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B625C7-C65E-9854-C4E7-1F3B1D943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76672"/>
            <a:ext cx="7886700" cy="1982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Починаючи</a:t>
            </a:r>
            <a:r>
              <a:rPr lang="ru-RU" dirty="0"/>
              <a:t> з 1967 р. з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гармонізовану</a:t>
            </a:r>
            <a:r>
              <a:rPr lang="ru-RU" dirty="0"/>
              <a:t> </a:t>
            </a:r>
            <a:r>
              <a:rPr lang="ru-RU" dirty="0" err="1"/>
              <a:t>класифікацію</a:t>
            </a:r>
            <a:r>
              <a:rPr lang="ru-RU" dirty="0"/>
              <a:t> та </a:t>
            </a:r>
            <a:r>
              <a:rPr lang="ru-RU" dirty="0" err="1"/>
              <a:t>маркування</a:t>
            </a:r>
            <a:r>
              <a:rPr lang="ru-RU" dirty="0"/>
              <a:t> </a:t>
            </a:r>
            <a:r>
              <a:rPr lang="ru-RU" dirty="0" err="1"/>
              <a:t>небезпечних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розділ</a:t>
            </a:r>
            <a:r>
              <a:rPr lang="ru-RU" dirty="0"/>
              <a:t> (1987 р.) у </a:t>
            </a:r>
            <a:r>
              <a:rPr lang="ru-RU" dirty="0" err="1"/>
              <a:t>Договорі</a:t>
            </a:r>
            <a:r>
              <a:rPr lang="ru-RU" dirty="0"/>
              <a:t>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Союзу.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1F4D7C4B-47C1-9F99-6A6C-0A2C468CBB14}"/>
              </a:ext>
            </a:extLst>
          </p:cNvPr>
          <p:cNvSpPr txBox="1">
            <a:spLocks/>
          </p:cNvSpPr>
          <p:nvPr/>
        </p:nvSpPr>
        <p:spPr>
          <a:xfrm>
            <a:off x="610394" y="2132856"/>
            <a:ext cx="7886700" cy="1982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з </a:t>
            </a:r>
            <a:r>
              <a:rPr lang="ru-RU" dirty="0" err="1"/>
              <a:t>формуванням</a:t>
            </a:r>
            <a:r>
              <a:rPr lang="ru-RU" dirty="0"/>
              <a:t> та </a:t>
            </a:r>
            <a:r>
              <a:rPr lang="ru-RU" dirty="0" err="1"/>
              <a:t>реалізацією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(ЕПД) / </a:t>
            </a:r>
            <a:r>
              <a:rPr lang="en-US" dirty="0"/>
              <a:t>Environmental Action </a:t>
            </a:r>
            <a:r>
              <a:rPr lang="en-US" dirty="0" err="1"/>
              <a:t>Programmes</a:t>
            </a:r>
            <a:r>
              <a:rPr lang="en-US" dirty="0"/>
              <a:t> (EAP) </a:t>
            </a:r>
            <a:r>
              <a:rPr lang="ru-RU" dirty="0" err="1"/>
              <a:t>Європейського</a:t>
            </a:r>
            <a:r>
              <a:rPr lang="ru-RU" dirty="0"/>
              <a:t> Союзу – </a:t>
            </a:r>
            <a:r>
              <a:rPr lang="ru-RU" dirty="0" err="1"/>
              <a:t>середньострокових</a:t>
            </a:r>
            <a:r>
              <a:rPr lang="ru-RU" dirty="0"/>
              <a:t> </a:t>
            </a:r>
            <a:r>
              <a:rPr lang="ru-RU" dirty="0" err="1"/>
              <a:t>стратегічних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екологічну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ЄС на </a:t>
            </a:r>
            <a:r>
              <a:rPr lang="ru-RU" dirty="0" err="1"/>
              <a:t>найближчі</a:t>
            </a:r>
            <a:r>
              <a:rPr lang="ru-RU" dirty="0"/>
              <a:t> 5-7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0C6742-34AF-2B30-EE71-72982E2F5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3717032"/>
            <a:ext cx="18002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9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7A024-A6CF-0216-574A-B9A06291A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FDAFE-5E1E-A0F9-7FB2-0BF643E4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Перша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B6175-128D-1F2A-F405-7D22174CA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Першій</a:t>
            </a:r>
            <a:r>
              <a:rPr lang="ru-RU" dirty="0"/>
              <a:t> ЕПД (1973 – 1992 </a:t>
            </a:r>
            <a:r>
              <a:rPr lang="ru-RU" dirty="0" err="1"/>
              <a:t>рр</a:t>
            </a:r>
            <a:r>
              <a:rPr lang="ru-RU" dirty="0"/>
              <a:t>.)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наголошувалося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, </a:t>
            </a:r>
            <a:r>
              <a:rPr lang="ru-RU" dirty="0" err="1"/>
              <a:t>процвітання</a:t>
            </a:r>
            <a:r>
              <a:rPr lang="ru-RU" dirty="0"/>
              <a:t> та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взаємозалежні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Стверджувалося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«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».</a:t>
            </a:r>
          </a:p>
          <a:p>
            <a:pPr marL="0" indent="0">
              <a:buNone/>
            </a:pP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ЕПД були: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запобігання</a:t>
            </a:r>
            <a:r>
              <a:rPr lang="ru-RU" dirty="0"/>
              <a:t>, </a:t>
            </a:r>
            <a:r>
              <a:rPr lang="ru-RU" dirty="0" err="1"/>
              <a:t>зменшення</a:t>
            </a:r>
            <a:r>
              <a:rPr lang="ru-RU" dirty="0"/>
              <a:t> та </a:t>
            </a:r>
            <a:r>
              <a:rPr lang="ru-RU" dirty="0" err="1"/>
              <a:t>стримування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раціональне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12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AD309-EDDA-0990-4431-B8644F5F3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889E5-D62F-1E66-7AAA-114AD124F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Перша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EF7BCC-799E-66B7-636D-34BE57319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64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Вона </a:t>
            </a:r>
            <a:r>
              <a:rPr lang="ru-RU" dirty="0" err="1"/>
              <a:t>запропонувала</a:t>
            </a:r>
            <a:r>
              <a:rPr lang="ru-RU" dirty="0"/>
              <a:t> </a:t>
            </a:r>
            <a:r>
              <a:rPr lang="ru-RU" dirty="0" err="1"/>
              <a:t>поступовий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до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розпочалося</a:t>
            </a:r>
            <a:r>
              <a:rPr lang="ru-RU" dirty="0"/>
              <a:t> з </a:t>
            </a:r>
            <a:r>
              <a:rPr lang="ru-RU" dirty="0" err="1"/>
              <a:t>дослідницької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причин </a:t>
            </a:r>
            <a:r>
              <a:rPr lang="ru-RU" dirty="0" err="1"/>
              <a:t>забруднення</a:t>
            </a:r>
            <a:r>
              <a:rPr lang="ru-RU" dirty="0"/>
              <a:t> та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запропоновано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норм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та </a:t>
            </a:r>
            <a:r>
              <a:rPr lang="ru-RU" dirty="0" err="1"/>
              <a:t>довкілля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Підхід</a:t>
            </a:r>
            <a:r>
              <a:rPr lang="ru-RU" dirty="0"/>
              <a:t> </a:t>
            </a:r>
            <a:r>
              <a:rPr lang="ru-RU" dirty="0" err="1"/>
              <a:t>ґрунтувався</a:t>
            </a:r>
            <a:r>
              <a:rPr lang="ru-RU" dirty="0"/>
              <a:t> на </a:t>
            </a:r>
            <a:r>
              <a:rPr lang="ru-RU" dirty="0" err="1"/>
              <a:t>захисті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(води,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ґрунту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Перша ЕПД </a:t>
            </a:r>
            <a:r>
              <a:rPr lang="ru-RU" dirty="0" err="1"/>
              <a:t>приділяла</a:t>
            </a:r>
            <a:r>
              <a:rPr lang="ru-RU" dirty="0"/>
              <a:t> </a:t>
            </a:r>
            <a:r>
              <a:rPr lang="ru-RU" dirty="0" err="1"/>
              <a:t>більшу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вод та </a:t>
            </a:r>
            <a:r>
              <a:rPr lang="ru-RU" dirty="0" err="1"/>
              <a:t>відходів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вона також </a:t>
            </a:r>
            <a:r>
              <a:rPr lang="ru-RU" dirty="0" err="1"/>
              <a:t>містила</a:t>
            </a:r>
            <a:r>
              <a:rPr lang="ru-RU" dirty="0"/>
              <a:t> </a:t>
            </a:r>
            <a:r>
              <a:rPr lang="ru-RU" dirty="0" err="1"/>
              <a:t>галузевий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з </a:t>
            </a:r>
            <a:r>
              <a:rPr lang="ru-RU" dirty="0" err="1"/>
              <a:t>особливим</a:t>
            </a:r>
            <a:r>
              <a:rPr lang="ru-RU" dirty="0"/>
              <a:t> </a:t>
            </a:r>
            <a:r>
              <a:rPr lang="ru-RU" dirty="0" err="1"/>
              <a:t>наголосом</a:t>
            </a:r>
            <a:r>
              <a:rPr lang="ru-RU" dirty="0"/>
              <a:t> на </a:t>
            </a:r>
            <a:r>
              <a:rPr lang="ru-RU" dirty="0" err="1"/>
              <a:t>сільському</a:t>
            </a:r>
            <a:r>
              <a:rPr lang="ru-RU" dirty="0"/>
              <a:t> </a:t>
            </a:r>
            <a:r>
              <a:rPr lang="ru-RU" dirty="0" err="1"/>
              <a:t>господарстві</a:t>
            </a:r>
            <a:r>
              <a:rPr lang="ru-RU" dirty="0"/>
              <a:t> та </a:t>
            </a:r>
            <a:r>
              <a:rPr lang="ru-RU" dirty="0" err="1"/>
              <a:t>просторовому</a:t>
            </a:r>
            <a:r>
              <a:rPr lang="ru-RU" dirty="0"/>
              <a:t> </a:t>
            </a:r>
            <a:r>
              <a:rPr lang="ru-RU" dirty="0" err="1"/>
              <a:t>плануванні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4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EBAB7-31F9-C85D-489D-960457A4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444611-89C7-102B-84AA-68A25602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Друга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CF13B8-669A-7A46-3AF4-BDD3618D1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Друга ЕПД (1977 – 1981 </a:t>
            </a:r>
            <a:r>
              <a:rPr lang="ru-RU" dirty="0" err="1"/>
              <a:t>рр</a:t>
            </a:r>
            <a:r>
              <a:rPr lang="ru-RU" dirty="0"/>
              <a:t>.)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продовженням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та мети, з </a:t>
            </a:r>
            <a:r>
              <a:rPr lang="ru-RU" dirty="0" err="1"/>
              <a:t>більшим</a:t>
            </a:r>
            <a:r>
              <a:rPr lang="ru-RU" dirty="0"/>
              <a:t> </a:t>
            </a:r>
            <a:r>
              <a:rPr lang="ru-RU" dirty="0" err="1"/>
              <a:t>діапазоном</a:t>
            </a:r>
            <a:r>
              <a:rPr lang="ru-RU" dirty="0"/>
              <a:t> проблем,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вирішувати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Охороні</a:t>
            </a:r>
            <a:r>
              <a:rPr lang="ru-RU" dirty="0"/>
              <a:t>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приділялася</a:t>
            </a:r>
            <a:r>
              <a:rPr lang="ru-RU" dirty="0"/>
              <a:t> </a:t>
            </a:r>
            <a:r>
              <a:rPr lang="ru-RU" dirty="0" err="1"/>
              <a:t>особливу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З точки </a:t>
            </a:r>
            <a:r>
              <a:rPr lang="ru-RU" dirty="0" err="1"/>
              <a:t>зору</a:t>
            </a:r>
            <a:r>
              <a:rPr lang="ru-RU" dirty="0"/>
              <a:t> практичного </a:t>
            </a:r>
            <a:r>
              <a:rPr lang="ru-RU" dirty="0" err="1"/>
              <a:t>підходу</a:t>
            </a:r>
            <a:r>
              <a:rPr lang="ru-RU" dirty="0"/>
              <a:t>, Перша та Друга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відстоювали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води та </a:t>
            </a:r>
            <a:r>
              <a:rPr lang="ru-RU" dirty="0" err="1"/>
              <a:t>повітря</a:t>
            </a:r>
            <a:r>
              <a:rPr lang="ru-RU" dirty="0"/>
              <a:t>.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питної</a:t>
            </a:r>
            <a:r>
              <a:rPr lang="ru-RU" dirty="0"/>
              <a:t> води були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суворими</a:t>
            </a:r>
            <a:r>
              <a:rPr lang="ru-RU" dirty="0"/>
              <a:t> –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могли бути </a:t>
            </a:r>
            <a:r>
              <a:rPr lang="ru-RU" dirty="0" err="1"/>
              <a:t>досягнуті</a:t>
            </a:r>
            <a:r>
              <a:rPr lang="ru-RU" dirty="0"/>
              <a:t> без сильного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ряд </a:t>
            </a:r>
            <a:r>
              <a:rPr lang="ru-RU" dirty="0" err="1"/>
              <a:t>рамкових</a:t>
            </a:r>
            <a:r>
              <a:rPr lang="ru-RU" dirty="0"/>
              <a:t> директив, особливо </a:t>
            </a:r>
            <a:r>
              <a:rPr lang="ru-RU" dirty="0" err="1"/>
              <a:t>щодо</a:t>
            </a:r>
            <a:r>
              <a:rPr lang="ru-RU" dirty="0"/>
              <a:t> води та </a:t>
            </a:r>
            <a:r>
              <a:rPr lang="ru-RU" dirty="0" err="1"/>
              <a:t>відходів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519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59068-5BE0-4C91-31E4-4445D0737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A72C7E-11BB-A693-1CE6-13945A1D9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 </a:t>
            </a:r>
            <a:r>
              <a:rPr lang="ru-RU" dirty="0" err="1"/>
              <a:t>Третя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368697-37A8-8EC3-6DB0-39514EB0F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Третя</a:t>
            </a:r>
            <a:r>
              <a:rPr lang="ru-RU" dirty="0"/>
              <a:t> ЕПД (1982 – 1986)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політичному</a:t>
            </a:r>
            <a:r>
              <a:rPr lang="ru-RU" dirty="0"/>
              <a:t> </a:t>
            </a:r>
            <a:r>
              <a:rPr lang="ru-RU" dirty="0" err="1"/>
              <a:t>підході</a:t>
            </a:r>
            <a:r>
              <a:rPr lang="ru-RU" dirty="0"/>
              <a:t>, будучи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пов'язаними</a:t>
            </a:r>
            <a:r>
              <a:rPr lang="ru-RU" dirty="0"/>
              <a:t> з </a:t>
            </a:r>
            <a:r>
              <a:rPr lang="ru-RU" dirty="0" err="1"/>
              <a:t>завершенням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ринку,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 попередники. </a:t>
            </a:r>
          </a:p>
          <a:p>
            <a:pPr marL="0" indent="0">
              <a:buNone/>
            </a:pPr>
            <a:r>
              <a:rPr lang="ru-RU" dirty="0" err="1"/>
              <a:t>Гармонізація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у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Гармонізація</a:t>
            </a:r>
            <a:r>
              <a:rPr lang="ru-RU" dirty="0"/>
              <a:t> </a:t>
            </a:r>
            <a:r>
              <a:rPr lang="ru-RU" dirty="0" err="1"/>
              <a:t>регламентів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стаціонарних</a:t>
            </a:r>
            <a:r>
              <a:rPr lang="ru-RU" dirty="0"/>
              <a:t> та </a:t>
            </a:r>
            <a:r>
              <a:rPr lang="ru-RU" dirty="0" err="1"/>
              <a:t>пересувних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кращих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очистки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43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4C774-D309-0523-4B24-D14C4D644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44FF4-67D6-B018-05D1-5DD95B75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 </a:t>
            </a:r>
            <a:r>
              <a:rPr lang="ru-RU" dirty="0" err="1"/>
              <a:t>П’ята</a:t>
            </a:r>
            <a:r>
              <a:rPr lang="ru-RU" dirty="0"/>
              <a:t> ЕПД (1997 – 2003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93BC1D-1C28-B30F-C134-6497B0B1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2736"/>
            <a:ext cx="78867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П’ятій</a:t>
            </a:r>
            <a:r>
              <a:rPr lang="ru-RU" dirty="0"/>
              <a:t> ЕПД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та </a:t>
            </a:r>
            <a:r>
              <a:rPr lang="ru-RU" dirty="0" err="1"/>
              <a:t>сталий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стали </a:t>
            </a:r>
            <a:r>
              <a:rPr lang="ru-RU" dirty="0" err="1"/>
              <a:t>ключовими</a:t>
            </a:r>
            <a:r>
              <a:rPr lang="ru-RU" dirty="0"/>
              <a:t> </a:t>
            </a:r>
            <a:r>
              <a:rPr lang="ru-RU" dirty="0" err="1"/>
              <a:t>елементами</a:t>
            </a:r>
            <a:r>
              <a:rPr lang="ru-RU" dirty="0"/>
              <a:t> </a:t>
            </a:r>
            <a:r>
              <a:rPr lang="ru-RU" dirty="0" err="1"/>
              <a:t>складної</a:t>
            </a:r>
            <a:r>
              <a:rPr lang="ru-RU" dirty="0"/>
              <a:t> </a:t>
            </a:r>
            <a:r>
              <a:rPr lang="ru-RU" dirty="0" err="1"/>
              <a:t>архітектури</a:t>
            </a:r>
            <a:r>
              <a:rPr lang="ru-RU" dirty="0"/>
              <a:t> </a:t>
            </a:r>
            <a:r>
              <a:rPr lang="ru-RU" dirty="0" err="1"/>
              <a:t>стратегічних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Нове складне та </a:t>
            </a:r>
            <a:r>
              <a:rPr lang="ru-RU" dirty="0" err="1"/>
              <a:t>цілісне</a:t>
            </a:r>
            <a:r>
              <a:rPr lang="ru-RU" dirty="0"/>
              <a:t> </a:t>
            </a:r>
            <a:r>
              <a:rPr lang="ru-RU" dirty="0" err="1"/>
              <a:t>рамкове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, </a:t>
            </a:r>
            <a:r>
              <a:rPr lang="ru-RU" dirty="0" err="1"/>
              <a:t>таке</a:t>
            </a:r>
            <a:r>
              <a:rPr lang="ru-RU" dirty="0"/>
              <a:t> як Директива про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(96/62), </a:t>
            </a:r>
            <a:r>
              <a:rPr lang="ru-RU" dirty="0" err="1"/>
              <a:t>Рамкова</a:t>
            </a:r>
            <a:r>
              <a:rPr lang="ru-RU" dirty="0"/>
              <a:t> директива про воду (2000/60) </a:t>
            </a:r>
            <a:r>
              <a:rPr lang="ru-RU" dirty="0" err="1"/>
              <a:t>або</a:t>
            </a:r>
            <a:r>
              <a:rPr lang="ru-RU" dirty="0"/>
              <a:t> Директива </a:t>
            </a:r>
            <a:r>
              <a:rPr lang="ru-RU" dirty="0" err="1"/>
              <a:t>щодо</a:t>
            </a:r>
            <a:r>
              <a:rPr lang="ru-RU" dirty="0"/>
              <a:t> комплексного </a:t>
            </a:r>
            <a:r>
              <a:rPr lang="ru-RU" dirty="0" err="1"/>
              <a:t>запобігання</a:t>
            </a:r>
            <a:r>
              <a:rPr lang="ru-RU" dirty="0"/>
              <a:t> та контролю </a:t>
            </a:r>
            <a:r>
              <a:rPr lang="ru-RU" dirty="0" err="1"/>
              <a:t>забруднення</a:t>
            </a:r>
            <a:r>
              <a:rPr lang="ru-RU" dirty="0"/>
              <a:t> 1996/61).</a:t>
            </a:r>
          </a:p>
          <a:p>
            <a:pPr marL="0" indent="0">
              <a:buNone/>
            </a:pPr>
            <a:r>
              <a:rPr lang="ru-RU" dirty="0"/>
              <a:t>Нове </a:t>
            </a:r>
            <a:r>
              <a:rPr lang="ru-RU" dirty="0" err="1"/>
              <a:t>цільове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максимальні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для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</a:t>
            </a:r>
            <a:r>
              <a:rPr lang="ru-RU" dirty="0" err="1"/>
              <a:t>залишає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-членам свободу </a:t>
            </a:r>
            <a:r>
              <a:rPr lang="ru-RU" dirty="0" err="1"/>
              <a:t>вибору</a:t>
            </a:r>
            <a:r>
              <a:rPr lang="ru-RU" dirty="0"/>
              <a:t> способу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скорочень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Директива про </a:t>
            </a:r>
            <a:r>
              <a:rPr lang="ru-RU" dirty="0" err="1"/>
              <a:t>торгівлю</a:t>
            </a:r>
            <a:r>
              <a:rPr lang="ru-RU" dirty="0"/>
              <a:t> </a:t>
            </a:r>
            <a:r>
              <a:rPr lang="ru-RU" dirty="0" err="1"/>
              <a:t>викидами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</a:t>
            </a:r>
            <a:r>
              <a:rPr lang="ru-RU" dirty="0" err="1"/>
              <a:t>виробників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284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543B9-5166-028F-0993-6E452770D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7844C9-13A4-D020-227C-CFC78321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6672"/>
            <a:ext cx="7886700" cy="759618"/>
          </a:xfrm>
        </p:spPr>
        <p:txBody>
          <a:bodyPr>
            <a:normAutofit fontScale="90000"/>
          </a:bodyPr>
          <a:lstStyle/>
          <a:p>
            <a:r>
              <a:rPr lang="ru-RU" dirty="0"/>
              <a:t>  </a:t>
            </a:r>
            <a:r>
              <a:rPr lang="ru-RU" dirty="0" err="1"/>
              <a:t>Шоста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(2004 – 2012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78F808-3802-C8C0-5878-B42A40874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77" y="1476471"/>
            <a:ext cx="78867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політичний</a:t>
            </a:r>
            <a:r>
              <a:rPr lang="ru-RU" dirty="0"/>
              <a:t> порядок </a:t>
            </a:r>
            <a:r>
              <a:rPr lang="ru-RU" dirty="0" err="1"/>
              <a:t>денний</a:t>
            </a:r>
            <a:r>
              <a:rPr lang="ru-RU" dirty="0"/>
              <a:t> </a:t>
            </a:r>
            <a:r>
              <a:rPr lang="ru-RU" dirty="0" err="1"/>
              <a:t>Шостої</a:t>
            </a:r>
            <a:r>
              <a:rPr lang="ru-RU" dirty="0"/>
              <a:t> ЕПД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занепокоєнням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держав–</a:t>
            </a:r>
            <a:r>
              <a:rPr lang="ru-RU" dirty="0" err="1"/>
              <a:t>членів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Шоста</a:t>
            </a:r>
            <a:r>
              <a:rPr lang="ru-RU" dirty="0"/>
              <a:t> ЕПД </a:t>
            </a:r>
            <a:r>
              <a:rPr lang="ru-RU" dirty="0" err="1"/>
              <a:t>зосереджена</a:t>
            </a:r>
            <a:r>
              <a:rPr lang="ru-RU" dirty="0"/>
              <a:t> на так </a:t>
            </a:r>
            <a:r>
              <a:rPr lang="ru-RU" dirty="0" err="1"/>
              <a:t>званих</a:t>
            </a:r>
            <a:r>
              <a:rPr lang="ru-RU" dirty="0"/>
              <a:t> </a:t>
            </a:r>
            <a:r>
              <a:rPr lang="ru-RU" dirty="0" err="1"/>
              <a:t>стійких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проблемах, таких як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клімату</a:t>
            </a:r>
            <a:r>
              <a:rPr lang="ru-RU" dirty="0"/>
              <a:t>,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біорізноманіття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надмірне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 основному </a:t>
            </a:r>
            <a:r>
              <a:rPr lang="ru-RU" dirty="0" err="1"/>
              <a:t>Шоста</a:t>
            </a:r>
            <a:r>
              <a:rPr lang="ru-RU" dirty="0"/>
              <a:t> ЕПД </a:t>
            </a:r>
            <a:r>
              <a:rPr lang="ru-RU" dirty="0" err="1"/>
              <a:t>формулює</a:t>
            </a:r>
            <a:r>
              <a:rPr lang="ru-RU" dirty="0"/>
              <a:t> основу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та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конкретизовані</a:t>
            </a:r>
            <a:r>
              <a:rPr lang="ru-RU" dirty="0"/>
              <a:t> так </a:t>
            </a:r>
            <a:r>
              <a:rPr lang="ru-RU" dirty="0" err="1"/>
              <a:t>званими</a:t>
            </a:r>
            <a:r>
              <a:rPr lang="ru-RU" dirty="0"/>
              <a:t> </a:t>
            </a:r>
            <a:r>
              <a:rPr lang="ru-RU" dirty="0" err="1"/>
              <a:t>тематичними</a:t>
            </a:r>
            <a:r>
              <a:rPr lang="ru-RU" dirty="0"/>
              <a:t> </a:t>
            </a:r>
            <a:r>
              <a:rPr lang="ru-RU" dirty="0" err="1"/>
              <a:t>стратегіями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таких як </a:t>
            </a:r>
            <a:r>
              <a:rPr lang="ru-RU" dirty="0" err="1"/>
              <a:t>пестициди</a:t>
            </a:r>
            <a:r>
              <a:rPr lang="ru-RU" dirty="0"/>
              <a:t>,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переробка</a:t>
            </a:r>
            <a:r>
              <a:rPr lang="ru-RU" dirty="0"/>
              <a:t>, </a:t>
            </a:r>
            <a:r>
              <a:rPr lang="ru-RU" dirty="0" err="1"/>
              <a:t>ґрунти</a:t>
            </a:r>
            <a:r>
              <a:rPr lang="ru-RU" dirty="0"/>
              <a:t>, </a:t>
            </a:r>
            <a:r>
              <a:rPr lang="ru-RU" dirty="0" err="1"/>
              <a:t>міське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</a:t>
            </a:r>
            <a:r>
              <a:rPr lang="ru-RU" dirty="0" err="1"/>
              <a:t>морське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 та </a:t>
            </a:r>
            <a:r>
              <a:rPr lang="ru-RU" dirty="0" err="1"/>
              <a:t>чисте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5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57F15-94A4-8C88-9161-FAE086F2D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35BB7-91E3-115B-2968-F05DFE3E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8680"/>
            <a:ext cx="7886700" cy="759618"/>
          </a:xfrm>
        </p:spPr>
        <p:txBody>
          <a:bodyPr>
            <a:normAutofit fontScale="90000"/>
          </a:bodyPr>
          <a:lstStyle/>
          <a:p>
            <a:r>
              <a:rPr lang="ru-RU" dirty="0"/>
              <a:t>  </a:t>
            </a:r>
            <a:r>
              <a:rPr lang="ru-RU" dirty="0" err="1"/>
              <a:t>Сьома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(2013 – 2020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09804B-CDB1-7EEB-7D74-B275328D9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Сьома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ЄС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«</a:t>
            </a:r>
            <a:r>
              <a:rPr lang="ru-RU" dirty="0" err="1"/>
              <a:t>Жити</a:t>
            </a:r>
            <a:r>
              <a:rPr lang="ru-RU" dirty="0"/>
              <a:t> добре, в межах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».</a:t>
            </a:r>
          </a:p>
          <a:p>
            <a:pPr marL="0" indent="0">
              <a:buNone/>
            </a:pPr>
            <a:r>
              <a:rPr lang="ru-RU" dirty="0" err="1"/>
              <a:t>Сьома</a:t>
            </a:r>
            <a:r>
              <a:rPr lang="ru-RU" dirty="0"/>
              <a:t> ЕПД задумана </a:t>
            </a:r>
            <a:r>
              <a:rPr lang="ru-RU" dirty="0" err="1"/>
              <a:t>керувати</a:t>
            </a:r>
            <a:r>
              <a:rPr lang="ru-RU" dirty="0"/>
              <a:t> </a:t>
            </a:r>
            <a:r>
              <a:rPr lang="ru-RU" dirty="0" err="1"/>
              <a:t>європейською</a:t>
            </a:r>
            <a:r>
              <a:rPr lang="ru-RU" dirty="0"/>
              <a:t> </a:t>
            </a:r>
            <a:r>
              <a:rPr lang="ru-RU" dirty="0" err="1"/>
              <a:t>екологічною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 до 2020 року.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більшдовгострокове</a:t>
            </a:r>
            <a:r>
              <a:rPr lang="ru-RU" dirty="0"/>
              <a:t> </a:t>
            </a:r>
            <a:r>
              <a:rPr lang="ru-RU" dirty="0" err="1"/>
              <a:t>спрямування</a:t>
            </a:r>
            <a:r>
              <a:rPr lang="ru-RU" dirty="0"/>
              <a:t>, вона </a:t>
            </a:r>
            <a:r>
              <a:rPr lang="ru-RU" dirty="0" err="1"/>
              <a:t>викладає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бачення</a:t>
            </a:r>
            <a:r>
              <a:rPr lang="ru-RU" dirty="0"/>
              <a:t>, </a:t>
            </a:r>
            <a:r>
              <a:rPr lang="ru-RU" dirty="0" err="1"/>
              <a:t>але</a:t>
            </a:r>
            <a:r>
              <a:rPr lang="ru-RU" dirty="0"/>
              <a:t> й те,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хоче</a:t>
            </a:r>
            <a:r>
              <a:rPr lang="ru-RU" dirty="0"/>
              <a:t> бути </a:t>
            </a:r>
            <a:r>
              <a:rPr lang="ru-RU" dirty="0" err="1"/>
              <a:t>Європейський</a:t>
            </a:r>
            <a:r>
              <a:rPr lang="ru-RU" dirty="0"/>
              <a:t> Союз до 2050 року.</a:t>
            </a:r>
          </a:p>
          <a:p>
            <a:pPr marL="0" indent="0">
              <a:buNone/>
            </a:pP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три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захист</a:t>
            </a:r>
            <a:r>
              <a:rPr lang="ru-RU" dirty="0"/>
              <a:t>, </a:t>
            </a:r>
            <a:r>
              <a:rPr lang="ru-RU" dirty="0" err="1"/>
              <a:t>збереження</a:t>
            </a:r>
            <a:r>
              <a:rPr lang="ru-RU" dirty="0"/>
              <a:t> та </a:t>
            </a:r>
            <a:r>
              <a:rPr lang="ru-RU" dirty="0" err="1"/>
              <a:t>збільшення</a:t>
            </a:r>
            <a:r>
              <a:rPr lang="ru-RU" dirty="0"/>
              <a:t> природного </a:t>
            </a:r>
            <a:r>
              <a:rPr lang="ru-RU" dirty="0" err="1"/>
              <a:t>капіталу</a:t>
            </a:r>
            <a:r>
              <a:rPr lang="ru-RU" dirty="0"/>
              <a:t> ЄС;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перетворити</a:t>
            </a:r>
            <a:r>
              <a:rPr lang="ru-RU" dirty="0"/>
              <a:t> ЄС на </a:t>
            </a:r>
            <a:r>
              <a:rPr lang="ru-RU" dirty="0" err="1"/>
              <a:t>ресурсоефективну</a:t>
            </a:r>
            <a:r>
              <a:rPr lang="ru-RU" dirty="0"/>
              <a:t>, </a:t>
            </a:r>
            <a:r>
              <a:rPr lang="ru-RU" dirty="0" err="1"/>
              <a:t>зелену</a:t>
            </a:r>
            <a:r>
              <a:rPr lang="ru-RU" dirty="0"/>
              <a:t> та </a:t>
            </a:r>
            <a:r>
              <a:rPr lang="ru-RU" dirty="0" err="1"/>
              <a:t>конкурентоспроможну</a:t>
            </a:r>
            <a:r>
              <a:rPr lang="ru-RU" dirty="0"/>
              <a:t> </a:t>
            </a:r>
            <a:r>
              <a:rPr lang="ru-RU" dirty="0" err="1"/>
              <a:t>низьковуглецеву</a:t>
            </a:r>
            <a:r>
              <a:rPr lang="ru-RU" dirty="0"/>
              <a:t> </a:t>
            </a:r>
            <a:r>
              <a:rPr lang="ru-RU" dirty="0" err="1"/>
              <a:t>економіку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ЄС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, </a:t>
            </a:r>
            <a:r>
              <a:rPr lang="ru-RU" dirty="0" err="1"/>
              <a:t>пов'язаного</a:t>
            </a:r>
            <a:r>
              <a:rPr lang="ru-RU" dirty="0"/>
              <a:t> з </a:t>
            </a:r>
            <a:r>
              <a:rPr lang="ru-RU" dirty="0" err="1"/>
              <a:t>навколишнім</a:t>
            </a:r>
            <a:r>
              <a:rPr lang="ru-RU" dirty="0"/>
              <a:t> </a:t>
            </a:r>
            <a:r>
              <a:rPr lang="ru-RU" dirty="0" err="1"/>
              <a:t>середовищем</a:t>
            </a:r>
            <a:r>
              <a:rPr lang="ru-RU" dirty="0"/>
              <a:t>, та </a:t>
            </a:r>
            <a:r>
              <a:rPr lang="ru-RU" dirty="0" err="1"/>
              <a:t>ризиків</a:t>
            </a:r>
            <a:r>
              <a:rPr lang="ru-RU" dirty="0"/>
              <a:t> для </a:t>
            </a:r>
            <a:r>
              <a:rPr lang="ru-RU" dirty="0" err="1"/>
              <a:t>здоров'я</a:t>
            </a:r>
            <a:r>
              <a:rPr lang="ru-RU" dirty="0"/>
              <a:t> та </a:t>
            </a:r>
            <a:r>
              <a:rPr lang="ru-RU" dirty="0" err="1"/>
              <a:t>добробуту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6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8A295-2599-4D32-A391-A55E69F5D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84A65-1587-49C5-B9DB-C5A430CF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34" y="384159"/>
            <a:ext cx="7886700" cy="673638"/>
          </a:xfrm>
        </p:spPr>
        <p:txBody>
          <a:bodyPr/>
          <a:lstStyle/>
          <a:p>
            <a:r>
              <a:rPr lang="ru-RU" dirty="0"/>
              <a:t>ЄС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3AA328-055C-6B81-FAD2-A7B2DDA94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12" y="1058838"/>
            <a:ext cx="7886700" cy="12433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 є </a:t>
            </a:r>
            <a:r>
              <a:rPr lang="ru-RU" dirty="0" err="1"/>
              <a:t>політико-економічним</a:t>
            </a:r>
            <a:r>
              <a:rPr lang="ru-RU" dirty="0"/>
              <a:t> союзом, до складу </a:t>
            </a:r>
            <a:r>
              <a:rPr lang="ru-RU" dirty="0" err="1"/>
              <a:t>якого</a:t>
            </a:r>
            <a:r>
              <a:rPr lang="ru-RU" dirty="0"/>
              <a:t> входить 27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: </a:t>
            </a:r>
            <a:r>
              <a:rPr lang="ru-RU" dirty="0" err="1"/>
              <a:t>Австрія</a:t>
            </a:r>
            <a:r>
              <a:rPr lang="ru-RU" dirty="0"/>
              <a:t>, 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Болгарія</a:t>
            </a:r>
            <a:r>
              <a:rPr lang="ru-RU" dirty="0"/>
              <a:t>, </a:t>
            </a:r>
            <a:r>
              <a:rPr lang="ru-RU" dirty="0" err="1"/>
              <a:t>Греція</a:t>
            </a:r>
            <a:r>
              <a:rPr lang="ru-RU" dirty="0"/>
              <a:t>, </a:t>
            </a:r>
            <a:r>
              <a:rPr lang="ru-RU" dirty="0" err="1"/>
              <a:t>Данія</a:t>
            </a:r>
            <a:r>
              <a:rPr lang="ru-RU" dirty="0"/>
              <a:t>, </a:t>
            </a:r>
            <a:r>
              <a:rPr lang="ru-RU" dirty="0" err="1"/>
              <a:t>Естонія</a:t>
            </a:r>
            <a:r>
              <a:rPr lang="ru-RU" dirty="0"/>
              <a:t>, </a:t>
            </a:r>
            <a:r>
              <a:rPr lang="ru-RU" dirty="0" err="1"/>
              <a:t>Ірландія</a:t>
            </a:r>
            <a:r>
              <a:rPr lang="ru-RU" dirty="0"/>
              <a:t>, </a:t>
            </a:r>
            <a:r>
              <a:rPr lang="ru-RU" dirty="0" err="1"/>
              <a:t>Іспанія</a:t>
            </a:r>
            <a:r>
              <a:rPr lang="ru-RU" dirty="0"/>
              <a:t>, </a:t>
            </a:r>
            <a:r>
              <a:rPr lang="ru-RU" dirty="0" err="1"/>
              <a:t>Італія</a:t>
            </a:r>
            <a:r>
              <a:rPr lang="ru-RU" dirty="0"/>
              <a:t>, </a:t>
            </a:r>
            <a:r>
              <a:rPr lang="ru-RU" dirty="0" err="1"/>
              <a:t>Кіпр</a:t>
            </a:r>
            <a:r>
              <a:rPr lang="ru-RU" dirty="0"/>
              <a:t>, </a:t>
            </a:r>
            <a:r>
              <a:rPr lang="ru-RU" dirty="0" err="1"/>
              <a:t>Латвія</a:t>
            </a:r>
            <a:r>
              <a:rPr lang="ru-RU" dirty="0"/>
              <a:t>, Литва, Люксембург, Мальта, </a:t>
            </a:r>
            <a:r>
              <a:rPr lang="ru-RU" dirty="0" err="1"/>
              <a:t>Нідерланди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r>
              <a:rPr lang="ru-RU" dirty="0"/>
              <a:t>,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Португалія</a:t>
            </a:r>
            <a:r>
              <a:rPr lang="ru-RU" dirty="0"/>
              <a:t>, </a:t>
            </a:r>
            <a:r>
              <a:rPr lang="ru-RU" dirty="0" err="1"/>
              <a:t>Румунія</a:t>
            </a:r>
            <a:r>
              <a:rPr lang="ru-RU" dirty="0"/>
              <a:t>, </a:t>
            </a:r>
            <a:r>
              <a:rPr lang="ru-RU" dirty="0" err="1"/>
              <a:t>Словаччина</a:t>
            </a:r>
            <a:r>
              <a:rPr lang="ru-RU" dirty="0"/>
              <a:t>, </a:t>
            </a:r>
            <a:r>
              <a:rPr lang="ru-RU" dirty="0" err="1"/>
              <a:t>Словенія</a:t>
            </a:r>
            <a:r>
              <a:rPr lang="ru-RU" dirty="0"/>
              <a:t>, </a:t>
            </a:r>
            <a:r>
              <a:rPr lang="ru-RU" dirty="0" err="1"/>
              <a:t>Угорщина</a:t>
            </a:r>
            <a:r>
              <a:rPr lang="ru-RU" dirty="0"/>
              <a:t>, </a:t>
            </a:r>
            <a:r>
              <a:rPr lang="ru-RU" dirty="0" err="1"/>
              <a:t>Фінляндія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, </a:t>
            </a:r>
            <a:r>
              <a:rPr lang="ru-RU" dirty="0" err="1"/>
              <a:t>Хорватія</a:t>
            </a:r>
            <a:r>
              <a:rPr lang="ru-RU" dirty="0"/>
              <a:t>, </a:t>
            </a:r>
            <a:r>
              <a:rPr lang="ru-RU" dirty="0" err="1"/>
              <a:t>Чехія</a:t>
            </a:r>
            <a:r>
              <a:rPr lang="ru-RU" dirty="0"/>
              <a:t>, </a:t>
            </a:r>
            <a:r>
              <a:rPr lang="ru-RU" dirty="0" err="1"/>
              <a:t>Швеція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A7D060-FDF3-1871-9DD6-F0B24A294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204864"/>
            <a:ext cx="5401429" cy="41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05693-CDCB-870A-4653-403CAEF39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1F885-8DEF-2147-6B78-83380EA2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8680"/>
            <a:ext cx="7886700" cy="759618"/>
          </a:xfrm>
        </p:spPr>
        <p:txBody>
          <a:bodyPr>
            <a:normAutofit fontScale="90000"/>
          </a:bodyPr>
          <a:lstStyle/>
          <a:p>
            <a:r>
              <a:rPr lang="ru-RU" dirty="0"/>
              <a:t>  </a:t>
            </a:r>
            <a:r>
              <a:rPr lang="ru-RU" dirty="0" err="1"/>
              <a:t>Сьома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(2013 – 2020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757C6-1E6A-DF76-B2E4-A4FFFACC3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673424"/>
            <a:ext cx="788670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Чотири</a:t>
            </a:r>
            <a:r>
              <a:rPr lang="ru-RU" dirty="0"/>
              <a:t> так </a:t>
            </a:r>
            <a:r>
              <a:rPr lang="ru-RU" dirty="0" err="1"/>
              <a:t>званих</a:t>
            </a:r>
            <a:r>
              <a:rPr lang="ru-RU" dirty="0"/>
              <a:t> "</a:t>
            </a:r>
            <a:r>
              <a:rPr lang="ru-RU" dirty="0" err="1"/>
              <a:t>можливості</a:t>
            </a:r>
            <a:r>
              <a:rPr lang="ru-RU" dirty="0"/>
              <a:t>" </a:t>
            </a:r>
            <a:r>
              <a:rPr lang="ru-RU" dirty="0" err="1"/>
              <a:t>допоможуть</a:t>
            </a:r>
            <a:r>
              <a:rPr lang="ru-RU" dirty="0"/>
              <a:t> </a:t>
            </a:r>
            <a:r>
              <a:rPr lang="ru-RU" dirty="0" err="1"/>
              <a:t>Європі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: </a:t>
            </a:r>
          </a:p>
          <a:p>
            <a:pPr>
              <a:buFontTx/>
              <a:buChar char="-"/>
            </a:pPr>
            <a:r>
              <a:rPr lang="ru-RU" dirty="0" err="1"/>
              <a:t>краща</a:t>
            </a:r>
            <a:r>
              <a:rPr lang="ru-RU" dirty="0"/>
              <a:t>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; </a:t>
            </a:r>
          </a:p>
          <a:p>
            <a:pPr>
              <a:buFontTx/>
              <a:buChar char="-"/>
            </a:pPr>
            <a:r>
              <a:rPr lang="ru-RU" dirty="0" err="1"/>
              <a:t>краща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; </a:t>
            </a:r>
          </a:p>
          <a:p>
            <a:pPr>
              <a:buFontTx/>
              <a:buChar char="-"/>
            </a:pPr>
            <a:r>
              <a:rPr lang="ru-RU" dirty="0" err="1"/>
              <a:t>більше</a:t>
            </a:r>
            <a:r>
              <a:rPr lang="ru-RU" dirty="0"/>
              <a:t> та </a:t>
            </a:r>
            <a:r>
              <a:rPr lang="ru-RU" dirty="0" err="1"/>
              <a:t>мудріші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екологічну</a:t>
            </a:r>
            <a:r>
              <a:rPr lang="ru-RU" dirty="0"/>
              <a:t> та </a:t>
            </a:r>
            <a:r>
              <a:rPr lang="ru-RU" dirty="0" err="1"/>
              <a:t>кліматичну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; </a:t>
            </a:r>
          </a:p>
          <a:p>
            <a:pPr>
              <a:buFontTx/>
              <a:buChar char="-"/>
            </a:pP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та </a:t>
            </a:r>
            <a:r>
              <a:rPr lang="ru-RU" dirty="0" err="1"/>
              <a:t>міркувань</a:t>
            </a:r>
            <a:r>
              <a:rPr lang="ru-RU" dirty="0"/>
              <a:t> в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</a:p>
          <a:p>
            <a:pPr>
              <a:buFontTx/>
              <a:buChar char="-"/>
            </a:pP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горизонтальні</a:t>
            </a:r>
            <a:r>
              <a:rPr lang="ru-RU" dirty="0"/>
              <a:t> </a:t>
            </a:r>
            <a:r>
              <a:rPr lang="ru-RU" dirty="0" err="1"/>
              <a:t>пріоритетні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завершують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: </a:t>
            </a:r>
          </a:p>
          <a:p>
            <a:pPr>
              <a:buFontTx/>
              <a:buChar char="-"/>
            </a:pP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ЄС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стійкими</a:t>
            </a:r>
            <a:r>
              <a:rPr lang="ru-RU" dirty="0"/>
              <a:t>; </a:t>
            </a:r>
          </a:p>
          <a:p>
            <a:pPr>
              <a:buFontTx/>
              <a:buChar char="-"/>
            </a:pPr>
            <a:r>
              <a:rPr lang="ru-RU" dirty="0" err="1"/>
              <a:t>допомогти</a:t>
            </a:r>
            <a:r>
              <a:rPr lang="ru-RU" dirty="0"/>
              <a:t> ЄС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вирішувати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екологічні</a:t>
            </a:r>
            <a:r>
              <a:rPr lang="ru-RU" dirty="0"/>
              <a:t> та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941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BEB91-A89C-9B82-EFD5-AAAC07041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14AB1-8137-C8DD-1860-FE28DC28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8680"/>
            <a:ext cx="7886700" cy="759618"/>
          </a:xfrm>
        </p:spPr>
        <p:txBody>
          <a:bodyPr>
            <a:normAutofit fontScale="90000"/>
          </a:bodyPr>
          <a:lstStyle/>
          <a:p>
            <a:r>
              <a:rPr lang="ru-RU" dirty="0"/>
              <a:t>  </a:t>
            </a:r>
            <a:r>
              <a:rPr lang="ru-RU" dirty="0" err="1"/>
              <a:t>Восьма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br>
              <a:rPr lang="ru-RU" dirty="0"/>
            </a:br>
            <a:r>
              <a:rPr lang="ru-RU" dirty="0"/>
              <a:t>(2021 – 2030 </a:t>
            </a:r>
            <a:r>
              <a:rPr lang="ru-RU" dirty="0" err="1"/>
              <a:t>рр</a:t>
            </a:r>
            <a:r>
              <a:rPr lang="ru-RU" dirty="0"/>
              <a:t>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C53F8E-E015-1B51-D312-3B1FA246C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335218"/>
            <a:ext cx="788670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Пропозиція</a:t>
            </a:r>
            <a:r>
              <a:rPr lang="ru-RU" dirty="0"/>
              <a:t> </a:t>
            </a:r>
            <a:r>
              <a:rPr lang="ru-RU" dirty="0" err="1"/>
              <a:t>Восьмої</a:t>
            </a:r>
            <a:r>
              <a:rPr lang="ru-RU" dirty="0"/>
              <a:t> ЕПД </a:t>
            </a:r>
            <a:r>
              <a:rPr lang="ru-RU" dirty="0" err="1"/>
              <a:t>закликає</a:t>
            </a:r>
            <a:r>
              <a:rPr lang="ru-RU" dirty="0"/>
              <a:t> до активного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зацікавлених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клімату</a:t>
            </a:r>
            <a:r>
              <a:rPr lang="ru-RU" dirty="0"/>
              <a:t> та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Восьмої</a:t>
            </a:r>
            <a:r>
              <a:rPr lang="ru-RU" dirty="0"/>
              <a:t> ЕПД </a:t>
            </a:r>
            <a:r>
              <a:rPr lang="ru-RU" dirty="0" err="1"/>
              <a:t>мають</a:t>
            </a:r>
            <a:r>
              <a:rPr lang="ru-RU" dirty="0"/>
              <a:t> на </a:t>
            </a:r>
            <a:r>
              <a:rPr lang="ru-RU" dirty="0" err="1"/>
              <a:t>меті</a:t>
            </a:r>
            <a:r>
              <a:rPr lang="ru-RU" dirty="0"/>
              <a:t> </a:t>
            </a:r>
            <a:r>
              <a:rPr lang="ru-RU" dirty="0" err="1"/>
              <a:t>прискорити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кліматично</a:t>
            </a:r>
            <a:r>
              <a:rPr lang="ru-RU" dirty="0"/>
              <a:t> </a:t>
            </a:r>
            <a:r>
              <a:rPr lang="ru-RU" dirty="0" err="1"/>
              <a:t>нейтральної</a:t>
            </a:r>
            <a:r>
              <a:rPr lang="ru-RU" dirty="0"/>
              <a:t>, </a:t>
            </a:r>
            <a:r>
              <a:rPr lang="ru-RU" dirty="0" err="1"/>
              <a:t>ресурсоефективної</a:t>
            </a:r>
            <a:r>
              <a:rPr lang="ru-RU" dirty="0"/>
              <a:t> та </a:t>
            </a:r>
            <a:r>
              <a:rPr lang="ru-RU" dirty="0" err="1"/>
              <a:t>відновлюваної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яка </a:t>
            </a:r>
            <a:r>
              <a:rPr lang="ru-RU" dirty="0" err="1"/>
              <a:t>поверне</a:t>
            </a:r>
            <a:r>
              <a:rPr lang="ru-RU" dirty="0"/>
              <a:t> </a:t>
            </a:r>
            <a:r>
              <a:rPr lang="ru-RU" dirty="0" err="1"/>
              <a:t>планеті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вона </a:t>
            </a:r>
            <a:r>
              <a:rPr lang="ru-RU" dirty="0" err="1"/>
              <a:t>потребує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пріоритетних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: </a:t>
            </a:r>
            <a:r>
              <a:rPr lang="ru-RU" dirty="0" err="1"/>
              <a:t>досягнення</a:t>
            </a:r>
            <a:r>
              <a:rPr lang="ru-RU" dirty="0"/>
              <a:t> мети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парникових</a:t>
            </a:r>
            <a:r>
              <a:rPr lang="ru-RU" dirty="0"/>
              <a:t> </a:t>
            </a:r>
            <a:r>
              <a:rPr lang="ru-RU" dirty="0" err="1"/>
              <a:t>газів</a:t>
            </a:r>
            <a:r>
              <a:rPr lang="ru-RU" dirty="0"/>
              <a:t> до 2030 року та </a:t>
            </a:r>
            <a:r>
              <a:rPr lang="ru-RU" dirty="0" err="1"/>
              <a:t>кліматичної</a:t>
            </a:r>
            <a:r>
              <a:rPr lang="ru-RU" dirty="0"/>
              <a:t> </a:t>
            </a:r>
            <a:r>
              <a:rPr lang="ru-RU" dirty="0" err="1"/>
              <a:t>нейтральності</a:t>
            </a:r>
            <a:r>
              <a:rPr lang="ru-RU" dirty="0"/>
              <a:t> до 2050 року,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,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та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вразливості</a:t>
            </a:r>
            <a:r>
              <a:rPr lang="ru-RU" dirty="0"/>
              <a:t> до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клімату</a:t>
            </a:r>
            <a:r>
              <a:rPr lang="ru-RU" dirty="0"/>
              <a:t>, </a:t>
            </a:r>
            <a:r>
              <a:rPr lang="ru-RU" dirty="0" err="1"/>
              <a:t>просування</a:t>
            </a:r>
            <a:r>
              <a:rPr lang="ru-RU" dirty="0"/>
              <a:t> до </a:t>
            </a:r>
            <a:r>
              <a:rPr lang="ru-RU" dirty="0" err="1"/>
              <a:t>моделі</a:t>
            </a:r>
            <a:r>
              <a:rPr lang="ru-RU" dirty="0"/>
              <a:t> регенеративного </a:t>
            </a:r>
            <a:r>
              <a:rPr lang="ru-RU" dirty="0" err="1"/>
              <a:t>зростання</a:t>
            </a:r>
            <a:r>
              <a:rPr lang="ru-RU" dirty="0"/>
              <a:t>, </a:t>
            </a:r>
            <a:r>
              <a:rPr lang="ru-RU" dirty="0" err="1"/>
              <a:t>від’єднання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та </a:t>
            </a:r>
            <a:r>
              <a:rPr lang="ru-RU" dirty="0" err="1"/>
              <a:t>деградація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та </a:t>
            </a:r>
            <a:r>
              <a:rPr lang="ru-RU" dirty="0" err="1"/>
              <a:t>прискорення</a:t>
            </a:r>
            <a:r>
              <a:rPr lang="ru-RU" dirty="0"/>
              <a:t> переходу до </a:t>
            </a:r>
            <a:r>
              <a:rPr lang="ru-RU" dirty="0" err="1"/>
              <a:t>кругової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прагнучи</a:t>
            </a:r>
            <a:r>
              <a:rPr lang="ru-RU" dirty="0"/>
              <a:t> до </a:t>
            </a:r>
            <a:r>
              <a:rPr lang="ru-RU" dirty="0" err="1"/>
              <a:t>амбіцій</a:t>
            </a:r>
            <a:r>
              <a:rPr lang="ru-RU" dirty="0"/>
              <a:t> з </a:t>
            </a:r>
            <a:r>
              <a:rPr lang="ru-RU" dirty="0" err="1"/>
              <a:t>нульовим</a:t>
            </a:r>
            <a:r>
              <a:rPr lang="ru-RU" dirty="0"/>
              <a:t> </a:t>
            </a:r>
            <a:r>
              <a:rPr lang="ru-RU" dirty="0" err="1"/>
              <a:t>забрудненням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воду та </a:t>
            </a:r>
            <a:r>
              <a:rPr lang="ru-RU" dirty="0" err="1"/>
              <a:t>ґрунт</a:t>
            </a:r>
            <a:r>
              <a:rPr lang="ru-RU" dirty="0"/>
              <a:t> та </a:t>
            </a:r>
            <a:r>
              <a:rPr lang="ru-RU" dirty="0" err="1"/>
              <a:t>захищаючи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 та </a:t>
            </a:r>
            <a:r>
              <a:rPr lang="ru-RU" dirty="0" err="1"/>
              <a:t>добробут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702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F7511-D5E7-31F9-3403-A93868690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077ED-980F-8F2F-12EA-6AD691F51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717032"/>
            <a:ext cx="7848872" cy="1838519"/>
          </a:xfrm>
        </p:spPr>
        <p:txBody>
          <a:bodyPr>
            <a:normAutofit/>
          </a:bodyPr>
          <a:lstStyle/>
          <a:p>
            <a:r>
              <a:rPr lang="uk-UA" dirty="0"/>
              <a:t>Стратегія сталого розвитку ЄС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5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99F23-F1C7-EF60-F3A8-96382DD8F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464B5-537F-E97F-FC2A-8620375D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 </a:t>
            </a:r>
            <a:r>
              <a:rPr lang="uk-UA" dirty="0"/>
              <a:t>Стратегія сталого розвитку ЄС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96A744-4BC0-A378-9C76-75F94A868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1400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взаємоузгоджених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–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зростанні</a:t>
            </a:r>
            <a:r>
              <a:rPr lang="ru-RU" dirty="0"/>
              <a:t>, </a:t>
            </a:r>
            <a:r>
              <a:rPr lang="ru-RU" dirty="0" err="1"/>
              <a:t>захисті</a:t>
            </a:r>
            <a:r>
              <a:rPr lang="ru-RU" dirty="0"/>
              <a:t> та </a:t>
            </a:r>
            <a:r>
              <a:rPr lang="ru-RU" dirty="0" err="1"/>
              <a:t>збереженні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та </a:t>
            </a:r>
            <a:r>
              <a:rPr lang="ru-RU" dirty="0" err="1"/>
              <a:t>соціальному</a:t>
            </a:r>
            <a:r>
              <a:rPr lang="ru-RU" dirty="0"/>
              <a:t> </a:t>
            </a:r>
            <a:r>
              <a:rPr lang="ru-RU" dirty="0" err="1"/>
              <a:t>захисті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</a:p>
        </p:txBody>
      </p:sp>
      <p:pic>
        <p:nvPicPr>
          <p:cNvPr id="1028" name="Picture 4" descr="Лекція-дискусія «Стратегія сталого розвитку «Україна-2020»">
            <a:extLst>
              <a:ext uri="{FF2B5EF4-FFF2-40B4-BE49-F238E27FC236}">
                <a16:creationId xmlns:a16="http://schemas.microsoft.com/office/drawing/2014/main" id="{3261C58F-5A54-2912-4F84-0FDFE3AC2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97374"/>
            <a:ext cx="3886374" cy="371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622F-F3F4-4C48-FFB5-67AA3EDE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BAF70-8779-CD10-DBD2-89844FC7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 </a:t>
            </a:r>
            <a:r>
              <a:rPr lang="uk-UA" dirty="0"/>
              <a:t>Стратегія сталого розвитку ЄС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9B5A16-099F-4CFF-156E-79641E806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, сформована на початку 90-х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минулого</a:t>
            </a:r>
            <a:r>
              <a:rPr lang="ru-RU" dirty="0"/>
              <a:t>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егідою</a:t>
            </a:r>
            <a:r>
              <a:rPr lang="ru-RU" dirty="0"/>
              <a:t> ООН.</a:t>
            </a:r>
          </a:p>
          <a:p>
            <a:pPr marL="0" indent="0">
              <a:buNone/>
            </a:pPr>
            <a:r>
              <a:rPr lang="ru-RU" dirty="0"/>
              <a:t>7-а </a:t>
            </a:r>
            <a:r>
              <a:rPr lang="ru-RU" dirty="0" err="1"/>
              <a:t>Екологічна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(на 2013-2020 </a:t>
            </a:r>
            <a:r>
              <a:rPr lang="ru-RU" dirty="0" err="1"/>
              <a:t>рр</a:t>
            </a:r>
            <a:r>
              <a:rPr lang="ru-RU" dirty="0"/>
              <a:t>,) </a:t>
            </a:r>
            <a:r>
              <a:rPr lang="ru-RU" dirty="0" err="1"/>
              <a:t>дослівно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«у 2050 р. ми [</a:t>
            </a:r>
            <a:r>
              <a:rPr lang="ru-RU" dirty="0" err="1"/>
              <a:t>громадяни</a:t>
            </a:r>
            <a:r>
              <a:rPr lang="ru-RU" dirty="0"/>
              <a:t> ЄС] </a:t>
            </a:r>
            <a:r>
              <a:rPr lang="ru-RU" dirty="0" err="1"/>
              <a:t>будемо</a:t>
            </a:r>
            <a:r>
              <a:rPr lang="ru-RU" dirty="0"/>
              <a:t> </a:t>
            </a:r>
            <a:r>
              <a:rPr lang="ru-RU" dirty="0" err="1"/>
              <a:t>жити</a:t>
            </a:r>
            <a:r>
              <a:rPr lang="ru-RU" dirty="0"/>
              <a:t> у </a:t>
            </a:r>
            <a:r>
              <a:rPr lang="ru-RU" dirty="0" err="1"/>
              <a:t>злагоді</a:t>
            </a:r>
            <a:r>
              <a:rPr lang="ru-RU" dirty="0"/>
              <a:t> з </a:t>
            </a:r>
            <a:r>
              <a:rPr lang="ru-RU" dirty="0" err="1"/>
              <a:t>природними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. Наше </a:t>
            </a:r>
            <a:r>
              <a:rPr lang="ru-RU" dirty="0" err="1"/>
              <a:t>процвітання</a:t>
            </a:r>
            <a:r>
              <a:rPr lang="ru-RU" dirty="0"/>
              <a:t> і </a:t>
            </a:r>
            <a:r>
              <a:rPr lang="ru-RU" dirty="0" err="1"/>
              <a:t>здорове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 буде </a:t>
            </a:r>
            <a:r>
              <a:rPr lang="ru-RU" dirty="0" err="1"/>
              <a:t>спиратися</a:t>
            </a:r>
            <a:r>
              <a:rPr lang="ru-RU" dirty="0"/>
              <a:t> на </a:t>
            </a:r>
            <a:r>
              <a:rPr lang="ru-RU" dirty="0" err="1"/>
              <a:t>інноваційну</a:t>
            </a:r>
            <a:r>
              <a:rPr lang="ru-RU" dirty="0"/>
              <a:t> «</a:t>
            </a:r>
            <a:r>
              <a:rPr lang="ru-RU" dirty="0" err="1"/>
              <a:t>циклічну</a:t>
            </a:r>
            <a:r>
              <a:rPr lang="ru-RU" dirty="0"/>
              <a:t>» </a:t>
            </a:r>
            <a:r>
              <a:rPr lang="ru-RU" dirty="0" err="1"/>
              <a:t>економіку</a:t>
            </a:r>
            <a:r>
              <a:rPr lang="ru-RU" dirty="0"/>
              <a:t>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відходам</a:t>
            </a:r>
            <a:r>
              <a:rPr lang="ru-RU" dirty="0"/>
              <a:t>, і де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за принципами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біорізноманіття</a:t>
            </a:r>
            <a:r>
              <a:rPr lang="ru-RU" dirty="0"/>
              <a:t> </a:t>
            </a:r>
            <a:r>
              <a:rPr lang="ru-RU" dirty="0" err="1"/>
              <a:t>захищене</a:t>
            </a:r>
            <a:r>
              <a:rPr lang="ru-RU" dirty="0"/>
              <a:t>, </a:t>
            </a:r>
            <a:r>
              <a:rPr lang="ru-RU" dirty="0" err="1"/>
              <a:t>цінується</a:t>
            </a:r>
            <a:r>
              <a:rPr lang="ru-RU" dirty="0"/>
              <a:t> і </a:t>
            </a:r>
            <a:r>
              <a:rPr lang="ru-RU" dirty="0" err="1"/>
              <a:t>відновлюється</a:t>
            </a:r>
            <a:r>
              <a:rPr lang="ru-RU" dirty="0"/>
              <a:t> шляхами,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підсилюють</a:t>
            </a:r>
            <a:r>
              <a:rPr lang="ru-RU" dirty="0"/>
              <a:t>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нашого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379C7D-1DF7-D5F7-AD4B-DC3FBF65C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293096"/>
            <a:ext cx="3217540" cy="207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1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17D85-A363-048B-0144-C8D88E58B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4A907-A9A4-7F5A-3778-595436AA9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75961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/>
              <a:t>Європа</a:t>
            </a:r>
            <a:r>
              <a:rPr lang="ru-RU" dirty="0"/>
              <a:t> 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D655E-ADEA-92A3-2D2D-889327DFA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Наступним</a:t>
            </a:r>
            <a:r>
              <a:rPr lang="ru-RU" dirty="0"/>
              <a:t> прикладом </a:t>
            </a:r>
            <a:r>
              <a:rPr lang="ru-RU" dirty="0" err="1"/>
              <a:t>ефективної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постановки та  </a:t>
            </a:r>
            <a:r>
              <a:rPr lang="ru-RU" dirty="0" err="1"/>
              <a:t>втілення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стала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«</a:t>
            </a:r>
            <a:r>
              <a:rPr lang="ru-RU" dirty="0" err="1"/>
              <a:t>Європа</a:t>
            </a:r>
            <a:r>
              <a:rPr lang="ru-RU" dirty="0"/>
              <a:t> 2020», </a:t>
            </a:r>
            <a:r>
              <a:rPr lang="ru-RU" dirty="0" err="1"/>
              <a:t>прийнята</a:t>
            </a:r>
            <a:r>
              <a:rPr lang="ru-RU" dirty="0"/>
              <a:t> у 2010 </a:t>
            </a:r>
            <a:r>
              <a:rPr lang="ru-RU" dirty="0" err="1"/>
              <a:t>році</a:t>
            </a:r>
            <a:r>
              <a:rPr lang="ru-RU" dirty="0"/>
              <a:t> і </a:t>
            </a:r>
            <a:r>
              <a:rPr lang="ru-RU" dirty="0" err="1"/>
              <a:t>націлена</a:t>
            </a:r>
            <a:r>
              <a:rPr lang="ru-RU" dirty="0"/>
              <a:t> на «</a:t>
            </a:r>
            <a:r>
              <a:rPr lang="ru-RU" dirty="0" err="1"/>
              <a:t>розумне</a:t>
            </a:r>
            <a:r>
              <a:rPr lang="ru-RU" dirty="0"/>
              <a:t>, </a:t>
            </a:r>
            <a:r>
              <a:rPr lang="ru-RU" dirty="0" err="1"/>
              <a:t>стале</a:t>
            </a:r>
            <a:r>
              <a:rPr lang="ru-RU" dirty="0"/>
              <a:t> та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орієнтоване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» (</a:t>
            </a:r>
            <a:r>
              <a:rPr lang="en-US" dirty="0"/>
              <a:t>Europe 2020. A strategy for smart, sustainable and inclusive growth. Brussels, 3.3.2010. COM (2010) 2020.). </a:t>
            </a:r>
            <a:r>
              <a:rPr lang="ru-RU" dirty="0" err="1"/>
              <a:t>Саме</a:t>
            </a:r>
            <a:r>
              <a:rPr lang="ru-RU" dirty="0"/>
              <a:t>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Європейський</a:t>
            </a:r>
            <a:r>
              <a:rPr lang="ru-RU" dirty="0"/>
              <a:t> Союз взяв на себе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«</a:t>
            </a:r>
            <a:r>
              <a:rPr lang="ru-RU" dirty="0" err="1"/>
              <a:t>клімат</a:t>
            </a:r>
            <a:r>
              <a:rPr lang="ru-RU" dirty="0"/>
              <a:t> – </a:t>
            </a:r>
            <a:r>
              <a:rPr lang="ru-RU" dirty="0" err="1"/>
              <a:t>енергія</a:t>
            </a:r>
            <a:r>
              <a:rPr lang="ru-RU" dirty="0"/>
              <a:t> 20/20/20»,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до 2020 року ЄС мав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парникових</a:t>
            </a:r>
            <a:r>
              <a:rPr lang="ru-RU" dirty="0"/>
              <a:t> </a:t>
            </a:r>
            <a:r>
              <a:rPr lang="ru-RU" dirty="0" err="1"/>
              <a:t>газів</a:t>
            </a:r>
            <a:r>
              <a:rPr lang="ru-RU" dirty="0"/>
              <a:t> (СО2) на 20 % </a:t>
            </a:r>
            <a:r>
              <a:rPr lang="ru-RU" dirty="0" err="1"/>
              <a:t>порівняно</a:t>
            </a:r>
            <a:r>
              <a:rPr lang="ru-RU" dirty="0"/>
              <a:t> з 1990 роком,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енергоефективність</a:t>
            </a:r>
            <a:r>
              <a:rPr lang="ru-RU" dirty="0"/>
              <a:t> по Союзу на 20 % (</a:t>
            </a:r>
            <a:r>
              <a:rPr lang="ru-RU" dirty="0" err="1"/>
              <a:t>порівняно</a:t>
            </a:r>
            <a:r>
              <a:rPr lang="ru-RU" dirty="0"/>
              <a:t> з 2010 роком),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отримувати</a:t>
            </a:r>
            <a:r>
              <a:rPr lang="ru-RU" dirty="0"/>
              <a:t> 20 %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спожитої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з </a:t>
            </a:r>
            <a:r>
              <a:rPr lang="ru-RU" dirty="0" err="1"/>
              <a:t>відновлюваних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990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E7785-59BD-12A1-DBEF-1436AA66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/>
          <a:lstStyle/>
          <a:p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циклічної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74D387-EDD3-5092-F99C-9EBF1036C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2029" y="1052736"/>
            <a:ext cx="3553321" cy="282932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BA8124-81DB-7B1B-006A-0B477D469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029" y="3977978"/>
            <a:ext cx="3553321" cy="25082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4A2195-9B0D-0CD5-A000-ACC52CE9E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467396"/>
            <a:ext cx="4032448" cy="292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59621-9AE6-55CE-B681-3F0C234D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European Green Deal ("</a:t>
            </a:r>
            <a:r>
              <a:rPr lang="ru-RU" dirty="0" err="1"/>
              <a:t>Європейський</a:t>
            </a:r>
            <a:r>
              <a:rPr lang="ru-RU" dirty="0"/>
              <a:t> </a:t>
            </a:r>
            <a:r>
              <a:rPr lang="ru-RU" dirty="0" err="1"/>
              <a:t>зелений</a:t>
            </a:r>
            <a:r>
              <a:rPr lang="ru-RU" dirty="0"/>
              <a:t> курс", ЄЗК)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035E8F-42FE-9AE5-868F-8CA4BA031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2341908"/>
            <a:ext cx="7886700" cy="411587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6CA756-2A5B-14FD-6D6C-7E71F616842A}"/>
              </a:ext>
            </a:extLst>
          </p:cNvPr>
          <p:cNvSpPr txBox="1"/>
          <p:nvPr/>
        </p:nvSpPr>
        <p:spPr>
          <a:xfrm>
            <a:off x="573732" y="1556792"/>
            <a:ext cx="7996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план </a:t>
            </a:r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на перший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кліматично</a:t>
            </a:r>
            <a:r>
              <a:rPr lang="ru-RU" dirty="0"/>
              <a:t> </a:t>
            </a:r>
            <a:r>
              <a:rPr lang="ru-RU" dirty="0" err="1"/>
              <a:t>нейтральний</a:t>
            </a:r>
            <a:r>
              <a:rPr lang="ru-RU" dirty="0"/>
              <a:t> континент.</a:t>
            </a:r>
          </a:p>
        </p:txBody>
      </p:sp>
    </p:spTree>
    <p:extLst>
      <p:ext uri="{BB962C8B-B14F-4D97-AF65-F5344CB8AC3E}">
        <p14:creationId xmlns:p14="http://schemas.microsoft.com/office/powerpoint/2010/main" val="88420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03D25-C01E-91E8-CD80-B4DAE075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9209"/>
          </a:xfrm>
        </p:spPr>
        <p:txBody>
          <a:bodyPr/>
          <a:lstStyle/>
          <a:p>
            <a:r>
              <a:rPr lang="uk-UA" dirty="0"/>
              <a:t>Стратегія сталого розвитку ЄС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22F6CF-2F43-81C7-1296-825F314DE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068" y="1205761"/>
            <a:ext cx="7945380" cy="4651568"/>
          </a:xfrm>
        </p:spPr>
      </p:pic>
    </p:spTree>
    <p:extLst>
      <p:ext uri="{BB962C8B-B14F-4D97-AF65-F5344CB8AC3E}">
        <p14:creationId xmlns:p14="http://schemas.microsoft.com/office/powerpoint/2010/main" val="38444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34899-421F-7CE9-6EA5-99614B2E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1626"/>
          </a:xfrm>
        </p:spPr>
        <p:txBody>
          <a:bodyPr/>
          <a:lstStyle/>
          <a:p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087388-A116-C6C1-6F82-970631038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72816"/>
            <a:ext cx="3986211" cy="4073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5D157E-57FF-D482-F229-45722511A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772" y="1772816"/>
            <a:ext cx="4156152" cy="407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4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6E921-BBF0-FF85-6B0D-E8F24175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D8487-64D6-F48E-2A89-9268186C8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Прапор ЄС (рис. 1.2) є одним з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символів</a:t>
            </a:r>
            <a:r>
              <a:rPr lang="ru-RU" dirty="0"/>
              <a:t> Союзу.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4BC33-3C8B-8186-FEEC-7FA5015E8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2433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Спочатку</a:t>
            </a:r>
            <a:r>
              <a:rPr lang="ru-RU" dirty="0"/>
              <a:t> прапор </a:t>
            </a:r>
            <a:r>
              <a:rPr lang="ru-RU" dirty="0" err="1"/>
              <a:t>був</a:t>
            </a:r>
            <a:r>
              <a:rPr lang="ru-RU" dirty="0"/>
              <a:t> символом Ради </a:t>
            </a:r>
            <a:r>
              <a:rPr lang="ru-RU" dirty="0" err="1"/>
              <a:t>Європи</a:t>
            </a:r>
            <a:r>
              <a:rPr lang="ru-RU" dirty="0"/>
              <a:t>,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утвореної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. Як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зазначено</a:t>
            </a:r>
            <a:r>
              <a:rPr lang="ru-RU" dirty="0"/>
              <a:t> в </a:t>
            </a:r>
            <a:r>
              <a:rPr lang="ru-RU" dirty="0" err="1"/>
              <a:t>описі</a:t>
            </a:r>
            <a:r>
              <a:rPr lang="ru-RU" dirty="0"/>
              <a:t> символу, «На </a:t>
            </a:r>
            <a:r>
              <a:rPr lang="ru-RU" dirty="0" err="1"/>
              <a:t>тлі</a:t>
            </a:r>
            <a:r>
              <a:rPr lang="ru-RU" dirty="0"/>
              <a:t> блакитного неба </a:t>
            </a:r>
            <a:r>
              <a:rPr lang="ru-RU" dirty="0" err="1"/>
              <a:t>Західного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зірки</a:t>
            </a:r>
            <a:r>
              <a:rPr lang="ru-RU" dirty="0"/>
              <a:t> </a:t>
            </a:r>
            <a:r>
              <a:rPr lang="ru-RU" dirty="0" err="1"/>
              <a:t>символізують</a:t>
            </a:r>
            <a:r>
              <a:rPr lang="ru-RU" dirty="0"/>
              <a:t> народи </a:t>
            </a:r>
            <a:r>
              <a:rPr lang="ru-RU" dirty="0" err="1"/>
              <a:t>Європи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кола, знаку Союзу.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незмінно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дванадцяти</a:t>
            </a:r>
            <a:r>
              <a:rPr lang="ru-RU" dirty="0"/>
              <a:t> – символу </a:t>
            </a:r>
            <a:r>
              <a:rPr lang="ru-RU" dirty="0" err="1"/>
              <a:t>досконалості</a:t>
            </a:r>
            <a:r>
              <a:rPr lang="ru-RU" dirty="0"/>
              <a:t> та </a:t>
            </a:r>
            <a:r>
              <a:rPr lang="ru-RU" dirty="0" err="1"/>
              <a:t>цілісності</a:t>
            </a:r>
            <a:r>
              <a:rPr lang="ru-RU" dirty="0"/>
              <a:t>» – Рада </a:t>
            </a:r>
            <a:r>
              <a:rPr lang="ru-RU" dirty="0" err="1"/>
              <a:t>Європи</a:t>
            </a:r>
            <a:r>
              <a:rPr lang="ru-RU" dirty="0"/>
              <a:t>, Париж, 7–9 </a:t>
            </a:r>
            <a:r>
              <a:rPr lang="ru-RU" dirty="0" err="1"/>
              <a:t>грудня</a:t>
            </a:r>
            <a:r>
              <a:rPr lang="ru-RU" dirty="0"/>
              <a:t> 1955 року.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733403-0D1B-4CCC-F7F0-08622680B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3055590"/>
            <a:ext cx="4671546" cy="31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4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41AAD-E228-848F-2F74-1435BCB1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Директи́ва</a:t>
            </a:r>
            <a:r>
              <a:rPr lang="ru-RU" dirty="0"/>
              <a:t> (англ. </a:t>
            </a:r>
            <a:r>
              <a:rPr lang="ru-RU" dirty="0" err="1"/>
              <a:t>Directive</a:t>
            </a:r>
            <a:r>
              <a:rPr lang="ru-RU" dirty="0"/>
              <a:t>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01CA0-AC08-AA43-A31B-D99774092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2433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нормативно-</a:t>
            </a:r>
            <a:r>
              <a:rPr lang="ru-RU" dirty="0" err="1"/>
              <a:t>правовий</a:t>
            </a:r>
            <a:r>
              <a:rPr lang="ru-RU" dirty="0"/>
              <a:t> акт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держав-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мети, не </a:t>
            </a:r>
            <a:r>
              <a:rPr lang="ru-RU" dirty="0" err="1"/>
              <a:t>диктуючи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методом </a:t>
            </a:r>
            <a:r>
              <a:rPr lang="ru-RU" dirty="0" err="1"/>
              <a:t>держави</a:t>
            </a:r>
            <a:r>
              <a:rPr lang="ru-RU" dirty="0"/>
              <a:t>-члени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4C055B-3CA2-D19C-3275-8E53B22EE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714" y="2924944"/>
            <a:ext cx="4831795" cy="32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6364F-E6CF-DE6B-BA21-25C24EBE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3EF77B-2BB5-10F5-D952-A9136F6B1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484784"/>
            <a:ext cx="6552728" cy="4675001"/>
          </a:xfrm>
        </p:spPr>
      </p:pic>
    </p:spTree>
    <p:extLst>
      <p:ext uri="{BB962C8B-B14F-4D97-AF65-F5344CB8AC3E}">
        <p14:creationId xmlns:p14="http://schemas.microsoft.com/office/powerpoint/2010/main" val="172219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C9537-1533-92C0-D9B3-F7F1BF525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B0B76-BE35-D610-5502-4EDDE9BD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F2524BC-A874-B5D4-731E-32AE93624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340768"/>
            <a:ext cx="6577955" cy="4790970"/>
          </a:xfrm>
        </p:spPr>
      </p:pic>
    </p:spTree>
    <p:extLst>
      <p:ext uri="{BB962C8B-B14F-4D97-AF65-F5344CB8AC3E}">
        <p14:creationId xmlns:p14="http://schemas.microsoft.com/office/powerpoint/2010/main" val="271549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2BB30-1443-396C-4F23-6B5FF8CBD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114522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Приклад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на </a:t>
            </a:r>
            <a:r>
              <a:rPr lang="ru-RU" dirty="0" err="1"/>
              <a:t>сайті</a:t>
            </a:r>
            <a:r>
              <a:rPr lang="ru-RU" dirty="0"/>
              <a:t> http://aqicn.org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79E447-88E9-5099-0D3D-04BDCC9D2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674" y="2060848"/>
            <a:ext cx="8050652" cy="4076714"/>
          </a:xfrm>
        </p:spPr>
      </p:pic>
    </p:spTree>
    <p:extLst>
      <p:ext uri="{BB962C8B-B14F-4D97-AF65-F5344CB8AC3E}">
        <p14:creationId xmlns:p14="http://schemas.microsoft.com/office/powerpoint/2010/main" val="25367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377A3-8EDA-ACB6-2499-D3521D38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72E67-93D1-54FB-AB1F-402B83B59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4242D5B-1846-11D8-6102-143CA1F7F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340768"/>
            <a:ext cx="7200800" cy="5123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8C6767-68C4-9252-5C63-D07C9294ADF0}"/>
              </a:ext>
            </a:extLst>
          </p:cNvPr>
          <p:cNvSpPr txBox="1"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у </a:t>
            </a:r>
            <a:r>
              <a:rPr lang="ru-RU" dirty="0" err="1"/>
              <a:t>доступі</a:t>
            </a:r>
            <a:r>
              <a:rPr lang="ru-RU" dirty="0"/>
              <a:t> до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прісних</a:t>
            </a:r>
            <a:r>
              <a:rPr lang="ru-RU" dirty="0"/>
              <a:t> вод</a:t>
            </a:r>
          </a:p>
        </p:txBody>
      </p:sp>
    </p:spTree>
    <p:extLst>
      <p:ext uri="{BB962C8B-B14F-4D97-AF65-F5344CB8AC3E}">
        <p14:creationId xmlns:p14="http://schemas.microsoft.com/office/powerpoint/2010/main" val="228176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8C588-DCEA-8A1F-D031-1581F4A3B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2" y="476672"/>
            <a:ext cx="7886700" cy="114522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Динаміка</a:t>
            </a:r>
            <a:r>
              <a:rPr lang="ru-RU" dirty="0"/>
              <a:t> </a:t>
            </a:r>
            <a:r>
              <a:rPr lang="ru-RU" dirty="0" err="1"/>
              <a:t>генерування</a:t>
            </a:r>
            <a:r>
              <a:rPr lang="ru-RU" dirty="0"/>
              <a:t> (кг/</a:t>
            </a:r>
            <a:r>
              <a:rPr lang="ru-RU" dirty="0" err="1"/>
              <a:t>людину</a:t>
            </a:r>
            <a:r>
              <a:rPr lang="ru-RU" dirty="0"/>
              <a:t>) та </a:t>
            </a:r>
            <a:r>
              <a:rPr lang="ru-RU" dirty="0" err="1"/>
              <a:t>поводження</a:t>
            </a:r>
            <a:r>
              <a:rPr lang="ru-RU" dirty="0"/>
              <a:t> з </a:t>
            </a:r>
            <a:r>
              <a:rPr lang="ru-RU" dirty="0" err="1"/>
              <a:t>побутовими</a:t>
            </a:r>
            <a:r>
              <a:rPr lang="ru-RU" dirty="0"/>
              <a:t> </a:t>
            </a:r>
            <a:r>
              <a:rPr lang="ru-RU" dirty="0" err="1"/>
              <a:t>відходами</a:t>
            </a:r>
            <a:r>
              <a:rPr lang="ru-RU" dirty="0"/>
              <a:t> у </a:t>
            </a:r>
            <a:r>
              <a:rPr lang="ru-RU" dirty="0" err="1"/>
              <a:t>країнах</a:t>
            </a:r>
            <a:r>
              <a:rPr lang="ru-RU" dirty="0"/>
              <a:t> ЄС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9CD7D6-506A-D1F1-9CCD-ED7D0A1DE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16832"/>
            <a:ext cx="7934632" cy="4226054"/>
          </a:xfrm>
        </p:spPr>
      </p:pic>
    </p:spTree>
    <p:extLst>
      <p:ext uri="{BB962C8B-B14F-4D97-AF65-F5344CB8AC3E}">
        <p14:creationId xmlns:p14="http://schemas.microsoft.com/office/powerpoint/2010/main" val="215972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D0F51-DFD2-42B1-80AA-E86EA990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9DED5-7258-8165-FB3B-BFBD24A3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1932B2A-C34A-22E9-0102-3F8338985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5" y="1253330"/>
            <a:ext cx="7727597" cy="4839965"/>
          </a:xfrm>
        </p:spPr>
      </p:pic>
    </p:spTree>
    <p:extLst>
      <p:ext uri="{BB962C8B-B14F-4D97-AF65-F5344CB8AC3E}">
        <p14:creationId xmlns:p14="http://schemas.microsoft.com/office/powerpoint/2010/main" val="17857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2B763-93E0-7E31-B244-19630B4B0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>
            <a:noAutofit/>
          </a:bodyPr>
          <a:lstStyle/>
          <a:p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Іспанії</a:t>
            </a:r>
            <a:r>
              <a:rPr lang="ru-RU" sz="2400" dirty="0"/>
              <a:t>, </a:t>
            </a:r>
            <a:r>
              <a:rPr lang="ru-RU" sz="2400" dirty="0" err="1"/>
              <a:t>відведені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Європейську</a:t>
            </a:r>
            <a:r>
              <a:rPr lang="ru-RU" sz="2400" dirty="0"/>
              <a:t> </a:t>
            </a:r>
            <a:r>
              <a:rPr lang="ru-RU" sz="2400" dirty="0" err="1"/>
              <a:t>екологічну</a:t>
            </a:r>
            <a:r>
              <a:rPr lang="ru-RU" sz="2400" dirty="0"/>
              <a:t> мережу Природа 2000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8BD0DC-CD1B-A166-FAEA-FE55F6C3E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294479"/>
            <a:ext cx="7471742" cy="5205981"/>
          </a:xfrm>
        </p:spPr>
      </p:pic>
    </p:spTree>
    <p:extLst>
      <p:ext uri="{BB962C8B-B14F-4D97-AF65-F5344CB8AC3E}">
        <p14:creationId xmlns:p14="http://schemas.microsoft.com/office/powerpoint/2010/main" val="180975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7D510-A5E2-4053-5C17-5DA76F9E4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40511-0E61-16E9-9B76-C226007BF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6BA17E5-09E7-38EA-4E4E-D09EAD85C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340768"/>
            <a:ext cx="7200800" cy="4936719"/>
          </a:xfrm>
        </p:spPr>
      </p:pic>
    </p:spTree>
    <p:extLst>
      <p:ext uri="{BB962C8B-B14F-4D97-AF65-F5344CB8AC3E}">
        <p14:creationId xmlns:p14="http://schemas.microsoft.com/office/powerpoint/2010/main" val="391179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0789-69D0-E1BE-EBF9-A471F2117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14ACC-B529-9BD7-6287-62FEA0FD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5391AA-7861-D8F6-F2E9-A9577D9C4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A16A5F-4AC4-2B97-95FE-A9DE3DCBE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196752"/>
            <a:ext cx="6912768" cy="53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C6C10-2026-19E6-5714-1AAD73B4C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B32926-B3F2-00C6-78FA-6181AAA5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42FC2-87E0-4D48-8AF5-919F7EF2F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ЄС </a:t>
            </a:r>
            <a:r>
              <a:rPr lang="ru-RU" dirty="0" err="1"/>
              <a:t>біля</a:t>
            </a:r>
            <a:r>
              <a:rPr lang="ru-RU" dirty="0"/>
              <a:t> 448 млн </a:t>
            </a:r>
            <a:r>
              <a:rPr lang="ru-RU" dirty="0" err="1"/>
              <a:t>осіб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Найбільші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за </a:t>
            </a:r>
            <a:r>
              <a:rPr lang="ru-RU" dirty="0" err="1"/>
              <a:t>чисельністю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(та </a:t>
            </a:r>
            <a:r>
              <a:rPr lang="ru-RU" dirty="0" err="1"/>
              <a:t>національним</a:t>
            </a:r>
            <a:r>
              <a:rPr lang="ru-RU" dirty="0"/>
              <a:t> </a:t>
            </a:r>
            <a:r>
              <a:rPr lang="ru-RU" dirty="0" err="1"/>
              <a:t>економічним</a:t>
            </a:r>
            <a:r>
              <a:rPr lang="ru-RU" dirty="0"/>
              <a:t> </a:t>
            </a:r>
            <a:r>
              <a:rPr lang="ru-RU" dirty="0" err="1"/>
              <a:t>потенціалом</a:t>
            </a:r>
            <a:r>
              <a:rPr lang="ru-RU" dirty="0"/>
              <a:t>): </a:t>
            </a:r>
            <a:r>
              <a:rPr lang="ru-RU" dirty="0" err="1"/>
              <a:t>Німеччина</a:t>
            </a:r>
            <a:r>
              <a:rPr lang="ru-RU" dirty="0"/>
              <a:t> – 84 млн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 – 65 млн </a:t>
            </a:r>
            <a:r>
              <a:rPr lang="ru-RU" dirty="0" err="1"/>
              <a:t>громадян</a:t>
            </a:r>
            <a:r>
              <a:rPr lang="ru-RU" dirty="0"/>
              <a:t> та </a:t>
            </a:r>
            <a:r>
              <a:rPr lang="ru-RU" dirty="0" err="1"/>
              <a:t>Італія</a:t>
            </a:r>
            <a:r>
              <a:rPr lang="ru-RU" dirty="0"/>
              <a:t> – 60 млн </a:t>
            </a:r>
            <a:r>
              <a:rPr lang="ru-RU" dirty="0" err="1"/>
              <a:t>громадян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Найменші</a:t>
            </a:r>
            <a:r>
              <a:rPr lang="ru-RU" dirty="0"/>
              <a:t> за </a:t>
            </a:r>
            <a:r>
              <a:rPr lang="ru-RU" dirty="0" err="1"/>
              <a:t>чисельністю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ЄС: Мальта – 440 тис. </a:t>
            </a:r>
            <a:r>
              <a:rPr lang="ru-RU" dirty="0" err="1"/>
              <a:t>громадян</a:t>
            </a:r>
            <a:r>
              <a:rPr lang="ru-RU" dirty="0"/>
              <a:t> та Люксембург – 625 тис. </a:t>
            </a:r>
            <a:r>
              <a:rPr lang="ru-RU" dirty="0" err="1"/>
              <a:t>громадян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E53196-EA87-FE3C-12C0-386502FAE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3399177"/>
            <a:ext cx="4766346" cy="291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6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1B040-BB6B-F768-D09E-340C347D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у </a:t>
            </a:r>
            <a:r>
              <a:rPr lang="ru-RU" dirty="0" err="1"/>
              <a:t>доступі</a:t>
            </a:r>
            <a:r>
              <a:rPr lang="ru-RU" dirty="0"/>
              <a:t> до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прісних</a:t>
            </a:r>
            <a:r>
              <a:rPr lang="ru-RU" dirty="0"/>
              <a:t> вод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F10229-7442-6538-409F-608EDA181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81" y="1628800"/>
            <a:ext cx="7184437" cy="4773791"/>
          </a:xfrm>
        </p:spPr>
      </p:pic>
    </p:spTree>
    <p:extLst>
      <p:ext uri="{BB962C8B-B14F-4D97-AF65-F5344CB8AC3E}">
        <p14:creationId xmlns:p14="http://schemas.microsoft.com/office/powerpoint/2010/main" val="35402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BEE6-C5A0-FC65-F49C-B3111AA7F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20577-A80C-91EC-9046-9E2292AA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E1BF5F-1F42-50D2-71BE-BE4245040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588" y="1268760"/>
            <a:ext cx="7416824" cy="5043059"/>
          </a:xfrm>
        </p:spPr>
      </p:pic>
    </p:spTree>
    <p:extLst>
      <p:ext uri="{BB962C8B-B14F-4D97-AF65-F5344CB8AC3E}">
        <p14:creationId xmlns:p14="http://schemas.microsoft.com/office/powerpoint/2010/main" val="144568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47E3C-6347-5D2F-2F2E-C4403A97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Прогрес 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6731E6-7B1B-70BB-2558-F99C51A60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988840"/>
            <a:ext cx="8254078" cy="4176464"/>
          </a:xfrm>
        </p:spPr>
      </p:pic>
    </p:spTree>
    <p:extLst>
      <p:ext uri="{BB962C8B-B14F-4D97-AF65-F5344CB8AC3E}">
        <p14:creationId xmlns:p14="http://schemas.microsoft.com/office/powerpoint/2010/main" val="177719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351D5-3A42-65B5-A950-C2147E998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7C39044-36AA-10B5-5400-6EBD1D672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132856"/>
            <a:ext cx="7886700" cy="2919103"/>
          </a:xfrm>
        </p:spPr>
      </p:pic>
    </p:spTree>
    <p:extLst>
      <p:ext uri="{BB962C8B-B14F-4D97-AF65-F5344CB8AC3E}">
        <p14:creationId xmlns:p14="http://schemas.microsoft.com/office/powerpoint/2010/main" val="53473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095D4-5CEC-68D6-C976-835F8A6B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260" y="2780928"/>
            <a:ext cx="5087479" cy="745646"/>
          </a:xfrm>
        </p:spPr>
        <p:txBody>
          <a:bodyPr>
            <a:noAutofit/>
          </a:bodyPr>
          <a:lstStyle/>
          <a:p>
            <a:r>
              <a:rPr lang="uk-UA" sz="4800" dirty="0"/>
              <a:t>Дякую за увагу</a:t>
            </a:r>
            <a:r>
              <a:rPr lang="en-US" sz="4800" dirty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650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6539B-9C28-83A6-E0CF-33072FD1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57EEB-EFCA-59C9-EE8E-1548CFFC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8D1498-5C35-FA69-1CE4-A31ADF9B0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Спільна</a:t>
            </a:r>
            <a:r>
              <a:rPr lang="ru-RU" dirty="0"/>
              <a:t> </a:t>
            </a:r>
            <a:r>
              <a:rPr lang="ru-RU" dirty="0" err="1"/>
              <a:t>економіка</a:t>
            </a:r>
            <a:r>
              <a:rPr lang="ru-RU" dirty="0"/>
              <a:t> держав-</a:t>
            </a:r>
            <a:r>
              <a:rPr lang="ru-RU" dirty="0" err="1"/>
              <a:t>членів</a:t>
            </a:r>
            <a:r>
              <a:rPr lang="ru-RU" dirty="0"/>
              <a:t> ЄС, є </a:t>
            </a:r>
            <a:r>
              <a:rPr lang="ru-RU" dirty="0" err="1"/>
              <a:t>третьою</a:t>
            </a:r>
            <a:r>
              <a:rPr lang="ru-RU" dirty="0"/>
              <a:t> за величиною </a:t>
            </a:r>
            <a:r>
              <a:rPr lang="ru-RU" dirty="0" err="1"/>
              <a:t>економікою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Сполучених</a:t>
            </a:r>
            <a:r>
              <a:rPr lang="ru-RU" dirty="0"/>
              <a:t> </a:t>
            </a:r>
            <a:r>
              <a:rPr lang="ru-RU" dirty="0" err="1"/>
              <a:t>Штатів</a:t>
            </a:r>
            <a:r>
              <a:rPr lang="ru-RU" dirty="0"/>
              <a:t> та Китаю. </a:t>
            </a:r>
            <a:r>
              <a:rPr lang="ru-RU" dirty="0" err="1"/>
              <a:t>Номінальний</a:t>
            </a:r>
            <a:r>
              <a:rPr lang="ru-RU" dirty="0"/>
              <a:t> ВВП </a:t>
            </a:r>
            <a:r>
              <a:rPr lang="ru-RU" dirty="0" err="1"/>
              <a:t>Європейського</a:t>
            </a:r>
            <a:r>
              <a:rPr lang="ru-RU" dirty="0"/>
              <a:t> Союзу у 2020 </a:t>
            </a:r>
            <a:r>
              <a:rPr lang="ru-RU" dirty="0" err="1"/>
              <a:t>році</a:t>
            </a:r>
            <a:r>
              <a:rPr lang="ru-RU" dirty="0"/>
              <a:t> становив </a:t>
            </a:r>
            <a:r>
              <a:rPr lang="ru-RU" dirty="0" err="1"/>
              <a:t>близько</a:t>
            </a:r>
            <a:r>
              <a:rPr lang="ru-RU" dirty="0"/>
              <a:t> 15 </a:t>
            </a:r>
            <a:r>
              <a:rPr lang="ru-RU" dirty="0" err="1"/>
              <a:t>трильйонів</a:t>
            </a:r>
            <a:r>
              <a:rPr lang="ru-RU" dirty="0"/>
              <a:t> </a:t>
            </a:r>
            <a:r>
              <a:rPr lang="ru-RU" dirty="0" err="1"/>
              <a:t>доларів</a:t>
            </a:r>
            <a:r>
              <a:rPr lang="ru-RU" dirty="0"/>
              <a:t> США, </a:t>
            </a:r>
            <a:r>
              <a:rPr lang="ru-RU" dirty="0" err="1"/>
              <a:t>що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17 %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E8B2A1-1A73-3D77-5881-728D5F2A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068960"/>
            <a:ext cx="6948264" cy="332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4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4311E-54A4-90B6-738D-86CF4A7CF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9D4B7-2BB6-63B0-CD45-C50A56FF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Євро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44854-F185-BBAF-F7EC-45496ED99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Євро</a:t>
            </a:r>
            <a:r>
              <a:rPr lang="ru-RU" dirty="0"/>
              <a:t> є другою за величиною резервною валютою та другою валютою,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торгується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долара</a:t>
            </a:r>
            <a:r>
              <a:rPr lang="ru-RU" dirty="0"/>
              <a:t> США.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20 </a:t>
            </a:r>
            <a:r>
              <a:rPr lang="ru-RU" dirty="0" err="1"/>
              <a:t>із</a:t>
            </a:r>
            <a:r>
              <a:rPr lang="ru-RU" dirty="0"/>
              <a:t> 27 </a:t>
            </a:r>
            <a:r>
              <a:rPr lang="ru-RU" dirty="0" err="1"/>
              <a:t>країн-членів</a:t>
            </a:r>
            <a:r>
              <a:rPr lang="ru-RU" dirty="0"/>
              <a:t> ЄС. </a:t>
            </a:r>
            <a:r>
              <a:rPr lang="ru-RU" dirty="0" err="1"/>
              <a:t>Загалом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офіційна</a:t>
            </a:r>
            <a:r>
              <a:rPr lang="ru-RU" dirty="0"/>
              <a:t> валюта у 26 </a:t>
            </a:r>
            <a:r>
              <a:rPr lang="ru-RU" dirty="0" err="1"/>
              <a:t>країнах</a:t>
            </a:r>
            <a:r>
              <a:rPr lang="ru-RU" dirty="0"/>
              <a:t>, у 20 </a:t>
            </a:r>
            <a:r>
              <a:rPr lang="ru-RU" dirty="0" err="1"/>
              <a:t>країнах</a:t>
            </a:r>
            <a:r>
              <a:rPr lang="ru-RU" dirty="0"/>
              <a:t>-членах ЄС (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Єврозони</a:t>
            </a:r>
            <a:r>
              <a:rPr lang="ru-RU" dirty="0"/>
              <a:t>) та у шести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E04817-D4FC-32F5-D992-F66D2DA49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3619601"/>
            <a:ext cx="2431182" cy="247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1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DED44-F3DC-AD5E-70DE-CC79E0B4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DC61A-7802-FD88-937C-6FF0245F7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59B995-F0AD-7A2D-152A-46AD73DB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внутрішнього</a:t>
            </a:r>
            <a:r>
              <a:rPr lang="ru-RU" dirty="0"/>
              <a:t> ринку </a:t>
            </a:r>
            <a:r>
              <a:rPr lang="ru-RU" dirty="0" err="1"/>
              <a:t>змішаних</a:t>
            </a:r>
            <a:r>
              <a:rPr lang="ru-RU" dirty="0"/>
              <a:t> </a:t>
            </a:r>
            <a:r>
              <a:rPr lang="ru-RU" dirty="0" err="1"/>
              <a:t>економік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вільному</a:t>
            </a:r>
            <a:r>
              <a:rPr lang="ru-RU" dirty="0"/>
              <a:t> ринку та </a:t>
            </a:r>
            <a:r>
              <a:rPr lang="ru-RU" dirty="0" err="1"/>
              <a:t>передових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моделях. Вона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вільним</a:t>
            </a:r>
            <a:r>
              <a:rPr lang="ru-RU" dirty="0"/>
              <a:t> </a:t>
            </a:r>
            <a:r>
              <a:rPr lang="ru-RU" dirty="0" err="1"/>
              <a:t>переміщенням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робочої</a:t>
            </a:r>
            <a:r>
              <a:rPr lang="ru-RU" dirty="0"/>
              <a:t> сили. </a:t>
            </a:r>
          </a:p>
          <a:p>
            <a:pPr marL="0" indent="0">
              <a:buNone/>
            </a:pPr>
            <a:r>
              <a:rPr lang="ru-RU" dirty="0" err="1"/>
              <a:t>Середній</a:t>
            </a:r>
            <a:r>
              <a:rPr lang="ru-RU" dirty="0"/>
              <a:t> ВВП на душу </a:t>
            </a:r>
            <a:r>
              <a:rPr lang="ru-RU" dirty="0" err="1"/>
              <a:t>населення</a:t>
            </a:r>
            <a:r>
              <a:rPr lang="ru-RU" dirty="0"/>
              <a:t> (ПКС) у 2018 </a:t>
            </a:r>
            <a:r>
              <a:rPr lang="ru-RU" dirty="0" err="1"/>
              <a:t>році</a:t>
            </a:r>
            <a:r>
              <a:rPr lang="ru-RU" dirty="0"/>
              <a:t> у ЄС становив 43 188 </a:t>
            </a:r>
            <a:r>
              <a:rPr lang="ru-RU" dirty="0" err="1"/>
              <a:t>доларів</a:t>
            </a:r>
            <a:r>
              <a:rPr lang="ru-RU" dirty="0"/>
              <a:t> (</a:t>
            </a:r>
            <a:r>
              <a:rPr lang="ru-RU" dirty="0" err="1"/>
              <a:t>порівняно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62 869 </a:t>
            </a:r>
            <a:r>
              <a:rPr lang="ru-RU" dirty="0" err="1"/>
              <a:t>доларами</a:t>
            </a:r>
            <a:r>
              <a:rPr lang="ru-RU" dirty="0"/>
              <a:t> – у США, 44 246 </a:t>
            </a:r>
            <a:r>
              <a:rPr lang="ru-RU" dirty="0" err="1"/>
              <a:t>доларами</a:t>
            </a:r>
            <a:r>
              <a:rPr lang="ru-RU" dirty="0"/>
              <a:t> – у </a:t>
            </a:r>
            <a:r>
              <a:rPr lang="ru-RU" dirty="0" err="1"/>
              <a:t>Японії</a:t>
            </a:r>
            <a:r>
              <a:rPr lang="ru-RU" dirty="0"/>
              <a:t> та 18 116 </a:t>
            </a:r>
            <a:r>
              <a:rPr lang="ru-RU" dirty="0" err="1"/>
              <a:t>доларами</a:t>
            </a:r>
            <a:r>
              <a:rPr lang="ru-RU" dirty="0"/>
              <a:t> – у </a:t>
            </a:r>
            <a:r>
              <a:rPr lang="ru-RU" dirty="0" err="1"/>
              <a:t>Китаї</a:t>
            </a:r>
            <a:r>
              <a:rPr lang="ru-RU" dirty="0"/>
              <a:t>). </a:t>
            </a:r>
          </a:p>
          <a:p>
            <a:pPr marL="0" indent="0">
              <a:buNone/>
            </a:pPr>
            <a:r>
              <a:rPr lang="ru-RU" dirty="0"/>
              <a:t>106 372 </a:t>
            </a:r>
            <a:r>
              <a:rPr lang="ru-RU" dirty="0" err="1"/>
              <a:t>доларів</a:t>
            </a:r>
            <a:r>
              <a:rPr lang="ru-RU" dirty="0"/>
              <a:t> у </a:t>
            </a:r>
            <a:r>
              <a:rPr lang="ru-RU" dirty="0" err="1"/>
              <a:t>Люксембурзі</a:t>
            </a:r>
            <a:r>
              <a:rPr lang="ru-RU" dirty="0"/>
              <a:t>, 23 169 </a:t>
            </a:r>
            <a:r>
              <a:rPr lang="ru-RU" dirty="0" err="1"/>
              <a:t>доларів</a:t>
            </a:r>
            <a:r>
              <a:rPr lang="ru-RU" dirty="0"/>
              <a:t> у </a:t>
            </a:r>
            <a:r>
              <a:rPr lang="ru-RU" dirty="0" err="1"/>
              <a:t>Болгарії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D435B3-8243-EBAB-6CEB-6859914DA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519942"/>
            <a:ext cx="4902133" cy="28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8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1929B-8A88-05EF-E681-A83BC5662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249D8-CD1D-25EA-A092-476F7445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5642"/>
          </a:xfrm>
        </p:spPr>
        <p:txBody>
          <a:bodyPr/>
          <a:lstStyle/>
          <a:p>
            <a:r>
              <a:rPr lang="ru-RU" dirty="0" err="1"/>
              <a:t>Середня</a:t>
            </a:r>
            <a:r>
              <a:rPr lang="ru-RU" dirty="0"/>
              <a:t> зарплата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DD2B6-4CE0-5712-2C3E-5E8ACBD96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377"/>
            <a:ext cx="7886700" cy="1753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Євростату</a:t>
            </a:r>
            <a:r>
              <a:rPr lang="ru-RU" dirty="0"/>
              <a:t>, </a:t>
            </a:r>
            <a:r>
              <a:rPr lang="ru-RU" dirty="0" err="1"/>
              <a:t>середня</a:t>
            </a:r>
            <a:r>
              <a:rPr lang="ru-RU" dirty="0"/>
              <a:t> зарплата по </a:t>
            </a:r>
            <a:r>
              <a:rPr lang="ru-RU" dirty="0" err="1"/>
              <a:t>країнах</a:t>
            </a:r>
            <a:r>
              <a:rPr lang="ru-RU" dirty="0"/>
              <a:t> ЄС у 2018 р. </a:t>
            </a:r>
            <a:r>
              <a:rPr lang="ru-RU" dirty="0" err="1"/>
              <a:t>склала</a:t>
            </a:r>
            <a:r>
              <a:rPr lang="ru-RU" dirty="0"/>
              <a:t> 42,5 тис </a:t>
            </a:r>
            <a:r>
              <a:rPr lang="ru-RU" dirty="0" err="1"/>
              <a:t>доларів</a:t>
            </a:r>
            <a:r>
              <a:rPr lang="ru-RU" dirty="0"/>
              <a:t> (34,8 тис. </a:t>
            </a:r>
            <a:r>
              <a:rPr lang="ru-RU" dirty="0" err="1"/>
              <a:t>євро</a:t>
            </a:r>
            <a:r>
              <a:rPr lang="ru-RU" dirty="0"/>
              <a:t>) на </a:t>
            </a:r>
            <a:r>
              <a:rPr lang="ru-RU" dirty="0" err="1"/>
              <a:t>рік</a:t>
            </a:r>
            <a:r>
              <a:rPr lang="ru-RU" dirty="0"/>
              <a:t>. Для </a:t>
            </a:r>
            <a:r>
              <a:rPr lang="ru-RU" dirty="0" err="1"/>
              <a:t>порівняння</a:t>
            </a:r>
            <a:r>
              <a:rPr lang="ru-RU" dirty="0"/>
              <a:t>,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Мінфіну</a:t>
            </a:r>
            <a:r>
              <a:rPr lang="ru-RU" dirty="0"/>
              <a:t>, </a:t>
            </a:r>
            <a:r>
              <a:rPr lang="ru-RU" dirty="0" err="1"/>
              <a:t>середня</a:t>
            </a:r>
            <a:r>
              <a:rPr lang="ru-RU" dirty="0"/>
              <a:t> зарплата в </a:t>
            </a:r>
            <a:r>
              <a:rPr lang="ru-RU" dirty="0" err="1"/>
              <a:t>Україні</a:t>
            </a:r>
            <a:r>
              <a:rPr lang="ru-RU" dirty="0"/>
              <a:t> у </a:t>
            </a:r>
            <a:r>
              <a:rPr lang="ru-RU" dirty="0" err="1"/>
              <a:t>травні</a:t>
            </a:r>
            <a:r>
              <a:rPr lang="ru-RU" dirty="0"/>
              <a:t> 2021 р. становила порядку 13500 грн., </a:t>
            </a:r>
            <a:r>
              <a:rPr lang="ru-RU" dirty="0" err="1"/>
              <a:t>тобто</a:t>
            </a:r>
            <a:r>
              <a:rPr lang="ru-RU" dirty="0"/>
              <a:t> в </a:t>
            </a:r>
            <a:r>
              <a:rPr lang="ru-RU" dirty="0" err="1"/>
              <a:t>середньому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5,9 тис. </a:t>
            </a:r>
            <a:r>
              <a:rPr lang="ru-RU" dirty="0" err="1"/>
              <a:t>доларів</a:t>
            </a:r>
            <a:r>
              <a:rPr lang="ru-RU" dirty="0"/>
              <a:t> на </a:t>
            </a:r>
            <a:r>
              <a:rPr lang="ru-RU" dirty="0" err="1"/>
              <a:t>рік</a:t>
            </a:r>
            <a:r>
              <a:rPr lang="ru-RU" dirty="0"/>
              <a:t> (по курсу </a:t>
            </a:r>
            <a:r>
              <a:rPr lang="ru-RU" dirty="0" err="1"/>
              <a:t>долару</a:t>
            </a:r>
            <a:r>
              <a:rPr lang="ru-RU" dirty="0"/>
              <a:t> на той час).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DBD5DB-8F8C-1293-A3A0-5241CC0DA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3235349"/>
            <a:ext cx="4584688" cy="306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1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25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Тема25</Template>
  <TotalTime>2913</TotalTime>
  <Words>2395</Words>
  <Application>Microsoft Office PowerPoint</Application>
  <PresentationFormat>Экран (4:3)</PresentationFormat>
  <Paragraphs>132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7" baseType="lpstr">
      <vt:lpstr>Arial</vt:lpstr>
      <vt:lpstr>Century Schoolbook</vt:lpstr>
      <vt:lpstr>Тема25</vt:lpstr>
      <vt:lpstr>Екологічна політика ЄС</vt:lpstr>
      <vt:lpstr>Загальна характеристика ЄС</vt:lpstr>
      <vt:lpstr>ЄС</vt:lpstr>
      <vt:lpstr>Прапор ЄС (рис. 1.2) є одним з основних символів Союзу.</vt:lpstr>
      <vt:lpstr>Чисельність населення</vt:lpstr>
      <vt:lpstr>Економіка Європейського Союзу</vt:lpstr>
      <vt:lpstr>Євро</vt:lpstr>
      <vt:lpstr>Економіка Європейського Союзу</vt:lpstr>
      <vt:lpstr>Середня зарплата</vt:lpstr>
      <vt:lpstr>Сектори економіки</vt:lpstr>
      <vt:lpstr>Наднаціональне політико-правове регулювання у ЄС</vt:lpstr>
      <vt:lpstr>Європейська рада</vt:lpstr>
      <vt:lpstr>Європейський парламент</vt:lpstr>
      <vt:lpstr>Європейська комісія</vt:lpstr>
      <vt:lpstr>Рада міністрів  (або Рада Європейського Союзу)</vt:lpstr>
      <vt:lpstr>Європейський центральний банк</vt:lpstr>
      <vt:lpstr>Суд Європейського Союзу</vt:lpstr>
      <vt:lpstr>Рада Європи – не є органом чи структурою Європейського Союзу</vt:lpstr>
      <vt:lpstr>Презентация PowerPoint</vt:lpstr>
      <vt:lpstr>Бюджет Європейського Союзу  (не плутати із сумарним ВВП країн ЄС) </vt:lpstr>
      <vt:lpstr>ФОРМУВАННЯ ЕКОЛОГІЧНОЇ ПОЛІТИКИ ЄС</vt:lpstr>
      <vt:lpstr>Презентация PowerPoint</vt:lpstr>
      <vt:lpstr> Перша Екологічна Програма Дій</vt:lpstr>
      <vt:lpstr> Перша Екологічна Програма Дій</vt:lpstr>
      <vt:lpstr> Друга Екологічна Програма Дій</vt:lpstr>
      <vt:lpstr>  Третя Екологічна Програма Дій</vt:lpstr>
      <vt:lpstr>  П’ята ЕПД (1997 – 2003 рр.) </vt:lpstr>
      <vt:lpstr>  Шоста Екологічна Програма Дій  (2004 – 2012 рр.) </vt:lpstr>
      <vt:lpstr>  Сьома Екологічна Програма Дій  (2013 – 2020 рр.) </vt:lpstr>
      <vt:lpstr>  Сьома Екологічна Програма Дій  (2013 – 2020 рр.) </vt:lpstr>
      <vt:lpstr>  Восьма Екологічна Програма Дій (2021 – 2030 рр.) </vt:lpstr>
      <vt:lpstr>Стратегія сталого розвитку ЄС</vt:lpstr>
      <vt:lpstr>  Стратегія сталого розвитку ЄС</vt:lpstr>
      <vt:lpstr>  Стратегія сталого розвитку ЄС</vt:lpstr>
      <vt:lpstr> Європа 2020</vt:lpstr>
      <vt:lpstr>Стратегія циклічної економіки</vt:lpstr>
      <vt:lpstr>European Green Deal ("Європейський зелений курс", ЄЗК)</vt:lpstr>
      <vt:lpstr>Стратегія сталого розвитку ЄС</vt:lpstr>
      <vt:lpstr>Прогрес Європейського Союзу</vt:lpstr>
      <vt:lpstr>Директи́ва (англ. Directive) </vt:lpstr>
      <vt:lpstr>Виконання угоди про асоціацію </vt:lpstr>
      <vt:lpstr>Виконання угоди про асоціацію </vt:lpstr>
      <vt:lpstr>Приклад представлення інформації на сайті http://aqicn.org </vt:lpstr>
      <vt:lpstr>Виконання угоди про асоціацію </vt:lpstr>
      <vt:lpstr>Динаміка генерування (кг/людину) та поводження з побутовими відходами у країнах ЄС</vt:lpstr>
      <vt:lpstr>Виконання угоди про асоціацію </vt:lpstr>
      <vt:lpstr>Території Іспанії, відведені під Європейську екологічну мережу Природа 2000</vt:lpstr>
      <vt:lpstr>Виконання угоди про асоціацію </vt:lpstr>
      <vt:lpstr>Виконання угоди про асоціацію </vt:lpstr>
      <vt:lpstr> Фізичні та економічні обмеження у доступі до природних прісних вод</vt:lpstr>
      <vt:lpstr>Виконання угоди про асоціацію </vt:lpstr>
      <vt:lpstr>Прогрес України</vt:lpstr>
      <vt:lpstr>Прогрес України</vt:lpstr>
      <vt:lpstr>Дякую за увагу!</vt:lpstr>
    </vt:vector>
  </TitlesOfParts>
  <Company>Хата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Євроінтеграція</dc:title>
  <dc:creator>Яна</dc:creator>
  <cp:lastModifiedBy>Iryna Davydova</cp:lastModifiedBy>
  <cp:revision>24</cp:revision>
  <dcterms:created xsi:type="dcterms:W3CDTF">2013-12-16T18:02:35Z</dcterms:created>
  <dcterms:modified xsi:type="dcterms:W3CDTF">2025-02-18T11:44:28Z</dcterms:modified>
</cp:coreProperties>
</file>