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82" r:id="rId3"/>
    <p:sldId id="311" r:id="rId4"/>
    <p:sldId id="310" r:id="rId5"/>
    <p:sldId id="312" r:id="rId6"/>
    <p:sldId id="313" r:id="rId7"/>
    <p:sldId id="314" r:id="rId8"/>
    <p:sldId id="315" r:id="rId9"/>
    <p:sldId id="316" r:id="rId10"/>
    <p:sldId id="317" r:id="rId11"/>
    <p:sldId id="303" r:id="rId12"/>
    <p:sldId id="318" r:id="rId13"/>
    <p:sldId id="319" r:id="rId14"/>
    <p:sldId id="320" r:id="rId15"/>
    <p:sldId id="321" r:id="rId16"/>
    <p:sldId id="322" r:id="rId17"/>
    <p:sldId id="323" r:id="rId18"/>
    <p:sldId id="324" r:id="rId19"/>
    <p:sldId id="325" r:id="rId20"/>
    <p:sldId id="326" r:id="rId21"/>
    <p:sldId id="309" r:id="rId22"/>
    <p:sldId id="327" r:id="rId23"/>
    <p:sldId id="328" r:id="rId24"/>
    <p:sldId id="329" r:id="rId25"/>
    <p:sldId id="330" r:id="rId26"/>
    <p:sldId id="331" r:id="rId27"/>
    <p:sldId id="332" r:id="rId28"/>
    <p:sldId id="333" r:id="rId29"/>
    <p:sldId id="334" r:id="rId30"/>
    <p:sldId id="335" r:id="rId31"/>
    <p:sldId id="336" r:id="rId32"/>
    <p:sldId id="337" r:id="rId33"/>
    <p:sldId id="339" r:id="rId34"/>
    <p:sldId id="340" r:id="rId35"/>
    <p:sldId id="341" r:id="rId36"/>
    <p:sldId id="263" r:id="rId37"/>
    <p:sldId id="262" r:id="rId38"/>
    <p:sldId id="264" r:id="rId39"/>
    <p:sldId id="265" r:id="rId40"/>
    <p:sldId id="266" r:id="rId41"/>
    <p:sldId id="267" r:id="rId42"/>
    <p:sldId id="268" r:id="rId43"/>
    <p:sldId id="275" r:id="rId44"/>
    <p:sldId id="269" r:id="rId45"/>
    <p:sldId id="277" r:id="rId46"/>
    <p:sldId id="270" r:id="rId47"/>
    <p:sldId id="274" r:id="rId48"/>
    <p:sldId id="271" r:id="rId49"/>
    <p:sldId id="272" r:id="rId50"/>
    <p:sldId id="276" r:id="rId51"/>
    <p:sldId id="273" r:id="rId52"/>
    <p:sldId id="278" r:id="rId53"/>
    <p:sldId id="279" r:id="rId54"/>
    <p:sldId id="280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1282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 bwMode="invGray">
          <a:xfrm>
            <a:off x="0" y="3936697"/>
            <a:ext cx="9144000" cy="2103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8651" y="4114800"/>
            <a:ext cx="7886699" cy="1158446"/>
          </a:xfrm>
        </p:spPr>
        <p:txBody>
          <a:bodyPr anchor="b">
            <a:normAutofit/>
          </a:bodyPr>
          <a:lstStyle>
            <a:lvl1pPr algn="l">
              <a:defRPr sz="52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628651" y="5338170"/>
            <a:ext cx="7886699" cy="474836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3072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 dirty="0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D500D-E010-4CA2-A5A7-4793A1DA314C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5BC9-CC2F-4FDA-89C2-A86653025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55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7306270" y="365125"/>
            <a:ext cx="120015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 dirty="0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64008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D500D-E010-4CA2-A5A7-4793A1DA314C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5BC9-CC2F-4FDA-89C2-A86653025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25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D500D-E010-4CA2-A5A7-4793A1DA314C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5BC9-CC2F-4FDA-89C2-A86653025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57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розділу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 bwMode="ltGray">
          <a:xfrm>
            <a:off x="0" y="3276600"/>
            <a:ext cx="9144000" cy="27632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936" y="3429001"/>
            <a:ext cx="7200900" cy="1838519"/>
          </a:xfrm>
        </p:spPr>
        <p:txBody>
          <a:bodyPr anchor="b">
            <a:normAutofit/>
          </a:bodyPr>
          <a:lstStyle>
            <a:lvl1pPr>
              <a:defRPr sz="52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body" idx="1"/>
          </p:nvPr>
        </p:nvSpPr>
        <p:spPr>
          <a:xfrm>
            <a:off x="630936" y="5340096"/>
            <a:ext cx="7200900" cy="4754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1735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4522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7719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743450" y="1825625"/>
            <a:ext cx="37719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 dirty="0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D500D-E010-4CA2-A5A7-4793A1DA314C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5BC9-CC2F-4FDA-89C2-A86653025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17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body" idx="1"/>
          </p:nvPr>
        </p:nvSpPr>
        <p:spPr>
          <a:xfrm>
            <a:off x="629841" y="1828800"/>
            <a:ext cx="3771900" cy="685800"/>
          </a:xfrm>
        </p:spPr>
        <p:txBody>
          <a:bodyPr anchor="ctr">
            <a:normAutofit/>
          </a:bodyPr>
          <a:lstStyle>
            <a:lvl1pPr marL="0" indent="0">
              <a:spcBef>
                <a:spcPts val="10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29841" y="2514601"/>
            <a:ext cx="3771900" cy="3675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 dirty="0"/>
          </a:p>
        </p:txBody>
      </p:sp>
      <p:sp>
        <p:nvSpPr>
          <p:cNvPr id="5" name="Підзаголовок 4"/>
          <p:cNvSpPr>
            <a:spLocks noGrp="1"/>
          </p:cNvSpPr>
          <p:nvPr>
            <p:ph type="body" sz="quarter" idx="3"/>
          </p:nvPr>
        </p:nvSpPr>
        <p:spPr>
          <a:xfrm>
            <a:off x="4744641" y="1828800"/>
            <a:ext cx="3771900" cy="685800"/>
          </a:xfrm>
        </p:spPr>
        <p:txBody>
          <a:bodyPr anchor="ctr">
            <a:normAutofit/>
          </a:bodyPr>
          <a:lstStyle>
            <a:lvl1pPr marL="0" indent="0">
              <a:spcBef>
                <a:spcPts val="10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744641" y="2514601"/>
            <a:ext cx="3771900" cy="3675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 dirty="0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D500D-E010-4CA2-A5A7-4793A1DA314C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5BC9-CC2F-4FDA-89C2-A86653025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99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D500D-E010-4CA2-A5A7-4793A1DA314C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5BC9-CC2F-4FDA-89C2-A86653025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34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D500D-E010-4CA2-A5A7-4793A1DA314C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5BC9-CC2F-4FDA-89C2-A86653025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30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3600" y="1524000"/>
            <a:ext cx="2571750" cy="190500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/>
              <a:t>Образец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28650" y="685800"/>
            <a:ext cx="4800600" cy="5257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 dirty="0"/>
          </a:p>
        </p:txBody>
      </p:sp>
      <p:sp>
        <p:nvSpPr>
          <p:cNvPr id="4" name="Підзаголовок 3"/>
          <p:cNvSpPr>
            <a:spLocks noGrp="1"/>
          </p:cNvSpPr>
          <p:nvPr>
            <p:ph type="body" sz="half" idx="2"/>
          </p:nvPr>
        </p:nvSpPr>
        <p:spPr>
          <a:xfrm>
            <a:off x="5943600" y="3581400"/>
            <a:ext cx="2571750" cy="182880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D500D-E010-4CA2-A5A7-4793A1DA314C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5BC9-CC2F-4FDA-89C2-A86653025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96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3600" y="1527048"/>
            <a:ext cx="2571750" cy="1901952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/>
              <a:t>Образец заголовка</a:t>
            </a:r>
            <a:endParaRPr lang="uk-UA" dirty="0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628648" y="685800"/>
            <a:ext cx="4800600" cy="5257800"/>
          </a:xfrm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uk-UA" dirty="0"/>
          </a:p>
        </p:txBody>
      </p:sp>
      <p:sp>
        <p:nvSpPr>
          <p:cNvPr id="4" name="Підзаголовок 3"/>
          <p:cNvSpPr>
            <a:spLocks noGrp="1"/>
          </p:cNvSpPr>
          <p:nvPr>
            <p:ph type="body" sz="half" idx="2"/>
          </p:nvPr>
        </p:nvSpPr>
        <p:spPr>
          <a:xfrm>
            <a:off x="5943601" y="3581400"/>
            <a:ext cx="2571749" cy="182880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D500D-E010-4CA2-A5A7-4793A1DA314C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5BC9-CC2F-4FDA-89C2-A86653025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27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 bwMode="invGray">
          <a:xfrm>
            <a:off x="0" y="6492239"/>
            <a:ext cx="9141619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452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uk-UA" dirty="0"/>
              <a:t>Зразок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dirty="0"/>
              <a:t>Зразок тексту</a:t>
            </a:r>
          </a:p>
          <a:p>
            <a:pPr lvl="1"/>
            <a:r>
              <a:rPr lang="uk-UA" dirty="0"/>
              <a:t>Другий рівень</a:t>
            </a:r>
          </a:p>
          <a:p>
            <a:pPr lvl="2"/>
            <a:r>
              <a:rPr lang="uk-UA" dirty="0"/>
              <a:t>Третій рівень</a:t>
            </a:r>
          </a:p>
          <a:p>
            <a:pPr lvl="3"/>
            <a:r>
              <a:rPr lang="uk-UA" dirty="0"/>
              <a:t>Четвертий рівень</a:t>
            </a:r>
          </a:p>
          <a:p>
            <a:pPr lvl="4"/>
            <a:r>
              <a:rPr lang="uk-UA" dirty="0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7264454" y="6549716"/>
            <a:ext cx="1250895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fld id="{8E8D500D-E010-4CA2-A5A7-4793A1DA314C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285750" y="6549716"/>
            <a:ext cx="6331619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515350" y="6549716"/>
            <a:ext cx="334771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fld id="{31345BC9-CC2F-4FDA-89C2-A86653025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8716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8650" y="4437112"/>
            <a:ext cx="7886699" cy="792088"/>
          </a:xfrm>
        </p:spPr>
        <p:txBody>
          <a:bodyPr>
            <a:noAutofit/>
          </a:bodyPr>
          <a:lstStyle/>
          <a:p>
            <a:r>
              <a:rPr lang="uk-UA" sz="3200" dirty="0"/>
              <a:t>Екологічна політика </a:t>
            </a:r>
            <a:r>
              <a:rPr lang="ru-RU" sz="3200" dirty="0"/>
              <a:t>ЄС</a:t>
            </a:r>
          </a:p>
        </p:txBody>
      </p:sp>
    </p:spTree>
    <p:extLst>
      <p:ext uri="{BB962C8B-B14F-4D97-AF65-F5344CB8AC3E}">
        <p14:creationId xmlns:p14="http://schemas.microsoft.com/office/powerpoint/2010/main" val="104910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68AF08-6008-F5DA-2FAF-10C282CB4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3E3D29-0998-D1C8-28DD-424CAE244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75642"/>
          </a:xfrm>
        </p:spPr>
        <p:txBody>
          <a:bodyPr/>
          <a:lstStyle/>
          <a:p>
            <a:r>
              <a:rPr lang="ru-RU" dirty="0" err="1"/>
              <a:t>Сектори</a:t>
            </a:r>
            <a:r>
              <a:rPr lang="ru-RU" dirty="0"/>
              <a:t> </a:t>
            </a:r>
            <a:r>
              <a:rPr lang="ru-RU" dirty="0" err="1"/>
              <a:t>економіки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D497A0-E684-5082-3A86-75596DF19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03377"/>
            <a:ext cx="7886700" cy="17536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/>
              <a:t>Основні</a:t>
            </a:r>
            <a:r>
              <a:rPr lang="ru-RU" dirty="0"/>
              <a:t> </a:t>
            </a:r>
            <a:r>
              <a:rPr lang="ru-RU" dirty="0" err="1"/>
              <a:t>сектори</a:t>
            </a:r>
            <a:r>
              <a:rPr lang="ru-RU" dirty="0"/>
              <a:t> </a:t>
            </a:r>
            <a:r>
              <a:rPr lang="ru-RU" dirty="0" err="1"/>
              <a:t>економіки</a:t>
            </a:r>
            <a:r>
              <a:rPr lang="ru-RU" dirty="0"/>
              <a:t> ЄС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характерне</a:t>
            </a:r>
            <a:r>
              <a:rPr lang="ru-RU" dirty="0"/>
              <a:t> для </a:t>
            </a:r>
            <a:r>
              <a:rPr lang="ru-RU" dirty="0" err="1"/>
              <a:t>економічно</a:t>
            </a:r>
            <a:r>
              <a:rPr lang="ru-RU" dirty="0"/>
              <a:t> </a:t>
            </a:r>
            <a:r>
              <a:rPr lang="ru-RU" dirty="0" err="1"/>
              <a:t>розвинених</a:t>
            </a:r>
            <a:r>
              <a:rPr lang="ru-RU" dirty="0"/>
              <a:t> </a:t>
            </a:r>
            <a:r>
              <a:rPr lang="ru-RU" dirty="0" err="1"/>
              <a:t>країн</a:t>
            </a:r>
            <a:r>
              <a:rPr lang="ru-RU" dirty="0"/>
              <a:t> </a:t>
            </a:r>
            <a:r>
              <a:rPr lang="ru-RU" dirty="0" err="1"/>
              <a:t>співвідношення</a:t>
            </a:r>
            <a:r>
              <a:rPr lang="ru-RU" dirty="0"/>
              <a:t>. </a:t>
            </a:r>
            <a:r>
              <a:rPr lang="ru-RU" dirty="0" err="1"/>
              <a:t>Наприклад</a:t>
            </a:r>
            <a:r>
              <a:rPr lang="ru-RU" dirty="0"/>
              <a:t>, за </a:t>
            </a:r>
            <a:r>
              <a:rPr lang="ru-RU" dirty="0" err="1"/>
              <a:t>даними</a:t>
            </a:r>
            <a:r>
              <a:rPr lang="ru-RU" dirty="0"/>
              <a:t> на 2016 р., </a:t>
            </a:r>
            <a:r>
              <a:rPr lang="ru-RU" dirty="0" err="1"/>
              <a:t>сільське</a:t>
            </a:r>
            <a:r>
              <a:rPr lang="ru-RU" dirty="0"/>
              <a:t> </a:t>
            </a:r>
            <a:r>
              <a:rPr lang="ru-RU" dirty="0" err="1"/>
              <a:t>господарство</a:t>
            </a:r>
            <a:r>
              <a:rPr lang="ru-RU" dirty="0"/>
              <a:t> </a:t>
            </a:r>
            <a:r>
              <a:rPr lang="ru-RU" dirty="0" err="1"/>
              <a:t>займало</a:t>
            </a:r>
            <a:r>
              <a:rPr lang="ru-RU" dirty="0"/>
              <a:t> у </a:t>
            </a:r>
            <a:r>
              <a:rPr lang="ru-RU" dirty="0" err="1"/>
              <a:t>структурі</a:t>
            </a:r>
            <a:r>
              <a:rPr lang="ru-RU" dirty="0"/>
              <a:t> ВВП </a:t>
            </a:r>
            <a:r>
              <a:rPr lang="ru-RU" dirty="0" err="1"/>
              <a:t>Європейського</a:t>
            </a:r>
            <a:r>
              <a:rPr lang="ru-RU" dirty="0"/>
              <a:t> Союзу порядку 1,5 %, </a:t>
            </a:r>
            <a:r>
              <a:rPr lang="ru-RU" dirty="0" err="1"/>
              <a:t>промисловість</a:t>
            </a:r>
            <a:r>
              <a:rPr lang="ru-RU" dirty="0"/>
              <a:t> – 24,5 %, </a:t>
            </a:r>
            <a:r>
              <a:rPr lang="ru-RU" dirty="0" err="1"/>
              <a:t>сервіси</a:t>
            </a:r>
            <a:r>
              <a:rPr lang="ru-RU" dirty="0"/>
              <a:t>/</a:t>
            </a:r>
            <a:r>
              <a:rPr lang="ru-RU" dirty="0" err="1"/>
              <a:t>послуги</a:t>
            </a:r>
            <a:r>
              <a:rPr lang="ru-RU" dirty="0"/>
              <a:t> – 70,7 %.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A1834F-488A-9D81-869F-2E878041E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77" y="3380740"/>
            <a:ext cx="7927666" cy="247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27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936" y="3429001"/>
            <a:ext cx="8117528" cy="1838519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Наднаціональне</a:t>
            </a:r>
            <a:r>
              <a:rPr lang="ru-RU" dirty="0"/>
              <a:t> </a:t>
            </a:r>
            <a:r>
              <a:rPr lang="ru-RU" dirty="0" err="1"/>
              <a:t>політико-правове</a:t>
            </a:r>
            <a:r>
              <a:rPr lang="ru-RU" dirty="0"/>
              <a:t> </a:t>
            </a:r>
            <a:r>
              <a:rPr lang="ru-RU" dirty="0" err="1"/>
              <a:t>регулювання</a:t>
            </a:r>
            <a:r>
              <a:rPr lang="ru-RU" dirty="0"/>
              <a:t> у ЄС</a:t>
            </a:r>
          </a:p>
        </p:txBody>
      </p:sp>
    </p:spTree>
    <p:extLst>
      <p:ext uri="{BB962C8B-B14F-4D97-AF65-F5344CB8AC3E}">
        <p14:creationId xmlns:p14="http://schemas.microsoft.com/office/powerpoint/2010/main" val="210218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C46CC-48FE-3CA3-D8DF-4FA966A1A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FA84E9-2047-06B1-979C-2BBA3E28A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75642"/>
          </a:xfrm>
        </p:spPr>
        <p:txBody>
          <a:bodyPr/>
          <a:lstStyle/>
          <a:p>
            <a:r>
              <a:rPr lang="ru-RU" dirty="0" err="1"/>
              <a:t>Європейська</a:t>
            </a:r>
            <a:r>
              <a:rPr lang="ru-RU" dirty="0"/>
              <a:t> рада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798C28-EF97-1D42-F28A-21D180318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03377"/>
            <a:ext cx="7886700" cy="11055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/>
              <a:t>об’єднує</a:t>
            </a:r>
            <a:r>
              <a:rPr lang="ru-RU" dirty="0"/>
              <a:t> </a:t>
            </a:r>
            <a:r>
              <a:rPr lang="ru-RU" dirty="0" err="1"/>
              <a:t>керівників</a:t>
            </a:r>
            <a:r>
              <a:rPr lang="ru-RU" dirty="0"/>
              <a:t> </a:t>
            </a:r>
            <a:r>
              <a:rPr lang="ru-RU" dirty="0" err="1"/>
              <a:t>усіх</a:t>
            </a:r>
            <a:r>
              <a:rPr lang="ru-RU" dirty="0"/>
              <a:t> держав-</a:t>
            </a:r>
            <a:r>
              <a:rPr lang="ru-RU" dirty="0" err="1"/>
              <a:t>членів</a:t>
            </a:r>
            <a:r>
              <a:rPr lang="ru-RU" dirty="0"/>
              <a:t> ЄС на </a:t>
            </a:r>
            <a:r>
              <a:rPr lang="ru-RU" dirty="0" err="1"/>
              <a:t>чолі</a:t>
            </a:r>
            <a:r>
              <a:rPr lang="ru-RU" dirty="0"/>
              <a:t> з президентом Ради. Рада є </a:t>
            </a:r>
            <a:r>
              <a:rPr lang="ru-RU" dirty="0" err="1"/>
              <a:t>вищим</a:t>
            </a:r>
            <a:r>
              <a:rPr lang="ru-RU" dirty="0"/>
              <a:t> </a:t>
            </a:r>
            <a:r>
              <a:rPr lang="ru-RU" dirty="0" err="1"/>
              <a:t>політичним</a:t>
            </a:r>
            <a:r>
              <a:rPr lang="ru-RU" dirty="0"/>
              <a:t> органом ЄС і </a:t>
            </a:r>
            <a:r>
              <a:rPr lang="ru-RU" dirty="0" err="1"/>
              <a:t>визначає</a:t>
            </a:r>
            <a:r>
              <a:rPr lang="ru-RU" dirty="0"/>
              <a:t> </a:t>
            </a:r>
            <a:r>
              <a:rPr lang="ru-RU" dirty="0" err="1"/>
              <a:t>стратегічні</a:t>
            </a:r>
            <a:r>
              <a:rPr lang="ru-RU" dirty="0"/>
              <a:t> </a:t>
            </a:r>
            <a:r>
              <a:rPr lang="ru-RU" dirty="0" err="1"/>
              <a:t>рішення</a:t>
            </a:r>
            <a:r>
              <a:rPr lang="ru-RU" dirty="0"/>
              <a:t> ЄС.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B0DB30-7049-EEFA-E5BC-CCCFA0922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0" y="2657744"/>
            <a:ext cx="5331296" cy="356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4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D37499-2170-E855-104F-D2814DA50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EB4CD8-975B-769C-6E09-F07C7AC6D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75642"/>
          </a:xfrm>
        </p:spPr>
        <p:txBody>
          <a:bodyPr/>
          <a:lstStyle/>
          <a:p>
            <a:r>
              <a:rPr lang="ru-RU" dirty="0" err="1"/>
              <a:t>Європейський</a:t>
            </a:r>
            <a:r>
              <a:rPr lang="ru-RU" dirty="0"/>
              <a:t> парламент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FF2954-6165-DD02-A1C4-28715CBEE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46484"/>
            <a:ext cx="7886700" cy="110554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є </a:t>
            </a:r>
            <a:r>
              <a:rPr lang="ru-RU" dirty="0" err="1"/>
              <a:t>законодавчим</a:t>
            </a:r>
            <a:r>
              <a:rPr lang="ru-RU" dirty="0"/>
              <a:t> органом ЄС, 705 депутат </a:t>
            </a:r>
            <a:r>
              <a:rPr lang="ru-RU" dirty="0" err="1"/>
              <a:t>обирається</a:t>
            </a:r>
            <a:r>
              <a:rPr lang="ru-RU" dirty="0"/>
              <a:t> </a:t>
            </a:r>
            <a:r>
              <a:rPr lang="ru-RU" dirty="0" err="1"/>
              <a:t>громадянами</a:t>
            </a:r>
            <a:r>
              <a:rPr lang="ru-RU" dirty="0"/>
              <a:t> </a:t>
            </a:r>
            <a:r>
              <a:rPr lang="ru-RU" dirty="0" err="1"/>
              <a:t>країн-членів</a:t>
            </a:r>
            <a:r>
              <a:rPr lang="ru-RU" dirty="0"/>
              <a:t> ЄС на 5 </a:t>
            </a:r>
            <a:r>
              <a:rPr lang="ru-RU" dirty="0" err="1"/>
              <a:t>років</a:t>
            </a:r>
            <a:r>
              <a:rPr lang="ru-RU" dirty="0"/>
              <a:t> прямим </a:t>
            </a:r>
            <a:r>
              <a:rPr lang="ru-RU" dirty="0" err="1"/>
              <a:t>голосуванням</a:t>
            </a:r>
            <a:r>
              <a:rPr lang="ru-RU" dirty="0"/>
              <a:t> 9 </a:t>
            </a:r>
            <a:r>
              <a:rPr lang="ru-RU" dirty="0" err="1"/>
              <a:t>громадян</a:t>
            </a:r>
            <a:r>
              <a:rPr lang="ru-RU" dirty="0"/>
              <a:t> ЄС по </a:t>
            </a:r>
            <a:r>
              <a:rPr lang="ru-RU" dirty="0" err="1"/>
              <a:t>країнах</a:t>
            </a:r>
            <a:r>
              <a:rPr lang="ru-RU" dirty="0"/>
              <a:t>. </a:t>
            </a:r>
            <a:r>
              <a:rPr lang="ru-RU" dirty="0" err="1"/>
              <a:t>Європарламент</a:t>
            </a:r>
            <a:r>
              <a:rPr lang="ru-RU" dirty="0"/>
              <a:t> </a:t>
            </a:r>
            <a:r>
              <a:rPr lang="ru-RU" dirty="0" err="1"/>
              <a:t>засідає</a:t>
            </a:r>
            <a:r>
              <a:rPr lang="ru-RU" dirty="0"/>
              <a:t> у </a:t>
            </a:r>
            <a:r>
              <a:rPr lang="ru-RU" dirty="0" err="1"/>
              <a:t>Страсбурзі</a:t>
            </a:r>
            <a:r>
              <a:rPr lang="ru-RU" dirty="0"/>
              <a:t> (</a:t>
            </a:r>
            <a:r>
              <a:rPr lang="ru-RU" dirty="0" err="1"/>
              <a:t>Франція</a:t>
            </a:r>
            <a:r>
              <a:rPr lang="ru-RU" dirty="0"/>
              <a:t>) і </a:t>
            </a:r>
            <a:r>
              <a:rPr lang="ru-RU" dirty="0" err="1"/>
              <a:t>Брюсселі</a:t>
            </a:r>
            <a:r>
              <a:rPr lang="ru-RU" dirty="0"/>
              <a:t> (</a:t>
            </a:r>
            <a:r>
              <a:rPr lang="ru-RU" dirty="0" err="1"/>
              <a:t>Бельгія</a:t>
            </a:r>
            <a:r>
              <a:rPr lang="ru-RU" dirty="0"/>
              <a:t>).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0B99C6-2154-49CC-7E70-6AE642438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2600664"/>
            <a:ext cx="5743813" cy="366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3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45CB5-ABB0-7283-A5C1-B4A178C18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0B73BD-537D-1064-F91A-6D9067AAD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75642"/>
          </a:xfrm>
        </p:spPr>
        <p:txBody>
          <a:bodyPr/>
          <a:lstStyle/>
          <a:p>
            <a:r>
              <a:rPr lang="ru-RU" dirty="0" err="1"/>
              <a:t>Європейська</a:t>
            </a:r>
            <a:r>
              <a:rPr lang="ru-RU" dirty="0"/>
              <a:t> </a:t>
            </a:r>
            <a:r>
              <a:rPr lang="ru-RU" dirty="0" err="1"/>
              <a:t>комісія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BCC432-1011-3BB8-07A1-26FCD93C51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46484"/>
            <a:ext cx="7886700" cy="133444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err="1"/>
              <a:t>центральний</a:t>
            </a:r>
            <a:r>
              <a:rPr lang="ru-RU" dirty="0"/>
              <a:t> </a:t>
            </a:r>
            <a:r>
              <a:rPr lang="ru-RU" dirty="0" err="1"/>
              <a:t>виконавчий</a:t>
            </a:r>
            <a:r>
              <a:rPr lang="ru-RU" dirty="0"/>
              <a:t> орган ЄС,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виконує</a:t>
            </a:r>
            <a:r>
              <a:rPr lang="ru-RU" dirty="0"/>
              <a:t> і </a:t>
            </a:r>
            <a:r>
              <a:rPr lang="ru-RU" dirty="0" err="1"/>
              <a:t>певні</a:t>
            </a:r>
            <a:r>
              <a:rPr lang="ru-RU" dirty="0"/>
              <a:t> </a:t>
            </a:r>
            <a:r>
              <a:rPr lang="ru-RU" dirty="0" err="1"/>
              <a:t>законодавчі</a:t>
            </a:r>
            <a:r>
              <a:rPr lang="ru-RU" dirty="0"/>
              <a:t> </a:t>
            </a:r>
            <a:r>
              <a:rPr lang="ru-RU" dirty="0" err="1"/>
              <a:t>функції</a:t>
            </a:r>
            <a:r>
              <a:rPr lang="ru-RU" dirty="0"/>
              <a:t> (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приймати</a:t>
            </a:r>
            <a:r>
              <a:rPr lang="ru-RU" dirty="0"/>
              <a:t> </a:t>
            </a:r>
            <a:r>
              <a:rPr lang="ru-RU" dirty="0" err="1"/>
              <a:t>технічні</a:t>
            </a:r>
            <a:r>
              <a:rPr lang="ru-RU" dirty="0"/>
              <a:t> </a:t>
            </a:r>
            <a:r>
              <a:rPr lang="ru-RU" dirty="0" err="1"/>
              <a:t>регламенти</a:t>
            </a:r>
            <a:r>
              <a:rPr lang="ru-RU" dirty="0"/>
              <a:t> ЄС). </a:t>
            </a:r>
            <a:r>
              <a:rPr lang="ru-RU" dirty="0" err="1"/>
              <a:t>Єврокомісія</a:t>
            </a:r>
            <a:r>
              <a:rPr lang="ru-RU" dirty="0"/>
              <a:t> </a:t>
            </a:r>
            <a:r>
              <a:rPr lang="ru-RU" dirty="0" err="1"/>
              <a:t>складається</a:t>
            </a:r>
            <a:r>
              <a:rPr lang="ru-RU" dirty="0"/>
              <a:t> з 27 </a:t>
            </a:r>
            <a:r>
              <a:rPr lang="ru-RU" dirty="0" err="1"/>
              <a:t>членів</a:t>
            </a:r>
            <a:r>
              <a:rPr lang="ru-RU" dirty="0"/>
              <a:t>, </a:t>
            </a:r>
            <a:r>
              <a:rPr lang="ru-RU" dirty="0" err="1"/>
              <a:t>рахуючи</a:t>
            </a:r>
            <a:r>
              <a:rPr lang="ru-RU" dirty="0"/>
              <a:t> президента </a:t>
            </a:r>
            <a:r>
              <a:rPr lang="ru-RU" dirty="0" err="1"/>
              <a:t>Єврокомісії</a:t>
            </a:r>
            <a:r>
              <a:rPr lang="ru-RU" dirty="0"/>
              <a:t>, – по одному </a:t>
            </a:r>
            <a:r>
              <a:rPr lang="ru-RU" dirty="0" err="1"/>
              <a:t>представнику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кожної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, </a:t>
            </a:r>
            <a:r>
              <a:rPr lang="ru-RU" dirty="0" err="1"/>
              <a:t>втім</a:t>
            </a:r>
            <a:r>
              <a:rPr lang="ru-RU" dirty="0"/>
              <a:t>, </a:t>
            </a:r>
            <a:r>
              <a:rPr lang="ru-RU" dirty="0" err="1"/>
              <a:t>представляють</a:t>
            </a:r>
            <a:r>
              <a:rPr lang="ru-RU" dirty="0"/>
              <a:t> не </a:t>
            </a:r>
            <a:r>
              <a:rPr lang="ru-RU" dirty="0" err="1"/>
              <a:t>інтереси</a:t>
            </a:r>
            <a:r>
              <a:rPr lang="ru-RU" dirty="0"/>
              <a:t> </a:t>
            </a:r>
            <a:r>
              <a:rPr lang="ru-RU" dirty="0" err="1"/>
              <a:t>власної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, а </a:t>
            </a:r>
            <a:r>
              <a:rPr lang="ru-RU" dirty="0" err="1"/>
              <a:t>очолюють</a:t>
            </a:r>
            <a:r>
              <a:rPr lang="ru-RU" dirty="0"/>
              <a:t> </a:t>
            </a:r>
            <a:r>
              <a:rPr lang="ru-RU" dirty="0" err="1"/>
              <a:t>відповідні</a:t>
            </a:r>
            <a:r>
              <a:rPr lang="ru-RU" dirty="0"/>
              <a:t> напрямки </a:t>
            </a:r>
            <a:r>
              <a:rPr lang="ru-RU" dirty="0" err="1"/>
              <a:t>роботи</a:t>
            </a:r>
            <a:r>
              <a:rPr lang="ru-RU" dirty="0"/>
              <a:t> – </a:t>
            </a:r>
            <a:r>
              <a:rPr lang="ru-RU" dirty="0" err="1"/>
              <a:t>директорати</a:t>
            </a:r>
            <a:r>
              <a:rPr lang="ru-RU" dirty="0"/>
              <a:t> у межах </a:t>
            </a:r>
            <a:r>
              <a:rPr lang="ru-RU" dirty="0" err="1"/>
              <a:t>усього</a:t>
            </a:r>
            <a:r>
              <a:rPr lang="ru-RU" dirty="0"/>
              <a:t> ЄС.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116B45-BD78-66BE-85AE-7809A782E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1723" y="2698210"/>
            <a:ext cx="5724128" cy="377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53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CF230-54C9-3F71-7666-8A99B6012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338990-2AC6-15A0-4D8C-2853AB4D9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75642"/>
          </a:xfrm>
        </p:spPr>
        <p:txBody>
          <a:bodyPr>
            <a:normAutofit fontScale="90000"/>
          </a:bodyPr>
          <a:lstStyle/>
          <a:p>
            <a:r>
              <a:rPr lang="ru-RU" dirty="0"/>
              <a:t>Рада </a:t>
            </a:r>
            <a:r>
              <a:rPr lang="ru-RU" dirty="0" err="1"/>
              <a:t>міністрів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(</a:t>
            </a:r>
            <a:r>
              <a:rPr lang="ru-RU" dirty="0" err="1"/>
              <a:t>або</a:t>
            </a:r>
            <a:r>
              <a:rPr lang="ru-RU" dirty="0"/>
              <a:t> Рада </a:t>
            </a:r>
            <a:r>
              <a:rPr lang="ru-RU" dirty="0" err="1"/>
              <a:t>Європейського</a:t>
            </a:r>
            <a:r>
              <a:rPr lang="ru-RU" dirty="0"/>
              <a:t> Союзу)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5C67E8-7158-178F-E759-F2C19ECE6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46484"/>
            <a:ext cx="7886700" cy="133444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основний</a:t>
            </a:r>
            <a:r>
              <a:rPr lang="ru-RU" dirty="0"/>
              <a:t> орган </a:t>
            </a:r>
            <a:r>
              <a:rPr lang="ru-RU" dirty="0" err="1"/>
              <a:t>ухвалення</a:t>
            </a:r>
            <a:r>
              <a:rPr lang="ru-RU" dirty="0"/>
              <a:t> </a:t>
            </a:r>
            <a:r>
              <a:rPr lang="ru-RU" dirty="0" err="1"/>
              <a:t>рішень</a:t>
            </a:r>
            <a:r>
              <a:rPr lang="ru-RU" dirty="0"/>
              <a:t> – </a:t>
            </a:r>
            <a:r>
              <a:rPr lang="ru-RU" dirty="0" err="1"/>
              <a:t>зібрання</a:t>
            </a:r>
            <a:r>
              <a:rPr lang="ru-RU" dirty="0"/>
              <a:t> на </a:t>
            </a:r>
            <a:r>
              <a:rPr lang="ru-RU" dirty="0" err="1"/>
              <a:t>рівні</a:t>
            </a:r>
            <a:r>
              <a:rPr lang="ru-RU" dirty="0"/>
              <a:t> </a:t>
            </a:r>
            <a:r>
              <a:rPr lang="ru-RU" dirty="0" err="1"/>
              <a:t>профільних</a:t>
            </a:r>
            <a:r>
              <a:rPr lang="ru-RU" dirty="0"/>
              <a:t> </a:t>
            </a:r>
            <a:r>
              <a:rPr lang="ru-RU" dirty="0" err="1"/>
              <a:t>міністрів</a:t>
            </a:r>
            <a:r>
              <a:rPr lang="ru-RU" dirty="0"/>
              <a:t> </a:t>
            </a:r>
            <a:r>
              <a:rPr lang="ru-RU" dirty="0" err="1"/>
              <a:t>національних</a:t>
            </a:r>
            <a:r>
              <a:rPr lang="ru-RU" dirty="0"/>
              <a:t> </a:t>
            </a:r>
            <a:r>
              <a:rPr lang="ru-RU" dirty="0" err="1"/>
              <a:t>урядів</a:t>
            </a:r>
            <a:r>
              <a:rPr lang="ru-RU" dirty="0"/>
              <a:t>, </a:t>
            </a:r>
            <a:r>
              <a:rPr lang="ru-RU" dirty="0" err="1"/>
              <a:t>наприклад</a:t>
            </a:r>
            <a:r>
              <a:rPr lang="ru-RU" dirty="0"/>
              <a:t>, рада </a:t>
            </a:r>
            <a:r>
              <a:rPr lang="ru-RU" dirty="0" err="1"/>
              <a:t>міністрів</a:t>
            </a:r>
            <a:r>
              <a:rPr lang="ru-RU" dirty="0"/>
              <a:t> </a:t>
            </a:r>
            <a:r>
              <a:rPr lang="ru-RU" dirty="0" err="1"/>
              <a:t>закордонних</a:t>
            </a:r>
            <a:r>
              <a:rPr lang="ru-RU" dirty="0"/>
              <a:t> справ, рада </a:t>
            </a:r>
            <a:r>
              <a:rPr lang="ru-RU" dirty="0" err="1"/>
              <a:t>міністрів</a:t>
            </a:r>
            <a:r>
              <a:rPr lang="ru-RU" dirty="0"/>
              <a:t> </a:t>
            </a:r>
            <a:r>
              <a:rPr lang="ru-RU" dirty="0" err="1"/>
              <a:t>економіки</a:t>
            </a:r>
            <a:r>
              <a:rPr lang="ru-RU" dirty="0"/>
              <a:t> і т.д. За </a:t>
            </a:r>
            <a:r>
              <a:rPr lang="ru-RU" dirty="0" err="1"/>
              <a:t>своєю</a:t>
            </a:r>
            <a:r>
              <a:rPr lang="ru-RU" dirty="0"/>
              <a:t> </a:t>
            </a:r>
            <a:r>
              <a:rPr lang="ru-RU" dirty="0" err="1"/>
              <a:t>функцією</a:t>
            </a:r>
            <a:r>
              <a:rPr lang="ru-RU" dirty="0"/>
              <a:t> є </a:t>
            </a:r>
            <a:r>
              <a:rPr lang="ru-RU" dirty="0" err="1"/>
              <a:t>законодавчим</a:t>
            </a:r>
            <a:r>
              <a:rPr lang="ru-RU" dirty="0"/>
              <a:t> органом ЄС, </a:t>
            </a:r>
            <a:r>
              <a:rPr lang="ru-RU" dirty="0" err="1"/>
              <a:t>що</a:t>
            </a:r>
            <a:r>
              <a:rPr lang="ru-RU" dirty="0"/>
              <a:t> разом з </a:t>
            </a:r>
            <a:r>
              <a:rPr lang="ru-RU" dirty="0" err="1"/>
              <a:t>Європарламентом</a:t>
            </a:r>
            <a:r>
              <a:rPr lang="ru-RU" dirty="0"/>
              <a:t> </a:t>
            </a:r>
            <a:r>
              <a:rPr lang="ru-RU" dirty="0" err="1"/>
              <a:t>ухвалює</a:t>
            </a:r>
            <a:r>
              <a:rPr lang="ru-RU" dirty="0"/>
              <a:t> </a:t>
            </a:r>
            <a:r>
              <a:rPr lang="ru-RU" dirty="0" err="1"/>
              <a:t>законодавчі</a:t>
            </a:r>
            <a:r>
              <a:rPr lang="ru-RU" dirty="0"/>
              <a:t> </a:t>
            </a:r>
            <a:r>
              <a:rPr lang="ru-RU" dirty="0" err="1"/>
              <a:t>рішення</a:t>
            </a:r>
            <a:r>
              <a:rPr lang="ru-RU" dirty="0"/>
              <a:t>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D136B3-7215-EE3C-4395-7B97A86D1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2880061"/>
            <a:ext cx="7470050" cy="344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64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15532-AE36-5C7C-4452-8EA77FD03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DC6D9D-FD1D-06DE-4E41-1B93912D0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75642"/>
          </a:xfrm>
        </p:spPr>
        <p:txBody>
          <a:bodyPr>
            <a:normAutofit/>
          </a:bodyPr>
          <a:lstStyle/>
          <a:p>
            <a:r>
              <a:rPr lang="ru-RU" dirty="0" err="1"/>
              <a:t>Європейський</a:t>
            </a:r>
            <a:r>
              <a:rPr lang="ru-RU" dirty="0"/>
              <a:t> </a:t>
            </a:r>
            <a:r>
              <a:rPr lang="ru-RU" dirty="0" err="1"/>
              <a:t>центральний</a:t>
            </a:r>
            <a:r>
              <a:rPr lang="ru-RU" dirty="0"/>
              <a:t> банк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526A64-987F-0E57-70E3-02A54B09A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46484"/>
            <a:ext cx="7886700" cy="133444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err="1"/>
              <a:t>координує</a:t>
            </a:r>
            <a:r>
              <a:rPr lang="ru-RU" dirty="0"/>
              <a:t> </a:t>
            </a:r>
            <a:r>
              <a:rPr lang="ru-RU" dirty="0" err="1"/>
              <a:t>фінансову</a:t>
            </a:r>
            <a:r>
              <a:rPr lang="ru-RU" dirty="0"/>
              <a:t> </a:t>
            </a:r>
            <a:r>
              <a:rPr lang="ru-RU" dirty="0" err="1"/>
              <a:t>політику</a:t>
            </a:r>
            <a:r>
              <a:rPr lang="ru-RU" dirty="0"/>
              <a:t> </a:t>
            </a:r>
            <a:r>
              <a:rPr lang="ru-RU" dirty="0" err="1"/>
              <a:t>національних</a:t>
            </a:r>
            <a:r>
              <a:rPr lang="ru-RU" dirty="0"/>
              <a:t> </a:t>
            </a:r>
            <a:r>
              <a:rPr lang="ru-RU" dirty="0" err="1"/>
              <a:t>урядів</a:t>
            </a:r>
            <a:r>
              <a:rPr lang="ru-RU" dirty="0"/>
              <a:t>. У 2002 р. в ЄС введена </a:t>
            </a:r>
            <a:r>
              <a:rPr lang="ru-RU" dirty="0" err="1"/>
              <a:t>єдина</a:t>
            </a:r>
            <a:r>
              <a:rPr lang="ru-RU" dirty="0"/>
              <a:t> </a:t>
            </a:r>
            <a:r>
              <a:rPr lang="ru-RU" dirty="0" err="1"/>
              <a:t>грошова</a:t>
            </a:r>
            <a:r>
              <a:rPr lang="ru-RU" dirty="0"/>
              <a:t> </a:t>
            </a:r>
            <a:r>
              <a:rPr lang="ru-RU" dirty="0" err="1"/>
              <a:t>одиниця</a:t>
            </a:r>
            <a:r>
              <a:rPr lang="ru-RU" dirty="0"/>
              <a:t> – </a:t>
            </a:r>
            <a:r>
              <a:rPr lang="ru-RU" dirty="0" err="1"/>
              <a:t>євро</a:t>
            </a:r>
            <a:r>
              <a:rPr lang="ru-RU" dirty="0"/>
              <a:t>, яка, </a:t>
            </a:r>
            <a:r>
              <a:rPr lang="ru-RU" dirty="0" err="1"/>
              <a:t>проте</a:t>
            </a:r>
            <a:r>
              <a:rPr lang="ru-RU" dirty="0"/>
              <a:t>, </a:t>
            </a:r>
            <a:r>
              <a:rPr lang="ru-RU" dirty="0" err="1"/>
              <a:t>запроваджена</a:t>
            </a:r>
            <a:r>
              <a:rPr lang="ru-RU" dirty="0"/>
              <a:t> не у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країнах</a:t>
            </a:r>
            <a:r>
              <a:rPr lang="ru-RU" dirty="0"/>
              <a:t>. У 2016 р. </a:t>
            </a:r>
            <a:r>
              <a:rPr lang="ru-RU" dirty="0" err="1"/>
              <a:t>євро</a:t>
            </a:r>
            <a:r>
              <a:rPr lang="ru-RU" dirty="0"/>
              <a:t> </a:t>
            </a:r>
            <a:r>
              <a:rPr lang="ru-RU" dirty="0" err="1"/>
              <a:t>перебувало</a:t>
            </a:r>
            <a:r>
              <a:rPr lang="ru-RU" dirty="0"/>
              <a:t> у </a:t>
            </a:r>
            <a:r>
              <a:rPr lang="ru-RU" dirty="0" err="1"/>
              <a:t>обігу</a:t>
            </a:r>
            <a:r>
              <a:rPr lang="ru-RU" dirty="0"/>
              <a:t> у 19 </a:t>
            </a:r>
            <a:r>
              <a:rPr lang="ru-RU" dirty="0" err="1"/>
              <a:t>країнах</a:t>
            </a:r>
            <a:r>
              <a:rPr lang="ru-RU" dirty="0"/>
              <a:t> – членах ЄС. </a:t>
            </a:r>
            <a:r>
              <a:rPr lang="ru-RU" dirty="0" err="1"/>
              <a:t>Проте</a:t>
            </a:r>
            <a:r>
              <a:rPr lang="ru-RU" dirty="0"/>
              <a:t>, </a:t>
            </a:r>
            <a:r>
              <a:rPr lang="ru-RU" dirty="0" err="1"/>
              <a:t>Євробанк</a:t>
            </a:r>
            <a:r>
              <a:rPr lang="ru-RU" dirty="0"/>
              <a:t> </a:t>
            </a:r>
            <a:r>
              <a:rPr lang="ru-RU" dirty="0" err="1"/>
              <a:t>опікується</a:t>
            </a:r>
            <a:r>
              <a:rPr lang="ru-RU" dirty="0"/>
              <a:t> </a:t>
            </a:r>
            <a:r>
              <a:rPr lang="ru-RU" dirty="0" err="1"/>
              <a:t>фінансовою</a:t>
            </a:r>
            <a:r>
              <a:rPr lang="ru-RU" dirty="0"/>
              <a:t> </a:t>
            </a:r>
            <a:r>
              <a:rPr lang="ru-RU" dirty="0" err="1"/>
              <a:t>політикою</a:t>
            </a:r>
            <a:r>
              <a:rPr lang="ru-RU" dirty="0"/>
              <a:t> </a:t>
            </a:r>
            <a:r>
              <a:rPr lang="ru-RU" dirty="0" err="1"/>
              <a:t>усіх</a:t>
            </a:r>
            <a:r>
              <a:rPr lang="ru-RU" dirty="0"/>
              <a:t> </a:t>
            </a:r>
            <a:r>
              <a:rPr lang="ru-RU" dirty="0" err="1"/>
              <a:t>країн</a:t>
            </a:r>
            <a:r>
              <a:rPr lang="ru-RU" dirty="0"/>
              <a:t> ЄС.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C6B377-049F-C1EC-B848-13386C485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2811555"/>
            <a:ext cx="6244506" cy="353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68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44262-4B5A-BA2A-3450-F2E7F8DE3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8CDA2E-5CBB-A3AA-9F9D-5A887D9CB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03634"/>
          </a:xfrm>
        </p:spPr>
        <p:txBody>
          <a:bodyPr>
            <a:normAutofit/>
          </a:bodyPr>
          <a:lstStyle/>
          <a:p>
            <a:r>
              <a:rPr lang="ru-RU" dirty="0"/>
              <a:t>Суд </a:t>
            </a:r>
            <a:r>
              <a:rPr lang="ru-RU" dirty="0" err="1"/>
              <a:t>Європейського</a:t>
            </a:r>
            <a:r>
              <a:rPr lang="ru-RU" dirty="0"/>
              <a:t> Союзу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9BC491-FEC9-E9D9-2D62-48606C25F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46484"/>
            <a:ext cx="7886700" cy="13344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/>
              <a:t>судовий</a:t>
            </a:r>
            <a:r>
              <a:rPr lang="ru-RU" dirty="0"/>
              <a:t> орган ЄС </a:t>
            </a:r>
            <a:r>
              <a:rPr lang="ru-RU" dirty="0" err="1"/>
              <a:t>вищої</a:t>
            </a:r>
            <a:r>
              <a:rPr lang="ru-RU" dirty="0"/>
              <a:t> </a:t>
            </a:r>
            <a:r>
              <a:rPr lang="ru-RU" dirty="0" err="1"/>
              <a:t>інстанції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регулює</a:t>
            </a:r>
            <a:r>
              <a:rPr lang="ru-RU" dirty="0"/>
              <a:t> </a:t>
            </a:r>
            <a:r>
              <a:rPr lang="ru-RU" dirty="0" err="1"/>
              <a:t>розбіжності</a:t>
            </a:r>
            <a:r>
              <a:rPr lang="ru-RU" dirty="0"/>
              <a:t>: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країнами</a:t>
            </a:r>
            <a:r>
              <a:rPr lang="ru-RU" dirty="0"/>
              <a:t>-членами ЄС;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країнами</a:t>
            </a:r>
            <a:r>
              <a:rPr lang="ru-RU" dirty="0"/>
              <a:t>-членами ЄС і самим </a:t>
            </a:r>
            <a:r>
              <a:rPr lang="ru-RU" dirty="0" err="1"/>
              <a:t>Європейським</a:t>
            </a:r>
            <a:r>
              <a:rPr lang="ru-RU" dirty="0"/>
              <a:t> Союзом;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інститутами</a:t>
            </a:r>
            <a:r>
              <a:rPr lang="ru-RU" dirty="0"/>
              <a:t> ЄС; </a:t>
            </a:r>
            <a:r>
              <a:rPr lang="ru-RU" dirty="0" err="1"/>
              <a:t>між</a:t>
            </a:r>
            <a:r>
              <a:rPr lang="ru-RU" dirty="0"/>
              <a:t> ЄС і </a:t>
            </a:r>
            <a:r>
              <a:rPr lang="ru-RU" dirty="0" err="1"/>
              <a:t>фізичними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юридичними</a:t>
            </a:r>
            <a:r>
              <a:rPr lang="ru-RU" dirty="0"/>
              <a:t> особами.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91E5B4-5EC2-532F-F2EB-C596BF34C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2787034"/>
            <a:ext cx="3560047" cy="353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79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A747F-8532-85D2-23DB-60F752482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1B7780-5BBA-E2C8-EAC4-F022D34C2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03634"/>
          </a:xfrm>
        </p:spPr>
        <p:txBody>
          <a:bodyPr>
            <a:normAutofit fontScale="90000"/>
          </a:bodyPr>
          <a:lstStyle/>
          <a:p>
            <a:r>
              <a:rPr lang="ru-RU" dirty="0"/>
              <a:t>Рада </a:t>
            </a:r>
            <a:r>
              <a:rPr lang="ru-RU" dirty="0" err="1"/>
              <a:t>Європи</a:t>
            </a:r>
            <a:r>
              <a:rPr lang="ru-RU" dirty="0"/>
              <a:t> – не є органом </a:t>
            </a:r>
            <a:r>
              <a:rPr lang="ru-RU" dirty="0" err="1"/>
              <a:t>чи</a:t>
            </a:r>
            <a:r>
              <a:rPr lang="ru-RU" dirty="0"/>
              <a:t> структурою </a:t>
            </a:r>
            <a:r>
              <a:rPr lang="ru-RU" dirty="0" err="1"/>
              <a:t>Європейського</a:t>
            </a:r>
            <a:r>
              <a:rPr lang="ru-RU" dirty="0"/>
              <a:t> Союзу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29A4C3-7CD5-4B32-CFFB-BB98512B6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46484"/>
            <a:ext cx="7886700" cy="13344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міжнародна</a:t>
            </a:r>
            <a:r>
              <a:rPr lang="ru-RU" dirty="0"/>
              <a:t> </a:t>
            </a:r>
            <a:r>
              <a:rPr lang="ru-RU" dirty="0" err="1"/>
              <a:t>організація</a:t>
            </a:r>
            <a:r>
              <a:rPr lang="ru-RU" dirty="0"/>
              <a:t> 47 </a:t>
            </a:r>
            <a:r>
              <a:rPr lang="ru-RU" dirty="0" err="1"/>
              <a:t>країн</a:t>
            </a:r>
            <a:r>
              <a:rPr lang="ru-RU" dirty="0"/>
              <a:t> у </a:t>
            </a:r>
            <a:r>
              <a:rPr lang="ru-RU" dirty="0" err="1"/>
              <a:t>європейському</a:t>
            </a:r>
            <a:r>
              <a:rPr lang="ru-RU" dirty="0"/>
              <a:t> </a:t>
            </a:r>
            <a:r>
              <a:rPr lang="ru-RU" dirty="0" err="1"/>
              <a:t>просторі</a:t>
            </a:r>
            <a:r>
              <a:rPr lang="ru-RU" dirty="0"/>
              <a:t>. Членство </a:t>
            </a:r>
            <a:r>
              <a:rPr lang="ru-RU" dirty="0" err="1"/>
              <a:t>відкрите</a:t>
            </a:r>
            <a:r>
              <a:rPr lang="ru-RU" dirty="0"/>
              <a:t> для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європейських</a:t>
            </a:r>
            <a:r>
              <a:rPr lang="ru-RU" dirty="0"/>
              <a:t> держав,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визнають</a:t>
            </a:r>
            <a:r>
              <a:rPr lang="ru-RU" dirty="0"/>
              <a:t> принцип верховенства права і </a:t>
            </a:r>
            <a:r>
              <a:rPr lang="ru-RU" dirty="0" err="1"/>
              <a:t>гарантують</a:t>
            </a:r>
            <a:r>
              <a:rPr lang="ru-RU" dirty="0"/>
              <a:t> </a:t>
            </a:r>
            <a:r>
              <a:rPr lang="ru-RU" dirty="0" err="1"/>
              <a:t>основні</a:t>
            </a:r>
            <a:r>
              <a:rPr lang="ru-RU" dirty="0"/>
              <a:t> права </a:t>
            </a:r>
            <a:r>
              <a:rPr lang="ru-RU" dirty="0" err="1"/>
              <a:t>людини</a:t>
            </a:r>
            <a:r>
              <a:rPr lang="ru-RU" dirty="0"/>
              <a:t> і </a:t>
            </a:r>
            <a:r>
              <a:rPr lang="ru-RU" dirty="0" err="1"/>
              <a:t>свободи</a:t>
            </a:r>
            <a:r>
              <a:rPr lang="ru-RU" dirty="0"/>
              <a:t> для </a:t>
            </a:r>
            <a:r>
              <a:rPr lang="ru-RU" dirty="0" err="1"/>
              <a:t>своїх</a:t>
            </a:r>
            <a:r>
              <a:rPr lang="ru-RU" dirty="0"/>
              <a:t> </a:t>
            </a:r>
            <a:r>
              <a:rPr lang="ru-RU" dirty="0" err="1"/>
              <a:t>громадян</a:t>
            </a:r>
            <a:r>
              <a:rPr lang="ru-RU" dirty="0"/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EF41F8-A714-6DA4-0E87-5C302358D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2730219"/>
            <a:ext cx="5664808" cy="359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1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82AC5-6B57-3D9D-4134-01BDC1A88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0410486-2D03-4375-F902-F2147991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476672"/>
            <a:ext cx="7886700" cy="48245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err="1"/>
              <a:t>Політико-правове</a:t>
            </a:r>
            <a:r>
              <a:rPr lang="ru-RU" dirty="0"/>
              <a:t> </a:t>
            </a:r>
            <a:r>
              <a:rPr lang="ru-RU" dirty="0" err="1"/>
              <a:t>регулювання</a:t>
            </a:r>
            <a:r>
              <a:rPr lang="ru-RU" dirty="0"/>
              <a:t> у рамках ЄС </a:t>
            </a:r>
            <a:r>
              <a:rPr lang="ru-RU" dirty="0" err="1"/>
              <a:t>здійснюється</a:t>
            </a:r>
            <a:r>
              <a:rPr lang="ru-RU" dirty="0"/>
              <a:t> за принципом </a:t>
            </a:r>
            <a:r>
              <a:rPr lang="ru-RU" sz="31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субсидіарності</a:t>
            </a:r>
            <a:r>
              <a:rPr lang="ru-RU" sz="31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(</a:t>
            </a:r>
            <a:r>
              <a:rPr lang="ru-RU" sz="31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додатковості</a:t>
            </a:r>
            <a:r>
              <a:rPr lang="ru-RU" sz="31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)</a:t>
            </a:r>
            <a:r>
              <a:rPr lang="ru-RU" dirty="0"/>
              <a:t> – </a:t>
            </a:r>
            <a:r>
              <a:rPr lang="ru-RU" dirty="0" err="1"/>
              <a:t>керівні</a:t>
            </a:r>
            <a:r>
              <a:rPr lang="ru-RU" dirty="0"/>
              <a:t> </a:t>
            </a:r>
            <a:r>
              <a:rPr lang="ru-RU" dirty="0" err="1"/>
              <a:t>органи</a:t>
            </a:r>
            <a:r>
              <a:rPr lang="ru-RU" dirty="0"/>
              <a:t> ЄС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вдаватися</a:t>
            </a:r>
            <a:r>
              <a:rPr lang="ru-RU" dirty="0"/>
              <a:t> до </a:t>
            </a:r>
            <a:r>
              <a:rPr lang="ru-RU" dirty="0" err="1"/>
              <a:t>активних</a:t>
            </a:r>
            <a:r>
              <a:rPr lang="ru-RU" dirty="0"/>
              <a:t> </a:t>
            </a:r>
            <a:r>
              <a:rPr lang="ru-RU" dirty="0" err="1"/>
              <a:t>дій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тоді</a:t>
            </a:r>
            <a:r>
              <a:rPr lang="ru-RU" dirty="0"/>
              <a:t>, коли </a:t>
            </a:r>
            <a:r>
              <a:rPr lang="ru-RU" dirty="0" err="1"/>
              <a:t>національні</a:t>
            </a:r>
            <a:r>
              <a:rPr lang="ru-RU" dirty="0"/>
              <a:t> </a:t>
            </a:r>
            <a:r>
              <a:rPr lang="ru-RU" dirty="0" err="1"/>
              <a:t>законодавства</a:t>
            </a:r>
            <a:r>
              <a:rPr lang="ru-RU" dirty="0"/>
              <a:t> та </a:t>
            </a:r>
            <a:r>
              <a:rPr lang="ru-RU" dirty="0" err="1"/>
              <a:t>національні</a:t>
            </a:r>
            <a:r>
              <a:rPr lang="ru-RU" dirty="0"/>
              <a:t> уряди не </a:t>
            </a:r>
            <a:r>
              <a:rPr lang="ru-RU" dirty="0" err="1"/>
              <a:t>спроможні</a:t>
            </a:r>
            <a:r>
              <a:rPr lang="ru-RU" dirty="0"/>
              <a:t> </a:t>
            </a:r>
            <a:r>
              <a:rPr lang="ru-RU" dirty="0" err="1"/>
              <a:t>самостійно</a:t>
            </a:r>
            <a:r>
              <a:rPr lang="ru-RU" dirty="0"/>
              <a:t> </a:t>
            </a:r>
            <a:r>
              <a:rPr lang="ru-RU" dirty="0" err="1"/>
              <a:t>вирішити</a:t>
            </a:r>
            <a:r>
              <a:rPr lang="ru-RU" dirty="0"/>
              <a:t> проблему.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31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Субсидіа́рність</a:t>
            </a:r>
            <a:r>
              <a:rPr lang="ru-RU" dirty="0"/>
              <a:t> (лат. </a:t>
            </a:r>
            <a:r>
              <a:rPr lang="en-US" dirty="0" err="1"/>
              <a:t>subsidium</a:t>
            </a:r>
            <a:r>
              <a:rPr lang="en-US" dirty="0"/>
              <a:t> — </a:t>
            </a:r>
            <a:r>
              <a:rPr lang="ru-RU" dirty="0" err="1"/>
              <a:t>допомога</a:t>
            </a:r>
            <a:r>
              <a:rPr lang="ru-RU" dirty="0"/>
              <a:t>; англ. </a:t>
            </a:r>
            <a:r>
              <a:rPr lang="en-US" dirty="0"/>
              <a:t>subsidiarity) — </a:t>
            </a:r>
            <a:r>
              <a:rPr lang="ru-RU" dirty="0" err="1"/>
              <a:t>організаційний</a:t>
            </a:r>
            <a:r>
              <a:rPr lang="ru-RU" dirty="0"/>
              <a:t> і </a:t>
            </a:r>
            <a:r>
              <a:rPr lang="ru-RU" dirty="0" err="1"/>
              <a:t>правовий</a:t>
            </a:r>
            <a:r>
              <a:rPr lang="ru-RU" dirty="0"/>
              <a:t> принцип, </a:t>
            </a:r>
            <a:r>
              <a:rPr lang="ru-RU" dirty="0" err="1"/>
              <a:t>згідно</a:t>
            </a:r>
            <a:r>
              <a:rPr lang="ru-RU" dirty="0"/>
              <a:t> з </a:t>
            </a:r>
            <a:r>
              <a:rPr lang="ru-RU" dirty="0" err="1"/>
              <a:t>яким</a:t>
            </a:r>
            <a:r>
              <a:rPr lang="ru-RU" dirty="0"/>
              <a:t> </a:t>
            </a:r>
            <a:r>
              <a:rPr lang="ru-RU" dirty="0" err="1"/>
              <a:t>Спільнота</a:t>
            </a:r>
            <a:r>
              <a:rPr lang="ru-RU" dirty="0"/>
              <a:t> (</a:t>
            </a:r>
            <a:r>
              <a:rPr lang="ru-RU" dirty="0" err="1"/>
              <a:t>наприклад</a:t>
            </a:r>
            <a:r>
              <a:rPr lang="ru-RU" dirty="0"/>
              <a:t>, ЄС) </a:t>
            </a:r>
            <a:r>
              <a:rPr lang="ru-RU" dirty="0" err="1"/>
              <a:t>вдається</a:t>
            </a:r>
            <a:r>
              <a:rPr lang="ru-RU" dirty="0"/>
              <a:t> до будь-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заходів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в тому </a:t>
            </a:r>
            <a:r>
              <a:rPr lang="ru-RU" dirty="0" err="1"/>
              <a:t>разі</a:t>
            </a:r>
            <a:r>
              <a:rPr lang="ru-RU" dirty="0"/>
              <a:t>, </a:t>
            </a:r>
            <a:r>
              <a:rPr lang="ru-RU" dirty="0" err="1"/>
              <a:t>якщо</a:t>
            </a:r>
            <a:r>
              <a:rPr lang="ru-RU" dirty="0"/>
              <a:t> вони </a:t>
            </a:r>
            <a:r>
              <a:rPr lang="ru-RU" dirty="0" err="1"/>
              <a:t>ефективніші</a:t>
            </a:r>
            <a:r>
              <a:rPr lang="ru-RU" dirty="0"/>
              <a:t> за </a:t>
            </a:r>
            <a:r>
              <a:rPr lang="ru-RU" dirty="0" err="1"/>
              <a:t>відповідні</a:t>
            </a:r>
            <a:r>
              <a:rPr lang="ru-RU" dirty="0"/>
              <a:t> заходи на </a:t>
            </a:r>
            <a:r>
              <a:rPr lang="ru-RU" dirty="0" err="1"/>
              <a:t>національному</a:t>
            </a:r>
            <a:r>
              <a:rPr lang="ru-RU" dirty="0"/>
              <a:t>, </a:t>
            </a:r>
            <a:r>
              <a:rPr lang="ru-RU" dirty="0" err="1"/>
              <a:t>регіональному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місцевому</a:t>
            </a:r>
            <a:r>
              <a:rPr lang="ru-RU" dirty="0"/>
              <a:t> </a:t>
            </a:r>
            <a:r>
              <a:rPr lang="ru-RU" dirty="0" err="1"/>
              <a:t>рівнях</a:t>
            </a:r>
            <a:r>
              <a:rPr lang="ru-RU" dirty="0"/>
              <a:t> (</a:t>
            </a:r>
            <a:r>
              <a:rPr lang="ru-RU" dirty="0" err="1"/>
              <a:t>виняток</a:t>
            </a:r>
            <a:r>
              <a:rPr lang="ru-RU" dirty="0"/>
              <a:t> </a:t>
            </a:r>
            <a:r>
              <a:rPr lang="ru-RU" dirty="0" err="1"/>
              <a:t>становлять</a:t>
            </a:r>
            <a:r>
              <a:rPr lang="ru-RU" dirty="0"/>
              <a:t> </a:t>
            </a:r>
            <a:r>
              <a:rPr lang="ru-RU" dirty="0" err="1"/>
              <a:t>сфери</a:t>
            </a:r>
            <a:r>
              <a:rPr lang="ru-RU" dirty="0"/>
              <a:t> </a:t>
            </a:r>
            <a:r>
              <a:rPr lang="ru-RU" dirty="0" err="1"/>
              <a:t>виняткової</a:t>
            </a:r>
            <a:r>
              <a:rPr lang="ru-RU" dirty="0"/>
              <a:t> </a:t>
            </a:r>
            <a:r>
              <a:rPr lang="ru-RU" dirty="0" err="1"/>
              <a:t>компетенції</a:t>
            </a:r>
            <a:r>
              <a:rPr lang="ru-RU" dirty="0"/>
              <a:t> </a:t>
            </a:r>
            <a:r>
              <a:rPr lang="ru-RU" dirty="0" err="1"/>
              <a:t>Спільноти</a:t>
            </a:r>
            <a:r>
              <a:rPr lang="ru-RU" dirty="0"/>
              <a:t>); один з </a:t>
            </a:r>
            <a:r>
              <a:rPr lang="ru-RU" dirty="0" err="1"/>
              <a:t>основоположних</a:t>
            </a:r>
            <a:r>
              <a:rPr lang="ru-RU" dirty="0"/>
              <a:t> </a:t>
            </a:r>
            <a:r>
              <a:rPr lang="ru-RU" dirty="0" err="1"/>
              <a:t>принципів</a:t>
            </a:r>
            <a:r>
              <a:rPr lang="ru-RU" dirty="0"/>
              <a:t> </a:t>
            </a:r>
            <a:r>
              <a:rPr lang="ru-RU" dirty="0" err="1"/>
              <a:t>Європейського</a:t>
            </a:r>
            <a:r>
              <a:rPr lang="ru-RU" dirty="0"/>
              <a:t> Союзу. </a:t>
            </a:r>
            <a:r>
              <a:rPr lang="ru-RU" dirty="0" err="1"/>
              <a:t>Означає</a:t>
            </a:r>
            <a:r>
              <a:rPr lang="ru-RU" dirty="0"/>
              <a:t> </a:t>
            </a:r>
            <a:r>
              <a:rPr lang="ru-RU" dirty="0" err="1"/>
              <a:t>постійне</a:t>
            </a:r>
            <a:r>
              <a:rPr lang="ru-RU" dirty="0"/>
              <a:t> </a:t>
            </a:r>
            <a:r>
              <a:rPr lang="ru-RU" dirty="0" err="1"/>
              <a:t>оцінювання</a:t>
            </a:r>
            <a:r>
              <a:rPr lang="ru-RU" dirty="0"/>
              <a:t> </a:t>
            </a:r>
            <a:r>
              <a:rPr lang="ru-RU" dirty="0" err="1"/>
              <a:t>обґрунтованості</a:t>
            </a:r>
            <a:r>
              <a:rPr lang="ru-RU" dirty="0"/>
              <a:t> </a:t>
            </a:r>
            <a:r>
              <a:rPr lang="ru-RU" dirty="0" err="1"/>
              <a:t>дій</a:t>
            </a:r>
            <a:r>
              <a:rPr lang="ru-RU" dirty="0"/>
              <a:t> ЄС з </a:t>
            </a:r>
            <a:r>
              <a:rPr lang="ru-RU" dirty="0" err="1"/>
              <a:t>погляду</a:t>
            </a:r>
            <a:r>
              <a:rPr lang="ru-RU" dirty="0"/>
              <a:t> </a:t>
            </a:r>
            <a:r>
              <a:rPr lang="ru-RU" dirty="0" err="1"/>
              <a:t>наявних</a:t>
            </a:r>
            <a:r>
              <a:rPr lang="ru-RU" dirty="0"/>
              <a:t> </a:t>
            </a:r>
            <a:r>
              <a:rPr lang="ru-RU" dirty="0" err="1"/>
              <a:t>можливостей</a:t>
            </a:r>
            <a:r>
              <a:rPr lang="ru-RU" dirty="0"/>
              <a:t> на </a:t>
            </a:r>
            <a:r>
              <a:rPr lang="ru-RU" dirty="0" err="1"/>
              <a:t>національному</a:t>
            </a:r>
            <a:r>
              <a:rPr lang="ru-RU" dirty="0"/>
              <a:t>, </a:t>
            </a:r>
            <a:r>
              <a:rPr lang="ru-RU" dirty="0" err="1"/>
              <a:t>регіональному</a:t>
            </a:r>
            <a:r>
              <a:rPr lang="ru-RU" dirty="0"/>
              <a:t> та </a:t>
            </a:r>
            <a:r>
              <a:rPr lang="ru-RU" dirty="0" err="1"/>
              <a:t>місцевому</a:t>
            </a:r>
            <a:r>
              <a:rPr lang="ru-RU" dirty="0"/>
              <a:t> </a:t>
            </a:r>
            <a:r>
              <a:rPr lang="ru-RU" dirty="0" err="1"/>
              <a:t>рівнях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563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Загальна</a:t>
            </a:r>
            <a:r>
              <a:rPr lang="ru-RU" dirty="0"/>
              <a:t> характеристика ЄС</a:t>
            </a:r>
          </a:p>
        </p:txBody>
      </p:sp>
    </p:spTree>
    <p:extLst>
      <p:ext uri="{BB962C8B-B14F-4D97-AF65-F5344CB8AC3E}">
        <p14:creationId xmlns:p14="http://schemas.microsoft.com/office/powerpoint/2010/main" val="261031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65B974-E1D8-C84B-408A-71C42D0BC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5B67C-EA38-838F-187C-DBFFC91EE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03634"/>
          </a:xfrm>
        </p:spPr>
        <p:txBody>
          <a:bodyPr>
            <a:normAutofit fontScale="90000"/>
          </a:bodyPr>
          <a:lstStyle/>
          <a:p>
            <a:r>
              <a:rPr lang="ru-RU" dirty="0"/>
              <a:t>Бюджет </a:t>
            </a:r>
            <a:r>
              <a:rPr lang="ru-RU" dirty="0" err="1"/>
              <a:t>Європейського</a:t>
            </a:r>
            <a:r>
              <a:rPr lang="ru-RU" dirty="0"/>
              <a:t> Союзу </a:t>
            </a:r>
            <a:br>
              <a:rPr lang="ru-RU" dirty="0"/>
            </a:br>
            <a:r>
              <a:rPr lang="ru-RU" dirty="0"/>
              <a:t>(не </a:t>
            </a:r>
            <a:r>
              <a:rPr lang="ru-RU" dirty="0" err="1"/>
              <a:t>плутати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сумарним</a:t>
            </a:r>
            <a:r>
              <a:rPr lang="ru-RU" dirty="0"/>
              <a:t> ВВП </a:t>
            </a:r>
            <a:r>
              <a:rPr lang="ru-RU" dirty="0" err="1"/>
              <a:t>країн</a:t>
            </a:r>
            <a:r>
              <a:rPr lang="ru-RU" dirty="0"/>
              <a:t> ЄС)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B50937-1FB0-8933-B066-38903C694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46484"/>
            <a:ext cx="7886700" cy="198251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зведена</a:t>
            </a:r>
            <a:r>
              <a:rPr lang="ru-RU" dirty="0"/>
              <a:t> сума </a:t>
            </a:r>
            <a:r>
              <a:rPr lang="ru-RU" dirty="0" err="1"/>
              <a:t>надходжень</a:t>
            </a:r>
            <a:r>
              <a:rPr lang="ru-RU" dirty="0"/>
              <a:t> і </a:t>
            </a:r>
            <a:r>
              <a:rPr lang="ru-RU" dirty="0" err="1"/>
              <a:t>витрат</a:t>
            </a:r>
            <a:r>
              <a:rPr lang="ru-RU" dirty="0"/>
              <a:t>, </a:t>
            </a:r>
            <a:r>
              <a:rPr lang="ru-RU" dirty="0" err="1"/>
              <a:t>якими</a:t>
            </a:r>
            <a:r>
              <a:rPr lang="ru-RU" dirty="0"/>
              <a:t> </a:t>
            </a:r>
            <a:r>
              <a:rPr lang="ru-RU" dirty="0" err="1"/>
              <a:t>опікуються</a:t>
            </a:r>
            <a:r>
              <a:rPr lang="ru-RU" dirty="0"/>
              <a:t> </a:t>
            </a:r>
            <a:r>
              <a:rPr lang="ru-RU" dirty="0" err="1"/>
              <a:t>наднаціональні</a:t>
            </a:r>
            <a:r>
              <a:rPr lang="ru-RU" dirty="0"/>
              <a:t> </a:t>
            </a:r>
            <a:r>
              <a:rPr lang="ru-RU" dirty="0" err="1"/>
              <a:t>керівні</a:t>
            </a:r>
            <a:r>
              <a:rPr lang="ru-RU" dirty="0"/>
              <a:t> </a:t>
            </a:r>
            <a:r>
              <a:rPr lang="ru-RU" dirty="0" err="1"/>
              <a:t>органи</a:t>
            </a:r>
            <a:r>
              <a:rPr lang="ru-RU" dirty="0"/>
              <a:t> ЄС. Бюджет ЄС </a:t>
            </a:r>
            <a:r>
              <a:rPr lang="ru-RU" dirty="0" err="1"/>
              <a:t>формується</a:t>
            </a:r>
            <a:r>
              <a:rPr lang="ru-RU" dirty="0"/>
              <a:t> з </a:t>
            </a:r>
            <a:r>
              <a:rPr lang="ru-RU" dirty="0" err="1"/>
              <a:t>відрахувань</a:t>
            </a:r>
            <a:r>
              <a:rPr lang="ru-RU" dirty="0"/>
              <a:t> </a:t>
            </a:r>
            <a:r>
              <a:rPr lang="ru-RU" dirty="0" err="1"/>
              <a:t>країн-членів</a:t>
            </a:r>
            <a:r>
              <a:rPr lang="ru-RU" dirty="0"/>
              <a:t> ЄС,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становлять</a:t>
            </a:r>
            <a:r>
              <a:rPr lang="ru-RU" dirty="0"/>
              <a:t> </a:t>
            </a:r>
            <a:r>
              <a:rPr lang="ru-RU" dirty="0" err="1"/>
              <a:t>біля</a:t>
            </a:r>
            <a:r>
              <a:rPr lang="ru-RU" dirty="0"/>
              <a:t> 1 % </a:t>
            </a:r>
            <a:r>
              <a:rPr lang="ru-RU" dirty="0" err="1"/>
              <a:t>від</a:t>
            </a:r>
            <a:r>
              <a:rPr lang="ru-RU" dirty="0"/>
              <a:t> ВВП </a:t>
            </a:r>
            <a:r>
              <a:rPr lang="ru-RU" dirty="0" err="1"/>
              <a:t>кожної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. Бюджет ЄС </a:t>
            </a:r>
            <a:r>
              <a:rPr lang="ru-RU" dirty="0" err="1"/>
              <a:t>формується</a:t>
            </a:r>
            <a:r>
              <a:rPr lang="ru-RU" dirty="0"/>
              <a:t> для </a:t>
            </a:r>
            <a:r>
              <a:rPr lang="ru-RU" dirty="0" err="1"/>
              <a:t>фінансування</a:t>
            </a:r>
            <a:r>
              <a:rPr lang="ru-RU" dirty="0"/>
              <a:t> </a:t>
            </a:r>
            <a:r>
              <a:rPr lang="ru-RU" dirty="0" err="1"/>
              <a:t>політики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проводиться на </a:t>
            </a:r>
            <a:r>
              <a:rPr lang="ru-RU" dirty="0" err="1"/>
              <a:t>європейському</a:t>
            </a:r>
            <a:r>
              <a:rPr lang="ru-RU" dirty="0"/>
              <a:t> </a:t>
            </a:r>
            <a:r>
              <a:rPr lang="ru-RU" dirty="0" err="1"/>
              <a:t>рівні</a:t>
            </a:r>
            <a:r>
              <a:rPr lang="ru-RU" dirty="0"/>
              <a:t>. Бюджет </a:t>
            </a:r>
            <a:r>
              <a:rPr lang="ru-RU" dirty="0" err="1"/>
              <a:t>Європейського</a:t>
            </a:r>
            <a:r>
              <a:rPr lang="ru-RU" dirty="0"/>
              <a:t> Союзу – </a:t>
            </a:r>
            <a:r>
              <a:rPr lang="ru-RU" dirty="0" err="1"/>
              <a:t>це</a:t>
            </a:r>
            <a:r>
              <a:rPr lang="ru-RU" dirty="0"/>
              <a:t> перш за все </a:t>
            </a:r>
            <a:r>
              <a:rPr lang="ru-RU" dirty="0" err="1"/>
              <a:t>інвестиційний</a:t>
            </a:r>
            <a:r>
              <a:rPr lang="ru-RU" dirty="0"/>
              <a:t> бюджет. </a:t>
            </a:r>
            <a:r>
              <a:rPr lang="ru-RU" dirty="0" err="1"/>
              <a:t>Його</a:t>
            </a:r>
            <a:r>
              <a:rPr lang="ru-RU" dirty="0"/>
              <a:t> мета – </a:t>
            </a:r>
            <a:r>
              <a:rPr lang="ru-RU" dirty="0" err="1"/>
              <a:t>реалізувати</a:t>
            </a:r>
            <a:r>
              <a:rPr lang="ru-RU" dirty="0"/>
              <a:t> </a:t>
            </a:r>
            <a:r>
              <a:rPr lang="ru-RU" dirty="0" err="1"/>
              <a:t>пріоритети</a:t>
            </a:r>
            <a:r>
              <a:rPr lang="ru-RU" dirty="0"/>
              <a:t>, про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погодились</a:t>
            </a:r>
            <a:r>
              <a:rPr lang="ru-RU" dirty="0"/>
              <a:t> </a:t>
            </a:r>
            <a:r>
              <a:rPr lang="ru-RU" dirty="0" err="1"/>
              <a:t>усі</a:t>
            </a:r>
            <a:r>
              <a:rPr lang="ru-RU" dirty="0"/>
              <a:t> члени ЄС.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забезпечує</a:t>
            </a:r>
            <a:r>
              <a:rPr lang="ru-RU" dirty="0"/>
              <a:t> </a:t>
            </a:r>
            <a:r>
              <a:rPr lang="ru-RU" dirty="0" err="1"/>
              <a:t>європейську</a:t>
            </a:r>
            <a:r>
              <a:rPr lang="ru-RU" dirty="0"/>
              <a:t> </a:t>
            </a:r>
            <a:r>
              <a:rPr lang="ru-RU" dirty="0" err="1"/>
              <a:t>додану</a:t>
            </a:r>
            <a:r>
              <a:rPr lang="ru-RU" dirty="0"/>
              <a:t> </a:t>
            </a:r>
            <a:r>
              <a:rPr lang="ru-RU" dirty="0" err="1"/>
              <a:t>вартість</a:t>
            </a:r>
            <a:r>
              <a:rPr lang="ru-RU" dirty="0"/>
              <a:t>, </a:t>
            </a:r>
            <a:r>
              <a:rPr lang="ru-RU" dirty="0" err="1"/>
              <a:t>підтримуючи</a:t>
            </a:r>
            <a:r>
              <a:rPr lang="ru-RU" dirty="0"/>
              <a:t> </a:t>
            </a:r>
            <a:r>
              <a:rPr lang="ru-RU" dirty="0" err="1"/>
              <a:t>дії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відповідно</a:t>
            </a:r>
            <a:r>
              <a:rPr lang="ru-RU" dirty="0"/>
              <a:t> до принципу </a:t>
            </a:r>
            <a:r>
              <a:rPr lang="ru-RU" dirty="0" err="1"/>
              <a:t>субсидіарності</a:t>
            </a:r>
            <a:r>
              <a:rPr lang="ru-RU" dirty="0"/>
              <a:t> та </a:t>
            </a:r>
            <a:r>
              <a:rPr lang="ru-RU" dirty="0" err="1"/>
              <a:t>пропорційності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бути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ефективними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</a:t>
            </a:r>
            <a:r>
              <a:rPr lang="ru-RU" dirty="0" err="1"/>
              <a:t>дії</a:t>
            </a:r>
            <a:r>
              <a:rPr lang="ru-RU" dirty="0"/>
              <a:t>, </a:t>
            </a:r>
            <a:r>
              <a:rPr lang="ru-RU" dirty="0" err="1"/>
              <a:t>вжиті</a:t>
            </a:r>
            <a:r>
              <a:rPr lang="ru-RU" dirty="0"/>
              <a:t> на </a:t>
            </a:r>
            <a:r>
              <a:rPr lang="ru-RU" dirty="0" err="1"/>
              <a:t>національному</a:t>
            </a:r>
            <a:r>
              <a:rPr lang="ru-RU" dirty="0"/>
              <a:t>, </a:t>
            </a:r>
            <a:r>
              <a:rPr lang="ru-RU" dirty="0" err="1"/>
              <a:t>регіональному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місцевому</a:t>
            </a:r>
            <a:r>
              <a:rPr lang="ru-RU" dirty="0"/>
              <a:t> </a:t>
            </a:r>
            <a:r>
              <a:rPr lang="ru-RU" dirty="0" err="1"/>
              <a:t>рівнях</a:t>
            </a:r>
            <a:r>
              <a:rPr lang="ru-RU" dirty="0"/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35CB37-B2FE-18C1-F270-AE258AD68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3398676"/>
            <a:ext cx="5721966" cy="306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5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4B889-4FE6-E3CC-EBB2-BE2F49644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EC4804-B181-C350-A4F2-6703611DD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3717032"/>
            <a:ext cx="7848872" cy="1838519"/>
          </a:xfrm>
        </p:spPr>
        <p:txBody>
          <a:bodyPr>
            <a:normAutofit fontScale="90000"/>
          </a:bodyPr>
          <a:lstStyle/>
          <a:p>
            <a:r>
              <a:rPr lang="ru-RU" dirty="0"/>
              <a:t>ФОРМУВАННЯ ЕКОЛОГІЧНОЇ ПОЛІТИКИ ЄС</a:t>
            </a:r>
          </a:p>
        </p:txBody>
      </p:sp>
    </p:spTree>
    <p:extLst>
      <p:ext uri="{BB962C8B-B14F-4D97-AF65-F5344CB8AC3E}">
        <p14:creationId xmlns:p14="http://schemas.microsoft.com/office/powerpoint/2010/main" val="168714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BD4AC-AF3B-83C6-2FF2-45483898C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DB625C7-C65E-9854-C4E7-1F3B1D943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76672"/>
            <a:ext cx="7886700" cy="19825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/>
              <a:t>Починаючи</a:t>
            </a:r>
            <a:r>
              <a:rPr lang="ru-RU" dirty="0"/>
              <a:t> з 1967 р. з </a:t>
            </a:r>
            <a:r>
              <a:rPr lang="ru-RU" dirty="0" err="1"/>
              <a:t>Директиви</a:t>
            </a:r>
            <a:r>
              <a:rPr lang="ru-RU" dirty="0"/>
              <a:t> про </a:t>
            </a:r>
            <a:r>
              <a:rPr lang="ru-RU" dirty="0" err="1"/>
              <a:t>гармонізовану</a:t>
            </a:r>
            <a:r>
              <a:rPr lang="ru-RU" dirty="0"/>
              <a:t> </a:t>
            </a:r>
            <a:r>
              <a:rPr lang="ru-RU" dirty="0" err="1"/>
              <a:t>класифікацію</a:t>
            </a:r>
            <a:r>
              <a:rPr lang="ru-RU" dirty="0"/>
              <a:t> та </a:t>
            </a:r>
            <a:r>
              <a:rPr lang="ru-RU" dirty="0" err="1"/>
              <a:t>маркування</a:t>
            </a:r>
            <a:r>
              <a:rPr lang="ru-RU" dirty="0"/>
              <a:t> </a:t>
            </a:r>
            <a:r>
              <a:rPr lang="ru-RU" dirty="0" err="1"/>
              <a:t>небезпечних</a:t>
            </a:r>
            <a:r>
              <a:rPr lang="ru-RU" dirty="0"/>
              <a:t> </a:t>
            </a:r>
            <a:r>
              <a:rPr lang="ru-RU" dirty="0" err="1"/>
              <a:t>хімічних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r>
              <a:rPr lang="ru-RU" dirty="0"/>
              <a:t>, </a:t>
            </a:r>
            <a:r>
              <a:rPr lang="ru-RU" dirty="0" err="1"/>
              <a:t>цілі</a:t>
            </a:r>
            <a:r>
              <a:rPr lang="ru-RU" dirty="0"/>
              <a:t> та </a:t>
            </a:r>
            <a:r>
              <a:rPr lang="ru-RU" dirty="0" err="1"/>
              <a:t>принципи</a:t>
            </a:r>
            <a:r>
              <a:rPr lang="ru-RU" dirty="0"/>
              <a:t> </a:t>
            </a:r>
            <a:r>
              <a:rPr lang="ru-RU" dirty="0" err="1"/>
              <a:t>охорони</a:t>
            </a:r>
            <a:r>
              <a:rPr lang="ru-RU" dirty="0"/>
              <a:t> </a:t>
            </a:r>
            <a:r>
              <a:rPr lang="ru-RU" dirty="0" err="1"/>
              <a:t>навколишнього</a:t>
            </a:r>
            <a:r>
              <a:rPr lang="ru-RU" dirty="0"/>
              <a:t> </a:t>
            </a:r>
            <a:r>
              <a:rPr lang="ru-RU" dirty="0" err="1"/>
              <a:t>середовища</a:t>
            </a:r>
            <a:r>
              <a:rPr lang="ru-RU" dirty="0"/>
              <a:t> </a:t>
            </a:r>
            <a:r>
              <a:rPr lang="ru-RU" dirty="0" err="1"/>
              <a:t>отримали</a:t>
            </a:r>
            <a:r>
              <a:rPr lang="ru-RU" dirty="0"/>
              <a:t> </a:t>
            </a:r>
            <a:r>
              <a:rPr lang="ru-RU" dirty="0" err="1"/>
              <a:t>свій</a:t>
            </a:r>
            <a:r>
              <a:rPr lang="ru-RU" dirty="0"/>
              <a:t> </a:t>
            </a:r>
            <a:r>
              <a:rPr lang="ru-RU" dirty="0" err="1"/>
              <a:t>власний</a:t>
            </a:r>
            <a:r>
              <a:rPr lang="ru-RU" dirty="0"/>
              <a:t> </a:t>
            </a:r>
            <a:r>
              <a:rPr lang="ru-RU" dirty="0" err="1"/>
              <a:t>розділ</a:t>
            </a:r>
            <a:r>
              <a:rPr lang="ru-RU" dirty="0"/>
              <a:t> (1987 р.) у </a:t>
            </a:r>
            <a:r>
              <a:rPr lang="ru-RU" dirty="0" err="1"/>
              <a:t>Договорі</a:t>
            </a:r>
            <a:r>
              <a:rPr lang="ru-RU" dirty="0"/>
              <a:t> про </a:t>
            </a:r>
            <a:r>
              <a:rPr lang="ru-RU" dirty="0" err="1"/>
              <a:t>Створення</a:t>
            </a:r>
            <a:r>
              <a:rPr lang="ru-RU" dirty="0"/>
              <a:t> </a:t>
            </a:r>
            <a:r>
              <a:rPr lang="ru-RU" dirty="0" err="1"/>
              <a:t>Європейського</a:t>
            </a:r>
            <a:r>
              <a:rPr lang="ru-RU" dirty="0"/>
              <a:t> Союзу.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1F4D7C4B-47C1-9F99-6A6C-0A2C468CBB14}"/>
              </a:ext>
            </a:extLst>
          </p:cNvPr>
          <p:cNvSpPr txBox="1">
            <a:spLocks/>
          </p:cNvSpPr>
          <p:nvPr/>
        </p:nvSpPr>
        <p:spPr>
          <a:xfrm>
            <a:off x="610394" y="2132856"/>
            <a:ext cx="7886700" cy="1982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екологічної</a:t>
            </a:r>
            <a:r>
              <a:rPr lang="ru-RU" dirty="0"/>
              <a:t> </a:t>
            </a:r>
            <a:r>
              <a:rPr lang="ru-RU" dirty="0" err="1"/>
              <a:t>політики</a:t>
            </a:r>
            <a:r>
              <a:rPr lang="ru-RU" dirty="0"/>
              <a:t> ЄС </a:t>
            </a:r>
            <a:r>
              <a:rPr lang="ru-RU" dirty="0" err="1"/>
              <a:t>тісно</a:t>
            </a:r>
            <a:r>
              <a:rPr lang="ru-RU" dirty="0"/>
              <a:t> </a:t>
            </a:r>
            <a:r>
              <a:rPr lang="ru-RU" dirty="0" err="1"/>
              <a:t>пов’язане</a:t>
            </a:r>
            <a:r>
              <a:rPr lang="ru-RU" dirty="0"/>
              <a:t> з </a:t>
            </a:r>
            <a:r>
              <a:rPr lang="ru-RU" dirty="0" err="1"/>
              <a:t>формуванням</a:t>
            </a:r>
            <a:r>
              <a:rPr lang="ru-RU" dirty="0"/>
              <a:t> та </a:t>
            </a:r>
            <a:r>
              <a:rPr lang="ru-RU" dirty="0" err="1"/>
              <a:t>реалізацією</a:t>
            </a:r>
            <a:r>
              <a:rPr lang="ru-RU" dirty="0"/>
              <a:t> </a:t>
            </a:r>
            <a:r>
              <a:rPr lang="ru-RU" dirty="0" err="1"/>
              <a:t>Екологічних</a:t>
            </a:r>
            <a:r>
              <a:rPr lang="ru-RU" dirty="0"/>
              <a:t> </a:t>
            </a:r>
            <a:r>
              <a:rPr lang="ru-RU" dirty="0" err="1"/>
              <a:t>Програм</a:t>
            </a:r>
            <a:r>
              <a:rPr lang="ru-RU" dirty="0"/>
              <a:t> </a:t>
            </a:r>
            <a:r>
              <a:rPr lang="ru-RU" dirty="0" err="1"/>
              <a:t>Дій</a:t>
            </a:r>
            <a:r>
              <a:rPr lang="ru-RU" dirty="0"/>
              <a:t> (ЕПД) / </a:t>
            </a:r>
            <a:r>
              <a:rPr lang="en-US" dirty="0"/>
              <a:t>Environmental Action </a:t>
            </a:r>
            <a:r>
              <a:rPr lang="en-US" dirty="0" err="1"/>
              <a:t>Programmes</a:t>
            </a:r>
            <a:r>
              <a:rPr lang="en-US" dirty="0"/>
              <a:t> (EAP) </a:t>
            </a:r>
            <a:r>
              <a:rPr lang="ru-RU" dirty="0" err="1"/>
              <a:t>Європейського</a:t>
            </a:r>
            <a:r>
              <a:rPr lang="ru-RU" dirty="0"/>
              <a:t> Союзу – </a:t>
            </a:r>
            <a:r>
              <a:rPr lang="ru-RU" dirty="0" err="1"/>
              <a:t>середньострокових</a:t>
            </a:r>
            <a:r>
              <a:rPr lang="ru-RU" dirty="0"/>
              <a:t> </a:t>
            </a:r>
            <a:r>
              <a:rPr lang="ru-RU" dirty="0" err="1"/>
              <a:t>стратегічних</a:t>
            </a:r>
            <a:r>
              <a:rPr lang="ru-RU" dirty="0"/>
              <a:t> </a:t>
            </a:r>
            <a:r>
              <a:rPr lang="ru-RU" dirty="0" err="1"/>
              <a:t>документів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визначають</a:t>
            </a:r>
            <a:r>
              <a:rPr lang="ru-RU" dirty="0"/>
              <a:t> </a:t>
            </a:r>
            <a:r>
              <a:rPr lang="ru-RU" dirty="0" err="1"/>
              <a:t>екологічну</a:t>
            </a:r>
            <a:r>
              <a:rPr lang="ru-RU" dirty="0"/>
              <a:t> </a:t>
            </a:r>
            <a:r>
              <a:rPr lang="ru-RU" dirty="0" err="1"/>
              <a:t>політику</a:t>
            </a:r>
            <a:r>
              <a:rPr lang="ru-RU" dirty="0"/>
              <a:t> ЄС на </a:t>
            </a:r>
            <a:r>
              <a:rPr lang="ru-RU" dirty="0" err="1"/>
              <a:t>найближчі</a:t>
            </a:r>
            <a:r>
              <a:rPr lang="ru-RU" dirty="0"/>
              <a:t> 5-7 </a:t>
            </a:r>
            <a:r>
              <a:rPr lang="ru-RU" dirty="0" err="1"/>
              <a:t>років</a:t>
            </a:r>
            <a:r>
              <a:rPr lang="ru-RU" dirty="0"/>
              <a:t>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E0C6742-34AF-2B30-EE71-72982E2F5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256" y="3717032"/>
            <a:ext cx="1800225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9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7A024-A6CF-0216-574A-B9A06291A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7FDAFE-5E1E-A0F9-7FB2-0BF643E48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59618"/>
          </a:xfrm>
        </p:spPr>
        <p:txBody>
          <a:bodyPr>
            <a:normAutofit/>
          </a:bodyPr>
          <a:lstStyle/>
          <a:p>
            <a:r>
              <a:rPr lang="ru-RU" dirty="0"/>
              <a:t> Перша </a:t>
            </a:r>
            <a:r>
              <a:rPr lang="ru-RU" dirty="0" err="1"/>
              <a:t>Екологічна</a:t>
            </a:r>
            <a:r>
              <a:rPr lang="ru-RU" dirty="0"/>
              <a:t> </a:t>
            </a:r>
            <a:r>
              <a:rPr lang="ru-RU" dirty="0" err="1"/>
              <a:t>Програма</a:t>
            </a:r>
            <a:r>
              <a:rPr lang="ru-RU" dirty="0"/>
              <a:t> </a:t>
            </a:r>
            <a:r>
              <a:rPr lang="ru-RU" dirty="0" err="1"/>
              <a:t>Дій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FB6175-128D-1F2A-F405-7D22174CA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40768"/>
            <a:ext cx="7886700" cy="44644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У </a:t>
            </a:r>
            <a:r>
              <a:rPr lang="ru-RU" dirty="0" err="1"/>
              <a:t>Першій</a:t>
            </a:r>
            <a:r>
              <a:rPr lang="ru-RU" dirty="0"/>
              <a:t> ЕПД (1973 – 1992 </a:t>
            </a:r>
            <a:r>
              <a:rPr lang="ru-RU" dirty="0" err="1"/>
              <a:t>рр</a:t>
            </a:r>
            <a:r>
              <a:rPr lang="ru-RU" dirty="0"/>
              <a:t>.) </a:t>
            </a:r>
            <a:r>
              <a:rPr lang="ru-RU" dirty="0" err="1"/>
              <a:t>вже</a:t>
            </a:r>
            <a:r>
              <a:rPr lang="ru-RU" dirty="0"/>
              <a:t> </a:t>
            </a:r>
            <a:r>
              <a:rPr lang="ru-RU" dirty="0" err="1"/>
              <a:t>наголошувалося</a:t>
            </a:r>
            <a:r>
              <a:rPr lang="ru-RU" dirty="0"/>
              <a:t> про те,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економічний</a:t>
            </a:r>
            <a:r>
              <a:rPr lang="ru-RU" dirty="0"/>
              <a:t> </a:t>
            </a:r>
            <a:r>
              <a:rPr lang="ru-RU" dirty="0" err="1"/>
              <a:t>розвиток</a:t>
            </a:r>
            <a:r>
              <a:rPr lang="ru-RU" dirty="0"/>
              <a:t>, </a:t>
            </a:r>
            <a:r>
              <a:rPr lang="ru-RU" dirty="0" err="1"/>
              <a:t>процвітання</a:t>
            </a:r>
            <a:r>
              <a:rPr lang="ru-RU" dirty="0"/>
              <a:t> та </a:t>
            </a:r>
            <a:r>
              <a:rPr lang="ru-RU" dirty="0" err="1"/>
              <a:t>охорона</a:t>
            </a:r>
            <a:r>
              <a:rPr lang="ru-RU" dirty="0"/>
              <a:t> </a:t>
            </a:r>
            <a:r>
              <a:rPr lang="ru-RU" dirty="0" err="1"/>
              <a:t>навколишнього</a:t>
            </a:r>
            <a:r>
              <a:rPr lang="ru-RU" dirty="0"/>
              <a:t> </a:t>
            </a:r>
            <a:r>
              <a:rPr lang="ru-RU" dirty="0" err="1"/>
              <a:t>середовища</a:t>
            </a:r>
            <a:r>
              <a:rPr lang="ru-RU" dirty="0"/>
              <a:t> </a:t>
            </a:r>
            <a:r>
              <a:rPr lang="ru-RU" dirty="0" err="1"/>
              <a:t>взаємозалежні</a:t>
            </a:r>
            <a:r>
              <a:rPr lang="ru-RU" dirty="0"/>
              <a:t>. </a:t>
            </a:r>
          </a:p>
          <a:p>
            <a:pPr marL="0" indent="0">
              <a:buNone/>
            </a:pPr>
            <a:r>
              <a:rPr lang="ru-RU" dirty="0" err="1"/>
              <a:t>Стверджувалося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«</a:t>
            </a:r>
            <a:r>
              <a:rPr lang="ru-RU" dirty="0" err="1"/>
              <a:t>охорона</a:t>
            </a:r>
            <a:r>
              <a:rPr lang="ru-RU" dirty="0"/>
              <a:t> </a:t>
            </a:r>
            <a:r>
              <a:rPr lang="ru-RU" dirty="0" err="1"/>
              <a:t>навколишнього</a:t>
            </a:r>
            <a:r>
              <a:rPr lang="ru-RU" dirty="0"/>
              <a:t> </a:t>
            </a:r>
            <a:r>
              <a:rPr lang="ru-RU" dirty="0" err="1"/>
              <a:t>середовища</a:t>
            </a:r>
            <a:r>
              <a:rPr lang="ru-RU" dirty="0"/>
              <a:t> </a:t>
            </a:r>
            <a:r>
              <a:rPr lang="ru-RU" dirty="0" err="1"/>
              <a:t>належить</a:t>
            </a:r>
            <a:r>
              <a:rPr lang="ru-RU" dirty="0"/>
              <a:t> до </a:t>
            </a:r>
            <a:r>
              <a:rPr lang="ru-RU" dirty="0" err="1"/>
              <a:t>найважливіших</a:t>
            </a:r>
            <a:r>
              <a:rPr lang="ru-RU" dirty="0"/>
              <a:t> </a:t>
            </a:r>
            <a:r>
              <a:rPr lang="ru-RU" dirty="0" err="1"/>
              <a:t>завдань</a:t>
            </a:r>
            <a:r>
              <a:rPr lang="ru-RU" dirty="0"/>
              <a:t> </a:t>
            </a:r>
            <a:r>
              <a:rPr lang="ru-RU" dirty="0" err="1"/>
              <a:t>Співтовариства</a:t>
            </a:r>
            <a:r>
              <a:rPr lang="ru-RU" dirty="0"/>
              <a:t>».</a:t>
            </a:r>
          </a:p>
          <a:p>
            <a:pPr marL="0" indent="0">
              <a:buNone/>
            </a:pP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найважливіших</a:t>
            </a:r>
            <a:r>
              <a:rPr lang="ru-RU" dirty="0"/>
              <a:t> </a:t>
            </a:r>
            <a:r>
              <a:rPr lang="ru-RU" dirty="0" err="1"/>
              <a:t>цілей</a:t>
            </a:r>
            <a:r>
              <a:rPr lang="ru-RU" dirty="0"/>
              <a:t> </a:t>
            </a:r>
            <a:r>
              <a:rPr lang="ru-RU" dirty="0" err="1"/>
              <a:t>Першої</a:t>
            </a:r>
            <a:r>
              <a:rPr lang="ru-RU" dirty="0"/>
              <a:t> ЕПД були:</a:t>
            </a:r>
          </a:p>
          <a:p>
            <a:pPr marL="0" indent="0">
              <a:buNone/>
            </a:pPr>
            <a:r>
              <a:rPr lang="ru-RU" dirty="0"/>
              <a:t>- </a:t>
            </a:r>
            <a:r>
              <a:rPr lang="ru-RU" dirty="0" err="1"/>
              <a:t>запобігання</a:t>
            </a:r>
            <a:r>
              <a:rPr lang="ru-RU" dirty="0"/>
              <a:t>, </a:t>
            </a:r>
            <a:r>
              <a:rPr lang="ru-RU" dirty="0" err="1"/>
              <a:t>зменшення</a:t>
            </a:r>
            <a:r>
              <a:rPr lang="ru-RU" dirty="0"/>
              <a:t> та </a:t>
            </a:r>
            <a:r>
              <a:rPr lang="ru-RU" dirty="0" err="1"/>
              <a:t>стримування</a:t>
            </a:r>
            <a:r>
              <a:rPr lang="ru-RU" dirty="0"/>
              <a:t> </a:t>
            </a:r>
            <a:r>
              <a:rPr lang="ru-RU" dirty="0" err="1"/>
              <a:t>екологічної</a:t>
            </a:r>
            <a:r>
              <a:rPr lang="ru-RU" dirty="0"/>
              <a:t> </a:t>
            </a:r>
            <a:r>
              <a:rPr lang="ru-RU" dirty="0" err="1"/>
              <a:t>шкоди</a:t>
            </a:r>
            <a:r>
              <a:rPr lang="ru-RU" dirty="0"/>
              <a:t>;</a:t>
            </a:r>
          </a:p>
          <a:p>
            <a:pPr marL="0" indent="0">
              <a:buNone/>
            </a:pPr>
            <a:r>
              <a:rPr lang="ru-RU" dirty="0"/>
              <a:t>- </a:t>
            </a:r>
            <a:r>
              <a:rPr lang="ru-RU" dirty="0" err="1"/>
              <a:t>збереження</a:t>
            </a:r>
            <a:r>
              <a:rPr lang="ru-RU" dirty="0"/>
              <a:t> </a:t>
            </a:r>
            <a:r>
              <a:rPr lang="ru-RU" dirty="0" err="1"/>
              <a:t>екологічної</a:t>
            </a:r>
            <a:r>
              <a:rPr lang="ru-RU" dirty="0"/>
              <a:t> </a:t>
            </a:r>
            <a:r>
              <a:rPr lang="ru-RU" dirty="0" err="1"/>
              <a:t>рівноваги</a:t>
            </a:r>
            <a:r>
              <a:rPr lang="ru-RU" dirty="0"/>
              <a:t>;</a:t>
            </a:r>
          </a:p>
          <a:p>
            <a:pPr marL="0" indent="0">
              <a:buNone/>
            </a:pPr>
            <a:r>
              <a:rPr lang="ru-RU" dirty="0"/>
              <a:t>- </a:t>
            </a:r>
            <a:r>
              <a:rPr lang="ru-RU" dirty="0" err="1"/>
              <a:t>раціональне</a:t>
            </a:r>
            <a:r>
              <a:rPr lang="ru-RU" dirty="0"/>
              <a:t> 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природних</a:t>
            </a:r>
            <a:r>
              <a:rPr lang="ru-RU" dirty="0"/>
              <a:t> </a:t>
            </a:r>
            <a:r>
              <a:rPr lang="ru-RU" dirty="0" err="1"/>
              <a:t>ресурсів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412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AAD309-EDDA-0990-4431-B8644F5F3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D889E5-D62F-1E66-7AAA-114AD124F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59618"/>
          </a:xfrm>
        </p:spPr>
        <p:txBody>
          <a:bodyPr>
            <a:normAutofit/>
          </a:bodyPr>
          <a:lstStyle/>
          <a:p>
            <a:r>
              <a:rPr lang="ru-RU" dirty="0"/>
              <a:t> Перша </a:t>
            </a:r>
            <a:r>
              <a:rPr lang="ru-RU" dirty="0" err="1"/>
              <a:t>Екологічна</a:t>
            </a:r>
            <a:r>
              <a:rPr lang="ru-RU" dirty="0"/>
              <a:t> </a:t>
            </a:r>
            <a:r>
              <a:rPr lang="ru-RU" dirty="0" err="1"/>
              <a:t>Програма</a:t>
            </a:r>
            <a:r>
              <a:rPr lang="ru-RU" dirty="0"/>
              <a:t> </a:t>
            </a:r>
            <a:r>
              <a:rPr lang="ru-RU" dirty="0" err="1"/>
              <a:t>Дій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EF7BCC-799E-66B7-636D-34BE57319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40768"/>
            <a:ext cx="7886700" cy="44644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Вона </a:t>
            </a:r>
            <a:r>
              <a:rPr lang="ru-RU" dirty="0" err="1"/>
              <a:t>запропонувала</a:t>
            </a:r>
            <a:r>
              <a:rPr lang="ru-RU" dirty="0"/>
              <a:t> </a:t>
            </a:r>
            <a:r>
              <a:rPr lang="ru-RU" dirty="0" err="1"/>
              <a:t>поступовий</a:t>
            </a:r>
            <a:r>
              <a:rPr lang="ru-RU" dirty="0"/>
              <a:t> </a:t>
            </a:r>
            <a:r>
              <a:rPr lang="ru-RU" dirty="0" err="1"/>
              <a:t>підхід</a:t>
            </a:r>
            <a:r>
              <a:rPr lang="ru-RU" dirty="0"/>
              <a:t> до </a:t>
            </a:r>
            <a:r>
              <a:rPr lang="ru-RU" dirty="0" err="1"/>
              <a:t>визначення</a:t>
            </a:r>
            <a:r>
              <a:rPr lang="ru-RU" dirty="0"/>
              <a:t> </a:t>
            </a:r>
            <a:r>
              <a:rPr lang="ru-RU" dirty="0" err="1"/>
              <a:t>цілей</a:t>
            </a:r>
            <a:r>
              <a:rPr lang="ru-RU" dirty="0"/>
              <a:t>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якості</a:t>
            </a:r>
            <a:r>
              <a:rPr lang="ru-RU" dirty="0"/>
              <a:t> </a:t>
            </a:r>
            <a:r>
              <a:rPr lang="ru-RU" dirty="0" err="1"/>
              <a:t>навколишнього</a:t>
            </a:r>
            <a:r>
              <a:rPr lang="ru-RU" dirty="0"/>
              <a:t> </a:t>
            </a:r>
            <a:r>
              <a:rPr lang="ru-RU" dirty="0" err="1"/>
              <a:t>середовища</a:t>
            </a:r>
            <a:r>
              <a:rPr lang="ru-RU" dirty="0"/>
              <a:t>. </a:t>
            </a:r>
          </a:p>
          <a:p>
            <a:pPr marL="0" indent="0">
              <a:buNone/>
            </a:pP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розпочалося</a:t>
            </a:r>
            <a:r>
              <a:rPr lang="ru-RU" dirty="0"/>
              <a:t> з </a:t>
            </a:r>
            <a:r>
              <a:rPr lang="ru-RU" dirty="0" err="1"/>
              <a:t>дослідницької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забруднюючих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r>
              <a:rPr lang="ru-RU" dirty="0"/>
              <a:t>, причин </a:t>
            </a:r>
            <a:r>
              <a:rPr lang="ru-RU" dirty="0" err="1"/>
              <a:t>забруднення</a:t>
            </a:r>
            <a:r>
              <a:rPr lang="ru-RU" dirty="0"/>
              <a:t> та </a:t>
            </a:r>
            <a:r>
              <a:rPr lang="ru-RU" dirty="0" err="1"/>
              <a:t>критеріїв</a:t>
            </a:r>
            <a:r>
              <a:rPr lang="ru-RU" dirty="0"/>
              <a:t> </a:t>
            </a:r>
            <a:r>
              <a:rPr lang="ru-RU" dirty="0" err="1"/>
              <a:t>екологічних</a:t>
            </a:r>
            <a:r>
              <a:rPr lang="ru-RU" dirty="0"/>
              <a:t> </a:t>
            </a:r>
            <a:r>
              <a:rPr lang="ru-RU" dirty="0" err="1"/>
              <a:t>цілей</a:t>
            </a:r>
            <a:r>
              <a:rPr lang="ru-RU" dirty="0"/>
              <a:t>. </a:t>
            </a:r>
          </a:p>
          <a:p>
            <a:pPr marL="0" indent="0">
              <a:buNone/>
            </a:pPr>
            <a:r>
              <a:rPr lang="ru-RU" dirty="0" err="1"/>
              <a:t>Наприкінці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процесу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запропоновано</a:t>
            </a:r>
            <a:r>
              <a:rPr lang="ru-RU" dirty="0"/>
              <a:t> </a:t>
            </a:r>
            <a:r>
              <a:rPr lang="ru-RU" dirty="0" err="1"/>
              <a:t>визначення</a:t>
            </a:r>
            <a:r>
              <a:rPr lang="ru-RU" dirty="0"/>
              <a:t> норм </a:t>
            </a:r>
            <a:r>
              <a:rPr lang="ru-RU" dirty="0" err="1"/>
              <a:t>якості</a:t>
            </a:r>
            <a:r>
              <a:rPr lang="ru-RU" dirty="0"/>
              <a:t> </a:t>
            </a:r>
            <a:r>
              <a:rPr lang="ru-RU" dirty="0" err="1"/>
              <a:t>продукції</a:t>
            </a:r>
            <a:r>
              <a:rPr lang="ru-RU" dirty="0"/>
              <a:t> та </a:t>
            </a:r>
            <a:r>
              <a:rPr lang="ru-RU" dirty="0" err="1"/>
              <a:t>довкілля</a:t>
            </a:r>
            <a:r>
              <a:rPr lang="ru-RU" dirty="0"/>
              <a:t>. </a:t>
            </a:r>
          </a:p>
          <a:p>
            <a:pPr marL="0" indent="0">
              <a:buNone/>
            </a:pPr>
            <a:r>
              <a:rPr lang="ru-RU" dirty="0" err="1"/>
              <a:t>Підхід</a:t>
            </a:r>
            <a:r>
              <a:rPr lang="ru-RU" dirty="0"/>
              <a:t> </a:t>
            </a:r>
            <a:r>
              <a:rPr lang="ru-RU" dirty="0" err="1"/>
              <a:t>ґрунтувався</a:t>
            </a:r>
            <a:r>
              <a:rPr lang="ru-RU" dirty="0"/>
              <a:t> на </a:t>
            </a:r>
            <a:r>
              <a:rPr lang="ru-RU" dirty="0" err="1"/>
              <a:t>захисті</a:t>
            </a:r>
            <a:r>
              <a:rPr lang="ru-RU" dirty="0"/>
              <a:t> </a:t>
            </a:r>
            <a:r>
              <a:rPr lang="ru-RU" dirty="0" err="1"/>
              <a:t>окремих</a:t>
            </a:r>
            <a:r>
              <a:rPr lang="ru-RU" dirty="0"/>
              <a:t> </a:t>
            </a:r>
            <a:r>
              <a:rPr lang="ru-RU" dirty="0" err="1"/>
              <a:t>середовищ</a:t>
            </a:r>
            <a:r>
              <a:rPr lang="ru-RU" dirty="0"/>
              <a:t> </a:t>
            </a:r>
            <a:r>
              <a:rPr lang="ru-RU" dirty="0" err="1"/>
              <a:t>навколишнього</a:t>
            </a:r>
            <a:r>
              <a:rPr lang="ru-RU" dirty="0"/>
              <a:t> </a:t>
            </a:r>
            <a:r>
              <a:rPr lang="ru-RU" dirty="0" err="1"/>
              <a:t>середовища</a:t>
            </a:r>
            <a:r>
              <a:rPr lang="ru-RU" dirty="0"/>
              <a:t> (води, </a:t>
            </a:r>
            <a:r>
              <a:rPr lang="ru-RU" dirty="0" err="1"/>
              <a:t>повітря</a:t>
            </a:r>
            <a:r>
              <a:rPr lang="ru-RU" dirty="0"/>
              <a:t>, </a:t>
            </a:r>
            <a:r>
              <a:rPr lang="ru-RU" dirty="0" err="1"/>
              <a:t>ґрунту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)</a:t>
            </a:r>
          </a:p>
          <a:p>
            <a:pPr marL="0" indent="0">
              <a:buNone/>
            </a:pPr>
            <a:r>
              <a:rPr lang="ru-RU" dirty="0"/>
              <a:t>Перша ЕПД </a:t>
            </a:r>
            <a:r>
              <a:rPr lang="ru-RU" dirty="0" err="1"/>
              <a:t>приділяла</a:t>
            </a:r>
            <a:r>
              <a:rPr lang="ru-RU" dirty="0"/>
              <a:t> </a:t>
            </a:r>
            <a:r>
              <a:rPr lang="ru-RU" dirty="0" err="1"/>
              <a:t>більшу</a:t>
            </a:r>
            <a:r>
              <a:rPr lang="ru-RU" dirty="0"/>
              <a:t> </a:t>
            </a:r>
            <a:r>
              <a:rPr lang="ru-RU" dirty="0" err="1"/>
              <a:t>увагу</a:t>
            </a:r>
            <a:r>
              <a:rPr lang="ru-RU" dirty="0"/>
              <a:t> </a:t>
            </a:r>
            <a:r>
              <a:rPr lang="ru-RU" dirty="0" err="1"/>
              <a:t>захисту</a:t>
            </a:r>
            <a:r>
              <a:rPr lang="ru-RU" dirty="0"/>
              <a:t> вод та </a:t>
            </a:r>
            <a:r>
              <a:rPr lang="ru-RU" dirty="0" err="1"/>
              <a:t>відходів</a:t>
            </a:r>
            <a:r>
              <a:rPr lang="ru-RU" dirty="0"/>
              <a:t>, </a:t>
            </a:r>
            <a:r>
              <a:rPr lang="ru-RU" dirty="0" err="1"/>
              <a:t>але</a:t>
            </a:r>
            <a:r>
              <a:rPr lang="ru-RU" dirty="0"/>
              <a:t> вона також </a:t>
            </a:r>
            <a:r>
              <a:rPr lang="ru-RU" dirty="0" err="1"/>
              <a:t>містила</a:t>
            </a:r>
            <a:r>
              <a:rPr lang="ru-RU" dirty="0"/>
              <a:t> </a:t>
            </a:r>
            <a:r>
              <a:rPr lang="ru-RU" dirty="0" err="1"/>
              <a:t>галузевий</a:t>
            </a:r>
            <a:r>
              <a:rPr lang="ru-RU" dirty="0"/>
              <a:t> </a:t>
            </a:r>
            <a:r>
              <a:rPr lang="ru-RU" dirty="0" err="1"/>
              <a:t>підхід</a:t>
            </a:r>
            <a:r>
              <a:rPr lang="ru-RU" dirty="0"/>
              <a:t> з </a:t>
            </a:r>
            <a:r>
              <a:rPr lang="ru-RU" dirty="0" err="1"/>
              <a:t>особливим</a:t>
            </a:r>
            <a:r>
              <a:rPr lang="ru-RU" dirty="0"/>
              <a:t> </a:t>
            </a:r>
            <a:r>
              <a:rPr lang="ru-RU" dirty="0" err="1"/>
              <a:t>наголосом</a:t>
            </a:r>
            <a:r>
              <a:rPr lang="ru-RU" dirty="0"/>
              <a:t> на </a:t>
            </a:r>
            <a:r>
              <a:rPr lang="ru-RU" dirty="0" err="1"/>
              <a:t>сільському</a:t>
            </a:r>
            <a:r>
              <a:rPr lang="ru-RU" dirty="0"/>
              <a:t> </a:t>
            </a:r>
            <a:r>
              <a:rPr lang="ru-RU" dirty="0" err="1"/>
              <a:t>господарстві</a:t>
            </a:r>
            <a:r>
              <a:rPr lang="ru-RU" dirty="0"/>
              <a:t> та </a:t>
            </a:r>
            <a:r>
              <a:rPr lang="ru-RU" dirty="0" err="1"/>
              <a:t>просторовому</a:t>
            </a:r>
            <a:r>
              <a:rPr lang="ru-RU" dirty="0"/>
              <a:t> </a:t>
            </a:r>
            <a:r>
              <a:rPr lang="ru-RU" dirty="0" err="1"/>
              <a:t>плануванні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4942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EBAB7-31F9-C85D-489D-960457A44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444611-89C7-102B-84AA-68A256025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59618"/>
          </a:xfrm>
        </p:spPr>
        <p:txBody>
          <a:bodyPr>
            <a:normAutofit/>
          </a:bodyPr>
          <a:lstStyle/>
          <a:p>
            <a:r>
              <a:rPr lang="ru-RU" dirty="0"/>
              <a:t> Друга </a:t>
            </a:r>
            <a:r>
              <a:rPr lang="ru-RU" dirty="0" err="1"/>
              <a:t>Екологічна</a:t>
            </a:r>
            <a:r>
              <a:rPr lang="ru-RU" dirty="0"/>
              <a:t> </a:t>
            </a:r>
            <a:r>
              <a:rPr lang="ru-RU" dirty="0" err="1"/>
              <a:t>Програма</a:t>
            </a:r>
            <a:r>
              <a:rPr lang="ru-RU" dirty="0"/>
              <a:t> </a:t>
            </a:r>
            <a:r>
              <a:rPr lang="ru-RU" dirty="0" err="1"/>
              <a:t>Дій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CF13B8-669A-7A46-3AF4-BDD3618D1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40768"/>
            <a:ext cx="7886700" cy="44644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Друга ЕПД (1977 – 1981 </a:t>
            </a:r>
            <a:r>
              <a:rPr lang="ru-RU" dirty="0" err="1"/>
              <a:t>рр</a:t>
            </a:r>
            <a:r>
              <a:rPr lang="ru-RU" dirty="0"/>
              <a:t>.)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продовженням</a:t>
            </a:r>
            <a:r>
              <a:rPr lang="ru-RU" dirty="0"/>
              <a:t> </a:t>
            </a:r>
            <a:r>
              <a:rPr lang="ru-RU" dirty="0" err="1"/>
              <a:t>першої</a:t>
            </a:r>
            <a:r>
              <a:rPr lang="ru-RU" dirty="0"/>
              <a:t> з точки </a:t>
            </a:r>
            <a:r>
              <a:rPr lang="ru-RU" dirty="0" err="1"/>
              <a:t>зору</a:t>
            </a:r>
            <a:r>
              <a:rPr lang="ru-RU" dirty="0"/>
              <a:t> </a:t>
            </a:r>
            <a:r>
              <a:rPr lang="ru-RU" dirty="0" err="1"/>
              <a:t>підходу</a:t>
            </a:r>
            <a:r>
              <a:rPr lang="ru-RU" dirty="0"/>
              <a:t> та мети, з </a:t>
            </a:r>
            <a:r>
              <a:rPr lang="ru-RU" dirty="0" err="1"/>
              <a:t>більшим</a:t>
            </a:r>
            <a:r>
              <a:rPr lang="ru-RU" dirty="0"/>
              <a:t> </a:t>
            </a:r>
            <a:r>
              <a:rPr lang="ru-RU" dirty="0" err="1"/>
              <a:t>діапазоном</a:t>
            </a:r>
            <a:r>
              <a:rPr lang="ru-RU" dirty="0"/>
              <a:t> проблем,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необхідно</a:t>
            </a:r>
            <a:r>
              <a:rPr lang="ru-RU" dirty="0"/>
              <a:t> </a:t>
            </a:r>
            <a:r>
              <a:rPr lang="ru-RU" dirty="0" err="1"/>
              <a:t>вирішувати</a:t>
            </a:r>
            <a:r>
              <a:rPr lang="ru-RU" dirty="0"/>
              <a:t>. </a:t>
            </a:r>
          </a:p>
          <a:p>
            <a:pPr marL="0" indent="0">
              <a:buNone/>
            </a:pPr>
            <a:r>
              <a:rPr lang="ru-RU" dirty="0" err="1"/>
              <a:t>Охороні</a:t>
            </a:r>
            <a:r>
              <a:rPr lang="ru-RU" dirty="0"/>
              <a:t> </a:t>
            </a:r>
            <a:r>
              <a:rPr lang="ru-RU" dirty="0" err="1"/>
              <a:t>дикої</a:t>
            </a:r>
            <a:r>
              <a:rPr lang="ru-RU" dirty="0"/>
              <a:t> </a:t>
            </a:r>
            <a:r>
              <a:rPr lang="ru-RU" dirty="0" err="1"/>
              <a:t>природи</a:t>
            </a:r>
            <a:r>
              <a:rPr lang="ru-RU" dirty="0"/>
              <a:t> </a:t>
            </a:r>
            <a:r>
              <a:rPr lang="ru-RU" dirty="0" err="1"/>
              <a:t>приділялася</a:t>
            </a:r>
            <a:r>
              <a:rPr lang="ru-RU" dirty="0"/>
              <a:t> </a:t>
            </a:r>
            <a:r>
              <a:rPr lang="ru-RU" dirty="0" err="1"/>
              <a:t>особливу</a:t>
            </a:r>
            <a:r>
              <a:rPr lang="ru-RU" dirty="0"/>
              <a:t> </a:t>
            </a:r>
            <a:r>
              <a:rPr lang="ru-RU" dirty="0" err="1"/>
              <a:t>увагу</a:t>
            </a:r>
            <a:r>
              <a:rPr lang="ru-RU" dirty="0"/>
              <a:t>. </a:t>
            </a:r>
          </a:p>
          <a:p>
            <a:pPr marL="0" indent="0">
              <a:buNone/>
            </a:pPr>
            <a:r>
              <a:rPr lang="ru-RU" dirty="0"/>
              <a:t>З точки </a:t>
            </a:r>
            <a:r>
              <a:rPr lang="ru-RU" dirty="0" err="1"/>
              <a:t>зору</a:t>
            </a:r>
            <a:r>
              <a:rPr lang="ru-RU" dirty="0"/>
              <a:t> практичного </a:t>
            </a:r>
            <a:r>
              <a:rPr lang="ru-RU" dirty="0" err="1"/>
              <a:t>підходу</a:t>
            </a:r>
            <a:r>
              <a:rPr lang="ru-RU" dirty="0"/>
              <a:t>, Перша та Друга </a:t>
            </a:r>
            <a:r>
              <a:rPr lang="ru-RU" dirty="0" err="1"/>
              <a:t>програми</a:t>
            </a:r>
            <a:r>
              <a:rPr lang="ru-RU" dirty="0"/>
              <a:t> </a:t>
            </a:r>
            <a:r>
              <a:rPr lang="ru-RU" dirty="0" err="1"/>
              <a:t>відстоювали</a:t>
            </a:r>
            <a:r>
              <a:rPr lang="ru-RU" dirty="0"/>
              <a:t> </a:t>
            </a:r>
            <a:r>
              <a:rPr lang="ru-RU" dirty="0" err="1"/>
              <a:t>значення</a:t>
            </a:r>
            <a:r>
              <a:rPr lang="ru-RU" dirty="0"/>
              <a:t> </a:t>
            </a:r>
            <a:r>
              <a:rPr lang="ru-RU" dirty="0" err="1"/>
              <a:t>якості</a:t>
            </a:r>
            <a:r>
              <a:rPr lang="ru-RU" dirty="0"/>
              <a:t> води та </a:t>
            </a:r>
            <a:r>
              <a:rPr lang="ru-RU" dirty="0" err="1"/>
              <a:t>повітря</a:t>
            </a:r>
            <a:r>
              <a:rPr lang="ru-RU" dirty="0"/>
              <a:t>. </a:t>
            </a:r>
            <a:r>
              <a:rPr lang="ru-RU" dirty="0" err="1"/>
              <a:t>Цілі</a:t>
            </a:r>
            <a:r>
              <a:rPr lang="ru-RU" dirty="0"/>
              <a:t>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якості</a:t>
            </a:r>
            <a:r>
              <a:rPr lang="ru-RU" dirty="0"/>
              <a:t> </a:t>
            </a:r>
            <a:r>
              <a:rPr lang="ru-RU" dirty="0" err="1"/>
              <a:t>питної</a:t>
            </a:r>
            <a:r>
              <a:rPr lang="ru-RU" dirty="0"/>
              <a:t> води були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суворими</a:t>
            </a:r>
            <a:r>
              <a:rPr lang="ru-RU" dirty="0"/>
              <a:t> – </a:t>
            </a:r>
            <a:r>
              <a:rPr lang="ru-RU" dirty="0" err="1"/>
              <a:t>цілі</a:t>
            </a:r>
            <a:r>
              <a:rPr lang="ru-RU" dirty="0"/>
              <a:t>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повітря</a:t>
            </a:r>
            <a:r>
              <a:rPr lang="ru-RU" dirty="0"/>
              <a:t> могли бути </a:t>
            </a:r>
            <a:r>
              <a:rPr lang="ru-RU" dirty="0" err="1"/>
              <a:t>досягнуті</a:t>
            </a:r>
            <a:r>
              <a:rPr lang="ru-RU" dirty="0"/>
              <a:t> без сильного </a:t>
            </a:r>
            <a:r>
              <a:rPr lang="ru-RU" dirty="0" err="1"/>
              <a:t>втручання</a:t>
            </a:r>
            <a:r>
              <a:rPr lang="ru-RU" dirty="0"/>
              <a:t> </a:t>
            </a:r>
            <a:r>
              <a:rPr lang="ru-RU" dirty="0" err="1"/>
              <a:t>політики</a:t>
            </a:r>
            <a:r>
              <a:rPr lang="ru-RU" dirty="0"/>
              <a:t>. </a:t>
            </a:r>
          </a:p>
          <a:p>
            <a:pPr marL="0" indent="0">
              <a:buNone/>
            </a:pPr>
            <a:r>
              <a:rPr lang="ru-RU" dirty="0" err="1"/>
              <a:t>Проте</a:t>
            </a:r>
            <a:r>
              <a:rPr lang="ru-RU" dirty="0"/>
              <a:t> </a:t>
            </a:r>
            <a:r>
              <a:rPr lang="ru-RU" dirty="0" err="1"/>
              <a:t>протягом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періоду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прийнято</a:t>
            </a:r>
            <a:r>
              <a:rPr lang="ru-RU" dirty="0"/>
              <a:t> ряд </a:t>
            </a:r>
            <a:r>
              <a:rPr lang="ru-RU" dirty="0" err="1"/>
              <a:t>рамкових</a:t>
            </a:r>
            <a:r>
              <a:rPr lang="ru-RU" dirty="0"/>
              <a:t> директив, особливо </a:t>
            </a:r>
            <a:r>
              <a:rPr lang="ru-RU" dirty="0" err="1"/>
              <a:t>щодо</a:t>
            </a:r>
            <a:r>
              <a:rPr lang="ru-RU" dirty="0"/>
              <a:t> води та </a:t>
            </a:r>
            <a:r>
              <a:rPr lang="ru-RU" dirty="0" err="1"/>
              <a:t>відходів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519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59068-5BE0-4C91-31E4-4445D0737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A72C7E-11BB-A693-1CE6-13945A1D9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59618"/>
          </a:xfrm>
        </p:spPr>
        <p:txBody>
          <a:bodyPr>
            <a:normAutofit/>
          </a:bodyPr>
          <a:lstStyle/>
          <a:p>
            <a:r>
              <a:rPr lang="ru-RU" dirty="0"/>
              <a:t>  </a:t>
            </a:r>
            <a:r>
              <a:rPr lang="ru-RU" dirty="0" err="1"/>
              <a:t>Третя</a:t>
            </a:r>
            <a:r>
              <a:rPr lang="ru-RU" dirty="0"/>
              <a:t> </a:t>
            </a:r>
            <a:r>
              <a:rPr lang="ru-RU" dirty="0" err="1"/>
              <a:t>Екологічна</a:t>
            </a:r>
            <a:r>
              <a:rPr lang="ru-RU" dirty="0"/>
              <a:t> </a:t>
            </a:r>
            <a:r>
              <a:rPr lang="ru-RU" dirty="0" err="1"/>
              <a:t>Програма</a:t>
            </a:r>
            <a:r>
              <a:rPr lang="ru-RU" dirty="0"/>
              <a:t> </a:t>
            </a:r>
            <a:r>
              <a:rPr lang="ru-RU" dirty="0" err="1"/>
              <a:t>Дій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368697-37A8-8EC3-6DB0-39514EB0F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40768"/>
            <a:ext cx="7886700" cy="44644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/>
              <a:t>Третя</a:t>
            </a:r>
            <a:r>
              <a:rPr lang="ru-RU" dirty="0"/>
              <a:t> ЕПД (1982 – 1986) </a:t>
            </a:r>
            <a:r>
              <a:rPr lang="ru-RU" dirty="0" err="1"/>
              <a:t>відображають</a:t>
            </a:r>
            <a:r>
              <a:rPr lang="ru-RU" dirty="0"/>
              <a:t> </a:t>
            </a:r>
            <a:r>
              <a:rPr lang="ru-RU" dirty="0" err="1"/>
              <a:t>значні</a:t>
            </a:r>
            <a:r>
              <a:rPr lang="ru-RU" dirty="0"/>
              <a:t> </a:t>
            </a:r>
            <a:r>
              <a:rPr lang="ru-RU" dirty="0" err="1"/>
              <a:t>зміни</a:t>
            </a:r>
            <a:r>
              <a:rPr lang="ru-RU" dirty="0"/>
              <a:t> у </a:t>
            </a:r>
            <a:r>
              <a:rPr lang="ru-RU" dirty="0" err="1"/>
              <a:t>політичному</a:t>
            </a:r>
            <a:r>
              <a:rPr lang="ru-RU" dirty="0"/>
              <a:t> </a:t>
            </a:r>
            <a:r>
              <a:rPr lang="ru-RU" dirty="0" err="1"/>
              <a:t>підході</a:t>
            </a:r>
            <a:r>
              <a:rPr lang="ru-RU" dirty="0"/>
              <a:t>, будучи </a:t>
            </a:r>
            <a:r>
              <a:rPr lang="ru-RU" dirty="0" err="1"/>
              <a:t>набагато</a:t>
            </a:r>
            <a:r>
              <a:rPr lang="ru-RU" dirty="0"/>
              <a:t>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тісно</a:t>
            </a:r>
            <a:r>
              <a:rPr lang="ru-RU" dirty="0"/>
              <a:t> </a:t>
            </a:r>
            <a:r>
              <a:rPr lang="ru-RU" dirty="0" err="1"/>
              <a:t>пов'язаними</a:t>
            </a:r>
            <a:r>
              <a:rPr lang="ru-RU" dirty="0"/>
              <a:t> з </a:t>
            </a:r>
            <a:r>
              <a:rPr lang="ru-RU" dirty="0" err="1"/>
              <a:t>завершенням</a:t>
            </a:r>
            <a:r>
              <a:rPr lang="ru-RU" dirty="0"/>
              <a:t> </a:t>
            </a:r>
            <a:r>
              <a:rPr lang="ru-RU" dirty="0" err="1"/>
              <a:t>створення</a:t>
            </a:r>
            <a:r>
              <a:rPr lang="ru-RU" dirty="0"/>
              <a:t> </a:t>
            </a:r>
            <a:r>
              <a:rPr lang="ru-RU" dirty="0" err="1"/>
              <a:t>внутрішнього</a:t>
            </a:r>
            <a:r>
              <a:rPr lang="ru-RU" dirty="0"/>
              <a:t> ринку, </a:t>
            </a:r>
            <a:r>
              <a:rPr lang="ru-RU" dirty="0" err="1"/>
              <a:t>ніж</a:t>
            </a:r>
            <a:r>
              <a:rPr lang="ru-RU" dirty="0"/>
              <a:t> </a:t>
            </a:r>
            <a:r>
              <a:rPr lang="ru-RU" dirty="0" err="1"/>
              <a:t>їхні</a:t>
            </a:r>
            <a:r>
              <a:rPr lang="ru-RU" dirty="0"/>
              <a:t> попередники. </a:t>
            </a:r>
          </a:p>
          <a:p>
            <a:pPr marL="0" indent="0">
              <a:buNone/>
            </a:pPr>
            <a:r>
              <a:rPr lang="ru-RU" dirty="0" err="1"/>
              <a:t>Гармонізація</a:t>
            </a:r>
            <a:r>
              <a:rPr lang="ru-RU" dirty="0"/>
              <a:t> </a:t>
            </a:r>
            <a:r>
              <a:rPr lang="ru-RU" dirty="0" err="1"/>
              <a:t>стандартів</a:t>
            </a:r>
            <a:r>
              <a:rPr lang="ru-RU" dirty="0"/>
              <a:t> </a:t>
            </a:r>
            <a:r>
              <a:rPr lang="ru-RU" dirty="0" err="1"/>
              <a:t>викидів</a:t>
            </a:r>
            <a:r>
              <a:rPr lang="ru-RU" dirty="0"/>
              <a:t> у </a:t>
            </a:r>
            <a:r>
              <a:rPr lang="ru-RU" dirty="0" err="1"/>
              <a:t>навколишнє</a:t>
            </a:r>
            <a:r>
              <a:rPr lang="ru-RU" dirty="0"/>
              <a:t> </a:t>
            </a:r>
            <a:r>
              <a:rPr lang="ru-RU" dirty="0" err="1"/>
              <a:t>середовище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 err="1"/>
              <a:t>Гармонізація</a:t>
            </a:r>
            <a:r>
              <a:rPr lang="ru-RU" dirty="0"/>
              <a:t> </a:t>
            </a:r>
            <a:r>
              <a:rPr lang="ru-RU" dirty="0" err="1"/>
              <a:t>регламентів</a:t>
            </a:r>
            <a:r>
              <a:rPr lang="ru-RU" dirty="0"/>
              <a:t>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продукції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 err="1"/>
              <a:t>Граничні</a:t>
            </a:r>
            <a:r>
              <a:rPr lang="ru-RU" dirty="0"/>
              <a:t> </a:t>
            </a:r>
            <a:r>
              <a:rPr lang="ru-RU" dirty="0" err="1"/>
              <a:t>значення</a:t>
            </a:r>
            <a:r>
              <a:rPr lang="ru-RU" dirty="0"/>
              <a:t> </a:t>
            </a:r>
            <a:r>
              <a:rPr lang="ru-RU" dirty="0" err="1"/>
              <a:t>викидів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стаціонарних</a:t>
            </a:r>
            <a:r>
              <a:rPr lang="ru-RU" dirty="0"/>
              <a:t> та </a:t>
            </a:r>
            <a:r>
              <a:rPr lang="ru-RU" dirty="0" err="1"/>
              <a:t>пересувних</a:t>
            </a:r>
            <a:r>
              <a:rPr lang="ru-RU" dirty="0"/>
              <a:t> </a:t>
            </a:r>
            <a:r>
              <a:rPr lang="ru-RU" dirty="0" err="1"/>
              <a:t>джерел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 err="1"/>
              <a:t>Впровадження</a:t>
            </a:r>
            <a:r>
              <a:rPr lang="ru-RU" dirty="0"/>
              <a:t> </a:t>
            </a:r>
            <a:r>
              <a:rPr lang="ru-RU" dirty="0" err="1"/>
              <a:t>кращих</a:t>
            </a:r>
            <a:r>
              <a:rPr lang="ru-RU" dirty="0"/>
              <a:t> </a:t>
            </a:r>
            <a:r>
              <a:rPr lang="ru-RU" dirty="0" err="1"/>
              <a:t>технологій</a:t>
            </a:r>
            <a:r>
              <a:rPr lang="ru-RU" dirty="0"/>
              <a:t> очистки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743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4C774-D309-0523-4B24-D14C4D644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C44FF4-67D6-B018-05D1-5DD95B750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8640"/>
            <a:ext cx="7886700" cy="759618"/>
          </a:xfrm>
        </p:spPr>
        <p:txBody>
          <a:bodyPr>
            <a:normAutofit/>
          </a:bodyPr>
          <a:lstStyle/>
          <a:p>
            <a:r>
              <a:rPr lang="ru-RU" dirty="0"/>
              <a:t>  </a:t>
            </a:r>
            <a:r>
              <a:rPr lang="ru-RU" dirty="0" err="1"/>
              <a:t>П’ята</a:t>
            </a:r>
            <a:r>
              <a:rPr lang="ru-RU" dirty="0"/>
              <a:t> ЕПД (1997 – 2003 </a:t>
            </a:r>
            <a:r>
              <a:rPr lang="ru-RU" dirty="0" err="1"/>
              <a:t>рр</a:t>
            </a:r>
            <a:r>
              <a:rPr lang="ru-RU" dirty="0"/>
              <a:t>.)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93BC1D-1C28-B30F-C134-6497B0B1F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52736"/>
            <a:ext cx="7886700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У </a:t>
            </a:r>
            <a:r>
              <a:rPr lang="ru-RU" dirty="0" err="1"/>
              <a:t>П’ятій</a:t>
            </a:r>
            <a:r>
              <a:rPr lang="ru-RU" dirty="0"/>
              <a:t> ЕПД </a:t>
            </a:r>
            <a:r>
              <a:rPr lang="ru-RU" dirty="0" err="1"/>
              <a:t>інтеграція</a:t>
            </a:r>
            <a:r>
              <a:rPr lang="ru-RU" dirty="0"/>
              <a:t> </a:t>
            </a:r>
            <a:r>
              <a:rPr lang="ru-RU" dirty="0" err="1"/>
              <a:t>екологічної</a:t>
            </a:r>
            <a:r>
              <a:rPr lang="ru-RU" dirty="0"/>
              <a:t> </a:t>
            </a:r>
            <a:r>
              <a:rPr lang="ru-RU" dirty="0" err="1"/>
              <a:t>політики</a:t>
            </a:r>
            <a:r>
              <a:rPr lang="ru-RU" dirty="0"/>
              <a:t> та </a:t>
            </a:r>
            <a:r>
              <a:rPr lang="ru-RU" dirty="0" err="1"/>
              <a:t>сталий</a:t>
            </a:r>
            <a:r>
              <a:rPr lang="ru-RU" dirty="0"/>
              <a:t> </a:t>
            </a:r>
            <a:r>
              <a:rPr lang="ru-RU" dirty="0" err="1"/>
              <a:t>розвиток</a:t>
            </a:r>
            <a:r>
              <a:rPr lang="ru-RU" dirty="0"/>
              <a:t> стали </a:t>
            </a:r>
            <a:r>
              <a:rPr lang="ru-RU" dirty="0" err="1"/>
              <a:t>ключовими</a:t>
            </a:r>
            <a:r>
              <a:rPr lang="ru-RU" dirty="0"/>
              <a:t> </a:t>
            </a:r>
            <a:r>
              <a:rPr lang="ru-RU" dirty="0" err="1"/>
              <a:t>елементами</a:t>
            </a:r>
            <a:r>
              <a:rPr lang="ru-RU" dirty="0"/>
              <a:t> </a:t>
            </a:r>
            <a:r>
              <a:rPr lang="ru-RU" dirty="0" err="1"/>
              <a:t>складної</a:t>
            </a:r>
            <a:r>
              <a:rPr lang="ru-RU" dirty="0"/>
              <a:t> </a:t>
            </a:r>
            <a:r>
              <a:rPr lang="ru-RU" dirty="0" err="1"/>
              <a:t>архітектури</a:t>
            </a:r>
            <a:r>
              <a:rPr lang="ru-RU" dirty="0"/>
              <a:t> </a:t>
            </a:r>
            <a:r>
              <a:rPr lang="ru-RU" dirty="0" err="1"/>
              <a:t>стратегічних</a:t>
            </a:r>
            <a:r>
              <a:rPr lang="ru-RU" dirty="0"/>
              <a:t> </a:t>
            </a:r>
            <a:r>
              <a:rPr lang="ru-RU" dirty="0" err="1"/>
              <a:t>документів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/>
              <a:t>Нове складне та </a:t>
            </a:r>
            <a:r>
              <a:rPr lang="ru-RU" dirty="0" err="1"/>
              <a:t>цілісне</a:t>
            </a:r>
            <a:r>
              <a:rPr lang="ru-RU" dirty="0"/>
              <a:t> </a:t>
            </a:r>
            <a:r>
              <a:rPr lang="ru-RU" dirty="0" err="1"/>
              <a:t>рамкове</a:t>
            </a:r>
            <a:r>
              <a:rPr lang="ru-RU" dirty="0"/>
              <a:t> </a:t>
            </a:r>
            <a:r>
              <a:rPr lang="ru-RU" dirty="0" err="1"/>
              <a:t>законодавство</a:t>
            </a:r>
            <a:r>
              <a:rPr lang="ru-RU" dirty="0"/>
              <a:t>, </a:t>
            </a:r>
            <a:r>
              <a:rPr lang="ru-RU" dirty="0" err="1"/>
              <a:t>таке</a:t>
            </a:r>
            <a:r>
              <a:rPr lang="ru-RU" dirty="0"/>
              <a:t> як Директива про </a:t>
            </a:r>
            <a:r>
              <a:rPr lang="ru-RU" dirty="0" err="1"/>
              <a:t>якість</a:t>
            </a:r>
            <a:r>
              <a:rPr lang="ru-RU" dirty="0"/>
              <a:t> </a:t>
            </a:r>
            <a:r>
              <a:rPr lang="ru-RU" dirty="0" err="1"/>
              <a:t>навколишнього</a:t>
            </a:r>
            <a:r>
              <a:rPr lang="ru-RU" dirty="0"/>
              <a:t> </a:t>
            </a:r>
            <a:r>
              <a:rPr lang="ru-RU" dirty="0" err="1"/>
              <a:t>повітря</a:t>
            </a:r>
            <a:r>
              <a:rPr lang="ru-RU" dirty="0"/>
              <a:t> (96/62), </a:t>
            </a:r>
            <a:r>
              <a:rPr lang="ru-RU" dirty="0" err="1"/>
              <a:t>Рамкова</a:t>
            </a:r>
            <a:r>
              <a:rPr lang="ru-RU" dirty="0"/>
              <a:t> директива про воду (2000/60) </a:t>
            </a:r>
            <a:r>
              <a:rPr lang="ru-RU" dirty="0" err="1"/>
              <a:t>або</a:t>
            </a:r>
            <a:r>
              <a:rPr lang="ru-RU" dirty="0"/>
              <a:t> Директива </a:t>
            </a:r>
            <a:r>
              <a:rPr lang="ru-RU" dirty="0" err="1"/>
              <a:t>щодо</a:t>
            </a:r>
            <a:r>
              <a:rPr lang="ru-RU" dirty="0"/>
              <a:t> комплексного </a:t>
            </a:r>
            <a:r>
              <a:rPr lang="ru-RU" dirty="0" err="1"/>
              <a:t>запобігання</a:t>
            </a:r>
            <a:r>
              <a:rPr lang="ru-RU" dirty="0"/>
              <a:t> та контролю </a:t>
            </a:r>
            <a:r>
              <a:rPr lang="ru-RU" dirty="0" err="1"/>
              <a:t>забруднення</a:t>
            </a:r>
            <a:r>
              <a:rPr lang="ru-RU" dirty="0"/>
              <a:t> 1996/61).</a:t>
            </a:r>
          </a:p>
          <a:p>
            <a:pPr marL="0" indent="0">
              <a:buNone/>
            </a:pPr>
            <a:r>
              <a:rPr lang="ru-RU" dirty="0"/>
              <a:t>Нове </a:t>
            </a:r>
            <a:r>
              <a:rPr lang="ru-RU" dirty="0" err="1"/>
              <a:t>цільове</a:t>
            </a:r>
            <a:r>
              <a:rPr lang="ru-RU" dirty="0"/>
              <a:t> </a:t>
            </a:r>
            <a:r>
              <a:rPr lang="ru-RU" dirty="0" err="1"/>
              <a:t>законодавство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встановлює</a:t>
            </a:r>
            <a:r>
              <a:rPr lang="ru-RU" dirty="0"/>
              <a:t> </a:t>
            </a:r>
            <a:r>
              <a:rPr lang="ru-RU" dirty="0" err="1"/>
              <a:t>максимальні</a:t>
            </a:r>
            <a:r>
              <a:rPr lang="ru-RU" dirty="0"/>
              <a:t> </a:t>
            </a:r>
            <a:r>
              <a:rPr lang="ru-RU" dirty="0" err="1"/>
              <a:t>національні</a:t>
            </a:r>
            <a:r>
              <a:rPr lang="ru-RU" dirty="0"/>
              <a:t> </a:t>
            </a:r>
            <a:r>
              <a:rPr lang="ru-RU" dirty="0" err="1"/>
              <a:t>межі</a:t>
            </a:r>
            <a:r>
              <a:rPr lang="ru-RU" dirty="0"/>
              <a:t> </a:t>
            </a:r>
            <a:r>
              <a:rPr lang="ru-RU" dirty="0" err="1"/>
              <a:t>викидів</a:t>
            </a:r>
            <a:r>
              <a:rPr lang="ru-RU" dirty="0"/>
              <a:t> для </a:t>
            </a:r>
            <a:r>
              <a:rPr lang="ru-RU" dirty="0" err="1"/>
              <a:t>ключових</a:t>
            </a:r>
            <a:r>
              <a:rPr lang="ru-RU" dirty="0"/>
              <a:t> </a:t>
            </a:r>
            <a:r>
              <a:rPr lang="ru-RU" dirty="0" err="1"/>
              <a:t>забруднювачів</a:t>
            </a:r>
            <a:r>
              <a:rPr lang="ru-RU" dirty="0"/>
              <a:t>, </a:t>
            </a:r>
            <a:r>
              <a:rPr lang="ru-RU" dirty="0" err="1"/>
              <a:t>але</a:t>
            </a:r>
            <a:r>
              <a:rPr lang="ru-RU" dirty="0"/>
              <a:t> </a:t>
            </a:r>
            <a:r>
              <a:rPr lang="ru-RU" dirty="0" err="1"/>
              <a:t>залишає</a:t>
            </a:r>
            <a:r>
              <a:rPr lang="ru-RU" dirty="0"/>
              <a:t> </a:t>
            </a:r>
            <a:r>
              <a:rPr lang="ru-RU" dirty="0" err="1"/>
              <a:t>країнам</a:t>
            </a:r>
            <a:r>
              <a:rPr lang="ru-RU" dirty="0"/>
              <a:t>-членам свободу </a:t>
            </a:r>
            <a:r>
              <a:rPr lang="ru-RU" dirty="0" err="1"/>
              <a:t>вибору</a:t>
            </a:r>
            <a:r>
              <a:rPr lang="ru-RU" dirty="0"/>
              <a:t> способу </a:t>
            </a:r>
            <a:r>
              <a:rPr lang="ru-RU" dirty="0" err="1"/>
              <a:t>досягнення</a:t>
            </a:r>
            <a:r>
              <a:rPr lang="ru-RU" dirty="0"/>
              <a:t> </a:t>
            </a:r>
            <a:r>
              <a:rPr lang="ru-RU" dirty="0" err="1"/>
              <a:t>необхідних</a:t>
            </a:r>
            <a:r>
              <a:rPr lang="ru-RU" dirty="0"/>
              <a:t> </a:t>
            </a:r>
            <a:r>
              <a:rPr lang="ru-RU" dirty="0" err="1"/>
              <a:t>скорочень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/>
              <a:t>Директива про </a:t>
            </a:r>
            <a:r>
              <a:rPr lang="ru-RU" dirty="0" err="1"/>
              <a:t>торгівлю</a:t>
            </a:r>
            <a:r>
              <a:rPr lang="ru-RU" dirty="0"/>
              <a:t> </a:t>
            </a:r>
            <a:r>
              <a:rPr lang="ru-RU" dirty="0" err="1"/>
              <a:t>викидами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 err="1"/>
              <a:t>Встановлення</a:t>
            </a:r>
            <a:r>
              <a:rPr lang="ru-RU" dirty="0"/>
              <a:t> </a:t>
            </a:r>
            <a:r>
              <a:rPr lang="ru-RU" dirty="0" err="1"/>
              <a:t>відповідальності</a:t>
            </a:r>
            <a:r>
              <a:rPr lang="ru-RU" dirty="0"/>
              <a:t> </a:t>
            </a:r>
            <a:r>
              <a:rPr lang="ru-RU" dirty="0" err="1"/>
              <a:t>виробників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284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543B9-5166-028F-0993-6E452770D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7844C9-13A4-D020-227C-CFC783211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76672"/>
            <a:ext cx="7886700" cy="759618"/>
          </a:xfrm>
        </p:spPr>
        <p:txBody>
          <a:bodyPr>
            <a:normAutofit fontScale="90000"/>
          </a:bodyPr>
          <a:lstStyle/>
          <a:p>
            <a:r>
              <a:rPr lang="ru-RU" dirty="0"/>
              <a:t>  </a:t>
            </a:r>
            <a:r>
              <a:rPr lang="ru-RU" dirty="0" err="1"/>
              <a:t>Шоста</a:t>
            </a:r>
            <a:r>
              <a:rPr lang="ru-RU" dirty="0"/>
              <a:t> </a:t>
            </a:r>
            <a:r>
              <a:rPr lang="ru-RU" dirty="0" err="1"/>
              <a:t>Екологічна</a:t>
            </a:r>
            <a:r>
              <a:rPr lang="ru-RU" dirty="0"/>
              <a:t> </a:t>
            </a:r>
            <a:r>
              <a:rPr lang="ru-RU" dirty="0" err="1"/>
              <a:t>Програма</a:t>
            </a:r>
            <a:r>
              <a:rPr lang="ru-RU" dirty="0"/>
              <a:t> </a:t>
            </a:r>
            <a:r>
              <a:rPr lang="ru-RU" dirty="0" err="1"/>
              <a:t>Дій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(2004 – 2012 </a:t>
            </a:r>
            <a:r>
              <a:rPr lang="ru-RU" dirty="0" err="1"/>
              <a:t>рр</a:t>
            </a:r>
            <a:r>
              <a:rPr lang="ru-RU" dirty="0"/>
              <a:t>.)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78F808-3802-C8C0-5878-B42A40874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77" y="1476471"/>
            <a:ext cx="7886700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/>
              <a:t>Загальний</a:t>
            </a:r>
            <a:r>
              <a:rPr lang="ru-RU" dirty="0"/>
              <a:t> </a:t>
            </a:r>
            <a:r>
              <a:rPr lang="ru-RU" dirty="0" err="1"/>
              <a:t>політичний</a:t>
            </a:r>
            <a:r>
              <a:rPr lang="ru-RU" dirty="0"/>
              <a:t> порядок </a:t>
            </a:r>
            <a:r>
              <a:rPr lang="ru-RU" dirty="0" err="1"/>
              <a:t>денний</a:t>
            </a:r>
            <a:r>
              <a:rPr lang="ru-RU" dirty="0"/>
              <a:t> </a:t>
            </a:r>
            <a:r>
              <a:rPr lang="ru-RU" dirty="0" err="1"/>
              <a:t>Шостої</a:t>
            </a:r>
            <a:r>
              <a:rPr lang="ru-RU" dirty="0"/>
              <a:t> ЕПД </a:t>
            </a:r>
            <a:r>
              <a:rPr lang="ru-RU" dirty="0" err="1"/>
              <a:t>визначається</a:t>
            </a:r>
            <a:r>
              <a:rPr lang="ru-RU" dirty="0"/>
              <a:t> </a:t>
            </a:r>
            <a:r>
              <a:rPr lang="ru-RU" dirty="0" err="1"/>
              <a:t>занепокоєнням</a:t>
            </a:r>
            <a:r>
              <a:rPr lang="ru-RU" dirty="0"/>
              <a:t>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нових</a:t>
            </a:r>
            <a:r>
              <a:rPr lang="ru-RU" dirty="0"/>
              <a:t> держав–</a:t>
            </a:r>
            <a:r>
              <a:rPr lang="ru-RU" dirty="0" err="1"/>
              <a:t>членів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 err="1"/>
              <a:t>Шоста</a:t>
            </a:r>
            <a:r>
              <a:rPr lang="ru-RU" dirty="0"/>
              <a:t> ЕПД </a:t>
            </a:r>
            <a:r>
              <a:rPr lang="ru-RU" dirty="0" err="1"/>
              <a:t>зосереджена</a:t>
            </a:r>
            <a:r>
              <a:rPr lang="ru-RU" dirty="0"/>
              <a:t> на так </a:t>
            </a:r>
            <a:r>
              <a:rPr lang="ru-RU" dirty="0" err="1"/>
              <a:t>званих</a:t>
            </a:r>
            <a:r>
              <a:rPr lang="ru-RU" dirty="0"/>
              <a:t> </a:t>
            </a:r>
            <a:r>
              <a:rPr lang="ru-RU" dirty="0" err="1"/>
              <a:t>стійких</a:t>
            </a:r>
            <a:r>
              <a:rPr lang="ru-RU" dirty="0"/>
              <a:t> </a:t>
            </a:r>
            <a:r>
              <a:rPr lang="ru-RU" dirty="0" err="1"/>
              <a:t>екологічних</a:t>
            </a:r>
            <a:r>
              <a:rPr lang="ru-RU" dirty="0"/>
              <a:t> проблемах, таких як </a:t>
            </a:r>
            <a:r>
              <a:rPr lang="ru-RU" dirty="0" err="1"/>
              <a:t>зміна</a:t>
            </a:r>
            <a:r>
              <a:rPr lang="ru-RU" dirty="0"/>
              <a:t> </a:t>
            </a:r>
            <a:r>
              <a:rPr lang="ru-RU" dirty="0" err="1"/>
              <a:t>клімату</a:t>
            </a:r>
            <a:r>
              <a:rPr lang="ru-RU" dirty="0"/>
              <a:t>, </a:t>
            </a:r>
            <a:r>
              <a:rPr lang="ru-RU" dirty="0" err="1"/>
              <a:t>втрата</a:t>
            </a:r>
            <a:r>
              <a:rPr lang="ru-RU" dirty="0"/>
              <a:t> </a:t>
            </a:r>
            <a:r>
              <a:rPr lang="ru-RU" dirty="0" err="1"/>
              <a:t>біорізноманіття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надмірне</a:t>
            </a:r>
            <a:r>
              <a:rPr lang="ru-RU" dirty="0"/>
              <a:t> </a:t>
            </a:r>
            <a:r>
              <a:rPr lang="ru-RU" dirty="0" err="1"/>
              <a:t>споживання</a:t>
            </a:r>
            <a:r>
              <a:rPr lang="ru-RU" dirty="0"/>
              <a:t> </a:t>
            </a:r>
            <a:r>
              <a:rPr lang="ru-RU" dirty="0" err="1"/>
              <a:t>ресурсів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/>
              <a:t>В основному </a:t>
            </a:r>
            <a:r>
              <a:rPr lang="ru-RU" dirty="0" err="1"/>
              <a:t>Шоста</a:t>
            </a:r>
            <a:r>
              <a:rPr lang="ru-RU" dirty="0"/>
              <a:t> ЕПД </a:t>
            </a:r>
            <a:r>
              <a:rPr lang="ru-RU" dirty="0" err="1"/>
              <a:t>формулює</a:t>
            </a:r>
            <a:r>
              <a:rPr lang="ru-RU" dirty="0"/>
              <a:t> основу </a:t>
            </a:r>
            <a:r>
              <a:rPr lang="ru-RU" dirty="0" err="1"/>
              <a:t>загальних</a:t>
            </a:r>
            <a:r>
              <a:rPr lang="ru-RU" dirty="0"/>
              <a:t> </a:t>
            </a:r>
            <a:r>
              <a:rPr lang="ru-RU" dirty="0" err="1"/>
              <a:t>принципів</a:t>
            </a:r>
            <a:r>
              <a:rPr lang="ru-RU" dirty="0"/>
              <a:t> та </a:t>
            </a:r>
            <a:r>
              <a:rPr lang="ru-RU" dirty="0" err="1"/>
              <a:t>завдань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будуть</a:t>
            </a:r>
            <a:r>
              <a:rPr lang="ru-RU" dirty="0"/>
              <a:t>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конкретизовані</a:t>
            </a:r>
            <a:r>
              <a:rPr lang="ru-RU" dirty="0"/>
              <a:t> так </a:t>
            </a:r>
            <a:r>
              <a:rPr lang="ru-RU" dirty="0" err="1"/>
              <a:t>званими</a:t>
            </a:r>
            <a:r>
              <a:rPr lang="ru-RU" dirty="0"/>
              <a:t> </a:t>
            </a:r>
            <a:r>
              <a:rPr lang="ru-RU" dirty="0" err="1"/>
              <a:t>тематичними</a:t>
            </a:r>
            <a:r>
              <a:rPr lang="ru-RU" dirty="0"/>
              <a:t> </a:t>
            </a:r>
            <a:r>
              <a:rPr lang="ru-RU" dirty="0" err="1"/>
              <a:t>стратегіями</a:t>
            </a:r>
            <a:r>
              <a:rPr lang="ru-RU" dirty="0"/>
              <a:t>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ключових</a:t>
            </a:r>
            <a:r>
              <a:rPr lang="ru-RU" dirty="0"/>
              <a:t> </a:t>
            </a:r>
            <a:r>
              <a:rPr lang="ru-RU" dirty="0" err="1"/>
              <a:t>питань</a:t>
            </a:r>
            <a:r>
              <a:rPr lang="ru-RU" dirty="0"/>
              <a:t>, таких як </a:t>
            </a:r>
            <a:r>
              <a:rPr lang="ru-RU" dirty="0" err="1"/>
              <a:t>пестициди</a:t>
            </a:r>
            <a:r>
              <a:rPr lang="ru-RU" dirty="0"/>
              <a:t>, </a:t>
            </a:r>
            <a:r>
              <a:rPr lang="ru-RU" dirty="0" err="1"/>
              <a:t>ресурси</a:t>
            </a:r>
            <a:r>
              <a:rPr lang="ru-RU" dirty="0"/>
              <a:t>, </a:t>
            </a:r>
            <a:r>
              <a:rPr lang="ru-RU" dirty="0" err="1"/>
              <a:t>переробка</a:t>
            </a:r>
            <a:r>
              <a:rPr lang="ru-RU" dirty="0"/>
              <a:t>, </a:t>
            </a:r>
            <a:r>
              <a:rPr lang="ru-RU" dirty="0" err="1"/>
              <a:t>ґрунти</a:t>
            </a:r>
            <a:r>
              <a:rPr lang="ru-RU" dirty="0"/>
              <a:t>, </a:t>
            </a:r>
            <a:r>
              <a:rPr lang="ru-RU" dirty="0" err="1"/>
              <a:t>міське</a:t>
            </a:r>
            <a:r>
              <a:rPr lang="ru-RU" dirty="0"/>
              <a:t> </a:t>
            </a:r>
            <a:r>
              <a:rPr lang="ru-RU" dirty="0" err="1"/>
              <a:t>середовище</a:t>
            </a:r>
            <a:r>
              <a:rPr lang="ru-RU" dirty="0"/>
              <a:t>, </a:t>
            </a:r>
            <a:r>
              <a:rPr lang="ru-RU" dirty="0" err="1"/>
              <a:t>морське</a:t>
            </a:r>
            <a:r>
              <a:rPr lang="ru-RU" dirty="0"/>
              <a:t> </a:t>
            </a:r>
            <a:r>
              <a:rPr lang="ru-RU" dirty="0" err="1"/>
              <a:t>середовище</a:t>
            </a:r>
            <a:r>
              <a:rPr lang="ru-RU" dirty="0"/>
              <a:t> та </a:t>
            </a:r>
            <a:r>
              <a:rPr lang="ru-RU" dirty="0" err="1"/>
              <a:t>чисте</a:t>
            </a:r>
            <a:r>
              <a:rPr lang="ru-RU" dirty="0"/>
              <a:t> </a:t>
            </a:r>
            <a:r>
              <a:rPr lang="ru-RU" dirty="0" err="1"/>
              <a:t>повітря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151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57F15-94A4-8C88-9161-FAE086F2D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035BB7-91E3-115B-2968-F05DFE3E2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48680"/>
            <a:ext cx="7886700" cy="759618"/>
          </a:xfrm>
        </p:spPr>
        <p:txBody>
          <a:bodyPr>
            <a:normAutofit fontScale="90000"/>
          </a:bodyPr>
          <a:lstStyle/>
          <a:p>
            <a:r>
              <a:rPr lang="ru-RU" dirty="0"/>
              <a:t>  </a:t>
            </a:r>
            <a:r>
              <a:rPr lang="ru-RU" dirty="0" err="1"/>
              <a:t>Сьома</a:t>
            </a:r>
            <a:r>
              <a:rPr lang="ru-RU" dirty="0"/>
              <a:t> </a:t>
            </a:r>
            <a:r>
              <a:rPr lang="ru-RU" dirty="0" err="1"/>
              <a:t>Екологічна</a:t>
            </a:r>
            <a:r>
              <a:rPr lang="ru-RU" dirty="0"/>
              <a:t> </a:t>
            </a:r>
            <a:r>
              <a:rPr lang="ru-RU" dirty="0" err="1"/>
              <a:t>Програма</a:t>
            </a:r>
            <a:r>
              <a:rPr lang="ru-RU" dirty="0"/>
              <a:t> </a:t>
            </a:r>
            <a:r>
              <a:rPr lang="ru-RU" dirty="0" err="1"/>
              <a:t>Дій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(2013 – 2020 </a:t>
            </a:r>
            <a:r>
              <a:rPr lang="ru-RU" dirty="0" err="1"/>
              <a:t>рр</a:t>
            </a:r>
            <a:r>
              <a:rPr lang="ru-RU" dirty="0"/>
              <a:t>.)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09804B-CDB1-7EEB-7D74-B275328D9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12776"/>
            <a:ext cx="7886700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/>
              <a:t>Сьома</a:t>
            </a:r>
            <a:r>
              <a:rPr lang="ru-RU" dirty="0"/>
              <a:t> </a:t>
            </a:r>
            <a:r>
              <a:rPr lang="ru-RU" dirty="0" err="1"/>
              <a:t>Екологічна</a:t>
            </a:r>
            <a:r>
              <a:rPr lang="ru-RU" dirty="0"/>
              <a:t> </a:t>
            </a:r>
            <a:r>
              <a:rPr lang="ru-RU" dirty="0" err="1"/>
              <a:t>Програма</a:t>
            </a:r>
            <a:r>
              <a:rPr lang="ru-RU" dirty="0"/>
              <a:t> </a:t>
            </a:r>
            <a:r>
              <a:rPr lang="ru-RU" dirty="0" err="1"/>
              <a:t>Дій</a:t>
            </a:r>
            <a:r>
              <a:rPr lang="ru-RU" dirty="0"/>
              <a:t> ЄС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назвою</a:t>
            </a:r>
            <a:r>
              <a:rPr lang="ru-RU" dirty="0"/>
              <a:t> «</a:t>
            </a:r>
            <a:r>
              <a:rPr lang="ru-RU" dirty="0" err="1"/>
              <a:t>Жити</a:t>
            </a:r>
            <a:r>
              <a:rPr lang="ru-RU" dirty="0"/>
              <a:t> добре, в межах </a:t>
            </a:r>
            <a:r>
              <a:rPr lang="ru-RU" dirty="0" err="1"/>
              <a:t>можливостей</a:t>
            </a:r>
            <a:r>
              <a:rPr lang="ru-RU" dirty="0"/>
              <a:t> </a:t>
            </a:r>
            <a:r>
              <a:rPr lang="ru-RU" dirty="0" err="1"/>
              <a:t>планети</a:t>
            </a:r>
            <a:r>
              <a:rPr lang="ru-RU" dirty="0"/>
              <a:t>».</a:t>
            </a:r>
          </a:p>
          <a:p>
            <a:pPr marL="0" indent="0">
              <a:buNone/>
            </a:pPr>
            <a:r>
              <a:rPr lang="ru-RU" dirty="0" err="1"/>
              <a:t>Сьома</a:t>
            </a:r>
            <a:r>
              <a:rPr lang="ru-RU" dirty="0"/>
              <a:t> ЕПД задумана </a:t>
            </a:r>
            <a:r>
              <a:rPr lang="ru-RU" dirty="0" err="1"/>
              <a:t>керувати</a:t>
            </a:r>
            <a:r>
              <a:rPr lang="ru-RU" dirty="0"/>
              <a:t> </a:t>
            </a:r>
            <a:r>
              <a:rPr lang="ru-RU" dirty="0" err="1"/>
              <a:t>європейською</a:t>
            </a:r>
            <a:r>
              <a:rPr lang="ru-RU" dirty="0"/>
              <a:t> </a:t>
            </a:r>
            <a:r>
              <a:rPr lang="ru-RU" dirty="0" err="1"/>
              <a:t>екологічною</a:t>
            </a:r>
            <a:r>
              <a:rPr lang="ru-RU" dirty="0"/>
              <a:t> </a:t>
            </a:r>
            <a:r>
              <a:rPr lang="ru-RU" dirty="0" err="1"/>
              <a:t>політикою</a:t>
            </a:r>
            <a:r>
              <a:rPr lang="ru-RU" dirty="0"/>
              <a:t> до 2020 року. Для того,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дати</a:t>
            </a:r>
            <a:r>
              <a:rPr lang="ru-RU" dirty="0"/>
              <a:t> </a:t>
            </a:r>
            <a:r>
              <a:rPr lang="ru-RU" dirty="0" err="1"/>
              <a:t>більшдовгострокове</a:t>
            </a:r>
            <a:r>
              <a:rPr lang="ru-RU" dirty="0"/>
              <a:t> </a:t>
            </a:r>
            <a:r>
              <a:rPr lang="ru-RU" dirty="0" err="1"/>
              <a:t>спрямування</a:t>
            </a:r>
            <a:r>
              <a:rPr lang="ru-RU" dirty="0"/>
              <a:t>, вона </a:t>
            </a:r>
            <a:r>
              <a:rPr lang="ru-RU" dirty="0" err="1"/>
              <a:t>викладає</a:t>
            </a:r>
            <a:r>
              <a:rPr lang="ru-RU" dirty="0"/>
              <a:t> не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бачення</a:t>
            </a:r>
            <a:r>
              <a:rPr lang="ru-RU" dirty="0"/>
              <a:t>, </a:t>
            </a:r>
            <a:r>
              <a:rPr lang="ru-RU" dirty="0" err="1"/>
              <a:t>але</a:t>
            </a:r>
            <a:r>
              <a:rPr lang="ru-RU" dirty="0"/>
              <a:t> й те, </a:t>
            </a:r>
            <a:r>
              <a:rPr lang="ru-RU" dirty="0" err="1"/>
              <a:t>чим</a:t>
            </a:r>
            <a:r>
              <a:rPr lang="ru-RU" dirty="0"/>
              <a:t> </a:t>
            </a:r>
            <a:r>
              <a:rPr lang="ru-RU" dirty="0" err="1"/>
              <a:t>хоче</a:t>
            </a:r>
            <a:r>
              <a:rPr lang="ru-RU" dirty="0"/>
              <a:t> бути </a:t>
            </a:r>
            <a:r>
              <a:rPr lang="ru-RU" dirty="0" err="1"/>
              <a:t>Європейський</a:t>
            </a:r>
            <a:r>
              <a:rPr lang="ru-RU" dirty="0"/>
              <a:t> Союз до 2050 року.</a:t>
            </a:r>
          </a:p>
          <a:p>
            <a:pPr marL="0" indent="0">
              <a:buNone/>
            </a:pPr>
            <a:r>
              <a:rPr lang="ru-RU" dirty="0" err="1"/>
              <a:t>Програма</a:t>
            </a:r>
            <a:r>
              <a:rPr lang="ru-RU" dirty="0"/>
              <a:t> </a:t>
            </a:r>
            <a:r>
              <a:rPr lang="ru-RU" dirty="0" err="1"/>
              <a:t>визначає</a:t>
            </a:r>
            <a:r>
              <a:rPr lang="ru-RU" dirty="0"/>
              <a:t> три </a:t>
            </a:r>
            <a:r>
              <a:rPr lang="ru-RU" dirty="0" err="1"/>
              <a:t>ключові</a:t>
            </a:r>
            <a:r>
              <a:rPr lang="ru-RU" dirty="0"/>
              <a:t> </a:t>
            </a:r>
            <a:r>
              <a:rPr lang="ru-RU" dirty="0" err="1"/>
              <a:t>цілі</a:t>
            </a:r>
            <a:r>
              <a:rPr lang="ru-RU" dirty="0"/>
              <a:t>:</a:t>
            </a:r>
          </a:p>
          <a:p>
            <a:pPr marL="0" indent="0">
              <a:buNone/>
            </a:pPr>
            <a:r>
              <a:rPr lang="ru-RU" dirty="0"/>
              <a:t>- </a:t>
            </a:r>
            <a:r>
              <a:rPr lang="ru-RU" dirty="0" err="1"/>
              <a:t>захист</a:t>
            </a:r>
            <a:r>
              <a:rPr lang="ru-RU" dirty="0"/>
              <a:t>, </a:t>
            </a:r>
            <a:r>
              <a:rPr lang="ru-RU" dirty="0" err="1"/>
              <a:t>збереження</a:t>
            </a:r>
            <a:r>
              <a:rPr lang="ru-RU" dirty="0"/>
              <a:t> та </a:t>
            </a:r>
            <a:r>
              <a:rPr lang="ru-RU" dirty="0" err="1"/>
              <a:t>збільшення</a:t>
            </a:r>
            <a:r>
              <a:rPr lang="ru-RU" dirty="0"/>
              <a:t> природного </a:t>
            </a:r>
            <a:r>
              <a:rPr lang="ru-RU" dirty="0" err="1"/>
              <a:t>капіталу</a:t>
            </a:r>
            <a:r>
              <a:rPr lang="ru-RU" dirty="0"/>
              <a:t> ЄС;</a:t>
            </a:r>
          </a:p>
          <a:p>
            <a:pPr marL="0" indent="0">
              <a:buNone/>
            </a:pPr>
            <a:r>
              <a:rPr lang="ru-RU" dirty="0"/>
              <a:t>- </a:t>
            </a:r>
            <a:r>
              <a:rPr lang="ru-RU" dirty="0" err="1"/>
              <a:t>перетворити</a:t>
            </a:r>
            <a:r>
              <a:rPr lang="ru-RU" dirty="0"/>
              <a:t> ЄС на </a:t>
            </a:r>
            <a:r>
              <a:rPr lang="ru-RU" dirty="0" err="1"/>
              <a:t>ресурсоефективну</a:t>
            </a:r>
            <a:r>
              <a:rPr lang="ru-RU" dirty="0"/>
              <a:t>, </a:t>
            </a:r>
            <a:r>
              <a:rPr lang="ru-RU" dirty="0" err="1"/>
              <a:t>зелену</a:t>
            </a:r>
            <a:r>
              <a:rPr lang="ru-RU" dirty="0"/>
              <a:t> та </a:t>
            </a:r>
            <a:r>
              <a:rPr lang="ru-RU" dirty="0" err="1"/>
              <a:t>конкурентоспроможну</a:t>
            </a:r>
            <a:r>
              <a:rPr lang="ru-RU" dirty="0"/>
              <a:t> </a:t>
            </a:r>
            <a:r>
              <a:rPr lang="ru-RU" dirty="0" err="1"/>
              <a:t>низьковуглецеву</a:t>
            </a:r>
            <a:r>
              <a:rPr lang="ru-RU" dirty="0"/>
              <a:t> </a:t>
            </a:r>
            <a:r>
              <a:rPr lang="ru-RU" dirty="0" err="1"/>
              <a:t>економіку</a:t>
            </a:r>
            <a:r>
              <a:rPr lang="ru-RU" dirty="0"/>
              <a:t>;</a:t>
            </a:r>
          </a:p>
          <a:p>
            <a:pPr marL="0" indent="0">
              <a:buNone/>
            </a:pPr>
            <a:r>
              <a:rPr lang="ru-RU" dirty="0"/>
              <a:t>- </a:t>
            </a:r>
            <a:r>
              <a:rPr lang="ru-RU" dirty="0" err="1"/>
              <a:t>захист</a:t>
            </a:r>
            <a:r>
              <a:rPr lang="ru-RU" dirty="0"/>
              <a:t> </a:t>
            </a:r>
            <a:r>
              <a:rPr lang="ru-RU" dirty="0" err="1"/>
              <a:t>громадян</a:t>
            </a:r>
            <a:r>
              <a:rPr lang="ru-RU" dirty="0"/>
              <a:t> ЄС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тиску</a:t>
            </a:r>
            <a:r>
              <a:rPr lang="ru-RU" dirty="0"/>
              <a:t>, </a:t>
            </a:r>
            <a:r>
              <a:rPr lang="ru-RU" dirty="0" err="1"/>
              <a:t>пов'язаного</a:t>
            </a:r>
            <a:r>
              <a:rPr lang="ru-RU" dirty="0"/>
              <a:t> з </a:t>
            </a:r>
            <a:r>
              <a:rPr lang="ru-RU" dirty="0" err="1"/>
              <a:t>навколишнім</a:t>
            </a:r>
            <a:r>
              <a:rPr lang="ru-RU" dirty="0"/>
              <a:t> </a:t>
            </a:r>
            <a:r>
              <a:rPr lang="ru-RU" dirty="0" err="1"/>
              <a:t>середовищем</a:t>
            </a:r>
            <a:r>
              <a:rPr lang="ru-RU" dirty="0"/>
              <a:t>, та </a:t>
            </a:r>
            <a:r>
              <a:rPr lang="ru-RU" dirty="0" err="1"/>
              <a:t>ризиків</a:t>
            </a:r>
            <a:r>
              <a:rPr lang="ru-RU" dirty="0"/>
              <a:t> для </a:t>
            </a:r>
            <a:r>
              <a:rPr lang="ru-RU" dirty="0" err="1"/>
              <a:t>здоров'я</a:t>
            </a:r>
            <a:r>
              <a:rPr lang="ru-RU" dirty="0"/>
              <a:t> та </a:t>
            </a:r>
            <a:r>
              <a:rPr lang="ru-RU" dirty="0" err="1"/>
              <a:t>добробуту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263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8A295-2599-4D32-A391-A55E69F5D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384A65-1587-49C5-B9DB-C5A430CFE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334" y="384159"/>
            <a:ext cx="7886700" cy="673638"/>
          </a:xfrm>
        </p:spPr>
        <p:txBody>
          <a:bodyPr/>
          <a:lstStyle/>
          <a:p>
            <a:r>
              <a:rPr lang="ru-RU" dirty="0"/>
              <a:t>ЄС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3AA328-055C-6B81-FAD2-A7B2DDA94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412" y="1058838"/>
            <a:ext cx="7886700" cy="124333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err="1"/>
              <a:t>Сьогодні</a:t>
            </a:r>
            <a:r>
              <a:rPr lang="ru-RU" dirty="0"/>
              <a:t> </a:t>
            </a:r>
            <a:r>
              <a:rPr lang="ru-RU" dirty="0" err="1"/>
              <a:t>Європейський</a:t>
            </a:r>
            <a:r>
              <a:rPr lang="ru-RU" dirty="0"/>
              <a:t> Союз є </a:t>
            </a:r>
            <a:r>
              <a:rPr lang="ru-RU" dirty="0" err="1"/>
              <a:t>політико-економічним</a:t>
            </a:r>
            <a:r>
              <a:rPr lang="ru-RU" dirty="0"/>
              <a:t> союзом, до складу </a:t>
            </a:r>
            <a:r>
              <a:rPr lang="ru-RU" dirty="0" err="1"/>
              <a:t>якого</a:t>
            </a:r>
            <a:r>
              <a:rPr lang="ru-RU" dirty="0"/>
              <a:t> входить 27 </a:t>
            </a:r>
            <a:r>
              <a:rPr lang="ru-RU" dirty="0" err="1"/>
              <a:t>європейських</a:t>
            </a:r>
            <a:r>
              <a:rPr lang="ru-RU" dirty="0"/>
              <a:t> </a:t>
            </a:r>
            <a:r>
              <a:rPr lang="ru-RU" dirty="0" err="1"/>
              <a:t>країн</a:t>
            </a:r>
            <a:r>
              <a:rPr lang="ru-RU" dirty="0"/>
              <a:t>: </a:t>
            </a:r>
            <a:r>
              <a:rPr lang="ru-RU" dirty="0" err="1"/>
              <a:t>Австрія</a:t>
            </a:r>
            <a:r>
              <a:rPr lang="ru-RU" dirty="0"/>
              <a:t>, </a:t>
            </a:r>
            <a:r>
              <a:rPr lang="ru-RU" dirty="0" err="1"/>
              <a:t>Бельгія</a:t>
            </a:r>
            <a:r>
              <a:rPr lang="ru-RU" dirty="0"/>
              <a:t>, </a:t>
            </a:r>
            <a:r>
              <a:rPr lang="ru-RU" dirty="0" err="1"/>
              <a:t>Болгарія</a:t>
            </a:r>
            <a:r>
              <a:rPr lang="ru-RU" dirty="0"/>
              <a:t>, </a:t>
            </a:r>
            <a:r>
              <a:rPr lang="ru-RU" dirty="0" err="1"/>
              <a:t>Греція</a:t>
            </a:r>
            <a:r>
              <a:rPr lang="ru-RU" dirty="0"/>
              <a:t>, </a:t>
            </a:r>
            <a:r>
              <a:rPr lang="ru-RU" dirty="0" err="1"/>
              <a:t>Данія</a:t>
            </a:r>
            <a:r>
              <a:rPr lang="ru-RU" dirty="0"/>
              <a:t>, </a:t>
            </a:r>
            <a:r>
              <a:rPr lang="ru-RU" dirty="0" err="1"/>
              <a:t>Естонія</a:t>
            </a:r>
            <a:r>
              <a:rPr lang="ru-RU" dirty="0"/>
              <a:t>, </a:t>
            </a:r>
            <a:r>
              <a:rPr lang="ru-RU" dirty="0" err="1"/>
              <a:t>Ірландія</a:t>
            </a:r>
            <a:r>
              <a:rPr lang="ru-RU" dirty="0"/>
              <a:t>, </a:t>
            </a:r>
            <a:r>
              <a:rPr lang="ru-RU" dirty="0" err="1"/>
              <a:t>Іспанія</a:t>
            </a:r>
            <a:r>
              <a:rPr lang="ru-RU" dirty="0"/>
              <a:t>, </a:t>
            </a:r>
            <a:r>
              <a:rPr lang="ru-RU" dirty="0" err="1"/>
              <a:t>Італія</a:t>
            </a:r>
            <a:r>
              <a:rPr lang="ru-RU" dirty="0"/>
              <a:t>, </a:t>
            </a:r>
            <a:r>
              <a:rPr lang="ru-RU" dirty="0" err="1"/>
              <a:t>Кіпр</a:t>
            </a:r>
            <a:r>
              <a:rPr lang="ru-RU" dirty="0"/>
              <a:t>, </a:t>
            </a:r>
            <a:r>
              <a:rPr lang="ru-RU" dirty="0" err="1"/>
              <a:t>Латвія</a:t>
            </a:r>
            <a:r>
              <a:rPr lang="ru-RU" dirty="0"/>
              <a:t>, Литва, Люксембург, Мальта, </a:t>
            </a:r>
            <a:r>
              <a:rPr lang="ru-RU" dirty="0" err="1"/>
              <a:t>Нідерланди</a:t>
            </a:r>
            <a:r>
              <a:rPr lang="ru-RU" dirty="0"/>
              <a:t>, </a:t>
            </a:r>
            <a:r>
              <a:rPr lang="ru-RU" dirty="0" err="1"/>
              <a:t>Німеччина</a:t>
            </a:r>
            <a:r>
              <a:rPr lang="ru-RU" dirty="0"/>
              <a:t>, </a:t>
            </a:r>
            <a:r>
              <a:rPr lang="ru-RU" dirty="0" err="1"/>
              <a:t>Польща</a:t>
            </a:r>
            <a:r>
              <a:rPr lang="ru-RU" dirty="0"/>
              <a:t>, </a:t>
            </a:r>
            <a:r>
              <a:rPr lang="ru-RU" dirty="0" err="1"/>
              <a:t>Португалія</a:t>
            </a:r>
            <a:r>
              <a:rPr lang="ru-RU" dirty="0"/>
              <a:t>, </a:t>
            </a:r>
            <a:r>
              <a:rPr lang="ru-RU" dirty="0" err="1"/>
              <a:t>Румунія</a:t>
            </a:r>
            <a:r>
              <a:rPr lang="ru-RU" dirty="0"/>
              <a:t>, </a:t>
            </a:r>
            <a:r>
              <a:rPr lang="ru-RU" dirty="0" err="1"/>
              <a:t>Словаччина</a:t>
            </a:r>
            <a:r>
              <a:rPr lang="ru-RU" dirty="0"/>
              <a:t>, </a:t>
            </a:r>
            <a:r>
              <a:rPr lang="ru-RU" dirty="0" err="1"/>
              <a:t>Словенія</a:t>
            </a:r>
            <a:r>
              <a:rPr lang="ru-RU" dirty="0"/>
              <a:t>, </a:t>
            </a:r>
            <a:r>
              <a:rPr lang="ru-RU" dirty="0" err="1"/>
              <a:t>Угорщина</a:t>
            </a:r>
            <a:r>
              <a:rPr lang="ru-RU" dirty="0"/>
              <a:t>, </a:t>
            </a:r>
            <a:r>
              <a:rPr lang="ru-RU" dirty="0" err="1"/>
              <a:t>Фінляндія</a:t>
            </a:r>
            <a:r>
              <a:rPr lang="ru-RU" dirty="0"/>
              <a:t>, </a:t>
            </a:r>
            <a:r>
              <a:rPr lang="ru-RU" dirty="0" err="1"/>
              <a:t>Франція</a:t>
            </a:r>
            <a:r>
              <a:rPr lang="ru-RU" dirty="0"/>
              <a:t>, </a:t>
            </a:r>
            <a:r>
              <a:rPr lang="ru-RU" dirty="0" err="1"/>
              <a:t>Хорватія</a:t>
            </a:r>
            <a:r>
              <a:rPr lang="ru-RU" dirty="0"/>
              <a:t>, </a:t>
            </a:r>
            <a:r>
              <a:rPr lang="ru-RU" dirty="0" err="1"/>
              <a:t>Чехія</a:t>
            </a:r>
            <a:r>
              <a:rPr lang="ru-RU" dirty="0"/>
              <a:t>, </a:t>
            </a:r>
            <a:r>
              <a:rPr lang="ru-RU" dirty="0" err="1"/>
              <a:t>Швеція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A7D060-FDF3-1871-9DD6-F0B24A294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2204864"/>
            <a:ext cx="5401429" cy="413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6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05693-CDCB-870A-4653-403CAEF39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F1F885-8DEF-2147-6B78-83380EA2D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48680"/>
            <a:ext cx="7886700" cy="759618"/>
          </a:xfrm>
        </p:spPr>
        <p:txBody>
          <a:bodyPr>
            <a:normAutofit fontScale="90000"/>
          </a:bodyPr>
          <a:lstStyle/>
          <a:p>
            <a:r>
              <a:rPr lang="ru-RU" dirty="0"/>
              <a:t>  </a:t>
            </a:r>
            <a:r>
              <a:rPr lang="ru-RU" dirty="0" err="1"/>
              <a:t>Сьома</a:t>
            </a:r>
            <a:r>
              <a:rPr lang="ru-RU" dirty="0"/>
              <a:t> </a:t>
            </a:r>
            <a:r>
              <a:rPr lang="ru-RU" dirty="0" err="1"/>
              <a:t>Екологічна</a:t>
            </a:r>
            <a:r>
              <a:rPr lang="ru-RU" dirty="0"/>
              <a:t> </a:t>
            </a:r>
            <a:r>
              <a:rPr lang="ru-RU" dirty="0" err="1"/>
              <a:t>Програма</a:t>
            </a:r>
            <a:r>
              <a:rPr lang="ru-RU" dirty="0"/>
              <a:t> </a:t>
            </a:r>
            <a:r>
              <a:rPr lang="ru-RU" dirty="0" err="1"/>
              <a:t>Дій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(2013 – 2020 </a:t>
            </a:r>
            <a:r>
              <a:rPr lang="ru-RU" dirty="0" err="1"/>
              <a:t>рр</a:t>
            </a:r>
            <a:r>
              <a:rPr lang="ru-RU" dirty="0"/>
              <a:t>.)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2757C6-1E6A-DF76-B2E4-A4FFFACC3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673424"/>
            <a:ext cx="7886700" cy="51845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err="1"/>
              <a:t>Чотири</a:t>
            </a:r>
            <a:r>
              <a:rPr lang="ru-RU" dirty="0"/>
              <a:t> так </a:t>
            </a:r>
            <a:r>
              <a:rPr lang="ru-RU" dirty="0" err="1"/>
              <a:t>званих</a:t>
            </a:r>
            <a:r>
              <a:rPr lang="ru-RU" dirty="0"/>
              <a:t> "</a:t>
            </a:r>
            <a:r>
              <a:rPr lang="ru-RU" dirty="0" err="1"/>
              <a:t>можливості</a:t>
            </a:r>
            <a:r>
              <a:rPr lang="ru-RU" dirty="0"/>
              <a:t>" </a:t>
            </a:r>
            <a:r>
              <a:rPr lang="ru-RU" dirty="0" err="1"/>
              <a:t>допоможуть</a:t>
            </a:r>
            <a:r>
              <a:rPr lang="ru-RU" dirty="0"/>
              <a:t> </a:t>
            </a:r>
            <a:r>
              <a:rPr lang="ru-RU" dirty="0" err="1"/>
              <a:t>Європі</a:t>
            </a:r>
            <a:r>
              <a:rPr lang="ru-RU" dirty="0"/>
              <a:t> </a:t>
            </a:r>
            <a:r>
              <a:rPr lang="ru-RU" dirty="0" err="1"/>
              <a:t>досягти</a:t>
            </a:r>
            <a:r>
              <a:rPr lang="ru-RU" dirty="0"/>
              <a:t>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цілей</a:t>
            </a:r>
            <a:r>
              <a:rPr lang="ru-RU" dirty="0"/>
              <a:t>: </a:t>
            </a:r>
          </a:p>
          <a:p>
            <a:pPr>
              <a:buFontTx/>
              <a:buChar char="-"/>
            </a:pPr>
            <a:r>
              <a:rPr lang="ru-RU" dirty="0" err="1"/>
              <a:t>краща</a:t>
            </a:r>
            <a:r>
              <a:rPr lang="ru-RU" dirty="0"/>
              <a:t> </a:t>
            </a:r>
            <a:r>
              <a:rPr lang="ru-RU" dirty="0" err="1"/>
              <a:t>реалізація</a:t>
            </a:r>
            <a:r>
              <a:rPr lang="ru-RU" dirty="0"/>
              <a:t> </a:t>
            </a:r>
            <a:r>
              <a:rPr lang="ru-RU" dirty="0" err="1"/>
              <a:t>законодавства</a:t>
            </a:r>
            <a:r>
              <a:rPr lang="ru-RU" dirty="0"/>
              <a:t>; </a:t>
            </a:r>
          </a:p>
          <a:p>
            <a:pPr>
              <a:buFontTx/>
              <a:buChar char="-"/>
            </a:pPr>
            <a:r>
              <a:rPr lang="ru-RU" dirty="0" err="1"/>
              <a:t>краща</a:t>
            </a:r>
            <a:r>
              <a:rPr lang="ru-RU" dirty="0"/>
              <a:t> </a:t>
            </a:r>
            <a:r>
              <a:rPr lang="ru-RU" dirty="0" err="1"/>
              <a:t>інформація</a:t>
            </a:r>
            <a:r>
              <a:rPr lang="ru-RU" dirty="0"/>
              <a:t> за </a:t>
            </a:r>
            <a:r>
              <a:rPr lang="ru-RU" dirty="0" err="1"/>
              <a:t>рахунок</a:t>
            </a:r>
            <a:r>
              <a:rPr lang="ru-RU" dirty="0"/>
              <a:t> </a:t>
            </a:r>
            <a:r>
              <a:rPr lang="ru-RU" dirty="0" err="1"/>
              <a:t>покращення</a:t>
            </a:r>
            <a:r>
              <a:rPr lang="ru-RU" dirty="0"/>
              <a:t> </a:t>
            </a:r>
            <a:r>
              <a:rPr lang="ru-RU" dirty="0" err="1"/>
              <a:t>бази</a:t>
            </a:r>
            <a:r>
              <a:rPr lang="ru-RU" dirty="0"/>
              <a:t> </a:t>
            </a:r>
            <a:r>
              <a:rPr lang="ru-RU" dirty="0" err="1"/>
              <a:t>знань</a:t>
            </a:r>
            <a:r>
              <a:rPr lang="ru-RU" dirty="0"/>
              <a:t>; </a:t>
            </a:r>
          </a:p>
          <a:p>
            <a:pPr>
              <a:buFontTx/>
              <a:buChar char="-"/>
            </a:pPr>
            <a:r>
              <a:rPr lang="ru-RU" dirty="0" err="1"/>
              <a:t>більше</a:t>
            </a:r>
            <a:r>
              <a:rPr lang="ru-RU" dirty="0"/>
              <a:t> та </a:t>
            </a:r>
            <a:r>
              <a:rPr lang="ru-RU" dirty="0" err="1"/>
              <a:t>мудріші</a:t>
            </a:r>
            <a:r>
              <a:rPr lang="ru-RU" dirty="0"/>
              <a:t> </a:t>
            </a:r>
            <a:r>
              <a:rPr lang="ru-RU" dirty="0" err="1"/>
              <a:t>інвестиції</a:t>
            </a:r>
            <a:r>
              <a:rPr lang="ru-RU" dirty="0"/>
              <a:t> в </a:t>
            </a:r>
            <a:r>
              <a:rPr lang="ru-RU" dirty="0" err="1"/>
              <a:t>екологічну</a:t>
            </a:r>
            <a:r>
              <a:rPr lang="ru-RU" dirty="0"/>
              <a:t> та </a:t>
            </a:r>
            <a:r>
              <a:rPr lang="ru-RU" dirty="0" err="1"/>
              <a:t>кліматичну</a:t>
            </a:r>
            <a:r>
              <a:rPr lang="ru-RU" dirty="0"/>
              <a:t> </a:t>
            </a:r>
            <a:r>
              <a:rPr lang="ru-RU" dirty="0" err="1"/>
              <a:t>політику</a:t>
            </a:r>
            <a:r>
              <a:rPr lang="ru-RU" dirty="0"/>
              <a:t>; </a:t>
            </a:r>
          </a:p>
          <a:p>
            <a:pPr>
              <a:buFontTx/>
              <a:buChar char="-"/>
            </a:pPr>
            <a:r>
              <a:rPr lang="ru-RU" dirty="0" err="1"/>
              <a:t>повна</a:t>
            </a:r>
            <a:r>
              <a:rPr lang="ru-RU" dirty="0"/>
              <a:t> </a:t>
            </a:r>
            <a:r>
              <a:rPr lang="ru-RU" dirty="0" err="1"/>
              <a:t>інтеграція</a:t>
            </a:r>
            <a:r>
              <a:rPr lang="ru-RU" dirty="0"/>
              <a:t> </a:t>
            </a:r>
            <a:r>
              <a:rPr lang="ru-RU" dirty="0" err="1"/>
              <a:t>екологічних</a:t>
            </a:r>
            <a:r>
              <a:rPr lang="ru-RU" dirty="0"/>
              <a:t> </a:t>
            </a:r>
            <a:r>
              <a:rPr lang="ru-RU" dirty="0" err="1"/>
              <a:t>вимог</a:t>
            </a:r>
            <a:r>
              <a:rPr lang="ru-RU" dirty="0"/>
              <a:t> та </a:t>
            </a:r>
            <a:r>
              <a:rPr lang="ru-RU" dirty="0" err="1"/>
              <a:t>міркувань</a:t>
            </a:r>
            <a:r>
              <a:rPr lang="ru-RU" dirty="0"/>
              <a:t> в </a:t>
            </a:r>
            <a:r>
              <a:rPr lang="ru-RU" dirty="0" err="1"/>
              <a:t>іншу</a:t>
            </a:r>
            <a:r>
              <a:rPr lang="ru-RU" dirty="0"/>
              <a:t> </a:t>
            </a:r>
            <a:r>
              <a:rPr lang="ru-RU" dirty="0" err="1"/>
              <a:t>політику</a:t>
            </a:r>
            <a:r>
              <a:rPr lang="ru-RU" dirty="0"/>
              <a:t>.</a:t>
            </a:r>
          </a:p>
          <a:p>
            <a:pPr>
              <a:buFontTx/>
              <a:buChar char="-"/>
            </a:pPr>
            <a:r>
              <a:rPr lang="ru-RU" dirty="0" err="1"/>
              <a:t>Дві</a:t>
            </a:r>
            <a:r>
              <a:rPr lang="ru-RU" dirty="0"/>
              <a:t> </a:t>
            </a:r>
            <a:r>
              <a:rPr lang="ru-RU" dirty="0" err="1"/>
              <a:t>додаткові</a:t>
            </a:r>
            <a:r>
              <a:rPr lang="ru-RU" dirty="0"/>
              <a:t> </a:t>
            </a:r>
            <a:r>
              <a:rPr lang="ru-RU" dirty="0" err="1"/>
              <a:t>горизонтальні</a:t>
            </a:r>
            <a:r>
              <a:rPr lang="ru-RU" dirty="0"/>
              <a:t> </a:t>
            </a:r>
            <a:r>
              <a:rPr lang="ru-RU" dirty="0" err="1"/>
              <a:t>пріоритетні</a:t>
            </a:r>
            <a:r>
              <a:rPr lang="ru-RU" dirty="0"/>
              <a:t> </a:t>
            </a:r>
            <a:r>
              <a:rPr lang="ru-RU" dirty="0" err="1"/>
              <a:t>цілі</a:t>
            </a:r>
            <a:r>
              <a:rPr lang="ru-RU" dirty="0"/>
              <a:t> </a:t>
            </a:r>
            <a:r>
              <a:rPr lang="ru-RU" dirty="0" err="1"/>
              <a:t>завершують</a:t>
            </a:r>
            <a:r>
              <a:rPr lang="ru-RU" dirty="0"/>
              <a:t> </a:t>
            </a:r>
            <a:r>
              <a:rPr lang="ru-RU" dirty="0" err="1"/>
              <a:t>Програму</a:t>
            </a:r>
            <a:r>
              <a:rPr lang="ru-RU" dirty="0"/>
              <a:t>: </a:t>
            </a:r>
          </a:p>
          <a:p>
            <a:pPr>
              <a:buFontTx/>
              <a:buChar char="-"/>
            </a:pPr>
            <a:r>
              <a:rPr lang="ru-RU" dirty="0" err="1"/>
              <a:t>зробити</a:t>
            </a:r>
            <a:r>
              <a:rPr lang="ru-RU" dirty="0"/>
              <a:t> </a:t>
            </a:r>
            <a:r>
              <a:rPr lang="ru-RU" dirty="0" err="1"/>
              <a:t>міста</a:t>
            </a:r>
            <a:r>
              <a:rPr lang="ru-RU" dirty="0"/>
              <a:t> ЄС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стійкими</a:t>
            </a:r>
            <a:r>
              <a:rPr lang="ru-RU" dirty="0"/>
              <a:t>; </a:t>
            </a:r>
          </a:p>
          <a:p>
            <a:pPr>
              <a:buFontTx/>
              <a:buChar char="-"/>
            </a:pPr>
            <a:r>
              <a:rPr lang="ru-RU" dirty="0" err="1"/>
              <a:t>допомогти</a:t>
            </a:r>
            <a:r>
              <a:rPr lang="ru-RU" dirty="0"/>
              <a:t> ЄС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ефективно</a:t>
            </a:r>
            <a:r>
              <a:rPr lang="ru-RU" dirty="0"/>
              <a:t> </a:t>
            </a:r>
            <a:r>
              <a:rPr lang="ru-RU" dirty="0" err="1"/>
              <a:t>вирішувати</a:t>
            </a:r>
            <a:r>
              <a:rPr lang="ru-RU" dirty="0"/>
              <a:t> </a:t>
            </a:r>
            <a:r>
              <a:rPr lang="ru-RU" dirty="0" err="1"/>
              <a:t>міжнародні</a:t>
            </a:r>
            <a:r>
              <a:rPr lang="ru-RU" dirty="0"/>
              <a:t> </a:t>
            </a:r>
            <a:r>
              <a:rPr lang="ru-RU" dirty="0" err="1"/>
              <a:t>екологічні</a:t>
            </a:r>
            <a:r>
              <a:rPr lang="ru-RU" dirty="0"/>
              <a:t> та </a:t>
            </a:r>
            <a:r>
              <a:rPr lang="ru-RU" dirty="0" err="1"/>
              <a:t>кліматичні</a:t>
            </a:r>
            <a:r>
              <a:rPr lang="ru-RU" dirty="0"/>
              <a:t> </a:t>
            </a:r>
            <a:r>
              <a:rPr lang="ru-RU" dirty="0" err="1"/>
              <a:t>виклики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941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BEB91-A89C-9B82-EFD5-AAAC07041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D14AB1-8137-C8DD-1860-FE28DC280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48680"/>
            <a:ext cx="7886700" cy="759618"/>
          </a:xfrm>
        </p:spPr>
        <p:txBody>
          <a:bodyPr>
            <a:normAutofit fontScale="90000"/>
          </a:bodyPr>
          <a:lstStyle/>
          <a:p>
            <a:r>
              <a:rPr lang="ru-RU" dirty="0"/>
              <a:t>  </a:t>
            </a:r>
            <a:r>
              <a:rPr lang="ru-RU" dirty="0" err="1"/>
              <a:t>Восьма</a:t>
            </a:r>
            <a:r>
              <a:rPr lang="ru-RU" dirty="0"/>
              <a:t> </a:t>
            </a:r>
            <a:r>
              <a:rPr lang="ru-RU" dirty="0" err="1"/>
              <a:t>Екологічна</a:t>
            </a:r>
            <a:r>
              <a:rPr lang="ru-RU" dirty="0"/>
              <a:t> </a:t>
            </a:r>
            <a:r>
              <a:rPr lang="ru-RU" dirty="0" err="1"/>
              <a:t>Програма</a:t>
            </a:r>
            <a:r>
              <a:rPr lang="ru-RU" dirty="0"/>
              <a:t> </a:t>
            </a:r>
            <a:r>
              <a:rPr lang="ru-RU" dirty="0" err="1"/>
              <a:t>Дій</a:t>
            </a:r>
            <a:br>
              <a:rPr lang="ru-RU" dirty="0"/>
            </a:br>
            <a:r>
              <a:rPr lang="ru-RU" dirty="0"/>
              <a:t>(2021 – 2030 </a:t>
            </a:r>
            <a:r>
              <a:rPr lang="ru-RU" dirty="0" err="1"/>
              <a:t>рр</a:t>
            </a:r>
            <a:r>
              <a:rPr lang="ru-RU" dirty="0"/>
              <a:t>.)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C53F8E-E015-1B51-D312-3B1FA246C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335218"/>
            <a:ext cx="7886700" cy="51845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err="1"/>
              <a:t>Пропозиція</a:t>
            </a:r>
            <a:r>
              <a:rPr lang="ru-RU" dirty="0"/>
              <a:t> </a:t>
            </a:r>
            <a:r>
              <a:rPr lang="ru-RU" dirty="0" err="1"/>
              <a:t>Восьмої</a:t>
            </a:r>
            <a:r>
              <a:rPr lang="ru-RU" dirty="0"/>
              <a:t> ЕПД </a:t>
            </a:r>
            <a:r>
              <a:rPr lang="ru-RU" dirty="0" err="1"/>
              <a:t>закликає</a:t>
            </a:r>
            <a:r>
              <a:rPr lang="ru-RU" dirty="0"/>
              <a:t> до активного </a:t>
            </a:r>
            <a:r>
              <a:rPr lang="ru-RU" dirty="0" err="1"/>
              <a:t>залучення</a:t>
            </a:r>
            <a:r>
              <a:rPr lang="ru-RU" dirty="0"/>
              <a:t>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зацікавлених</a:t>
            </a:r>
            <a:r>
              <a:rPr lang="ru-RU" dirty="0"/>
              <a:t> </a:t>
            </a:r>
            <a:r>
              <a:rPr lang="ru-RU" dirty="0" err="1"/>
              <a:t>сторін</a:t>
            </a:r>
            <a:r>
              <a:rPr lang="ru-RU" dirty="0"/>
              <a:t> на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рівнях</a:t>
            </a:r>
            <a:r>
              <a:rPr lang="ru-RU" dirty="0"/>
              <a:t> </a:t>
            </a:r>
            <a:r>
              <a:rPr lang="ru-RU" dirty="0" err="1"/>
              <a:t>управління</a:t>
            </a:r>
            <a:r>
              <a:rPr lang="ru-RU" dirty="0"/>
              <a:t> для </a:t>
            </a:r>
            <a:r>
              <a:rPr lang="ru-RU" dirty="0" err="1"/>
              <a:t>забезпечення</a:t>
            </a:r>
            <a:r>
              <a:rPr lang="ru-RU" dirty="0"/>
              <a:t> </a:t>
            </a:r>
            <a:r>
              <a:rPr lang="ru-RU" dirty="0" err="1"/>
              <a:t>ефективного</a:t>
            </a:r>
            <a:r>
              <a:rPr lang="ru-RU" dirty="0"/>
              <a:t> </a:t>
            </a:r>
            <a:r>
              <a:rPr lang="ru-RU" dirty="0" err="1"/>
              <a:t>виконання</a:t>
            </a:r>
            <a:r>
              <a:rPr lang="ru-RU" dirty="0"/>
              <a:t> </a:t>
            </a:r>
            <a:r>
              <a:rPr lang="ru-RU" dirty="0" err="1"/>
              <a:t>законів</a:t>
            </a:r>
            <a:r>
              <a:rPr lang="ru-RU" dirty="0"/>
              <a:t> ЄС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клімату</a:t>
            </a:r>
            <a:r>
              <a:rPr lang="ru-RU" dirty="0"/>
              <a:t> та </a:t>
            </a:r>
            <a:r>
              <a:rPr lang="ru-RU" dirty="0" err="1"/>
              <a:t>навколишнього</a:t>
            </a:r>
            <a:r>
              <a:rPr lang="ru-RU" dirty="0"/>
              <a:t> </a:t>
            </a:r>
            <a:r>
              <a:rPr lang="ru-RU" dirty="0" err="1"/>
              <a:t>середовища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 err="1"/>
              <a:t>Цілі</a:t>
            </a:r>
            <a:r>
              <a:rPr lang="ru-RU" dirty="0"/>
              <a:t> </a:t>
            </a:r>
            <a:r>
              <a:rPr lang="ru-RU" dirty="0" err="1"/>
              <a:t>Пропозиції</a:t>
            </a:r>
            <a:r>
              <a:rPr lang="ru-RU" dirty="0"/>
              <a:t>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Восьмої</a:t>
            </a:r>
            <a:r>
              <a:rPr lang="ru-RU" dirty="0"/>
              <a:t> ЕПД </a:t>
            </a:r>
            <a:r>
              <a:rPr lang="ru-RU" dirty="0" err="1"/>
              <a:t>мають</a:t>
            </a:r>
            <a:r>
              <a:rPr lang="ru-RU" dirty="0"/>
              <a:t> на </a:t>
            </a:r>
            <a:r>
              <a:rPr lang="ru-RU" dirty="0" err="1"/>
              <a:t>меті</a:t>
            </a:r>
            <a:r>
              <a:rPr lang="ru-RU" dirty="0"/>
              <a:t> </a:t>
            </a:r>
            <a:r>
              <a:rPr lang="ru-RU" dirty="0" err="1"/>
              <a:t>прискорити</a:t>
            </a:r>
            <a:r>
              <a:rPr lang="ru-RU" dirty="0"/>
              <a:t> </a:t>
            </a:r>
            <a:r>
              <a:rPr lang="ru-RU" dirty="0" err="1"/>
              <a:t>перехід</a:t>
            </a:r>
            <a:r>
              <a:rPr lang="ru-RU" dirty="0"/>
              <a:t> до </a:t>
            </a:r>
            <a:r>
              <a:rPr lang="ru-RU" dirty="0" err="1"/>
              <a:t>кліматично</a:t>
            </a:r>
            <a:r>
              <a:rPr lang="ru-RU" dirty="0"/>
              <a:t> </a:t>
            </a:r>
            <a:r>
              <a:rPr lang="ru-RU" dirty="0" err="1"/>
              <a:t>нейтральної</a:t>
            </a:r>
            <a:r>
              <a:rPr lang="ru-RU" dirty="0"/>
              <a:t>, </a:t>
            </a:r>
            <a:r>
              <a:rPr lang="ru-RU" dirty="0" err="1"/>
              <a:t>ресурсоефективної</a:t>
            </a:r>
            <a:r>
              <a:rPr lang="ru-RU" dirty="0"/>
              <a:t> та </a:t>
            </a:r>
            <a:r>
              <a:rPr lang="ru-RU" dirty="0" err="1"/>
              <a:t>відновлюваної</a:t>
            </a:r>
            <a:r>
              <a:rPr lang="ru-RU" dirty="0"/>
              <a:t> </a:t>
            </a:r>
            <a:r>
              <a:rPr lang="ru-RU" dirty="0" err="1"/>
              <a:t>економіки</a:t>
            </a:r>
            <a:r>
              <a:rPr lang="ru-RU" dirty="0"/>
              <a:t>, яка </a:t>
            </a:r>
            <a:r>
              <a:rPr lang="ru-RU" dirty="0" err="1"/>
              <a:t>поверне</a:t>
            </a:r>
            <a:r>
              <a:rPr lang="ru-RU" dirty="0"/>
              <a:t> </a:t>
            </a:r>
            <a:r>
              <a:rPr lang="ru-RU" dirty="0" err="1"/>
              <a:t>планеті</a:t>
            </a:r>
            <a:r>
              <a:rPr lang="ru-RU" dirty="0"/>
              <a:t> </a:t>
            </a:r>
            <a:r>
              <a:rPr lang="ru-RU" dirty="0" err="1"/>
              <a:t>більше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вона </a:t>
            </a:r>
            <a:r>
              <a:rPr lang="ru-RU" dirty="0" err="1"/>
              <a:t>потребує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 err="1"/>
              <a:t>програма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наступні</a:t>
            </a:r>
            <a:r>
              <a:rPr lang="ru-RU" dirty="0"/>
              <a:t> </a:t>
            </a:r>
            <a:r>
              <a:rPr lang="ru-RU" dirty="0" err="1"/>
              <a:t>шість</a:t>
            </a:r>
            <a:r>
              <a:rPr lang="ru-RU" dirty="0"/>
              <a:t> </a:t>
            </a:r>
            <a:r>
              <a:rPr lang="ru-RU" dirty="0" err="1"/>
              <a:t>пріоритетних</a:t>
            </a:r>
            <a:r>
              <a:rPr lang="ru-RU" dirty="0"/>
              <a:t> </a:t>
            </a:r>
            <a:r>
              <a:rPr lang="ru-RU" dirty="0" err="1"/>
              <a:t>цілей</a:t>
            </a:r>
            <a:r>
              <a:rPr lang="ru-RU" dirty="0"/>
              <a:t>: </a:t>
            </a:r>
            <a:r>
              <a:rPr lang="ru-RU" dirty="0" err="1"/>
              <a:t>досягнення</a:t>
            </a:r>
            <a:r>
              <a:rPr lang="ru-RU" dirty="0"/>
              <a:t> мети </a:t>
            </a:r>
            <a:r>
              <a:rPr lang="ru-RU" dirty="0" err="1"/>
              <a:t>скорочення</a:t>
            </a:r>
            <a:r>
              <a:rPr lang="ru-RU" dirty="0"/>
              <a:t> </a:t>
            </a:r>
            <a:r>
              <a:rPr lang="ru-RU" dirty="0" err="1"/>
              <a:t>викидів</a:t>
            </a:r>
            <a:r>
              <a:rPr lang="ru-RU" dirty="0"/>
              <a:t> </a:t>
            </a:r>
            <a:r>
              <a:rPr lang="ru-RU" dirty="0" err="1"/>
              <a:t>парникових</a:t>
            </a:r>
            <a:r>
              <a:rPr lang="ru-RU" dirty="0"/>
              <a:t> </a:t>
            </a:r>
            <a:r>
              <a:rPr lang="ru-RU" dirty="0" err="1"/>
              <a:t>газів</a:t>
            </a:r>
            <a:r>
              <a:rPr lang="ru-RU" dirty="0"/>
              <a:t> до 2030 року та </a:t>
            </a:r>
            <a:r>
              <a:rPr lang="ru-RU" dirty="0" err="1"/>
              <a:t>кліматичної</a:t>
            </a:r>
            <a:r>
              <a:rPr lang="ru-RU" dirty="0"/>
              <a:t> </a:t>
            </a:r>
            <a:r>
              <a:rPr lang="ru-RU" dirty="0" err="1"/>
              <a:t>нейтральності</a:t>
            </a:r>
            <a:r>
              <a:rPr lang="ru-RU" dirty="0"/>
              <a:t> до 2050 року, </a:t>
            </a:r>
            <a:r>
              <a:rPr lang="ru-RU" dirty="0" err="1"/>
              <a:t>підвищення</a:t>
            </a:r>
            <a:r>
              <a:rPr lang="ru-RU" dirty="0"/>
              <a:t> </a:t>
            </a:r>
            <a:r>
              <a:rPr lang="ru-RU" dirty="0" err="1"/>
              <a:t>потенціалу</a:t>
            </a:r>
            <a:r>
              <a:rPr lang="ru-RU" dirty="0"/>
              <a:t> </a:t>
            </a:r>
            <a:r>
              <a:rPr lang="ru-RU" dirty="0" err="1"/>
              <a:t>адаптації</a:t>
            </a:r>
            <a:r>
              <a:rPr lang="ru-RU" dirty="0"/>
              <a:t>, </a:t>
            </a:r>
            <a:r>
              <a:rPr lang="ru-RU" dirty="0" err="1"/>
              <a:t>посилення</a:t>
            </a:r>
            <a:r>
              <a:rPr lang="ru-RU" dirty="0"/>
              <a:t> </a:t>
            </a:r>
            <a:r>
              <a:rPr lang="ru-RU" dirty="0" err="1"/>
              <a:t>стійкості</a:t>
            </a:r>
            <a:r>
              <a:rPr lang="ru-RU" dirty="0"/>
              <a:t> та </a:t>
            </a:r>
            <a:r>
              <a:rPr lang="ru-RU" dirty="0" err="1"/>
              <a:t>зниження</a:t>
            </a:r>
            <a:r>
              <a:rPr lang="ru-RU" dirty="0"/>
              <a:t> </a:t>
            </a:r>
            <a:r>
              <a:rPr lang="ru-RU" dirty="0" err="1"/>
              <a:t>вразливості</a:t>
            </a:r>
            <a:r>
              <a:rPr lang="ru-RU" dirty="0"/>
              <a:t> до </a:t>
            </a:r>
            <a:r>
              <a:rPr lang="ru-RU" dirty="0" err="1"/>
              <a:t>зміни</a:t>
            </a:r>
            <a:r>
              <a:rPr lang="ru-RU" dirty="0"/>
              <a:t> </a:t>
            </a:r>
            <a:r>
              <a:rPr lang="ru-RU" dirty="0" err="1"/>
              <a:t>клімату</a:t>
            </a:r>
            <a:r>
              <a:rPr lang="ru-RU" dirty="0"/>
              <a:t>, </a:t>
            </a:r>
            <a:r>
              <a:rPr lang="ru-RU" dirty="0" err="1"/>
              <a:t>просування</a:t>
            </a:r>
            <a:r>
              <a:rPr lang="ru-RU" dirty="0"/>
              <a:t> до </a:t>
            </a:r>
            <a:r>
              <a:rPr lang="ru-RU" dirty="0" err="1"/>
              <a:t>моделі</a:t>
            </a:r>
            <a:r>
              <a:rPr lang="ru-RU" dirty="0"/>
              <a:t> регенеративного </a:t>
            </a:r>
            <a:r>
              <a:rPr lang="ru-RU" dirty="0" err="1"/>
              <a:t>зростання</a:t>
            </a:r>
            <a:r>
              <a:rPr lang="ru-RU" dirty="0"/>
              <a:t>, </a:t>
            </a:r>
            <a:r>
              <a:rPr lang="ru-RU" dirty="0" err="1"/>
              <a:t>від’єднання</a:t>
            </a:r>
            <a:r>
              <a:rPr lang="ru-RU" dirty="0"/>
              <a:t> </a:t>
            </a:r>
            <a:r>
              <a:rPr lang="ru-RU" dirty="0" err="1"/>
              <a:t>економічного</a:t>
            </a:r>
            <a:r>
              <a:rPr lang="ru-RU" dirty="0"/>
              <a:t> </a:t>
            </a:r>
            <a:r>
              <a:rPr lang="ru-RU" dirty="0" err="1"/>
              <a:t>зростання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ресурсів</a:t>
            </a:r>
            <a:r>
              <a:rPr lang="ru-RU" dirty="0"/>
              <a:t> та </a:t>
            </a:r>
            <a:r>
              <a:rPr lang="ru-RU" dirty="0" err="1"/>
              <a:t>деградація</a:t>
            </a:r>
            <a:r>
              <a:rPr lang="ru-RU" dirty="0"/>
              <a:t> </a:t>
            </a:r>
            <a:r>
              <a:rPr lang="ru-RU" dirty="0" err="1"/>
              <a:t>навколишнього</a:t>
            </a:r>
            <a:r>
              <a:rPr lang="ru-RU" dirty="0"/>
              <a:t> </a:t>
            </a:r>
            <a:r>
              <a:rPr lang="ru-RU" dirty="0" err="1"/>
              <a:t>середовища</a:t>
            </a:r>
            <a:r>
              <a:rPr lang="ru-RU" dirty="0"/>
              <a:t> та </a:t>
            </a:r>
            <a:r>
              <a:rPr lang="ru-RU" dirty="0" err="1"/>
              <a:t>прискорення</a:t>
            </a:r>
            <a:r>
              <a:rPr lang="ru-RU" dirty="0"/>
              <a:t> переходу до </a:t>
            </a:r>
            <a:r>
              <a:rPr lang="ru-RU" dirty="0" err="1"/>
              <a:t>кругової</a:t>
            </a:r>
            <a:r>
              <a:rPr lang="ru-RU" dirty="0"/>
              <a:t> </a:t>
            </a:r>
            <a:r>
              <a:rPr lang="ru-RU" dirty="0" err="1"/>
              <a:t>економіки</a:t>
            </a:r>
            <a:r>
              <a:rPr lang="ru-RU" dirty="0"/>
              <a:t>, </a:t>
            </a:r>
            <a:r>
              <a:rPr lang="ru-RU" dirty="0" err="1"/>
              <a:t>прагнучи</a:t>
            </a:r>
            <a:r>
              <a:rPr lang="ru-RU" dirty="0"/>
              <a:t> до </a:t>
            </a:r>
            <a:r>
              <a:rPr lang="ru-RU" dirty="0" err="1"/>
              <a:t>амбіцій</a:t>
            </a:r>
            <a:r>
              <a:rPr lang="ru-RU" dirty="0"/>
              <a:t> з </a:t>
            </a:r>
            <a:r>
              <a:rPr lang="ru-RU" dirty="0" err="1"/>
              <a:t>нульовим</a:t>
            </a:r>
            <a:r>
              <a:rPr lang="ru-RU" dirty="0"/>
              <a:t> </a:t>
            </a:r>
            <a:r>
              <a:rPr lang="ru-RU" dirty="0" err="1"/>
              <a:t>забрудненням</a:t>
            </a:r>
            <a:r>
              <a:rPr lang="ru-RU" dirty="0"/>
              <a:t>, </a:t>
            </a:r>
            <a:r>
              <a:rPr lang="ru-RU" dirty="0" err="1"/>
              <a:t>включаючи</a:t>
            </a:r>
            <a:r>
              <a:rPr lang="ru-RU" dirty="0"/>
              <a:t> </a:t>
            </a:r>
            <a:r>
              <a:rPr lang="ru-RU" dirty="0" err="1"/>
              <a:t>повітря</a:t>
            </a:r>
            <a:r>
              <a:rPr lang="ru-RU" dirty="0"/>
              <a:t>, воду та </a:t>
            </a:r>
            <a:r>
              <a:rPr lang="ru-RU" dirty="0" err="1"/>
              <a:t>ґрунт</a:t>
            </a:r>
            <a:r>
              <a:rPr lang="ru-RU" dirty="0"/>
              <a:t> та </a:t>
            </a:r>
            <a:r>
              <a:rPr lang="ru-RU" dirty="0" err="1"/>
              <a:t>захищаючи</a:t>
            </a:r>
            <a:r>
              <a:rPr lang="ru-RU" dirty="0"/>
              <a:t> </a:t>
            </a:r>
            <a:r>
              <a:rPr lang="ru-RU" dirty="0" err="1"/>
              <a:t>здоров’я</a:t>
            </a:r>
            <a:r>
              <a:rPr lang="ru-RU" dirty="0"/>
              <a:t> та </a:t>
            </a:r>
            <a:r>
              <a:rPr lang="ru-RU" dirty="0" err="1"/>
              <a:t>добробут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0702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F7511-D5E7-31F9-3403-A93868690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D077ED-980F-8F2F-12EA-6AD691F51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3717032"/>
            <a:ext cx="7848872" cy="1838519"/>
          </a:xfrm>
        </p:spPr>
        <p:txBody>
          <a:bodyPr>
            <a:normAutofit/>
          </a:bodyPr>
          <a:lstStyle/>
          <a:p>
            <a:r>
              <a:rPr lang="uk-UA" dirty="0"/>
              <a:t>Стратегія сталого розвитку ЄС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052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99F23-F1C7-EF60-F3A8-96382DD8F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7464B5-537F-E97F-FC2A-8620375D5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32656"/>
            <a:ext cx="7886700" cy="759618"/>
          </a:xfrm>
        </p:spPr>
        <p:txBody>
          <a:bodyPr>
            <a:normAutofit/>
          </a:bodyPr>
          <a:lstStyle/>
          <a:p>
            <a:r>
              <a:rPr lang="ru-RU" dirty="0"/>
              <a:t>  </a:t>
            </a:r>
            <a:r>
              <a:rPr lang="uk-UA" dirty="0"/>
              <a:t>Стратегія сталого розвитку ЄС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96A744-4BC0-A378-9C76-75F94A868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96752"/>
            <a:ext cx="7886700" cy="1400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/>
              <a:t>Сьогодні</a:t>
            </a:r>
            <a:r>
              <a:rPr lang="ru-RU" dirty="0"/>
              <a:t> </a:t>
            </a:r>
            <a:r>
              <a:rPr lang="ru-RU" dirty="0" err="1"/>
              <a:t>стратегія</a:t>
            </a:r>
            <a:r>
              <a:rPr lang="ru-RU" dirty="0"/>
              <a:t> </a:t>
            </a:r>
            <a:r>
              <a:rPr lang="ru-RU" dirty="0" err="1"/>
              <a:t>сталого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базується</a:t>
            </a:r>
            <a:r>
              <a:rPr lang="ru-RU" dirty="0"/>
              <a:t> на </a:t>
            </a:r>
            <a:r>
              <a:rPr lang="ru-RU" dirty="0" err="1"/>
              <a:t>трьох</a:t>
            </a:r>
            <a:r>
              <a:rPr lang="ru-RU" dirty="0"/>
              <a:t> </a:t>
            </a:r>
            <a:r>
              <a:rPr lang="ru-RU" dirty="0" err="1"/>
              <a:t>взаємоузгоджених</a:t>
            </a:r>
            <a:r>
              <a:rPr lang="ru-RU" dirty="0"/>
              <a:t> </a:t>
            </a:r>
            <a:r>
              <a:rPr lang="ru-RU" dirty="0" err="1"/>
              <a:t>складових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суспільства</a:t>
            </a:r>
            <a:r>
              <a:rPr lang="ru-RU" dirty="0"/>
              <a:t> – </a:t>
            </a:r>
            <a:r>
              <a:rPr lang="ru-RU" dirty="0" err="1"/>
              <a:t>економічному</a:t>
            </a:r>
            <a:r>
              <a:rPr lang="ru-RU" dirty="0"/>
              <a:t> </a:t>
            </a:r>
            <a:r>
              <a:rPr lang="ru-RU" dirty="0" err="1"/>
              <a:t>зростанні</a:t>
            </a:r>
            <a:r>
              <a:rPr lang="ru-RU" dirty="0"/>
              <a:t>, </a:t>
            </a:r>
            <a:r>
              <a:rPr lang="ru-RU" dirty="0" err="1"/>
              <a:t>захисті</a:t>
            </a:r>
            <a:r>
              <a:rPr lang="ru-RU" dirty="0"/>
              <a:t> та </a:t>
            </a:r>
            <a:r>
              <a:rPr lang="ru-RU" dirty="0" err="1"/>
              <a:t>збереженні</a:t>
            </a:r>
            <a:r>
              <a:rPr lang="ru-RU" dirty="0"/>
              <a:t> </a:t>
            </a:r>
            <a:r>
              <a:rPr lang="ru-RU" dirty="0" err="1"/>
              <a:t>довкілля</a:t>
            </a:r>
            <a:r>
              <a:rPr lang="ru-RU" dirty="0"/>
              <a:t>, та </a:t>
            </a:r>
            <a:r>
              <a:rPr lang="ru-RU" dirty="0" err="1"/>
              <a:t>соціальному</a:t>
            </a:r>
            <a:r>
              <a:rPr lang="ru-RU" dirty="0"/>
              <a:t> </a:t>
            </a:r>
            <a:r>
              <a:rPr lang="ru-RU" dirty="0" err="1"/>
              <a:t>захисті</a:t>
            </a:r>
            <a:r>
              <a:rPr lang="ru-RU" dirty="0"/>
              <a:t> </a:t>
            </a:r>
            <a:r>
              <a:rPr lang="ru-RU" dirty="0" err="1"/>
              <a:t>усіх</a:t>
            </a:r>
            <a:r>
              <a:rPr lang="ru-RU" dirty="0"/>
              <a:t> </a:t>
            </a:r>
            <a:r>
              <a:rPr lang="ru-RU" dirty="0" err="1"/>
              <a:t>членів</a:t>
            </a:r>
            <a:r>
              <a:rPr lang="ru-RU" dirty="0"/>
              <a:t> </a:t>
            </a:r>
            <a:r>
              <a:rPr lang="ru-RU" dirty="0" err="1"/>
              <a:t>суспільства</a:t>
            </a:r>
            <a:r>
              <a:rPr lang="ru-RU" dirty="0"/>
              <a:t>. </a:t>
            </a:r>
          </a:p>
        </p:txBody>
      </p:sp>
      <p:pic>
        <p:nvPicPr>
          <p:cNvPr id="1028" name="Picture 4" descr="Лекція-дискусія «Стратегія сталого розвитку «Україна-2020»">
            <a:extLst>
              <a:ext uri="{FF2B5EF4-FFF2-40B4-BE49-F238E27FC236}">
                <a16:creationId xmlns:a16="http://schemas.microsoft.com/office/drawing/2014/main" id="{3261C58F-5A54-2912-4F84-0FDFE3AC2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597374"/>
            <a:ext cx="3886374" cy="371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9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4622F-F3F4-4C48-FFB5-67AA3EDE9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6BAF70-8779-CD10-DBD2-89844FC75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32656"/>
            <a:ext cx="7886700" cy="759618"/>
          </a:xfrm>
        </p:spPr>
        <p:txBody>
          <a:bodyPr>
            <a:normAutofit/>
          </a:bodyPr>
          <a:lstStyle/>
          <a:p>
            <a:r>
              <a:rPr lang="ru-RU" dirty="0"/>
              <a:t>  </a:t>
            </a:r>
            <a:r>
              <a:rPr lang="uk-UA" dirty="0"/>
              <a:t>Стратегія сталого розвитку ЄС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9B5A16-099F-4CFF-156E-79641E806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96752"/>
            <a:ext cx="7886700" cy="4896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/>
              <a:t>Ця</a:t>
            </a:r>
            <a:r>
              <a:rPr lang="ru-RU" dirty="0"/>
              <a:t> </a:t>
            </a:r>
            <a:r>
              <a:rPr lang="ru-RU" dirty="0" err="1"/>
              <a:t>стратегія</a:t>
            </a:r>
            <a:r>
              <a:rPr lang="ru-RU" dirty="0"/>
              <a:t>, сформована на початку 90-х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минулого</a:t>
            </a:r>
            <a:r>
              <a:rPr lang="ru-RU" dirty="0"/>
              <a:t> </a:t>
            </a:r>
            <a:r>
              <a:rPr lang="ru-RU" dirty="0" err="1"/>
              <a:t>століття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егідою</a:t>
            </a:r>
            <a:r>
              <a:rPr lang="ru-RU" dirty="0"/>
              <a:t> ООН.</a:t>
            </a:r>
          </a:p>
          <a:p>
            <a:pPr marL="0" indent="0">
              <a:buNone/>
            </a:pPr>
            <a:r>
              <a:rPr lang="ru-RU" dirty="0"/>
              <a:t>7-а </a:t>
            </a:r>
            <a:r>
              <a:rPr lang="ru-RU" dirty="0" err="1"/>
              <a:t>Екологічна</a:t>
            </a:r>
            <a:r>
              <a:rPr lang="ru-RU" dirty="0"/>
              <a:t> </a:t>
            </a:r>
            <a:r>
              <a:rPr lang="ru-RU" dirty="0" err="1"/>
              <a:t>Програма</a:t>
            </a:r>
            <a:r>
              <a:rPr lang="ru-RU" dirty="0"/>
              <a:t> </a:t>
            </a:r>
            <a:r>
              <a:rPr lang="ru-RU" dirty="0" err="1"/>
              <a:t>Дій</a:t>
            </a:r>
            <a:r>
              <a:rPr lang="ru-RU" dirty="0"/>
              <a:t> (на 2013-2020 </a:t>
            </a:r>
            <a:r>
              <a:rPr lang="ru-RU" dirty="0" err="1"/>
              <a:t>рр</a:t>
            </a:r>
            <a:r>
              <a:rPr lang="ru-RU" dirty="0"/>
              <a:t>,) </a:t>
            </a:r>
            <a:r>
              <a:rPr lang="ru-RU" dirty="0" err="1"/>
              <a:t>дослівно</a:t>
            </a:r>
            <a:r>
              <a:rPr lang="ru-RU" dirty="0"/>
              <a:t> </a:t>
            </a:r>
            <a:r>
              <a:rPr lang="ru-RU" dirty="0" err="1"/>
              <a:t>визначає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«у 2050 р. ми [</a:t>
            </a:r>
            <a:r>
              <a:rPr lang="ru-RU" dirty="0" err="1"/>
              <a:t>громадяни</a:t>
            </a:r>
            <a:r>
              <a:rPr lang="ru-RU" dirty="0"/>
              <a:t> ЄС] </a:t>
            </a:r>
            <a:r>
              <a:rPr lang="ru-RU" dirty="0" err="1"/>
              <a:t>будемо</a:t>
            </a:r>
            <a:r>
              <a:rPr lang="ru-RU" dirty="0"/>
              <a:t> </a:t>
            </a:r>
            <a:r>
              <a:rPr lang="ru-RU" dirty="0" err="1"/>
              <a:t>жити</a:t>
            </a:r>
            <a:r>
              <a:rPr lang="ru-RU" dirty="0"/>
              <a:t> у </a:t>
            </a:r>
            <a:r>
              <a:rPr lang="ru-RU" dirty="0" err="1"/>
              <a:t>злагоді</a:t>
            </a:r>
            <a:r>
              <a:rPr lang="ru-RU" dirty="0"/>
              <a:t> з </a:t>
            </a:r>
            <a:r>
              <a:rPr lang="ru-RU" dirty="0" err="1"/>
              <a:t>природними</a:t>
            </a:r>
            <a:r>
              <a:rPr lang="ru-RU" dirty="0"/>
              <a:t> </a:t>
            </a:r>
            <a:r>
              <a:rPr lang="ru-RU" dirty="0" err="1"/>
              <a:t>можливостями</a:t>
            </a:r>
            <a:r>
              <a:rPr lang="ru-RU" dirty="0"/>
              <a:t> </a:t>
            </a:r>
            <a:r>
              <a:rPr lang="ru-RU" dirty="0" err="1"/>
              <a:t>планети</a:t>
            </a:r>
            <a:r>
              <a:rPr lang="ru-RU" dirty="0"/>
              <a:t>. Наше </a:t>
            </a:r>
            <a:r>
              <a:rPr lang="ru-RU" dirty="0" err="1"/>
              <a:t>процвітання</a:t>
            </a:r>
            <a:r>
              <a:rPr lang="ru-RU" dirty="0"/>
              <a:t> і </a:t>
            </a:r>
            <a:r>
              <a:rPr lang="ru-RU" dirty="0" err="1"/>
              <a:t>здорове</a:t>
            </a:r>
            <a:r>
              <a:rPr lang="ru-RU" dirty="0"/>
              <a:t> </a:t>
            </a:r>
            <a:r>
              <a:rPr lang="ru-RU" dirty="0" err="1"/>
              <a:t>довкілля</a:t>
            </a:r>
            <a:r>
              <a:rPr lang="ru-RU" dirty="0"/>
              <a:t> буде </a:t>
            </a:r>
            <a:r>
              <a:rPr lang="ru-RU" dirty="0" err="1"/>
              <a:t>спиратися</a:t>
            </a:r>
            <a:r>
              <a:rPr lang="ru-RU" dirty="0"/>
              <a:t> на </a:t>
            </a:r>
            <a:r>
              <a:rPr lang="ru-RU" dirty="0" err="1"/>
              <a:t>інноваційну</a:t>
            </a:r>
            <a:r>
              <a:rPr lang="ru-RU" dirty="0"/>
              <a:t> «</a:t>
            </a:r>
            <a:r>
              <a:rPr lang="ru-RU" dirty="0" err="1"/>
              <a:t>циклічну</a:t>
            </a:r>
            <a:r>
              <a:rPr lang="ru-RU" dirty="0"/>
              <a:t>» </a:t>
            </a:r>
            <a:r>
              <a:rPr lang="ru-RU" dirty="0" err="1"/>
              <a:t>економіку</a:t>
            </a:r>
            <a:r>
              <a:rPr lang="ru-RU" dirty="0"/>
              <a:t>, де </a:t>
            </a:r>
            <a:r>
              <a:rPr lang="ru-RU" dirty="0" err="1"/>
              <a:t>немає</a:t>
            </a:r>
            <a:r>
              <a:rPr lang="ru-RU" dirty="0"/>
              <a:t> </a:t>
            </a:r>
            <a:r>
              <a:rPr lang="ru-RU" dirty="0" err="1"/>
              <a:t>місця</a:t>
            </a:r>
            <a:r>
              <a:rPr lang="ru-RU" dirty="0"/>
              <a:t> </a:t>
            </a:r>
            <a:r>
              <a:rPr lang="ru-RU" dirty="0" err="1"/>
              <a:t>відходам</a:t>
            </a:r>
            <a:r>
              <a:rPr lang="ru-RU" dirty="0"/>
              <a:t>, і де </a:t>
            </a:r>
            <a:r>
              <a:rPr lang="ru-RU" dirty="0" err="1"/>
              <a:t>природні</a:t>
            </a:r>
            <a:r>
              <a:rPr lang="ru-RU" dirty="0"/>
              <a:t> </a:t>
            </a:r>
            <a:r>
              <a:rPr lang="ru-RU" dirty="0" err="1"/>
              <a:t>ресурси</a:t>
            </a:r>
            <a:r>
              <a:rPr lang="ru-RU" dirty="0"/>
              <a:t> </a:t>
            </a:r>
            <a:r>
              <a:rPr lang="ru-RU" dirty="0" err="1"/>
              <a:t>використовуються</a:t>
            </a:r>
            <a:r>
              <a:rPr lang="ru-RU" dirty="0"/>
              <a:t> за принципами </a:t>
            </a:r>
            <a:r>
              <a:rPr lang="ru-RU" dirty="0" err="1"/>
              <a:t>сталого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, </a:t>
            </a:r>
            <a:r>
              <a:rPr lang="ru-RU" dirty="0" err="1"/>
              <a:t>біорізноманіття</a:t>
            </a:r>
            <a:r>
              <a:rPr lang="ru-RU" dirty="0"/>
              <a:t> </a:t>
            </a:r>
            <a:r>
              <a:rPr lang="ru-RU" dirty="0" err="1"/>
              <a:t>захищене</a:t>
            </a:r>
            <a:r>
              <a:rPr lang="ru-RU" dirty="0"/>
              <a:t>, </a:t>
            </a:r>
            <a:r>
              <a:rPr lang="ru-RU" dirty="0" err="1"/>
              <a:t>цінується</a:t>
            </a:r>
            <a:r>
              <a:rPr lang="ru-RU" dirty="0"/>
              <a:t> і </a:t>
            </a:r>
            <a:r>
              <a:rPr lang="ru-RU" dirty="0" err="1"/>
              <a:t>відновлюється</a:t>
            </a:r>
            <a:r>
              <a:rPr lang="ru-RU" dirty="0"/>
              <a:t> шляхами,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підсилюють</a:t>
            </a:r>
            <a:r>
              <a:rPr lang="ru-RU" dirty="0"/>
              <a:t> </a:t>
            </a:r>
            <a:r>
              <a:rPr lang="ru-RU" dirty="0" err="1"/>
              <a:t>стійкість</a:t>
            </a:r>
            <a:r>
              <a:rPr lang="ru-RU" dirty="0"/>
              <a:t> </a:t>
            </a:r>
            <a:r>
              <a:rPr lang="ru-RU" dirty="0" err="1"/>
              <a:t>нашого</a:t>
            </a:r>
            <a:r>
              <a:rPr lang="ru-RU" dirty="0"/>
              <a:t> </a:t>
            </a:r>
            <a:r>
              <a:rPr lang="ru-RU" dirty="0" err="1"/>
              <a:t>суспільства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379C7D-1DF7-D5F7-AD4B-DC3FBF65C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4293096"/>
            <a:ext cx="3217540" cy="207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1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17D85-A363-048B-0144-C8D88E58B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94A907-A9A4-7F5A-3778-595436AA9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32656"/>
            <a:ext cx="7886700" cy="759618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  <a:r>
              <a:rPr lang="ru-RU" dirty="0" err="1"/>
              <a:t>Європа</a:t>
            </a:r>
            <a:r>
              <a:rPr lang="ru-RU" dirty="0"/>
              <a:t> 2020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5D655E-ADEA-92A3-2D2D-889327DFA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96752"/>
            <a:ext cx="7886700" cy="4896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/>
              <a:t>Наступним</a:t>
            </a:r>
            <a:r>
              <a:rPr lang="ru-RU" dirty="0"/>
              <a:t> прикладом </a:t>
            </a:r>
            <a:r>
              <a:rPr lang="ru-RU" dirty="0" err="1"/>
              <a:t>ефективної</a:t>
            </a:r>
            <a:r>
              <a:rPr lang="ru-RU" dirty="0"/>
              <a:t> </a:t>
            </a:r>
            <a:r>
              <a:rPr lang="ru-RU" dirty="0" err="1"/>
              <a:t>політики</a:t>
            </a:r>
            <a:r>
              <a:rPr lang="ru-RU" dirty="0"/>
              <a:t> ЄС </a:t>
            </a:r>
            <a:r>
              <a:rPr lang="ru-RU" dirty="0" err="1"/>
              <a:t>щодо</a:t>
            </a:r>
            <a:r>
              <a:rPr lang="ru-RU" dirty="0"/>
              <a:t> постановки та  </a:t>
            </a:r>
            <a:r>
              <a:rPr lang="ru-RU" dirty="0" err="1"/>
              <a:t>втілення</a:t>
            </a:r>
            <a:r>
              <a:rPr lang="ru-RU" dirty="0"/>
              <a:t> </a:t>
            </a:r>
            <a:r>
              <a:rPr lang="ru-RU" dirty="0" err="1"/>
              <a:t>цілей</a:t>
            </a:r>
            <a:r>
              <a:rPr lang="ru-RU" dirty="0"/>
              <a:t> </a:t>
            </a:r>
            <a:r>
              <a:rPr lang="ru-RU" dirty="0" err="1"/>
              <a:t>сталого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стала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стратегія</a:t>
            </a:r>
            <a:r>
              <a:rPr lang="ru-RU" dirty="0"/>
              <a:t> «</a:t>
            </a:r>
            <a:r>
              <a:rPr lang="ru-RU" dirty="0" err="1"/>
              <a:t>Європа</a:t>
            </a:r>
            <a:r>
              <a:rPr lang="ru-RU" dirty="0"/>
              <a:t> 2020», </a:t>
            </a:r>
            <a:r>
              <a:rPr lang="ru-RU" dirty="0" err="1"/>
              <a:t>прийнята</a:t>
            </a:r>
            <a:r>
              <a:rPr lang="ru-RU" dirty="0"/>
              <a:t> у 2010 </a:t>
            </a:r>
            <a:r>
              <a:rPr lang="ru-RU" dirty="0" err="1"/>
              <a:t>році</a:t>
            </a:r>
            <a:r>
              <a:rPr lang="ru-RU" dirty="0"/>
              <a:t> і </a:t>
            </a:r>
            <a:r>
              <a:rPr lang="ru-RU" dirty="0" err="1"/>
              <a:t>націлена</a:t>
            </a:r>
            <a:r>
              <a:rPr lang="ru-RU" dirty="0"/>
              <a:t> на «</a:t>
            </a:r>
            <a:r>
              <a:rPr lang="ru-RU" dirty="0" err="1"/>
              <a:t>розумне</a:t>
            </a:r>
            <a:r>
              <a:rPr lang="ru-RU" dirty="0"/>
              <a:t>, </a:t>
            </a:r>
            <a:r>
              <a:rPr lang="ru-RU" dirty="0" err="1"/>
              <a:t>стале</a:t>
            </a:r>
            <a:r>
              <a:rPr lang="ru-RU" dirty="0"/>
              <a:t> та </a:t>
            </a:r>
            <a:r>
              <a:rPr lang="ru-RU" dirty="0" err="1"/>
              <a:t>соціально</a:t>
            </a:r>
            <a:r>
              <a:rPr lang="ru-RU" dirty="0"/>
              <a:t> </a:t>
            </a:r>
            <a:r>
              <a:rPr lang="ru-RU" dirty="0" err="1"/>
              <a:t>орієнтоване</a:t>
            </a:r>
            <a:r>
              <a:rPr lang="ru-RU" dirty="0"/>
              <a:t> </a:t>
            </a:r>
            <a:r>
              <a:rPr lang="ru-RU" dirty="0" err="1"/>
              <a:t>зростання</a:t>
            </a:r>
            <a:r>
              <a:rPr lang="ru-RU" dirty="0"/>
              <a:t>» (</a:t>
            </a:r>
            <a:r>
              <a:rPr lang="en-US" dirty="0"/>
              <a:t>Europe 2020. A strategy for smart, sustainable and inclusive growth. Brussels, 3.3.2010. COM (2010) 2020.). </a:t>
            </a:r>
            <a:r>
              <a:rPr lang="ru-RU" dirty="0" err="1"/>
              <a:t>Саме</a:t>
            </a:r>
            <a:r>
              <a:rPr lang="ru-RU" dirty="0"/>
              <a:t> у </a:t>
            </a:r>
            <a:r>
              <a:rPr lang="ru-RU" dirty="0" err="1"/>
              <a:t>цій</a:t>
            </a:r>
            <a:r>
              <a:rPr lang="ru-RU" dirty="0"/>
              <a:t> </a:t>
            </a:r>
            <a:r>
              <a:rPr lang="ru-RU" dirty="0" err="1"/>
              <a:t>стратегії</a:t>
            </a:r>
            <a:r>
              <a:rPr lang="ru-RU" dirty="0"/>
              <a:t> </a:t>
            </a:r>
            <a:r>
              <a:rPr lang="ru-RU" dirty="0" err="1"/>
              <a:t>Європейський</a:t>
            </a:r>
            <a:r>
              <a:rPr lang="ru-RU" dirty="0"/>
              <a:t> Союз взяв на себе </a:t>
            </a:r>
            <a:r>
              <a:rPr lang="ru-RU" dirty="0" err="1"/>
              <a:t>зобов’язання</a:t>
            </a:r>
            <a:r>
              <a:rPr lang="ru-RU" dirty="0"/>
              <a:t> </a:t>
            </a:r>
            <a:r>
              <a:rPr lang="ru-RU" dirty="0" err="1"/>
              <a:t>досягти</a:t>
            </a:r>
            <a:r>
              <a:rPr lang="ru-RU" dirty="0"/>
              <a:t> </a:t>
            </a:r>
            <a:r>
              <a:rPr lang="ru-RU" dirty="0" err="1"/>
              <a:t>цілі</a:t>
            </a:r>
            <a:r>
              <a:rPr lang="ru-RU" dirty="0"/>
              <a:t> «</a:t>
            </a:r>
            <a:r>
              <a:rPr lang="ru-RU" dirty="0" err="1"/>
              <a:t>клімат</a:t>
            </a:r>
            <a:r>
              <a:rPr lang="ru-RU" dirty="0"/>
              <a:t> – </a:t>
            </a:r>
            <a:r>
              <a:rPr lang="ru-RU" dirty="0" err="1"/>
              <a:t>енергія</a:t>
            </a:r>
            <a:r>
              <a:rPr lang="ru-RU" dirty="0"/>
              <a:t> 20/20/20», </a:t>
            </a:r>
            <a:r>
              <a:rPr lang="ru-RU" dirty="0" err="1"/>
              <a:t>згідно</a:t>
            </a:r>
            <a:r>
              <a:rPr lang="ru-RU" dirty="0"/>
              <a:t> </a:t>
            </a:r>
            <a:r>
              <a:rPr lang="ru-RU" dirty="0" err="1"/>
              <a:t>якої</a:t>
            </a:r>
            <a:r>
              <a:rPr lang="ru-RU" dirty="0"/>
              <a:t> до 2020 року ЄС мав </a:t>
            </a:r>
            <a:r>
              <a:rPr lang="ru-RU" dirty="0" err="1"/>
              <a:t>досягти</a:t>
            </a:r>
            <a:r>
              <a:rPr lang="ru-RU" dirty="0"/>
              <a:t> </a:t>
            </a:r>
            <a:r>
              <a:rPr lang="ru-RU" dirty="0" err="1"/>
              <a:t>наступного</a:t>
            </a:r>
            <a:r>
              <a:rPr lang="ru-RU" dirty="0"/>
              <a:t>:</a:t>
            </a:r>
          </a:p>
          <a:p>
            <a:pPr marL="0" indent="0">
              <a:buNone/>
            </a:pPr>
            <a:r>
              <a:rPr lang="ru-RU" dirty="0"/>
              <a:t>- </a:t>
            </a:r>
            <a:r>
              <a:rPr lang="ru-RU" dirty="0" err="1"/>
              <a:t>зменшити</a:t>
            </a:r>
            <a:r>
              <a:rPr lang="ru-RU" dirty="0"/>
              <a:t> </a:t>
            </a:r>
            <a:r>
              <a:rPr lang="ru-RU" dirty="0" err="1"/>
              <a:t>викиди</a:t>
            </a:r>
            <a:r>
              <a:rPr lang="ru-RU" dirty="0"/>
              <a:t> </a:t>
            </a:r>
            <a:r>
              <a:rPr lang="ru-RU" dirty="0" err="1"/>
              <a:t>парникових</a:t>
            </a:r>
            <a:r>
              <a:rPr lang="ru-RU" dirty="0"/>
              <a:t> </a:t>
            </a:r>
            <a:r>
              <a:rPr lang="ru-RU" dirty="0" err="1"/>
              <a:t>газів</a:t>
            </a:r>
            <a:r>
              <a:rPr lang="ru-RU" dirty="0"/>
              <a:t> (СО2) на 20 % </a:t>
            </a:r>
            <a:r>
              <a:rPr lang="ru-RU" dirty="0" err="1"/>
              <a:t>порівняно</a:t>
            </a:r>
            <a:r>
              <a:rPr lang="ru-RU" dirty="0"/>
              <a:t> з 1990 роком, </a:t>
            </a:r>
          </a:p>
          <a:p>
            <a:pPr marL="0" indent="0">
              <a:buNone/>
            </a:pPr>
            <a:r>
              <a:rPr lang="ru-RU" dirty="0"/>
              <a:t>- </a:t>
            </a:r>
            <a:r>
              <a:rPr lang="ru-RU" dirty="0" err="1"/>
              <a:t>збільшити</a:t>
            </a:r>
            <a:r>
              <a:rPr lang="ru-RU" dirty="0"/>
              <a:t> </a:t>
            </a:r>
            <a:r>
              <a:rPr lang="ru-RU" dirty="0" err="1"/>
              <a:t>енергоефективність</a:t>
            </a:r>
            <a:r>
              <a:rPr lang="ru-RU" dirty="0"/>
              <a:t> по Союзу на 20 % (</a:t>
            </a:r>
            <a:r>
              <a:rPr lang="ru-RU" dirty="0" err="1"/>
              <a:t>порівняно</a:t>
            </a:r>
            <a:r>
              <a:rPr lang="ru-RU" dirty="0"/>
              <a:t> з 2010 роком),</a:t>
            </a:r>
          </a:p>
          <a:p>
            <a:pPr marL="0" indent="0">
              <a:buNone/>
            </a:pPr>
            <a:r>
              <a:rPr lang="ru-RU" dirty="0"/>
              <a:t>- </a:t>
            </a:r>
            <a:r>
              <a:rPr lang="ru-RU" dirty="0" err="1"/>
              <a:t>отримувати</a:t>
            </a:r>
            <a:r>
              <a:rPr lang="ru-RU" dirty="0"/>
              <a:t> 20 % </a:t>
            </a:r>
            <a:r>
              <a:rPr lang="ru-RU" dirty="0" err="1"/>
              <a:t>усієї</a:t>
            </a:r>
            <a:r>
              <a:rPr lang="ru-RU" dirty="0"/>
              <a:t> </a:t>
            </a:r>
            <a:r>
              <a:rPr lang="ru-RU" dirty="0" err="1"/>
              <a:t>спожитої</a:t>
            </a:r>
            <a:r>
              <a:rPr lang="ru-RU" dirty="0"/>
              <a:t> </a:t>
            </a:r>
            <a:r>
              <a:rPr lang="ru-RU" dirty="0" err="1"/>
              <a:t>енергії</a:t>
            </a:r>
            <a:r>
              <a:rPr lang="ru-RU" dirty="0"/>
              <a:t> з </a:t>
            </a:r>
            <a:r>
              <a:rPr lang="ru-RU" dirty="0" err="1"/>
              <a:t>відновлюваних</a:t>
            </a:r>
            <a:r>
              <a:rPr lang="ru-RU" dirty="0"/>
              <a:t> </a:t>
            </a:r>
            <a:r>
              <a:rPr lang="ru-RU" dirty="0" err="1"/>
              <a:t>джерел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7990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CE7785-59BD-12A1-DBEF-1436AA66C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87610"/>
          </a:xfrm>
        </p:spPr>
        <p:txBody>
          <a:bodyPr/>
          <a:lstStyle/>
          <a:p>
            <a:r>
              <a:rPr lang="ru-RU" dirty="0" err="1"/>
              <a:t>Стратегія</a:t>
            </a:r>
            <a:r>
              <a:rPr lang="ru-RU" dirty="0"/>
              <a:t> </a:t>
            </a:r>
            <a:r>
              <a:rPr lang="ru-RU" dirty="0" err="1"/>
              <a:t>циклічної</a:t>
            </a:r>
            <a:r>
              <a:rPr lang="ru-RU" dirty="0"/>
              <a:t> </a:t>
            </a:r>
            <a:r>
              <a:rPr lang="ru-RU" dirty="0" err="1"/>
              <a:t>економіки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074D387-EDD3-5092-F99C-9EBF1036C6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62029" y="1052736"/>
            <a:ext cx="3553321" cy="282932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BA8124-81DB-7B1B-006A-0B477D469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029" y="3977978"/>
            <a:ext cx="3553321" cy="25082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44A2195-9B0D-0CD5-A000-ACC52CE9E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2467396"/>
            <a:ext cx="4032448" cy="292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02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A59621-9AE6-55CE-B681-3F0C234DF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European Green Deal ("</a:t>
            </a:r>
            <a:r>
              <a:rPr lang="ru-RU" dirty="0" err="1"/>
              <a:t>Європейський</a:t>
            </a:r>
            <a:r>
              <a:rPr lang="ru-RU" dirty="0"/>
              <a:t> </a:t>
            </a:r>
            <a:r>
              <a:rPr lang="ru-RU" dirty="0" err="1"/>
              <a:t>зелений</a:t>
            </a:r>
            <a:r>
              <a:rPr lang="ru-RU" dirty="0"/>
              <a:t> курс", ЄЗК)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A035E8F-42FE-9AE5-868F-8CA4BA031F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2341908"/>
            <a:ext cx="7886700" cy="411587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6CA756-2A5B-14FD-6D6C-7E71F616842A}"/>
              </a:ext>
            </a:extLst>
          </p:cNvPr>
          <p:cNvSpPr txBox="1"/>
          <p:nvPr/>
        </p:nvSpPr>
        <p:spPr>
          <a:xfrm>
            <a:off x="573732" y="1556792"/>
            <a:ext cx="79965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план </a:t>
            </a:r>
            <a:r>
              <a:rPr lang="ru-RU" dirty="0" err="1"/>
              <a:t>перетворення</a:t>
            </a:r>
            <a:r>
              <a:rPr lang="ru-RU" dirty="0"/>
              <a:t> </a:t>
            </a:r>
            <a:r>
              <a:rPr lang="ru-RU" dirty="0" err="1"/>
              <a:t>Європи</a:t>
            </a:r>
            <a:r>
              <a:rPr lang="ru-RU" dirty="0"/>
              <a:t> на перший у </a:t>
            </a:r>
            <a:r>
              <a:rPr lang="ru-RU" dirty="0" err="1"/>
              <a:t>світі</a:t>
            </a:r>
            <a:r>
              <a:rPr lang="ru-RU" dirty="0"/>
              <a:t> </a:t>
            </a:r>
            <a:r>
              <a:rPr lang="ru-RU" dirty="0" err="1"/>
              <a:t>кліматично</a:t>
            </a:r>
            <a:r>
              <a:rPr lang="ru-RU" dirty="0"/>
              <a:t> </a:t>
            </a:r>
            <a:r>
              <a:rPr lang="ru-RU" dirty="0" err="1"/>
              <a:t>нейтральний</a:t>
            </a:r>
            <a:r>
              <a:rPr lang="ru-RU" dirty="0"/>
              <a:t> континент.</a:t>
            </a:r>
          </a:p>
        </p:txBody>
      </p:sp>
    </p:spTree>
    <p:extLst>
      <p:ext uri="{BB962C8B-B14F-4D97-AF65-F5344CB8AC3E}">
        <p14:creationId xmlns:p14="http://schemas.microsoft.com/office/powerpoint/2010/main" val="88420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403D25-C01E-91E8-CD80-B4DAE0755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29209"/>
          </a:xfrm>
        </p:spPr>
        <p:txBody>
          <a:bodyPr/>
          <a:lstStyle/>
          <a:p>
            <a:r>
              <a:rPr lang="uk-UA" dirty="0"/>
              <a:t>Стратегія сталого розвитку ЄС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F22F6CF-2F43-81C7-1296-825F314DEF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9068" y="1205761"/>
            <a:ext cx="7945380" cy="4651568"/>
          </a:xfrm>
        </p:spPr>
      </p:pic>
    </p:spTree>
    <p:extLst>
      <p:ext uri="{BB962C8B-B14F-4D97-AF65-F5344CB8AC3E}">
        <p14:creationId xmlns:p14="http://schemas.microsoft.com/office/powerpoint/2010/main" val="384442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C34899-421F-7CE9-6EA5-99614B2E0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31626"/>
          </a:xfrm>
        </p:spPr>
        <p:txBody>
          <a:bodyPr/>
          <a:lstStyle/>
          <a:p>
            <a:r>
              <a:rPr lang="ru-RU" dirty="0" err="1"/>
              <a:t>Прогрес</a:t>
            </a:r>
            <a:r>
              <a:rPr lang="ru-RU" dirty="0"/>
              <a:t> </a:t>
            </a:r>
            <a:r>
              <a:rPr lang="ru-RU" dirty="0" err="1"/>
              <a:t>Європейського</a:t>
            </a:r>
            <a:r>
              <a:rPr lang="ru-RU" dirty="0"/>
              <a:t> Союзу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087388-A116-C6C1-6F82-970631038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772816"/>
            <a:ext cx="3986211" cy="40733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5D157E-57FF-D482-F229-45722511A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772" y="1772816"/>
            <a:ext cx="4156152" cy="407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34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6E921-BBF0-FF85-6B0D-E8F24175F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2D8487-64D6-F48E-2A89-9268186C8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Прапор ЄС (рис. 1.2) є одним з </a:t>
            </a:r>
            <a:r>
              <a:rPr lang="ru-RU" dirty="0" err="1"/>
              <a:t>основних</a:t>
            </a:r>
            <a:r>
              <a:rPr lang="ru-RU" dirty="0"/>
              <a:t> </a:t>
            </a:r>
            <a:r>
              <a:rPr lang="ru-RU" dirty="0" err="1"/>
              <a:t>символів</a:t>
            </a:r>
            <a:r>
              <a:rPr lang="ru-RU" dirty="0"/>
              <a:t> Союзу.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94BC33-3C8B-8186-FEEC-7FA5015E8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03377"/>
            <a:ext cx="7886700" cy="124333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err="1"/>
              <a:t>Спочатку</a:t>
            </a:r>
            <a:r>
              <a:rPr lang="ru-RU" dirty="0"/>
              <a:t> прапор </a:t>
            </a:r>
            <a:r>
              <a:rPr lang="ru-RU" dirty="0" err="1"/>
              <a:t>був</a:t>
            </a:r>
            <a:r>
              <a:rPr lang="ru-RU" dirty="0"/>
              <a:t> символом Ради </a:t>
            </a:r>
            <a:r>
              <a:rPr lang="ru-RU" dirty="0" err="1"/>
              <a:t>Європи</a:t>
            </a:r>
            <a:r>
              <a:rPr lang="ru-RU" dirty="0"/>
              <a:t>, </a:t>
            </a:r>
            <a:r>
              <a:rPr lang="ru-RU" dirty="0" err="1"/>
              <a:t>міжнародної</a:t>
            </a:r>
            <a:r>
              <a:rPr lang="ru-RU" dirty="0"/>
              <a:t> </a:t>
            </a:r>
            <a:r>
              <a:rPr lang="ru-RU" dirty="0" err="1"/>
              <a:t>спільноти</a:t>
            </a:r>
            <a:r>
              <a:rPr lang="ru-RU" dirty="0"/>
              <a:t> </a:t>
            </a:r>
            <a:r>
              <a:rPr lang="ru-RU" dirty="0" err="1"/>
              <a:t>європейських</a:t>
            </a:r>
            <a:r>
              <a:rPr lang="ru-RU" dirty="0"/>
              <a:t> </a:t>
            </a:r>
            <a:r>
              <a:rPr lang="ru-RU" dirty="0" err="1"/>
              <a:t>країн</a:t>
            </a:r>
            <a:r>
              <a:rPr lang="ru-RU" dirty="0"/>
              <a:t>, </a:t>
            </a:r>
            <a:r>
              <a:rPr lang="ru-RU" dirty="0" err="1"/>
              <a:t>утвореної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другої</a:t>
            </a:r>
            <a:r>
              <a:rPr lang="ru-RU" dirty="0"/>
              <a:t> </a:t>
            </a:r>
            <a:r>
              <a:rPr lang="ru-RU" dirty="0" err="1"/>
              <a:t>світової</a:t>
            </a:r>
            <a:r>
              <a:rPr lang="ru-RU" dirty="0"/>
              <a:t> </a:t>
            </a:r>
            <a:r>
              <a:rPr lang="ru-RU" dirty="0" err="1"/>
              <a:t>війни</a:t>
            </a:r>
            <a:r>
              <a:rPr lang="ru-RU" dirty="0"/>
              <a:t>. Як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зазначено</a:t>
            </a:r>
            <a:r>
              <a:rPr lang="ru-RU" dirty="0"/>
              <a:t> в </a:t>
            </a:r>
            <a:r>
              <a:rPr lang="ru-RU" dirty="0" err="1"/>
              <a:t>описі</a:t>
            </a:r>
            <a:r>
              <a:rPr lang="ru-RU" dirty="0"/>
              <a:t> символу, «На </a:t>
            </a:r>
            <a:r>
              <a:rPr lang="ru-RU" dirty="0" err="1"/>
              <a:t>тлі</a:t>
            </a:r>
            <a:r>
              <a:rPr lang="ru-RU" dirty="0"/>
              <a:t> блакитного неба </a:t>
            </a:r>
            <a:r>
              <a:rPr lang="ru-RU" dirty="0" err="1"/>
              <a:t>Західного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 </a:t>
            </a:r>
            <a:r>
              <a:rPr lang="ru-RU" dirty="0" err="1"/>
              <a:t>зірки</a:t>
            </a:r>
            <a:r>
              <a:rPr lang="ru-RU" dirty="0"/>
              <a:t> </a:t>
            </a:r>
            <a:r>
              <a:rPr lang="ru-RU" dirty="0" err="1"/>
              <a:t>символізують</a:t>
            </a:r>
            <a:r>
              <a:rPr lang="ru-RU" dirty="0"/>
              <a:t> народи </a:t>
            </a:r>
            <a:r>
              <a:rPr lang="ru-RU" dirty="0" err="1"/>
              <a:t>Європи</a:t>
            </a:r>
            <a:r>
              <a:rPr lang="ru-RU" dirty="0"/>
              <a:t> у </a:t>
            </a:r>
            <a:r>
              <a:rPr lang="ru-RU" dirty="0" err="1"/>
              <a:t>формі</a:t>
            </a:r>
            <a:r>
              <a:rPr lang="ru-RU" dirty="0"/>
              <a:t> кола, знаку Союзу.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незмінно</a:t>
            </a:r>
            <a:r>
              <a:rPr lang="ru-RU" dirty="0"/>
              <a:t> </a:t>
            </a:r>
            <a:r>
              <a:rPr lang="ru-RU" dirty="0" err="1"/>
              <a:t>дорівнює</a:t>
            </a:r>
            <a:r>
              <a:rPr lang="ru-RU" dirty="0"/>
              <a:t> </a:t>
            </a:r>
            <a:r>
              <a:rPr lang="ru-RU" dirty="0" err="1"/>
              <a:t>дванадцяти</a:t>
            </a:r>
            <a:r>
              <a:rPr lang="ru-RU" dirty="0"/>
              <a:t> – символу </a:t>
            </a:r>
            <a:r>
              <a:rPr lang="ru-RU" dirty="0" err="1"/>
              <a:t>досконалості</a:t>
            </a:r>
            <a:r>
              <a:rPr lang="ru-RU" dirty="0"/>
              <a:t> та </a:t>
            </a:r>
            <a:r>
              <a:rPr lang="ru-RU" dirty="0" err="1"/>
              <a:t>цілісності</a:t>
            </a:r>
            <a:r>
              <a:rPr lang="ru-RU" dirty="0"/>
              <a:t>» – Рада </a:t>
            </a:r>
            <a:r>
              <a:rPr lang="ru-RU" dirty="0" err="1"/>
              <a:t>Європи</a:t>
            </a:r>
            <a:r>
              <a:rPr lang="ru-RU" dirty="0"/>
              <a:t>, Париж, 7–9 </a:t>
            </a:r>
            <a:r>
              <a:rPr lang="ru-RU" dirty="0" err="1"/>
              <a:t>грудня</a:t>
            </a:r>
            <a:r>
              <a:rPr lang="ru-RU" dirty="0"/>
              <a:t> 1955 року.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733403-0D1B-4CCC-F7F0-08622680B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3055590"/>
            <a:ext cx="4671546" cy="317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4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641AAD-E228-848F-2F74-1435BCB1F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Директи́ва</a:t>
            </a:r>
            <a:r>
              <a:rPr lang="ru-RU" dirty="0"/>
              <a:t> (англ. </a:t>
            </a:r>
            <a:r>
              <a:rPr lang="ru-RU" dirty="0" err="1"/>
              <a:t>Directive</a:t>
            </a:r>
            <a:r>
              <a:rPr lang="ru-RU" dirty="0"/>
              <a:t>)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B01CA0-AC08-AA43-A31B-D99774092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243335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нормативно-</a:t>
            </a:r>
            <a:r>
              <a:rPr lang="ru-RU" dirty="0" err="1"/>
              <a:t>правовий</a:t>
            </a:r>
            <a:r>
              <a:rPr lang="ru-RU" dirty="0"/>
              <a:t> акт </a:t>
            </a:r>
            <a:r>
              <a:rPr lang="ru-RU" dirty="0" err="1"/>
              <a:t>Європейського</a:t>
            </a:r>
            <a:r>
              <a:rPr lang="ru-RU" dirty="0"/>
              <a:t> Союзу,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вимагає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держав-</a:t>
            </a:r>
            <a:r>
              <a:rPr lang="ru-RU" dirty="0" err="1"/>
              <a:t>членів</a:t>
            </a:r>
            <a:r>
              <a:rPr lang="ru-RU" dirty="0"/>
              <a:t> </a:t>
            </a:r>
            <a:r>
              <a:rPr lang="ru-RU" dirty="0" err="1"/>
              <a:t>досягнення</a:t>
            </a:r>
            <a:r>
              <a:rPr lang="ru-RU" dirty="0"/>
              <a:t> </a:t>
            </a:r>
            <a:r>
              <a:rPr lang="ru-RU" dirty="0" err="1"/>
              <a:t>певної</a:t>
            </a:r>
            <a:r>
              <a:rPr lang="ru-RU" dirty="0"/>
              <a:t> мети, не </a:t>
            </a:r>
            <a:r>
              <a:rPr lang="ru-RU" dirty="0" err="1"/>
              <a:t>диктуючи</a:t>
            </a:r>
            <a:r>
              <a:rPr lang="ru-RU" dirty="0"/>
              <a:t>, </a:t>
            </a:r>
            <a:r>
              <a:rPr lang="ru-RU" dirty="0" err="1"/>
              <a:t>яким</a:t>
            </a:r>
            <a:r>
              <a:rPr lang="ru-RU" dirty="0"/>
              <a:t> методом </a:t>
            </a:r>
            <a:r>
              <a:rPr lang="ru-RU" dirty="0" err="1"/>
              <a:t>держави</a:t>
            </a:r>
            <a:r>
              <a:rPr lang="ru-RU" dirty="0"/>
              <a:t>-члени </a:t>
            </a:r>
            <a:r>
              <a:rPr lang="ru-RU" dirty="0" err="1"/>
              <a:t>повинні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досягти</a:t>
            </a:r>
            <a:r>
              <a:rPr lang="ru-RU" dirty="0"/>
              <a:t>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4C055B-3CA2-D19C-3275-8E53B22EE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6714" y="2924944"/>
            <a:ext cx="4831795" cy="327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51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F6364F-E6CF-DE6B-BA21-25C24EBE1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8640"/>
            <a:ext cx="7886700" cy="792088"/>
          </a:xfrm>
        </p:spPr>
        <p:txBody>
          <a:bodyPr/>
          <a:lstStyle/>
          <a:p>
            <a:r>
              <a:rPr lang="uk-UA" dirty="0"/>
              <a:t>Виконання угоди про асоціацію 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A3EF77B-2BB5-10F5-D952-A9136F6B18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624" y="1484784"/>
            <a:ext cx="6552728" cy="4675001"/>
          </a:xfrm>
        </p:spPr>
      </p:pic>
    </p:spTree>
    <p:extLst>
      <p:ext uri="{BB962C8B-B14F-4D97-AF65-F5344CB8AC3E}">
        <p14:creationId xmlns:p14="http://schemas.microsoft.com/office/powerpoint/2010/main" val="172219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C9537-1533-92C0-D9B3-F7F1BF525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8B0B76-BE35-D610-5502-4EDDE9BD6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8640"/>
            <a:ext cx="7886700" cy="792088"/>
          </a:xfrm>
        </p:spPr>
        <p:txBody>
          <a:bodyPr/>
          <a:lstStyle/>
          <a:p>
            <a:r>
              <a:rPr lang="uk-UA" dirty="0"/>
              <a:t>Виконання угоди про асоціацію </a:t>
            </a: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3F2524BC-A874-B5D4-731E-32AE936249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1340768"/>
            <a:ext cx="6577955" cy="4790970"/>
          </a:xfrm>
        </p:spPr>
      </p:pic>
    </p:spTree>
    <p:extLst>
      <p:ext uri="{BB962C8B-B14F-4D97-AF65-F5344CB8AC3E}">
        <p14:creationId xmlns:p14="http://schemas.microsoft.com/office/powerpoint/2010/main" val="271549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82BB30-1443-396C-4F23-6B5FF8CBD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20688"/>
            <a:ext cx="7886700" cy="1145224"/>
          </a:xfrm>
        </p:spPr>
        <p:txBody>
          <a:bodyPr>
            <a:normAutofit fontScale="90000"/>
          </a:bodyPr>
          <a:lstStyle/>
          <a:p>
            <a:r>
              <a:rPr lang="ru-RU" dirty="0"/>
              <a:t>Приклад </a:t>
            </a:r>
            <a:r>
              <a:rPr lang="ru-RU" dirty="0" err="1"/>
              <a:t>представлення</a:t>
            </a:r>
            <a:r>
              <a:rPr lang="ru-RU" dirty="0"/>
              <a:t> </a:t>
            </a:r>
            <a:r>
              <a:rPr lang="ru-RU" dirty="0" err="1"/>
              <a:t>інформації</a:t>
            </a:r>
            <a:r>
              <a:rPr lang="ru-RU" dirty="0"/>
              <a:t> на </a:t>
            </a:r>
            <a:r>
              <a:rPr lang="ru-RU" dirty="0" err="1"/>
              <a:t>сайті</a:t>
            </a:r>
            <a:r>
              <a:rPr lang="ru-RU" dirty="0"/>
              <a:t> http://aqicn.org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F79E447-88E9-5099-0D3D-04BDCC9D23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674" y="2060848"/>
            <a:ext cx="8050652" cy="4076714"/>
          </a:xfrm>
        </p:spPr>
      </p:pic>
    </p:spTree>
    <p:extLst>
      <p:ext uri="{BB962C8B-B14F-4D97-AF65-F5344CB8AC3E}">
        <p14:creationId xmlns:p14="http://schemas.microsoft.com/office/powerpoint/2010/main" val="253671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377A3-8EDA-ACB6-2499-D3521D38E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D72E67-93D1-54FB-AB1F-402B83B59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8640"/>
            <a:ext cx="7886700" cy="792088"/>
          </a:xfrm>
        </p:spPr>
        <p:txBody>
          <a:bodyPr/>
          <a:lstStyle/>
          <a:p>
            <a:r>
              <a:rPr lang="uk-UA" dirty="0"/>
              <a:t>Виконання угоди про асоціацію 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4242D5B-1846-11D8-6102-143CA1F7F9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1340768"/>
            <a:ext cx="7200800" cy="51230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8C6767-68C4-9252-5C63-D07C9294ADF0}"/>
              </a:ext>
            </a:extLst>
          </p:cNvPr>
          <p:cNvSpPr txBox="1"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Фізичні</a:t>
            </a:r>
            <a:r>
              <a:rPr lang="ru-RU" dirty="0"/>
              <a:t> та </a:t>
            </a:r>
            <a:r>
              <a:rPr lang="ru-RU" dirty="0" err="1"/>
              <a:t>економічні</a:t>
            </a:r>
            <a:r>
              <a:rPr lang="ru-RU" dirty="0"/>
              <a:t> </a:t>
            </a:r>
            <a:r>
              <a:rPr lang="ru-RU" dirty="0" err="1"/>
              <a:t>обмеження</a:t>
            </a:r>
            <a:r>
              <a:rPr lang="ru-RU" dirty="0"/>
              <a:t> у </a:t>
            </a:r>
            <a:r>
              <a:rPr lang="ru-RU" dirty="0" err="1"/>
              <a:t>доступі</a:t>
            </a:r>
            <a:r>
              <a:rPr lang="ru-RU" dirty="0"/>
              <a:t> до </a:t>
            </a:r>
            <a:r>
              <a:rPr lang="ru-RU" dirty="0" err="1"/>
              <a:t>природних</a:t>
            </a:r>
            <a:r>
              <a:rPr lang="ru-RU" dirty="0"/>
              <a:t> </a:t>
            </a:r>
            <a:r>
              <a:rPr lang="ru-RU" dirty="0" err="1"/>
              <a:t>прісних</a:t>
            </a:r>
            <a:r>
              <a:rPr lang="ru-RU" dirty="0"/>
              <a:t> вод</a:t>
            </a:r>
          </a:p>
        </p:txBody>
      </p:sp>
    </p:spTree>
    <p:extLst>
      <p:ext uri="{BB962C8B-B14F-4D97-AF65-F5344CB8AC3E}">
        <p14:creationId xmlns:p14="http://schemas.microsoft.com/office/powerpoint/2010/main" val="228176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58C588-DCEA-8A1F-D031-1581F4A3B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582" y="476672"/>
            <a:ext cx="7886700" cy="1145224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Динаміка</a:t>
            </a:r>
            <a:r>
              <a:rPr lang="ru-RU" dirty="0"/>
              <a:t> </a:t>
            </a:r>
            <a:r>
              <a:rPr lang="ru-RU" dirty="0" err="1"/>
              <a:t>генерування</a:t>
            </a:r>
            <a:r>
              <a:rPr lang="ru-RU" dirty="0"/>
              <a:t> (кг/</a:t>
            </a:r>
            <a:r>
              <a:rPr lang="ru-RU" dirty="0" err="1"/>
              <a:t>людину</a:t>
            </a:r>
            <a:r>
              <a:rPr lang="ru-RU" dirty="0"/>
              <a:t>) та </a:t>
            </a:r>
            <a:r>
              <a:rPr lang="ru-RU" dirty="0" err="1"/>
              <a:t>поводження</a:t>
            </a:r>
            <a:r>
              <a:rPr lang="ru-RU" dirty="0"/>
              <a:t> з </a:t>
            </a:r>
            <a:r>
              <a:rPr lang="ru-RU" dirty="0" err="1"/>
              <a:t>побутовими</a:t>
            </a:r>
            <a:r>
              <a:rPr lang="ru-RU" dirty="0"/>
              <a:t> </a:t>
            </a:r>
            <a:r>
              <a:rPr lang="ru-RU" dirty="0" err="1"/>
              <a:t>відходами</a:t>
            </a:r>
            <a:r>
              <a:rPr lang="ru-RU" dirty="0"/>
              <a:t> у </a:t>
            </a:r>
            <a:r>
              <a:rPr lang="ru-RU" dirty="0" err="1"/>
              <a:t>країнах</a:t>
            </a:r>
            <a:r>
              <a:rPr lang="ru-RU" dirty="0"/>
              <a:t> ЄС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39CD7D6-506A-D1F1-9CCD-ED7D0A1DE7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916832"/>
            <a:ext cx="7934632" cy="4226054"/>
          </a:xfrm>
        </p:spPr>
      </p:pic>
    </p:spTree>
    <p:extLst>
      <p:ext uri="{BB962C8B-B14F-4D97-AF65-F5344CB8AC3E}">
        <p14:creationId xmlns:p14="http://schemas.microsoft.com/office/powerpoint/2010/main" val="215972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D0F51-DFD2-42B1-80AA-E86EA9903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49DED5-7258-8165-FB3B-BFBD24A3D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8640"/>
            <a:ext cx="7886700" cy="792088"/>
          </a:xfrm>
        </p:spPr>
        <p:txBody>
          <a:bodyPr/>
          <a:lstStyle/>
          <a:p>
            <a:r>
              <a:rPr lang="uk-UA" dirty="0"/>
              <a:t>Виконання угоди про асоціацію </a:t>
            </a: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91932B2A-C34A-22E9-0102-3F8338985A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5" y="1253330"/>
            <a:ext cx="7727597" cy="4839965"/>
          </a:xfrm>
        </p:spPr>
      </p:pic>
    </p:spTree>
    <p:extLst>
      <p:ext uri="{BB962C8B-B14F-4D97-AF65-F5344CB8AC3E}">
        <p14:creationId xmlns:p14="http://schemas.microsoft.com/office/powerpoint/2010/main" val="178574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12B763-93E0-7E31-B244-19630B4B0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87610"/>
          </a:xfrm>
        </p:spPr>
        <p:txBody>
          <a:bodyPr>
            <a:noAutofit/>
          </a:bodyPr>
          <a:lstStyle/>
          <a:p>
            <a:r>
              <a:rPr lang="ru-RU" sz="2400" dirty="0" err="1"/>
              <a:t>Території</a:t>
            </a:r>
            <a:r>
              <a:rPr lang="ru-RU" sz="2400" dirty="0"/>
              <a:t> </a:t>
            </a:r>
            <a:r>
              <a:rPr lang="ru-RU" sz="2400" dirty="0" err="1"/>
              <a:t>Іспанії</a:t>
            </a:r>
            <a:r>
              <a:rPr lang="ru-RU" sz="2400" dirty="0"/>
              <a:t>, </a:t>
            </a:r>
            <a:r>
              <a:rPr lang="ru-RU" sz="2400" dirty="0" err="1"/>
              <a:t>відведені</a:t>
            </a:r>
            <a:r>
              <a:rPr lang="ru-RU" sz="2400" dirty="0"/>
              <a:t> </a:t>
            </a:r>
            <a:r>
              <a:rPr lang="ru-RU" sz="2400" dirty="0" err="1"/>
              <a:t>під</a:t>
            </a:r>
            <a:r>
              <a:rPr lang="ru-RU" sz="2400" dirty="0"/>
              <a:t> </a:t>
            </a:r>
            <a:r>
              <a:rPr lang="ru-RU" sz="2400" dirty="0" err="1"/>
              <a:t>Європейську</a:t>
            </a:r>
            <a:r>
              <a:rPr lang="ru-RU" sz="2400" dirty="0"/>
              <a:t> </a:t>
            </a:r>
            <a:r>
              <a:rPr lang="ru-RU" sz="2400" dirty="0" err="1"/>
              <a:t>екологічну</a:t>
            </a:r>
            <a:r>
              <a:rPr lang="ru-RU" sz="2400" dirty="0"/>
              <a:t> мережу Природа 2000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38BD0DC-CD1B-A166-FAEA-FE55F6C3E3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294479"/>
            <a:ext cx="7471742" cy="5205981"/>
          </a:xfrm>
        </p:spPr>
      </p:pic>
    </p:spTree>
    <p:extLst>
      <p:ext uri="{BB962C8B-B14F-4D97-AF65-F5344CB8AC3E}">
        <p14:creationId xmlns:p14="http://schemas.microsoft.com/office/powerpoint/2010/main" val="180975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7D510-A5E2-4053-5C17-5DA76F9E4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140511-0E61-16E9-9B76-C226007BF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8640"/>
            <a:ext cx="7886700" cy="792088"/>
          </a:xfrm>
        </p:spPr>
        <p:txBody>
          <a:bodyPr/>
          <a:lstStyle/>
          <a:p>
            <a:r>
              <a:rPr lang="uk-UA" dirty="0"/>
              <a:t>Виконання угоди про асоціацію 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6BA17E5-09E7-38EA-4E4E-D09EAD85C6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1340768"/>
            <a:ext cx="7200800" cy="4936719"/>
          </a:xfrm>
        </p:spPr>
      </p:pic>
    </p:spTree>
    <p:extLst>
      <p:ext uri="{BB962C8B-B14F-4D97-AF65-F5344CB8AC3E}">
        <p14:creationId xmlns:p14="http://schemas.microsoft.com/office/powerpoint/2010/main" val="391179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40789-69D0-E1BE-EBF9-A471F2117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514ACC-B529-9BD7-6287-62FEA0FD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8640"/>
            <a:ext cx="7886700" cy="792088"/>
          </a:xfrm>
        </p:spPr>
        <p:txBody>
          <a:bodyPr/>
          <a:lstStyle/>
          <a:p>
            <a:r>
              <a:rPr lang="uk-UA" dirty="0"/>
              <a:t>Виконання угоди про асоціацію 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65391AA-7861-D8F6-F2E9-A9577D9C4A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A16A5F-4AC4-2B97-95FE-A9DE3DCBE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196752"/>
            <a:ext cx="6912768" cy="53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C6C10-2026-19E6-5714-1AAD73B4C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32926-B3F2-00C6-78FA-6181AAA5A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75642"/>
          </a:xfrm>
        </p:spPr>
        <p:txBody>
          <a:bodyPr/>
          <a:lstStyle/>
          <a:p>
            <a:r>
              <a:rPr lang="ru-RU" dirty="0" err="1"/>
              <a:t>Чисельність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142FC2-87E0-4D48-8AF5-919F7EF2F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03377"/>
            <a:ext cx="7886700" cy="175361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err="1"/>
              <a:t>Загальна</a:t>
            </a:r>
            <a:r>
              <a:rPr lang="ru-RU" dirty="0"/>
              <a:t> </a:t>
            </a:r>
            <a:r>
              <a:rPr lang="ru-RU" dirty="0" err="1"/>
              <a:t>чисельність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ЄС </a:t>
            </a:r>
            <a:r>
              <a:rPr lang="ru-RU" dirty="0" err="1"/>
              <a:t>біля</a:t>
            </a:r>
            <a:r>
              <a:rPr lang="ru-RU" dirty="0"/>
              <a:t> 448 млн </a:t>
            </a:r>
            <a:r>
              <a:rPr lang="ru-RU" dirty="0" err="1"/>
              <a:t>осіб</a:t>
            </a:r>
            <a:r>
              <a:rPr lang="ru-RU" dirty="0"/>
              <a:t>. </a:t>
            </a:r>
          </a:p>
          <a:p>
            <a:pPr marL="0" indent="0">
              <a:buNone/>
            </a:pPr>
            <a:r>
              <a:rPr lang="ru-RU" dirty="0" err="1"/>
              <a:t>Найбільші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 за </a:t>
            </a:r>
            <a:r>
              <a:rPr lang="ru-RU" dirty="0" err="1"/>
              <a:t>чисельністю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(та </a:t>
            </a:r>
            <a:r>
              <a:rPr lang="ru-RU" dirty="0" err="1"/>
              <a:t>національним</a:t>
            </a:r>
            <a:r>
              <a:rPr lang="ru-RU" dirty="0"/>
              <a:t> </a:t>
            </a:r>
            <a:r>
              <a:rPr lang="ru-RU" dirty="0" err="1"/>
              <a:t>економічним</a:t>
            </a:r>
            <a:r>
              <a:rPr lang="ru-RU" dirty="0"/>
              <a:t> </a:t>
            </a:r>
            <a:r>
              <a:rPr lang="ru-RU" dirty="0" err="1"/>
              <a:t>потенціалом</a:t>
            </a:r>
            <a:r>
              <a:rPr lang="ru-RU" dirty="0"/>
              <a:t>): </a:t>
            </a:r>
            <a:r>
              <a:rPr lang="ru-RU" dirty="0" err="1"/>
              <a:t>Німеччина</a:t>
            </a:r>
            <a:r>
              <a:rPr lang="ru-RU" dirty="0"/>
              <a:t> – 84 млн </a:t>
            </a:r>
            <a:r>
              <a:rPr lang="ru-RU" dirty="0" err="1"/>
              <a:t>громадян</a:t>
            </a:r>
            <a:r>
              <a:rPr lang="ru-RU" dirty="0"/>
              <a:t>, </a:t>
            </a:r>
            <a:r>
              <a:rPr lang="ru-RU" dirty="0" err="1"/>
              <a:t>Франція</a:t>
            </a:r>
            <a:r>
              <a:rPr lang="ru-RU" dirty="0"/>
              <a:t> – 65 млн </a:t>
            </a:r>
            <a:r>
              <a:rPr lang="ru-RU" dirty="0" err="1"/>
              <a:t>громадян</a:t>
            </a:r>
            <a:r>
              <a:rPr lang="ru-RU" dirty="0"/>
              <a:t> та </a:t>
            </a:r>
            <a:r>
              <a:rPr lang="ru-RU" dirty="0" err="1"/>
              <a:t>Італія</a:t>
            </a:r>
            <a:r>
              <a:rPr lang="ru-RU" dirty="0"/>
              <a:t> – 60 млн </a:t>
            </a:r>
            <a:r>
              <a:rPr lang="ru-RU" dirty="0" err="1"/>
              <a:t>громадян</a:t>
            </a:r>
            <a:r>
              <a:rPr lang="ru-RU" dirty="0"/>
              <a:t>. </a:t>
            </a:r>
          </a:p>
          <a:p>
            <a:pPr marL="0" indent="0">
              <a:buNone/>
            </a:pPr>
            <a:r>
              <a:rPr lang="ru-RU" dirty="0" err="1"/>
              <a:t>Найменші</a:t>
            </a:r>
            <a:r>
              <a:rPr lang="ru-RU" dirty="0"/>
              <a:t> за </a:t>
            </a:r>
            <a:r>
              <a:rPr lang="ru-RU" dirty="0" err="1"/>
              <a:t>чисельністю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 ЄС: Мальта – 440 тис. </a:t>
            </a:r>
            <a:r>
              <a:rPr lang="ru-RU" dirty="0" err="1"/>
              <a:t>громадян</a:t>
            </a:r>
            <a:r>
              <a:rPr lang="ru-RU" dirty="0"/>
              <a:t> та Люксембург – 625 тис. </a:t>
            </a:r>
            <a:r>
              <a:rPr lang="ru-RU" dirty="0" err="1"/>
              <a:t>громадян</a:t>
            </a:r>
            <a:r>
              <a:rPr lang="ru-RU" dirty="0"/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E53196-EA87-FE3C-12C0-386502FAE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3399177"/>
            <a:ext cx="4766346" cy="291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06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D1B040-BB6B-F768-D09E-340C347D8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  <a:r>
              <a:rPr lang="ru-RU" dirty="0" err="1"/>
              <a:t>Фізичні</a:t>
            </a:r>
            <a:r>
              <a:rPr lang="ru-RU" dirty="0"/>
              <a:t> та </a:t>
            </a:r>
            <a:r>
              <a:rPr lang="ru-RU" dirty="0" err="1"/>
              <a:t>економічні</a:t>
            </a:r>
            <a:r>
              <a:rPr lang="ru-RU" dirty="0"/>
              <a:t> </a:t>
            </a:r>
            <a:r>
              <a:rPr lang="ru-RU" dirty="0" err="1"/>
              <a:t>обмеження</a:t>
            </a:r>
            <a:r>
              <a:rPr lang="ru-RU" dirty="0"/>
              <a:t> у </a:t>
            </a:r>
            <a:r>
              <a:rPr lang="ru-RU" dirty="0" err="1"/>
              <a:t>доступі</a:t>
            </a:r>
            <a:r>
              <a:rPr lang="ru-RU" dirty="0"/>
              <a:t> до </a:t>
            </a:r>
            <a:r>
              <a:rPr lang="ru-RU" dirty="0" err="1"/>
              <a:t>природних</a:t>
            </a:r>
            <a:r>
              <a:rPr lang="ru-RU" dirty="0"/>
              <a:t> </a:t>
            </a:r>
            <a:r>
              <a:rPr lang="ru-RU" dirty="0" err="1"/>
              <a:t>прісних</a:t>
            </a:r>
            <a:r>
              <a:rPr lang="ru-RU" dirty="0"/>
              <a:t> вод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2F10229-7442-6538-409F-608EDA181F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9781" y="1628800"/>
            <a:ext cx="7184437" cy="4773791"/>
          </a:xfrm>
        </p:spPr>
      </p:pic>
    </p:spTree>
    <p:extLst>
      <p:ext uri="{BB962C8B-B14F-4D97-AF65-F5344CB8AC3E}">
        <p14:creationId xmlns:p14="http://schemas.microsoft.com/office/powerpoint/2010/main" val="354028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6BEE6-C5A0-FC65-F49C-B3111AA7F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A20577-A80C-91EC-9046-9E2292AA4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8640"/>
            <a:ext cx="7886700" cy="792088"/>
          </a:xfrm>
        </p:spPr>
        <p:txBody>
          <a:bodyPr/>
          <a:lstStyle/>
          <a:p>
            <a:r>
              <a:rPr lang="uk-UA" dirty="0"/>
              <a:t>Виконання угоди про асоціацію 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7E1BF5F-1F42-50D2-71BE-BE42450404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3588" y="1268760"/>
            <a:ext cx="7416824" cy="5043059"/>
          </a:xfrm>
        </p:spPr>
      </p:pic>
    </p:spTree>
    <p:extLst>
      <p:ext uri="{BB962C8B-B14F-4D97-AF65-F5344CB8AC3E}">
        <p14:creationId xmlns:p14="http://schemas.microsoft.com/office/powerpoint/2010/main" val="144568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347E3C-6347-5D2F-2F2E-C4403A977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Прогрес України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56731E6-7B1B-70BB-2558-F99C51A603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1988840"/>
            <a:ext cx="8254078" cy="4176464"/>
          </a:xfrm>
        </p:spPr>
      </p:pic>
    </p:spTree>
    <p:extLst>
      <p:ext uri="{BB962C8B-B14F-4D97-AF65-F5344CB8AC3E}">
        <p14:creationId xmlns:p14="http://schemas.microsoft.com/office/powerpoint/2010/main" val="177719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F351D5-3A42-65B5-A950-C2147E998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Прогрес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7C39044-36AA-10B5-5400-6EBD1D6724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132856"/>
            <a:ext cx="7886700" cy="2919103"/>
          </a:xfrm>
        </p:spPr>
      </p:pic>
    </p:spTree>
    <p:extLst>
      <p:ext uri="{BB962C8B-B14F-4D97-AF65-F5344CB8AC3E}">
        <p14:creationId xmlns:p14="http://schemas.microsoft.com/office/powerpoint/2010/main" val="53473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1095D4-5CEC-68D6-C976-835F8A6B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260" y="2780928"/>
            <a:ext cx="5087479" cy="745646"/>
          </a:xfrm>
        </p:spPr>
        <p:txBody>
          <a:bodyPr>
            <a:noAutofit/>
          </a:bodyPr>
          <a:lstStyle/>
          <a:p>
            <a:r>
              <a:rPr lang="uk-UA" sz="4800" dirty="0"/>
              <a:t>Дякую за увагу</a:t>
            </a:r>
            <a:r>
              <a:rPr lang="en-US" sz="4800" dirty="0"/>
              <a:t>!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96508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6539B-9C28-83A6-E0CF-33072FD15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457EEB-EFCA-59C9-EE8E-1548CFFC7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75642"/>
          </a:xfrm>
        </p:spPr>
        <p:txBody>
          <a:bodyPr/>
          <a:lstStyle/>
          <a:p>
            <a:r>
              <a:rPr lang="ru-RU" dirty="0" err="1"/>
              <a:t>Економіка</a:t>
            </a:r>
            <a:r>
              <a:rPr lang="ru-RU" dirty="0"/>
              <a:t> </a:t>
            </a:r>
            <a:r>
              <a:rPr lang="ru-RU" dirty="0" err="1"/>
              <a:t>Європейського</a:t>
            </a:r>
            <a:r>
              <a:rPr lang="ru-RU" dirty="0"/>
              <a:t> Союзу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8D1498-5C35-FA69-1CE4-A31ADF9B0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03377"/>
            <a:ext cx="7886700" cy="17536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/>
              <a:t>Спільна</a:t>
            </a:r>
            <a:r>
              <a:rPr lang="ru-RU" dirty="0"/>
              <a:t> </a:t>
            </a:r>
            <a:r>
              <a:rPr lang="ru-RU" dirty="0" err="1"/>
              <a:t>економіка</a:t>
            </a:r>
            <a:r>
              <a:rPr lang="ru-RU" dirty="0"/>
              <a:t> держав-</a:t>
            </a:r>
            <a:r>
              <a:rPr lang="ru-RU" dirty="0" err="1"/>
              <a:t>членів</a:t>
            </a:r>
            <a:r>
              <a:rPr lang="ru-RU" dirty="0"/>
              <a:t> ЄС, є </a:t>
            </a:r>
            <a:r>
              <a:rPr lang="ru-RU" dirty="0" err="1"/>
              <a:t>третьою</a:t>
            </a:r>
            <a:r>
              <a:rPr lang="ru-RU" dirty="0"/>
              <a:t> за величиною </a:t>
            </a:r>
            <a:r>
              <a:rPr lang="ru-RU" dirty="0" err="1"/>
              <a:t>економікою</a:t>
            </a:r>
            <a:r>
              <a:rPr lang="ru-RU" dirty="0"/>
              <a:t> у </a:t>
            </a:r>
            <a:r>
              <a:rPr lang="ru-RU" dirty="0" err="1"/>
              <a:t>світі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Сполучених</a:t>
            </a:r>
            <a:r>
              <a:rPr lang="ru-RU" dirty="0"/>
              <a:t> </a:t>
            </a:r>
            <a:r>
              <a:rPr lang="ru-RU" dirty="0" err="1"/>
              <a:t>Штатів</a:t>
            </a:r>
            <a:r>
              <a:rPr lang="ru-RU" dirty="0"/>
              <a:t> та Китаю. </a:t>
            </a:r>
            <a:r>
              <a:rPr lang="ru-RU" dirty="0" err="1"/>
              <a:t>Номінальний</a:t>
            </a:r>
            <a:r>
              <a:rPr lang="ru-RU" dirty="0"/>
              <a:t> ВВП </a:t>
            </a:r>
            <a:r>
              <a:rPr lang="ru-RU" dirty="0" err="1"/>
              <a:t>Європейського</a:t>
            </a:r>
            <a:r>
              <a:rPr lang="ru-RU" dirty="0"/>
              <a:t> Союзу у 2020 </a:t>
            </a:r>
            <a:r>
              <a:rPr lang="ru-RU" dirty="0" err="1"/>
              <a:t>році</a:t>
            </a:r>
            <a:r>
              <a:rPr lang="ru-RU" dirty="0"/>
              <a:t> становив </a:t>
            </a:r>
            <a:r>
              <a:rPr lang="ru-RU" dirty="0" err="1"/>
              <a:t>близько</a:t>
            </a:r>
            <a:r>
              <a:rPr lang="ru-RU" dirty="0"/>
              <a:t> 15 </a:t>
            </a:r>
            <a:r>
              <a:rPr lang="ru-RU" dirty="0" err="1"/>
              <a:t>трильйонів</a:t>
            </a:r>
            <a:r>
              <a:rPr lang="ru-RU" dirty="0"/>
              <a:t> </a:t>
            </a:r>
            <a:r>
              <a:rPr lang="ru-RU" dirty="0" err="1"/>
              <a:t>доларів</a:t>
            </a:r>
            <a:r>
              <a:rPr lang="ru-RU" dirty="0"/>
              <a:t> США, </a:t>
            </a:r>
            <a:r>
              <a:rPr lang="ru-RU" dirty="0" err="1"/>
              <a:t>що</a:t>
            </a:r>
            <a:r>
              <a:rPr lang="ru-RU" dirty="0"/>
              <a:t> становить </a:t>
            </a:r>
            <a:r>
              <a:rPr lang="ru-RU" dirty="0" err="1"/>
              <a:t>близько</a:t>
            </a:r>
            <a:r>
              <a:rPr lang="ru-RU" dirty="0"/>
              <a:t> 17 % </a:t>
            </a:r>
            <a:r>
              <a:rPr lang="ru-RU" dirty="0" err="1"/>
              <a:t>світової</a:t>
            </a:r>
            <a:r>
              <a:rPr lang="ru-RU" dirty="0"/>
              <a:t> </a:t>
            </a:r>
            <a:r>
              <a:rPr lang="ru-RU" dirty="0" err="1"/>
              <a:t>економіки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E8B2A1-1A73-3D77-5881-728D5F2A5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3068960"/>
            <a:ext cx="6948264" cy="332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74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4311E-54A4-90B6-738D-86CF4A7CF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E9D4B7-2BB6-63B0-CD45-C50A56FFF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75642"/>
          </a:xfrm>
        </p:spPr>
        <p:txBody>
          <a:bodyPr/>
          <a:lstStyle/>
          <a:p>
            <a:r>
              <a:rPr lang="ru-RU" dirty="0" err="1"/>
              <a:t>Євро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244854-F185-BBAF-F7EC-45496ED99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03377"/>
            <a:ext cx="7886700" cy="17536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/>
              <a:t>Євро</a:t>
            </a:r>
            <a:r>
              <a:rPr lang="ru-RU" dirty="0"/>
              <a:t> є другою за величиною резервною валютою та другою валютою,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торгується</a:t>
            </a:r>
            <a:r>
              <a:rPr lang="ru-RU" dirty="0"/>
              <a:t> у </a:t>
            </a:r>
            <a:r>
              <a:rPr lang="ru-RU" dirty="0" err="1"/>
              <a:t>світі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долара</a:t>
            </a:r>
            <a:r>
              <a:rPr lang="ru-RU" dirty="0"/>
              <a:t> США. </a:t>
            </a:r>
            <a:r>
              <a:rPr lang="ru-RU" dirty="0" err="1"/>
              <a:t>Євро</a:t>
            </a:r>
            <a:r>
              <a:rPr lang="ru-RU" dirty="0"/>
              <a:t> </a:t>
            </a:r>
            <a:r>
              <a:rPr lang="ru-RU" dirty="0" err="1"/>
              <a:t>використовують</a:t>
            </a:r>
            <a:r>
              <a:rPr lang="ru-RU" dirty="0"/>
              <a:t> 20 </a:t>
            </a:r>
            <a:r>
              <a:rPr lang="ru-RU" dirty="0" err="1"/>
              <a:t>із</a:t>
            </a:r>
            <a:r>
              <a:rPr lang="ru-RU" dirty="0"/>
              <a:t> 27 </a:t>
            </a:r>
            <a:r>
              <a:rPr lang="ru-RU" dirty="0" err="1"/>
              <a:t>країн-членів</a:t>
            </a:r>
            <a:r>
              <a:rPr lang="ru-RU" dirty="0"/>
              <a:t> ЄС. </a:t>
            </a:r>
            <a:r>
              <a:rPr lang="ru-RU" dirty="0" err="1"/>
              <a:t>Загалом</a:t>
            </a:r>
            <a:r>
              <a:rPr lang="ru-RU" dirty="0"/>
              <a:t>,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офіційна</a:t>
            </a:r>
            <a:r>
              <a:rPr lang="ru-RU" dirty="0"/>
              <a:t> валюта у 26 </a:t>
            </a:r>
            <a:r>
              <a:rPr lang="ru-RU" dirty="0" err="1"/>
              <a:t>країнах</a:t>
            </a:r>
            <a:r>
              <a:rPr lang="ru-RU" dirty="0"/>
              <a:t>, у 20 </a:t>
            </a:r>
            <a:r>
              <a:rPr lang="ru-RU" dirty="0" err="1"/>
              <a:t>країнах</a:t>
            </a:r>
            <a:r>
              <a:rPr lang="ru-RU" dirty="0"/>
              <a:t>-членах ЄС (</a:t>
            </a:r>
            <a:r>
              <a:rPr lang="ru-RU" dirty="0" err="1"/>
              <a:t>країни</a:t>
            </a:r>
            <a:r>
              <a:rPr lang="ru-RU" dirty="0"/>
              <a:t> </a:t>
            </a:r>
            <a:r>
              <a:rPr lang="ru-RU" dirty="0" err="1"/>
              <a:t>Єврозони</a:t>
            </a:r>
            <a:r>
              <a:rPr lang="ru-RU" dirty="0"/>
              <a:t>) та у шести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європейських</a:t>
            </a:r>
            <a:r>
              <a:rPr lang="ru-RU" dirty="0"/>
              <a:t> </a:t>
            </a:r>
            <a:r>
              <a:rPr lang="ru-RU" dirty="0" err="1"/>
              <a:t>країнах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використовують</a:t>
            </a:r>
            <a:r>
              <a:rPr lang="ru-RU" dirty="0"/>
              <a:t> </a:t>
            </a:r>
            <a:r>
              <a:rPr lang="ru-RU" dirty="0" err="1"/>
              <a:t>євро</a:t>
            </a:r>
            <a:r>
              <a:rPr lang="ru-RU" dirty="0"/>
              <a:t> </a:t>
            </a:r>
            <a:r>
              <a:rPr lang="ru-RU" dirty="0" err="1"/>
              <a:t>офіційно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фактично</a:t>
            </a:r>
            <a:r>
              <a:rPr lang="ru-RU" dirty="0"/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E04817-D4FC-32F5-D992-F66D2DA49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3619601"/>
            <a:ext cx="2431182" cy="247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1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DED44-F3DC-AD5E-70DE-CC79E0B40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61A-7802-FD88-937C-6FF0245F7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75642"/>
          </a:xfrm>
        </p:spPr>
        <p:txBody>
          <a:bodyPr/>
          <a:lstStyle/>
          <a:p>
            <a:r>
              <a:rPr lang="ru-RU" dirty="0" err="1"/>
              <a:t>Економіка</a:t>
            </a:r>
            <a:r>
              <a:rPr lang="ru-RU" dirty="0"/>
              <a:t> </a:t>
            </a:r>
            <a:r>
              <a:rPr lang="ru-RU" dirty="0" err="1"/>
              <a:t>Європейського</a:t>
            </a:r>
            <a:r>
              <a:rPr lang="ru-RU" dirty="0"/>
              <a:t> Союзу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59B995-F0AD-7A2D-152A-46AD73DB5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03377"/>
            <a:ext cx="7886700" cy="175361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err="1"/>
              <a:t>Економіка</a:t>
            </a:r>
            <a:r>
              <a:rPr lang="ru-RU" dirty="0"/>
              <a:t> </a:t>
            </a:r>
            <a:r>
              <a:rPr lang="ru-RU" dirty="0" err="1"/>
              <a:t>Європейського</a:t>
            </a:r>
            <a:r>
              <a:rPr lang="ru-RU" dirty="0"/>
              <a:t> Союзу </a:t>
            </a:r>
            <a:r>
              <a:rPr lang="ru-RU" dirty="0" err="1"/>
              <a:t>складається</a:t>
            </a:r>
            <a:r>
              <a:rPr lang="ru-RU" dirty="0"/>
              <a:t> з </a:t>
            </a:r>
            <a:r>
              <a:rPr lang="ru-RU" dirty="0" err="1"/>
              <a:t>внутрішнього</a:t>
            </a:r>
            <a:r>
              <a:rPr lang="ru-RU" dirty="0"/>
              <a:t> ринку </a:t>
            </a:r>
            <a:r>
              <a:rPr lang="ru-RU" dirty="0" err="1"/>
              <a:t>змішаних</a:t>
            </a:r>
            <a:r>
              <a:rPr lang="ru-RU" dirty="0"/>
              <a:t> </a:t>
            </a:r>
            <a:r>
              <a:rPr lang="ru-RU" dirty="0" err="1"/>
              <a:t>економік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базується</a:t>
            </a:r>
            <a:r>
              <a:rPr lang="ru-RU" dirty="0"/>
              <a:t> на </a:t>
            </a:r>
            <a:r>
              <a:rPr lang="ru-RU" dirty="0" err="1"/>
              <a:t>вільному</a:t>
            </a:r>
            <a:r>
              <a:rPr lang="ru-RU" dirty="0"/>
              <a:t> ринку та </a:t>
            </a:r>
            <a:r>
              <a:rPr lang="ru-RU" dirty="0" err="1"/>
              <a:t>передових</a:t>
            </a:r>
            <a:r>
              <a:rPr lang="ru-RU" dirty="0"/>
              <a:t> </a:t>
            </a:r>
            <a:r>
              <a:rPr lang="ru-RU" dirty="0" err="1"/>
              <a:t>соціальних</a:t>
            </a:r>
            <a:r>
              <a:rPr lang="ru-RU" dirty="0"/>
              <a:t> моделях. Вона </a:t>
            </a:r>
            <a:r>
              <a:rPr lang="ru-RU" dirty="0" err="1"/>
              <a:t>включає</a:t>
            </a:r>
            <a:r>
              <a:rPr lang="ru-RU" dirty="0"/>
              <a:t> </a:t>
            </a:r>
            <a:r>
              <a:rPr lang="ru-RU" dirty="0" err="1"/>
              <a:t>внутрішній</a:t>
            </a:r>
            <a:r>
              <a:rPr lang="ru-RU" dirty="0"/>
              <a:t> </a:t>
            </a:r>
            <a:r>
              <a:rPr lang="ru-RU" dirty="0" err="1"/>
              <a:t>єдиний</a:t>
            </a:r>
            <a:r>
              <a:rPr lang="ru-RU" dirty="0"/>
              <a:t> </a:t>
            </a:r>
            <a:r>
              <a:rPr lang="ru-RU" dirty="0" err="1"/>
              <a:t>ринок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вільним</a:t>
            </a:r>
            <a:r>
              <a:rPr lang="ru-RU" dirty="0"/>
              <a:t> </a:t>
            </a:r>
            <a:r>
              <a:rPr lang="ru-RU" dirty="0" err="1"/>
              <a:t>переміщенням</a:t>
            </a:r>
            <a:r>
              <a:rPr lang="ru-RU" dirty="0"/>
              <a:t> </a:t>
            </a:r>
            <a:r>
              <a:rPr lang="ru-RU" dirty="0" err="1"/>
              <a:t>товарів</a:t>
            </a:r>
            <a:r>
              <a:rPr lang="ru-RU" dirty="0"/>
              <a:t>, </a:t>
            </a:r>
            <a:r>
              <a:rPr lang="ru-RU" dirty="0" err="1"/>
              <a:t>послуг</a:t>
            </a:r>
            <a:r>
              <a:rPr lang="ru-RU" dirty="0"/>
              <a:t>, </a:t>
            </a:r>
            <a:r>
              <a:rPr lang="ru-RU" dirty="0" err="1"/>
              <a:t>капіталу</a:t>
            </a:r>
            <a:r>
              <a:rPr lang="ru-RU" dirty="0"/>
              <a:t> та </a:t>
            </a:r>
            <a:r>
              <a:rPr lang="ru-RU" dirty="0" err="1"/>
              <a:t>робочої</a:t>
            </a:r>
            <a:r>
              <a:rPr lang="ru-RU" dirty="0"/>
              <a:t> сили. </a:t>
            </a:r>
          </a:p>
          <a:p>
            <a:pPr marL="0" indent="0">
              <a:buNone/>
            </a:pPr>
            <a:r>
              <a:rPr lang="ru-RU" dirty="0" err="1"/>
              <a:t>Середній</a:t>
            </a:r>
            <a:r>
              <a:rPr lang="ru-RU" dirty="0"/>
              <a:t> ВВП на душу </a:t>
            </a:r>
            <a:r>
              <a:rPr lang="ru-RU" dirty="0" err="1"/>
              <a:t>населення</a:t>
            </a:r>
            <a:r>
              <a:rPr lang="ru-RU" dirty="0"/>
              <a:t> (ПКС) у 2018 </a:t>
            </a:r>
            <a:r>
              <a:rPr lang="ru-RU" dirty="0" err="1"/>
              <a:t>році</a:t>
            </a:r>
            <a:r>
              <a:rPr lang="ru-RU" dirty="0"/>
              <a:t> у ЄС становив 43 188 </a:t>
            </a:r>
            <a:r>
              <a:rPr lang="ru-RU" dirty="0" err="1"/>
              <a:t>доларів</a:t>
            </a:r>
            <a:r>
              <a:rPr lang="ru-RU" dirty="0"/>
              <a:t> (</a:t>
            </a:r>
            <a:r>
              <a:rPr lang="ru-RU" dirty="0" err="1"/>
              <a:t>порівняно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62 869 </a:t>
            </a:r>
            <a:r>
              <a:rPr lang="ru-RU" dirty="0" err="1"/>
              <a:t>доларами</a:t>
            </a:r>
            <a:r>
              <a:rPr lang="ru-RU" dirty="0"/>
              <a:t> – у США, 44 246 </a:t>
            </a:r>
            <a:r>
              <a:rPr lang="ru-RU" dirty="0" err="1"/>
              <a:t>доларами</a:t>
            </a:r>
            <a:r>
              <a:rPr lang="ru-RU" dirty="0"/>
              <a:t> – у </a:t>
            </a:r>
            <a:r>
              <a:rPr lang="ru-RU" dirty="0" err="1"/>
              <a:t>Японії</a:t>
            </a:r>
            <a:r>
              <a:rPr lang="ru-RU" dirty="0"/>
              <a:t> та 18 116 </a:t>
            </a:r>
            <a:r>
              <a:rPr lang="ru-RU" dirty="0" err="1"/>
              <a:t>доларами</a:t>
            </a:r>
            <a:r>
              <a:rPr lang="ru-RU" dirty="0"/>
              <a:t> – у </a:t>
            </a:r>
            <a:r>
              <a:rPr lang="ru-RU" dirty="0" err="1"/>
              <a:t>Китаї</a:t>
            </a:r>
            <a:r>
              <a:rPr lang="ru-RU" dirty="0"/>
              <a:t>). </a:t>
            </a:r>
          </a:p>
          <a:p>
            <a:pPr marL="0" indent="0">
              <a:buNone/>
            </a:pPr>
            <a:r>
              <a:rPr lang="ru-RU" dirty="0"/>
              <a:t>106 372 </a:t>
            </a:r>
            <a:r>
              <a:rPr lang="ru-RU" dirty="0" err="1"/>
              <a:t>доларів</a:t>
            </a:r>
            <a:r>
              <a:rPr lang="ru-RU" dirty="0"/>
              <a:t> у </a:t>
            </a:r>
            <a:r>
              <a:rPr lang="ru-RU" dirty="0" err="1"/>
              <a:t>Люксембурзі</a:t>
            </a:r>
            <a:r>
              <a:rPr lang="ru-RU" dirty="0"/>
              <a:t>, 23 169 </a:t>
            </a:r>
            <a:r>
              <a:rPr lang="ru-RU" dirty="0" err="1"/>
              <a:t>доларів</a:t>
            </a:r>
            <a:r>
              <a:rPr lang="ru-RU" dirty="0"/>
              <a:t> у </a:t>
            </a:r>
            <a:r>
              <a:rPr lang="ru-RU" dirty="0" err="1"/>
              <a:t>Болгарії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D435B3-8243-EBAB-6CEB-6859914DA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3519942"/>
            <a:ext cx="4902133" cy="285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8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1929B-8A88-05EF-E681-A83BC5662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0249D8-CD1D-25EA-A092-476F74456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75642"/>
          </a:xfrm>
        </p:spPr>
        <p:txBody>
          <a:bodyPr/>
          <a:lstStyle/>
          <a:p>
            <a:r>
              <a:rPr lang="ru-RU" dirty="0" err="1"/>
              <a:t>Середня</a:t>
            </a:r>
            <a:r>
              <a:rPr lang="ru-RU" dirty="0"/>
              <a:t> зарплата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1DD2B6-4CE0-5712-2C3E-5E8ACBD96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03377"/>
            <a:ext cx="7886700" cy="17536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/>
              <a:t>Згідно</a:t>
            </a:r>
            <a:r>
              <a:rPr lang="ru-RU" dirty="0"/>
              <a:t> </a:t>
            </a:r>
            <a:r>
              <a:rPr lang="ru-RU" dirty="0" err="1"/>
              <a:t>Євростату</a:t>
            </a:r>
            <a:r>
              <a:rPr lang="ru-RU" dirty="0"/>
              <a:t>, </a:t>
            </a:r>
            <a:r>
              <a:rPr lang="ru-RU" dirty="0" err="1"/>
              <a:t>середня</a:t>
            </a:r>
            <a:r>
              <a:rPr lang="ru-RU" dirty="0"/>
              <a:t> зарплата по </a:t>
            </a:r>
            <a:r>
              <a:rPr lang="ru-RU" dirty="0" err="1"/>
              <a:t>країнах</a:t>
            </a:r>
            <a:r>
              <a:rPr lang="ru-RU" dirty="0"/>
              <a:t> ЄС у 2018 р. </a:t>
            </a:r>
            <a:r>
              <a:rPr lang="ru-RU" dirty="0" err="1"/>
              <a:t>склала</a:t>
            </a:r>
            <a:r>
              <a:rPr lang="ru-RU" dirty="0"/>
              <a:t> 42,5 тис </a:t>
            </a:r>
            <a:r>
              <a:rPr lang="ru-RU" dirty="0" err="1"/>
              <a:t>доларів</a:t>
            </a:r>
            <a:r>
              <a:rPr lang="ru-RU" dirty="0"/>
              <a:t> (34,8 тис. </a:t>
            </a:r>
            <a:r>
              <a:rPr lang="ru-RU" dirty="0" err="1"/>
              <a:t>євро</a:t>
            </a:r>
            <a:r>
              <a:rPr lang="ru-RU" dirty="0"/>
              <a:t>) на </a:t>
            </a:r>
            <a:r>
              <a:rPr lang="ru-RU" dirty="0" err="1"/>
              <a:t>рік</a:t>
            </a:r>
            <a:r>
              <a:rPr lang="ru-RU" dirty="0"/>
              <a:t>. Для </a:t>
            </a:r>
            <a:r>
              <a:rPr lang="ru-RU" dirty="0" err="1"/>
              <a:t>порівняння</a:t>
            </a:r>
            <a:r>
              <a:rPr lang="ru-RU" dirty="0"/>
              <a:t>, </a:t>
            </a:r>
            <a:r>
              <a:rPr lang="ru-RU" dirty="0" err="1"/>
              <a:t>згідно</a:t>
            </a:r>
            <a:r>
              <a:rPr lang="ru-RU" dirty="0"/>
              <a:t> </a:t>
            </a:r>
            <a:r>
              <a:rPr lang="ru-RU" dirty="0" err="1"/>
              <a:t>Мінфіну</a:t>
            </a:r>
            <a:r>
              <a:rPr lang="ru-RU" dirty="0"/>
              <a:t>, </a:t>
            </a:r>
            <a:r>
              <a:rPr lang="ru-RU" dirty="0" err="1"/>
              <a:t>середня</a:t>
            </a:r>
            <a:r>
              <a:rPr lang="ru-RU" dirty="0"/>
              <a:t> зарплата в </a:t>
            </a:r>
            <a:r>
              <a:rPr lang="ru-RU" dirty="0" err="1"/>
              <a:t>Україні</a:t>
            </a:r>
            <a:r>
              <a:rPr lang="ru-RU" dirty="0"/>
              <a:t> у </a:t>
            </a:r>
            <a:r>
              <a:rPr lang="ru-RU" dirty="0" err="1"/>
              <a:t>травні</a:t>
            </a:r>
            <a:r>
              <a:rPr lang="ru-RU" dirty="0"/>
              <a:t> 2021 р. становила порядку 13500 грн., </a:t>
            </a:r>
            <a:r>
              <a:rPr lang="ru-RU" dirty="0" err="1"/>
              <a:t>тобто</a:t>
            </a:r>
            <a:r>
              <a:rPr lang="ru-RU" dirty="0"/>
              <a:t> в </a:t>
            </a:r>
            <a:r>
              <a:rPr lang="ru-RU" dirty="0" err="1"/>
              <a:t>середньому</a:t>
            </a:r>
            <a:r>
              <a:rPr lang="ru-RU" dirty="0"/>
              <a:t> </a:t>
            </a:r>
            <a:r>
              <a:rPr lang="ru-RU" dirty="0" err="1"/>
              <a:t>приблизно</a:t>
            </a:r>
            <a:r>
              <a:rPr lang="ru-RU" dirty="0"/>
              <a:t> 5,9 тис. </a:t>
            </a:r>
            <a:r>
              <a:rPr lang="ru-RU" dirty="0" err="1"/>
              <a:t>доларів</a:t>
            </a:r>
            <a:r>
              <a:rPr lang="ru-RU" dirty="0"/>
              <a:t> на </a:t>
            </a:r>
            <a:r>
              <a:rPr lang="ru-RU" dirty="0" err="1"/>
              <a:t>рік</a:t>
            </a:r>
            <a:r>
              <a:rPr lang="ru-RU" dirty="0"/>
              <a:t> (по курсу </a:t>
            </a:r>
            <a:r>
              <a:rPr lang="ru-RU" dirty="0" err="1"/>
              <a:t>долару</a:t>
            </a:r>
            <a:r>
              <a:rPr lang="ru-RU" dirty="0"/>
              <a:t> на той час).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DBD5DB-8F8C-1293-A3A0-5241CC0DA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3235349"/>
            <a:ext cx="4584688" cy="306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21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Тема25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Тема25</Template>
  <TotalTime>2913</TotalTime>
  <Words>2395</Words>
  <Application>Microsoft Office PowerPoint</Application>
  <PresentationFormat>Экран (4:3)</PresentationFormat>
  <Paragraphs>132</Paragraphs>
  <Slides>54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7" baseType="lpstr">
      <vt:lpstr>Arial</vt:lpstr>
      <vt:lpstr>Century Schoolbook</vt:lpstr>
      <vt:lpstr>Тема25</vt:lpstr>
      <vt:lpstr>Екологічна політика ЄС</vt:lpstr>
      <vt:lpstr>Загальна характеристика ЄС</vt:lpstr>
      <vt:lpstr>ЄС</vt:lpstr>
      <vt:lpstr>Прапор ЄС (рис. 1.2) є одним з основних символів Союзу.</vt:lpstr>
      <vt:lpstr>Чисельність населення</vt:lpstr>
      <vt:lpstr>Економіка Європейського Союзу</vt:lpstr>
      <vt:lpstr>Євро</vt:lpstr>
      <vt:lpstr>Економіка Європейського Союзу</vt:lpstr>
      <vt:lpstr>Середня зарплата</vt:lpstr>
      <vt:lpstr>Сектори економіки</vt:lpstr>
      <vt:lpstr>Наднаціональне політико-правове регулювання у ЄС</vt:lpstr>
      <vt:lpstr>Європейська рада</vt:lpstr>
      <vt:lpstr>Європейський парламент</vt:lpstr>
      <vt:lpstr>Європейська комісія</vt:lpstr>
      <vt:lpstr>Рада міністрів  (або Рада Європейського Союзу)</vt:lpstr>
      <vt:lpstr>Європейський центральний банк</vt:lpstr>
      <vt:lpstr>Суд Європейського Союзу</vt:lpstr>
      <vt:lpstr>Рада Європи – не є органом чи структурою Європейського Союзу</vt:lpstr>
      <vt:lpstr>Презентация PowerPoint</vt:lpstr>
      <vt:lpstr>Бюджет Європейського Союзу  (не плутати із сумарним ВВП країн ЄС) </vt:lpstr>
      <vt:lpstr>ФОРМУВАННЯ ЕКОЛОГІЧНОЇ ПОЛІТИКИ ЄС</vt:lpstr>
      <vt:lpstr>Презентация PowerPoint</vt:lpstr>
      <vt:lpstr> Перша Екологічна Програма Дій</vt:lpstr>
      <vt:lpstr> Перша Екологічна Програма Дій</vt:lpstr>
      <vt:lpstr> Друга Екологічна Програма Дій</vt:lpstr>
      <vt:lpstr>  Третя Екологічна Програма Дій</vt:lpstr>
      <vt:lpstr>  П’ята ЕПД (1997 – 2003 рр.) </vt:lpstr>
      <vt:lpstr>  Шоста Екологічна Програма Дій  (2004 – 2012 рр.) </vt:lpstr>
      <vt:lpstr>  Сьома Екологічна Програма Дій  (2013 – 2020 рр.) </vt:lpstr>
      <vt:lpstr>  Сьома Екологічна Програма Дій  (2013 – 2020 рр.) </vt:lpstr>
      <vt:lpstr>  Восьма Екологічна Програма Дій (2021 – 2030 рр.) </vt:lpstr>
      <vt:lpstr>Стратегія сталого розвитку ЄС</vt:lpstr>
      <vt:lpstr>  Стратегія сталого розвитку ЄС</vt:lpstr>
      <vt:lpstr>  Стратегія сталого розвитку ЄС</vt:lpstr>
      <vt:lpstr> Європа 2020</vt:lpstr>
      <vt:lpstr>Стратегія циклічної економіки</vt:lpstr>
      <vt:lpstr>European Green Deal ("Європейський зелений курс", ЄЗК)</vt:lpstr>
      <vt:lpstr>Стратегія сталого розвитку ЄС</vt:lpstr>
      <vt:lpstr>Прогрес Європейського Союзу</vt:lpstr>
      <vt:lpstr>Директи́ва (англ. Directive) </vt:lpstr>
      <vt:lpstr>Виконання угоди про асоціацію </vt:lpstr>
      <vt:lpstr>Виконання угоди про асоціацію </vt:lpstr>
      <vt:lpstr>Приклад представлення інформації на сайті http://aqicn.org </vt:lpstr>
      <vt:lpstr>Виконання угоди про асоціацію </vt:lpstr>
      <vt:lpstr>Динаміка генерування (кг/людину) та поводження з побутовими відходами у країнах ЄС</vt:lpstr>
      <vt:lpstr>Виконання угоди про асоціацію </vt:lpstr>
      <vt:lpstr>Території Іспанії, відведені під Європейську екологічну мережу Природа 2000</vt:lpstr>
      <vt:lpstr>Виконання угоди про асоціацію </vt:lpstr>
      <vt:lpstr>Виконання угоди про асоціацію </vt:lpstr>
      <vt:lpstr> Фізичні та економічні обмеження у доступі до природних прісних вод</vt:lpstr>
      <vt:lpstr>Виконання угоди про асоціацію </vt:lpstr>
      <vt:lpstr>Прогрес України</vt:lpstr>
      <vt:lpstr>Прогрес України</vt:lpstr>
      <vt:lpstr>Дякую за увагу!</vt:lpstr>
    </vt:vector>
  </TitlesOfParts>
  <Company>Хата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Євроінтеграція</dc:title>
  <dc:creator>Яна</dc:creator>
  <cp:lastModifiedBy>Iryna Davydova</cp:lastModifiedBy>
  <cp:revision>24</cp:revision>
  <dcterms:created xsi:type="dcterms:W3CDTF">2013-12-16T18:02:35Z</dcterms:created>
  <dcterms:modified xsi:type="dcterms:W3CDTF">2025-02-18T11:44:28Z</dcterms:modified>
</cp:coreProperties>
</file>