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528" r:id="rId2"/>
    <p:sldId id="561" r:id="rId3"/>
    <p:sldId id="531" r:id="rId4"/>
    <p:sldId id="562" r:id="rId5"/>
    <p:sldId id="563" r:id="rId6"/>
    <p:sldId id="564" r:id="rId7"/>
    <p:sldId id="565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59" r:id="rId18"/>
    <p:sldId id="560" r:id="rId19"/>
    <p:sldId id="529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4D0DA3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277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AA3B5FA-B3DE-4EA4-9989-6BF48FD4F6E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0AA3B5FA-B3DE-4EA4-9989-6BF48FD4F6E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A3B5FA-B3DE-4EA4-9989-6BF48FD4F6EE}" type="datetimeFigureOut">
              <a:rPr lang="uk-UA" smtClean="0"/>
              <a:pPr/>
              <a:t>19.09.2023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844408" cy="1584176"/>
          </a:xfrm>
        </p:spPr>
        <p:txBody>
          <a:bodyPr>
            <a:noAutofit/>
          </a:bodyPr>
          <a:lstStyle/>
          <a:p>
            <a:pPr algn="l"/>
            <a:r>
              <a:rPr lang="uk-UA" sz="3000" b="1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3000" b="1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Організація </a:t>
            </a:r>
            <a:r>
              <a:rPr lang="uk-UA" sz="3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наукових </a:t>
            </a:r>
            <a:r>
              <a:rPr lang="uk-UA" sz="3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досліджень.</a:t>
            </a:r>
            <a:br>
              <a:rPr lang="uk-UA" sz="3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r>
              <a:rPr lang="uk-UA" sz="3000" b="1" dirty="0"/>
              <a:t>Структура наукового дослідження</a:t>
            </a:r>
            <a:r>
              <a:rPr lang="ru-RU" sz="3000" dirty="0"/>
              <a:t/>
            </a:r>
            <a:br>
              <a:rPr lang="ru-RU" sz="3000" dirty="0"/>
            </a:br>
            <a:endParaRPr lang="uk-UA" sz="3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80928"/>
            <a:ext cx="5713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latin typeface="Monotype Corsiva" pitchFamily="66" charset="0"/>
              </a:rPr>
              <a:t>Arbeit gibt Brot, Faulheit bringt Not</a:t>
            </a:r>
            <a:r>
              <a:rPr lang="de-DE" sz="3200" dirty="0" smtClean="0"/>
              <a:t>.</a:t>
            </a:r>
            <a:endParaRPr lang="ru-RU" sz="3200" dirty="0"/>
          </a:p>
        </p:txBody>
      </p:sp>
      <p:pic>
        <p:nvPicPr>
          <p:cNvPr id="3" name="Picture 2" descr="Картинки книги красивые (36 фото) • Развлекатель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89720"/>
            <a:ext cx="4475711" cy="2725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29474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6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4711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2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51344"/>
            <a:ext cx="7200800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5. </a:t>
            </a:r>
            <a:r>
              <a:rPr lang="ru-RU" sz="2000" b="1" dirty="0" err="1"/>
              <a:t>Програмно-організаційний</a:t>
            </a:r>
            <a:r>
              <a:rPr lang="ru-RU" sz="2000" b="1" dirty="0"/>
              <a:t> </a:t>
            </a:r>
            <a:r>
              <a:rPr lang="ru-RU" sz="2000" b="1" dirty="0" err="1"/>
              <a:t>етап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endParaRPr lang="ru-RU" sz="2000" dirty="0"/>
          </a:p>
          <a:p>
            <a:r>
              <a:rPr lang="ru-RU" sz="2000" dirty="0" err="1" smtClean="0"/>
              <a:t>Зміст</a:t>
            </a:r>
            <a:r>
              <a:rPr lang="ru-RU" sz="2000" dirty="0" smtClean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дослідницького</a:t>
            </a:r>
            <a:r>
              <a:rPr lang="ru-RU" sz="2000" dirty="0"/>
              <a:t> </a:t>
            </a:r>
            <a:r>
              <a:rPr lang="ru-RU" sz="2000" dirty="0" err="1"/>
              <a:t>етапу</a:t>
            </a:r>
            <a:r>
              <a:rPr lang="ru-RU" sz="2000" dirty="0"/>
              <a:t> </a:t>
            </a:r>
            <a:r>
              <a:rPr lang="ru-RU" sz="2000" dirty="0" err="1"/>
              <a:t>розкритий</a:t>
            </a:r>
            <a:r>
              <a:rPr lang="ru-RU" sz="2000" dirty="0"/>
              <a:t> у другому </a:t>
            </a:r>
            <a:r>
              <a:rPr lang="ru-RU" sz="2000" dirty="0" err="1"/>
              <a:t>підрозділі</a:t>
            </a:r>
            <a:r>
              <a:rPr lang="ru-RU" sz="2000" dirty="0"/>
              <a:t> теми.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 перш за все </a:t>
            </a:r>
            <a:r>
              <a:rPr lang="ru-RU" sz="2000" dirty="0" err="1"/>
              <a:t>розробку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плану </a:t>
            </a:r>
            <a:r>
              <a:rPr lang="ru-RU" sz="2000" dirty="0" err="1"/>
              <a:t>наукового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попереднє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переліку</a:t>
            </a:r>
            <a:r>
              <a:rPr lang="ru-RU" sz="2000" dirty="0"/>
              <a:t> </a:t>
            </a:r>
            <a:r>
              <a:rPr lang="ru-RU" sz="2000" dirty="0" err="1"/>
              <a:t>питань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, </a:t>
            </a:r>
            <a:r>
              <a:rPr lang="ru-RU" sz="2000" dirty="0" err="1"/>
              <a:t>чи</a:t>
            </a:r>
            <a:r>
              <a:rPr lang="ru-RU" sz="2000" dirty="0"/>
              <a:t>, </a:t>
            </a:r>
            <a:r>
              <a:rPr lang="ru-RU" sz="2000" dirty="0" err="1"/>
              <a:t>іншими</a:t>
            </a:r>
            <a:r>
              <a:rPr lang="ru-RU" sz="2000" dirty="0"/>
              <a:t> словами, </a:t>
            </a:r>
            <a:r>
              <a:rPr lang="ru-RU" sz="2000" dirty="0" err="1"/>
              <a:t>назв</a:t>
            </a:r>
            <a:r>
              <a:rPr lang="ru-RU" sz="2000" dirty="0"/>
              <a:t> </a:t>
            </a:r>
            <a:r>
              <a:rPr lang="ru-RU" sz="2000" dirty="0" err="1"/>
              <a:t>розділів</a:t>
            </a:r>
            <a:r>
              <a:rPr lang="ru-RU" sz="2000" dirty="0"/>
              <a:t> та </a:t>
            </a:r>
            <a:r>
              <a:rPr lang="ru-RU" sz="2000" dirty="0" err="1"/>
              <a:t>підрозділів</a:t>
            </a:r>
            <a:r>
              <a:rPr lang="ru-RU" sz="2000" dirty="0"/>
              <a:t> </a:t>
            </a:r>
            <a:r>
              <a:rPr lang="ru-RU" sz="2000" dirty="0" err="1"/>
              <a:t>наукового</a:t>
            </a:r>
            <a:r>
              <a:rPr lang="ru-RU" sz="2000" dirty="0"/>
              <a:t> </a:t>
            </a:r>
            <a:r>
              <a:rPr lang="ru-RU" sz="2000" dirty="0" err="1"/>
              <a:t>звіту</a:t>
            </a:r>
            <a:r>
              <a:rPr lang="ru-RU" sz="2000" dirty="0"/>
              <a:t>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монографії</a:t>
            </a:r>
            <a:r>
              <a:rPr lang="ru-RU" sz="2000" dirty="0"/>
              <a:t>, </a:t>
            </a:r>
            <a:r>
              <a:rPr lang="ru-RU" sz="2000" dirty="0" err="1"/>
              <a:t>дисертації</a:t>
            </a:r>
            <a:r>
              <a:rPr lang="ru-RU" sz="2000" dirty="0"/>
              <a:t>, </a:t>
            </a:r>
            <a:r>
              <a:rPr lang="ru-RU" sz="2000" dirty="0" err="1"/>
              <a:t>магістерської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).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err="1" smtClean="0"/>
              <a:t>Далі</a:t>
            </a:r>
            <a:r>
              <a:rPr lang="ru-RU" sz="2000" dirty="0" smtClean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план-</a:t>
            </a:r>
            <a:r>
              <a:rPr lang="ru-RU" sz="2000" dirty="0" err="1"/>
              <a:t>графік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зазначенням</a:t>
            </a:r>
            <a:r>
              <a:rPr lang="ru-RU" sz="2000" dirty="0"/>
              <a:t> </a:t>
            </a:r>
            <a:r>
              <a:rPr lang="ru-RU" sz="2000" dirty="0" err="1"/>
              <a:t>конкретних</a:t>
            </a:r>
            <a:r>
              <a:rPr lang="ru-RU" sz="2000" dirty="0"/>
              <a:t> </a:t>
            </a:r>
            <a:r>
              <a:rPr lang="ru-RU" sz="2000" dirty="0" err="1"/>
              <a:t>контрольних</a:t>
            </a:r>
            <a:r>
              <a:rPr lang="ru-RU" sz="2000" dirty="0"/>
              <a:t> </a:t>
            </a:r>
            <a:r>
              <a:rPr lang="ru-RU" sz="2000" dirty="0" err="1"/>
              <a:t>строків</a:t>
            </a:r>
            <a:r>
              <a:rPr lang="ru-RU" sz="2000" dirty="0"/>
              <a:t> та </a:t>
            </a:r>
            <a:r>
              <a:rPr lang="ru-RU" sz="2000" dirty="0" err="1"/>
              <a:t>виконавців</a:t>
            </a:r>
            <a:r>
              <a:rPr lang="ru-RU" sz="2000" dirty="0"/>
              <a:t> </a:t>
            </a:r>
            <a:r>
              <a:rPr lang="ru-RU" sz="2000" dirty="0" err="1"/>
              <a:t>наукової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.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однією</a:t>
            </a:r>
            <a:r>
              <a:rPr lang="ru-RU" sz="2000" dirty="0"/>
              <a:t> формою </a:t>
            </a:r>
            <a:r>
              <a:rPr lang="ru-RU" sz="2000" dirty="0" err="1"/>
              <a:t>організації</a:t>
            </a:r>
            <a:r>
              <a:rPr lang="ru-RU" sz="2000" dirty="0"/>
              <a:t> і контролю </a:t>
            </a:r>
            <a:r>
              <a:rPr lang="ru-RU" sz="2000" dirty="0" err="1"/>
              <a:t>здійснення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є </a:t>
            </a:r>
            <a:r>
              <a:rPr lang="ru-RU" sz="2000" dirty="0" err="1"/>
              <a:t>підготовка</a:t>
            </a:r>
            <a:r>
              <a:rPr lang="ru-RU" sz="2000" dirty="0"/>
              <a:t> </a:t>
            </a:r>
            <a:r>
              <a:rPr lang="ru-RU" sz="2000" dirty="0" err="1"/>
              <a:t>обґрунтування</a:t>
            </a:r>
            <a:r>
              <a:rPr lang="ru-RU" sz="2000" dirty="0"/>
              <a:t> теми, яке </a:t>
            </a:r>
            <a:r>
              <a:rPr lang="ru-RU" sz="2000" dirty="0" err="1"/>
              <a:t>включає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розділи</a:t>
            </a:r>
            <a:r>
              <a:rPr lang="ru-RU" sz="2000" dirty="0"/>
              <a:t>: </a:t>
            </a:r>
            <a:r>
              <a:rPr lang="ru-RU" sz="2000" dirty="0" err="1"/>
              <a:t>актуальність</a:t>
            </a:r>
            <a:r>
              <a:rPr lang="ru-RU" sz="2000" dirty="0"/>
              <a:t>; </a:t>
            </a:r>
            <a:r>
              <a:rPr lang="ru-RU" sz="2000" dirty="0" err="1"/>
              <a:t>зв’язок</a:t>
            </a:r>
            <a:r>
              <a:rPr lang="ru-RU" sz="2000" dirty="0"/>
              <a:t> з планами НДР; мета; </a:t>
            </a:r>
            <a:r>
              <a:rPr lang="ru-RU" sz="2000" dirty="0" err="1"/>
              <a:t>завдання</a:t>
            </a:r>
            <a:r>
              <a:rPr lang="ru-RU" sz="2000" dirty="0"/>
              <a:t>; </a:t>
            </a:r>
            <a:r>
              <a:rPr lang="ru-RU" sz="2000" dirty="0" err="1"/>
              <a:t>методи</a:t>
            </a:r>
            <a:r>
              <a:rPr lang="ru-RU" sz="2000" dirty="0"/>
              <a:t>; </a:t>
            </a:r>
            <a:r>
              <a:rPr lang="ru-RU" sz="2000" dirty="0" err="1"/>
              <a:t>об’єкт</a:t>
            </a:r>
            <a:r>
              <a:rPr lang="ru-RU" sz="2000" dirty="0"/>
              <a:t> і предмет </a:t>
            </a:r>
            <a:r>
              <a:rPr lang="ru-RU" sz="2000" dirty="0" err="1"/>
              <a:t>дослідження</a:t>
            </a:r>
            <a:r>
              <a:rPr lang="ru-RU" sz="2000" dirty="0"/>
              <a:t>; </a:t>
            </a:r>
            <a:r>
              <a:rPr lang="ru-RU" sz="2000" dirty="0" err="1"/>
              <a:t>очікувані</a:t>
            </a:r>
            <a:r>
              <a:rPr lang="ru-RU" sz="2000" dirty="0"/>
              <a:t> </a:t>
            </a:r>
            <a:r>
              <a:rPr lang="ru-RU" sz="2000" dirty="0" err="1"/>
              <a:t>результати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943"/>
            <a:ext cx="7560840" cy="614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6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6786"/>
            <a:ext cx="8105248" cy="55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4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32016" cy="3255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1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56" y="174948"/>
            <a:ext cx="5757672" cy="602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57200"/>
            <a:ext cx="5068416" cy="955576"/>
          </a:xfrm>
        </p:spPr>
        <p:txBody>
          <a:bodyPr/>
          <a:lstStyle/>
          <a:p>
            <a:pPr algn="ctr"/>
            <a:r>
              <a:rPr lang="uk-UA" alt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Список літератури:</a:t>
            </a:r>
            <a:endParaRPr lang="ru-RU" alt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72400" cy="503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25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57200"/>
            <a:ext cx="5068416" cy="955576"/>
          </a:xfrm>
        </p:spPr>
        <p:txBody>
          <a:bodyPr/>
          <a:lstStyle/>
          <a:p>
            <a:pPr algn="ctr"/>
            <a:r>
              <a:rPr lang="uk-UA" alt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Список літератури:</a:t>
            </a:r>
            <a:endParaRPr lang="ru-RU" alt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930400"/>
            <a:ext cx="7872413" cy="2995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96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libstud3.SSU\Desktop\nastol.com.ua-25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7322" y="188640"/>
            <a:ext cx="53482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!!!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48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книги красивые (36 фото) • Развлекатель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89720"/>
            <a:ext cx="4475711" cy="2725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0" y="908720"/>
            <a:ext cx="6693886" cy="285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1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2213" y="476672"/>
            <a:ext cx="7200800" cy="5355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І. </a:t>
            </a:r>
            <a:r>
              <a:rPr lang="ru-RU" b="1" dirty="0" err="1"/>
              <a:t>Підготовча</a:t>
            </a:r>
            <a:r>
              <a:rPr lang="ru-RU" b="1" dirty="0"/>
              <a:t> </a:t>
            </a:r>
            <a:r>
              <a:rPr lang="ru-RU" b="1" dirty="0" err="1" smtClean="0"/>
              <a:t>стадія</a:t>
            </a:r>
            <a:r>
              <a:rPr lang="ru-RU" b="1" dirty="0" smtClean="0"/>
              <a:t>. </a:t>
            </a:r>
            <a:r>
              <a:rPr lang="ru-RU" b="1" dirty="0" err="1"/>
              <a:t>Підготовча</a:t>
            </a:r>
            <a:r>
              <a:rPr lang="ru-RU" b="1" dirty="0"/>
              <a:t> </a:t>
            </a:r>
            <a:r>
              <a:rPr lang="ru-RU" b="1" dirty="0" err="1"/>
              <a:t>стадія</a:t>
            </a:r>
            <a:r>
              <a:rPr lang="ru-RU" b="1" dirty="0"/>
              <a:t> </a:t>
            </a:r>
            <a:r>
              <a:rPr lang="ru-RU" b="1" dirty="0" err="1"/>
              <a:t>наукового</a:t>
            </a:r>
            <a:r>
              <a:rPr lang="ru-RU" b="1" dirty="0"/>
              <a:t> </a:t>
            </a:r>
            <a:r>
              <a:rPr lang="ru-RU" b="1" dirty="0" err="1"/>
              <a:t>дослідження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як </a:t>
            </a:r>
            <a:r>
              <a:rPr lang="ru-RU" dirty="0"/>
              <a:t>уже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зазначено</a:t>
            </a:r>
            <a:r>
              <a:rPr lang="ru-RU" dirty="0"/>
              <a:t>,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послідовні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: </a:t>
            </a:r>
            <a:r>
              <a:rPr lang="ru-RU" dirty="0" err="1"/>
              <a:t>телеологічний</a:t>
            </a:r>
            <a:r>
              <a:rPr lang="ru-RU" dirty="0"/>
              <a:t> (проблемно-</a:t>
            </a:r>
            <a:r>
              <a:rPr lang="ru-RU" dirty="0" err="1"/>
              <a:t>цільовий</a:t>
            </a:r>
            <a:r>
              <a:rPr lang="ru-RU" dirty="0"/>
              <a:t>); </a:t>
            </a:r>
            <a:r>
              <a:rPr lang="ru-RU" dirty="0" err="1"/>
              <a:t>інформаційно-пошуковий</a:t>
            </a:r>
            <a:r>
              <a:rPr lang="ru-RU" dirty="0"/>
              <a:t>, </a:t>
            </a:r>
            <a:r>
              <a:rPr lang="ru-RU" dirty="0" err="1"/>
              <a:t>гіпотезотворчий</a:t>
            </a:r>
            <a:r>
              <a:rPr lang="ru-RU" dirty="0"/>
              <a:t>, </a:t>
            </a:r>
            <a:r>
              <a:rPr lang="ru-RU" dirty="0" err="1"/>
              <a:t>методологічний</a:t>
            </a:r>
            <a:r>
              <a:rPr lang="ru-RU" dirty="0"/>
              <a:t>, </a:t>
            </a:r>
            <a:r>
              <a:rPr lang="ru-RU" dirty="0" err="1"/>
              <a:t>програмноорганізаційний</a:t>
            </a:r>
            <a:r>
              <a:rPr lang="ru-RU" dirty="0"/>
              <a:t>. </a:t>
            </a:r>
            <a:r>
              <a:rPr lang="ru-RU" dirty="0" err="1"/>
              <a:t>Розглянемо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. 1. </a:t>
            </a:r>
            <a:r>
              <a:rPr lang="ru-RU" dirty="0" err="1"/>
              <a:t>Телеологічний</a:t>
            </a:r>
            <a:r>
              <a:rPr lang="ru-RU" dirty="0"/>
              <a:t> (проблемно-</a:t>
            </a:r>
            <a:r>
              <a:rPr lang="ru-RU" dirty="0" err="1"/>
              <a:t>цільовий</a:t>
            </a:r>
            <a:r>
              <a:rPr lang="ru-RU" dirty="0"/>
              <a:t>) </a:t>
            </a:r>
            <a:r>
              <a:rPr lang="ru-RU" dirty="0" err="1"/>
              <a:t>етап</a:t>
            </a:r>
            <a:r>
              <a:rPr lang="ru-RU" dirty="0"/>
              <a:t>.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en-US" dirty="0" err="1"/>
              <a:t>teleos</a:t>
            </a:r>
            <a:r>
              <a:rPr lang="en-US" dirty="0"/>
              <a:t> — </a:t>
            </a:r>
            <a:r>
              <a:rPr lang="ru-RU" dirty="0"/>
              <a:t>результат, </a:t>
            </a:r>
            <a:r>
              <a:rPr lang="ru-RU" dirty="0" err="1"/>
              <a:t>завершення</a:t>
            </a:r>
            <a:r>
              <a:rPr lang="ru-RU" dirty="0"/>
              <a:t>, мета та </a:t>
            </a:r>
            <a:r>
              <a:rPr lang="en-US" dirty="0"/>
              <a:t>logos — </a:t>
            </a:r>
            <a:r>
              <a:rPr lang="ru-RU" dirty="0"/>
              <a:t>слово, </a:t>
            </a:r>
            <a:r>
              <a:rPr lang="ru-RU" dirty="0" err="1"/>
              <a:t>вчення</a:t>
            </a:r>
            <a:r>
              <a:rPr lang="ru-RU" dirty="0"/>
              <a:t>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та </a:t>
            </a:r>
            <a:r>
              <a:rPr lang="ru-RU" dirty="0" err="1"/>
              <a:t>формулювання</a:t>
            </a:r>
            <a:r>
              <a:rPr lang="ru-RU" dirty="0"/>
              <a:t> теми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, предмета, мети і </a:t>
            </a:r>
            <a:r>
              <a:rPr lang="ru-RU" dirty="0" err="1"/>
              <a:t>завдань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/>
              <a:t>формулювання</a:t>
            </a:r>
            <a:r>
              <a:rPr lang="ru-RU" dirty="0"/>
              <a:t> теми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спершу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усвідомити</a:t>
            </a:r>
            <a:r>
              <a:rPr lang="ru-RU" dirty="0"/>
              <a:t> </a:t>
            </a:r>
            <a:r>
              <a:rPr lang="ru-RU" dirty="0" err="1"/>
              <a:t>наукову</a:t>
            </a:r>
            <a:r>
              <a:rPr lang="ru-RU" dirty="0"/>
              <a:t> проблему. Суть </a:t>
            </a:r>
            <a:r>
              <a:rPr lang="ru-RU" dirty="0" err="1"/>
              <a:t>питання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повинно </a:t>
            </a:r>
            <a:r>
              <a:rPr lang="ru-RU" dirty="0" err="1"/>
              <a:t>розв’язати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наукову</a:t>
            </a:r>
            <a:r>
              <a:rPr lang="ru-RU" dirty="0"/>
              <a:t> та </a:t>
            </a:r>
            <a:r>
              <a:rPr lang="ru-RU" dirty="0" err="1"/>
              <a:t>практичну</a:t>
            </a:r>
            <a:r>
              <a:rPr lang="ru-RU" dirty="0"/>
              <a:t> проблему, </a:t>
            </a:r>
            <a:r>
              <a:rPr lang="ru-RU" dirty="0" err="1"/>
              <a:t>адже</a:t>
            </a:r>
            <a:r>
              <a:rPr lang="ru-RU" dirty="0"/>
              <a:t>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не </a:t>
            </a:r>
            <a:r>
              <a:rPr lang="ru-RU" dirty="0" err="1"/>
              <a:t>потрібне</a:t>
            </a:r>
            <a:r>
              <a:rPr lang="ru-RU" dirty="0"/>
              <a:t> </a:t>
            </a:r>
            <a:r>
              <a:rPr lang="ru-RU" dirty="0" err="1"/>
              <a:t>суспільству</a:t>
            </a:r>
            <a:r>
              <a:rPr lang="ru-RU" dirty="0"/>
              <a:t> і </a:t>
            </a:r>
            <a:r>
              <a:rPr lang="ru-RU" dirty="0" err="1"/>
              <a:t>науці</a:t>
            </a:r>
            <a:r>
              <a:rPr lang="ru-RU" dirty="0"/>
              <a:t>. </a:t>
            </a:r>
            <a:r>
              <a:rPr lang="ru-RU" dirty="0" err="1"/>
              <a:t>Наукова</a:t>
            </a:r>
            <a:r>
              <a:rPr lang="ru-RU" dirty="0"/>
              <a:t> проблема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і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суперечать</a:t>
            </a:r>
            <a:r>
              <a:rPr lang="ru-RU" dirty="0"/>
              <a:t> </a:t>
            </a:r>
            <a:r>
              <a:rPr lang="ru-RU" dirty="0" err="1"/>
              <a:t>існуючим</a:t>
            </a:r>
            <a:r>
              <a:rPr lang="ru-RU" dirty="0"/>
              <a:t> </a:t>
            </a:r>
            <a:r>
              <a:rPr lang="ru-RU" dirty="0" err="1"/>
              <a:t>знанням</a:t>
            </a:r>
            <a:r>
              <a:rPr lang="ru-RU" dirty="0"/>
              <a:t> і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 Для </a:t>
            </a:r>
            <a:r>
              <a:rPr lang="ru-RU" dirty="0" err="1"/>
              <a:t>виявлення</a:t>
            </a:r>
            <a:r>
              <a:rPr lang="ru-RU" dirty="0"/>
              <a:t> «</a:t>
            </a:r>
            <a:r>
              <a:rPr lang="ru-RU" dirty="0" err="1"/>
              <a:t>білих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» в </a:t>
            </a:r>
            <a:r>
              <a:rPr lang="ru-RU" dirty="0" err="1"/>
              <a:t>науці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чималі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та </a:t>
            </a:r>
            <a:r>
              <a:rPr lang="ru-RU" dirty="0" err="1"/>
              <a:t>досвід</a:t>
            </a:r>
            <a:r>
              <a:rPr lang="ru-RU" dirty="0"/>
              <a:t>. </a:t>
            </a:r>
            <a:r>
              <a:rPr lang="ru-RU" dirty="0" err="1"/>
              <a:t>Усвідомлена</a:t>
            </a:r>
            <a:r>
              <a:rPr lang="ru-RU" dirty="0"/>
              <a:t> </a:t>
            </a:r>
            <a:r>
              <a:rPr lang="ru-RU" dirty="0" err="1"/>
              <a:t>наукова</a:t>
            </a:r>
            <a:r>
              <a:rPr lang="ru-RU" dirty="0"/>
              <a:t> проблема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про </a:t>
            </a:r>
            <a:r>
              <a:rPr lang="ru-RU" dirty="0" err="1"/>
              <a:t>незнання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4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2213" y="1052736"/>
            <a:ext cx="72008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Наукова</a:t>
            </a:r>
            <a:r>
              <a:rPr lang="ru-RU" b="1" dirty="0" smtClean="0"/>
              <a:t> </a:t>
            </a:r>
            <a:r>
              <a:rPr lang="ru-RU" b="1" dirty="0"/>
              <a:t>тема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яка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охоплювати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дослідницьких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. </a:t>
            </a:r>
            <a:r>
              <a:rPr lang="ru-RU" dirty="0" err="1"/>
              <a:t>Питання</a:t>
            </a:r>
            <a:r>
              <a:rPr lang="ru-RU" dirty="0"/>
              <a:t> теми </a:t>
            </a:r>
            <a:r>
              <a:rPr lang="ru-RU" dirty="0" err="1"/>
              <a:t>висвітлюються</a:t>
            </a:r>
            <a:r>
              <a:rPr lang="ru-RU" dirty="0"/>
              <a:t> в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йшлося</a:t>
            </a:r>
            <a:r>
              <a:rPr lang="ru-RU" dirty="0"/>
              <a:t> в </a:t>
            </a:r>
            <a:r>
              <a:rPr lang="ru-RU" dirty="0" err="1"/>
              <a:t>попередньому</a:t>
            </a:r>
            <a:r>
              <a:rPr lang="ru-RU" dirty="0"/>
              <a:t> </a:t>
            </a:r>
            <a:r>
              <a:rPr lang="ru-RU" dirty="0" err="1"/>
              <a:t>підрозділі</a:t>
            </a:r>
            <a:r>
              <a:rPr lang="ru-RU" dirty="0"/>
              <a:t>. Є </a:t>
            </a:r>
            <a:r>
              <a:rPr lang="ru-RU" dirty="0" err="1"/>
              <a:t>очевидним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назві</a:t>
            </a:r>
            <a:r>
              <a:rPr lang="ru-RU" dirty="0"/>
              <a:t> теми повинна бути </a:t>
            </a:r>
            <a:r>
              <a:rPr lang="ru-RU" dirty="0" err="1"/>
              <a:t>окреслена</a:t>
            </a:r>
            <a:r>
              <a:rPr lang="ru-RU" dirty="0"/>
              <a:t> </a:t>
            </a:r>
            <a:r>
              <a:rPr lang="ru-RU" dirty="0" err="1"/>
              <a:t>наукова</a:t>
            </a:r>
            <a:r>
              <a:rPr lang="ru-RU" dirty="0"/>
              <a:t> проблема та </a:t>
            </a:r>
            <a:r>
              <a:rPr lang="ru-RU" dirty="0" err="1"/>
              <a:t>змістовні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проблема </a:t>
            </a:r>
            <a:r>
              <a:rPr lang="ru-RU" dirty="0" err="1"/>
              <a:t>утвердження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спонукати</a:t>
            </a:r>
            <a:r>
              <a:rPr lang="ru-RU" dirty="0"/>
              <a:t> </a:t>
            </a:r>
            <a:r>
              <a:rPr lang="ru-RU" dirty="0" err="1"/>
              <a:t>науковців</a:t>
            </a:r>
            <a:r>
              <a:rPr lang="ru-RU" dirty="0"/>
              <a:t> до </a:t>
            </a:r>
            <a:r>
              <a:rPr lang="ru-RU" dirty="0" err="1"/>
              <a:t>формулювання</a:t>
            </a:r>
            <a:r>
              <a:rPr lang="ru-RU" dirty="0"/>
              <a:t> таких тем: «</a:t>
            </a:r>
            <a:r>
              <a:rPr lang="ru-RU" dirty="0" err="1"/>
              <a:t>Залежність</a:t>
            </a:r>
            <a:r>
              <a:rPr lang="ru-RU" dirty="0"/>
              <a:t> стану </a:t>
            </a:r>
            <a:r>
              <a:rPr lang="ru-RU" dirty="0" err="1"/>
              <a:t>демократії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»,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як опора демократичного режиму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трансформацій</a:t>
            </a:r>
            <a:r>
              <a:rPr lang="ru-RU" dirty="0"/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13" y="4437112"/>
            <a:ext cx="6984776" cy="191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5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2213" y="1052736"/>
            <a:ext cx="7200800" cy="4093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Об’єкт</a:t>
            </a:r>
            <a:r>
              <a:rPr lang="ru-RU" sz="2000" b="1" dirty="0"/>
              <a:t> </a:t>
            </a:r>
            <a:r>
              <a:rPr lang="ru-RU" sz="2000" b="1" dirty="0" err="1"/>
              <a:t>дослідження</a:t>
            </a:r>
            <a:r>
              <a:rPr lang="ru-RU" sz="2000" b="1" dirty="0"/>
              <a:t> </a:t>
            </a:r>
            <a:r>
              <a:rPr lang="ru-RU" sz="2000" dirty="0"/>
              <a:t>— </a:t>
            </a:r>
            <a:r>
              <a:rPr lang="ru-RU" sz="2000" dirty="0" err="1"/>
              <a:t>це</a:t>
            </a:r>
            <a:r>
              <a:rPr lang="ru-RU" sz="2000" dirty="0"/>
              <a:t> той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явище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породжує</a:t>
            </a:r>
            <a:r>
              <a:rPr lang="ru-RU" sz="2000" dirty="0"/>
              <a:t> </a:t>
            </a:r>
            <a:r>
              <a:rPr lang="ru-RU" sz="2000" dirty="0" err="1"/>
              <a:t>проблемну</a:t>
            </a:r>
            <a:r>
              <a:rPr lang="ru-RU" sz="2000" dirty="0"/>
              <a:t> </a:t>
            </a:r>
            <a:r>
              <a:rPr lang="ru-RU" sz="2000" dirty="0" err="1"/>
              <a:t>ситуацію</a:t>
            </a:r>
            <a:r>
              <a:rPr lang="ru-RU" sz="2000" dirty="0"/>
              <a:t> і </a:t>
            </a:r>
            <a:r>
              <a:rPr lang="ru-RU" sz="2000" dirty="0" err="1"/>
              <a:t>потребує</a:t>
            </a:r>
            <a:r>
              <a:rPr lang="ru-RU" sz="2000" dirty="0"/>
              <a:t> </a:t>
            </a:r>
            <a:r>
              <a:rPr lang="ru-RU" sz="2000" dirty="0" err="1"/>
              <a:t>вивчення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незалежно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свідомості</a:t>
            </a:r>
            <a:r>
              <a:rPr lang="ru-RU" sz="2000" dirty="0"/>
              <a:t> </a:t>
            </a:r>
            <a:r>
              <a:rPr lang="ru-RU" sz="2000" dirty="0" err="1"/>
              <a:t>дослідника</a:t>
            </a:r>
            <a:r>
              <a:rPr lang="ru-RU" sz="2000" dirty="0"/>
              <a:t> (є </a:t>
            </a:r>
            <a:r>
              <a:rPr lang="ru-RU" sz="2000" dirty="0" err="1"/>
              <a:t>об’єктивно</a:t>
            </a:r>
            <a:r>
              <a:rPr lang="ru-RU" sz="2000" dirty="0"/>
              <a:t> </a:t>
            </a:r>
            <a:r>
              <a:rPr lang="ru-RU" sz="2000" dirty="0" err="1"/>
              <a:t>існуючим</a:t>
            </a:r>
            <a:r>
              <a:rPr lang="ru-RU" sz="2000" dirty="0"/>
              <a:t>) та є </a:t>
            </a:r>
            <a:r>
              <a:rPr lang="ru-RU" sz="2000" dirty="0" err="1"/>
              <a:t>джерелом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, яка </a:t>
            </a:r>
            <a:r>
              <a:rPr lang="ru-RU" sz="2000" dirty="0" err="1"/>
              <a:t>необхідна</a:t>
            </a:r>
            <a:r>
              <a:rPr lang="ru-RU" sz="2000" dirty="0"/>
              <a:t> для </a:t>
            </a:r>
            <a:r>
              <a:rPr lang="ru-RU" sz="2000" dirty="0" err="1"/>
              <a:t>наукової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. На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спрямовує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пізнавальні</a:t>
            </a:r>
            <a:r>
              <a:rPr lang="ru-RU" sz="2000" dirty="0"/>
              <a:t> </a:t>
            </a:r>
            <a:r>
              <a:rPr lang="ru-RU" sz="2000" dirty="0" err="1"/>
              <a:t>зусилля</a:t>
            </a:r>
            <a:r>
              <a:rPr lang="ru-RU" sz="2000" dirty="0"/>
              <a:t> </a:t>
            </a:r>
            <a:r>
              <a:rPr lang="ru-RU" sz="2000" dirty="0" err="1"/>
              <a:t>суб’єкт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(</a:t>
            </a:r>
            <a:r>
              <a:rPr lang="ru-RU" sz="2000" dirty="0" err="1"/>
              <a:t>окрема</a:t>
            </a:r>
            <a:r>
              <a:rPr lang="ru-RU" sz="2000" dirty="0"/>
              <a:t> особа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колектив</a:t>
            </a:r>
            <a:r>
              <a:rPr lang="ru-RU" sz="2000" dirty="0"/>
              <a:t> </a:t>
            </a:r>
            <a:r>
              <a:rPr lang="ru-RU" sz="2000" dirty="0" err="1"/>
              <a:t>науковців</a:t>
            </a:r>
            <a:r>
              <a:rPr lang="ru-RU" sz="2000" dirty="0"/>
              <a:t>). 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Предмет </a:t>
            </a:r>
            <a:r>
              <a:rPr lang="ru-RU" sz="2000" b="1" dirty="0" err="1"/>
              <a:t>дослідження</a:t>
            </a:r>
            <a:r>
              <a:rPr lang="ru-RU" sz="2000" b="1" dirty="0"/>
              <a:t> </a:t>
            </a:r>
            <a:r>
              <a:rPr lang="ru-RU" sz="2000" dirty="0"/>
              <a:t>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ті</a:t>
            </a:r>
            <a:r>
              <a:rPr lang="ru-RU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, </a:t>
            </a:r>
            <a:r>
              <a:rPr lang="ru-RU" sz="2000" dirty="0" err="1"/>
              <a:t>зв’язки</a:t>
            </a:r>
            <a:r>
              <a:rPr lang="ru-RU" sz="2000" dirty="0"/>
              <a:t>, </a:t>
            </a:r>
            <a:r>
              <a:rPr lang="ru-RU" sz="2000" dirty="0" err="1"/>
              <a:t>відношення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перебувають</a:t>
            </a:r>
            <a:r>
              <a:rPr lang="ru-RU" sz="2000" dirty="0"/>
              <a:t> у межах </a:t>
            </a:r>
            <a:r>
              <a:rPr lang="ru-RU" sz="2000" dirty="0" err="1"/>
              <a:t>об’єкта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і </a:t>
            </a:r>
            <a:r>
              <a:rPr lang="ru-RU" sz="2000" dirty="0" err="1"/>
              <a:t>мають</a:t>
            </a:r>
            <a:r>
              <a:rPr lang="ru-RU" sz="2000" dirty="0"/>
              <a:t> бути </a:t>
            </a:r>
            <a:r>
              <a:rPr lang="ru-RU" sz="2000" dirty="0" err="1"/>
              <a:t>осмисленими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err="1" smtClean="0"/>
              <a:t>Об’єкт</a:t>
            </a:r>
            <a:r>
              <a:rPr lang="ru-RU" sz="2000" dirty="0" smtClean="0"/>
              <a:t> </a:t>
            </a:r>
            <a:r>
              <a:rPr lang="ru-RU" sz="2000" dirty="0"/>
              <a:t>та предмет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співвідносяться</a:t>
            </a:r>
            <a:r>
              <a:rPr lang="ru-RU" sz="2000" dirty="0"/>
              <a:t> як </a:t>
            </a:r>
            <a:r>
              <a:rPr lang="ru-RU" sz="2000" dirty="0" err="1"/>
              <a:t>загальне</a:t>
            </a:r>
            <a:r>
              <a:rPr lang="ru-RU" sz="2000" dirty="0"/>
              <a:t> і </a:t>
            </a:r>
            <a:r>
              <a:rPr lang="ru-RU" sz="2000" dirty="0" err="1"/>
              <a:t>часткове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8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2213" y="1052736"/>
            <a:ext cx="7200800" cy="4893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/>
              <a:t>Мета </a:t>
            </a:r>
            <a:r>
              <a:rPr lang="ru-RU" sz="2600" b="1" dirty="0" err="1"/>
              <a:t>дослідження</a:t>
            </a:r>
            <a:r>
              <a:rPr lang="ru-RU" sz="2600" b="1" dirty="0"/>
              <a:t> </a:t>
            </a:r>
            <a:r>
              <a:rPr lang="ru-RU" sz="2600" dirty="0"/>
              <a:t>— </a:t>
            </a:r>
            <a:r>
              <a:rPr lang="ru-RU" sz="2600" dirty="0" err="1"/>
              <a:t>усвідомлений</a:t>
            </a:r>
            <a:r>
              <a:rPr lang="ru-RU" sz="2600" dirty="0"/>
              <a:t> образ </a:t>
            </a:r>
            <a:r>
              <a:rPr lang="ru-RU" sz="2600" dirty="0" err="1"/>
              <a:t>очікуваного</a:t>
            </a:r>
            <a:r>
              <a:rPr lang="ru-RU" sz="2600" dirty="0"/>
              <a:t> результату, на </a:t>
            </a:r>
            <a:r>
              <a:rPr lang="ru-RU" sz="2600" dirty="0" err="1"/>
              <a:t>осягнення</a:t>
            </a:r>
            <a:r>
              <a:rPr lang="ru-RU" sz="2600" dirty="0"/>
              <a:t> </a:t>
            </a:r>
            <a:r>
              <a:rPr lang="ru-RU" sz="2600" dirty="0" err="1"/>
              <a:t>якого</a:t>
            </a:r>
            <a:r>
              <a:rPr lang="ru-RU" sz="2600" dirty="0"/>
              <a:t> </a:t>
            </a:r>
            <a:r>
              <a:rPr lang="ru-RU" sz="2600" dirty="0" err="1"/>
              <a:t>спрямована</a:t>
            </a:r>
            <a:r>
              <a:rPr lang="ru-RU" sz="2600" dirty="0"/>
              <a:t> </a:t>
            </a:r>
            <a:r>
              <a:rPr lang="ru-RU" sz="2600" dirty="0" err="1"/>
              <a:t>діяльність</a:t>
            </a:r>
            <a:r>
              <a:rPr lang="ru-RU" sz="2600" dirty="0"/>
              <a:t> </a:t>
            </a:r>
            <a:r>
              <a:rPr lang="ru-RU" sz="2600" dirty="0" err="1"/>
              <a:t>науковця</a:t>
            </a:r>
            <a:r>
              <a:rPr lang="ru-RU" sz="2600" dirty="0"/>
              <a:t>. </a:t>
            </a:r>
            <a:endParaRPr lang="ru-RU" sz="2600" dirty="0" smtClean="0"/>
          </a:p>
          <a:p>
            <a:pPr algn="ctr"/>
            <a:endParaRPr lang="ru-RU" sz="2600" dirty="0"/>
          </a:p>
          <a:p>
            <a:pPr algn="ctr"/>
            <a:r>
              <a:rPr lang="ru-RU" sz="2600" b="1" dirty="0" err="1" smtClean="0"/>
              <a:t>Завдання</a:t>
            </a:r>
            <a:r>
              <a:rPr lang="ru-RU" sz="2600" b="1" dirty="0" smtClean="0"/>
              <a:t> </a:t>
            </a:r>
            <a:r>
              <a:rPr lang="ru-RU" sz="2600" b="1" dirty="0" err="1"/>
              <a:t>дослідження</a:t>
            </a:r>
            <a:r>
              <a:rPr lang="ru-RU" sz="2600" b="1" dirty="0"/>
              <a:t> </a:t>
            </a:r>
            <a:r>
              <a:rPr lang="ru-RU" sz="2600" dirty="0" err="1"/>
              <a:t>можуть</a:t>
            </a:r>
            <a:r>
              <a:rPr lang="ru-RU" sz="2600" dirty="0"/>
              <a:t> </a:t>
            </a:r>
            <a:r>
              <a:rPr lang="ru-RU" sz="2600" dirty="0" err="1"/>
              <a:t>включати</a:t>
            </a:r>
            <a:r>
              <a:rPr lang="ru-RU" sz="2600" dirty="0"/>
              <a:t> </a:t>
            </a:r>
            <a:r>
              <a:rPr lang="ru-RU" sz="2600" dirty="0" err="1"/>
              <a:t>такі</a:t>
            </a:r>
            <a:r>
              <a:rPr lang="ru-RU" sz="2600" dirty="0"/>
              <a:t> </a:t>
            </a:r>
            <a:r>
              <a:rPr lang="ru-RU" sz="2600" dirty="0" err="1"/>
              <a:t>елементи</a:t>
            </a:r>
            <a:r>
              <a:rPr lang="ru-RU" sz="2600" dirty="0"/>
              <a:t>: </a:t>
            </a:r>
            <a:endParaRPr lang="ru-RU" sz="2600" dirty="0" smtClean="0"/>
          </a:p>
          <a:p>
            <a:r>
              <a:rPr lang="ru-RU" sz="2600" dirty="0" smtClean="0"/>
              <a:t>§ </a:t>
            </a:r>
            <a:r>
              <a:rPr lang="ru-RU" sz="2600" dirty="0" err="1"/>
              <a:t>з’ясування</a:t>
            </a:r>
            <a:r>
              <a:rPr lang="ru-RU" sz="2600" dirty="0"/>
              <a:t> </a:t>
            </a:r>
            <a:r>
              <a:rPr lang="ru-RU" sz="2600" dirty="0" err="1"/>
              <a:t>теоретичних</a:t>
            </a:r>
            <a:r>
              <a:rPr lang="ru-RU" sz="2600" dirty="0"/>
              <a:t> основ </a:t>
            </a:r>
            <a:r>
              <a:rPr lang="ru-RU" sz="2600" dirty="0" err="1"/>
              <a:t>дослідження</a:t>
            </a:r>
            <a:r>
              <a:rPr lang="ru-RU" sz="2600" dirty="0"/>
              <a:t>; </a:t>
            </a:r>
            <a:endParaRPr lang="ru-RU" sz="2600" dirty="0" smtClean="0"/>
          </a:p>
          <a:p>
            <a:r>
              <a:rPr lang="ru-RU" sz="2600" dirty="0" smtClean="0"/>
              <a:t>§ </a:t>
            </a:r>
            <a:r>
              <a:rPr lang="ru-RU" sz="2600" dirty="0" err="1"/>
              <a:t>обгрунтування</a:t>
            </a:r>
            <a:r>
              <a:rPr lang="ru-RU" sz="2600" dirty="0"/>
              <a:t> </a:t>
            </a:r>
            <a:r>
              <a:rPr lang="ru-RU" sz="2600" dirty="0" err="1"/>
              <a:t>методів</a:t>
            </a:r>
            <a:r>
              <a:rPr lang="ru-RU" sz="2600" dirty="0"/>
              <a:t> </a:t>
            </a:r>
            <a:r>
              <a:rPr lang="ru-RU" sz="2600" dirty="0" err="1"/>
              <a:t>дослідження</a:t>
            </a:r>
            <a:r>
              <a:rPr lang="ru-RU" sz="2600" dirty="0"/>
              <a:t>; </a:t>
            </a:r>
            <a:endParaRPr lang="ru-RU" sz="2600" dirty="0" smtClean="0"/>
          </a:p>
          <a:p>
            <a:r>
              <a:rPr lang="ru-RU" sz="2600" dirty="0" smtClean="0"/>
              <a:t>§ </a:t>
            </a:r>
            <a:r>
              <a:rPr lang="ru-RU" sz="2600" dirty="0" err="1"/>
              <a:t>дослідження</a:t>
            </a:r>
            <a:r>
              <a:rPr lang="ru-RU" sz="2600" dirty="0"/>
              <a:t> проблем </a:t>
            </a:r>
            <a:r>
              <a:rPr lang="ru-RU" sz="2600" dirty="0" err="1"/>
              <a:t>функціонування</a:t>
            </a:r>
            <a:r>
              <a:rPr lang="ru-RU" sz="2600" dirty="0"/>
              <a:t> </a:t>
            </a:r>
            <a:r>
              <a:rPr lang="ru-RU" sz="2600" dirty="0" err="1"/>
              <a:t>об’єкта</a:t>
            </a:r>
            <a:r>
              <a:rPr lang="ru-RU" sz="2600" dirty="0"/>
              <a:t>; </a:t>
            </a:r>
            <a:endParaRPr lang="ru-RU" sz="2600" dirty="0" smtClean="0"/>
          </a:p>
          <a:p>
            <a:r>
              <a:rPr lang="ru-RU" sz="2600" dirty="0" smtClean="0"/>
              <a:t>§ </a:t>
            </a:r>
            <a:r>
              <a:rPr lang="ru-RU" sz="2600" dirty="0" err="1"/>
              <a:t>розробка</a:t>
            </a:r>
            <a:r>
              <a:rPr lang="ru-RU" sz="2600" dirty="0"/>
              <a:t> </a:t>
            </a:r>
            <a:r>
              <a:rPr lang="ru-RU" sz="2600" dirty="0" err="1"/>
              <a:t>рекомендацій</a:t>
            </a:r>
            <a:r>
              <a:rPr lang="ru-RU" sz="2600" dirty="0"/>
              <a:t> </a:t>
            </a:r>
            <a:r>
              <a:rPr lang="ru-RU" sz="2600" dirty="0" err="1"/>
              <a:t>щодо</a:t>
            </a:r>
            <a:r>
              <a:rPr lang="ru-RU" sz="2600" dirty="0"/>
              <a:t> </a:t>
            </a:r>
            <a:r>
              <a:rPr lang="ru-RU" sz="2600" dirty="0" err="1"/>
              <a:t>використання</a:t>
            </a:r>
            <a:r>
              <a:rPr lang="ru-RU" sz="2600" dirty="0"/>
              <a:t> </a:t>
            </a:r>
            <a:r>
              <a:rPr lang="ru-RU" sz="2600" dirty="0" err="1"/>
              <a:t>наукових</a:t>
            </a:r>
            <a:r>
              <a:rPr lang="ru-RU" sz="2600" dirty="0"/>
              <a:t> </a:t>
            </a:r>
            <a:r>
              <a:rPr lang="ru-RU" sz="2600" dirty="0" err="1"/>
              <a:t>висновків</a:t>
            </a:r>
            <a:r>
              <a:rPr lang="ru-RU" sz="2600" dirty="0"/>
              <a:t>; </a:t>
            </a:r>
            <a:endParaRPr lang="ru-RU" sz="2600" dirty="0" smtClean="0"/>
          </a:p>
          <a:p>
            <a:r>
              <a:rPr lang="ru-RU" sz="2600" dirty="0" smtClean="0"/>
              <a:t>§ </a:t>
            </a:r>
            <a:r>
              <a:rPr lang="ru-RU" sz="2600" dirty="0" err="1"/>
              <a:t>емпірична</a:t>
            </a:r>
            <a:r>
              <a:rPr lang="ru-RU" sz="2600" dirty="0"/>
              <a:t> </a:t>
            </a:r>
            <a:r>
              <a:rPr lang="ru-RU" sz="2600" dirty="0" err="1"/>
              <a:t>перевірка</a:t>
            </a:r>
            <a:r>
              <a:rPr lang="ru-RU" sz="2600" dirty="0"/>
              <a:t> </a:t>
            </a:r>
            <a:r>
              <a:rPr lang="ru-RU" sz="2600" dirty="0" err="1"/>
              <a:t>запропонованих</a:t>
            </a:r>
            <a:r>
              <a:rPr lang="ru-RU" sz="2600" dirty="0"/>
              <a:t> </a:t>
            </a:r>
            <a:r>
              <a:rPr lang="ru-RU" sz="2600" dirty="0" err="1"/>
              <a:t>заходів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3033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56260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416824" cy="550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u="sng" dirty="0" err="1"/>
              <a:t>Виявити</a:t>
            </a:r>
            <a:r>
              <a:rPr lang="ru-RU" sz="2200" b="1" u="sng" dirty="0"/>
              <a:t> і </a:t>
            </a:r>
            <a:r>
              <a:rPr lang="ru-RU" sz="2200" b="1" u="sng" dirty="0" err="1"/>
              <a:t>опрацювати</a:t>
            </a:r>
            <a:r>
              <a:rPr lang="ru-RU" sz="2200" b="1" u="sng" dirty="0"/>
              <a:t> </a:t>
            </a:r>
            <a:r>
              <a:rPr lang="ru-RU" sz="2200" b="1" u="sng" dirty="0" err="1"/>
              <a:t>вторинну</a:t>
            </a:r>
            <a:r>
              <a:rPr lang="ru-RU" sz="2200" b="1" u="sng" dirty="0"/>
              <a:t> </a:t>
            </a:r>
            <a:r>
              <a:rPr lang="ru-RU" sz="2200" b="1" u="sng" dirty="0" err="1"/>
              <a:t>наукову</a:t>
            </a:r>
            <a:r>
              <a:rPr lang="ru-RU" sz="2200" b="1" u="sng" dirty="0"/>
              <a:t> </a:t>
            </a:r>
            <a:r>
              <a:rPr lang="ru-RU" sz="2200" b="1" u="sng" dirty="0" err="1"/>
              <a:t>інформацію</a:t>
            </a:r>
            <a:r>
              <a:rPr lang="ru-RU" sz="2200" b="1" u="sng" dirty="0"/>
              <a:t> </a:t>
            </a:r>
            <a:r>
              <a:rPr lang="ru-RU" sz="2200" b="1" u="sng" dirty="0" err="1"/>
              <a:t>допоможуть</a:t>
            </a:r>
            <a:r>
              <a:rPr lang="ru-RU" sz="2200" b="1" u="sng" dirty="0"/>
              <a:t>: </a:t>
            </a:r>
            <a:endParaRPr lang="ru-RU" sz="2200" b="1" u="sng" dirty="0" smtClean="0"/>
          </a:p>
          <a:p>
            <a:r>
              <a:rPr lang="ru-RU" sz="2200" dirty="0" smtClean="0"/>
              <a:t>§ </a:t>
            </a:r>
            <a:r>
              <a:rPr lang="ru-RU" sz="2200" dirty="0" err="1"/>
              <a:t>систематичні</a:t>
            </a:r>
            <a:r>
              <a:rPr lang="ru-RU" sz="2200" dirty="0"/>
              <a:t> каталоги </a:t>
            </a:r>
            <a:r>
              <a:rPr lang="ru-RU" sz="2200" dirty="0" err="1"/>
              <a:t>бібліотек</a:t>
            </a:r>
            <a:r>
              <a:rPr lang="ru-RU" sz="2200" dirty="0"/>
              <a:t>, в </a:t>
            </a:r>
            <a:r>
              <a:rPr lang="ru-RU" sz="2200" dirty="0" err="1"/>
              <a:t>яких</a:t>
            </a:r>
            <a:r>
              <a:rPr lang="ru-RU" sz="2200" dirty="0"/>
              <a:t> </a:t>
            </a:r>
            <a:r>
              <a:rPr lang="ru-RU" sz="2200" dirty="0" err="1"/>
              <a:t>назви</a:t>
            </a:r>
            <a:r>
              <a:rPr lang="ru-RU" sz="2200" dirty="0"/>
              <a:t> </a:t>
            </a:r>
            <a:r>
              <a:rPr lang="ru-RU" sz="2200" dirty="0" err="1"/>
              <a:t>творів</a:t>
            </a:r>
            <a:r>
              <a:rPr lang="ru-RU" sz="2200" dirty="0"/>
              <a:t> </a:t>
            </a:r>
            <a:r>
              <a:rPr lang="ru-RU" sz="2200" dirty="0" err="1"/>
              <a:t>розташовані</a:t>
            </a:r>
            <a:r>
              <a:rPr lang="ru-RU" sz="2200" dirty="0"/>
              <a:t> за </a:t>
            </a:r>
            <a:r>
              <a:rPr lang="ru-RU" sz="2200" dirty="0" err="1"/>
              <a:t>галузями</a:t>
            </a:r>
            <a:r>
              <a:rPr lang="ru-RU" sz="2200" dirty="0"/>
              <a:t> </a:t>
            </a:r>
            <a:r>
              <a:rPr lang="ru-RU" sz="2200" dirty="0" err="1"/>
              <a:t>знань</a:t>
            </a:r>
            <a:r>
              <a:rPr lang="ru-RU" sz="2200" dirty="0"/>
              <a:t>; </a:t>
            </a:r>
            <a:endParaRPr lang="ru-RU" sz="2200" dirty="0" smtClean="0"/>
          </a:p>
          <a:p>
            <a:r>
              <a:rPr lang="ru-RU" sz="2200" dirty="0" smtClean="0"/>
              <a:t>§ </a:t>
            </a:r>
            <a:r>
              <a:rPr lang="ru-RU" sz="2200" dirty="0" err="1"/>
              <a:t>абеткові</a:t>
            </a:r>
            <a:r>
              <a:rPr lang="ru-RU" sz="2200" dirty="0"/>
              <a:t> каталоги, в </a:t>
            </a:r>
            <a:r>
              <a:rPr lang="ru-RU" sz="2200" dirty="0" err="1"/>
              <a:t>яких</a:t>
            </a:r>
            <a:r>
              <a:rPr lang="ru-RU" sz="2200" dirty="0"/>
              <a:t> картотека </a:t>
            </a:r>
            <a:r>
              <a:rPr lang="ru-RU" sz="2200" dirty="0" err="1"/>
              <a:t>праць</a:t>
            </a:r>
            <a:r>
              <a:rPr lang="ru-RU" sz="2200" dirty="0"/>
              <a:t> </a:t>
            </a:r>
            <a:r>
              <a:rPr lang="ru-RU" sz="2200" dirty="0" err="1"/>
              <a:t>розташована</a:t>
            </a:r>
            <a:r>
              <a:rPr lang="ru-RU" sz="2200" dirty="0"/>
              <a:t> в </a:t>
            </a:r>
            <a:r>
              <a:rPr lang="ru-RU" sz="2200" dirty="0" err="1"/>
              <a:t>алфавітному</a:t>
            </a:r>
            <a:r>
              <a:rPr lang="ru-RU" sz="2200" dirty="0"/>
              <a:t> порядку </a:t>
            </a:r>
            <a:r>
              <a:rPr lang="ru-RU" sz="2200" dirty="0" err="1"/>
              <a:t>прізвищ</a:t>
            </a:r>
            <a:r>
              <a:rPr lang="ru-RU" sz="2200" dirty="0"/>
              <a:t> </a:t>
            </a:r>
            <a:r>
              <a:rPr lang="ru-RU" sz="2200" dirty="0" err="1"/>
              <a:t>авторів</a:t>
            </a:r>
            <a:r>
              <a:rPr lang="ru-RU" sz="2200" dirty="0"/>
              <a:t>, а у </a:t>
            </a:r>
            <a:r>
              <a:rPr lang="ru-RU" sz="2200" dirty="0" err="1"/>
              <a:t>випадку</a:t>
            </a:r>
            <a:r>
              <a:rPr lang="ru-RU" sz="2200" dirty="0"/>
              <a:t> </a:t>
            </a:r>
            <a:r>
              <a:rPr lang="ru-RU" sz="2200" dirty="0" err="1"/>
              <a:t>колективних</a:t>
            </a:r>
            <a:r>
              <a:rPr lang="ru-RU" sz="2200" dirty="0"/>
              <a:t> </a:t>
            </a:r>
            <a:r>
              <a:rPr lang="ru-RU" sz="2200" dirty="0" err="1"/>
              <a:t>праць</a:t>
            </a:r>
            <a:r>
              <a:rPr lang="ru-RU" sz="2200" dirty="0"/>
              <a:t> — </a:t>
            </a:r>
            <a:r>
              <a:rPr lang="ru-RU" sz="2200" dirty="0" err="1"/>
              <a:t>назв</a:t>
            </a:r>
            <a:r>
              <a:rPr lang="ru-RU" sz="2200" dirty="0"/>
              <a:t> </a:t>
            </a:r>
            <a:r>
              <a:rPr lang="ru-RU" sz="2200" dirty="0" err="1"/>
              <a:t>публікацій</a:t>
            </a:r>
            <a:r>
              <a:rPr lang="ru-RU" sz="2200" dirty="0"/>
              <a:t>; </a:t>
            </a:r>
          </a:p>
          <a:p>
            <a:r>
              <a:rPr lang="ru-RU" sz="2200" dirty="0" smtClean="0"/>
              <a:t>§ </a:t>
            </a:r>
            <a:r>
              <a:rPr lang="ru-RU" sz="2200" dirty="0" err="1"/>
              <a:t>предметні</a:t>
            </a:r>
            <a:r>
              <a:rPr lang="ru-RU" sz="2200" dirty="0"/>
              <a:t> каталоги,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містять</a:t>
            </a:r>
            <a:r>
              <a:rPr lang="ru-RU" sz="2200" dirty="0"/>
              <a:t> </a:t>
            </a:r>
            <a:r>
              <a:rPr lang="ru-RU" sz="2200" dirty="0" err="1"/>
              <a:t>назви</a:t>
            </a:r>
            <a:r>
              <a:rPr lang="ru-RU" sz="2200" dirty="0"/>
              <a:t> </a:t>
            </a:r>
            <a:r>
              <a:rPr lang="ru-RU" sz="2200" dirty="0" err="1"/>
              <a:t>творів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конкретних</a:t>
            </a:r>
            <a:r>
              <a:rPr lang="ru-RU" sz="2200" dirty="0"/>
              <a:t> проблем і </a:t>
            </a:r>
            <a:r>
              <a:rPr lang="ru-RU" sz="2200" dirty="0" err="1"/>
              <a:t>питань</a:t>
            </a:r>
            <a:r>
              <a:rPr lang="ru-RU" sz="2200" dirty="0"/>
              <a:t>; </a:t>
            </a:r>
            <a:endParaRPr lang="ru-RU" sz="2200" dirty="0" smtClean="0"/>
          </a:p>
          <a:p>
            <a:r>
              <a:rPr lang="ru-RU" sz="2200" dirty="0" smtClean="0"/>
              <a:t>§ </a:t>
            </a:r>
            <a:r>
              <a:rPr lang="ru-RU" sz="2200" dirty="0" err="1"/>
              <a:t>бібліографічні</a:t>
            </a:r>
            <a:r>
              <a:rPr lang="ru-RU" sz="2200" dirty="0"/>
              <a:t> та </a:t>
            </a:r>
            <a:r>
              <a:rPr lang="ru-RU" sz="2200" dirty="0" err="1"/>
              <a:t>довідкові</a:t>
            </a:r>
            <a:r>
              <a:rPr lang="ru-RU" sz="2200" dirty="0"/>
              <a:t> </a:t>
            </a:r>
            <a:r>
              <a:rPr lang="ru-RU" sz="2200" dirty="0" err="1"/>
              <a:t>видання</a:t>
            </a:r>
            <a:r>
              <a:rPr lang="ru-RU" sz="2200" dirty="0"/>
              <a:t> (</a:t>
            </a:r>
            <a:r>
              <a:rPr lang="ru-RU" sz="2200" dirty="0" err="1"/>
              <a:t>реферативні</a:t>
            </a:r>
            <a:r>
              <a:rPr lang="ru-RU" sz="2200" dirty="0"/>
              <a:t> </a:t>
            </a:r>
            <a:r>
              <a:rPr lang="ru-RU" sz="2200" dirty="0" err="1"/>
              <a:t>журнали</a:t>
            </a:r>
            <a:r>
              <a:rPr lang="ru-RU" sz="2200" dirty="0"/>
              <a:t>, </a:t>
            </a:r>
            <a:r>
              <a:rPr lang="ru-RU" sz="2200" dirty="0" err="1"/>
              <a:t>покажчики</a:t>
            </a:r>
            <a:r>
              <a:rPr lang="ru-RU" sz="2200" dirty="0"/>
              <a:t> з </a:t>
            </a:r>
            <a:r>
              <a:rPr lang="ru-RU" sz="2200" dirty="0" err="1"/>
              <a:t>окремих</a:t>
            </a:r>
            <a:r>
              <a:rPr lang="ru-RU" sz="2200" dirty="0"/>
              <a:t> тем і </a:t>
            </a:r>
            <a:r>
              <a:rPr lang="ru-RU" sz="2200" dirty="0" err="1"/>
              <a:t>розділів</a:t>
            </a:r>
            <a:r>
              <a:rPr lang="ru-RU" sz="2200" dirty="0"/>
              <a:t>); </a:t>
            </a:r>
            <a:endParaRPr lang="ru-RU" sz="2200" dirty="0" smtClean="0"/>
          </a:p>
          <a:p>
            <a:r>
              <a:rPr lang="ru-RU" sz="2200" dirty="0" smtClean="0"/>
              <a:t>§ </a:t>
            </a:r>
            <a:r>
              <a:rPr lang="ru-RU" sz="2200" dirty="0" err="1"/>
              <a:t>виноски</a:t>
            </a:r>
            <a:r>
              <a:rPr lang="ru-RU" sz="2200" dirty="0"/>
              <a:t> і </a:t>
            </a:r>
            <a:r>
              <a:rPr lang="ru-RU" sz="2200" dirty="0" err="1"/>
              <a:t>посилання</a:t>
            </a:r>
            <a:r>
              <a:rPr lang="ru-RU" sz="2200" dirty="0"/>
              <a:t> в </a:t>
            </a:r>
            <a:r>
              <a:rPr lang="ru-RU" sz="2200" dirty="0" err="1"/>
              <a:t>монографіях</a:t>
            </a:r>
            <a:r>
              <a:rPr lang="ru-RU" sz="2200" dirty="0"/>
              <a:t>, </a:t>
            </a:r>
            <a:r>
              <a:rPr lang="ru-RU" sz="2200" dirty="0" err="1"/>
              <a:t>підручниках</a:t>
            </a:r>
            <a:r>
              <a:rPr lang="ru-RU" sz="2200" dirty="0"/>
              <a:t>, </a:t>
            </a:r>
            <a:r>
              <a:rPr lang="ru-RU" sz="2200" dirty="0" err="1"/>
              <a:t>енциклопедіях</a:t>
            </a:r>
            <a:r>
              <a:rPr lang="ru-RU" sz="2200" dirty="0"/>
              <a:t>, словниках </a:t>
            </a:r>
            <a:r>
              <a:rPr lang="ru-RU" sz="2200" dirty="0" err="1"/>
              <a:t>тощо</a:t>
            </a:r>
            <a:r>
              <a:rPr lang="ru-RU" sz="2200" dirty="0"/>
              <a:t>; </a:t>
            </a:r>
            <a:endParaRPr lang="ru-RU" sz="2200" dirty="0" smtClean="0"/>
          </a:p>
          <a:p>
            <a:r>
              <a:rPr lang="ru-RU" sz="2200" dirty="0" smtClean="0"/>
              <a:t>§ </a:t>
            </a:r>
            <a:r>
              <a:rPr lang="ru-RU" sz="2200" dirty="0" err="1"/>
              <a:t>покажчики</a:t>
            </a:r>
            <a:r>
              <a:rPr lang="ru-RU" sz="2200" dirty="0"/>
              <a:t> статей, </a:t>
            </a:r>
            <a:r>
              <a:rPr lang="ru-RU" sz="2200" dirty="0" err="1"/>
              <a:t>опублікованих</a:t>
            </a:r>
            <a:r>
              <a:rPr lang="ru-RU" sz="2200" dirty="0"/>
              <a:t> </a:t>
            </a:r>
            <a:r>
              <a:rPr lang="ru-RU" sz="2200" dirty="0" err="1"/>
              <a:t>протягом</a:t>
            </a:r>
            <a:r>
              <a:rPr lang="ru-RU" sz="2200" dirty="0"/>
              <a:t> року у </a:t>
            </a:r>
            <a:r>
              <a:rPr lang="ru-RU" sz="2200" dirty="0" err="1"/>
              <a:t>фахових</a:t>
            </a:r>
            <a:r>
              <a:rPr lang="ru-RU" sz="2200" dirty="0"/>
              <a:t> та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періодичних</a:t>
            </a:r>
            <a:r>
              <a:rPr lang="ru-RU" sz="2200" dirty="0"/>
              <a:t> </a:t>
            </a:r>
            <a:r>
              <a:rPr lang="ru-RU" sz="2200" dirty="0" err="1"/>
              <a:t>виданнях</a:t>
            </a:r>
            <a:r>
              <a:rPr lang="ru-RU" sz="2200" dirty="0"/>
              <a:t>; </a:t>
            </a:r>
            <a:endParaRPr lang="ru-RU" sz="2200" dirty="0" smtClean="0"/>
          </a:p>
          <a:p>
            <a:r>
              <a:rPr lang="ru-RU" sz="2200" dirty="0" smtClean="0"/>
              <a:t>§ </a:t>
            </a:r>
            <a:r>
              <a:rPr lang="ru-RU" sz="2200" dirty="0" err="1"/>
              <a:t>Інтернет-ресурси</a:t>
            </a:r>
            <a:r>
              <a:rPr lang="ru-RU" sz="2200" dirty="0"/>
              <a:t>, </a:t>
            </a:r>
            <a:r>
              <a:rPr lang="ru-RU" sz="2200" dirty="0" err="1"/>
              <a:t>матеріали</a:t>
            </a:r>
            <a:r>
              <a:rPr lang="ru-RU" sz="2200" dirty="0"/>
              <a:t> </a:t>
            </a:r>
            <a:r>
              <a:rPr lang="ru-RU" sz="2200" dirty="0" err="1"/>
              <a:t>Вікіпедії</a:t>
            </a:r>
            <a:r>
              <a:rPr lang="ru-RU" sz="2200" dirty="0"/>
              <a:t> </a:t>
            </a:r>
            <a:r>
              <a:rPr lang="ru-RU" sz="2200" dirty="0" err="1"/>
              <a:t>тощо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624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15319" cy="3040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1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1293</TotalTime>
  <Words>641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Составная</vt:lpstr>
      <vt:lpstr> Організація наукових досліджень. Структура наукового дослідження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літератури:</vt:lpstr>
      <vt:lpstr>Список літератури: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186</cp:revision>
  <dcterms:created xsi:type="dcterms:W3CDTF">2015-10-20T11:06:18Z</dcterms:created>
  <dcterms:modified xsi:type="dcterms:W3CDTF">2023-09-19T18:30:58Z</dcterms:modified>
</cp:coreProperties>
</file>