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077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055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9694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815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3413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6450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4286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8874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8844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179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580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033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772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208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33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147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514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98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8F51-E6CF-4630-A37C-2BC6DB82F960}" type="datetimeFigureOut">
              <a:rPr lang="uk-UA" smtClean="0"/>
              <a:t>18.04.2025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147A6-7B2E-425C-97B7-2FEA299D4A1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4565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>
                <a:latin typeface="Calibri" panose="020F0502020204030204" pitchFamily="34" charset="0"/>
              </a:rPr>
              <a:t>Лекція: Протидія тероризму в Україні</a:t>
            </a:r>
            <a:endParaRPr lang="uk-UA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338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Вплив міжнародних договорів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Гармонізація українського законодавства.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Посилення міжнародної координації.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Допомога у виявленні глобальних загроз.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Навчання та обмін досвідом з партнерами.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Забезпечення стандартів правосуддя.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Підтримка санкцій проти терористів.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Зміцнення іміджу України як партнера.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4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Інші нормативні акти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Закони про СБУ, міліцію, оперативно-розшукову діяльність.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Закон «Про протидію легалізації доходів».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Укази Президента щодо національної безпеки.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Постанови Кабміну для координації дій.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Загальна декларація прав людини.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Норми про контррозвідку та організовану злочинність.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Регулювання діяльності спецслужб.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8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Роль інших нормативних актів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Забезпечують деталізацію антитерористичних заходів.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Визначають повноваження правоохоронних органів.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Регулюють фінансовий контроль і санкції.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Координують дії на регіональному рівні.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Підтримують міжнародні стандарти.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Сприяють профілактиці злочинів.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Гарантують захист прав громадян.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9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Значення інших актів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Доповнюють Закон «Про боротьбу з тероризмом».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Забезпечують оперативність реагування.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Регулюють використання спецзасобів.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Підтримують роботу Антитерористичного центру.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Сприяють інтеграції зусиль.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Забезпечують фінансування операцій.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Підвищують ефективність координації.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14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Основні принципи протидії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Законність і дотримання прав людини.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Пріоритетність превентивних заходів.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Невідворотність покарання за злочини.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Захист осіб, що наражаються на небезпеку.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Поєднання гласних і негласних методів.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Співпраця з міжнародними організаціями.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Єдиноначальність у проведенні операцій.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03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Класифікація принципів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Загальноправові: законність, комплексний підхід.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Кримінально-правові: превенція, покарання.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Спеціальні: захист жертв, єдиноначальність.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Нерозголошення тактики операцій.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Міжнародне співробітництво.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Пріоритет безпеки громадян.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Комплексне використання ресурсів.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64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Принцип законності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smtClean="0">
                <a:latin typeface="Calibri" panose="020F0502020204030204" pitchFamily="34" charset="0"/>
              </a:rPr>
              <a:t>Діяльність базується на Конституції (ст. 19).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Органи діють у межах повноважень.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Покарання призначає лише суд.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Забезпечуються процесуальні гарантії.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Виключається спрощене судочинство.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Презумпція невинності дотримується.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Захист прав обвинувачених.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649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Пріоритетність превенції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Збір оперативної інформації про загрози.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Виявлення каналів обігу зброї, вибухівки.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Посилення охорони стратегічних об’єктів.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Антитерористична пропаганда через ЗМІ.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Координація з іноземними службами.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Аналіз ризиків і загроз.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Навчання правоохоронців.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10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Невідворотність покарання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Покарання за тероризм – у межах КК України.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Відповідальність за співучасть і фінансування.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Судовий розгляд із дотриманням прав.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Виключення безкарності для винних.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Мета: стримування потенційних злочинців.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Прозорість судових процесів.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Відповідність міжнародним стандартам.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888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Захист осіб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Пріоритет – безпека жертв і заручників.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Забезпечення прав постраждалих.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Соціальна та психологічна підтримка.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Мінімізація шкоди від терактів.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Координація рятувальних операцій.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Надання медичної допомоги.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Евакуація цивільних осіб.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64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Правова основа протидії тероризму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smtClean="0">
                <a:latin typeface="Calibri" panose="020F0502020204030204" pitchFamily="34" charset="0"/>
              </a:rPr>
              <a:t>Конституція України – основа правового регулювання.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Кримінальний кодекс України визначає терористичні злочини.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Закон України «Про боротьбу з тероризмом» (2003).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Міжнародні договори, ратифіковані Верховною Радою.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Укази Президента, постанови Кабміну, підзаконні акти.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Нормативна база постійно вдосконалюється.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Відповідність міжнародним стандартам ООН.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873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Гласні та негласні методи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Гласні: публічні кампанії, інформування.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Негласні: оперативно-розшукові заходи.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Баланс між прозорістю та секретністю.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Захист інформації про операції.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Ефективність залежить від координації.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Використання сучасних технологій.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Співпраця з громадськістю.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7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Суб’єкти протидії тероризму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Служба безпеки України – головний координатор.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Міністерство внутрішніх справ, Нацполіція.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Збройні Сили України, прикордонна служба.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Органи місцевої влади та самоврядування.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Міжнародні партнери та організації.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Антитерористичний центр при СБУ.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Громадські організації.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71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Роль СБУ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Координація антитерористичних заходів.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Розвідка та контррозвідка.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Виявлення та припинення терактів.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Оперативно-розшукова діяльність.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Співпраця з іноземними службами.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Аналіз глобальних загроз.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Навчання спеціальних підрозділів.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036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МВС і Нацполіція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smtClean="0">
                <a:latin typeface="Calibri" panose="020F0502020204030204" pitchFamily="34" charset="0"/>
              </a:rPr>
              <a:t>Забезпечення громадського порядку.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Виявлення підготовки до терактів.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Участь у антитерористичних операціях.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Охорона стратегічних об’єктів.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Реагування на надзвичайні ситуації.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Координація з місцевими органами.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Робота з населенням.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84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Збройні Сили та прикордонники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smtClean="0">
                <a:latin typeface="Calibri" panose="020F0502020204030204" pitchFamily="34" charset="0"/>
              </a:rPr>
              <a:t>Захист державного кордону.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Участь у операціях за наказом.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Контроль за переміщенням зброї.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Підтримка правоохоронних органів.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Протидія зовнішнім загрозам.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Забезпечення безпеки кордонів.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Використання військової техніки.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65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Місцеві органи влади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Координація на регіональному рівні.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Організація евакуації та розміщення.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Надання ресурсів для операцій.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Інформування населення.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Реабілітація постраждалих.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Забезпечення побутових умов.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Залучення волонтерів.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93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Міжнародні суб’єкти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Інтерпол, Європол, спецслужби країн-партнерів.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ООН, НАТО, ОБСЄ – координація.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Обмін інформацією про загрози.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Спільні операції та навчання.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Виконання міжнародних зобов’язань.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Підтримка санкцій проти терористів.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Фінансова допомога Україні.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440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Поняття антитерористичної операції (АТО)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АТО – комплекс заходів для припинення терактів.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Мета: захист громадян, нейтралізація загроз.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Проводиться за рішенням СБУ.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Включає силові, розвідувальні, гуманітарні дії.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Регулюється Законом «Про боротьбу з тероризмом».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Координується Антитерористичним центром.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Дотримується прав людини.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66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Порядок проведення АТО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Рішення приймає керівник Антитерористичного центру.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Залучаються СБУ, МВС, ЗСУ, інші органи.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Визначається зона проведення операції.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Координація через оперативний штаб.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Дотримання прав громадян під час операцій.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Використання спеціальної техніки.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Звітність після завершення.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36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Етапи АТО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Виявлення загрози та оцінка ситуації.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Планування операції, залучення сил.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Проведення силових і розвідувальних заходів.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Нейтралізація терористів, звільнення заручників.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Ліквідація наслідків, відновлення порядку.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Аналіз ефективності операції.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Надання допомоги постраждалим.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8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Конституція України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Людина, її життя, здоров’я – вища цінність (ст. 3).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Право на життя є невід’ємним (ст. 27).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Держава забезпечує захист прав і свобод.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Гарантії безпеки громадян – обов’язок держави.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Основа національної безпеки та конституційного ладу.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Забезпечує баланс між безпекою та правами.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Визначає повноваження державних органів.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53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latin typeface="Calibri" panose="020F0502020204030204" pitchFamily="34" charset="0"/>
              </a:rPr>
              <a:t>Правові обмеження під час АТО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smtClean="0">
                <a:latin typeface="Calibri" panose="020F0502020204030204" pitchFamily="34" charset="0"/>
              </a:rPr>
              <a:t>Дотримання Конституції та законів.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Заборона надмірного застосування сили.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Захист прав цивільного населення.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Прозорість для наглядових органів.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Звітність після завершення операції.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Контроль за діями силовиків.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Забезпечення безпеки журналістів.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83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Координація АТО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Єдиноначальність: керівник АТЦ СБУ.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Оперативний штаб для управління.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Розподіл обов’язків між суб’єктами.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Використання спеціальних засобів.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Залучення експертів і техніки.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Обмін інформацією в реальному часі.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Координація з місцевою владою.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986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Роль громадськості в АТО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Інформування про підозрілі дії.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Участь у евакуаційних заходах.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Співпраця з правоохоронцями.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Поширення офіційної інформації.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Підтримка постраждалих.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Уникнення паніки в суспільстві.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Допомога волонтерів.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535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Контроль за АТО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Верховна Рада: законодавчий нагляд.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Президент: координація через РНБО.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Кабмін: затвердження програм.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Прокуратура: нагляд за законністю.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Громадські організації: моніторинг.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Міжнародні спостерігачі.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Звітність перед суспільством.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710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latin typeface="Calibri" panose="020F0502020204030204" pitchFamily="34" charset="0"/>
              </a:rPr>
              <a:t>Контроль і нагляд за протидією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Верховна Рада контролює виконання законів.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Президент координує через Раду нацбезпеки.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Кабмін розробляє програми протидії.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Прокуратура забезпечує законність.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Координаційна рада: фінансовий контроль.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Громадський контроль через ЗМІ.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Моніторинг міжнародних організацій.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671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Роль Президента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Гарант суверенітету та безпеки (ст. 102).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Очолює Раду нацбезпеки й оборони (ст. 106).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Затверджує стратегію боротьби з тероризмом.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Контролює органи виконавчої влади.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Ініціює ратифікацію міжнародних угод.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Призначає керівників силових структур.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Координує міжнародне співробітництво.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124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Роль Кабміну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Вищий орган виконавчої влади.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Затверджує програми протидії злочинності.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Координує дії міністерств і відомств.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Забезпечує фінансування заходів.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Виконує резолюції ООН (напр., 1373).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Розробляє підзаконні акти.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Контролює регіональні органи.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071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Прокурорський нагляд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Генпрокурор і уповноважені прокурори.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Завдання: захист прав, розкриття злочинів.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Забезпечення невідворотності покарання.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Контроль за законністю АТО.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Усунення умов для злочинів.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Моніторинг дій силовиків.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Захист прав підозрюваних.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83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Завдання прокуратури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Захист прав громадян під слідством.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Запобігання незаконному притягненню.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Виявлення причин і умов тероризму.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Сприяння розкриттю злочинів.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Моніторинг діяльності правоохоронців.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Координація з судами.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Інформування громадськості.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14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Координаційна рада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Створена для боротьби з фінансуванням тероризму.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Постанова КМУ № 1250 (2004).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Розвиває інформаційну систему.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Використовує ресурси держорганів.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Надає рекомендації для ефективності.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Контролює фінансові потоки.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Співпрацює з міжнародними інститутами.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91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Кримінальний кодекс України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Терористичні злочини: ст. 258–258-4 (акти, групи, фінансування).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Злочини проти безпеки: ст. 109 (зміна ладу), ст. 112 (посягання).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Диверсія (ст. 113), захоплення будівель (ст. 341).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Посягання на іноземних представників (ст. 443).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Покарання відповідає тяжкості злочину.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Норми узгоджені з міжнародним правом.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Передбачає відповідальність за співучасть.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126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Міжнародні стандарти контролю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Резолюція ООН 1373 (2001): запобігання фінансуванню.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Блокування активів терористів.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Заборона надання коштів терористам.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Обмін інформацією з іншими країнами.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Контроль кордонів і документів.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Видача злочинців за запитами.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Моніторинг виконання конвенцій.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5823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Соціальна реабілітація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Постраждалі отримують психологічну допомогу.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Медична реабілітація: безкоштовне лікування.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Професійна: працевлаштування, навчання.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Житло та правова підтримка.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Фінансування з держбюджету.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Координація регіональними комісіями.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Залучення громадських ресурсів.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079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Порядок реабілітації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Постанова КМУ № 982 (2004).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Регіональні комісії координують заходи.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Негайне реагування на теракт.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Забезпечення одягом, їжею, медикаментами.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Залучення громадських ресурсів.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Моніторинг потреб постраждалих.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Звітність перед суспільством.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48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Психологічна реабілітація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smtClean="0">
                <a:latin typeface="Calibri" panose="020F0502020204030204" pitchFamily="34" charset="0"/>
              </a:rPr>
              <a:t>Допомога фахівців у соцустановах.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Психотерапія для подолання травм.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Реабілітація дітей у школах.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Підтримка студентів у вишах.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Робота з сім’ями постраждалих.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Проведення групової терапії.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Використання сучасних методик.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142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Медична реабілітація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Швидка допомога та стаціонарне лікування.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Санаторно-курортне оздоровлення.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Амбулаторне спостереження.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Перелік закладів визначає комісія.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Усе безкоштовно для постраждалих.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Реабілітація включає фізіотерапію.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Забезпечення медикаментами.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2846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Професійна реабілітація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Відновлення на роботі.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Перенавчання для нових професій.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Працевлаштування через центри зайнятості.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Підтримка осіб із травмами.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Фінансування погоджено з Мінфіном.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Надання грантів на навчання.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Співпраця з роботодавцями.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608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Відшкодування шкоди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Calibri" panose="020F0502020204030204" pitchFamily="34" charset="0"/>
              </a:rPr>
              <a:t>Компенсація з місцевих бюджетів.</a:t>
            </a:r>
          </a:p>
          <a:p>
            <a:r>
              <a:rPr lang="uk-UA" sz="2400" dirty="0" smtClean="0">
                <a:latin typeface="Calibri" panose="020F0502020204030204" pitchFamily="34" charset="0"/>
              </a:rPr>
              <a:t>Покриття моральної та майнової шкоди.</a:t>
            </a:r>
          </a:p>
          <a:p>
            <a:r>
              <a:rPr lang="uk-UA" sz="2400" dirty="0" smtClean="0">
                <a:latin typeface="Calibri" panose="020F0502020204030204" pitchFamily="34" charset="0"/>
              </a:rPr>
              <a:t>Державні фонди для жертв.</a:t>
            </a:r>
          </a:p>
          <a:p>
            <a:r>
              <a:rPr lang="uk-UA" sz="2400" dirty="0" smtClean="0">
                <a:latin typeface="Calibri" panose="020F0502020204030204" pitchFamily="34" charset="0"/>
              </a:rPr>
              <a:t>Аналогії: системи в США, Японії.</a:t>
            </a:r>
          </a:p>
          <a:p>
            <a:r>
              <a:rPr lang="uk-UA" sz="2400" dirty="0" smtClean="0">
                <a:latin typeface="Calibri" panose="020F0502020204030204" pitchFamily="34" charset="0"/>
              </a:rPr>
              <a:t>Стягнення з винних осіб.</a:t>
            </a:r>
          </a:p>
          <a:p>
            <a:r>
              <a:rPr lang="uk-UA" sz="2400" dirty="0" smtClean="0">
                <a:latin typeface="Calibri" panose="020F0502020204030204" pitchFamily="34" charset="0"/>
              </a:rPr>
              <a:t>Прозорий механізм виплат.</a:t>
            </a:r>
          </a:p>
          <a:p>
            <a:r>
              <a:rPr lang="uk-UA" sz="2400" dirty="0" smtClean="0">
                <a:latin typeface="Calibri" panose="020F0502020204030204" pitchFamily="34" charset="0"/>
              </a:rPr>
              <a:t>Контроль за використанням коштів.</a:t>
            </a:r>
            <a:endParaRPr lang="uk-UA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222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Механізми компенсації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smtClean="0">
                <a:latin typeface="Calibri" panose="020F0502020204030204" pitchFamily="34" charset="0"/>
              </a:rPr>
              <a:t>Виплати за ушкодження здоров’я.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Компенсація душевних страждань.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Відшкодування за знищене майно.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Разові або періодичні виплати.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Рішення приймають вищі органи.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Залучення страхових компаній.</a:t>
            </a:r>
          </a:p>
          <a:p>
            <a:r>
              <a:rPr lang="ru-RU" sz="2400" smtClean="0">
                <a:latin typeface="Calibri" panose="020F0502020204030204" pitchFamily="34" charset="0"/>
              </a:rPr>
              <a:t>Судовий розгляд справ.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084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Реабілітація учасників АТО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Компенсація за поранення чи смерть.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Гарантії за законодавством України.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Відшкодування витрат сім’ям.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Регулюється угодами СНД (2002).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Діє на території країни-заявника.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Надання пільг учасникам.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Психологічна підтримка сімей.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649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Психологічні наслідки терактів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Жертви зазнають сильних травм.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Страх, стрес, депресія – поширені реакції.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Громадськість переживає шок (напр., 2001, США).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Реабілітація повертає до нормального життя.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Потреба в довгостроковій підтримці.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Вплив на суспільну свідомість.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Роль ЗМІ у подоланні паніки.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2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latin typeface="Calibri" panose="020F0502020204030204" pitchFamily="34" charset="0"/>
              </a:rPr>
              <a:t>Закон «Про боротьбу з тероризмом»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Прийнятий 20 березня 2003 року.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Регулює державну політику протидії тероризму.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Визначає суб’єкти, принципи, порядок дій.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Координує діяльність правоохоронних органів.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Включає норми міжнародного співробітництва.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Визначає Антитерористичний центр при СБУ.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Забезпечує правову основу для АТО.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2507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Міжнародний досвід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Великобританія: фонди для жертв.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Франція: державні виплати постраждалим.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США: комплексна реабілітація.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Японія: психологічна підтримка.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Україна адаптує кращі практики.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Вивчення іноземних моделей.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Співпраця з міжнародними експертами.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529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Висновки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Протидія тероризму – пріоритет держави.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Комплексний підхід: право, превенція, реабілітація.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Законність і права людини – основа діяльності.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Міжнародне співробітництво посилює ефективність.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Постійне вдосконалення – ключ до успіху.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Освіта та інформування населення.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Інтеграція зусиль усіх суб’єктів.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8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latin typeface="Calibri" panose="020F0502020204030204" pitchFamily="34" charset="0"/>
              </a:rPr>
              <a:t>Структура Закону «Про боротьбу з тероризмом»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Визначає поняття тероризму та його форми.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Регулює повноваження СБУ, МВС, інших органів.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Встановлює порядок проведення АТО.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Передбачає захист прав постраждалих.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Регулює фінансування антитерористичних заходів.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Включає норми про реабілітацію жертв.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Забезпечує координацію з міжнародними партнерами.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9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latin typeface="Calibri" panose="020F0502020204030204" pitchFamily="34" charset="0"/>
              </a:rPr>
              <a:t>Значення Закону «Про боротьбу з тероризмом»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Спеціалізований акт для боротьби з тероризмом.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Створює правову базу для превентивних заходів.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Визначає відповідальність за терористичні злочини.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Забезпечує єдність дій державних структур.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Сприяє виконанню міжнародних зобов’язань.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Допомагає протидіяти фінансуванню тероризму.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Підтримує баланс між безпекою та правами.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8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Міжнародні договори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Резолюція ООН 49/60 (1994) – ліквідація тероризму.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Європейська конвенція про боротьбу з тероризмом (1977).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Конвенція про бомбовий тероризм (1997).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Конвенція про фінансування тероризму (1999).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Конвенція про ядерний тероризм (2005).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Україна ратифікувала ключові документи.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Співпраця з ООН, НАТО, Інтерполом.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6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smtClean="0">
                <a:latin typeface="Calibri" panose="020F0502020204030204" pitchFamily="34" charset="0"/>
              </a:rPr>
              <a:t>Ключові положення міжнародних договорів</a:t>
            </a:r>
            <a:endParaRPr lang="uk-UA" sz="3200">
              <a:latin typeface="Calibri" panose="020F050202020403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smtClean="0">
                <a:latin typeface="Calibri" panose="020F0502020204030204" pitchFamily="34" charset="0"/>
              </a:rPr>
              <a:t>Визначення терористичних злочинів і покарань.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Обов’язок держав запобігати фінансуванню тероризму.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Співпраця через обмін інформацією.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Видача злочинців іноземним державам.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Контроль за ядерними та вибуховими матеріалами.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Заборона використання території для терактів.</a:t>
            </a:r>
          </a:p>
          <a:p>
            <a:r>
              <a:rPr lang="uk-UA" sz="2400" smtClean="0">
                <a:latin typeface="Calibri" panose="020F0502020204030204" pitchFamily="34" charset="0"/>
              </a:rPr>
              <a:t>Захист прав людини під час заходів.</a:t>
            </a:r>
            <a:endParaRPr lang="uk-UA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67552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Туман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Туман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уман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Туман</Template>
  <TotalTime>1</TotalTime>
  <Words>2066</Words>
  <Application>Microsoft Office PowerPoint</Application>
  <PresentationFormat>Широкий екран</PresentationFormat>
  <Paragraphs>401</Paragraphs>
  <Slides>51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51</vt:i4>
      </vt:variant>
    </vt:vector>
  </HeadingPairs>
  <TitlesOfParts>
    <vt:vector size="55" baseType="lpstr">
      <vt:lpstr>Arial</vt:lpstr>
      <vt:lpstr>Calibri</vt:lpstr>
      <vt:lpstr>Century Gothic</vt:lpstr>
      <vt:lpstr>Туман</vt:lpstr>
      <vt:lpstr>Лекція: Протидія тероризму в Україні</vt:lpstr>
      <vt:lpstr>Правова основа протидії тероризму</vt:lpstr>
      <vt:lpstr>Конституція України</vt:lpstr>
      <vt:lpstr>Кримінальний кодекс України</vt:lpstr>
      <vt:lpstr>Закон «Про боротьбу з тероризмом»</vt:lpstr>
      <vt:lpstr>Структура Закону «Про боротьбу з тероризмом»</vt:lpstr>
      <vt:lpstr>Значення Закону «Про боротьбу з тероризмом»</vt:lpstr>
      <vt:lpstr>Міжнародні договори</vt:lpstr>
      <vt:lpstr>Ключові положення міжнародних договорів</vt:lpstr>
      <vt:lpstr>Вплив міжнародних договорів</vt:lpstr>
      <vt:lpstr>Інші нормативні акти</vt:lpstr>
      <vt:lpstr>Роль інших нормативних актів</vt:lpstr>
      <vt:lpstr>Значення інших актів</vt:lpstr>
      <vt:lpstr>Основні принципи протидії</vt:lpstr>
      <vt:lpstr>Класифікація принципів</vt:lpstr>
      <vt:lpstr>Принцип законності</vt:lpstr>
      <vt:lpstr>Пріоритетність превенції</vt:lpstr>
      <vt:lpstr>Невідворотність покарання</vt:lpstr>
      <vt:lpstr>Захист осіб</vt:lpstr>
      <vt:lpstr>Гласні та негласні методи</vt:lpstr>
      <vt:lpstr>Суб’єкти протидії тероризму</vt:lpstr>
      <vt:lpstr>Роль СБУ</vt:lpstr>
      <vt:lpstr>МВС і Нацполіція</vt:lpstr>
      <vt:lpstr>Збройні Сили та прикордонники</vt:lpstr>
      <vt:lpstr>Місцеві органи влади</vt:lpstr>
      <vt:lpstr>Міжнародні суб’єкти</vt:lpstr>
      <vt:lpstr>Поняття антитерористичної операції (АТО)</vt:lpstr>
      <vt:lpstr>Порядок проведення АТО</vt:lpstr>
      <vt:lpstr>Етапи АТО</vt:lpstr>
      <vt:lpstr>Правові обмеження під час АТО</vt:lpstr>
      <vt:lpstr>Координація АТО</vt:lpstr>
      <vt:lpstr>Роль громадськості в АТО</vt:lpstr>
      <vt:lpstr>Контроль за АТО</vt:lpstr>
      <vt:lpstr>Контроль і нагляд за протидією</vt:lpstr>
      <vt:lpstr>Роль Президента</vt:lpstr>
      <vt:lpstr>Роль Кабміну</vt:lpstr>
      <vt:lpstr>Прокурорський нагляд</vt:lpstr>
      <vt:lpstr>Завдання прокуратури</vt:lpstr>
      <vt:lpstr>Координаційна рада</vt:lpstr>
      <vt:lpstr>Міжнародні стандарти контролю</vt:lpstr>
      <vt:lpstr>Соціальна реабілітація</vt:lpstr>
      <vt:lpstr>Порядок реабілітації</vt:lpstr>
      <vt:lpstr>Психологічна реабілітація</vt:lpstr>
      <vt:lpstr>Медична реабілітація</vt:lpstr>
      <vt:lpstr>Професійна реабілітація</vt:lpstr>
      <vt:lpstr>Відшкодування шкоди</vt:lpstr>
      <vt:lpstr>Механізми компенсації</vt:lpstr>
      <vt:lpstr>Реабілітація учасників АТО</vt:lpstr>
      <vt:lpstr>Психологічні наслідки терактів</vt:lpstr>
      <vt:lpstr>Міжнародний досвід</vt:lpstr>
      <vt:lpstr>Висновки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Лекція: Протидія тероризму в Україні</dc:title>
  <dc:creator>Слюсар Вадим Миколайович</dc:creator>
  <cp:lastModifiedBy>Слюсар Вадим Миколайович</cp:lastModifiedBy>
  <cp:revision>2</cp:revision>
  <dcterms:created xsi:type="dcterms:W3CDTF">2025-04-18T07:10:43Z</dcterms:created>
  <dcterms:modified xsi:type="dcterms:W3CDTF">2025-04-18T07:12:01Z</dcterms:modified>
</cp:coreProperties>
</file>