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57" r:id="rId4"/>
    <p:sldId id="271" r:id="rId5"/>
    <p:sldId id="272" r:id="rId6"/>
    <p:sldId id="273" r:id="rId7"/>
    <p:sldId id="274" r:id="rId8"/>
    <p:sldId id="275" r:id="rId9"/>
    <p:sldId id="276" r:id="rId10"/>
    <p:sldId id="277" r:id="rId11"/>
    <p:sldId id="278" r:id="rId12"/>
    <p:sldId id="279" r:id="rId13"/>
    <p:sldId id="280" r:id="rId14"/>
    <p:sldId id="281" r:id="rId15"/>
    <p:sldId id="282" r:id="rId16"/>
    <p:sldId id="283" r:id="rId17"/>
    <p:sldId id="284" r:id="rId18"/>
    <p:sldId id="285" r:id="rId19"/>
    <p:sldId id="286" r:id="rId20"/>
    <p:sldId id="287" r:id="rId21"/>
    <p:sldId id="288" r:id="rId22"/>
    <p:sldId id="289" r:id="rId23"/>
    <p:sldId id="290" r:id="rId24"/>
    <p:sldId id="291" r:id="rId25"/>
    <p:sldId id="292" r:id="rId26"/>
    <p:sldId id="293" r:id="rId27"/>
    <p:sldId id="294" r:id="rId28"/>
    <p:sldId id="295" r:id="rId29"/>
    <p:sldId id="296" r:id="rId30"/>
    <p:sldId id="297" r:id="rId31"/>
    <p:sldId id="298" r:id="rId32"/>
    <p:sldId id="299" r:id="rId33"/>
    <p:sldId id="300" r:id="rId34"/>
    <p:sldId id="301" r:id="rId35"/>
    <p:sldId id="302" r:id="rId36"/>
    <p:sldId id="303" r:id="rId37"/>
    <p:sldId id="304" r:id="rId38"/>
    <p:sldId id="270" r:id="rId39"/>
  </p:sldIdLst>
  <p:sldSz cx="12192000" cy="6858000"/>
  <p:notesSz cx="6797675" cy="992505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249AC11-1DEC-4DF4-ACBB-2E61D0ECCB0F}"/>
              </a:ext>
            </a:extLst>
          </p:cNvPr>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a:extLst>
              <a:ext uri="{FF2B5EF4-FFF2-40B4-BE49-F238E27FC236}">
                <a16:creationId xmlns:a16="http://schemas.microsoft.com/office/drawing/2014/main" id="{43988F57-0B85-4DD8-A958-6E7633C675E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049C0FEF-DF4E-4F5C-9073-D413C28F579D}"/>
              </a:ext>
            </a:extLst>
          </p:cNvPr>
          <p:cNvSpPr>
            <a:spLocks noGrp="1"/>
          </p:cNvSpPr>
          <p:nvPr>
            <p:ph type="dt" sz="half" idx="10"/>
          </p:nvPr>
        </p:nvSpPr>
        <p:spPr/>
        <p:txBody>
          <a:bodyPr/>
          <a:lstStyle/>
          <a:p>
            <a:fld id="{7CB56C2C-D4E7-46D2-9AA4-B8F250EAE71F}" type="datetimeFigureOut">
              <a:rPr lang="uk-UA" smtClean="0"/>
              <a:t>10.10.2024</a:t>
            </a:fld>
            <a:endParaRPr lang="uk-UA"/>
          </a:p>
        </p:txBody>
      </p:sp>
      <p:sp>
        <p:nvSpPr>
          <p:cNvPr id="5" name="Місце для нижнього колонтитула 4">
            <a:extLst>
              <a:ext uri="{FF2B5EF4-FFF2-40B4-BE49-F238E27FC236}">
                <a16:creationId xmlns:a16="http://schemas.microsoft.com/office/drawing/2014/main" id="{BBAF776B-7DFC-46DE-8855-0CD7AA01920F}"/>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15060E9C-7C02-47F9-A180-85E51815C7D7}"/>
              </a:ext>
            </a:extLst>
          </p:cNvPr>
          <p:cNvSpPr>
            <a:spLocks noGrp="1"/>
          </p:cNvSpPr>
          <p:nvPr>
            <p:ph type="sldNum" sz="quarter" idx="12"/>
          </p:nvPr>
        </p:nvSpPr>
        <p:spPr/>
        <p:txBody>
          <a:bodyPr/>
          <a:lstStyle/>
          <a:p>
            <a:fld id="{67F5DFEC-0162-4956-88B3-864E6D850F74}" type="slidenum">
              <a:rPr lang="uk-UA" smtClean="0"/>
              <a:t>‹#›</a:t>
            </a:fld>
            <a:endParaRPr lang="uk-UA"/>
          </a:p>
        </p:txBody>
      </p:sp>
    </p:spTree>
    <p:extLst>
      <p:ext uri="{BB962C8B-B14F-4D97-AF65-F5344CB8AC3E}">
        <p14:creationId xmlns:p14="http://schemas.microsoft.com/office/powerpoint/2010/main" val="31612117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E16F140-7373-4E3D-8373-E9E8CE9DFDD0}"/>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A5C2B590-D17C-475C-9017-251D03BD18CC}"/>
              </a:ext>
            </a:extLst>
          </p:cNvPr>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050D5C72-98AF-4528-9753-40ABC0D72494}"/>
              </a:ext>
            </a:extLst>
          </p:cNvPr>
          <p:cNvSpPr>
            <a:spLocks noGrp="1"/>
          </p:cNvSpPr>
          <p:nvPr>
            <p:ph type="dt" sz="half" idx="10"/>
          </p:nvPr>
        </p:nvSpPr>
        <p:spPr/>
        <p:txBody>
          <a:bodyPr/>
          <a:lstStyle/>
          <a:p>
            <a:fld id="{7CB56C2C-D4E7-46D2-9AA4-B8F250EAE71F}" type="datetimeFigureOut">
              <a:rPr lang="uk-UA" smtClean="0"/>
              <a:t>10.10.2024</a:t>
            </a:fld>
            <a:endParaRPr lang="uk-UA"/>
          </a:p>
        </p:txBody>
      </p:sp>
      <p:sp>
        <p:nvSpPr>
          <p:cNvPr id="5" name="Місце для нижнього колонтитула 4">
            <a:extLst>
              <a:ext uri="{FF2B5EF4-FFF2-40B4-BE49-F238E27FC236}">
                <a16:creationId xmlns:a16="http://schemas.microsoft.com/office/drawing/2014/main" id="{DE797E1D-976A-4A70-AD49-A514667F7313}"/>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C53F1B3E-5C2E-4A97-81C9-0A6C418421BB}"/>
              </a:ext>
            </a:extLst>
          </p:cNvPr>
          <p:cNvSpPr>
            <a:spLocks noGrp="1"/>
          </p:cNvSpPr>
          <p:nvPr>
            <p:ph type="sldNum" sz="quarter" idx="12"/>
          </p:nvPr>
        </p:nvSpPr>
        <p:spPr/>
        <p:txBody>
          <a:bodyPr/>
          <a:lstStyle/>
          <a:p>
            <a:fld id="{67F5DFEC-0162-4956-88B3-864E6D850F74}" type="slidenum">
              <a:rPr lang="uk-UA" smtClean="0"/>
              <a:t>‹#›</a:t>
            </a:fld>
            <a:endParaRPr lang="uk-UA"/>
          </a:p>
        </p:txBody>
      </p:sp>
    </p:spTree>
    <p:extLst>
      <p:ext uri="{BB962C8B-B14F-4D97-AF65-F5344CB8AC3E}">
        <p14:creationId xmlns:p14="http://schemas.microsoft.com/office/powerpoint/2010/main" val="2809516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a:extLst>
              <a:ext uri="{FF2B5EF4-FFF2-40B4-BE49-F238E27FC236}">
                <a16:creationId xmlns:a16="http://schemas.microsoft.com/office/drawing/2014/main" id="{0F6668B2-5FB1-4A2E-B499-AEAF99138AEF}"/>
              </a:ext>
            </a:extLst>
          </p:cNvPr>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05DD4CB7-0CB9-4F77-8076-11858D0861F2}"/>
              </a:ext>
            </a:extLst>
          </p:cNvPr>
          <p:cNvSpPr>
            <a:spLocks noGrp="1"/>
          </p:cNvSpPr>
          <p:nvPr>
            <p:ph type="body" orient="vert" idx="1"/>
          </p:nvPr>
        </p:nvSpPr>
        <p:spPr>
          <a:xfrm>
            <a:off x="838200" y="365125"/>
            <a:ext cx="7734300" cy="5811838"/>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13CEA1D3-48A9-4B66-A969-B13CECC56F09}"/>
              </a:ext>
            </a:extLst>
          </p:cNvPr>
          <p:cNvSpPr>
            <a:spLocks noGrp="1"/>
          </p:cNvSpPr>
          <p:nvPr>
            <p:ph type="dt" sz="half" idx="10"/>
          </p:nvPr>
        </p:nvSpPr>
        <p:spPr/>
        <p:txBody>
          <a:bodyPr/>
          <a:lstStyle/>
          <a:p>
            <a:fld id="{7CB56C2C-D4E7-46D2-9AA4-B8F250EAE71F}" type="datetimeFigureOut">
              <a:rPr lang="uk-UA" smtClean="0"/>
              <a:t>10.10.2024</a:t>
            </a:fld>
            <a:endParaRPr lang="uk-UA"/>
          </a:p>
        </p:txBody>
      </p:sp>
      <p:sp>
        <p:nvSpPr>
          <p:cNvPr id="5" name="Місце для нижнього колонтитула 4">
            <a:extLst>
              <a:ext uri="{FF2B5EF4-FFF2-40B4-BE49-F238E27FC236}">
                <a16:creationId xmlns:a16="http://schemas.microsoft.com/office/drawing/2014/main" id="{0AA34635-4D27-4FE3-A0C8-80536F68CDE5}"/>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4DBF32B3-3EA0-4688-AF25-D09EB6E2530F}"/>
              </a:ext>
            </a:extLst>
          </p:cNvPr>
          <p:cNvSpPr>
            <a:spLocks noGrp="1"/>
          </p:cNvSpPr>
          <p:nvPr>
            <p:ph type="sldNum" sz="quarter" idx="12"/>
          </p:nvPr>
        </p:nvSpPr>
        <p:spPr/>
        <p:txBody>
          <a:bodyPr/>
          <a:lstStyle/>
          <a:p>
            <a:fld id="{67F5DFEC-0162-4956-88B3-864E6D850F74}" type="slidenum">
              <a:rPr lang="uk-UA" smtClean="0"/>
              <a:t>‹#›</a:t>
            </a:fld>
            <a:endParaRPr lang="uk-UA"/>
          </a:p>
        </p:txBody>
      </p:sp>
    </p:spTree>
    <p:extLst>
      <p:ext uri="{BB962C8B-B14F-4D97-AF65-F5344CB8AC3E}">
        <p14:creationId xmlns:p14="http://schemas.microsoft.com/office/powerpoint/2010/main" val="1498902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3F4AE03-4B7F-4A5F-B7B1-23460252C314}"/>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7832628E-B5F3-4636-9C7A-A0A12B9FA74D}"/>
              </a:ext>
            </a:extLst>
          </p:cNvPr>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7D75726B-FFF2-4CF5-A913-A7292A43C44E}"/>
              </a:ext>
            </a:extLst>
          </p:cNvPr>
          <p:cNvSpPr>
            <a:spLocks noGrp="1"/>
          </p:cNvSpPr>
          <p:nvPr>
            <p:ph type="dt" sz="half" idx="10"/>
          </p:nvPr>
        </p:nvSpPr>
        <p:spPr/>
        <p:txBody>
          <a:bodyPr/>
          <a:lstStyle/>
          <a:p>
            <a:fld id="{7CB56C2C-D4E7-46D2-9AA4-B8F250EAE71F}" type="datetimeFigureOut">
              <a:rPr lang="uk-UA" smtClean="0"/>
              <a:t>10.10.2024</a:t>
            </a:fld>
            <a:endParaRPr lang="uk-UA"/>
          </a:p>
        </p:txBody>
      </p:sp>
      <p:sp>
        <p:nvSpPr>
          <p:cNvPr id="5" name="Місце для нижнього колонтитула 4">
            <a:extLst>
              <a:ext uri="{FF2B5EF4-FFF2-40B4-BE49-F238E27FC236}">
                <a16:creationId xmlns:a16="http://schemas.microsoft.com/office/drawing/2014/main" id="{29F8FFC2-B950-4C27-BDEF-69D01E95EF1C}"/>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441C4C88-2617-4609-82B1-2C4AC565758E}"/>
              </a:ext>
            </a:extLst>
          </p:cNvPr>
          <p:cNvSpPr>
            <a:spLocks noGrp="1"/>
          </p:cNvSpPr>
          <p:nvPr>
            <p:ph type="sldNum" sz="quarter" idx="12"/>
          </p:nvPr>
        </p:nvSpPr>
        <p:spPr/>
        <p:txBody>
          <a:bodyPr/>
          <a:lstStyle/>
          <a:p>
            <a:fld id="{67F5DFEC-0162-4956-88B3-864E6D850F74}" type="slidenum">
              <a:rPr lang="uk-UA" smtClean="0"/>
              <a:t>‹#›</a:t>
            </a:fld>
            <a:endParaRPr lang="uk-UA"/>
          </a:p>
        </p:txBody>
      </p:sp>
    </p:spTree>
    <p:extLst>
      <p:ext uri="{BB962C8B-B14F-4D97-AF65-F5344CB8AC3E}">
        <p14:creationId xmlns:p14="http://schemas.microsoft.com/office/powerpoint/2010/main" val="23664780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5C5DCC7-0713-4BAA-B4CA-F3215A112FA1}"/>
              </a:ext>
            </a:extLst>
          </p:cNvPr>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9C1A820E-9E00-4C49-95CA-8CDCA64D53C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Місце для дати 3">
            <a:extLst>
              <a:ext uri="{FF2B5EF4-FFF2-40B4-BE49-F238E27FC236}">
                <a16:creationId xmlns:a16="http://schemas.microsoft.com/office/drawing/2014/main" id="{F4CB668F-C8A1-4F53-99E9-46DCCF0218FE}"/>
              </a:ext>
            </a:extLst>
          </p:cNvPr>
          <p:cNvSpPr>
            <a:spLocks noGrp="1"/>
          </p:cNvSpPr>
          <p:nvPr>
            <p:ph type="dt" sz="half" idx="10"/>
          </p:nvPr>
        </p:nvSpPr>
        <p:spPr/>
        <p:txBody>
          <a:bodyPr/>
          <a:lstStyle/>
          <a:p>
            <a:fld id="{7CB56C2C-D4E7-46D2-9AA4-B8F250EAE71F}" type="datetimeFigureOut">
              <a:rPr lang="uk-UA" smtClean="0"/>
              <a:t>10.10.2024</a:t>
            </a:fld>
            <a:endParaRPr lang="uk-UA"/>
          </a:p>
        </p:txBody>
      </p:sp>
      <p:sp>
        <p:nvSpPr>
          <p:cNvPr id="5" name="Місце для нижнього колонтитула 4">
            <a:extLst>
              <a:ext uri="{FF2B5EF4-FFF2-40B4-BE49-F238E27FC236}">
                <a16:creationId xmlns:a16="http://schemas.microsoft.com/office/drawing/2014/main" id="{56C72306-47E6-42F2-9868-A94CF95455CB}"/>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9D0E70C1-8352-43F5-A97A-73CC6160C1FA}"/>
              </a:ext>
            </a:extLst>
          </p:cNvPr>
          <p:cNvSpPr>
            <a:spLocks noGrp="1"/>
          </p:cNvSpPr>
          <p:nvPr>
            <p:ph type="sldNum" sz="quarter" idx="12"/>
          </p:nvPr>
        </p:nvSpPr>
        <p:spPr/>
        <p:txBody>
          <a:bodyPr/>
          <a:lstStyle/>
          <a:p>
            <a:fld id="{67F5DFEC-0162-4956-88B3-864E6D850F74}" type="slidenum">
              <a:rPr lang="uk-UA" smtClean="0"/>
              <a:t>‹#›</a:t>
            </a:fld>
            <a:endParaRPr lang="uk-UA"/>
          </a:p>
        </p:txBody>
      </p:sp>
    </p:spTree>
    <p:extLst>
      <p:ext uri="{BB962C8B-B14F-4D97-AF65-F5344CB8AC3E}">
        <p14:creationId xmlns:p14="http://schemas.microsoft.com/office/powerpoint/2010/main" val="37698949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CA39D02-125B-4447-97EE-79330A28FB81}"/>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A75C51D1-DB29-4CF1-8F68-84717040F1D1}"/>
              </a:ext>
            </a:extLst>
          </p:cNvPr>
          <p:cNvSpPr>
            <a:spLocks noGrp="1"/>
          </p:cNvSpPr>
          <p:nvPr>
            <p:ph sz="half" idx="1"/>
          </p:nvPr>
        </p:nvSpPr>
        <p:spPr>
          <a:xfrm>
            <a:off x="838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a:extLst>
              <a:ext uri="{FF2B5EF4-FFF2-40B4-BE49-F238E27FC236}">
                <a16:creationId xmlns:a16="http://schemas.microsoft.com/office/drawing/2014/main" id="{AB5643DA-1EB2-4CA7-9436-91E671626A6C}"/>
              </a:ext>
            </a:extLst>
          </p:cNvPr>
          <p:cNvSpPr>
            <a:spLocks noGrp="1"/>
          </p:cNvSpPr>
          <p:nvPr>
            <p:ph sz="half" idx="2"/>
          </p:nvPr>
        </p:nvSpPr>
        <p:spPr>
          <a:xfrm>
            <a:off x="6172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4">
            <a:extLst>
              <a:ext uri="{FF2B5EF4-FFF2-40B4-BE49-F238E27FC236}">
                <a16:creationId xmlns:a16="http://schemas.microsoft.com/office/drawing/2014/main" id="{C684C304-B71E-4E3F-81ED-D5BB865B2A8C}"/>
              </a:ext>
            </a:extLst>
          </p:cNvPr>
          <p:cNvSpPr>
            <a:spLocks noGrp="1"/>
          </p:cNvSpPr>
          <p:nvPr>
            <p:ph type="dt" sz="half" idx="10"/>
          </p:nvPr>
        </p:nvSpPr>
        <p:spPr/>
        <p:txBody>
          <a:bodyPr/>
          <a:lstStyle/>
          <a:p>
            <a:fld id="{7CB56C2C-D4E7-46D2-9AA4-B8F250EAE71F}" type="datetimeFigureOut">
              <a:rPr lang="uk-UA" smtClean="0"/>
              <a:t>10.10.2024</a:t>
            </a:fld>
            <a:endParaRPr lang="uk-UA"/>
          </a:p>
        </p:txBody>
      </p:sp>
      <p:sp>
        <p:nvSpPr>
          <p:cNvPr id="6" name="Місце для нижнього колонтитула 5">
            <a:extLst>
              <a:ext uri="{FF2B5EF4-FFF2-40B4-BE49-F238E27FC236}">
                <a16:creationId xmlns:a16="http://schemas.microsoft.com/office/drawing/2014/main" id="{D5631FA6-1E4D-4A27-B7A6-5979BEC3ED4B}"/>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40D76CB9-148B-431C-9BAB-08A222714565}"/>
              </a:ext>
            </a:extLst>
          </p:cNvPr>
          <p:cNvSpPr>
            <a:spLocks noGrp="1"/>
          </p:cNvSpPr>
          <p:nvPr>
            <p:ph type="sldNum" sz="quarter" idx="12"/>
          </p:nvPr>
        </p:nvSpPr>
        <p:spPr/>
        <p:txBody>
          <a:bodyPr/>
          <a:lstStyle/>
          <a:p>
            <a:fld id="{67F5DFEC-0162-4956-88B3-864E6D850F74}" type="slidenum">
              <a:rPr lang="uk-UA" smtClean="0"/>
              <a:t>‹#›</a:t>
            </a:fld>
            <a:endParaRPr lang="uk-UA"/>
          </a:p>
        </p:txBody>
      </p:sp>
    </p:spTree>
    <p:extLst>
      <p:ext uri="{BB962C8B-B14F-4D97-AF65-F5344CB8AC3E}">
        <p14:creationId xmlns:p14="http://schemas.microsoft.com/office/powerpoint/2010/main" val="1518156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E37921B-499C-4465-AB12-9F3B151A5E7A}"/>
              </a:ext>
            </a:extLst>
          </p:cNvPr>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1F506D95-C34D-4ECE-A059-8BA602C17E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Місце для вмісту 3">
            <a:extLst>
              <a:ext uri="{FF2B5EF4-FFF2-40B4-BE49-F238E27FC236}">
                <a16:creationId xmlns:a16="http://schemas.microsoft.com/office/drawing/2014/main" id="{11499F84-1F3F-4313-AB3A-1CF7C7D11326}"/>
              </a:ext>
            </a:extLst>
          </p:cNvPr>
          <p:cNvSpPr>
            <a:spLocks noGrp="1"/>
          </p:cNvSpPr>
          <p:nvPr>
            <p:ph sz="half" idx="2"/>
          </p:nvPr>
        </p:nvSpPr>
        <p:spPr>
          <a:xfrm>
            <a:off x="839788" y="2505075"/>
            <a:ext cx="5157787"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a:extLst>
              <a:ext uri="{FF2B5EF4-FFF2-40B4-BE49-F238E27FC236}">
                <a16:creationId xmlns:a16="http://schemas.microsoft.com/office/drawing/2014/main" id="{92758FCA-71FE-4490-8092-91C1D6932CF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Місце для вмісту 5">
            <a:extLst>
              <a:ext uri="{FF2B5EF4-FFF2-40B4-BE49-F238E27FC236}">
                <a16:creationId xmlns:a16="http://schemas.microsoft.com/office/drawing/2014/main" id="{35F0C55B-AA71-4A11-BD62-56C867698BCE}"/>
              </a:ext>
            </a:extLst>
          </p:cNvPr>
          <p:cNvSpPr>
            <a:spLocks noGrp="1"/>
          </p:cNvSpPr>
          <p:nvPr>
            <p:ph sz="quarter" idx="4"/>
          </p:nvPr>
        </p:nvSpPr>
        <p:spPr>
          <a:xfrm>
            <a:off x="6172200" y="2505075"/>
            <a:ext cx="5183188"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6">
            <a:extLst>
              <a:ext uri="{FF2B5EF4-FFF2-40B4-BE49-F238E27FC236}">
                <a16:creationId xmlns:a16="http://schemas.microsoft.com/office/drawing/2014/main" id="{6FD6361B-1703-41FF-B9D7-27B719ACAF01}"/>
              </a:ext>
            </a:extLst>
          </p:cNvPr>
          <p:cNvSpPr>
            <a:spLocks noGrp="1"/>
          </p:cNvSpPr>
          <p:nvPr>
            <p:ph type="dt" sz="half" idx="10"/>
          </p:nvPr>
        </p:nvSpPr>
        <p:spPr/>
        <p:txBody>
          <a:bodyPr/>
          <a:lstStyle/>
          <a:p>
            <a:fld id="{7CB56C2C-D4E7-46D2-9AA4-B8F250EAE71F}" type="datetimeFigureOut">
              <a:rPr lang="uk-UA" smtClean="0"/>
              <a:t>10.10.2024</a:t>
            </a:fld>
            <a:endParaRPr lang="uk-UA"/>
          </a:p>
        </p:txBody>
      </p:sp>
      <p:sp>
        <p:nvSpPr>
          <p:cNvPr id="8" name="Місце для нижнього колонтитула 7">
            <a:extLst>
              <a:ext uri="{FF2B5EF4-FFF2-40B4-BE49-F238E27FC236}">
                <a16:creationId xmlns:a16="http://schemas.microsoft.com/office/drawing/2014/main" id="{AF2704E2-2137-47EA-A1F5-59F3495FE722}"/>
              </a:ext>
            </a:extLst>
          </p:cNvPr>
          <p:cNvSpPr>
            <a:spLocks noGrp="1"/>
          </p:cNvSpPr>
          <p:nvPr>
            <p:ph type="ftr" sz="quarter" idx="11"/>
          </p:nvPr>
        </p:nvSpPr>
        <p:spPr/>
        <p:txBody>
          <a:bodyPr/>
          <a:lstStyle/>
          <a:p>
            <a:endParaRPr lang="uk-UA"/>
          </a:p>
        </p:txBody>
      </p:sp>
      <p:sp>
        <p:nvSpPr>
          <p:cNvPr id="9" name="Місце для номера слайда 8">
            <a:extLst>
              <a:ext uri="{FF2B5EF4-FFF2-40B4-BE49-F238E27FC236}">
                <a16:creationId xmlns:a16="http://schemas.microsoft.com/office/drawing/2014/main" id="{ACB42C88-FBE1-4538-9082-DBD342154584}"/>
              </a:ext>
            </a:extLst>
          </p:cNvPr>
          <p:cNvSpPr>
            <a:spLocks noGrp="1"/>
          </p:cNvSpPr>
          <p:nvPr>
            <p:ph type="sldNum" sz="quarter" idx="12"/>
          </p:nvPr>
        </p:nvSpPr>
        <p:spPr/>
        <p:txBody>
          <a:bodyPr/>
          <a:lstStyle/>
          <a:p>
            <a:fld id="{67F5DFEC-0162-4956-88B3-864E6D850F74}" type="slidenum">
              <a:rPr lang="uk-UA" smtClean="0"/>
              <a:t>‹#›</a:t>
            </a:fld>
            <a:endParaRPr lang="uk-UA"/>
          </a:p>
        </p:txBody>
      </p:sp>
    </p:spTree>
    <p:extLst>
      <p:ext uri="{BB962C8B-B14F-4D97-AF65-F5344CB8AC3E}">
        <p14:creationId xmlns:p14="http://schemas.microsoft.com/office/powerpoint/2010/main" val="1447380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D5E1DF4-00AC-48F8-B120-29BEA1633520}"/>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2">
            <a:extLst>
              <a:ext uri="{FF2B5EF4-FFF2-40B4-BE49-F238E27FC236}">
                <a16:creationId xmlns:a16="http://schemas.microsoft.com/office/drawing/2014/main" id="{0A5CD539-54A0-434B-A5CB-B59315EB867D}"/>
              </a:ext>
            </a:extLst>
          </p:cNvPr>
          <p:cNvSpPr>
            <a:spLocks noGrp="1"/>
          </p:cNvSpPr>
          <p:nvPr>
            <p:ph type="dt" sz="half" idx="10"/>
          </p:nvPr>
        </p:nvSpPr>
        <p:spPr/>
        <p:txBody>
          <a:bodyPr/>
          <a:lstStyle/>
          <a:p>
            <a:fld id="{7CB56C2C-D4E7-46D2-9AA4-B8F250EAE71F}" type="datetimeFigureOut">
              <a:rPr lang="uk-UA" smtClean="0"/>
              <a:t>10.10.2024</a:t>
            </a:fld>
            <a:endParaRPr lang="uk-UA"/>
          </a:p>
        </p:txBody>
      </p:sp>
      <p:sp>
        <p:nvSpPr>
          <p:cNvPr id="4" name="Місце для нижнього колонтитула 3">
            <a:extLst>
              <a:ext uri="{FF2B5EF4-FFF2-40B4-BE49-F238E27FC236}">
                <a16:creationId xmlns:a16="http://schemas.microsoft.com/office/drawing/2014/main" id="{AF8EC2F0-B944-4156-A8FA-EA6FE30638AD}"/>
              </a:ext>
            </a:extLst>
          </p:cNvPr>
          <p:cNvSpPr>
            <a:spLocks noGrp="1"/>
          </p:cNvSpPr>
          <p:nvPr>
            <p:ph type="ftr" sz="quarter" idx="11"/>
          </p:nvPr>
        </p:nvSpPr>
        <p:spPr/>
        <p:txBody>
          <a:bodyPr/>
          <a:lstStyle/>
          <a:p>
            <a:endParaRPr lang="uk-UA"/>
          </a:p>
        </p:txBody>
      </p:sp>
      <p:sp>
        <p:nvSpPr>
          <p:cNvPr id="5" name="Місце для номера слайда 4">
            <a:extLst>
              <a:ext uri="{FF2B5EF4-FFF2-40B4-BE49-F238E27FC236}">
                <a16:creationId xmlns:a16="http://schemas.microsoft.com/office/drawing/2014/main" id="{91CAA69D-ECBE-4CE6-90B2-C969900BA115}"/>
              </a:ext>
            </a:extLst>
          </p:cNvPr>
          <p:cNvSpPr>
            <a:spLocks noGrp="1"/>
          </p:cNvSpPr>
          <p:nvPr>
            <p:ph type="sldNum" sz="quarter" idx="12"/>
          </p:nvPr>
        </p:nvSpPr>
        <p:spPr/>
        <p:txBody>
          <a:bodyPr/>
          <a:lstStyle/>
          <a:p>
            <a:fld id="{67F5DFEC-0162-4956-88B3-864E6D850F74}" type="slidenum">
              <a:rPr lang="uk-UA" smtClean="0"/>
              <a:t>‹#›</a:t>
            </a:fld>
            <a:endParaRPr lang="uk-UA"/>
          </a:p>
        </p:txBody>
      </p:sp>
    </p:spTree>
    <p:extLst>
      <p:ext uri="{BB962C8B-B14F-4D97-AF65-F5344CB8AC3E}">
        <p14:creationId xmlns:p14="http://schemas.microsoft.com/office/powerpoint/2010/main" val="35832805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a:extLst>
              <a:ext uri="{FF2B5EF4-FFF2-40B4-BE49-F238E27FC236}">
                <a16:creationId xmlns:a16="http://schemas.microsoft.com/office/drawing/2014/main" id="{ED154438-EBD7-4558-BBC4-36852CD1075A}"/>
              </a:ext>
            </a:extLst>
          </p:cNvPr>
          <p:cNvSpPr>
            <a:spLocks noGrp="1"/>
          </p:cNvSpPr>
          <p:nvPr>
            <p:ph type="dt" sz="half" idx="10"/>
          </p:nvPr>
        </p:nvSpPr>
        <p:spPr/>
        <p:txBody>
          <a:bodyPr/>
          <a:lstStyle/>
          <a:p>
            <a:fld id="{7CB56C2C-D4E7-46D2-9AA4-B8F250EAE71F}" type="datetimeFigureOut">
              <a:rPr lang="uk-UA" smtClean="0"/>
              <a:t>10.10.2024</a:t>
            </a:fld>
            <a:endParaRPr lang="uk-UA"/>
          </a:p>
        </p:txBody>
      </p:sp>
      <p:sp>
        <p:nvSpPr>
          <p:cNvPr id="3" name="Місце для нижнього колонтитула 2">
            <a:extLst>
              <a:ext uri="{FF2B5EF4-FFF2-40B4-BE49-F238E27FC236}">
                <a16:creationId xmlns:a16="http://schemas.microsoft.com/office/drawing/2014/main" id="{12DD54DF-3167-4C51-8134-0466C88D0826}"/>
              </a:ext>
            </a:extLst>
          </p:cNvPr>
          <p:cNvSpPr>
            <a:spLocks noGrp="1"/>
          </p:cNvSpPr>
          <p:nvPr>
            <p:ph type="ftr" sz="quarter" idx="11"/>
          </p:nvPr>
        </p:nvSpPr>
        <p:spPr/>
        <p:txBody>
          <a:bodyPr/>
          <a:lstStyle/>
          <a:p>
            <a:endParaRPr lang="uk-UA"/>
          </a:p>
        </p:txBody>
      </p:sp>
      <p:sp>
        <p:nvSpPr>
          <p:cNvPr id="4" name="Місце для номера слайда 3">
            <a:extLst>
              <a:ext uri="{FF2B5EF4-FFF2-40B4-BE49-F238E27FC236}">
                <a16:creationId xmlns:a16="http://schemas.microsoft.com/office/drawing/2014/main" id="{70ECEA59-8EB1-41B8-AE01-61DB1EC18577}"/>
              </a:ext>
            </a:extLst>
          </p:cNvPr>
          <p:cNvSpPr>
            <a:spLocks noGrp="1"/>
          </p:cNvSpPr>
          <p:nvPr>
            <p:ph type="sldNum" sz="quarter" idx="12"/>
          </p:nvPr>
        </p:nvSpPr>
        <p:spPr/>
        <p:txBody>
          <a:bodyPr/>
          <a:lstStyle/>
          <a:p>
            <a:fld id="{67F5DFEC-0162-4956-88B3-864E6D850F74}" type="slidenum">
              <a:rPr lang="uk-UA" smtClean="0"/>
              <a:t>‹#›</a:t>
            </a:fld>
            <a:endParaRPr lang="uk-UA"/>
          </a:p>
        </p:txBody>
      </p:sp>
    </p:spTree>
    <p:extLst>
      <p:ext uri="{BB962C8B-B14F-4D97-AF65-F5344CB8AC3E}">
        <p14:creationId xmlns:p14="http://schemas.microsoft.com/office/powerpoint/2010/main" val="9549854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595785D-0274-496E-B6FE-55072548C46E}"/>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B1893DDE-9D69-4228-8FEC-CFFE5AF5CAA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a:extLst>
              <a:ext uri="{FF2B5EF4-FFF2-40B4-BE49-F238E27FC236}">
                <a16:creationId xmlns:a16="http://schemas.microsoft.com/office/drawing/2014/main" id="{6AE3715F-73BD-4D8F-A382-79C561F3E2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C0978004-374F-4A75-AF01-90DB31ECACFF}"/>
              </a:ext>
            </a:extLst>
          </p:cNvPr>
          <p:cNvSpPr>
            <a:spLocks noGrp="1"/>
          </p:cNvSpPr>
          <p:nvPr>
            <p:ph type="dt" sz="half" idx="10"/>
          </p:nvPr>
        </p:nvSpPr>
        <p:spPr/>
        <p:txBody>
          <a:bodyPr/>
          <a:lstStyle/>
          <a:p>
            <a:fld id="{7CB56C2C-D4E7-46D2-9AA4-B8F250EAE71F}" type="datetimeFigureOut">
              <a:rPr lang="uk-UA" smtClean="0"/>
              <a:t>10.10.2024</a:t>
            </a:fld>
            <a:endParaRPr lang="uk-UA"/>
          </a:p>
        </p:txBody>
      </p:sp>
      <p:sp>
        <p:nvSpPr>
          <p:cNvPr id="6" name="Місце для нижнього колонтитула 5">
            <a:extLst>
              <a:ext uri="{FF2B5EF4-FFF2-40B4-BE49-F238E27FC236}">
                <a16:creationId xmlns:a16="http://schemas.microsoft.com/office/drawing/2014/main" id="{78B744A9-EFF8-4929-849B-3E4782EC2464}"/>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0A1B05A8-9557-45AC-A1D0-A80353DE2F74}"/>
              </a:ext>
            </a:extLst>
          </p:cNvPr>
          <p:cNvSpPr>
            <a:spLocks noGrp="1"/>
          </p:cNvSpPr>
          <p:nvPr>
            <p:ph type="sldNum" sz="quarter" idx="12"/>
          </p:nvPr>
        </p:nvSpPr>
        <p:spPr/>
        <p:txBody>
          <a:bodyPr/>
          <a:lstStyle/>
          <a:p>
            <a:fld id="{67F5DFEC-0162-4956-88B3-864E6D850F74}" type="slidenum">
              <a:rPr lang="uk-UA" smtClean="0"/>
              <a:t>‹#›</a:t>
            </a:fld>
            <a:endParaRPr lang="uk-UA"/>
          </a:p>
        </p:txBody>
      </p:sp>
    </p:spTree>
    <p:extLst>
      <p:ext uri="{BB962C8B-B14F-4D97-AF65-F5344CB8AC3E}">
        <p14:creationId xmlns:p14="http://schemas.microsoft.com/office/powerpoint/2010/main" val="15915086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6547C1C-91F9-495C-B237-AE642136126C}"/>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a:extLst>
              <a:ext uri="{FF2B5EF4-FFF2-40B4-BE49-F238E27FC236}">
                <a16:creationId xmlns:a16="http://schemas.microsoft.com/office/drawing/2014/main" id="{2140B9A3-2CB8-4AC8-8ECD-E71AECF980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a:extLst>
              <a:ext uri="{FF2B5EF4-FFF2-40B4-BE49-F238E27FC236}">
                <a16:creationId xmlns:a16="http://schemas.microsoft.com/office/drawing/2014/main" id="{58CCC11F-9B59-4808-8DB8-F1D0F3D829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F0BFE992-FA47-412E-9966-596938FFE6C9}"/>
              </a:ext>
            </a:extLst>
          </p:cNvPr>
          <p:cNvSpPr>
            <a:spLocks noGrp="1"/>
          </p:cNvSpPr>
          <p:nvPr>
            <p:ph type="dt" sz="half" idx="10"/>
          </p:nvPr>
        </p:nvSpPr>
        <p:spPr/>
        <p:txBody>
          <a:bodyPr/>
          <a:lstStyle/>
          <a:p>
            <a:fld id="{7CB56C2C-D4E7-46D2-9AA4-B8F250EAE71F}" type="datetimeFigureOut">
              <a:rPr lang="uk-UA" smtClean="0"/>
              <a:t>10.10.2024</a:t>
            </a:fld>
            <a:endParaRPr lang="uk-UA"/>
          </a:p>
        </p:txBody>
      </p:sp>
      <p:sp>
        <p:nvSpPr>
          <p:cNvPr id="6" name="Місце для нижнього колонтитула 5">
            <a:extLst>
              <a:ext uri="{FF2B5EF4-FFF2-40B4-BE49-F238E27FC236}">
                <a16:creationId xmlns:a16="http://schemas.microsoft.com/office/drawing/2014/main" id="{7A5C8F33-40ED-495D-BC4F-B7F5C6476253}"/>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356C8B83-3973-4F61-951F-ED257D9345C8}"/>
              </a:ext>
            </a:extLst>
          </p:cNvPr>
          <p:cNvSpPr>
            <a:spLocks noGrp="1"/>
          </p:cNvSpPr>
          <p:nvPr>
            <p:ph type="sldNum" sz="quarter" idx="12"/>
          </p:nvPr>
        </p:nvSpPr>
        <p:spPr/>
        <p:txBody>
          <a:bodyPr/>
          <a:lstStyle/>
          <a:p>
            <a:fld id="{67F5DFEC-0162-4956-88B3-864E6D850F74}" type="slidenum">
              <a:rPr lang="uk-UA" smtClean="0"/>
              <a:t>‹#›</a:t>
            </a:fld>
            <a:endParaRPr lang="uk-UA"/>
          </a:p>
        </p:txBody>
      </p:sp>
    </p:spTree>
    <p:extLst>
      <p:ext uri="{BB962C8B-B14F-4D97-AF65-F5344CB8AC3E}">
        <p14:creationId xmlns:p14="http://schemas.microsoft.com/office/powerpoint/2010/main" val="3434180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a:extLst>
              <a:ext uri="{FF2B5EF4-FFF2-40B4-BE49-F238E27FC236}">
                <a16:creationId xmlns:a16="http://schemas.microsoft.com/office/drawing/2014/main" id="{8208C37F-A849-43A5-A92D-FFCD1C1C23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7B645EE4-27FE-4941-BD0B-B3E2FD09BF3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CD809F03-6DB1-460C-BEB0-13A8959F58D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B56C2C-D4E7-46D2-9AA4-B8F250EAE71F}" type="datetimeFigureOut">
              <a:rPr lang="uk-UA" smtClean="0"/>
              <a:t>10.10.2024</a:t>
            </a:fld>
            <a:endParaRPr lang="uk-UA"/>
          </a:p>
        </p:txBody>
      </p:sp>
      <p:sp>
        <p:nvSpPr>
          <p:cNvPr id="5" name="Місце для нижнього колонтитула 4">
            <a:extLst>
              <a:ext uri="{FF2B5EF4-FFF2-40B4-BE49-F238E27FC236}">
                <a16:creationId xmlns:a16="http://schemas.microsoft.com/office/drawing/2014/main" id="{BDB8B2DB-6E12-4E5E-8945-680CA6AF35C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a:extLst>
              <a:ext uri="{FF2B5EF4-FFF2-40B4-BE49-F238E27FC236}">
                <a16:creationId xmlns:a16="http://schemas.microsoft.com/office/drawing/2014/main" id="{537DAE02-4A8D-4066-A5F5-8DF152467A4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F5DFEC-0162-4956-88B3-864E6D850F74}" type="slidenum">
              <a:rPr lang="uk-UA" smtClean="0"/>
              <a:t>‹#›</a:t>
            </a:fld>
            <a:endParaRPr lang="uk-UA"/>
          </a:p>
        </p:txBody>
      </p:sp>
    </p:spTree>
    <p:extLst>
      <p:ext uri="{BB962C8B-B14F-4D97-AF65-F5344CB8AC3E}">
        <p14:creationId xmlns:p14="http://schemas.microsoft.com/office/powerpoint/2010/main" val="4515631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4521D05-6D91-4366-B2F8-93ECB9AF372A}"/>
              </a:ext>
            </a:extLst>
          </p:cNvPr>
          <p:cNvSpPr>
            <a:spLocks noGrp="1"/>
          </p:cNvSpPr>
          <p:nvPr>
            <p:ph type="ctrTitle"/>
          </p:nvPr>
        </p:nvSpPr>
        <p:spPr/>
        <p:txBody>
          <a:bodyPr/>
          <a:lstStyle/>
          <a:p>
            <a:r>
              <a:rPr lang="en-US" dirty="0"/>
              <a:t>Branches of English Lexicology</a:t>
            </a:r>
            <a:endParaRPr lang="uk-UA" dirty="0"/>
          </a:p>
        </p:txBody>
      </p:sp>
      <p:sp>
        <p:nvSpPr>
          <p:cNvPr id="3" name="Підзаголовок 2">
            <a:extLst>
              <a:ext uri="{FF2B5EF4-FFF2-40B4-BE49-F238E27FC236}">
                <a16:creationId xmlns:a16="http://schemas.microsoft.com/office/drawing/2014/main" id="{93C43562-667C-426C-9C8C-605FC8CE98CD}"/>
              </a:ext>
            </a:extLst>
          </p:cNvPr>
          <p:cNvSpPr>
            <a:spLocks noGrp="1"/>
          </p:cNvSpPr>
          <p:nvPr>
            <p:ph type="subTitle" idx="1"/>
          </p:nvPr>
        </p:nvSpPr>
        <p:spPr/>
        <p:txBody>
          <a:bodyPr>
            <a:normAutofit/>
          </a:bodyPr>
          <a:lstStyle/>
          <a:p>
            <a:endParaRPr lang="uk-UA" sz="4000" dirty="0"/>
          </a:p>
        </p:txBody>
      </p:sp>
    </p:spTree>
    <p:extLst>
      <p:ext uri="{BB962C8B-B14F-4D97-AF65-F5344CB8AC3E}">
        <p14:creationId xmlns:p14="http://schemas.microsoft.com/office/powerpoint/2010/main" val="41462089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Causes </a:t>
            </a:r>
            <a:r>
              <a:rPr lang="en-US" dirty="0"/>
              <a:t>of semantic changes </a:t>
            </a:r>
            <a:endParaRPr lang="ru-RU" dirty="0"/>
          </a:p>
        </p:txBody>
      </p:sp>
      <p:sp>
        <p:nvSpPr>
          <p:cNvPr id="3" name="Объект 2"/>
          <p:cNvSpPr>
            <a:spLocks noGrp="1"/>
          </p:cNvSpPr>
          <p:nvPr>
            <p:ph idx="1"/>
          </p:nvPr>
        </p:nvSpPr>
        <p:spPr/>
        <p:txBody>
          <a:bodyPr/>
          <a:lstStyle/>
          <a:p>
            <a:r>
              <a:rPr lang="en-US" dirty="0" smtClean="0"/>
              <a:t>the </a:t>
            </a:r>
            <a:r>
              <a:rPr lang="en-US" dirty="0"/>
              <a:t>changes in </a:t>
            </a:r>
            <a:r>
              <a:rPr lang="en-US" dirty="0" smtClean="0"/>
              <a:t>social life </a:t>
            </a:r>
            <a:r>
              <a:rPr lang="en-US" dirty="0"/>
              <a:t>of a </a:t>
            </a:r>
            <a:r>
              <a:rPr lang="en-US" dirty="0" smtClean="0"/>
              <a:t>community</a:t>
            </a:r>
          </a:p>
          <a:p>
            <a:r>
              <a:rPr lang="en-US" dirty="0" smtClean="0"/>
              <a:t>technological changes</a:t>
            </a:r>
          </a:p>
          <a:p>
            <a:r>
              <a:rPr lang="en-US" dirty="0" smtClean="0"/>
              <a:t>scientific development</a:t>
            </a:r>
            <a:endParaRPr lang="ru-RU" dirty="0"/>
          </a:p>
        </p:txBody>
      </p:sp>
    </p:spTree>
    <p:extLst>
      <p:ext uri="{BB962C8B-B14F-4D97-AF65-F5344CB8AC3E}">
        <p14:creationId xmlns:p14="http://schemas.microsoft.com/office/powerpoint/2010/main" val="36284227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840220"/>
          </a:xfrm>
        </p:spPr>
        <p:txBody>
          <a:bodyPr>
            <a:normAutofit fontScale="90000"/>
          </a:bodyPr>
          <a:lstStyle/>
          <a:p>
            <a:r>
              <a:rPr lang="en-US" dirty="0" smtClean="0"/>
              <a:t/>
            </a:r>
            <a:br>
              <a:rPr lang="en-US" dirty="0" smtClean="0"/>
            </a:br>
            <a:r>
              <a:rPr lang="en-US" dirty="0" smtClean="0"/>
              <a:t>Semantic </a:t>
            </a:r>
            <a:r>
              <a:rPr lang="en-US" dirty="0"/>
              <a:t>changes </a:t>
            </a:r>
            <a:r>
              <a:rPr lang="en-US" dirty="0" smtClean="0"/>
              <a:t>in denotation lead </a:t>
            </a:r>
            <a:r>
              <a:rPr lang="en-US" dirty="0"/>
              <a:t>to:</a:t>
            </a:r>
            <a:br>
              <a:rPr lang="en-US" dirty="0"/>
            </a:br>
            <a:endParaRPr lang="ru-RU" dirty="0"/>
          </a:p>
        </p:txBody>
      </p:sp>
      <p:sp>
        <p:nvSpPr>
          <p:cNvPr id="3" name="Объект 2"/>
          <p:cNvSpPr>
            <a:spLocks noGrp="1"/>
          </p:cNvSpPr>
          <p:nvPr>
            <p:ph idx="1"/>
          </p:nvPr>
        </p:nvSpPr>
        <p:spPr/>
        <p:txBody>
          <a:bodyPr>
            <a:normAutofit/>
          </a:bodyPr>
          <a:lstStyle/>
          <a:p>
            <a:r>
              <a:rPr lang="en-US" dirty="0" smtClean="0"/>
              <a:t>1</a:t>
            </a:r>
            <a:r>
              <a:rPr lang="en-US" dirty="0"/>
              <a:t>) the </a:t>
            </a:r>
            <a:r>
              <a:rPr lang="en-US" u="sng" dirty="0"/>
              <a:t>extension (generalization</a:t>
            </a:r>
            <a:r>
              <a:rPr lang="en-US" dirty="0"/>
              <a:t>) of </a:t>
            </a:r>
            <a:r>
              <a:rPr lang="en-US" dirty="0" smtClean="0"/>
              <a:t>meaning, i.e. </a:t>
            </a:r>
            <a:r>
              <a:rPr lang="en-US" dirty="0"/>
              <a:t>the extension </a:t>
            </a:r>
            <a:r>
              <a:rPr lang="en-US" dirty="0" smtClean="0"/>
              <a:t>of semantic </a:t>
            </a:r>
            <a:r>
              <a:rPr lang="en-US" dirty="0"/>
              <a:t>capacity of a </a:t>
            </a:r>
            <a:r>
              <a:rPr lang="en-US" dirty="0" smtClean="0"/>
              <a:t>word (polysemy) </a:t>
            </a:r>
            <a:r>
              <a:rPr lang="en-US" dirty="0"/>
              <a:t>in </a:t>
            </a:r>
            <a:r>
              <a:rPr lang="en-US" dirty="0" smtClean="0"/>
              <a:t>the </a:t>
            </a:r>
            <a:r>
              <a:rPr lang="en-US" dirty="0"/>
              <a:t>process of language development, e.g. </a:t>
            </a:r>
            <a:r>
              <a:rPr lang="en-US" i="1" dirty="0"/>
              <a:t>manuscript </a:t>
            </a:r>
            <a:r>
              <a:rPr lang="en-US" dirty="0"/>
              <a:t>originally </a:t>
            </a:r>
            <a:r>
              <a:rPr lang="en-US" dirty="0" smtClean="0"/>
              <a:t>meant “</a:t>
            </a:r>
            <a:r>
              <a:rPr lang="en-US" dirty="0" err="1"/>
              <a:t>smth</a:t>
            </a:r>
            <a:r>
              <a:rPr lang="en-US" dirty="0"/>
              <a:t> hand-written”, now refers to any copy whether written by </a:t>
            </a:r>
            <a:r>
              <a:rPr lang="en-US" dirty="0" smtClean="0"/>
              <a:t>hand or </a:t>
            </a:r>
            <a:r>
              <a:rPr lang="en-US" dirty="0"/>
              <a:t>typed</a:t>
            </a:r>
            <a:r>
              <a:rPr lang="en-US" dirty="0" smtClean="0"/>
              <a:t>; </a:t>
            </a:r>
            <a:endParaRPr lang="en-US" dirty="0"/>
          </a:p>
          <a:p>
            <a:r>
              <a:rPr lang="en-US" dirty="0"/>
              <a:t>2) the </a:t>
            </a:r>
            <a:r>
              <a:rPr lang="en-US" u="sng" dirty="0"/>
              <a:t>narrowing (specialization</a:t>
            </a:r>
            <a:r>
              <a:rPr lang="en-US" dirty="0"/>
              <a:t>) of meaning is the restriction </a:t>
            </a:r>
            <a:r>
              <a:rPr lang="en-US" dirty="0" smtClean="0"/>
              <a:t>of the </a:t>
            </a:r>
            <a:r>
              <a:rPr lang="en-US" dirty="0"/>
              <a:t>semantic capacity of a word in the historical development, e.g</a:t>
            </a:r>
            <a:r>
              <a:rPr lang="en-US" dirty="0" smtClean="0"/>
              <a:t>. </a:t>
            </a:r>
            <a:r>
              <a:rPr lang="en-US" i="1" dirty="0" smtClean="0"/>
              <a:t>bread </a:t>
            </a:r>
            <a:r>
              <a:rPr lang="en-US" dirty="0"/>
              <a:t>originally meant “a fragment or a small peace”, now refers </a:t>
            </a:r>
            <a:r>
              <a:rPr lang="en-US" dirty="0" smtClean="0"/>
              <a:t>to “</a:t>
            </a:r>
            <a:r>
              <a:rPr lang="en-US" dirty="0"/>
              <a:t>food made of flour, water, and yeast mixed together and baked</a:t>
            </a:r>
            <a:r>
              <a:rPr lang="en-US" dirty="0" smtClean="0"/>
              <a:t>”; </a:t>
            </a:r>
            <a:r>
              <a:rPr lang="en-US" i="1" dirty="0" smtClean="0"/>
              <a:t>voyage </a:t>
            </a:r>
            <a:r>
              <a:rPr lang="en-US" dirty="0" smtClean="0"/>
              <a:t> ‘’any </a:t>
            </a:r>
            <a:r>
              <a:rPr lang="en-US" dirty="0"/>
              <a:t>trip or journey” –&gt; a journey by sea </a:t>
            </a:r>
            <a:r>
              <a:rPr lang="en-US" dirty="0" smtClean="0"/>
              <a:t>or water.</a:t>
            </a:r>
            <a:endParaRPr lang="ru-RU" dirty="0"/>
          </a:p>
        </p:txBody>
      </p:sp>
    </p:spTree>
    <p:extLst>
      <p:ext uri="{BB962C8B-B14F-4D97-AF65-F5344CB8AC3E}">
        <p14:creationId xmlns:p14="http://schemas.microsoft.com/office/powerpoint/2010/main" val="25902424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951057"/>
          </a:xfrm>
        </p:spPr>
        <p:txBody>
          <a:bodyPr/>
          <a:lstStyle/>
          <a:p>
            <a:r>
              <a:rPr lang="en-US" dirty="0"/>
              <a:t>Semantic changes in connotation </a:t>
            </a:r>
            <a:r>
              <a:rPr lang="en-US" dirty="0" smtClean="0"/>
              <a:t>result </a:t>
            </a:r>
            <a:r>
              <a:rPr lang="en-US" dirty="0"/>
              <a:t>in:</a:t>
            </a:r>
            <a:endParaRPr lang="ru-RU" dirty="0"/>
          </a:p>
        </p:txBody>
      </p:sp>
      <p:sp>
        <p:nvSpPr>
          <p:cNvPr id="3" name="Объект 2"/>
          <p:cNvSpPr>
            <a:spLocks noGrp="1"/>
          </p:cNvSpPr>
          <p:nvPr>
            <p:ph idx="1"/>
          </p:nvPr>
        </p:nvSpPr>
        <p:spPr>
          <a:xfrm>
            <a:off x="838200" y="1316182"/>
            <a:ext cx="10515600" cy="4860781"/>
          </a:xfrm>
        </p:spPr>
        <p:txBody>
          <a:bodyPr>
            <a:normAutofit/>
          </a:bodyPr>
          <a:lstStyle/>
          <a:p>
            <a:r>
              <a:rPr lang="en-US" dirty="0"/>
              <a:t>1) </a:t>
            </a:r>
            <a:r>
              <a:rPr lang="en-US" u="sng" dirty="0"/>
              <a:t>degradation (the pejorative development </a:t>
            </a:r>
            <a:r>
              <a:rPr lang="en-US" dirty="0"/>
              <a:t>of meaning) is </a:t>
            </a:r>
            <a:r>
              <a:rPr lang="en-US" dirty="0" smtClean="0"/>
              <a:t>the semantic </a:t>
            </a:r>
            <a:r>
              <a:rPr lang="en-US" dirty="0"/>
              <a:t>change, by </a:t>
            </a:r>
            <a:r>
              <a:rPr lang="en-US" dirty="0" smtClean="0"/>
              <a:t>which </a:t>
            </a:r>
            <a:r>
              <a:rPr lang="en-US" dirty="0"/>
              <a:t>a word </a:t>
            </a:r>
            <a:r>
              <a:rPr lang="en-US" dirty="0" smtClean="0"/>
              <a:t>acquires some </a:t>
            </a:r>
            <a:r>
              <a:rPr lang="en-US" dirty="0"/>
              <a:t>derogatory emotive charge, e.g. </a:t>
            </a:r>
            <a:r>
              <a:rPr lang="en-US" i="1" dirty="0" smtClean="0"/>
              <a:t>gang </a:t>
            </a:r>
            <a:r>
              <a:rPr lang="en-US" dirty="0"/>
              <a:t>“a group of people going together” –&gt; “an </a:t>
            </a:r>
            <a:r>
              <a:rPr lang="en-US" dirty="0" smtClean="0"/>
              <a:t>organized group </a:t>
            </a:r>
            <a:r>
              <a:rPr lang="en-US" dirty="0"/>
              <a:t>of criminals”; coarse “ordinary, common” –&gt; “rude or vulgar</a:t>
            </a:r>
            <a:r>
              <a:rPr lang="en-US" dirty="0" smtClean="0"/>
              <a:t>”; </a:t>
            </a:r>
          </a:p>
          <a:p>
            <a:r>
              <a:rPr lang="en-US" dirty="0" smtClean="0"/>
              <a:t>2</a:t>
            </a:r>
            <a:r>
              <a:rPr lang="en-US" dirty="0"/>
              <a:t>) </a:t>
            </a:r>
            <a:r>
              <a:rPr lang="en-US" u="sng" dirty="0"/>
              <a:t>elevation (the ameliorative development </a:t>
            </a:r>
            <a:r>
              <a:rPr lang="en-US" dirty="0"/>
              <a:t>of meaning) is </a:t>
            </a:r>
            <a:r>
              <a:rPr lang="en-US" dirty="0" smtClean="0"/>
              <a:t>the semantic </a:t>
            </a:r>
            <a:r>
              <a:rPr lang="en-US" dirty="0"/>
              <a:t>change in the word which rises it to a position of </a:t>
            </a:r>
            <a:r>
              <a:rPr lang="en-US" dirty="0" smtClean="0"/>
              <a:t>greater importance</a:t>
            </a:r>
            <a:r>
              <a:rPr lang="en-US" dirty="0"/>
              <a:t>, e.g. </a:t>
            </a:r>
            <a:r>
              <a:rPr lang="en-US" dirty="0" smtClean="0"/>
              <a:t>knight </a:t>
            </a:r>
            <a:r>
              <a:rPr lang="en-US" dirty="0"/>
              <a:t>“manservant” –&gt; “a </a:t>
            </a:r>
            <a:r>
              <a:rPr lang="en-US" dirty="0" smtClean="0"/>
              <a:t>noble courageous </a:t>
            </a:r>
            <a:r>
              <a:rPr lang="en-US" dirty="0"/>
              <a:t>man</a:t>
            </a:r>
            <a:r>
              <a:rPr lang="en-US" dirty="0" smtClean="0"/>
              <a:t>”; </a:t>
            </a:r>
            <a:r>
              <a:rPr lang="en-US" i="1" dirty="0" smtClean="0"/>
              <a:t>minister </a:t>
            </a:r>
            <a:r>
              <a:rPr lang="en-US" dirty="0"/>
              <a:t>“a servant” –&gt; “a head of a government department”.</a:t>
            </a:r>
            <a:endParaRPr lang="ru-RU" dirty="0"/>
          </a:p>
        </p:txBody>
      </p:sp>
    </p:spTree>
    <p:extLst>
      <p:ext uri="{BB962C8B-B14F-4D97-AF65-F5344CB8AC3E}">
        <p14:creationId xmlns:p14="http://schemas.microsoft.com/office/powerpoint/2010/main" val="11557473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M</a:t>
            </a:r>
            <a:r>
              <a:rPr lang="en-US" dirty="0" smtClean="0"/>
              <a:t>etaphoric </a:t>
            </a:r>
            <a:r>
              <a:rPr lang="en-US" dirty="0"/>
              <a:t>and metonymic changes</a:t>
            </a:r>
            <a:endParaRPr lang="ru-RU" dirty="0"/>
          </a:p>
        </p:txBody>
      </p:sp>
      <p:sp>
        <p:nvSpPr>
          <p:cNvPr id="3" name="Объект 2"/>
          <p:cNvSpPr>
            <a:spLocks noGrp="1"/>
          </p:cNvSpPr>
          <p:nvPr>
            <p:ph idx="1"/>
          </p:nvPr>
        </p:nvSpPr>
        <p:spPr/>
        <p:txBody>
          <a:bodyPr>
            <a:normAutofit fontScale="92500" lnSpcReduction="20000"/>
          </a:bodyPr>
          <a:lstStyle/>
          <a:p>
            <a:r>
              <a:rPr lang="en-US" u="sng" dirty="0"/>
              <a:t>Metaphor</a:t>
            </a:r>
            <a:r>
              <a:rPr lang="en-US" dirty="0"/>
              <a:t> is a transfer of name based on the association of similarity</a:t>
            </a:r>
            <a:r>
              <a:rPr lang="en-US" dirty="0" smtClean="0"/>
              <a:t>, </a:t>
            </a:r>
            <a:r>
              <a:rPr lang="en-US" dirty="0"/>
              <a:t>likening one thing to another </a:t>
            </a:r>
            <a:r>
              <a:rPr lang="en-US" dirty="0" smtClean="0"/>
              <a:t>by way </a:t>
            </a:r>
            <a:r>
              <a:rPr lang="en-US" dirty="0"/>
              <a:t>of referring to it as if it were some other one. This process </a:t>
            </a:r>
            <a:r>
              <a:rPr lang="en-US" dirty="0" smtClean="0"/>
              <a:t>leads to </a:t>
            </a:r>
            <a:r>
              <a:rPr lang="en-US" dirty="0"/>
              <a:t>the development of the so-called </a:t>
            </a:r>
            <a:r>
              <a:rPr lang="en-US" u="sng" dirty="0"/>
              <a:t>trite </a:t>
            </a:r>
            <a:r>
              <a:rPr lang="en-US" u="sng" dirty="0" smtClean="0"/>
              <a:t>metaphors</a:t>
            </a:r>
            <a:r>
              <a:rPr lang="en-US" dirty="0"/>
              <a:t> </a:t>
            </a:r>
            <a:r>
              <a:rPr lang="en-US" dirty="0" smtClean="0"/>
              <a:t>: </a:t>
            </a:r>
            <a:r>
              <a:rPr lang="en-US" i="1" dirty="0" smtClean="0"/>
              <a:t> </a:t>
            </a:r>
            <a:r>
              <a:rPr lang="en-US" i="1" dirty="0"/>
              <a:t>time flies, a cold </a:t>
            </a:r>
            <a:r>
              <a:rPr lang="en-US" i="1" dirty="0" smtClean="0"/>
              <a:t>look, tail </a:t>
            </a:r>
            <a:r>
              <a:rPr lang="en-US" i="1" dirty="0"/>
              <a:t>of a plane, face of a clock, back </a:t>
            </a:r>
            <a:r>
              <a:rPr lang="en-US" i="1" dirty="0" smtClean="0"/>
              <a:t>of the </a:t>
            </a:r>
            <a:r>
              <a:rPr lang="en-US" i="1" dirty="0"/>
              <a:t>chair, foot of the mountain, eye of a needle, </a:t>
            </a:r>
            <a:r>
              <a:rPr lang="en-US" dirty="0" smtClean="0"/>
              <a:t>etc.</a:t>
            </a:r>
          </a:p>
          <a:p>
            <a:r>
              <a:rPr lang="en-US" dirty="0"/>
              <a:t>In these cases the connection between the original and </a:t>
            </a:r>
            <a:r>
              <a:rPr lang="en-US" dirty="0" smtClean="0"/>
              <a:t>transferred word </a:t>
            </a:r>
            <a:r>
              <a:rPr lang="en-US" dirty="0"/>
              <a:t>meaning is lost. As a result, the secondary figuratively </a:t>
            </a:r>
            <a:r>
              <a:rPr lang="en-US" dirty="0" smtClean="0"/>
              <a:t>derived meaning </a:t>
            </a:r>
            <a:r>
              <a:rPr lang="en-US" dirty="0"/>
              <a:t>may actually become its primary one</a:t>
            </a:r>
            <a:r>
              <a:rPr lang="en-US" dirty="0" smtClean="0"/>
              <a:t>.</a:t>
            </a:r>
          </a:p>
          <a:p>
            <a:r>
              <a:rPr lang="en-US" u="sng" dirty="0"/>
              <a:t>Metonymy</a:t>
            </a:r>
            <a:r>
              <a:rPr lang="en-US" dirty="0"/>
              <a:t> is a device in which the name of one thing is changed for that of another to which it is related by association of having close relationship to one another, e.g. </a:t>
            </a:r>
            <a:r>
              <a:rPr lang="en-US" i="1" dirty="0"/>
              <a:t>The marble speaks (the statue made of marble), the best pen (the best writer), a heart of gold (a kind-hearted person), the kettle is boiling (the water is boiling in the kettle)</a:t>
            </a:r>
          </a:p>
          <a:p>
            <a:endParaRPr lang="ru-RU" dirty="0"/>
          </a:p>
        </p:txBody>
      </p:sp>
    </p:spTree>
    <p:extLst>
      <p:ext uri="{BB962C8B-B14F-4D97-AF65-F5344CB8AC3E}">
        <p14:creationId xmlns:p14="http://schemas.microsoft.com/office/powerpoint/2010/main" val="36481488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500062"/>
            <a:ext cx="10515600" cy="1325563"/>
          </a:xfrm>
        </p:spPr>
        <p:txBody>
          <a:bodyPr/>
          <a:lstStyle/>
          <a:p>
            <a:r>
              <a:rPr lang="en-US" dirty="0"/>
              <a:t>S</a:t>
            </a:r>
            <a:r>
              <a:rPr lang="en-US" dirty="0" smtClean="0"/>
              <a:t>emantic </a:t>
            </a:r>
            <a:r>
              <a:rPr lang="en-US" dirty="0"/>
              <a:t>structures of words</a:t>
            </a:r>
            <a:endParaRPr lang="ru-RU" dirty="0"/>
          </a:p>
        </p:txBody>
      </p:sp>
      <p:sp>
        <p:nvSpPr>
          <p:cNvPr id="3" name="Объект 2"/>
          <p:cNvSpPr>
            <a:spLocks noGrp="1"/>
          </p:cNvSpPr>
          <p:nvPr>
            <p:ph idx="1"/>
          </p:nvPr>
        </p:nvSpPr>
        <p:spPr/>
        <p:txBody>
          <a:bodyPr>
            <a:normAutofit/>
          </a:bodyPr>
          <a:lstStyle/>
          <a:p>
            <a:pPr algn="just"/>
            <a:r>
              <a:rPr lang="en-US" u="sng" dirty="0"/>
              <a:t>Monosemy</a:t>
            </a:r>
            <a:r>
              <a:rPr lang="en-US" dirty="0"/>
              <a:t> is the existence within one word of only one </a:t>
            </a:r>
            <a:r>
              <a:rPr lang="en-US" dirty="0" smtClean="0"/>
              <a:t>meaning. e.g</a:t>
            </a:r>
            <a:r>
              <a:rPr lang="en-US" dirty="0"/>
              <a:t>. </a:t>
            </a:r>
            <a:r>
              <a:rPr lang="en-US" i="1" dirty="0"/>
              <a:t>monopoly, radar, cybernetics</a:t>
            </a:r>
            <a:r>
              <a:rPr lang="en-US" i="1" dirty="0" smtClean="0"/>
              <a:t>, biochemistry,, </a:t>
            </a:r>
            <a:r>
              <a:rPr lang="en-US" i="1" dirty="0"/>
              <a:t>audit, broker, etc.</a:t>
            </a:r>
            <a:r>
              <a:rPr lang="en-US" i="1" dirty="0" smtClean="0"/>
              <a:t> </a:t>
            </a:r>
          </a:p>
          <a:p>
            <a:pPr algn="just"/>
            <a:r>
              <a:rPr lang="en-US" u="sng" dirty="0"/>
              <a:t>Polysemy</a:t>
            </a:r>
            <a:r>
              <a:rPr lang="en-US" dirty="0"/>
              <a:t> is a complex of all meanings which </a:t>
            </a:r>
            <a:r>
              <a:rPr lang="en-US" dirty="0" smtClean="0"/>
              <a:t>a word </a:t>
            </a:r>
            <a:r>
              <a:rPr lang="en-US" dirty="0"/>
              <a:t>can have as a result of its </a:t>
            </a:r>
            <a:r>
              <a:rPr lang="en-US" dirty="0" smtClean="0"/>
              <a:t>development (the </a:t>
            </a:r>
            <a:r>
              <a:rPr lang="en-US" dirty="0"/>
              <a:t>main (central) </a:t>
            </a:r>
            <a:r>
              <a:rPr lang="en-US" dirty="0" smtClean="0"/>
              <a:t>meaning and associated meanings, that become </a:t>
            </a:r>
            <a:r>
              <a:rPr lang="en-US" dirty="0"/>
              <a:t>evident in certain lexical and grammatical </a:t>
            </a:r>
            <a:r>
              <a:rPr lang="en-US" dirty="0" smtClean="0"/>
              <a:t>contexts, </a:t>
            </a:r>
            <a:r>
              <a:rPr lang="en-US" dirty="0"/>
              <a:t>e</a:t>
            </a:r>
            <a:r>
              <a:rPr lang="en-US" dirty="0" smtClean="0"/>
              <a:t>.g. </a:t>
            </a:r>
            <a:r>
              <a:rPr lang="en-US" i="1" dirty="0"/>
              <a:t>We </a:t>
            </a:r>
            <a:r>
              <a:rPr lang="en-US" i="1" u="dotted" dirty="0"/>
              <a:t>treated</a:t>
            </a:r>
            <a:r>
              <a:rPr lang="en-US" i="1" dirty="0"/>
              <a:t> her to coffee</a:t>
            </a:r>
            <a:r>
              <a:rPr lang="en-US" i="1" dirty="0" smtClean="0"/>
              <a:t>. </a:t>
            </a:r>
            <a:r>
              <a:rPr lang="en-US" i="1" dirty="0"/>
              <a:t>Don’t </a:t>
            </a:r>
            <a:r>
              <a:rPr lang="en-US" i="1" u="dotted" dirty="0"/>
              <a:t>treat</a:t>
            </a:r>
            <a:r>
              <a:rPr lang="en-US" i="1" dirty="0"/>
              <a:t> animals cruelly</a:t>
            </a:r>
            <a:r>
              <a:rPr lang="en-US" i="1" dirty="0" smtClean="0"/>
              <a:t>. </a:t>
            </a:r>
            <a:r>
              <a:rPr lang="en-US" i="1" dirty="0"/>
              <a:t>This essay </a:t>
            </a:r>
            <a:r>
              <a:rPr lang="en-US" i="1" u="dotted" dirty="0"/>
              <a:t>treats</a:t>
            </a:r>
            <a:r>
              <a:rPr lang="en-US" i="1" dirty="0"/>
              <a:t> </a:t>
            </a:r>
            <a:r>
              <a:rPr lang="en-US" i="1" dirty="0" smtClean="0"/>
              <a:t>the </a:t>
            </a:r>
            <a:r>
              <a:rPr lang="en-US" i="1" dirty="0"/>
              <a:t>progress </a:t>
            </a:r>
            <a:r>
              <a:rPr lang="en-US" i="1" dirty="0" smtClean="0"/>
              <a:t>of </a:t>
            </a:r>
            <a:r>
              <a:rPr lang="en-US" i="1" dirty="0"/>
              <a:t>medical </a:t>
            </a:r>
            <a:r>
              <a:rPr lang="en-US" i="1" dirty="0" smtClean="0"/>
              <a:t>science.</a:t>
            </a:r>
          </a:p>
          <a:p>
            <a:pPr algn="just"/>
            <a:r>
              <a:rPr lang="en-US" dirty="0"/>
              <a:t>Semantic </a:t>
            </a:r>
            <a:r>
              <a:rPr lang="en-US" u="sng" dirty="0"/>
              <a:t>diffusion</a:t>
            </a:r>
            <a:r>
              <a:rPr lang="en-US" dirty="0"/>
              <a:t> is observed in words with a very </a:t>
            </a:r>
            <a:r>
              <a:rPr lang="en-US" dirty="0" smtClean="0"/>
              <a:t>wide conceptual volume, </a:t>
            </a:r>
            <a:r>
              <a:rPr lang="en-US" dirty="0"/>
              <a:t>e.g. </a:t>
            </a:r>
            <a:r>
              <a:rPr lang="en-US" i="1" dirty="0" smtClean="0"/>
              <a:t>thing, affair</a:t>
            </a:r>
            <a:r>
              <a:rPr lang="en-US" i="1" dirty="0"/>
              <a:t>, stuff, </a:t>
            </a:r>
            <a:r>
              <a:rPr lang="en-US" dirty="0"/>
              <a:t>etc. can name various living beings, facts, </a:t>
            </a:r>
            <a:r>
              <a:rPr lang="en-US" dirty="0" smtClean="0"/>
              <a:t>inanimate objects</a:t>
            </a:r>
            <a:r>
              <a:rPr lang="en-US" dirty="0"/>
              <a:t>, problems, etc.</a:t>
            </a:r>
            <a:endParaRPr lang="ru-RU" dirty="0"/>
          </a:p>
        </p:txBody>
      </p:sp>
    </p:spTree>
    <p:extLst>
      <p:ext uri="{BB962C8B-B14F-4D97-AF65-F5344CB8AC3E}">
        <p14:creationId xmlns:p14="http://schemas.microsoft.com/office/powerpoint/2010/main" val="37963148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Classifications of words</a:t>
            </a:r>
            <a:endParaRPr lang="ru-RU" dirty="0"/>
          </a:p>
        </p:txBody>
      </p:sp>
      <p:sp>
        <p:nvSpPr>
          <p:cNvPr id="3" name="Объект 2"/>
          <p:cNvSpPr>
            <a:spLocks noGrp="1"/>
          </p:cNvSpPr>
          <p:nvPr>
            <p:ph idx="1"/>
          </p:nvPr>
        </p:nvSpPr>
        <p:spPr/>
        <p:txBody>
          <a:bodyPr>
            <a:normAutofit fontScale="85000" lnSpcReduction="20000"/>
          </a:bodyPr>
          <a:lstStyle/>
          <a:p>
            <a:r>
              <a:rPr lang="en-US" dirty="0"/>
              <a:t>The </a:t>
            </a:r>
            <a:r>
              <a:rPr lang="en-US" u="sng" dirty="0" smtClean="0"/>
              <a:t>semantic field </a:t>
            </a:r>
            <a:r>
              <a:rPr lang="en-US" dirty="0" smtClean="0"/>
              <a:t>is a sector </a:t>
            </a:r>
            <a:r>
              <a:rPr lang="en-US" dirty="0"/>
              <a:t>of the vocabulary </a:t>
            </a:r>
            <a:r>
              <a:rPr lang="en-US" dirty="0" err="1"/>
              <a:t>characterised</a:t>
            </a:r>
            <a:r>
              <a:rPr lang="en-US" dirty="0"/>
              <a:t> by some common concept </a:t>
            </a:r>
            <a:r>
              <a:rPr lang="en-US" dirty="0" smtClean="0"/>
              <a:t>as the </a:t>
            </a:r>
            <a:r>
              <a:rPr lang="en-US" dirty="0"/>
              <a:t>common denominator of their meaning; it is also called </a:t>
            </a:r>
            <a:r>
              <a:rPr lang="en-US" dirty="0" smtClean="0"/>
              <a:t>a conceptual </a:t>
            </a:r>
            <a:r>
              <a:rPr lang="en-US" dirty="0"/>
              <a:t>field, e.g. </a:t>
            </a:r>
            <a:r>
              <a:rPr lang="en-US" i="1" dirty="0"/>
              <a:t>black, green, yellow </a:t>
            </a:r>
            <a:r>
              <a:rPr lang="en-US" dirty="0"/>
              <a:t>– the field of </a:t>
            </a:r>
            <a:r>
              <a:rPr lang="en-US" dirty="0" err="1"/>
              <a:t>colour</a:t>
            </a:r>
            <a:r>
              <a:rPr lang="en-US" dirty="0"/>
              <a:t>; </a:t>
            </a:r>
            <a:r>
              <a:rPr lang="en-US" i="1" dirty="0"/>
              <a:t>joy</a:t>
            </a:r>
            <a:r>
              <a:rPr lang="en-US" i="1" dirty="0" smtClean="0"/>
              <a:t>, passion</a:t>
            </a:r>
            <a:r>
              <a:rPr lang="en-US" i="1" dirty="0"/>
              <a:t>, sorrow </a:t>
            </a:r>
            <a:r>
              <a:rPr lang="en-US" dirty="0"/>
              <a:t>– the field of </a:t>
            </a:r>
            <a:r>
              <a:rPr lang="en-US" dirty="0" smtClean="0"/>
              <a:t>emotions</a:t>
            </a:r>
          </a:p>
          <a:p>
            <a:r>
              <a:rPr lang="en-US" u="sng" dirty="0"/>
              <a:t>Hyponymy</a:t>
            </a:r>
            <a:r>
              <a:rPr lang="en-US" dirty="0"/>
              <a:t> is the </a:t>
            </a:r>
            <a:r>
              <a:rPr lang="en-US" dirty="0" smtClean="0"/>
              <a:t>semantic relationship </a:t>
            </a:r>
            <a:r>
              <a:rPr lang="en-US" dirty="0"/>
              <a:t>of inclusion. The </a:t>
            </a:r>
            <a:r>
              <a:rPr lang="en-US" dirty="0" err="1"/>
              <a:t>hyponymic</a:t>
            </a:r>
            <a:r>
              <a:rPr lang="en-US" dirty="0"/>
              <a:t> relationship may be </a:t>
            </a:r>
            <a:r>
              <a:rPr lang="en-US" dirty="0" smtClean="0"/>
              <a:t>viewed as </a:t>
            </a:r>
            <a:r>
              <a:rPr lang="en-US" dirty="0"/>
              <a:t>the hierarchical relationship between the meaning of the </a:t>
            </a:r>
            <a:r>
              <a:rPr lang="en-US" dirty="0" smtClean="0"/>
              <a:t>general and </a:t>
            </a:r>
            <a:r>
              <a:rPr lang="en-US" dirty="0"/>
              <a:t>individual terms</a:t>
            </a:r>
            <a:r>
              <a:rPr lang="en-US" dirty="0" smtClean="0"/>
              <a:t>.</a:t>
            </a:r>
          </a:p>
          <a:p>
            <a:r>
              <a:rPr lang="en-US" u="sng" dirty="0" err="1" smtClean="0"/>
              <a:t>Hyperonym</a:t>
            </a:r>
            <a:r>
              <a:rPr lang="en-US" dirty="0" smtClean="0"/>
              <a:t> </a:t>
            </a:r>
            <a:r>
              <a:rPr lang="en-US" dirty="0"/>
              <a:t>is a word with a broad meaning constituting a </a:t>
            </a:r>
            <a:r>
              <a:rPr lang="en-US" dirty="0" smtClean="0"/>
              <a:t>category </a:t>
            </a:r>
            <a:r>
              <a:rPr lang="en-US" dirty="0"/>
              <a:t>into which words with more specific meanings </a:t>
            </a:r>
            <a:r>
              <a:rPr lang="en-US" dirty="0" smtClean="0"/>
              <a:t>fall, e.g</a:t>
            </a:r>
            <a:r>
              <a:rPr lang="en-US" dirty="0"/>
              <a:t>. </a:t>
            </a:r>
            <a:r>
              <a:rPr lang="en-US" i="1" dirty="0" err="1"/>
              <a:t>colour</a:t>
            </a:r>
            <a:r>
              <a:rPr lang="en-US" i="1" dirty="0"/>
              <a:t> </a:t>
            </a:r>
            <a:r>
              <a:rPr lang="en-US" dirty="0"/>
              <a:t>is a </a:t>
            </a:r>
            <a:r>
              <a:rPr lang="en-US" dirty="0" err="1"/>
              <a:t>hyperonym</a:t>
            </a:r>
            <a:r>
              <a:rPr lang="en-US" dirty="0"/>
              <a:t> of </a:t>
            </a:r>
            <a:r>
              <a:rPr lang="en-US" i="1" dirty="0"/>
              <a:t>red </a:t>
            </a:r>
            <a:r>
              <a:rPr lang="en-US" dirty="0" smtClean="0"/>
              <a:t>.</a:t>
            </a:r>
            <a:r>
              <a:rPr lang="en-US" dirty="0"/>
              <a:t> </a:t>
            </a:r>
            <a:r>
              <a:rPr lang="en-US" dirty="0" err="1" smtClean="0"/>
              <a:t>Hyperonym</a:t>
            </a:r>
            <a:r>
              <a:rPr lang="en-US" dirty="0" smtClean="0"/>
              <a:t> </a:t>
            </a:r>
            <a:r>
              <a:rPr lang="en-US" dirty="0"/>
              <a:t>serves to describe the </a:t>
            </a:r>
            <a:r>
              <a:rPr lang="en-US" dirty="0" err="1"/>
              <a:t>lexico</a:t>
            </a:r>
            <a:r>
              <a:rPr lang="en-US" dirty="0"/>
              <a:t>-semantic </a:t>
            </a:r>
            <a:r>
              <a:rPr lang="en-US" dirty="0" smtClean="0"/>
              <a:t>group.</a:t>
            </a:r>
          </a:p>
          <a:p>
            <a:r>
              <a:rPr lang="en-US" dirty="0" smtClean="0"/>
              <a:t> </a:t>
            </a:r>
            <a:r>
              <a:rPr lang="en-US" u="sng" dirty="0" smtClean="0"/>
              <a:t>Hyponym</a:t>
            </a:r>
            <a:r>
              <a:rPr lang="en-US" dirty="0" smtClean="0"/>
              <a:t> </a:t>
            </a:r>
            <a:r>
              <a:rPr lang="en-US" dirty="0"/>
              <a:t>is a word of more specific meaning than a general </a:t>
            </a:r>
            <a:r>
              <a:rPr lang="en-US" dirty="0" smtClean="0"/>
              <a:t>term </a:t>
            </a:r>
            <a:r>
              <a:rPr lang="en-US" dirty="0"/>
              <a:t>applicable to it, e.g. </a:t>
            </a:r>
            <a:r>
              <a:rPr lang="en-US" i="1" dirty="0"/>
              <a:t>spoo</a:t>
            </a:r>
            <a:r>
              <a:rPr lang="en-US" dirty="0"/>
              <a:t>n is a hyponym of </a:t>
            </a:r>
            <a:r>
              <a:rPr lang="en-US" i="1" dirty="0"/>
              <a:t>cutlery</a:t>
            </a:r>
            <a:r>
              <a:rPr lang="en-US" i="1" dirty="0" smtClean="0"/>
              <a:t>. </a:t>
            </a:r>
            <a:r>
              <a:rPr lang="en-US" dirty="0" smtClean="0"/>
              <a:t>e.g</a:t>
            </a:r>
            <a:r>
              <a:rPr lang="en-US" dirty="0"/>
              <a:t>. </a:t>
            </a:r>
            <a:r>
              <a:rPr lang="en-US" i="1" dirty="0"/>
              <a:t>vehicle includes car, bus, tram, taxi, </a:t>
            </a:r>
            <a:r>
              <a:rPr lang="en-US" dirty="0"/>
              <a:t>etc. The </a:t>
            </a:r>
            <a:r>
              <a:rPr lang="en-US" dirty="0" smtClean="0"/>
              <a:t>principle is </a:t>
            </a:r>
            <a:r>
              <a:rPr lang="en-US" dirty="0"/>
              <a:t>widely spread in botany (</a:t>
            </a:r>
            <a:r>
              <a:rPr lang="en-US" i="1" dirty="0"/>
              <a:t>rose, daisy, </a:t>
            </a:r>
            <a:r>
              <a:rPr lang="en-US" i="1" dirty="0" smtClean="0"/>
              <a:t>chrysanthemum, </a:t>
            </a:r>
            <a:r>
              <a:rPr lang="en-US" i="1" dirty="0"/>
              <a:t>tulip </a:t>
            </a:r>
            <a:r>
              <a:rPr lang="en-US" dirty="0" smtClean="0"/>
              <a:t>are included </a:t>
            </a:r>
            <a:r>
              <a:rPr lang="en-US" dirty="0"/>
              <a:t>in the meaning of </a:t>
            </a:r>
            <a:r>
              <a:rPr lang="en-US" i="1" dirty="0"/>
              <a:t>flower </a:t>
            </a:r>
            <a:r>
              <a:rPr lang="en-US" dirty="0"/>
              <a:t>which functions as the generic term</a:t>
            </a:r>
            <a:r>
              <a:rPr lang="en-US" dirty="0" smtClean="0"/>
              <a:t>).</a:t>
            </a:r>
            <a:endParaRPr lang="ru-RU" dirty="0"/>
          </a:p>
        </p:txBody>
      </p:sp>
    </p:spTree>
    <p:extLst>
      <p:ext uri="{BB962C8B-B14F-4D97-AF65-F5344CB8AC3E}">
        <p14:creationId xmlns:p14="http://schemas.microsoft.com/office/powerpoint/2010/main" val="17476920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Classifications of words</a:t>
            </a:r>
            <a:endParaRPr lang="ru-RU" dirty="0"/>
          </a:p>
        </p:txBody>
      </p:sp>
      <p:sp>
        <p:nvSpPr>
          <p:cNvPr id="3" name="Объект 2"/>
          <p:cNvSpPr>
            <a:spLocks noGrp="1"/>
          </p:cNvSpPr>
          <p:nvPr>
            <p:ph idx="1"/>
          </p:nvPr>
        </p:nvSpPr>
        <p:spPr/>
        <p:txBody>
          <a:bodyPr>
            <a:normAutofit/>
          </a:bodyPr>
          <a:lstStyle/>
          <a:p>
            <a:r>
              <a:rPr lang="en-US" u="sng" dirty="0"/>
              <a:t>Synonyms</a:t>
            </a:r>
            <a:r>
              <a:rPr lang="en-US" dirty="0"/>
              <a:t> are words belonging to the same part of speech</a:t>
            </a:r>
            <a:r>
              <a:rPr lang="en-US" dirty="0" smtClean="0"/>
              <a:t>, differing </a:t>
            </a:r>
            <a:r>
              <a:rPr lang="en-US" dirty="0"/>
              <a:t>in sound form, and possessing one or more identical or </a:t>
            </a:r>
            <a:r>
              <a:rPr lang="en-US" dirty="0" smtClean="0"/>
              <a:t>nearly identical </a:t>
            </a:r>
            <a:r>
              <a:rPr lang="en-US" dirty="0"/>
              <a:t>(similar) denotational meaning</a:t>
            </a:r>
            <a:r>
              <a:rPr lang="en-US" dirty="0" smtClean="0"/>
              <a:t>.</a:t>
            </a:r>
          </a:p>
          <a:p>
            <a:r>
              <a:rPr lang="en-US" u="dottedHeavy" dirty="0"/>
              <a:t>Ideographic</a:t>
            </a:r>
            <a:r>
              <a:rPr lang="en-US" dirty="0"/>
              <a:t> (relative) synonyms which have different </a:t>
            </a:r>
            <a:r>
              <a:rPr lang="en-US" dirty="0" smtClean="0"/>
              <a:t>shades of </a:t>
            </a:r>
            <a:r>
              <a:rPr lang="en-US" dirty="0"/>
              <a:t>meaning, e.g. </a:t>
            </a:r>
            <a:r>
              <a:rPr lang="en-US" i="1" dirty="0"/>
              <a:t>beautiful – fine – handsome – </a:t>
            </a:r>
            <a:r>
              <a:rPr lang="en-US" i="1" dirty="0" smtClean="0"/>
              <a:t>pretty</a:t>
            </a:r>
          </a:p>
          <a:p>
            <a:r>
              <a:rPr lang="en-US" u="dottedHeavy" dirty="0"/>
              <a:t>Stylistic</a:t>
            </a:r>
            <a:r>
              <a:rPr lang="en-US" dirty="0"/>
              <a:t> synonyms which differ in emotive value and </a:t>
            </a:r>
            <a:r>
              <a:rPr lang="en-US" dirty="0" smtClean="0"/>
              <a:t>stylistic sphere </a:t>
            </a:r>
            <a:r>
              <a:rPr lang="en-US" dirty="0"/>
              <a:t>of application, e.g. </a:t>
            </a:r>
            <a:r>
              <a:rPr lang="en-US" i="1" dirty="0"/>
              <a:t>child (neutral) – infant (elevated) – </a:t>
            </a:r>
            <a:r>
              <a:rPr lang="en-US" i="1" dirty="0" smtClean="0"/>
              <a:t>kid (</a:t>
            </a:r>
            <a:r>
              <a:rPr lang="en-US" i="1" dirty="0" err="1"/>
              <a:t>colloq</a:t>
            </a:r>
            <a:r>
              <a:rPr lang="en-US" i="1" dirty="0" smtClean="0"/>
              <a:t>)</a:t>
            </a:r>
          </a:p>
          <a:p>
            <a:r>
              <a:rPr lang="en-US" u="dottedHeavy" dirty="0"/>
              <a:t>Absolute</a:t>
            </a:r>
            <a:r>
              <a:rPr lang="en-US" dirty="0"/>
              <a:t> synonyms, quite alike in their meanings and </a:t>
            </a:r>
            <a:r>
              <a:rPr lang="en-US" dirty="0" smtClean="0"/>
              <a:t>stylistic coloring</a:t>
            </a:r>
            <a:r>
              <a:rPr lang="en-US" dirty="0"/>
              <a:t>, and therefore, interchangeable in all contexts, are very rare</a:t>
            </a:r>
            <a:r>
              <a:rPr lang="en-US" dirty="0" smtClean="0"/>
              <a:t>, e.g</a:t>
            </a:r>
            <a:r>
              <a:rPr lang="en-US" dirty="0"/>
              <a:t>. </a:t>
            </a:r>
            <a:r>
              <a:rPr lang="en-US" i="1" dirty="0"/>
              <a:t>word-building – word-formation; compounding – composition</a:t>
            </a:r>
            <a:endParaRPr lang="en-US" dirty="0" smtClean="0"/>
          </a:p>
          <a:p>
            <a:endParaRPr lang="ru-RU" dirty="0"/>
          </a:p>
        </p:txBody>
      </p:sp>
    </p:spTree>
    <p:extLst>
      <p:ext uri="{BB962C8B-B14F-4D97-AF65-F5344CB8AC3E}">
        <p14:creationId xmlns:p14="http://schemas.microsoft.com/office/powerpoint/2010/main" val="2230541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Antonyms </a:t>
            </a:r>
            <a:endParaRPr lang="ru-RU" dirty="0"/>
          </a:p>
        </p:txBody>
      </p:sp>
      <p:sp>
        <p:nvSpPr>
          <p:cNvPr id="3" name="Объект 2"/>
          <p:cNvSpPr>
            <a:spLocks noGrp="1"/>
          </p:cNvSpPr>
          <p:nvPr>
            <p:ph idx="1"/>
          </p:nvPr>
        </p:nvSpPr>
        <p:spPr/>
        <p:txBody>
          <a:bodyPr/>
          <a:lstStyle/>
          <a:p>
            <a:r>
              <a:rPr lang="en-US" dirty="0"/>
              <a:t>a synonymic </a:t>
            </a:r>
            <a:r>
              <a:rPr lang="en-US" dirty="0" smtClean="0"/>
              <a:t>dominant</a:t>
            </a:r>
          </a:p>
          <a:p>
            <a:r>
              <a:rPr lang="en-US" dirty="0"/>
              <a:t>the sources of </a:t>
            </a:r>
            <a:r>
              <a:rPr lang="en-US" dirty="0" smtClean="0"/>
              <a:t>synonymy</a:t>
            </a:r>
          </a:p>
          <a:p>
            <a:r>
              <a:rPr lang="en-US" dirty="0" smtClean="0"/>
              <a:t>Euphemisms</a:t>
            </a:r>
          </a:p>
          <a:p>
            <a:endParaRPr lang="en-US" dirty="0"/>
          </a:p>
          <a:p>
            <a:r>
              <a:rPr lang="en-US" u="sng" dirty="0" smtClean="0"/>
              <a:t>Antonym</a:t>
            </a:r>
            <a:r>
              <a:rPr lang="en-US" dirty="0" smtClean="0"/>
              <a:t> is a </a:t>
            </a:r>
            <a:r>
              <a:rPr lang="en-US" dirty="0"/>
              <a:t>word which means the opposite of another word is </a:t>
            </a:r>
            <a:r>
              <a:rPr lang="en-US" dirty="0" smtClean="0"/>
              <a:t>called.</a:t>
            </a:r>
          </a:p>
          <a:p>
            <a:pPr marL="0" indent="0">
              <a:buNone/>
            </a:pPr>
            <a:r>
              <a:rPr lang="en-US" dirty="0"/>
              <a:t>1) root </a:t>
            </a:r>
            <a:r>
              <a:rPr lang="en-US" dirty="0" smtClean="0"/>
              <a:t>antonyms, e.g</a:t>
            </a:r>
            <a:r>
              <a:rPr lang="en-US" dirty="0"/>
              <a:t>. </a:t>
            </a:r>
            <a:r>
              <a:rPr lang="en-US" i="1" dirty="0"/>
              <a:t>long </a:t>
            </a:r>
            <a:r>
              <a:rPr lang="en-US" i="1" dirty="0" smtClean="0"/>
              <a:t>– short</a:t>
            </a:r>
            <a:r>
              <a:rPr lang="en-US" i="1" dirty="0"/>
              <a:t>, up – down, to start – to finish.</a:t>
            </a:r>
            <a:endParaRPr lang="en-US" dirty="0" smtClean="0"/>
          </a:p>
          <a:p>
            <a:pPr marL="0" indent="0">
              <a:buNone/>
            </a:pPr>
            <a:r>
              <a:rPr lang="en-US" dirty="0"/>
              <a:t>2) </a:t>
            </a:r>
            <a:r>
              <a:rPr lang="en-US" dirty="0" err="1"/>
              <a:t>affixal</a:t>
            </a:r>
            <a:r>
              <a:rPr lang="en-US" dirty="0"/>
              <a:t> </a:t>
            </a:r>
            <a:r>
              <a:rPr lang="en-US" dirty="0" smtClean="0"/>
              <a:t>antonyms, </a:t>
            </a:r>
            <a:r>
              <a:rPr lang="en-US" dirty="0"/>
              <a:t>e.g. </a:t>
            </a:r>
            <a:r>
              <a:rPr lang="en-US" i="1" dirty="0"/>
              <a:t>hopeful – hopeless, happy </a:t>
            </a:r>
            <a:r>
              <a:rPr lang="en-US" i="1" dirty="0" smtClean="0"/>
              <a:t>– unhappy</a:t>
            </a:r>
            <a:r>
              <a:rPr lang="en-US" i="1" dirty="0"/>
              <a:t>, appear – disappear.</a:t>
            </a:r>
            <a:endParaRPr lang="ru-RU" dirty="0"/>
          </a:p>
        </p:txBody>
      </p:sp>
    </p:spTree>
    <p:extLst>
      <p:ext uri="{BB962C8B-B14F-4D97-AF65-F5344CB8AC3E}">
        <p14:creationId xmlns:p14="http://schemas.microsoft.com/office/powerpoint/2010/main" val="4595084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Homonyms</a:t>
            </a:r>
            <a:endParaRPr lang="ru-RU" dirty="0"/>
          </a:p>
        </p:txBody>
      </p:sp>
      <p:sp>
        <p:nvSpPr>
          <p:cNvPr id="3" name="Объект 2"/>
          <p:cNvSpPr>
            <a:spLocks noGrp="1"/>
          </p:cNvSpPr>
          <p:nvPr>
            <p:ph idx="1"/>
          </p:nvPr>
        </p:nvSpPr>
        <p:spPr/>
        <p:txBody>
          <a:bodyPr>
            <a:normAutofit/>
          </a:bodyPr>
          <a:lstStyle/>
          <a:p>
            <a:r>
              <a:rPr lang="en-US" dirty="0" smtClean="0"/>
              <a:t>Homonyms are words </a:t>
            </a:r>
            <a:r>
              <a:rPr lang="en-US" dirty="0"/>
              <a:t>identical in form but quite different in their meaning </a:t>
            </a:r>
            <a:r>
              <a:rPr lang="en-US" dirty="0" smtClean="0"/>
              <a:t>and distribution </a:t>
            </a:r>
          </a:p>
          <a:p>
            <a:pPr marL="0" indent="0">
              <a:buNone/>
            </a:pPr>
            <a:r>
              <a:rPr lang="en-US" dirty="0" smtClean="0"/>
              <a:t>I. Absolute homonyms, e.g.</a:t>
            </a:r>
            <a:r>
              <a:rPr lang="ru-RU" dirty="0" smtClean="0"/>
              <a:t> </a:t>
            </a:r>
            <a:r>
              <a:rPr lang="en-US" i="1" dirty="0"/>
              <a:t>bear </a:t>
            </a:r>
            <a:r>
              <a:rPr lang="en-US" dirty="0"/>
              <a:t>(</a:t>
            </a:r>
            <a:r>
              <a:rPr lang="ru-RU" dirty="0" err="1"/>
              <a:t>ведмідь</a:t>
            </a:r>
            <a:r>
              <a:rPr lang="ru-RU" dirty="0" smtClean="0"/>
              <a:t>)</a:t>
            </a:r>
            <a:r>
              <a:rPr lang="en-US" dirty="0" smtClean="0"/>
              <a:t> ::</a:t>
            </a:r>
            <a:r>
              <a:rPr lang="en-US" i="1" dirty="0"/>
              <a:t>bear </a:t>
            </a:r>
            <a:r>
              <a:rPr lang="en-US" dirty="0"/>
              <a:t>(</a:t>
            </a:r>
            <a:r>
              <a:rPr lang="ru-RU" dirty="0"/>
              <a:t>нести</a:t>
            </a:r>
            <a:r>
              <a:rPr lang="ru-RU" dirty="0" smtClean="0"/>
              <a:t>)</a:t>
            </a:r>
            <a:endParaRPr lang="en-US" dirty="0" smtClean="0"/>
          </a:p>
          <a:p>
            <a:pPr marL="0" indent="0">
              <a:buNone/>
            </a:pPr>
            <a:r>
              <a:rPr lang="en-US" dirty="0"/>
              <a:t>II. Partial </a:t>
            </a:r>
            <a:r>
              <a:rPr lang="en-US" dirty="0" smtClean="0"/>
              <a:t>homonyms:</a:t>
            </a:r>
            <a:endParaRPr lang="en-US" dirty="0"/>
          </a:p>
          <a:p>
            <a:pPr marL="0" indent="0">
              <a:buNone/>
            </a:pPr>
            <a:r>
              <a:rPr lang="en-US" dirty="0"/>
              <a:t>1) Homographs which are identical in spelling but different </a:t>
            </a:r>
            <a:r>
              <a:rPr lang="en-US" dirty="0" smtClean="0"/>
              <a:t>in sound</a:t>
            </a:r>
            <a:r>
              <a:rPr lang="en-US" dirty="0"/>
              <a:t>, e.g. </a:t>
            </a:r>
            <a:r>
              <a:rPr lang="en-US" i="1" dirty="0"/>
              <a:t>row </a:t>
            </a:r>
            <a:r>
              <a:rPr lang="en-US" dirty="0"/>
              <a:t>[</a:t>
            </a:r>
            <a:r>
              <a:rPr lang="en-US" dirty="0" err="1"/>
              <a:t>rou</a:t>
            </a:r>
            <a:r>
              <a:rPr lang="en-US" dirty="0"/>
              <a:t>] – </a:t>
            </a:r>
            <a:r>
              <a:rPr lang="ru-RU" dirty="0"/>
              <a:t>ряд :: </a:t>
            </a:r>
            <a:r>
              <a:rPr lang="en-US" i="1" dirty="0"/>
              <a:t>row </a:t>
            </a:r>
            <a:r>
              <a:rPr lang="en-US" dirty="0"/>
              <a:t>[</a:t>
            </a:r>
            <a:r>
              <a:rPr lang="en-US" dirty="0" err="1"/>
              <a:t>rau</a:t>
            </a:r>
            <a:r>
              <a:rPr lang="en-US" dirty="0"/>
              <a:t>] – </a:t>
            </a:r>
            <a:r>
              <a:rPr lang="ru-RU" dirty="0"/>
              <a:t>сварка, </a:t>
            </a:r>
            <a:r>
              <a:rPr lang="en-US" i="1" dirty="0"/>
              <a:t>wind </a:t>
            </a:r>
            <a:r>
              <a:rPr lang="en-US" dirty="0"/>
              <a:t>[wind] – </a:t>
            </a:r>
            <a:r>
              <a:rPr lang="ru-RU" dirty="0"/>
              <a:t>в</a:t>
            </a:r>
            <a:r>
              <a:rPr lang="en-US" dirty="0" err="1"/>
              <a:t>i</a:t>
            </a:r>
            <a:r>
              <a:rPr lang="ru-RU" dirty="0" smtClean="0"/>
              <a:t>тер</a:t>
            </a:r>
            <a:r>
              <a:rPr lang="en-US" dirty="0" smtClean="0"/>
              <a:t> :: </a:t>
            </a:r>
            <a:r>
              <a:rPr lang="en-US" i="1" dirty="0"/>
              <a:t>wind </a:t>
            </a:r>
            <a:r>
              <a:rPr lang="en-US" dirty="0"/>
              <a:t>[</a:t>
            </a:r>
            <a:r>
              <a:rPr lang="en-US" dirty="0" err="1"/>
              <a:t>waind</a:t>
            </a:r>
            <a:r>
              <a:rPr lang="en-US" dirty="0"/>
              <a:t>] – </a:t>
            </a:r>
            <a:r>
              <a:rPr lang="ru-RU" dirty="0" err="1"/>
              <a:t>заводити</a:t>
            </a:r>
            <a:r>
              <a:rPr lang="ru-RU" dirty="0"/>
              <a:t> </a:t>
            </a:r>
            <a:r>
              <a:rPr lang="ru-RU" dirty="0" err="1"/>
              <a:t>годинник</a:t>
            </a:r>
            <a:r>
              <a:rPr lang="ru-RU" dirty="0" smtClean="0"/>
              <a:t>.</a:t>
            </a:r>
            <a:endParaRPr lang="en-US" dirty="0" smtClean="0"/>
          </a:p>
          <a:p>
            <a:pPr marL="0" indent="0">
              <a:buNone/>
            </a:pPr>
            <a:r>
              <a:rPr lang="en-US" dirty="0"/>
              <a:t>2) Homophones which are identical in sound but different </a:t>
            </a:r>
            <a:r>
              <a:rPr lang="en-US" dirty="0" smtClean="0"/>
              <a:t>in spelling</a:t>
            </a:r>
            <a:r>
              <a:rPr lang="en-US" dirty="0"/>
              <a:t>, e.g. </a:t>
            </a:r>
            <a:r>
              <a:rPr lang="en-US" i="1" dirty="0"/>
              <a:t>knight </a:t>
            </a:r>
            <a:r>
              <a:rPr lang="en-US" dirty="0"/>
              <a:t>(</a:t>
            </a:r>
            <a:r>
              <a:rPr lang="ru-RU" dirty="0" err="1"/>
              <a:t>лицар</a:t>
            </a:r>
            <a:r>
              <a:rPr lang="ru-RU" dirty="0"/>
              <a:t>) :: </a:t>
            </a:r>
            <a:r>
              <a:rPr lang="en-US" i="1" dirty="0"/>
              <a:t>night </a:t>
            </a:r>
            <a:r>
              <a:rPr lang="en-US" dirty="0"/>
              <a:t>(</a:t>
            </a:r>
            <a:r>
              <a:rPr lang="ru-RU" dirty="0" err="1"/>
              <a:t>ніч</a:t>
            </a:r>
            <a:r>
              <a:rPr lang="ru-RU" dirty="0"/>
              <a:t>), </a:t>
            </a:r>
            <a:r>
              <a:rPr lang="en-US" i="1" dirty="0"/>
              <a:t>air </a:t>
            </a:r>
            <a:r>
              <a:rPr lang="en-US" dirty="0"/>
              <a:t>(</a:t>
            </a:r>
            <a:r>
              <a:rPr lang="ru-RU" dirty="0" err="1"/>
              <a:t>повітря</a:t>
            </a:r>
            <a:r>
              <a:rPr lang="ru-RU" dirty="0"/>
              <a:t>) :: </a:t>
            </a:r>
            <a:r>
              <a:rPr lang="en-US" i="1" dirty="0" smtClean="0"/>
              <a:t>heir </a:t>
            </a:r>
            <a:r>
              <a:rPr lang="ru-RU" dirty="0" smtClean="0"/>
              <a:t>(</a:t>
            </a:r>
            <a:r>
              <a:rPr lang="ru-RU" dirty="0" err="1"/>
              <a:t>спадкоємець</a:t>
            </a:r>
            <a:r>
              <a:rPr lang="ru-RU" dirty="0" smtClean="0"/>
              <a:t>).</a:t>
            </a:r>
            <a:endParaRPr lang="ru-RU" dirty="0"/>
          </a:p>
        </p:txBody>
      </p:sp>
    </p:spTree>
    <p:extLst>
      <p:ext uri="{BB962C8B-B14F-4D97-AF65-F5344CB8AC3E}">
        <p14:creationId xmlns:p14="http://schemas.microsoft.com/office/powerpoint/2010/main" val="8181731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D87B127-E6BA-4090-9AF9-5810F6872AEB}"/>
              </a:ext>
            </a:extLst>
          </p:cNvPr>
          <p:cNvSpPr>
            <a:spLocks noGrp="1"/>
          </p:cNvSpPr>
          <p:nvPr>
            <p:ph type="title"/>
          </p:nvPr>
        </p:nvSpPr>
        <p:spPr/>
        <p:txBody>
          <a:bodyPr/>
          <a:lstStyle/>
          <a:p>
            <a:r>
              <a:rPr lang="en-US" dirty="0"/>
              <a:t>Types of word combinations </a:t>
            </a:r>
            <a:endParaRPr lang="uk-UA" dirty="0"/>
          </a:p>
        </p:txBody>
      </p:sp>
      <p:sp>
        <p:nvSpPr>
          <p:cNvPr id="3" name="Місце для вмісту 2">
            <a:extLst>
              <a:ext uri="{FF2B5EF4-FFF2-40B4-BE49-F238E27FC236}">
                <a16:creationId xmlns:a16="http://schemas.microsoft.com/office/drawing/2014/main" id="{DEB18482-10AC-4824-907C-0165EC56BA1C}"/>
              </a:ext>
            </a:extLst>
          </p:cNvPr>
          <p:cNvSpPr>
            <a:spLocks noGrp="1"/>
          </p:cNvSpPr>
          <p:nvPr>
            <p:ph idx="1"/>
          </p:nvPr>
        </p:nvSpPr>
        <p:spPr/>
        <p:txBody>
          <a:bodyPr>
            <a:normAutofit/>
          </a:bodyPr>
          <a:lstStyle/>
          <a:p>
            <a:pPr algn="l"/>
            <a:r>
              <a:rPr lang="en-US" dirty="0">
                <a:latin typeface="AdonisC"/>
              </a:rPr>
              <a:t>o</a:t>
            </a:r>
            <a:r>
              <a:rPr lang="en-US" b="0" i="0" u="none" strike="noStrike" baseline="0" dirty="0">
                <a:latin typeface="AdonisC"/>
              </a:rPr>
              <a:t>rdinary / free word-combinations (any element can be substituted by another) </a:t>
            </a:r>
          </a:p>
          <a:p>
            <a:pPr algn="l"/>
            <a:r>
              <a:rPr lang="en-US" b="0" i="0" u="none" strike="noStrike" baseline="0" dirty="0">
                <a:latin typeface="AdonisC"/>
              </a:rPr>
              <a:t>semi-free word combinations (the substitution is possible but limited, e.g. </a:t>
            </a:r>
            <a:r>
              <a:rPr lang="en-US" b="0" i="1" u="none" strike="noStrike" baseline="0" dirty="0">
                <a:latin typeface="AdonisC,Italic"/>
              </a:rPr>
              <a:t>to cut a poor/funny/strange figure</a:t>
            </a:r>
            <a:r>
              <a:rPr lang="en-US" b="0" i="0" u="none" strike="noStrike" baseline="0" dirty="0">
                <a:latin typeface="AdonisC"/>
              </a:rPr>
              <a:t>)</a:t>
            </a:r>
          </a:p>
          <a:p>
            <a:pPr algn="l"/>
            <a:r>
              <a:rPr lang="en-US" dirty="0">
                <a:latin typeface="AdonisC"/>
              </a:rPr>
              <a:t>n</a:t>
            </a:r>
            <a:r>
              <a:rPr lang="en-US" b="0" i="0" u="none" strike="noStrike" baseline="0" dirty="0">
                <a:latin typeface="AdonisC"/>
              </a:rPr>
              <a:t>on-free word combinations (the substitution is impossible, e.g. </a:t>
            </a:r>
            <a:r>
              <a:rPr lang="en-US" b="0" i="1" u="none" strike="noStrike" baseline="0" dirty="0">
                <a:latin typeface="AdonisC,Italic"/>
              </a:rPr>
              <a:t>to be in low water</a:t>
            </a:r>
            <a:r>
              <a:rPr lang="en-US" b="0" i="0" u="none" strike="noStrike" baseline="0" dirty="0">
                <a:latin typeface="AdonisC"/>
              </a:rPr>
              <a:t>)</a:t>
            </a:r>
          </a:p>
          <a:p>
            <a:pPr algn="l"/>
            <a:r>
              <a:rPr lang="en-US" dirty="0">
                <a:latin typeface="AdonisC"/>
              </a:rPr>
              <a:t>stable word combinations (</a:t>
            </a:r>
            <a:r>
              <a:rPr lang="en-US" b="0" i="0" u="none" strike="noStrike" baseline="0" dirty="0">
                <a:latin typeface="AdonisC"/>
              </a:rPr>
              <a:t>means of expression of certain notions, e.g. </a:t>
            </a:r>
            <a:r>
              <a:rPr lang="en-US" b="0" i="1" u="none" strike="noStrike" baseline="0" dirty="0">
                <a:latin typeface="AdonisC,Italic"/>
              </a:rPr>
              <a:t>sunny smile, black ingratitude, a pretty kettle of fish</a:t>
            </a:r>
            <a:r>
              <a:rPr lang="en-US" dirty="0">
                <a:latin typeface="AdonisC"/>
              </a:rPr>
              <a:t>)</a:t>
            </a:r>
            <a:endParaRPr lang="uk-UA" sz="4000" dirty="0"/>
          </a:p>
        </p:txBody>
      </p:sp>
    </p:spTree>
    <p:extLst>
      <p:ext uri="{BB962C8B-B14F-4D97-AF65-F5344CB8AC3E}">
        <p14:creationId xmlns:p14="http://schemas.microsoft.com/office/powerpoint/2010/main" val="36586190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Outline </a:t>
            </a:r>
            <a:endParaRPr lang="ru-RU" dirty="0"/>
          </a:p>
        </p:txBody>
      </p:sp>
      <p:sp>
        <p:nvSpPr>
          <p:cNvPr id="3" name="Объект 2"/>
          <p:cNvSpPr>
            <a:spLocks noGrp="1"/>
          </p:cNvSpPr>
          <p:nvPr>
            <p:ph idx="1"/>
          </p:nvPr>
        </p:nvSpPr>
        <p:spPr/>
        <p:txBody>
          <a:bodyPr/>
          <a:lstStyle/>
          <a:p>
            <a:pPr lvl="0"/>
            <a:r>
              <a:rPr lang="en-US" dirty="0" smtClean="0"/>
              <a:t> </a:t>
            </a:r>
            <a:r>
              <a:rPr lang="en-US" dirty="0"/>
              <a:t>Semasiology. The nature of word meaning.</a:t>
            </a:r>
            <a:endParaRPr lang="ru-RU" dirty="0"/>
          </a:p>
          <a:p>
            <a:pPr lvl="0"/>
            <a:r>
              <a:rPr lang="en-US" dirty="0"/>
              <a:t>Semantic structure of English words.</a:t>
            </a:r>
            <a:endParaRPr lang="ru-RU" dirty="0"/>
          </a:p>
          <a:p>
            <a:pPr lvl="0"/>
            <a:r>
              <a:rPr lang="en-US" dirty="0"/>
              <a:t>English Phraseology. </a:t>
            </a:r>
            <a:endParaRPr lang="ru-RU" dirty="0"/>
          </a:p>
          <a:p>
            <a:pPr lvl="0"/>
            <a:r>
              <a:rPr lang="en-US" dirty="0" err="1"/>
              <a:t>Lexico</a:t>
            </a:r>
            <a:r>
              <a:rPr lang="en-US" dirty="0"/>
              <a:t>-Stylistic Layers of the English Vocabulary</a:t>
            </a:r>
            <a:endParaRPr lang="ru-RU" dirty="0"/>
          </a:p>
          <a:p>
            <a:pPr lvl="0"/>
            <a:r>
              <a:rPr lang="en-US" dirty="0"/>
              <a:t>Varieties of modern English</a:t>
            </a:r>
            <a:endParaRPr lang="ru-RU" dirty="0"/>
          </a:p>
        </p:txBody>
      </p:sp>
    </p:spTree>
    <p:extLst>
      <p:ext uri="{BB962C8B-B14F-4D97-AF65-F5344CB8AC3E}">
        <p14:creationId xmlns:p14="http://schemas.microsoft.com/office/powerpoint/2010/main" val="26463930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30FD637-4A35-4097-ADB2-78716FD10C5A}"/>
              </a:ext>
            </a:extLst>
          </p:cNvPr>
          <p:cNvSpPr>
            <a:spLocks noGrp="1"/>
          </p:cNvSpPr>
          <p:nvPr>
            <p:ph type="title"/>
          </p:nvPr>
        </p:nvSpPr>
        <p:spPr/>
        <p:txBody>
          <a:bodyPr>
            <a:normAutofit/>
          </a:bodyPr>
          <a:lstStyle/>
          <a:p>
            <a:r>
              <a:rPr lang="en-US" sz="4800" b="0" i="0" u="none" strike="noStrike" baseline="0" dirty="0">
                <a:latin typeface="AdonisC"/>
              </a:rPr>
              <a:t>Phraseological units</a:t>
            </a:r>
            <a:endParaRPr lang="uk-UA" sz="9600" dirty="0"/>
          </a:p>
        </p:txBody>
      </p:sp>
      <p:sp>
        <p:nvSpPr>
          <p:cNvPr id="3" name="Місце для вмісту 2">
            <a:extLst>
              <a:ext uri="{FF2B5EF4-FFF2-40B4-BE49-F238E27FC236}">
                <a16:creationId xmlns:a16="http://schemas.microsoft.com/office/drawing/2014/main" id="{A9FDF32F-E1C7-4FD4-A7BF-3DEC1302DA78}"/>
              </a:ext>
            </a:extLst>
          </p:cNvPr>
          <p:cNvSpPr>
            <a:spLocks noGrp="1"/>
          </p:cNvSpPr>
          <p:nvPr>
            <p:ph idx="1"/>
          </p:nvPr>
        </p:nvSpPr>
        <p:spPr/>
        <p:txBody>
          <a:bodyPr/>
          <a:lstStyle/>
          <a:p>
            <a:pPr algn="l"/>
            <a:r>
              <a:rPr lang="en-US" b="0" i="0" u="none" strike="noStrike" baseline="0" dirty="0">
                <a:latin typeface="AdonisC"/>
              </a:rPr>
              <a:t>differ from free word-groups semantically and structurally:</a:t>
            </a:r>
          </a:p>
          <a:p>
            <a:pPr marL="0" indent="0" algn="l">
              <a:buNone/>
            </a:pPr>
            <a:r>
              <a:rPr lang="en-US" dirty="0">
                <a:latin typeface="AdonisC"/>
              </a:rPr>
              <a:t>       - </a:t>
            </a:r>
            <a:r>
              <a:rPr lang="en-US" b="0" i="0" u="none" strike="noStrike" baseline="0" dirty="0">
                <a:latin typeface="AdonisC"/>
              </a:rPr>
              <a:t>single concept</a:t>
            </a:r>
          </a:p>
          <a:p>
            <a:pPr marL="0" indent="0" algn="l">
              <a:buNone/>
            </a:pPr>
            <a:r>
              <a:rPr lang="en-US" dirty="0">
                <a:latin typeface="AdonisC"/>
              </a:rPr>
              <a:t>       - </a:t>
            </a:r>
            <a:r>
              <a:rPr lang="en-US" b="0" i="0" u="none" strike="noStrike" baseline="0" dirty="0">
                <a:latin typeface="AdonisC"/>
              </a:rPr>
              <a:t>structural invariability</a:t>
            </a:r>
            <a:endParaRPr lang="en-US" dirty="0">
              <a:latin typeface="AdonisC"/>
            </a:endParaRPr>
          </a:p>
          <a:p>
            <a:pPr marL="0" indent="0" algn="l">
              <a:buNone/>
            </a:pPr>
            <a:r>
              <a:rPr lang="en-US" b="0" i="0" u="none" strike="noStrike" baseline="0" dirty="0">
                <a:latin typeface="AdonisC"/>
              </a:rPr>
              <a:t>       - ready-made units</a:t>
            </a:r>
          </a:p>
          <a:p>
            <a:pPr marL="0" indent="0" algn="l">
              <a:buNone/>
            </a:pPr>
            <a:r>
              <a:rPr lang="en-US" dirty="0">
                <a:latin typeface="AdonisC"/>
              </a:rPr>
              <a:t>       - </a:t>
            </a:r>
            <a:r>
              <a:rPr lang="en-US" b="0" i="0" u="none" strike="noStrike" baseline="0" dirty="0">
                <a:latin typeface="AdonisC"/>
              </a:rPr>
              <a:t>completely or partially transferred meaning</a:t>
            </a:r>
          </a:p>
          <a:p>
            <a:pPr marL="0" indent="0" algn="l">
              <a:buNone/>
            </a:pPr>
            <a:endParaRPr lang="en-US" b="0" i="0" u="none" strike="noStrike" baseline="0" dirty="0">
              <a:latin typeface="AdonisC"/>
            </a:endParaRPr>
          </a:p>
          <a:p>
            <a:pPr algn="l"/>
            <a:endParaRPr lang="uk-UA" dirty="0"/>
          </a:p>
        </p:txBody>
      </p:sp>
    </p:spTree>
    <p:extLst>
      <p:ext uri="{BB962C8B-B14F-4D97-AF65-F5344CB8AC3E}">
        <p14:creationId xmlns:p14="http://schemas.microsoft.com/office/powerpoint/2010/main" val="27277943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0C44D75-5095-4E7E-BBCD-4179CBC39241}"/>
              </a:ext>
            </a:extLst>
          </p:cNvPr>
          <p:cNvSpPr>
            <a:spLocks noGrp="1"/>
          </p:cNvSpPr>
          <p:nvPr>
            <p:ph type="title"/>
          </p:nvPr>
        </p:nvSpPr>
        <p:spPr>
          <a:xfrm>
            <a:off x="838200" y="365126"/>
            <a:ext cx="10515600" cy="1064180"/>
          </a:xfrm>
        </p:spPr>
        <p:txBody>
          <a:bodyPr>
            <a:normAutofit/>
          </a:bodyPr>
          <a:lstStyle/>
          <a:p>
            <a:r>
              <a:rPr lang="en-US" b="0" i="0" u="none" strike="noStrike" baseline="0" dirty="0">
                <a:latin typeface="AdonisC"/>
              </a:rPr>
              <a:t>Classifications of phraseological units</a:t>
            </a:r>
            <a:endParaRPr lang="uk-UA" sz="8800" dirty="0"/>
          </a:p>
        </p:txBody>
      </p:sp>
      <p:sp>
        <p:nvSpPr>
          <p:cNvPr id="3" name="Місце для вмісту 2">
            <a:extLst>
              <a:ext uri="{FF2B5EF4-FFF2-40B4-BE49-F238E27FC236}">
                <a16:creationId xmlns:a16="http://schemas.microsoft.com/office/drawing/2014/main" id="{128DDDAF-84D9-4A77-8891-83664A0996F4}"/>
              </a:ext>
            </a:extLst>
          </p:cNvPr>
          <p:cNvSpPr>
            <a:spLocks noGrp="1"/>
          </p:cNvSpPr>
          <p:nvPr>
            <p:ph idx="1"/>
          </p:nvPr>
        </p:nvSpPr>
        <p:spPr>
          <a:xfrm>
            <a:off x="838200" y="1429306"/>
            <a:ext cx="10515600" cy="4900473"/>
          </a:xfrm>
        </p:spPr>
        <p:txBody>
          <a:bodyPr>
            <a:normAutofit fontScale="92500" lnSpcReduction="10000"/>
          </a:bodyPr>
          <a:lstStyle/>
          <a:p>
            <a:pPr algn="l"/>
            <a:r>
              <a:rPr lang="en-US" sz="2400" b="0" i="0" u="none" strike="noStrike" baseline="0" dirty="0">
                <a:latin typeface="AdonisC"/>
              </a:rPr>
              <a:t>According to V. V. </a:t>
            </a:r>
            <a:r>
              <a:rPr lang="en-US" sz="2400" b="0" i="0" u="none" strike="noStrike" baseline="0" dirty="0" err="1">
                <a:latin typeface="AdonisC"/>
              </a:rPr>
              <a:t>Vinogradov’s</a:t>
            </a:r>
            <a:r>
              <a:rPr lang="en-US" sz="2400" b="0" i="0" u="none" strike="noStrike" baseline="0" dirty="0">
                <a:latin typeface="AdonisC"/>
              </a:rPr>
              <a:t> </a:t>
            </a:r>
            <a:r>
              <a:rPr lang="en-US" sz="2400" b="1" i="0" u="none" strike="noStrike" baseline="0" dirty="0">
                <a:latin typeface="AdonisC"/>
              </a:rPr>
              <a:t>semantic</a:t>
            </a:r>
            <a:r>
              <a:rPr lang="en-US" sz="2400" b="0" i="0" u="none" strike="noStrike" baseline="0" dirty="0">
                <a:latin typeface="AdonisC"/>
              </a:rPr>
              <a:t> (degree of motivation of meaning) criterion:</a:t>
            </a:r>
          </a:p>
          <a:p>
            <a:pPr marL="0" indent="0" algn="l">
              <a:buNone/>
            </a:pPr>
            <a:r>
              <a:rPr lang="en-US" sz="2400" b="0" i="0" u="none" strike="noStrike" baseline="0" dirty="0">
                <a:latin typeface="AdonisC"/>
              </a:rPr>
              <a:t>        - phraseological fusions, e.g. </a:t>
            </a:r>
            <a:r>
              <a:rPr lang="en-US" sz="2400" b="0" i="1" u="none" strike="noStrike" baseline="0" dirty="0">
                <a:latin typeface="AdonisC,Italic"/>
              </a:rPr>
              <a:t>the king’s picture </a:t>
            </a:r>
            <a:r>
              <a:rPr lang="uk-UA" sz="2400" b="0" i="0" u="none" strike="noStrike" baseline="0" dirty="0">
                <a:latin typeface="AdonisC"/>
              </a:rPr>
              <a:t>(фальшива монета), </a:t>
            </a:r>
            <a:r>
              <a:rPr lang="en-US" sz="2400" b="0" i="1" u="none" strike="noStrike" baseline="0" dirty="0">
                <a:latin typeface="AdonisC,Italic"/>
              </a:rPr>
              <a:t>to kiss the hare’s foot </a:t>
            </a:r>
            <a:r>
              <a:rPr lang="en-US" sz="2400" b="0" i="0" u="none" strike="noStrike" baseline="0" dirty="0">
                <a:latin typeface="AdonisC"/>
              </a:rPr>
              <a:t>(</a:t>
            </a:r>
            <a:r>
              <a:rPr lang="uk-UA" sz="2400" b="0" i="0" u="none" strike="noStrike" baseline="0" dirty="0">
                <a:latin typeface="AdonisC"/>
              </a:rPr>
              <a:t>запізнюватися)</a:t>
            </a:r>
            <a:endParaRPr lang="en-US" sz="2400" b="0" i="0" u="none" strike="noStrike" baseline="0" dirty="0">
              <a:latin typeface="AdonisC"/>
            </a:endParaRPr>
          </a:p>
          <a:p>
            <a:pPr marL="0" indent="0" algn="l">
              <a:buNone/>
            </a:pPr>
            <a:r>
              <a:rPr lang="en-US" sz="2400" dirty="0">
                <a:latin typeface="AdonisC"/>
              </a:rPr>
              <a:t>        - </a:t>
            </a:r>
            <a:r>
              <a:rPr lang="en-US" sz="2400" b="0" i="0" u="none" strike="noStrike" baseline="0" dirty="0">
                <a:latin typeface="AdonisC"/>
              </a:rPr>
              <a:t>phraseological unities</a:t>
            </a:r>
            <a:r>
              <a:rPr lang="en-US" sz="2400" dirty="0">
                <a:latin typeface="AdonisC"/>
              </a:rPr>
              <a:t>, e.g. </a:t>
            </a:r>
            <a:r>
              <a:rPr lang="en-US" sz="2400" b="0" i="1" u="none" strike="noStrike" baseline="0" dirty="0">
                <a:latin typeface="AdonisC,Italic"/>
              </a:rPr>
              <a:t>to turn over a new leaf </a:t>
            </a:r>
            <a:r>
              <a:rPr lang="en-US" sz="2400" b="0" i="0" u="none" strike="noStrike" baseline="0" dirty="0">
                <a:latin typeface="AdonisC"/>
              </a:rPr>
              <a:t>(</a:t>
            </a:r>
            <a:r>
              <a:rPr lang="en-US" sz="2400" b="0" i="0" u="none" strike="noStrike" baseline="0" dirty="0" err="1">
                <a:latin typeface="AdonisC"/>
              </a:rPr>
              <a:t>почати</a:t>
            </a:r>
            <a:r>
              <a:rPr lang="en-US" sz="2400" b="0" i="0" u="none" strike="noStrike" baseline="0" dirty="0">
                <a:latin typeface="AdonisC"/>
              </a:rPr>
              <a:t> </a:t>
            </a:r>
            <a:r>
              <a:rPr lang="en-US" sz="2400" b="0" i="0" u="none" strike="noStrike" baseline="0" dirty="0" err="1">
                <a:latin typeface="AdonisC"/>
              </a:rPr>
              <a:t>нове</a:t>
            </a:r>
            <a:r>
              <a:rPr lang="en-US" sz="2400" b="0" i="0" u="none" strike="noStrike" baseline="0" dirty="0">
                <a:latin typeface="AdonisC"/>
              </a:rPr>
              <a:t> </a:t>
            </a:r>
            <a:r>
              <a:rPr lang="en-US" sz="2400" b="0" i="0" u="none" strike="noStrike" baseline="0" dirty="0" err="1">
                <a:latin typeface="AdonisC"/>
              </a:rPr>
              <a:t>життя</a:t>
            </a:r>
            <a:r>
              <a:rPr lang="en-US" sz="2400" b="0" i="0" u="none" strike="noStrike" baseline="0" dirty="0">
                <a:latin typeface="AdonisC"/>
              </a:rPr>
              <a:t>), </a:t>
            </a:r>
            <a:r>
              <a:rPr lang="en-US" sz="2400" b="0" i="1" u="none" strike="noStrike" baseline="0" dirty="0">
                <a:latin typeface="AdonisC,Italic"/>
              </a:rPr>
              <a:t>to make a mountain out of a molehill </a:t>
            </a:r>
            <a:r>
              <a:rPr lang="en-US" sz="2400" b="0" i="0" u="none" strike="noStrike" baseline="0" dirty="0">
                <a:latin typeface="AdonisC"/>
              </a:rPr>
              <a:t>(</a:t>
            </a:r>
            <a:r>
              <a:rPr lang="en-US" sz="2400" b="0" i="0" u="none" strike="noStrike" baseline="0" dirty="0" err="1">
                <a:latin typeface="AdonisC"/>
              </a:rPr>
              <a:t>робити</a:t>
            </a:r>
            <a:r>
              <a:rPr lang="en-US" sz="2400" b="0" i="0" u="none" strike="noStrike" baseline="0" dirty="0">
                <a:latin typeface="AdonisC"/>
              </a:rPr>
              <a:t> з </a:t>
            </a:r>
            <a:r>
              <a:rPr lang="en-US" sz="2400" b="0" i="0" u="none" strike="noStrike" baseline="0" dirty="0" err="1">
                <a:latin typeface="AdonisC"/>
              </a:rPr>
              <a:t>мухи</a:t>
            </a:r>
            <a:r>
              <a:rPr lang="en-US" sz="2400" b="0" i="0" u="none" strike="noStrike" baseline="0" dirty="0">
                <a:latin typeface="AdonisC"/>
              </a:rPr>
              <a:t> </a:t>
            </a:r>
            <a:r>
              <a:rPr lang="en-US" sz="2400" b="0" i="0" u="none" strike="noStrike" baseline="0" dirty="0" err="1">
                <a:latin typeface="AdonisC"/>
              </a:rPr>
              <a:t>слона</a:t>
            </a:r>
            <a:r>
              <a:rPr lang="en-US" sz="2400" b="0" i="0" u="none" strike="noStrike" baseline="0" dirty="0">
                <a:latin typeface="AdonisC"/>
              </a:rPr>
              <a:t>)</a:t>
            </a:r>
          </a:p>
          <a:p>
            <a:pPr marL="0" indent="0" algn="l">
              <a:buNone/>
            </a:pPr>
            <a:r>
              <a:rPr lang="en-US" sz="2400" dirty="0">
                <a:latin typeface="AdonisC"/>
              </a:rPr>
              <a:t>        - </a:t>
            </a:r>
            <a:r>
              <a:rPr lang="en-US" sz="2400" b="0" i="0" u="none" strike="noStrike" baseline="0" dirty="0">
                <a:latin typeface="AdonisC"/>
              </a:rPr>
              <a:t>phraseological collocations</a:t>
            </a:r>
            <a:r>
              <a:rPr lang="en-US" sz="2400" dirty="0">
                <a:latin typeface="AdonisC"/>
              </a:rPr>
              <a:t>, e.g. </a:t>
            </a:r>
            <a:r>
              <a:rPr lang="en-US" sz="2400" b="0" i="1" u="none" strike="noStrike" baseline="0" dirty="0">
                <a:latin typeface="AdonisC,Italic"/>
              </a:rPr>
              <a:t>to be </a:t>
            </a:r>
            <a:r>
              <a:rPr lang="ru-RU" sz="2400" b="0" i="1" u="none" strike="noStrike" baseline="0" dirty="0" err="1">
                <a:latin typeface="AdonisC,Italic"/>
              </a:rPr>
              <a:t>at</a:t>
            </a:r>
            <a:r>
              <a:rPr lang="ru-RU" sz="2400" b="0" i="1" u="none" strike="noStrike" baseline="0" dirty="0">
                <a:latin typeface="AdonisC,Italic"/>
              </a:rPr>
              <a:t> </a:t>
            </a:r>
            <a:r>
              <a:rPr lang="ru-RU" sz="2400" b="0" i="1" u="none" strike="noStrike" baseline="0" dirty="0" err="1">
                <a:latin typeface="AdonisC,Italic"/>
              </a:rPr>
              <a:t>one’s</a:t>
            </a:r>
            <a:r>
              <a:rPr lang="ru-RU" sz="2400" b="0" i="1" u="none" strike="noStrike" baseline="0" dirty="0">
                <a:latin typeface="AdonisC,Italic"/>
              </a:rPr>
              <a:t> </a:t>
            </a:r>
            <a:r>
              <a:rPr lang="ru-RU" sz="2400" b="0" i="1" u="none" strike="noStrike" baseline="0" dirty="0" err="1">
                <a:latin typeface="AdonisC,Italic"/>
              </a:rPr>
              <a:t>wits</a:t>
            </a:r>
            <a:r>
              <a:rPr lang="ru-RU" sz="2400" b="0" i="1" u="none" strike="noStrike" baseline="0" dirty="0">
                <a:latin typeface="AdonisC,Italic"/>
              </a:rPr>
              <a:t>’ </a:t>
            </a:r>
            <a:r>
              <a:rPr lang="ru-RU" sz="2400" b="0" i="1" u="none" strike="noStrike" baseline="0" dirty="0" err="1">
                <a:latin typeface="AdonisC,Italic"/>
              </a:rPr>
              <a:t>end</a:t>
            </a:r>
            <a:r>
              <a:rPr lang="ru-RU" sz="2400" b="0" i="1" u="none" strike="noStrike" baseline="0" dirty="0">
                <a:latin typeface="AdonisC,Italic"/>
              </a:rPr>
              <a:t> </a:t>
            </a:r>
            <a:r>
              <a:rPr lang="ru-RU" sz="2400" b="0" i="0" u="none" strike="noStrike" baseline="0" dirty="0">
                <a:latin typeface="AdonisC"/>
              </a:rPr>
              <a:t>(стати в </a:t>
            </a:r>
            <a:r>
              <a:rPr lang="ru-RU" sz="2400" b="0" i="0" u="none" strike="noStrike" baseline="0" dirty="0" err="1">
                <a:latin typeface="AdonisC"/>
              </a:rPr>
              <a:t>глухий</a:t>
            </a:r>
            <a:r>
              <a:rPr lang="ru-RU" sz="2400" b="0" i="0" u="none" strike="noStrike" baseline="0" dirty="0">
                <a:latin typeface="AdonisC"/>
              </a:rPr>
              <a:t> кут, не знати, </a:t>
            </a:r>
            <a:r>
              <a:rPr lang="ru-RU" sz="2400" b="0" i="0" u="none" strike="noStrike" baseline="0" dirty="0" err="1">
                <a:latin typeface="AdonisC"/>
              </a:rPr>
              <a:t>що</a:t>
            </a:r>
            <a:r>
              <a:rPr lang="ru-RU" sz="2400" b="0" i="0" u="none" strike="noStrike" baseline="0" dirty="0">
                <a:latin typeface="AdonisC"/>
              </a:rPr>
              <a:t> </a:t>
            </a:r>
            <a:r>
              <a:rPr lang="ru-RU" sz="2400" b="0" i="0" u="none" strike="noStrike" baseline="0" dirty="0" err="1">
                <a:latin typeface="AdonisC"/>
              </a:rPr>
              <a:t>робити</a:t>
            </a:r>
            <a:r>
              <a:rPr lang="ru-RU" sz="2400" b="0" i="0" u="none" strike="noStrike" baseline="0" dirty="0">
                <a:latin typeface="AdonisC"/>
              </a:rPr>
              <a:t>), </a:t>
            </a:r>
            <a:r>
              <a:rPr lang="ru-RU" sz="2400" b="0" i="1" u="none" strike="noStrike" baseline="0" dirty="0" err="1">
                <a:latin typeface="AdonisC,Italic"/>
              </a:rPr>
              <a:t>to</a:t>
            </a:r>
            <a:r>
              <a:rPr lang="en-US" sz="2400" b="0" i="1" u="none" strike="noStrike" baseline="0" dirty="0">
                <a:latin typeface="AdonisC,Italic"/>
              </a:rPr>
              <a:t> make friends </a:t>
            </a:r>
            <a:r>
              <a:rPr lang="en-US" sz="2400" b="0" i="0" u="none" strike="noStrike" baseline="0" dirty="0">
                <a:latin typeface="AdonisC"/>
              </a:rPr>
              <a:t>(</a:t>
            </a:r>
            <a:r>
              <a:rPr lang="uk-UA" sz="2400" b="0" i="0" u="none" strike="noStrike" baseline="0" dirty="0">
                <a:latin typeface="AdonisC"/>
              </a:rPr>
              <a:t>потоваришувати), </a:t>
            </a:r>
            <a:r>
              <a:rPr lang="en-US" sz="2400" b="0" i="1" u="none" strike="noStrike" baseline="0" dirty="0">
                <a:latin typeface="AdonisC,Italic"/>
              </a:rPr>
              <a:t>to make sure </a:t>
            </a:r>
            <a:r>
              <a:rPr lang="en-US" sz="2400" b="0" i="0" u="none" strike="noStrike" baseline="0" dirty="0">
                <a:latin typeface="AdonisC"/>
              </a:rPr>
              <a:t>(</a:t>
            </a:r>
            <a:r>
              <a:rPr lang="uk-UA" sz="2400" b="0" i="0" u="none" strike="noStrike" baseline="0" dirty="0">
                <a:latin typeface="AdonisC"/>
              </a:rPr>
              <a:t>пересвідчитися)</a:t>
            </a:r>
            <a:endParaRPr lang="en-US" sz="2400" b="0" i="0" u="none" strike="noStrike" baseline="0" dirty="0">
              <a:latin typeface="AdonisC"/>
            </a:endParaRPr>
          </a:p>
          <a:p>
            <a:pPr marL="0" indent="0" algn="l">
              <a:buNone/>
            </a:pPr>
            <a:endParaRPr lang="en-US" sz="2400" dirty="0">
              <a:latin typeface="AdonisC"/>
            </a:endParaRPr>
          </a:p>
          <a:p>
            <a:r>
              <a:rPr lang="en-US" sz="2400" dirty="0">
                <a:latin typeface="AdonisC"/>
              </a:rPr>
              <a:t>A</a:t>
            </a:r>
            <a:r>
              <a:rPr lang="en-US" sz="2400" b="0" i="0" u="none" strike="noStrike" baseline="0" dirty="0">
                <a:latin typeface="AdonisC"/>
              </a:rPr>
              <a:t>ccording to prof. O. I. </a:t>
            </a:r>
            <a:r>
              <a:rPr lang="en-US" sz="2400" b="0" i="0" u="none" strike="noStrike" baseline="0" dirty="0" err="1">
                <a:latin typeface="AdonisC"/>
              </a:rPr>
              <a:t>Smirnitsky’s</a:t>
            </a:r>
            <a:r>
              <a:rPr lang="en-US" sz="2400" b="0" i="0" u="none" strike="noStrike" baseline="0" dirty="0">
                <a:latin typeface="AdonisC"/>
              </a:rPr>
              <a:t> </a:t>
            </a:r>
            <a:r>
              <a:rPr lang="en-US" sz="2400" b="1" i="0" u="none" strike="noStrike" baseline="0" dirty="0">
                <a:latin typeface="AdonisC"/>
              </a:rPr>
              <a:t>functional</a:t>
            </a:r>
            <a:r>
              <a:rPr lang="en-US" sz="2400" b="0" i="0" u="none" strike="noStrike" baseline="0" dirty="0">
                <a:latin typeface="AdonisC"/>
              </a:rPr>
              <a:t> classification: </a:t>
            </a:r>
          </a:p>
          <a:p>
            <a:pPr marL="0" indent="0">
              <a:buNone/>
            </a:pPr>
            <a:r>
              <a:rPr lang="en-US" sz="2400" b="0" i="0" u="none" strike="noStrike" baseline="0" dirty="0">
                <a:latin typeface="AdonisC"/>
              </a:rPr>
              <a:t>        - phraseological units, e.g. </a:t>
            </a:r>
            <a:r>
              <a:rPr lang="en-US" sz="2400" b="0" i="1" u="none" strike="noStrike" baseline="0" dirty="0">
                <a:latin typeface="AdonisC,Italic"/>
              </a:rPr>
              <a:t>to bring up, to catch a cold, to take to somebody</a:t>
            </a:r>
            <a:endParaRPr lang="en-US" sz="2400" b="0" i="0" u="none" strike="noStrike" baseline="0" dirty="0">
              <a:latin typeface="AdonisC"/>
            </a:endParaRPr>
          </a:p>
          <a:p>
            <a:pPr marL="0" indent="0">
              <a:buNone/>
            </a:pPr>
            <a:r>
              <a:rPr lang="en-US" sz="2400" b="0" i="0" u="none" strike="noStrike" baseline="0" dirty="0">
                <a:latin typeface="AdonisC"/>
              </a:rPr>
              <a:t>        - idioms, e.g. </a:t>
            </a:r>
            <a:r>
              <a:rPr lang="en-US" sz="2400" b="0" i="1" u="none" strike="noStrike" baseline="0" dirty="0">
                <a:latin typeface="AdonisC,Italic"/>
              </a:rPr>
              <a:t>to beat about the bush, to bark up the wrong tree</a:t>
            </a:r>
            <a:endParaRPr lang="uk-UA" sz="3600" dirty="0"/>
          </a:p>
        </p:txBody>
      </p:sp>
    </p:spTree>
    <p:extLst>
      <p:ext uri="{BB962C8B-B14F-4D97-AF65-F5344CB8AC3E}">
        <p14:creationId xmlns:p14="http://schemas.microsoft.com/office/powerpoint/2010/main" val="10101887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446A238-C539-4782-AABB-F44A53C7D898}"/>
              </a:ext>
            </a:extLst>
          </p:cNvPr>
          <p:cNvSpPr>
            <a:spLocks noGrp="1"/>
          </p:cNvSpPr>
          <p:nvPr>
            <p:ph type="title"/>
          </p:nvPr>
        </p:nvSpPr>
        <p:spPr>
          <a:xfrm>
            <a:off x="838200" y="365126"/>
            <a:ext cx="10515600" cy="842238"/>
          </a:xfrm>
        </p:spPr>
        <p:txBody>
          <a:bodyPr/>
          <a:lstStyle/>
          <a:p>
            <a:r>
              <a:rPr lang="en-US" sz="4400" b="0" i="0" u="none" strike="noStrike" baseline="0" dirty="0">
                <a:latin typeface="AdonisC"/>
              </a:rPr>
              <a:t>Classifications of phraseological units</a:t>
            </a:r>
            <a:endParaRPr lang="uk-UA" dirty="0"/>
          </a:p>
        </p:txBody>
      </p:sp>
      <p:sp>
        <p:nvSpPr>
          <p:cNvPr id="3" name="Місце для вмісту 2">
            <a:extLst>
              <a:ext uri="{FF2B5EF4-FFF2-40B4-BE49-F238E27FC236}">
                <a16:creationId xmlns:a16="http://schemas.microsoft.com/office/drawing/2014/main" id="{E770569A-98AF-42BF-AB8A-B87A01CE407F}"/>
              </a:ext>
            </a:extLst>
          </p:cNvPr>
          <p:cNvSpPr>
            <a:spLocks noGrp="1"/>
          </p:cNvSpPr>
          <p:nvPr>
            <p:ph idx="1"/>
          </p:nvPr>
        </p:nvSpPr>
        <p:spPr>
          <a:xfrm>
            <a:off x="838200" y="1136342"/>
            <a:ext cx="10515600" cy="5356532"/>
          </a:xfrm>
        </p:spPr>
        <p:txBody>
          <a:bodyPr>
            <a:normAutofit fontScale="77500" lnSpcReduction="20000"/>
          </a:bodyPr>
          <a:lstStyle/>
          <a:p>
            <a:r>
              <a:rPr lang="en-US" sz="3400" dirty="0">
                <a:latin typeface="AdonisC"/>
              </a:rPr>
              <a:t>A</a:t>
            </a:r>
            <a:r>
              <a:rPr lang="en-US" sz="3400" b="0" i="0" u="none" strike="noStrike" baseline="0" dirty="0">
                <a:latin typeface="AdonisC"/>
              </a:rPr>
              <a:t>ccording to prof. O. V. </a:t>
            </a:r>
            <a:r>
              <a:rPr lang="en-US" sz="3400" b="0" i="0" u="none" strike="noStrike" baseline="0" dirty="0" err="1">
                <a:latin typeface="AdonisC"/>
              </a:rPr>
              <a:t>Koonin’s</a:t>
            </a:r>
            <a:r>
              <a:rPr lang="en-US" sz="3400" b="0" i="0" u="none" strike="noStrike" baseline="0" dirty="0">
                <a:latin typeface="AdonisC"/>
              </a:rPr>
              <a:t> </a:t>
            </a:r>
            <a:r>
              <a:rPr lang="en-US" sz="3400" b="1" i="0" u="none" strike="noStrike" baseline="0" dirty="0">
                <a:latin typeface="AdonisC"/>
              </a:rPr>
              <a:t>functional</a:t>
            </a:r>
            <a:r>
              <a:rPr lang="en-US" sz="3400" b="0" i="0" u="none" strike="noStrike" baseline="0" dirty="0">
                <a:latin typeface="AdonisC"/>
              </a:rPr>
              <a:t> classification: </a:t>
            </a:r>
          </a:p>
          <a:p>
            <a:pPr marL="0" indent="0" algn="l">
              <a:buNone/>
            </a:pPr>
            <a:r>
              <a:rPr lang="en-US" sz="3400" dirty="0">
                <a:latin typeface="AdonisC"/>
              </a:rPr>
              <a:t>      - </a:t>
            </a:r>
            <a:r>
              <a:rPr lang="en-US" sz="3400" b="0" i="0" u="none" strike="noStrike" baseline="0" dirty="0">
                <a:latin typeface="AdonisC"/>
              </a:rPr>
              <a:t>nominative, e.g. </a:t>
            </a:r>
            <a:r>
              <a:rPr lang="en-US" sz="3400" b="0" i="1" u="none" strike="noStrike" baseline="0" dirty="0">
                <a:latin typeface="AdonisC,Italic"/>
              </a:rPr>
              <a:t>out of sight, as the crow flies.</a:t>
            </a:r>
            <a:endParaRPr lang="en-US" sz="3400" b="0" i="0" u="none" strike="noStrike" baseline="0" dirty="0">
              <a:latin typeface="AdonisC"/>
            </a:endParaRPr>
          </a:p>
          <a:p>
            <a:pPr marL="0" indent="0" algn="l">
              <a:buNone/>
            </a:pPr>
            <a:r>
              <a:rPr lang="en-US" sz="3400" dirty="0">
                <a:latin typeface="AdonisC"/>
              </a:rPr>
              <a:t>      - </a:t>
            </a:r>
            <a:r>
              <a:rPr lang="en-US" sz="3400" b="0" i="0" u="none" strike="noStrike" baseline="0" dirty="0">
                <a:latin typeface="AdonisC"/>
              </a:rPr>
              <a:t>nominative-communicative, e.g. </a:t>
            </a:r>
            <a:r>
              <a:rPr lang="en-US" sz="3400" b="0" i="1" u="none" strike="noStrike" baseline="0" dirty="0">
                <a:latin typeface="AdonisC,Italic"/>
              </a:rPr>
              <a:t>to set the Thames on fire – the Thames was set on fire, to break the ice – the ice was broken.</a:t>
            </a:r>
            <a:r>
              <a:rPr lang="en-US" sz="3400" b="0" i="0" u="none" strike="noStrike" baseline="0" dirty="0">
                <a:latin typeface="AdonisC"/>
              </a:rPr>
              <a:t> </a:t>
            </a:r>
          </a:p>
          <a:p>
            <a:pPr marL="0" indent="0" algn="l">
              <a:buNone/>
            </a:pPr>
            <a:r>
              <a:rPr lang="en-US" sz="3400" dirty="0">
                <a:latin typeface="AdonisC"/>
              </a:rPr>
              <a:t>      - </a:t>
            </a:r>
            <a:r>
              <a:rPr lang="en-US" sz="3400" b="0" i="0" u="none" strike="noStrike" baseline="0" dirty="0">
                <a:latin typeface="AdonisC"/>
              </a:rPr>
              <a:t>interjectional, e.g. </a:t>
            </a:r>
            <a:r>
              <a:rPr lang="en-US" sz="3400" b="0" i="1" u="none" strike="noStrike" baseline="0" dirty="0">
                <a:latin typeface="AdonisC,Italic"/>
              </a:rPr>
              <a:t>A pretty kettle of fish! Hear, hear! Good God! My aunt!</a:t>
            </a:r>
            <a:endParaRPr lang="en-US" sz="3400" b="0" i="0" u="none" strike="noStrike" baseline="0" dirty="0">
              <a:latin typeface="AdonisC"/>
            </a:endParaRPr>
          </a:p>
          <a:p>
            <a:pPr marL="0" indent="0" algn="l">
              <a:buNone/>
            </a:pPr>
            <a:r>
              <a:rPr lang="en-US" sz="3400" dirty="0">
                <a:latin typeface="AdonisC"/>
              </a:rPr>
              <a:t>      - </a:t>
            </a:r>
            <a:r>
              <a:rPr lang="en-US" sz="3400" b="0" i="0" u="none" strike="noStrike" baseline="0" dirty="0">
                <a:latin typeface="AdonisC"/>
              </a:rPr>
              <a:t>communicative, e.g. </a:t>
            </a:r>
            <a:r>
              <a:rPr lang="en-US" sz="3400" b="0" i="1" u="none" strike="noStrike" baseline="0" dirty="0">
                <a:latin typeface="AdonisC,Italic"/>
              </a:rPr>
              <a:t>An early bird catches the worm; East or West, home is the best; Honesty is the best policy :: That’s another pair of shoes! It’s a small world.</a:t>
            </a:r>
          </a:p>
          <a:p>
            <a:pPr marL="0" indent="0" algn="l">
              <a:buNone/>
            </a:pPr>
            <a:endParaRPr lang="en-US" sz="3400" i="1" dirty="0">
              <a:latin typeface="AdonisC,Italic"/>
            </a:endParaRPr>
          </a:p>
          <a:p>
            <a:r>
              <a:rPr lang="en-US" sz="3400" dirty="0">
                <a:latin typeface="AdonisC"/>
              </a:rPr>
              <a:t>A</a:t>
            </a:r>
            <a:r>
              <a:rPr lang="en-US" sz="3400" b="0" i="0" u="none" strike="noStrike" baseline="0" dirty="0">
                <a:latin typeface="AdonisC"/>
              </a:rPr>
              <a:t>ccording to N. N. </a:t>
            </a:r>
            <a:r>
              <a:rPr lang="en-US" sz="3400" b="0" i="0" u="none" strike="noStrike" baseline="0" dirty="0" err="1">
                <a:latin typeface="AdonisC"/>
              </a:rPr>
              <a:t>Amosova’s</a:t>
            </a:r>
            <a:r>
              <a:rPr lang="en-US" sz="3400" b="0" i="0" u="none" strike="noStrike" baseline="0" dirty="0">
                <a:latin typeface="AdonisC"/>
              </a:rPr>
              <a:t> </a:t>
            </a:r>
            <a:r>
              <a:rPr lang="en-US" sz="3400" b="1" i="0" u="none" strike="noStrike" baseline="0" dirty="0">
                <a:latin typeface="AdonisC"/>
              </a:rPr>
              <a:t>type of context </a:t>
            </a:r>
            <a:r>
              <a:rPr lang="en-US" sz="3400" b="0" i="0" u="none" strike="noStrike" baseline="0" dirty="0">
                <a:latin typeface="AdonisC"/>
              </a:rPr>
              <a:t>classification:</a:t>
            </a:r>
          </a:p>
          <a:p>
            <a:pPr marL="0" indent="0" algn="l">
              <a:buNone/>
            </a:pPr>
            <a:r>
              <a:rPr lang="en-US" sz="3400" dirty="0">
                <a:latin typeface="AdonisC"/>
              </a:rPr>
              <a:t>          - </a:t>
            </a:r>
            <a:r>
              <a:rPr lang="en-US" sz="3400" b="0" i="0" u="none" strike="noStrike" baseline="0" dirty="0">
                <a:latin typeface="AdonisC"/>
              </a:rPr>
              <a:t>phrasemes, e.g. </a:t>
            </a:r>
            <a:r>
              <a:rPr lang="en-US" sz="3400" b="0" i="1" u="none" strike="noStrike" baseline="0" dirty="0">
                <a:latin typeface="AdonisC,Italic"/>
              </a:rPr>
              <a:t>green </a:t>
            </a:r>
            <a:r>
              <a:rPr lang="ru-RU" sz="3400" b="0" i="1" u="none" strike="noStrike" baseline="0" dirty="0" err="1">
                <a:latin typeface="AdonisC,Italic"/>
              </a:rPr>
              <a:t>hand</a:t>
            </a:r>
            <a:r>
              <a:rPr lang="ru-RU" sz="3400" b="0" i="1" u="none" strike="noStrike" baseline="0" dirty="0">
                <a:latin typeface="AdonisC,Italic"/>
              </a:rPr>
              <a:t> </a:t>
            </a:r>
            <a:r>
              <a:rPr lang="ru-RU" sz="3400" b="0" i="0" u="none" strike="noStrike" baseline="0" dirty="0">
                <a:latin typeface="AdonisC"/>
              </a:rPr>
              <a:t>(</a:t>
            </a:r>
            <a:r>
              <a:rPr lang="ru-RU" sz="3400" b="0" i="0" u="none" strike="noStrike" baseline="0" dirty="0" err="1">
                <a:latin typeface="AdonisC"/>
              </a:rPr>
              <a:t>недосвічений</a:t>
            </a:r>
            <a:r>
              <a:rPr lang="ru-RU" sz="3400" b="0" i="0" u="none" strike="noStrike" baseline="0" dirty="0">
                <a:latin typeface="AdonisC"/>
              </a:rPr>
              <a:t> </a:t>
            </a:r>
            <a:r>
              <a:rPr lang="ru-RU" sz="3400" b="0" i="0" u="none" strike="noStrike" baseline="0" dirty="0" err="1">
                <a:latin typeface="AdonisC"/>
              </a:rPr>
              <a:t>працівник</a:t>
            </a:r>
            <a:r>
              <a:rPr lang="ru-RU" sz="3400" b="0" i="0" u="none" strike="noStrike" baseline="0" dirty="0">
                <a:latin typeface="AdonisC"/>
              </a:rPr>
              <a:t>), </a:t>
            </a:r>
            <a:r>
              <a:rPr lang="ru-RU" sz="3400" b="0" i="1" u="none" strike="noStrike" baseline="0" dirty="0" err="1">
                <a:latin typeface="AdonisC,Italic"/>
              </a:rPr>
              <a:t>bitter</a:t>
            </a:r>
            <a:r>
              <a:rPr lang="ru-RU" sz="3400" b="0" i="1" u="none" strike="noStrike" baseline="0" dirty="0">
                <a:latin typeface="AdonisC,Italic"/>
              </a:rPr>
              <a:t> </a:t>
            </a:r>
            <a:r>
              <a:rPr lang="ru-RU" sz="3400" b="0" i="1" u="none" strike="noStrike" baseline="0" dirty="0" err="1">
                <a:latin typeface="AdonisC,Italic"/>
              </a:rPr>
              <a:t>enemy</a:t>
            </a:r>
            <a:r>
              <a:rPr lang="ru-RU" sz="3400" b="0" i="1" u="none" strike="noStrike" baseline="0" dirty="0">
                <a:latin typeface="AdonisC,Italic"/>
              </a:rPr>
              <a:t> </a:t>
            </a:r>
            <a:r>
              <a:rPr lang="ru-RU" sz="3400" b="0" i="0" u="none" strike="noStrike" baseline="0" dirty="0">
                <a:latin typeface="AdonisC"/>
              </a:rPr>
              <a:t>(</a:t>
            </a:r>
            <a:r>
              <a:rPr lang="ru-RU" sz="3400" b="0" i="0" u="none" strike="noStrike" baseline="0" dirty="0" err="1">
                <a:latin typeface="AdonisC"/>
              </a:rPr>
              <a:t>запеклий</a:t>
            </a:r>
            <a:r>
              <a:rPr lang="ru-RU" sz="3400" b="0" i="0" u="none" strike="noStrike" baseline="0" dirty="0">
                <a:latin typeface="AdonisC"/>
              </a:rPr>
              <a:t> ворог);</a:t>
            </a:r>
          </a:p>
          <a:p>
            <a:pPr marL="0" indent="0" algn="l">
              <a:buNone/>
            </a:pPr>
            <a:r>
              <a:rPr lang="en-US" sz="3400" dirty="0">
                <a:latin typeface="AdonisC"/>
              </a:rPr>
              <a:t>         </a:t>
            </a:r>
            <a:r>
              <a:rPr lang="en-US" sz="3400" b="0" i="0" u="none" strike="noStrike" baseline="0" dirty="0">
                <a:latin typeface="AdonisC"/>
              </a:rPr>
              <a:t> - idioms, </a:t>
            </a:r>
            <a:r>
              <a:rPr lang="en-US" sz="3400" b="0" i="0" u="none" strike="noStrike" baseline="0" dirty="0" err="1">
                <a:latin typeface="AdonisC"/>
              </a:rPr>
              <a:t>eg.</a:t>
            </a:r>
            <a:r>
              <a:rPr lang="en-US" sz="3400" b="0" i="0" u="none" strike="noStrike" baseline="0" dirty="0">
                <a:latin typeface="AdonisC"/>
              </a:rPr>
              <a:t>: </a:t>
            </a:r>
            <a:r>
              <a:rPr lang="en-US" sz="3400" b="0" i="1" u="none" strike="noStrike" baseline="0" dirty="0">
                <a:latin typeface="AdonisC,Italic"/>
              </a:rPr>
              <a:t>red tape (</a:t>
            </a:r>
            <a:r>
              <a:rPr lang="en-US" sz="3400" b="0" i="1" u="none" strike="noStrike" baseline="0" dirty="0" err="1">
                <a:latin typeface="AdonisC,Italic"/>
              </a:rPr>
              <a:t>бюрократична</a:t>
            </a:r>
            <a:r>
              <a:rPr lang="en-US" sz="3400" b="0" i="1" u="none" strike="noStrike" baseline="0" dirty="0">
                <a:latin typeface="AdonisC,Italic"/>
              </a:rPr>
              <a:t> </a:t>
            </a:r>
            <a:r>
              <a:rPr lang="uk-UA" sz="3400" b="0" i="1" u="none" strike="noStrike" baseline="0" dirty="0">
                <a:latin typeface="AdonisC,Italic"/>
              </a:rPr>
              <a:t>тяганина); </a:t>
            </a:r>
            <a:r>
              <a:rPr lang="en-US" sz="3400" b="0" i="1" u="none" strike="noStrike" baseline="0" dirty="0">
                <a:latin typeface="AdonisC,Italic"/>
              </a:rPr>
              <a:t>mare’s nest (</a:t>
            </a:r>
            <a:r>
              <a:rPr lang="uk-UA" sz="3400" b="0" i="1" u="none" strike="noStrike" baseline="0" dirty="0">
                <a:latin typeface="AdonisC,Italic"/>
              </a:rPr>
              <a:t>нонсенс).</a:t>
            </a:r>
            <a:endParaRPr lang="uk-UA" sz="3400" dirty="0"/>
          </a:p>
          <a:p>
            <a:pPr marL="0" indent="0" algn="l">
              <a:buNone/>
            </a:pPr>
            <a:endParaRPr lang="en-US" i="1" dirty="0">
              <a:latin typeface="AdonisC,Italic"/>
            </a:endParaRPr>
          </a:p>
          <a:p>
            <a:pPr marL="0" indent="0" algn="l">
              <a:buNone/>
            </a:pPr>
            <a:endParaRPr lang="en-US" sz="1800" b="0" i="0" u="none" strike="noStrike" baseline="0" dirty="0">
              <a:latin typeface="AdonisC"/>
            </a:endParaRPr>
          </a:p>
          <a:p>
            <a:endParaRPr lang="en-US" sz="1800" b="0" i="0" u="none" strike="noStrike" baseline="0" dirty="0">
              <a:latin typeface="AdonisC"/>
            </a:endParaRPr>
          </a:p>
          <a:p>
            <a:endParaRPr lang="uk-UA" dirty="0"/>
          </a:p>
        </p:txBody>
      </p:sp>
    </p:spTree>
    <p:extLst>
      <p:ext uri="{BB962C8B-B14F-4D97-AF65-F5344CB8AC3E}">
        <p14:creationId xmlns:p14="http://schemas.microsoft.com/office/powerpoint/2010/main" val="36595624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19EED1E-C9C7-4A28-98F9-AE2CE7EBB364}"/>
              </a:ext>
            </a:extLst>
          </p:cNvPr>
          <p:cNvSpPr>
            <a:spLocks noGrp="1"/>
          </p:cNvSpPr>
          <p:nvPr>
            <p:ph type="title"/>
          </p:nvPr>
        </p:nvSpPr>
        <p:spPr/>
        <p:txBody>
          <a:bodyPr/>
          <a:lstStyle/>
          <a:p>
            <a:r>
              <a:rPr lang="en-US" sz="4400" b="0" i="0" u="none" strike="noStrike" baseline="0" dirty="0">
                <a:latin typeface="AdonisC"/>
              </a:rPr>
              <a:t>Classifications of phraseological units</a:t>
            </a:r>
            <a:endParaRPr lang="uk-UA" dirty="0"/>
          </a:p>
        </p:txBody>
      </p:sp>
      <p:sp>
        <p:nvSpPr>
          <p:cNvPr id="3" name="Місце для вмісту 2">
            <a:extLst>
              <a:ext uri="{FF2B5EF4-FFF2-40B4-BE49-F238E27FC236}">
                <a16:creationId xmlns:a16="http://schemas.microsoft.com/office/drawing/2014/main" id="{113DB504-DDD0-47D2-8FB6-7878A057DD25}"/>
              </a:ext>
            </a:extLst>
          </p:cNvPr>
          <p:cNvSpPr>
            <a:spLocks noGrp="1"/>
          </p:cNvSpPr>
          <p:nvPr>
            <p:ph idx="1"/>
          </p:nvPr>
        </p:nvSpPr>
        <p:spPr/>
        <p:txBody>
          <a:bodyPr/>
          <a:lstStyle/>
          <a:p>
            <a:pPr algn="l"/>
            <a:r>
              <a:rPr lang="en-US" b="0" i="0" u="none" strike="noStrike" baseline="0" dirty="0">
                <a:latin typeface="AdonisC"/>
              </a:rPr>
              <a:t>The structural (parts of </a:t>
            </a:r>
            <a:r>
              <a:rPr lang="en-US" dirty="0">
                <a:latin typeface="AdonisC"/>
              </a:rPr>
              <a:t>s</a:t>
            </a:r>
            <a:r>
              <a:rPr lang="en-US" b="0" i="0" u="none" strike="noStrike" baseline="0" dirty="0">
                <a:latin typeface="AdonisC"/>
              </a:rPr>
              <a:t>peech) principle of classifying phraseological units:</a:t>
            </a:r>
          </a:p>
          <a:p>
            <a:pPr marL="0" indent="0" algn="l">
              <a:buNone/>
            </a:pPr>
            <a:r>
              <a:rPr lang="en-US" b="0" i="0" u="none" strike="noStrike" baseline="0" dirty="0">
                <a:latin typeface="AdonisC"/>
              </a:rPr>
              <a:t>1) verbal, e.g. </a:t>
            </a:r>
            <a:r>
              <a:rPr lang="en-US" b="0" i="1" u="none" strike="noStrike" baseline="0" dirty="0">
                <a:latin typeface="AdonisC,Italic"/>
              </a:rPr>
              <a:t>to have butterflies in the stomach, to have green fingers,</a:t>
            </a:r>
          </a:p>
          <a:p>
            <a:pPr marL="0" indent="0" algn="l">
              <a:buNone/>
            </a:pPr>
            <a:r>
              <a:rPr lang="en-US" b="0" i="0" u="none" strike="noStrike" baseline="0" dirty="0">
                <a:latin typeface="AdonisC"/>
              </a:rPr>
              <a:t>2) substantive, e.g. </a:t>
            </a:r>
            <a:r>
              <a:rPr lang="en-US" b="0" i="1" u="none" strike="noStrike" baseline="0" dirty="0">
                <a:latin typeface="AdonisC,Italic"/>
              </a:rPr>
              <a:t>a dark horse, small talk,</a:t>
            </a:r>
          </a:p>
          <a:p>
            <a:pPr marL="0" indent="0" algn="l">
              <a:buNone/>
            </a:pPr>
            <a:r>
              <a:rPr lang="en-US" b="0" i="0" u="none" strike="noStrike" baseline="0" dirty="0">
                <a:latin typeface="AdonisC"/>
              </a:rPr>
              <a:t>3) adjectival, e.g. </a:t>
            </a:r>
            <a:r>
              <a:rPr lang="en-US" b="0" i="1" u="none" strike="noStrike" baseline="0" dirty="0">
                <a:latin typeface="AdonisC,Italic"/>
              </a:rPr>
              <a:t>spick and span, safe and sound,</a:t>
            </a:r>
          </a:p>
          <a:p>
            <a:pPr marL="0" indent="0" algn="l">
              <a:buNone/>
            </a:pPr>
            <a:r>
              <a:rPr lang="en-US" b="0" i="0" u="none" strike="noStrike" baseline="0" dirty="0">
                <a:latin typeface="AdonisC"/>
              </a:rPr>
              <a:t>4) adverbial, e.g. </a:t>
            </a:r>
            <a:r>
              <a:rPr lang="en-US" b="0" i="1" u="none" strike="noStrike" baseline="0" dirty="0">
                <a:latin typeface="AdonisC,Italic"/>
              </a:rPr>
              <a:t>by hook or by crook, by a long chalk,</a:t>
            </a:r>
          </a:p>
          <a:p>
            <a:pPr marL="0" indent="0" algn="l">
              <a:buNone/>
            </a:pPr>
            <a:r>
              <a:rPr lang="en-US" b="0" i="0" u="none" strike="noStrike" baseline="0" dirty="0">
                <a:latin typeface="AdonisC"/>
              </a:rPr>
              <a:t>5) interjectional, e.g. </a:t>
            </a:r>
            <a:r>
              <a:rPr lang="en-US" b="0" i="1" u="none" strike="noStrike" baseline="0" dirty="0">
                <a:latin typeface="AdonisC,Italic"/>
              </a:rPr>
              <a:t>goodness gracious! Sakes alive!</a:t>
            </a:r>
            <a:endParaRPr lang="en-US" b="0" i="0" u="none" strike="noStrike" baseline="0" dirty="0">
              <a:latin typeface="AdonisC"/>
            </a:endParaRPr>
          </a:p>
          <a:p>
            <a:pPr algn="l"/>
            <a:endParaRPr lang="uk-UA" dirty="0"/>
          </a:p>
        </p:txBody>
      </p:sp>
    </p:spTree>
    <p:extLst>
      <p:ext uri="{BB962C8B-B14F-4D97-AF65-F5344CB8AC3E}">
        <p14:creationId xmlns:p14="http://schemas.microsoft.com/office/powerpoint/2010/main" val="26145575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216D72A-82E6-4B92-90D0-B26FE5142107}"/>
              </a:ext>
            </a:extLst>
          </p:cNvPr>
          <p:cNvSpPr>
            <a:spLocks noGrp="1"/>
          </p:cNvSpPr>
          <p:nvPr>
            <p:ph type="title"/>
          </p:nvPr>
        </p:nvSpPr>
        <p:spPr/>
        <p:txBody>
          <a:bodyPr>
            <a:normAutofit fontScale="90000"/>
          </a:bodyPr>
          <a:lstStyle/>
          <a:p>
            <a:r>
              <a:rPr lang="en-US" dirty="0">
                <a:latin typeface="AdonisC"/>
              </a:rPr>
              <a:t>The categorial features of phraseological units</a:t>
            </a:r>
            <a:br>
              <a:rPr lang="en-US" dirty="0">
                <a:latin typeface="AdonisC"/>
              </a:rPr>
            </a:br>
            <a:endParaRPr lang="uk-UA" dirty="0"/>
          </a:p>
        </p:txBody>
      </p:sp>
      <p:sp>
        <p:nvSpPr>
          <p:cNvPr id="3" name="Місце для вмісту 2">
            <a:extLst>
              <a:ext uri="{FF2B5EF4-FFF2-40B4-BE49-F238E27FC236}">
                <a16:creationId xmlns:a16="http://schemas.microsoft.com/office/drawing/2014/main" id="{9BEA49AE-48BD-42E0-A5FF-2E77CE3887B6}"/>
              </a:ext>
            </a:extLst>
          </p:cNvPr>
          <p:cNvSpPr>
            <a:spLocks noGrp="1"/>
          </p:cNvSpPr>
          <p:nvPr>
            <p:ph idx="1"/>
          </p:nvPr>
        </p:nvSpPr>
        <p:spPr/>
        <p:txBody>
          <a:bodyPr>
            <a:normAutofit lnSpcReduction="10000"/>
          </a:bodyPr>
          <a:lstStyle/>
          <a:p>
            <a:pPr marL="0" indent="0" algn="l">
              <a:buNone/>
            </a:pPr>
            <a:r>
              <a:rPr lang="en-US" b="0" i="0" u="none" strike="noStrike" baseline="0" dirty="0">
                <a:latin typeface="AdonisC"/>
              </a:rPr>
              <a:t>1) stability (morphological, syntactical, semantic, etc.);</a:t>
            </a:r>
          </a:p>
          <a:p>
            <a:pPr marL="0" indent="0" algn="l">
              <a:buNone/>
            </a:pPr>
            <a:r>
              <a:rPr lang="en-US" b="0" i="0" u="none" strike="noStrike" baseline="0" dirty="0">
                <a:latin typeface="AdonisC"/>
              </a:rPr>
              <a:t>2) word-group structure (each phraseological unit consists of</a:t>
            </a:r>
          </a:p>
          <a:p>
            <a:pPr marL="0" indent="0" algn="l">
              <a:buNone/>
            </a:pPr>
            <a:r>
              <a:rPr lang="en-US" b="0" i="0" u="none" strike="noStrike" baseline="0" dirty="0">
                <a:latin typeface="AdonisC"/>
              </a:rPr>
              <a:t>more than one word);</a:t>
            </a:r>
          </a:p>
          <a:p>
            <a:pPr marL="0" indent="0" algn="l">
              <a:buNone/>
            </a:pPr>
            <a:r>
              <a:rPr lang="en-US" b="0" i="0" u="none" strike="noStrike" baseline="0" dirty="0">
                <a:latin typeface="AdonisC"/>
              </a:rPr>
              <a:t>3) absence of any stereotyped pattern;</a:t>
            </a:r>
          </a:p>
          <a:p>
            <a:pPr marL="0" indent="0" algn="l">
              <a:buNone/>
            </a:pPr>
            <a:r>
              <a:rPr lang="en-US" b="0" i="0" u="none" strike="noStrike" baseline="0" dirty="0">
                <a:latin typeface="AdonisC"/>
              </a:rPr>
              <a:t>4) figurative (transferred) meaning;</a:t>
            </a:r>
          </a:p>
          <a:p>
            <a:pPr marL="0" indent="0" algn="l">
              <a:buNone/>
            </a:pPr>
            <a:r>
              <a:rPr lang="en-US" b="0" i="0" u="none" strike="noStrike" baseline="0" dirty="0">
                <a:latin typeface="AdonisC"/>
              </a:rPr>
              <a:t>5) expressiveness.</a:t>
            </a:r>
          </a:p>
          <a:p>
            <a:pPr marL="0" indent="0" algn="l">
              <a:buNone/>
            </a:pPr>
            <a:endParaRPr lang="en-US" sz="2400" b="0" i="0" u="none" strike="noStrike" baseline="0" dirty="0">
              <a:latin typeface="AdonisC"/>
            </a:endParaRPr>
          </a:p>
          <a:p>
            <a:pPr marL="0" indent="0" algn="l">
              <a:buNone/>
            </a:pPr>
            <a:r>
              <a:rPr lang="en-US" sz="2400" b="0" i="0" u="none" strike="noStrike" baseline="0" dirty="0">
                <a:latin typeface="AdonisC"/>
              </a:rPr>
              <a:t>A certain stable combination may be referred to some class of phraseological units only on the condition of the combination of all the above-mentioned features.</a:t>
            </a:r>
            <a:endParaRPr lang="uk-UA" sz="4800" dirty="0"/>
          </a:p>
        </p:txBody>
      </p:sp>
    </p:spTree>
    <p:extLst>
      <p:ext uri="{BB962C8B-B14F-4D97-AF65-F5344CB8AC3E}">
        <p14:creationId xmlns:p14="http://schemas.microsoft.com/office/powerpoint/2010/main" val="21974267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99D4A3D-D381-4FF8-BD5F-333F2132EB39}"/>
              </a:ext>
            </a:extLst>
          </p:cNvPr>
          <p:cNvSpPr>
            <a:spLocks noGrp="1"/>
          </p:cNvSpPr>
          <p:nvPr>
            <p:ph type="title"/>
          </p:nvPr>
        </p:nvSpPr>
        <p:spPr/>
        <p:txBody>
          <a:bodyPr/>
          <a:lstStyle/>
          <a:p>
            <a:r>
              <a:rPr lang="en-US" sz="4400" b="0" i="0" u="none" strike="noStrike" baseline="0" dirty="0">
                <a:latin typeface="AdonisC"/>
              </a:rPr>
              <a:t>Semantic relations in phraseology</a:t>
            </a:r>
            <a:endParaRPr lang="uk-UA" dirty="0"/>
          </a:p>
        </p:txBody>
      </p:sp>
      <p:sp>
        <p:nvSpPr>
          <p:cNvPr id="3" name="Місце для вмісту 2">
            <a:extLst>
              <a:ext uri="{FF2B5EF4-FFF2-40B4-BE49-F238E27FC236}">
                <a16:creationId xmlns:a16="http://schemas.microsoft.com/office/drawing/2014/main" id="{87814DB6-7271-4D26-B4C6-F691DF55F7C6}"/>
              </a:ext>
            </a:extLst>
          </p:cNvPr>
          <p:cNvSpPr>
            <a:spLocks noGrp="1"/>
          </p:cNvSpPr>
          <p:nvPr>
            <p:ph idx="1"/>
          </p:nvPr>
        </p:nvSpPr>
        <p:spPr/>
        <p:txBody>
          <a:bodyPr>
            <a:normAutofit/>
          </a:bodyPr>
          <a:lstStyle/>
          <a:p>
            <a:pPr algn="l"/>
            <a:r>
              <a:rPr lang="en-US" b="0" i="0" u="none" strike="noStrike" baseline="0" dirty="0">
                <a:latin typeface="AdonisC"/>
              </a:rPr>
              <a:t>Semantic relations in phraseology are the same as between words. Like words phraseological units can be related as </a:t>
            </a:r>
            <a:r>
              <a:rPr lang="en-US" b="0" i="0" u="sng" strike="noStrike" baseline="0" dirty="0">
                <a:latin typeface="AdonisC"/>
              </a:rPr>
              <a:t>homonyms, synonyms, antonyms</a:t>
            </a:r>
            <a:r>
              <a:rPr lang="en-US" b="0" i="0" u="none" strike="noStrike" baseline="0" dirty="0">
                <a:latin typeface="AdonisC"/>
              </a:rPr>
              <a:t>. Furthermore, phraseological units may be either </a:t>
            </a:r>
            <a:r>
              <a:rPr lang="en-US" b="0" i="0" u="sng" strike="noStrike" baseline="0" dirty="0" err="1">
                <a:latin typeface="AdonisC"/>
              </a:rPr>
              <a:t>monosemantic</a:t>
            </a:r>
            <a:r>
              <a:rPr lang="en-US" b="0" i="0" u="sng" strike="noStrike" baseline="0" dirty="0">
                <a:latin typeface="AdonisC"/>
              </a:rPr>
              <a:t> or polysemantic</a:t>
            </a:r>
            <a:r>
              <a:rPr lang="en-US" b="0" i="0" u="none" strike="noStrike" baseline="0" dirty="0">
                <a:latin typeface="AdonisC"/>
              </a:rPr>
              <a:t>.</a:t>
            </a:r>
            <a:endParaRPr lang="uk-UA" sz="4000" dirty="0"/>
          </a:p>
        </p:txBody>
      </p:sp>
    </p:spTree>
    <p:extLst>
      <p:ext uri="{BB962C8B-B14F-4D97-AF65-F5344CB8AC3E}">
        <p14:creationId xmlns:p14="http://schemas.microsoft.com/office/powerpoint/2010/main" val="22061519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D674A1C-540C-4419-BA24-8F35CB8D70B3}"/>
              </a:ext>
            </a:extLst>
          </p:cNvPr>
          <p:cNvSpPr>
            <a:spLocks noGrp="1"/>
          </p:cNvSpPr>
          <p:nvPr>
            <p:ph type="title"/>
          </p:nvPr>
        </p:nvSpPr>
        <p:spPr/>
        <p:txBody>
          <a:bodyPr/>
          <a:lstStyle/>
          <a:p>
            <a:r>
              <a:rPr lang="en-US" dirty="0">
                <a:latin typeface="AdonisC"/>
              </a:rPr>
              <a:t>Phraseological antonyms </a:t>
            </a:r>
            <a:endParaRPr lang="uk-UA" dirty="0"/>
          </a:p>
        </p:txBody>
      </p:sp>
      <p:sp>
        <p:nvSpPr>
          <p:cNvPr id="3" name="Місце для вмісту 2">
            <a:extLst>
              <a:ext uri="{FF2B5EF4-FFF2-40B4-BE49-F238E27FC236}">
                <a16:creationId xmlns:a16="http://schemas.microsoft.com/office/drawing/2014/main" id="{71C5C65B-CBCB-4C54-B8A0-A2E17A398BA5}"/>
              </a:ext>
            </a:extLst>
          </p:cNvPr>
          <p:cNvSpPr>
            <a:spLocks noGrp="1"/>
          </p:cNvSpPr>
          <p:nvPr>
            <p:ph idx="1"/>
          </p:nvPr>
        </p:nvSpPr>
        <p:spPr/>
        <p:txBody>
          <a:bodyPr>
            <a:normAutofit fontScale="92500" lnSpcReduction="10000"/>
          </a:bodyPr>
          <a:lstStyle/>
          <a:p>
            <a:r>
              <a:rPr lang="en-US" sz="2400" b="0" i="0" u="none" strike="noStrike" baseline="0" dirty="0">
                <a:latin typeface="AdonisC"/>
              </a:rPr>
              <a:t> phraseological units which are opposed in their meanings, correlated according to the main semantic feature and belonging to one and the same grammatical class: </a:t>
            </a:r>
          </a:p>
          <a:p>
            <a:pPr marL="0" indent="0">
              <a:buNone/>
            </a:pPr>
            <a:r>
              <a:rPr lang="en-US" sz="2400" b="0" i="1" u="none" strike="noStrike" baseline="0" dirty="0">
                <a:latin typeface="AdonisC,Italic"/>
              </a:rPr>
              <a:t>have a (good) head on one’s shoulders – have a head like a sieve;</a:t>
            </a:r>
          </a:p>
          <a:p>
            <a:pPr marL="0" indent="0" algn="l">
              <a:buNone/>
            </a:pPr>
            <a:r>
              <a:rPr lang="en-US" sz="2400" b="0" i="1" u="none" strike="noStrike" baseline="0" dirty="0">
                <a:latin typeface="AdonisC,Italic"/>
              </a:rPr>
              <a:t>hold all the trumps – have no say in the matter.</a:t>
            </a:r>
          </a:p>
          <a:p>
            <a:endParaRPr lang="en-US" sz="2400" b="0" i="0" u="none" strike="noStrike" baseline="0" dirty="0">
              <a:latin typeface="AdonisC"/>
            </a:endParaRPr>
          </a:p>
          <a:p>
            <a:r>
              <a:rPr lang="en-US" sz="2400" b="0" i="0" u="none" strike="noStrike" baseline="0" dirty="0">
                <a:latin typeface="AdonisC"/>
              </a:rPr>
              <a:t>Types of phraseological antonyms :</a:t>
            </a:r>
          </a:p>
          <a:p>
            <a:pPr marL="0" indent="0" algn="l">
              <a:buNone/>
            </a:pPr>
            <a:r>
              <a:rPr lang="en-US" sz="2400" b="0" i="0" u="none" strike="noStrike" baseline="0" dirty="0">
                <a:latin typeface="AdonisC"/>
              </a:rPr>
              <a:t>1) they may coincide partially in their lexical composition, e.g.</a:t>
            </a:r>
          </a:p>
          <a:p>
            <a:pPr marL="0" indent="0" algn="l">
              <a:buNone/>
            </a:pPr>
            <a:r>
              <a:rPr lang="en-US" sz="2400" b="0" i="1" u="none" strike="noStrike" baseline="0" dirty="0">
                <a:latin typeface="AdonisC,Italic"/>
              </a:rPr>
              <a:t>have a thick skin – have a thin skin; have (get, keep) one’s tail up – have (get) one’s tail down;</a:t>
            </a:r>
          </a:p>
          <a:p>
            <a:pPr marL="0" indent="0" algn="l">
              <a:buNone/>
            </a:pPr>
            <a:r>
              <a:rPr lang="en-US" sz="2400" b="0" i="0" u="none" strike="noStrike" baseline="0" dirty="0">
                <a:latin typeface="AdonisC"/>
              </a:rPr>
              <a:t>2) they may have completely different lexical composition: have all buttons on – have slow wits.</a:t>
            </a:r>
            <a:endParaRPr lang="uk-UA" sz="3600" dirty="0"/>
          </a:p>
        </p:txBody>
      </p:sp>
    </p:spTree>
    <p:extLst>
      <p:ext uri="{BB962C8B-B14F-4D97-AF65-F5344CB8AC3E}">
        <p14:creationId xmlns:p14="http://schemas.microsoft.com/office/powerpoint/2010/main" val="6672777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3B58B26-29F5-46A5-839A-8D1B479B279E}"/>
              </a:ext>
            </a:extLst>
          </p:cNvPr>
          <p:cNvSpPr>
            <a:spLocks noGrp="1"/>
          </p:cNvSpPr>
          <p:nvPr>
            <p:ph type="title"/>
          </p:nvPr>
        </p:nvSpPr>
        <p:spPr/>
        <p:txBody>
          <a:bodyPr/>
          <a:lstStyle/>
          <a:p>
            <a:r>
              <a:rPr lang="en-US" dirty="0">
                <a:latin typeface="AdonisC"/>
              </a:rPr>
              <a:t>Phraseological homonyms </a:t>
            </a:r>
            <a:endParaRPr lang="uk-UA" dirty="0"/>
          </a:p>
        </p:txBody>
      </p:sp>
      <p:sp>
        <p:nvSpPr>
          <p:cNvPr id="3" name="Місце для вмісту 2">
            <a:extLst>
              <a:ext uri="{FF2B5EF4-FFF2-40B4-BE49-F238E27FC236}">
                <a16:creationId xmlns:a16="http://schemas.microsoft.com/office/drawing/2014/main" id="{9D105687-E243-466D-8999-A3AF30ECF32C}"/>
              </a:ext>
            </a:extLst>
          </p:cNvPr>
          <p:cNvSpPr>
            <a:spLocks noGrp="1"/>
          </p:cNvSpPr>
          <p:nvPr>
            <p:ph idx="1"/>
          </p:nvPr>
        </p:nvSpPr>
        <p:spPr/>
        <p:txBody>
          <a:bodyPr/>
          <a:lstStyle/>
          <a:p>
            <a:pPr algn="l"/>
            <a:r>
              <a:rPr lang="en-US" b="0" i="0" u="none" strike="noStrike" baseline="0" dirty="0">
                <a:latin typeface="AdonisC"/>
              </a:rPr>
              <a:t>should not be confused with numerous </a:t>
            </a:r>
            <a:r>
              <a:rPr lang="en-US" b="0" i="0" u="none" strike="noStrike" baseline="0" dirty="0" err="1">
                <a:latin typeface="AdonisC"/>
              </a:rPr>
              <a:t>homophrases</a:t>
            </a:r>
            <a:r>
              <a:rPr lang="en-US" b="0" i="0" u="none" strike="noStrike" baseline="0" dirty="0">
                <a:latin typeface="AdonisC"/>
              </a:rPr>
              <a:t>, i.e. phrases identical in form but differing in meaning that belong to different classes (free word-groups, phrasal terms), etc.</a:t>
            </a:r>
          </a:p>
          <a:p>
            <a:pPr marL="0" indent="0" algn="l">
              <a:buNone/>
            </a:pPr>
            <a:r>
              <a:rPr lang="en-US" b="0" i="1" u="none" strike="noStrike" baseline="0" dirty="0">
                <a:latin typeface="AdonisC,Italic"/>
              </a:rPr>
              <a:t>            -Trojan horse </a:t>
            </a:r>
            <a:r>
              <a:rPr lang="en-US" b="0" i="0" u="none" strike="noStrike" baseline="0" dirty="0">
                <a:latin typeface="AdonisC"/>
              </a:rPr>
              <a:t>(free word-group) – </a:t>
            </a:r>
            <a:r>
              <a:rPr lang="en-US" b="0" i="0" u="none" strike="noStrike" baseline="0" dirty="0" err="1">
                <a:latin typeface="AdonisC"/>
              </a:rPr>
              <a:t>троянський</a:t>
            </a:r>
            <a:r>
              <a:rPr lang="en-US" b="0" i="0" u="none" strike="noStrike" baseline="0" dirty="0">
                <a:latin typeface="AdonisC"/>
              </a:rPr>
              <a:t> </a:t>
            </a:r>
            <a:r>
              <a:rPr lang="en-US" b="0" i="0" u="none" strike="noStrike" baseline="0" dirty="0" err="1">
                <a:latin typeface="AdonisC"/>
              </a:rPr>
              <a:t>кінь</a:t>
            </a:r>
            <a:r>
              <a:rPr lang="en-US" b="0" i="0" u="none" strike="noStrike" baseline="0" dirty="0">
                <a:latin typeface="AdonisC"/>
              </a:rPr>
              <a:t>,</a:t>
            </a:r>
          </a:p>
          <a:p>
            <a:pPr marL="0" indent="0" algn="l">
              <a:buNone/>
            </a:pPr>
            <a:r>
              <a:rPr lang="en-US" b="0" i="1" u="none" strike="noStrike" baseline="0" dirty="0">
                <a:latin typeface="AdonisC,Italic"/>
              </a:rPr>
              <a:t>            -Trojan horse </a:t>
            </a:r>
            <a:r>
              <a:rPr lang="en-US" b="0" i="0" u="none" strike="noStrike" baseline="0" dirty="0">
                <a:latin typeface="AdonisC"/>
              </a:rPr>
              <a:t>(phraseological unit) – </a:t>
            </a:r>
            <a:r>
              <a:rPr lang="en-US" b="0" i="0" u="none" strike="noStrike" baseline="0" dirty="0" err="1">
                <a:latin typeface="AdonisC"/>
              </a:rPr>
              <a:t>комп’ютерний</a:t>
            </a:r>
            <a:r>
              <a:rPr lang="en-US" b="0" i="0" u="none" strike="noStrike" baseline="0" dirty="0">
                <a:latin typeface="AdonisC"/>
              </a:rPr>
              <a:t> </a:t>
            </a:r>
            <a:r>
              <a:rPr lang="en-US" b="0" i="0" u="none" strike="noStrike" baseline="0" dirty="0" err="1">
                <a:latin typeface="AdonisC"/>
              </a:rPr>
              <a:t>вірус</a:t>
            </a:r>
            <a:r>
              <a:rPr lang="en-US" b="0" i="0" u="none" strike="noStrike" baseline="0" dirty="0">
                <a:latin typeface="AdonisC"/>
              </a:rPr>
              <a:t>;</a:t>
            </a:r>
          </a:p>
          <a:p>
            <a:pPr marL="0" indent="0" algn="l">
              <a:buNone/>
            </a:pPr>
            <a:r>
              <a:rPr lang="en-US" b="0" i="1" u="none" strike="noStrike" baseline="0" dirty="0">
                <a:latin typeface="AdonisC,Italic"/>
              </a:rPr>
              <a:t>           -old salt – </a:t>
            </a:r>
            <a:r>
              <a:rPr lang="en-US" b="0" i="0" u="none" strike="noStrike" baseline="0" dirty="0">
                <a:latin typeface="AdonisC"/>
              </a:rPr>
              <a:t>(free word-group) – </a:t>
            </a:r>
            <a:r>
              <a:rPr lang="en-US" b="0" i="0" u="none" strike="noStrike" baseline="0" dirty="0" err="1">
                <a:latin typeface="AdonisC"/>
              </a:rPr>
              <a:t>стара</a:t>
            </a:r>
            <a:r>
              <a:rPr lang="en-US" b="0" i="0" u="none" strike="noStrike" baseline="0" dirty="0">
                <a:latin typeface="AdonisC"/>
              </a:rPr>
              <a:t> </a:t>
            </a:r>
            <a:r>
              <a:rPr lang="en-US" b="0" i="0" u="none" strike="noStrike" baseline="0" dirty="0" err="1">
                <a:latin typeface="AdonisC"/>
              </a:rPr>
              <a:t>сіль</a:t>
            </a:r>
            <a:r>
              <a:rPr lang="en-US" b="0" i="0" u="none" strike="noStrike" baseline="0" dirty="0">
                <a:latin typeface="AdonisC"/>
              </a:rPr>
              <a:t>,</a:t>
            </a:r>
          </a:p>
          <a:p>
            <a:pPr marL="0" indent="0" algn="l">
              <a:buNone/>
            </a:pPr>
            <a:r>
              <a:rPr lang="en-US" b="0" i="1" u="none" strike="noStrike" baseline="0" dirty="0">
                <a:latin typeface="AdonisC,Italic"/>
              </a:rPr>
              <a:t>           -old salt </a:t>
            </a:r>
            <a:r>
              <a:rPr lang="en-US" b="0" i="0" u="none" strike="noStrike" baseline="0" dirty="0">
                <a:latin typeface="AdonisC"/>
              </a:rPr>
              <a:t>(phraseological unit) – </a:t>
            </a:r>
            <a:r>
              <a:rPr lang="uk-UA" b="0" i="0" u="none" strike="noStrike" baseline="0" dirty="0">
                <a:latin typeface="AdonisC"/>
              </a:rPr>
              <a:t>морський вовк.</a:t>
            </a:r>
            <a:endParaRPr lang="uk-UA" dirty="0"/>
          </a:p>
        </p:txBody>
      </p:sp>
    </p:spTree>
    <p:extLst>
      <p:ext uri="{BB962C8B-B14F-4D97-AF65-F5344CB8AC3E}">
        <p14:creationId xmlns:p14="http://schemas.microsoft.com/office/powerpoint/2010/main" val="14980960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4FEFF61-A902-45A2-A482-1A6694269174}"/>
              </a:ext>
            </a:extLst>
          </p:cNvPr>
          <p:cNvSpPr>
            <a:spLocks noGrp="1"/>
          </p:cNvSpPr>
          <p:nvPr>
            <p:ph type="title"/>
          </p:nvPr>
        </p:nvSpPr>
        <p:spPr>
          <a:xfrm>
            <a:off x="838200" y="365125"/>
            <a:ext cx="10515600" cy="859993"/>
          </a:xfrm>
        </p:spPr>
        <p:txBody>
          <a:bodyPr/>
          <a:lstStyle/>
          <a:p>
            <a:r>
              <a:rPr lang="en-US" dirty="0">
                <a:latin typeface="AdonisC"/>
              </a:rPr>
              <a:t>Phraseological synonyms</a:t>
            </a:r>
            <a:endParaRPr lang="uk-UA" dirty="0"/>
          </a:p>
        </p:txBody>
      </p:sp>
      <p:sp>
        <p:nvSpPr>
          <p:cNvPr id="3" name="Місце для вмісту 2">
            <a:extLst>
              <a:ext uri="{FF2B5EF4-FFF2-40B4-BE49-F238E27FC236}">
                <a16:creationId xmlns:a16="http://schemas.microsoft.com/office/drawing/2014/main" id="{CF42AD42-9549-4AB1-B967-D412E310A406}"/>
              </a:ext>
            </a:extLst>
          </p:cNvPr>
          <p:cNvSpPr>
            <a:spLocks noGrp="1"/>
          </p:cNvSpPr>
          <p:nvPr>
            <p:ph idx="1"/>
          </p:nvPr>
        </p:nvSpPr>
        <p:spPr>
          <a:xfrm>
            <a:off x="838200" y="1225118"/>
            <a:ext cx="10515600" cy="5267757"/>
          </a:xfrm>
        </p:spPr>
        <p:txBody>
          <a:bodyPr>
            <a:normAutofit lnSpcReduction="10000"/>
          </a:bodyPr>
          <a:lstStyle/>
          <a:p>
            <a:pPr marL="0" indent="0" algn="l">
              <a:buNone/>
            </a:pPr>
            <a:r>
              <a:rPr lang="en-US" sz="1800" b="0" i="1" u="none" strike="noStrike" baseline="0" dirty="0">
                <a:latin typeface="AdonisC,Italic"/>
              </a:rPr>
              <a:t>-</a:t>
            </a:r>
            <a:r>
              <a:rPr lang="en-US" sz="2000" b="0" i="1" u="none" strike="noStrike" baseline="0" dirty="0">
                <a:latin typeface="AdonisC,Italic"/>
              </a:rPr>
              <a:t>a pretty kettle of fish – a nice pair of shoes;</a:t>
            </a:r>
          </a:p>
          <a:p>
            <a:pPr marL="0" indent="0" algn="l">
              <a:buNone/>
            </a:pPr>
            <a:r>
              <a:rPr lang="en-US" sz="2000" b="0" i="1" u="none" strike="noStrike" baseline="0" dirty="0">
                <a:latin typeface="AdonisC,Italic"/>
              </a:rPr>
              <a:t>-there has been many a peck of salt eaten since that time – much water has flown under the bridges since that time;</a:t>
            </a:r>
          </a:p>
          <a:p>
            <a:pPr marL="0" indent="0" algn="l">
              <a:buNone/>
            </a:pPr>
            <a:r>
              <a:rPr lang="en-US" sz="2000" b="0" i="1" u="none" strike="noStrike" baseline="0" dirty="0">
                <a:latin typeface="AdonisC,Italic"/>
              </a:rPr>
              <a:t>-velvet paws hide sharp claws – honey tongue, a heart of gall </a:t>
            </a:r>
            <a:r>
              <a:rPr lang="en-US" sz="2000" b="0" i="0" u="none" strike="noStrike" baseline="0" dirty="0">
                <a:latin typeface="AdonisC"/>
              </a:rPr>
              <a:t>(</a:t>
            </a:r>
            <a:r>
              <a:rPr lang="en-US" sz="2000" b="0" i="0" u="none" strike="noStrike" baseline="0" dirty="0" err="1">
                <a:latin typeface="AdonisC"/>
              </a:rPr>
              <a:t>на</a:t>
            </a:r>
            <a:r>
              <a:rPr lang="en-US" sz="2000" b="0" i="0" u="none" strike="noStrike" baseline="0" dirty="0">
                <a:latin typeface="AdonisC"/>
              </a:rPr>
              <a:t> </a:t>
            </a:r>
            <a:r>
              <a:rPr lang="ru-RU" sz="2000" b="0" i="0" u="none" strike="noStrike" baseline="0" dirty="0" err="1">
                <a:latin typeface="AdonisC"/>
              </a:rPr>
              <a:t>язиці</a:t>
            </a:r>
            <a:r>
              <a:rPr lang="ru-RU" sz="2000" b="0" i="0" u="none" strike="noStrike" baseline="0" dirty="0">
                <a:latin typeface="AdonisC"/>
              </a:rPr>
              <a:t> мед, а на </a:t>
            </a:r>
            <a:r>
              <a:rPr lang="ru-RU" sz="2000" b="0" i="0" u="none" strike="noStrike" baseline="0" dirty="0" err="1">
                <a:latin typeface="AdonisC"/>
              </a:rPr>
              <a:t>серці</a:t>
            </a:r>
            <a:r>
              <a:rPr lang="ru-RU" sz="2000" b="0" i="0" u="none" strike="noStrike" baseline="0" dirty="0">
                <a:latin typeface="AdonisC"/>
              </a:rPr>
              <a:t> </a:t>
            </a:r>
            <a:r>
              <a:rPr lang="ru-RU" sz="2000" b="0" i="0" u="none" strike="noStrike" baseline="0" dirty="0" err="1">
                <a:latin typeface="AdonisC"/>
              </a:rPr>
              <a:t>отрута</a:t>
            </a:r>
            <a:r>
              <a:rPr lang="ru-RU" sz="2000" b="0" i="0" u="none" strike="noStrike" baseline="0" dirty="0">
                <a:latin typeface="AdonisC"/>
              </a:rPr>
              <a:t>).</a:t>
            </a:r>
            <a:endParaRPr lang="en-US" sz="2000" b="0" i="0" u="none" strike="noStrike" baseline="0" dirty="0">
              <a:latin typeface="AdonisC"/>
            </a:endParaRPr>
          </a:p>
          <a:p>
            <a:pPr marL="0" indent="0" algn="l">
              <a:buNone/>
            </a:pPr>
            <a:endParaRPr lang="en-US" sz="2000" dirty="0">
              <a:latin typeface="AdonisC"/>
            </a:endParaRPr>
          </a:p>
          <a:p>
            <a:pPr algn="l"/>
            <a:r>
              <a:rPr lang="en-US" sz="2000" b="0" i="0" u="none" strike="noStrike" baseline="0" dirty="0">
                <a:latin typeface="AdonisC"/>
              </a:rPr>
              <a:t>Phraseological synonyms may denote different </a:t>
            </a:r>
            <a:r>
              <a:rPr lang="en-US" sz="2000" b="0" i="0" u="sng" strike="noStrike" baseline="0" dirty="0">
                <a:latin typeface="AdonisC"/>
              </a:rPr>
              <a:t>shades of common meaning</a:t>
            </a:r>
            <a:r>
              <a:rPr lang="en-US" sz="2000" b="0" i="0" u="none" strike="noStrike" baseline="0" dirty="0">
                <a:latin typeface="AdonisC"/>
              </a:rPr>
              <a:t>, e.g. t</a:t>
            </a:r>
            <a:r>
              <a:rPr lang="en-US" sz="2000" b="0" i="1" u="none" strike="noStrike" baseline="0" dirty="0">
                <a:latin typeface="AdonisC,Italic"/>
              </a:rPr>
              <a:t>o come to a conclusion – to arrive at a conclusion – to draw a conclusion – to jump at a conclusion – to leap at a conclusion. </a:t>
            </a:r>
            <a:r>
              <a:rPr lang="en-US" sz="2000" i="1" dirty="0">
                <a:latin typeface="AdonisC,Italic"/>
              </a:rPr>
              <a:t> </a:t>
            </a:r>
            <a:r>
              <a:rPr lang="en-US" sz="2000" b="0" i="0" u="none" strike="noStrike" baseline="0" dirty="0">
                <a:latin typeface="AdonisC"/>
              </a:rPr>
              <a:t>All of these express one and </a:t>
            </a:r>
            <a:r>
              <a:rPr lang="en-US" sz="2000" b="0" i="0" u="sng" strike="noStrike" baseline="0" dirty="0">
                <a:latin typeface="AdonisC"/>
              </a:rPr>
              <a:t>the same general notion</a:t>
            </a:r>
            <a:r>
              <a:rPr lang="en-US" sz="2000" b="0" i="0" u="none" strike="noStrike" baseline="0" dirty="0">
                <a:latin typeface="AdonisC"/>
              </a:rPr>
              <a:t>, the last two giving </a:t>
            </a:r>
            <a:r>
              <a:rPr lang="en-US" sz="2000" b="0" i="0" u="sng" strike="noStrike" baseline="0" dirty="0">
                <a:latin typeface="AdonisC"/>
              </a:rPr>
              <a:t>additional indication </a:t>
            </a:r>
            <a:r>
              <a:rPr lang="en-US" sz="2000" b="0" i="0" u="none" strike="noStrike" baseline="0" dirty="0">
                <a:latin typeface="AdonisC"/>
              </a:rPr>
              <a:t>of a hasty conclusion.</a:t>
            </a:r>
          </a:p>
          <a:p>
            <a:pPr algn="l"/>
            <a:r>
              <a:rPr lang="en-US" sz="2000" b="0" i="0" u="none" strike="noStrike" baseline="0" dirty="0">
                <a:latin typeface="AdonisC"/>
              </a:rPr>
              <a:t>A </a:t>
            </a:r>
            <a:r>
              <a:rPr lang="en-US" sz="2000" b="0" i="0" u="sng" strike="noStrike" baseline="0" dirty="0">
                <a:latin typeface="AdonisC"/>
              </a:rPr>
              <a:t>stylistic differentiation </a:t>
            </a:r>
            <a:r>
              <a:rPr lang="en-US" sz="2000" b="0" i="0" u="none" strike="noStrike" baseline="0" dirty="0">
                <a:latin typeface="AdonisC"/>
              </a:rPr>
              <a:t>of phraseological synonyms. Some of them are stylistically </a:t>
            </a:r>
            <a:r>
              <a:rPr lang="en-US" sz="2000" b="0" i="0" u="sng" strike="noStrike" baseline="0" dirty="0">
                <a:latin typeface="AdonisC"/>
              </a:rPr>
              <a:t>neutral</a:t>
            </a:r>
            <a:r>
              <a:rPr lang="en-US" sz="2000" b="0" i="0" u="none" strike="noStrike" baseline="0" dirty="0">
                <a:latin typeface="AdonisC"/>
              </a:rPr>
              <a:t>, others have an </a:t>
            </a:r>
            <a:r>
              <a:rPr lang="en-US" sz="2000" b="0" i="0" u="sng" strike="noStrike" baseline="0" dirty="0">
                <a:latin typeface="AdonisC"/>
              </a:rPr>
              <a:t>emotional connotation </a:t>
            </a:r>
            <a:r>
              <a:rPr lang="en-US" sz="2000" b="0" i="0" u="none" strike="noStrike" baseline="0" dirty="0">
                <a:latin typeface="AdonisC"/>
              </a:rPr>
              <a:t>that makes them more expressive, e.g. </a:t>
            </a:r>
            <a:endParaRPr lang="uk-UA" sz="2000" b="0" i="0" u="none" strike="noStrike" baseline="0" dirty="0">
              <a:latin typeface="AdonisC"/>
            </a:endParaRPr>
          </a:p>
          <a:p>
            <a:pPr marL="0" indent="0" algn="l">
              <a:buNone/>
            </a:pPr>
            <a:r>
              <a:rPr lang="en-US" sz="2000" b="0" i="1" u="none" strike="noStrike" baseline="0" dirty="0">
                <a:latin typeface="AdonisC,Italic"/>
              </a:rPr>
              <a:t>           -to breathe one’s last – to go to glory – to quit the scene – to pass away (poetic or euphemistic) – to kick the bucket – to hop over the perch – to turn up one’s toes (slangy vulgarism)</a:t>
            </a:r>
          </a:p>
          <a:p>
            <a:pPr marL="0" indent="0" algn="l">
              <a:buNone/>
            </a:pPr>
            <a:r>
              <a:rPr lang="en-US" sz="2000" b="0" i="1" u="none" strike="noStrike" baseline="0" dirty="0">
                <a:latin typeface="AdonisC,Italic"/>
              </a:rPr>
              <a:t>           -to do one’s best – to do ones damnedest (slang).</a:t>
            </a:r>
            <a:endParaRPr lang="ru-RU" sz="2000" b="0" i="0" u="none" strike="noStrike" baseline="0" dirty="0">
              <a:latin typeface="AdonisC"/>
            </a:endParaRPr>
          </a:p>
        </p:txBody>
      </p:sp>
    </p:spTree>
    <p:extLst>
      <p:ext uri="{BB962C8B-B14F-4D97-AF65-F5344CB8AC3E}">
        <p14:creationId xmlns:p14="http://schemas.microsoft.com/office/powerpoint/2010/main" val="11389364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3334FB1-D267-465F-AFD0-C5B774CF7F94}"/>
              </a:ext>
            </a:extLst>
          </p:cNvPr>
          <p:cNvSpPr>
            <a:spLocks noGrp="1"/>
          </p:cNvSpPr>
          <p:nvPr>
            <p:ph type="title"/>
          </p:nvPr>
        </p:nvSpPr>
        <p:spPr/>
        <p:txBody>
          <a:bodyPr/>
          <a:lstStyle/>
          <a:p>
            <a:r>
              <a:rPr lang="en-US" dirty="0">
                <a:latin typeface="AdonisC"/>
              </a:rPr>
              <a:t>The word-stock layers</a:t>
            </a:r>
            <a:endParaRPr lang="uk-UA" dirty="0"/>
          </a:p>
        </p:txBody>
      </p:sp>
      <p:sp>
        <p:nvSpPr>
          <p:cNvPr id="3" name="Місце для вмісту 2">
            <a:extLst>
              <a:ext uri="{FF2B5EF4-FFF2-40B4-BE49-F238E27FC236}">
                <a16:creationId xmlns:a16="http://schemas.microsoft.com/office/drawing/2014/main" id="{63687FF9-C433-48AB-B288-F695837C9BC3}"/>
              </a:ext>
            </a:extLst>
          </p:cNvPr>
          <p:cNvSpPr>
            <a:spLocks noGrp="1"/>
          </p:cNvSpPr>
          <p:nvPr>
            <p:ph idx="1"/>
          </p:nvPr>
        </p:nvSpPr>
        <p:spPr/>
        <p:txBody>
          <a:bodyPr/>
          <a:lstStyle/>
          <a:p>
            <a:pPr algn="l"/>
            <a:r>
              <a:rPr lang="en-US" dirty="0">
                <a:latin typeface="AdonisC"/>
              </a:rPr>
              <a:t>n</a:t>
            </a:r>
            <a:r>
              <a:rPr lang="en-US" b="0" i="0" u="none" strike="noStrike" baseline="0" dirty="0">
                <a:latin typeface="AdonisC"/>
              </a:rPr>
              <a:t>eutral (words are marked by stability, devoid of any emotive coloring, used in language in their denotative meaning, fulfill the function of the synonymic dominant)</a:t>
            </a:r>
          </a:p>
          <a:p>
            <a:pPr algn="l"/>
            <a:r>
              <a:rPr lang="en-US" b="0" i="0" u="none" strike="noStrike" baseline="0" dirty="0">
                <a:latin typeface="AdonisC"/>
              </a:rPr>
              <a:t> literary (contain stylistically marked words, bookish character)</a:t>
            </a:r>
          </a:p>
          <a:p>
            <a:pPr algn="l"/>
            <a:r>
              <a:rPr lang="en-US" dirty="0">
                <a:latin typeface="AdonisC"/>
              </a:rPr>
              <a:t>c</a:t>
            </a:r>
            <a:r>
              <a:rPr lang="en-US" b="0" i="0" u="none" strike="noStrike" baseline="0" dirty="0">
                <a:latin typeface="AdonisC"/>
              </a:rPr>
              <a:t>olloquial (contain stylistically marked words, lively spoken character)</a:t>
            </a:r>
          </a:p>
          <a:p>
            <a:endParaRPr lang="uk-UA" dirty="0"/>
          </a:p>
        </p:txBody>
      </p:sp>
    </p:spTree>
    <p:extLst>
      <p:ext uri="{BB962C8B-B14F-4D97-AF65-F5344CB8AC3E}">
        <p14:creationId xmlns:p14="http://schemas.microsoft.com/office/powerpoint/2010/main" val="39914677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258D882-4C6F-4004-B04C-2F67114107D4}"/>
              </a:ext>
            </a:extLst>
          </p:cNvPr>
          <p:cNvSpPr>
            <a:spLocks noGrp="1"/>
          </p:cNvSpPr>
          <p:nvPr>
            <p:ph type="title"/>
          </p:nvPr>
        </p:nvSpPr>
        <p:spPr/>
        <p:txBody>
          <a:bodyPr>
            <a:normAutofit fontScale="90000"/>
          </a:bodyPr>
          <a:lstStyle/>
          <a:p>
            <a:r>
              <a:rPr lang="en-US" dirty="0" smtClean="0"/>
              <a:t/>
            </a:r>
            <a:br>
              <a:rPr lang="en-US" dirty="0" smtClean="0"/>
            </a:br>
            <a:r>
              <a:rPr lang="en-US" dirty="0" smtClean="0"/>
              <a:t>The </a:t>
            </a:r>
            <a:r>
              <a:rPr lang="en-US" dirty="0"/>
              <a:t>Nature of Word Meaning.</a:t>
            </a:r>
            <a:br>
              <a:rPr lang="en-US" dirty="0"/>
            </a:br>
            <a:endParaRPr lang="uk-UA" dirty="0"/>
          </a:p>
        </p:txBody>
      </p:sp>
      <p:sp>
        <p:nvSpPr>
          <p:cNvPr id="3" name="Місце для вмісту 2">
            <a:extLst>
              <a:ext uri="{FF2B5EF4-FFF2-40B4-BE49-F238E27FC236}">
                <a16:creationId xmlns:a16="http://schemas.microsoft.com/office/drawing/2014/main" id="{96C2503B-5849-4E6D-8F7B-83145A318CE2}"/>
              </a:ext>
            </a:extLst>
          </p:cNvPr>
          <p:cNvSpPr>
            <a:spLocks noGrp="1"/>
          </p:cNvSpPr>
          <p:nvPr>
            <p:ph idx="1"/>
          </p:nvPr>
        </p:nvSpPr>
        <p:spPr/>
        <p:txBody>
          <a:bodyPr>
            <a:normAutofit/>
          </a:bodyPr>
          <a:lstStyle/>
          <a:p>
            <a:pPr algn="just"/>
            <a:r>
              <a:rPr lang="en-US" dirty="0"/>
              <a:t>Semasiology is a branch of linguistics which studies the meaning</a:t>
            </a:r>
            <a:r>
              <a:rPr lang="en-US" dirty="0" smtClean="0"/>
              <a:t>, i.e</a:t>
            </a:r>
            <a:r>
              <a:rPr lang="en-US" dirty="0"/>
              <a:t>. semantics of </a:t>
            </a:r>
            <a:r>
              <a:rPr lang="en-US" dirty="0" smtClean="0"/>
              <a:t>words.</a:t>
            </a:r>
          </a:p>
          <a:p>
            <a:pPr algn="just"/>
            <a:r>
              <a:rPr lang="en-US" dirty="0" smtClean="0"/>
              <a:t> </a:t>
            </a:r>
            <a:r>
              <a:rPr lang="en-US" dirty="0"/>
              <a:t>The main objects </a:t>
            </a:r>
            <a:r>
              <a:rPr lang="en-US" dirty="0" smtClean="0"/>
              <a:t>of </a:t>
            </a:r>
            <a:r>
              <a:rPr lang="en-US" dirty="0" err="1" smtClean="0"/>
              <a:t>semasiological</a:t>
            </a:r>
            <a:r>
              <a:rPr lang="en-US" dirty="0" smtClean="0"/>
              <a:t> </a:t>
            </a:r>
            <a:r>
              <a:rPr lang="en-US" dirty="0"/>
              <a:t>study are: </a:t>
            </a:r>
            <a:endParaRPr lang="en-US" dirty="0" smtClean="0"/>
          </a:p>
          <a:p>
            <a:pPr algn="just"/>
            <a:r>
              <a:rPr lang="en-US" dirty="0" smtClean="0"/>
              <a:t>types </a:t>
            </a:r>
            <a:r>
              <a:rPr lang="en-US" dirty="0"/>
              <a:t>of lexical meaning, </a:t>
            </a:r>
            <a:endParaRPr lang="en-US" dirty="0" smtClean="0"/>
          </a:p>
          <a:p>
            <a:pPr algn="just"/>
            <a:r>
              <a:rPr lang="en-US" dirty="0" smtClean="0"/>
              <a:t>semantic development </a:t>
            </a:r>
            <a:r>
              <a:rPr lang="en-US" dirty="0"/>
              <a:t>of words, </a:t>
            </a:r>
            <a:endParaRPr lang="en-US" dirty="0" smtClean="0"/>
          </a:p>
          <a:p>
            <a:pPr algn="just"/>
            <a:r>
              <a:rPr lang="en-US" dirty="0" smtClean="0"/>
              <a:t>polysemy </a:t>
            </a:r>
            <a:r>
              <a:rPr lang="en-US" dirty="0"/>
              <a:t>and semantic structure of words</a:t>
            </a:r>
            <a:r>
              <a:rPr lang="en-US" dirty="0" smtClean="0"/>
              <a:t>, </a:t>
            </a:r>
          </a:p>
          <a:p>
            <a:pPr algn="just"/>
            <a:r>
              <a:rPr lang="en-US" dirty="0" smtClean="0"/>
              <a:t>the </a:t>
            </a:r>
            <a:r>
              <a:rPr lang="en-US" dirty="0"/>
              <a:t>change of word-meanings, </a:t>
            </a:r>
            <a:endParaRPr lang="en-US" dirty="0" smtClean="0"/>
          </a:p>
          <a:p>
            <a:pPr algn="just"/>
            <a:r>
              <a:rPr lang="en-US" dirty="0" smtClean="0"/>
              <a:t>semantic </a:t>
            </a:r>
            <a:r>
              <a:rPr lang="en-US" dirty="0"/>
              <a:t>relations in the </a:t>
            </a:r>
            <a:r>
              <a:rPr lang="en-US" dirty="0" smtClean="0"/>
              <a:t>vocabulary (</a:t>
            </a:r>
            <a:r>
              <a:rPr lang="en-US" dirty="0"/>
              <a:t>synonyms, antonyms, homonyms, semantic fields, etc.). </a:t>
            </a:r>
            <a:endParaRPr lang="en-US" dirty="0" smtClean="0"/>
          </a:p>
        </p:txBody>
      </p:sp>
    </p:spTree>
    <p:extLst>
      <p:ext uri="{BB962C8B-B14F-4D97-AF65-F5344CB8AC3E}">
        <p14:creationId xmlns:p14="http://schemas.microsoft.com/office/powerpoint/2010/main" val="27398210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B21D368-0B62-44BF-B71B-29ABF0F140AF}"/>
              </a:ext>
            </a:extLst>
          </p:cNvPr>
          <p:cNvSpPr>
            <a:spLocks noGrp="1"/>
          </p:cNvSpPr>
          <p:nvPr>
            <p:ph type="title"/>
          </p:nvPr>
        </p:nvSpPr>
        <p:spPr/>
        <p:txBody>
          <a:bodyPr/>
          <a:lstStyle/>
          <a:p>
            <a:r>
              <a:rPr lang="en-US" dirty="0">
                <a:latin typeface="AdonisC"/>
              </a:rPr>
              <a:t>The subgroups of the literary vocabulary </a:t>
            </a:r>
            <a:endParaRPr lang="uk-UA" dirty="0"/>
          </a:p>
        </p:txBody>
      </p:sp>
      <p:sp>
        <p:nvSpPr>
          <p:cNvPr id="3" name="Місце для вмісту 2">
            <a:extLst>
              <a:ext uri="{FF2B5EF4-FFF2-40B4-BE49-F238E27FC236}">
                <a16:creationId xmlns:a16="http://schemas.microsoft.com/office/drawing/2014/main" id="{5298EFDE-5F77-4073-BCF2-36E1D4580293}"/>
              </a:ext>
            </a:extLst>
          </p:cNvPr>
          <p:cNvSpPr>
            <a:spLocks noGrp="1"/>
          </p:cNvSpPr>
          <p:nvPr>
            <p:ph idx="1"/>
          </p:nvPr>
        </p:nvSpPr>
        <p:spPr/>
        <p:txBody>
          <a:bodyPr/>
          <a:lstStyle/>
          <a:p>
            <a:pPr algn="l"/>
            <a:r>
              <a:rPr lang="en-US" dirty="0">
                <a:latin typeface="AdonisC"/>
              </a:rPr>
              <a:t>l</a:t>
            </a:r>
            <a:r>
              <a:rPr lang="en-US" b="0" i="0" u="none" strike="noStrike" baseline="0" dirty="0">
                <a:latin typeface="AdonisC"/>
              </a:rPr>
              <a:t>earned words </a:t>
            </a:r>
          </a:p>
          <a:p>
            <a:pPr algn="l"/>
            <a:r>
              <a:rPr lang="en-US" b="0" i="0" u="none" strike="noStrike" baseline="0" dirty="0">
                <a:latin typeface="AdonisC"/>
              </a:rPr>
              <a:t>terms</a:t>
            </a:r>
          </a:p>
          <a:p>
            <a:pPr algn="l"/>
            <a:r>
              <a:rPr lang="en-US" b="0" i="0" u="none" strike="noStrike" baseline="0" dirty="0">
                <a:latin typeface="AdonisC"/>
              </a:rPr>
              <a:t>barbarisms</a:t>
            </a:r>
          </a:p>
          <a:p>
            <a:pPr algn="l"/>
            <a:r>
              <a:rPr lang="en-US" b="0" i="0" u="none" strike="noStrike" baseline="0" dirty="0">
                <a:latin typeface="AdonisC"/>
              </a:rPr>
              <a:t>archaic words</a:t>
            </a:r>
          </a:p>
          <a:p>
            <a:pPr algn="l"/>
            <a:r>
              <a:rPr lang="en-US" b="0" i="0" u="none" strike="noStrike" baseline="0" dirty="0">
                <a:latin typeface="AdonisC"/>
              </a:rPr>
              <a:t>neologisms</a:t>
            </a:r>
            <a:endParaRPr lang="uk-UA" dirty="0"/>
          </a:p>
        </p:txBody>
      </p:sp>
    </p:spTree>
    <p:extLst>
      <p:ext uri="{BB962C8B-B14F-4D97-AF65-F5344CB8AC3E}">
        <p14:creationId xmlns:p14="http://schemas.microsoft.com/office/powerpoint/2010/main" val="18944738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5A438E1-50F6-4AAE-BE25-4803B8BD9F2A}"/>
              </a:ext>
            </a:extLst>
          </p:cNvPr>
          <p:cNvSpPr>
            <a:spLocks noGrp="1"/>
          </p:cNvSpPr>
          <p:nvPr>
            <p:ph type="title"/>
          </p:nvPr>
        </p:nvSpPr>
        <p:spPr/>
        <p:txBody>
          <a:bodyPr/>
          <a:lstStyle/>
          <a:p>
            <a:r>
              <a:rPr lang="en-US" dirty="0">
                <a:latin typeface="AdonisC"/>
              </a:rPr>
              <a:t>Learned words include </a:t>
            </a:r>
            <a:endParaRPr lang="uk-UA" dirty="0"/>
          </a:p>
        </p:txBody>
      </p:sp>
      <p:sp>
        <p:nvSpPr>
          <p:cNvPr id="3" name="Місце для вмісту 2">
            <a:extLst>
              <a:ext uri="{FF2B5EF4-FFF2-40B4-BE49-F238E27FC236}">
                <a16:creationId xmlns:a16="http://schemas.microsoft.com/office/drawing/2014/main" id="{081B9251-6133-4323-8E57-ECCC080D5085}"/>
              </a:ext>
            </a:extLst>
          </p:cNvPr>
          <p:cNvSpPr>
            <a:spLocks noGrp="1"/>
          </p:cNvSpPr>
          <p:nvPr>
            <p:ph idx="1"/>
          </p:nvPr>
        </p:nvSpPr>
        <p:spPr/>
        <p:txBody>
          <a:bodyPr>
            <a:normAutofit lnSpcReduction="10000"/>
          </a:bodyPr>
          <a:lstStyle/>
          <a:p>
            <a:pPr algn="l"/>
            <a:r>
              <a:rPr lang="en-US" sz="2400" b="0" i="0" u="none" strike="noStrike" baseline="0" dirty="0">
                <a:latin typeface="AdonisC"/>
              </a:rPr>
              <a:t>a) </a:t>
            </a:r>
            <a:r>
              <a:rPr lang="en-US" sz="2400" b="0" i="0" u="sng" strike="noStrike" baseline="0" dirty="0">
                <a:latin typeface="AdonisC"/>
              </a:rPr>
              <a:t>literary</a:t>
            </a:r>
            <a:r>
              <a:rPr lang="en-US" sz="2400" b="0" i="0" u="none" strike="noStrike" baseline="0" dirty="0">
                <a:latin typeface="AdonisC"/>
              </a:rPr>
              <a:t> or refined words which are mostly of foreign origin : </a:t>
            </a:r>
            <a:r>
              <a:rPr lang="en-US" sz="2400" b="0" i="1" u="none" strike="noStrike" baseline="0" dirty="0">
                <a:latin typeface="AdonisC,Italic"/>
              </a:rPr>
              <a:t>commence, exploration, pertain.</a:t>
            </a:r>
          </a:p>
          <a:p>
            <a:pPr algn="l"/>
            <a:r>
              <a:rPr lang="en-US" sz="2400" b="0" i="0" u="none" strike="noStrike" baseline="0" dirty="0">
                <a:latin typeface="AdonisC"/>
              </a:rPr>
              <a:t>b) </a:t>
            </a:r>
            <a:r>
              <a:rPr lang="en-US" sz="2400" b="0" i="0" u="sng" strike="noStrike" baseline="0" dirty="0">
                <a:latin typeface="AdonisC"/>
              </a:rPr>
              <a:t>poetic</a:t>
            </a:r>
            <a:r>
              <a:rPr lang="en-US" sz="2400" b="0" i="0" u="none" strike="noStrike" baseline="0" dirty="0">
                <a:latin typeface="AdonisC"/>
              </a:rPr>
              <a:t> words (poetic diction), which have a high-flown, archaic coloring, are normally used only in poetry, e.g. </a:t>
            </a:r>
            <a:r>
              <a:rPr lang="en-US" sz="2400" b="0" i="1" u="none" strike="noStrike" baseline="0" dirty="0">
                <a:latin typeface="AdonisC,Italic"/>
              </a:rPr>
              <a:t>oft, alas, betwixt, behold, constancy, Alas!, realm, wroth, eve (for “evening”), welkin (</a:t>
            </a:r>
            <a:r>
              <a:rPr lang="en-US" sz="2400" b="0" i="1" u="none" strike="noStrike" baseline="0" dirty="0" err="1">
                <a:latin typeface="AdonisC,Italic"/>
              </a:rPr>
              <a:t>небосхил</a:t>
            </a:r>
            <a:r>
              <a:rPr lang="en-US" sz="2400" b="0" i="1" u="none" strike="noStrike" baseline="0" dirty="0">
                <a:latin typeface="AdonisC,Italic"/>
              </a:rPr>
              <a:t>). </a:t>
            </a:r>
            <a:r>
              <a:rPr lang="en-US" sz="2400" b="0" i="0" u="none" strike="noStrike" baseline="0" dirty="0">
                <a:latin typeface="AdonisC"/>
              </a:rPr>
              <a:t>Most of them have stylistically neutral synonyms, e.g. </a:t>
            </a:r>
            <a:r>
              <a:rPr lang="en-US" sz="2400" b="0" i="1" u="none" strike="noStrike" baseline="0" dirty="0">
                <a:latin typeface="AdonisC,Italic"/>
              </a:rPr>
              <a:t>save (except), hapless (unlucky), lone (lonely), frail (fragile). </a:t>
            </a:r>
            <a:r>
              <a:rPr lang="en-US" sz="2400" b="0" i="0" u="none" strike="noStrike" baseline="0" dirty="0">
                <a:latin typeface="AdonisC"/>
              </a:rPr>
              <a:t>They are sometimes created by poets and used as words only in that particular piece of poetry.</a:t>
            </a:r>
          </a:p>
          <a:p>
            <a:pPr algn="l"/>
            <a:r>
              <a:rPr lang="en-US" sz="2400" b="0" i="0" u="none" strike="noStrike" baseline="0" dirty="0">
                <a:latin typeface="AdonisC"/>
              </a:rPr>
              <a:t>c) words that are used in </a:t>
            </a:r>
            <a:r>
              <a:rPr lang="en-US" sz="2400" b="0" i="0" u="sng" strike="noStrike" baseline="0" dirty="0">
                <a:latin typeface="AdonisC"/>
              </a:rPr>
              <a:t>scientific prose</a:t>
            </a:r>
            <a:r>
              <a:rPr lang="en-US" sz="2400" b="0" i="0" u="none" strike="noStrike" baseline="0" dirty="0">
                <a:latin typeface="AdonisC"/>
              </a:rPr>
              <a:t>, which may be identified by their dry, matter-of-fact flavor, e.g. </a:t>
            </a:r>
            <a:r>
              <a:rPr lang="en-US" sz="2400" b="0" i="1" u="none" strike="noStrike" baseline="0" dirty="0">
                <a:latin typeface="AdonisC,Italic"/>
              </a:rPr>
              <a:t>homogeneous, compile, experimental.</a:t>
            </a:r>
          </a:p>
          <a:p>
            <a:pPr algn="l"/>
            <a:r>
              <a:rPr lang="en-US" sz="2400" b="0" i="0" u="none" strike="noStrike" baseline="0" dirty="0">
                <a:latin typeface="AdonisC"/>
              </a:rPr>
              <a:t>d) </a:t>
            </a:r>
            <a:r>
              <a:rPr lang="en-US" sz="2400" b="0" i="0" u="sng" strike="noStrike" baseline="0" dirty="0">
                <a:latin typeface="AdonisC"/>
              </a:rPr>
              <a:t>officialese</a:t>
            </a:r>
            <a:r>
              <a:rPr lang="en-US" sz="2400" b="0" i="0" u="none" strike="noStrike" baseline="0" dirty="0">
                <a:latin typeface="AdonisC"/>
              </a:rPr>
              <a:t> are the words of bureaucratic language (</a:t>
            </a:r>
            <a:r>
              <a:rPr lang="en-US" sz="2400" b="0" i="0" u="none" strike="noStrike" baseline="0" dirty="0" err="1">
                <a:latin typeface="AdonisC"/>
              </a:rPr>
              <a:t>штамп</a:t>
            </a:r>
            <a:r>
              <a:rPr lang="en-US" sz="2400" b="0" i="0" u="none" strike="noStrike" baseline="0" dirty="0">
                <a:latin typeface="AdonisC"/>
              </a:rPr>
              <a:t>, </a:t>
            </a:r>
            <a:r>
              <a:rPr lang="ru-RU" sz="2400" b="0" i="0" u="none" strike="noStrike" baseline="0" dirty="0" err="1">
                <a:latin typeface="AdonisC"/>
              </a:rPr>
              <a:t>кліше</a:t>
            </a:r>
            <a:r>
              <a:rPr lang="ru-RU" sz="2400" b="0" i="0" u="none" strike="noStrike" baseline="0" dirty="0">
                <a:latin typeface="AdonisC"/>
              </a:rPr>
              <a:t> (документ</a:t>
            </a:r>
            <a:r>
              <a:rPr lang="uk-UA" sz="2400" dirty="0">
                <a:latin typeface="AdonisC"/>
              </a:rPr>
              <a:t>и</a:t>
            </a:r>
            <a:r>
              <a:rPr lang="ru-RU" sz="2400" b="0" i="0" u="none" strike="noStrike" baseline="0" dirty="0">
                <a:latin typeface="AdonisC"/>
              </a:rPr>
              <a:t> </a:t>
            </a:r>
            <a:r>
              <a:rPr lang="ru-RU" sz="2400" b="0" i="0" u="none" strike="noStrike" baseline="0" dirty="0" err="1">
                <a:latin typeface="AdonisC"/>
              </a:rPr>
              <a:t>офіційно</a:t>
            </a:r>
            <a:r>
              <a:rPr lang="ru-RU" sz="2400" b="0" i="0" u="none" strike="noStrike" baseline="0" dirty="0">
                <a:latin typeface="AdonisC"/>
              </a:rPr>
              <a:t>-</a:t>
            </a:r>
            <a:r>
              <a:rPr lang="en-US" sz="2400" b="0" i="0" u="none" strike="noStrike" baseline="0" dirty="0">
                <a:latin typeface="AdonisC"/>
              </a:rPr>
              <a:t> </a:t>
            </a:r>
            <a:r>
              <a:rPr lang="en-US" sz="2400" b="0" i="0" u="none" strike="noStrike" baseline="0" dirty="0" err="1">
                <a:latin typeface="AdonisC"/>
              </a:rPr>
              <a:t>ділового</a:t>
            </a:r>
            <a:r>
              <a:rPr lang="en-US" sz="2400" b="0" i="0" u="none" strike="noStrike" baseline="0" dirty="0">
                <a:latin typeface="AdonisC"/>
              </a:rPr>
              <a:t> </a:t>
            </a:r>
            <a:r>
              <a:rPr lang="en-US" sz="2400" b="0" i="0" u="none" strike="noStrike" baseline="0" dirty="0" err="1">
                <a:latin typeface="AdonisC"/>
              </a:rPr>
              <a:t>стилю</a:t>
            </a:r>
            <a:r>
              <a:rPr lang="en-US" sz="2400" b="0" i="0" u="none" strike="noStrike" baseline="0" dirty="0">
                <a:latin typeface="AdonisC"/>
              </a:rPr>
              <a:t>)): </a:t>
            </a:r>
            <a:r>
              <a:rPr lang="en-US" sz="2400" b="0" i="1" u="none" strike="noStrike" baseline="0" dirty="0">
                <a:latin typeface="AdonisC,Italic"/>
              </a:rPr>
              <a:t>assist </a:t>
            </a:r>
            <a:r>
              <a:rPr lang="en-US" sz="2400" b="0" i="0" u="none" strike="noStrike" baseline="0" dirty="0">
                <a:latin typeface="AdonisC"/>
              </a:rPr>
              <a:t>(for “help”), </a:t>
            </a:r>
            <a:r>
              <a:rPr lang="en-US" sz="2400" b="0" i="1" u="none" strike="noStrike" baseline="0" dirty="0">
                <a:latin typeface="AdonisC,Italic"/>
              </a:rPr>
              <a:t>proceed </a:t>
            </a:r>
            <a:r>
              <a:rPr lang="en-US" sz="2400" b="0" i="0" u="none" strike="noStrike" baseline="0" dirty="0">
                <a:latin typeface="AdonisC"/>
              </a:rPr>
              <a:t>(for “go on”), </a:t>
            </a:r>
            <a:r>
              <a:rPr lang="en-US" sz="2400" b="0" i="1" u="none" strike="noStrike" baseline="0" dirty="0">
                <a:latin typeface="AdonisC,Italic"/>
              </a:rPr>
              <a:t>inquire </a:t>
            </a:r>
            <a:r>
              <a:rPr lang="en-US" sz="2400" b="0" i="0" u="none" strike="noStrike" baseline="0" dirty="0">
                <a:latin typeface="AdonisC"/>
              </a:rPr>
              <a:t>(for “ask”), </a:t>
            </a:r>
            <a:r>
              <a:rPr lang="en-US" sz="2400" b="0" i="1" u="none" strike="noStrike" baseline="0" dirty="0">
                <a:latin typeface="AdonisC,Italic"/>
              </a:rPr>
              <a:t>approximately </a:t>
            </a:r>
            <a:r>
              <a:rPr lang="en-US" sz="2400" b="0" i="0" u="none" strike="noStrike" baseline="0" dirty="0">
                <a:latin typeface="AdonisC"/>
              </a:rPr>
              <a:t>(for “about”).</a:t>
            </a:r>
            <a:endParaRPr lang="uk-UA" sz="3600" dirty="0"/>
          </a:p>
        </p:txBody>
      </p:sp>
    </p:spTree>
    <p:extLst>
      <p:ext uri="{BB962C8B-B14F-4D97-AF65-F5344CB8AC3E}">
        <p14:creationId xmlns:p14="http://schemas.microsoft.com/office/powerpoint/2010/main" val="38805028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7E5B6F4-2FB3-4FD3-AA6E-CDE5BC04DF54}"/>
              </a:ext>
            </a:extLst>
          </p:cNvPr>
          <p:cNvSpPr>
            <a:spLocks noGrp="1"/>
          </p:cNvSpPr>
          <p:nvPr>
            <p:ph type="title"/>
          </p:nvPr>
        </p:nvSpPr>
        <p:spPr>
          <a:xfrm>
            <a:off x="838200" y="365126"/>
            <a:ext cx="10515600" cy="851116"/>
          </a:xfrm>
        </p:spPr>
        <p:txBody>
          <a:bodyPr/>
          <a:lstStyle/>
          <a:p>
            <a:r>
              <a:rPr lang="en-US" dirty="0">
                <a:latin typeface="AdonisC"/>
              </a:rPr>
              <a:t>Terms or technical vocabulary </a:t>
            </a:r>
            <a:endParaRPr lang="uk-UA" dirty="0"/>
          </a:p>
        </p:txBody>
      </p:sp>
      <p:sp>
        <p:nvSpPr>
          <p:cNvPr id="3" name="Місце для вмісту 2">
            <a:extLst>
              <a:ext uri="{FF2B5EF4-FFF2-40B4-BE49-F238E27FC236}">
                <a16:creationId xmlns:a16="http://schemas.microsoft.com/office/drawing/2014/main" id="{7BF9EB26-18F9-43D4-8295-4007D9407D41}"/>
              </a:ext>
            </a:extLst>
          </p:cNvPr>
          <p:cNvSpPr>
            <a:spLocks noGrp="1"/>
          </p:cNvSpPr>
          <p:nvPr>
            <p:ph idx="1"/>
          </p:nvPr>
        </p:nvSpPr>
        <p:spPr>
          <a:xfrm>
            <a:off x="838200" y="1429305"/>
            <a:ext cx="10515600" cy="4747658"/>
          </a:xfrm>
        </p:spPr>
        <p:txBody>
          <a:bodyPr>
            <a:normAutofit fontScale="92500" lnSpcReduction="20000"/>
          </a:bodyPr>
          <a:lstStyle/>
          <a:p>
            <a:pPr algn="l"/>
            <a:r>
              <a:rPr lang="en-US" sz="2400" b="0" i="0" u="none" strike="noStrike" baseline="0" dirty="0">
                <a:latin typeface="AdonisC"/>
              </a:rPr>
              <a:t>express certain concepts of science, engineering, politics, diplomacy, linguistics, etc.</a:t>
            </a:r>
          </a:p>
          <a:p>
            <a:pPr algn="l"/>
            <a:r>
              <a:rPr lang="en-US" sz="2400" b="0" i="0" u="none" strike="noStrike" baseline="0" dirty="0">
                <a:latin typeface="AdonisC"/>
              </a:rPr>
              <a:t>They distinguish between:</a:t>
            </a:r>
          </a:p>
          <a:p>
            <a:pPr algn="l"/>
            <a:r>
              <a:rPr lang="en-US" sz="2400" b="0" i="0" u="none" strike="noStrike" baseline="0" dirty="0">
                <a:latin typeface="AdonisC"/>
              </a:rPr>
              <a:t>1) terms which exist as terms only and function within the limits of certain terminology only </a:t>
            </a:r>
            <a:r>
              <a:rPr lang="en-US" sz="2400" b="0" i="1" u="none" strike="noStrike" baseline="0" dirty="0">
                <a:latin typeface="AdonisC,Italic"/>
              </a:rPr>
              <a:t>(</a:t>
            </a:r>
            <a:r>
              <a:rPr lang="en-US" sz="2400" b="0" i="1" u="none" strike="noStrike" baseline="0" dirty="0" err="1">
                <a:latin typeface="AdonisC,Italic"/>
              </a:rPr>
              <a:t>videosystem</a:t>
            </a:r>
            <a:r>
              <a:rPr lang="en-US" sz="2400" b="0" i="1" u="none" strike="noStrike" baseline="0" dirty="0">
                <a:latin typeface="AdonisC,Italic"/>
              </a:rPr>
              <a:t>, satellite, orbit);</a:t>
            </a:r>
          </a:p>
          <a:p>
            <a:pPr algn="l"/>
            <a:r>
              <a:rPr lang="en-US" sz="2400" b="0" i="0" u="none" strike="noStrike" baseline="0" dirty="0">
                <a:latin typeface="AdonisC"/>
              </a:rPr>
              <a:t>2) terms which may be used in several systems of terms with different specialized meanings </a:t>
            </a:r>
            <a:r>
              <a:rPr lang="en-US" sz="2400" b="0" i="1" u="none" strike="noStrike" baseline="0" dirty="0">
                <a:latin typeface="AdonisC,Italic"/>
              </a:rPr>
              <a:t>(experiment, analysis, framework);</a:t>
            </a:r>
          </a:p>
          <a:p>
            <a:pPr algn="l"/>
            <a:r>
              <a:rPr lang="en-US" sz="2400" b="0" i="0" u="none" strike="noStrike" baseline="0" dirty="0">
                <a:latin typeface="AdonisC"/>
              </a:rPr>
              <a:t>3) those which may function as terms and ordinary words , e. g. </a:t>
            </a:r>
            <a:r>
              <a:rPr lang="en-US" sz="2400" b="0" i="1" u="none" strike="noStrike" baseline="0" dirty="0">
                <a:latin typeface="AdonisC,Italic"/>
              </a:rPr>
              <a:t>nut </a:t>
            </a:r>
            <a:r>
              <a:rPr lang="en-US" sz="2400" b="0" i="0" u="none" strike="noStrike" baseline="0" dirty="0">
                <a:latin typeface="AdonisC"/>
              </a:rPr>
              <a:t>– fruit of a nut-tree; small block usually of metal pierced with a hole-screw for securing a bolt) and have homonyms in different systems of terms, e.g. </a:t>
            </a:r>
            <a:r>
              <a:rPr lang="en-US" sz="2400" b="0" i="1" u="none" strike="noStrike" baseline="0" dirty="0">
                <a:latin typeface="AdonisC,Italic"/>
              </a:rPr>
              <a:t>to dress </a:t>
            </a:r>
            <a:r>
              <a:rPr lang="en-US" sz="2400" b="0" i="0" u="none" strike="noStrike" baseline="0" dirty="0">
                <a:latin typeface="AdonisC"/>
              </a:rPr>
              <a:t>– to bandage; to prepare earth for sowing).</a:t>
            </a:r>
          </a:p>
          <a:p>
            <a:r>
              <a:rPr lang="en-US" sz="2400" b="0" i="0" u="none" strike="noStrike" baseline="0" dirty="0">
                <a:latin typeface="AdonisC"/>
              </a:rPr>
              <a:t>Coined and borrowed terms, e.g. English terms of sports </a:t>
            </a:r>
            <a:r>
              <a:rPr lang="en-US" sz="2400" b="0" i="1" u="none" strike="noStrike" baseline="0" dirty="0">
                <a:latin typeface="AdonisC,Italic"/>
              </a:rPr>
              <a:t>start, finish, forward, goal</a:t>
            </a:r>
            <a:r>
              <a:rPr lang="en-US" sz="2400" b="0" i="1" u="none" strike="noStrike" baseline="0" dirty="0">
                <a:latin typeface="AdonisC"/>
              </a:rPr>
              <a:t>; </a:t>
            </a:r>
            <a:r>
              <a:rPr lang="en-US" sz="2400" b="0" i="0" u="none" strike="noStrike" baseline="0" dirty="0">
                <a:latin typeface="AdonisC"/>
              </a:rPr>
              <a:t>Italian artistic and musical terms,  French political terms.</a:t>
            </a:r>
          </a:p>
          <a:p>
            <a:r>
              <a:rPr lang="en-US" sz="2400" b="0" i="0" u="none" strike="noStrike" baseline="0" dirty="0">
                <a:latin typeface="AdonisC"/>
              </a:rPr>
              <a:t>Word-terms and word combination terms, e.g. </a:t>
            </a:r>
            <a:r>
              <a:rPr lang="en-US" sz="2400" b="0" i="1" u="none" strike="noStrike" baseline="0" dirty="0">
                <a:latin typeface="AdonisC,Italic"/>
              </a:rPr>
              <a:t>heat, vapor, compressor, oil separator, fiber filter</a:t>
            </a:r>
            <a:endParaRPr lang="en-US" sz="2400" b="0" i="0" u="none" strike="noStrike" baseline="0" dirty="0">
              <a:latin typeface="AdonisC"/>
            </a:endParaRPr>
          </a:p>
        </p:txBody>
      </p:sp>
    </p:spTree>
    <p:extLst>
      <p:ext uri="{BB962C8B-B14F-4D97-AF65-F5344CB8AC3E}">
        <p14:creationId xmlns:p14="http://schemas.microsoft.com/office/powerpoint/2010/main" val="1564709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493C03F-4C02-4EC8-9171-80C2023D62A0}"/>
              </a:ext>
            </a:extLst>
          </p:cNvPr>
          <p:cNvSpPr>
            <a:spLocks noGrp="1"/>
          </p:cNvSpPr>
          <p:nvPr>
            <p:ph type="title"/>
          </p:nvPr>
        </p:nvSpPr>
        <p:spPr/>
        <p:txBody>
          <a:bodyPr/>
          <a:lstStyle/>
          <a:p>
            <a:r>
              <a:rPr lang="en-US" dirty="0"/>
              <a:t>Barbarisms, archaic words </a:t>
            </a:r>
            <a:endParaRPr lang="uk-UA" dirty="0"/>
          </a:p>
        </p:txBody>
      </p:sp>
      <p:sp>
        <p:nvSpPr>
          <p:cNvPr id="3" name="Місце для вмісту 2">
            <a:extLst>
              <a:ext uri="{FF2B5EF4-FFF2-40B4-BE49-F238E27FC236}">
                <a16:creationId xmlns:a16="http://schemas.microsoft.com/office/drawing/2014/main" id="{776336E3-286F-4F61-B3D4-7E20FC973FE2}"/>
              </a:ext>
            </a:extLst>
          </p:cNvPr>
          <p:cNvSpPr>
            <a:spLocks noGrp="1"/>
          </p:cNvSpPr>
          <p:nvPr>
            <p:ph idx="1"/>
          </p:nvPr>
        </p:nvSpPr>
        <p:spPr>
          <a:xfrm>
            <a:off x="838200" y="1597981"/>
            <a:ext cx="10515600" cy="4578982"/>
          </a:xfrm>
        </p:spPr>
        <p:txBody>
          <a:bodyPr>
            <a:normAutofit lnSpcReduction="10000"/>
          </a:bodyPr>
          <a:lstStyle/>
          <a:p>
            <a:r>
              <a:rPr lang="en-US" sz="2400" b="0" i="0" u="sng" strike="noStrike" baseline="0" dirty="0">
                <a:latin typeface="AdonisC"/>
              </a:rPr>
              <a:t>Barbarisms</a:t>
            </a:r>
            <a:r>
              <a:rPr lang="en-US" sz="2400" b="0" i="0" u="none" strike="noStrike" baseline="0" dirty="0">
                <a:latin typeface="AdonisC"/>
              </a:rPr>
              <a:t> (unassimilated borrowed words and phrases) are words or expressions borrowed without (or almost without) any change in form and not accepted by native speakers. Etymologically they are often Latin, Greek and French: </a:t>
            </a:r>
            <a:r>
              <a:rPr lang="en-US" sz="2400" b="0" i="1" u="none" strike="noStrike" baseline="0" dirty="0">
                <a:latin typeface="AdonisC,Italic"/>
              </a:rPr>
              <a:t>tete-a-tete, de facto, </a:t>
            </a:r>
            <a:r>
              <a:rPr lang="en-US" sz="2400" b="0" i="1" u="none" strike="noStrike" baseline="0" dirty="0" err="1">
                <a:latin typeface="AdonisC,Italic"/>
              </a:rPr>
              <a:t>dej</a:t>
            </a:r>
            <a:r>
              <a:rPr lang="uk-UA" sz="2400" b="0" i="1" u="none" strike="noStrike" baseline="0" dirty="0">
                <a:latin typeface="AdonisC,Italic"/>
              </a:rPr>
              <a:t>а </a:t>
            </a:r>
            <a:r>
              <a:rPr lang="en-US" sz="2400" b="0" i="1" u="none" strike="noStrike" baseline="0" dirty="0">
                <a:latin typeface="AdonisC,Italic"/>
              </a:rPr>
              <a:t>vu, </a:t>
            </a:r>
            <a:r>
              <a:rPr lang="en-US" sz="2400" b="0" i="0" u="none" strike="noStrike" baseline="0" dirty="0">
                <a:latin typeface="AdonisC"/>
              </a:rPr>
              <a:t>etc.</a:t>
            </a:r>
          </a:p>
          <a:p>
            <a:pPr algn="l"/>
            <a:r>
              <a:rPr lang="en-US" sz="2400" b="0" i="0" u="sng" strike="noStrike" baseline="0" dirty="0">
                <a:latin typeface="AdonisC"/>
              </a:rPr>
              <a:t>Archaic and obsolete </a:t>
            </a:r>
            <a:r>
              <a:rPr lang="en-US" sz="2400" b="0" i="0" u="none" strike="noStrike" baseline="0" dirty="0">
                <a:latin typeface="AdonisC"/>
              </a:rPr>
              <a:t>words are partially or fully out of circulation and can be found in books only: </a:t>
            </a:r>
            <a:r>
              <a:rPr lang="en-US" sz="2400" b="0" i="1" u="none" strike="noStrike" baseline="0" dirty="0">
                <a:latin typeface="AdonisC,Italic"/>
              </a:rPr>
              <a:t>damsel </a:t>
            </a:r>
            <a:r>
              <a:rPr lang="en-US" sz="2400" b="0" i="0" u="none" strike="noStrike" baseline="0" dirty="0">
                <a:latin typeface="AdonisC"/>
              </a:rPr>
              <a:t>(for “girl”), </a:t>
            </a:r>
            <a:r>
              <a:rPr lang="en-US" sz="2400" b="0" i="1" u="none" strike="noStrike" baseline="0" dirty="0">
                <a:latin typeface="AdonisC,Italic"/>
              </a:rPr>
              <a:t>foe </a:t>
            </a:r>
            <a:r>
              <a:rPr lang="en-US" sz="2400" b="0" i="0" u="none" strike="noStrike" baseline="0" dirty="0">
                <a:latin typeface="AdonisC"/>
              </a:rPr>
              <a:t>(</a:t>
            </a:r>
            <a:r>
              <a:rPr lang="en-US" sz="2400" b="0" i="0" u="none" strike="noStrike" baseline="0" dirty="0" err="1">
                <a:latin typeface="AdonisC"/>
              </a:rPr>
              <a:t>ворог</a:t>
            </a:r>
            <a:r>
              <a:rPr lang="en-US" sz="2400" b="0" i="0" u="none" strike="noStrike" baseline="0" dirty="0">
                <a:latin typeface="AdonisC"/>
              </a:rPr>
              <a:t>), </a:t>
            </a:r>
            <a:r>
              <a:rPr lang="en-US" sz="2400" b="0" i="1" u="none" strike="noStrike" baseline="0" dirty="0">
                <a:latin typeface="AdonisC,Italic"/>
              </a:rPr>
              <a:t>chop-house </a:t>
            </a:r>
            <a:r>
              <a:rPr lang="en-US" sz="2400" b="0" i="0" u="none" strike="noStrike" baseline="0" dirty="0">
                <a:latin typeface="AdonisC"/>
              </a:rPr>
              <a:t>(</a:t>
            </a:r>
            <a:r>
              <a:rPr lang="uk-UA" sz="2400" b="0" i="0" u="none" strike="noStrike" baseline="0" dirty="0">
                <a:latin typeface="AdonisC"/>
              </a:rPr>
              <a:t>харчевня, трактир) – </a:t>
            </a:r>
            <a:r>
              <a:rPr lang="en-US" sz="2400" b="0" i="0" u="none" strike="noStrike" baseline="0" dirty="0">
                <a:latin typeface="AdonisC"/>
              </a:rPr>
              <a:t>lexical archaisms, </a:t>
            </a:r>
            <a:r>
              <a:rPr lang="en-US" sz="2400" b="0" i="1" u="none" strike="noStrike" baseline="0" dirty="0">
                <a:latin typeface="AdonisC,Italic"/>
              </a:rPr>
              <a:t>thou </a:t>
            </a:r>
            <a:r>
              <a:rPr lang="en-US" sz="2400" b="0" i="0" u="none" strike="noStrike" baseline="0" dirty="0">
                <a:latin typeface="AdonisC"/>
              </a:rPr>
              <a:t>(</a:t>
            </a:r>
            <a:r>
              <a:rPr lang="en-US" sz="2400" b="0" i="0" u="none" strike="noStrike" baseline="0" dirty="0" err="1">
                <a:latin typeface="AdonisC"/>
              </a:rPr>
              <a:t>ти</a:t>
            </a:r>
            <a:r>
              <a:rPr lang="en-US" sz="2400" b="0" i="0" u="none" strike="noStrike" baseline="0" dirty="0">
                <a:latin typeface="AdonisC"/>
              </a:rPr>
              <a:t>), </a:t>
            </a:r>
            <a:r>
              <a:rPr lang="en-US" sz="2400" b="0" i="1" u="none" strike="noStrike" baseline="0" dirty="0">
                <a:latin typeface="AdonisC,Italic"/>
              </a:rPr>
              <a:t>thy, thine </a:t>
            </a:r>
            <a:r>
              <a:rPr lang="en-US" sz="2400" b="0" i="0" u="none" strike="noStrike" baseline="0" dirty="0">
                <a:latin typeface="AdonisC"/>
              </a:rPr>
              <a:t>(</a:t>
            </a:r>
            <a:r>
              <a:rPr lang="en-US" sz="2400" b="0" i="0" u="none" strike="noStrike" baseline="0" dirty="0" err="1">
                <a:latin typeface="AdonisC"/>
              </a:rPr>
              <a:t>твій</a:t>
            </a:r>
            <a:r>
              <a:rPr lang="en-US" sz="2400" b="0" i="0" u="none" strike="noStrike" baseline="0" dirty="0">
                <a:latin typeface="AdonisC"/>
              </a:rPr>
              <a:t>), </a:t>
            </a:r>
            <a:r>
              <a:rPr lang="en-US" sz="2400" b="0" i="1" u="none" strike="noStrike" baseline="0" dirty="0" err="1">
                <a:latin typeface="AdonisC,Italic"/>
              </a:rPr>
              <a:t>speaketh</a:t>
            </a:r>
            <a:r>
              <a:rPr lang="en-US" sz="2400" b="0" i="1" u="none" strike="noStrike" baseline="0" dirty="0">
                <a:latin typeface="AdonisC,Italic"/>
              </a:rPr>
              <a:t> </a:t>
            </a:r>
            <a:r>
              <a:rPr lang="en-US" sz="2400" b="0" i="0" u="none" strike="noStrike" baseline="0" dirty="0">
                <a:latin typeface="AdonisC"/>
              </a:rPr>
              <a:t>(for “you speak”) – grammatical archaisms. Some linguists use the terms “obsolete” and “archaic” as synonyms. Others believe that </a:t>
            </a:r>
            <a:r>
              <a:rPr lang="en-US" sz="2400" b="0" i="0" u="sng" strike="noStrike" baseline="0" dirty="0">
                <a:latin typeface="AdonisC"/>
              </a:rPr>
              <a:t>obsolete</a:t>
            </a:r>
            <a:r>
              <a:rPr lang="en-US" sz="2400" b="0" i="0" u="none" strike="noStrike" baseline="0" dirty="0">
                <a:latin typeface="AdonisC"/>
              </a:rPr>
              <a:t> words are words which have completely fallen out of use, while </a:t>
            </a:r>
            <a:r>
              <a:rPr lang="en-US" sz="2400" b="0" i="0" u="sng" strike="noStrike" baseline="0" dirty="0">
                <a:latin typeface="AdonisC"/>
              </a:rPr>
              <a:t>archaisms</a:t>
            </a:r>
            <a:r>
              <a:rPr lang="en-US" sz="2400" b="0" i="0" u="none" strike="noStrike" baseline="0" dirty="0">
                <a:latin typeface="AdonisC"/>
              </a:rPr>
              <a:t> are words which are rare in present usage. Anyway, the borderline between “obsolete” and “archaic” is uncertain. Besides, words very rarely drop out of use forever, the majority of them are found at the </a:t>
            </a:r>
            <a:r>
              <a:rPr lang="en-US" sz="2400" b="0" i="0" u="sng" strike="noStrike" baseline="0" dirty="0">
                <a:latin typeface="AdonisC"/>
              </a:rPr>
              <a:t>periphery</a:t>
            </a:r>
            <a:r>
              <a:rPr lang="en-US" sz="2400" b="0" i="0" u="none" strike="noStrike" baseline="0" dirty="0">
                <a:latin typeface="AdonisC"/>
              </a:rPr>
              <a:t> of the lexicon.</a:t>
            </a:r>
            <a:endParaRPr lang="uk-UA" sz="3600" dirty="0"/>
          </a:p>
        </p:txBody>
      </p:sp>
    </p:spTree>
    <p:extLst>
      <p:ext uri="{BB962C8B-B14F-4D97-AF65-F5344CB8AC3E}">
        <p14:creationId xmlns:p14="http://schemas.microsoft.com/office/powerpoint/2010/main" val="20541521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DD8907B-627A-4BC9-BD7B-7963E900E714}"/>
              </a:ext>
            </a:extLst>
          </p:cNvPr>
          <p:cNvSpPr>
            <a:spLocks noGrp="1"/>
          </p:cNvSpPr>
          <p:nvPr>
            <p:ph type="title"/>
          </p:nvPr>
        </p:nvSpPr>
        <p:spPr>
          <a:xfrm>
            <a:off x="838200" y="365125"/>
            <a:ext cx="10515600" cy="913259"/>
          </a:xfrm>
        </p:spPr>
        <p:txBody>
          <a:bodyPr/>
          <a:lstStyle/>
          <a:p>
            <a:r>
              <a:rPr lang="en-US" dirty="0" err="1"/>
              <a:t>Historisms</a:t>
            </a:r>
            <a:r>
              <a:rPr lang="en-US" dirty="0"/>
              <a:t>, neologisms</a:t>
            </a:r>
            <a:endParaRPr lang="uk-UA" dirty="0"/>
          </a:p>
        </p:txBody>
      </p:sp>
      <p:sp>
        <p:nvSpPr>
          <p:cNvPr id="3" name="Місце для вмісту 2">
            <a:extLst>
              <a:ext uri="{FF2B5EF4-FFF2-40B4-BE49-F238E27FC236}">
                <a16:creationId xmlns:a16="http://schemas.microsoft.com/office/drawing/2014/main" id="{BBA0EF33-0C57-4ED6-A42A-EA42C9970080}"/>
              </a:ext>
            </a:extLst>
          </p:cNvPr>
          <p:cNvSpPr>
            <a:spLocks noGrp="1"/>
          </p:cNvSpPr>
          <p:nvPr>
            <p:ph idx="1"/>
          </p:nvPr>
        </p:nvSpPr>
        <p:spPr>
          <a:xfrm>
            <a:off x="838200" y="1253330"/>
            <a:ext cx="10515600" cy="5147469"/>
          </a:xfrm>
        </p:spPr>
        <p:txBody>
          <a:bodyPr>
            <a:normAutofit fontScale="85000" lnSpcReduction="10000"/>
          </a:bodyPr>
          <a:lstStyle/>
          <a:p>
            <a:r>
              <a:rPr lang="en-US" sz="2400" u="sng" dirty="0" err="1">
                <a:latin typeface="AdonisC"/>
              </a:rPr>
              <a:t>H</a:t>
            </a:r>
            <a:r>
              <a:rPr lang="en-US" sz="2400" b="0" i="0" u="sng" strike="noStrike" baseline="0" dirty="0" err="1">
                <a:latin typeface="AdonisC"/>
              </a:rPr>
              <a:t>istorisms</a:t>
            </a:r>
            <a:r>
              <a:rPr lang="en-US" sz="2400" b="0" i="0" u="none" strike="noStrike" baseline="0" dirty="0">
                <a:latin typeface="AdonisC"/>
              </a:rPr>
              <a:t> denote social relations, institutions, objects of material culture and phenomena of the past which no longer exist, e.g. </a:t>
            </a:r>
            <a:r>
              <a:rPr lang="en-US" sz="2400" b="0" i="1" u="none" strike="noStrike" baseline="0" dirty="0">
                <a:latin typeface="AdonisC,Italic"/>
              </a:rPr>
              <a:t>goblet (</a:t>
            </a:r>
            <a:r>
              <a:rPr lang="uk-UA" sz="2400" b="0" i="1" u="none" strike="noStrike" baseline="0" dirty="0">
                <a:latin typeface="AdonisC,Italic"/>
              </a:rPr>
              <a:t>келих), </a:t>
            </a:r>
            <a:r>
              <a:rPr lang="en-US" sz="2400" b="0" i="1" u="none" strike="noStrike" baseline="0" dirty="0">
                <a:latin typeface="AdonisC,Italic"/>
              </a:rPr>
              <a:t>lute (</a:t>
            </a:r>
            <a:r>
              <a:rPr lang="uk-UA" sz="2400" b="0" i="1" u="none" strike="noStrike" baseline="0" dirty="0">
                <a:latin typeface="AdonisC,Italic"/>
              </a:rPr>
              <a:t>лютня), </a:t>
            </a:r>
            <a:r>
              <a:rPr lang="en-US" sz="2400" b="0" i="1" u="none" strike="noStrike" baseline="0" dirty="0">
                <a:latin typeface="AdonisC,Italic"/>
              </a:rPr>
              <a:t>cataphract (</a:t>
            </a:r>
            <a:r>
              <a:rPr lang="uk-UA" sz="2400" b="0" i="1" u="none" strike="noStrike" baseline="0" dirty="0">
                <a:latin typeface="AdonisC,Italic"/>
              </a:rPr>
              <a:t>кольчуга)</a:t>
            </a:r>
            <a:r>
              <a:rPr lang="en-US" sz="2400" i="1" dirty="0">
                <a:latin typeface="AdonisC,Italic"/>
              </a:rPr>
              <a:t>;</a:t>
            </a:r>
            <a:r>
              <a:rPr lang="en-US" sz="2400" b="0" i="1" u="none" strike="noStrike" baseline="0" dirty="0">
                <a:latin typeface="AdonisC,Italic"/>
              </a:rPr>
              <a:t> </a:t>
            </a:r>
          </a:p>
          <a:p>
            <a:pPr algn="l"/>
            <a:r>
              <a:rPr lang="en-US" sz="2400" b="0" i="0" u="sng" strike="noStrike" baseline="0" dirty="0">
                <a:latin typeface="AdonisC"/>
              </a:rPr>
              <a:t>Neologisms</a:t>
            </a:r>
            <a:r>
              <a:rPr lang="en-US" sz="2400" b="0" i="0" u="none" strike="noStrike" baseline="0" dirty="0">
                <a:latin typeface="AdonisC"/>
              </a:rPr>
              <a:t> are newly coined terms, words or phrases that may be in the process of entering common use, but have not yet been accepted into mainstream language; formed according to the productive structural patterns or borrowed from another language, e.g. </a:t>
            </a:r>
            <a:r>
              <a:rPr lang="en-US" sz="2400" b="0" i="1" u="none" strike="noStrike" baseline="0" dirty="0">
                <a:latin typeface="AdonisC,Italic"/>
              </a:rPr>
              <a:t>corporatocracy </a:t>
            </a:r>
            <a:r>
              <a:rPr lang="en-US" sz="2400" b="0" i="0" u="none" strike="noStrike" baseline="0" dirty="0">
                <a:latin typeface="AdonisC"/>
              </a:rPr>
              <a:t>(2000s), </a:t>
            </a:r>
            <a:r>
              <a:rPr lang="en-US" sz="2400" b="0" i="1" u="none" strike="noStrike" baseline="0" dirty="0">
                <a:latin typeface="AdonisC,Italic"/>
              </a:rPr>
              <a:t>Islamofascism </a:t>
            </a:r>
            <a:r>
              <a:rPr lang="en-US" sz="2400" b="0" i="0" u="none" strike="noStrike" baseline="0" dirty="0">
                <a:latin typeface="AdonisC"/>
              </a:rPr>
              <a:t>(2001), </a:t>
            </a:r>
            <a:r>
              <a:rPr lang="en-US" sz="2400" b="0" i="1" u="none" strike="noStrike" baseline="0" dirty="0" err="1">
                <a:latin typeface="AdonisC,Italic"/>
              </a:rPr>
              <a:t>Chindia</a:t>
            </a:r>
            <a:r>
              <a:rPr lang="en-US" sz="2400" b="0" i="1" u="none" strike="noStrike" baseline="0" dirty="0">
                <a:latin typeface="AdonisC,Italic"/>
              </a:rPr>
              <a:t> </a:t>
            </a:r>
            <a:r>
              <a:rPr lang="en-US" sz="2400" b="0" i="0" u="none" strike="noStrike" baseline="0" dirty="0">
                <a:latin typeface="AdonisC"/>
              </a:rPr>
              <a:t>(2004), </a:t>
            </a:r>
            <a:r>
              <a:rPr lang="en-US" sz="2400" b="0" i="1" u="none" strike="noStrike" baseline="0" dirty="0">
                <a:latin typeface="AdonisC,Italic"/>
              </a:rPr>
              <a:t>laundromat, blog </a:t>
            </a:r>
            <a:r>
              <a:rPr lang="en-US" sz="2400" b="0" i="0" u="none" strike="noStrike" baseline="0" dirty="0">
                <a:latin typeface="AdonisC"/>
              </a:rPr>
              <a:t>(late 1990s)</a:t>
            </a:r>
            <a:r>
              <a:rPr lang="en-US" sz="2400" b="0" i="1" u="none" strike="noStrike" baseline="0" dirty="0">
                <a:latin typeface="AdonisC,Italic"/>
              </a:rPr>
              <a:t>, PowerPoint presentation, webinar </a:t>
            </a:r>
            <a:r>
              <a:rPr lang="en-US" sz="2400" b="0" i="0" u="none" strike="noStrike" baseline="0" dirty="0">
                <a:latin typeface="AdonisC"/>
              </a:rPr>
              <a:t>(early 2000s), </a:t>
            </a:r>
            <a:r>
              <a:rPr lang="en-US" sz="2400" b="0" i="0" u="none" strike="noStrike" baseline="0" dirty="0" err="1">
                <a:latin typeface="AdonisC"/>
              </a:rPr>
              <a:t>Brangelina</a:t>
            </a:r>
            <a:r>
              <a:rPr lang="en-US" sz="2400" b="0" i="0" u="none" strike="noStrike" baseline="0" dirty="0">
                <a:latin typeface="AdonisC"/>
              </a:rPr>
              <a:t> (2005) – used to refer to supercouple Brad Pitt and Angelina Jolie; </a:t>
            </a:r>
            <a:r>
              <a:rPr lang="en-US" sz="2400" b="0" i="1" u="none" strike="noStrike" baseline="0" dirty="0">
                <a:latin typeface="AdonisC,Italic"/>
              </a:rPr>
              <a:t>photoshop, </a:t>
            </a:r>
            <a:r>
              <a:rPr lang="en-US" sz="2400" b="0" i="0" u="none" strike="noStrike" baseline="0" dirty="0">
                <a:latin typeface="AdonisC"/>
              </a:rPr>
              <a:t>a verb meaning digital photo manipulation; </a:t>
            </a:r>
            <a:r>
              <a:rPr lang="en-US" sz="2400" b="0" i="1" u="none" strike="noStrike" baseline="0" dirty="0">
                <a:latin typeface="AdonisC,Italic"/>
              </a:rPr>
              <a:t>Google </a:t>
            </a:r>
            <a:r>
              <a:rPr lang="en-US" sz="2400" b="0" i="0" u="none" strike="noStrike" baseline="0" dirty="0">
                <a:latin typeface="AdonisC"/>
              </a:rPr>
              <a:t>often used as verb for searching on internet, primarily through Google Search Engine.</a:t>
            </a:r>
          </a:p>
          <a:p>
            <a:pPr algn="l"/>
            <a:r>
              <a:rPr lang="en-US" sz="2400" b="0" i="0" u="none" strike="noStrike" baseline="0" dirty="0">
                <a:latin typeface="AdonisC"/>
              </a:rPr>
              <a:t>A neologism may also be a new usage of an existing word, sometimes called a semantic extension, e.g. </a:t>
            </a:r>
            <a:r>
              <a:rPr lang="en-US" sz="2400" b="0" i="1" u="none" strike="noStrike" baseline="0" dirty="0">
                <a:latin typeface="AdonisC,Italic"/>
              </a:rPr>
              <a:t>friend</a:t>
            </a:r>
            <a:r>
              <a:rPr lang="en-US" sz="2400" b="0" i="0" u="none" strike="noStrike" baseline="0" dirty="0">
                <a:latin typeface="AdonisC"/>
              </a:rPr>
              <a:t>, a verb meaning to add another user as a friend on a social networking service like </a:t>
            </a:r>
            <a:r>
              <a:rPr lang="en-US" sz="2400" b="0" i="1" u="none" strike="noStrike" baseline="0" dirty="0">
                <a:latin typeface="AdonisC,Italic"/>
              </a:rPr>
              <a:t>Facebook. </a:t>
            </a:r>
          </a:p>
          <a:p>
            <a:pPr algn="l"/>
            <a:r>
              <a:rPr lang="en-US" sz="2400" b="0" i="0" u="none" strike="noStrike" baseline="0" dirty="0">
                <a:latin typeface="AdonisC"/>
              </a:rPr>
              <a:t>Among neologisms one can find </a:t>
            </a:r>
            <a:r>
              <a:rPr lang="en-US" sz="2400" b="0" i="0" u="sng" strike="noStrike" baseline="0" dirty="0">
                <a:latin typeface="AdonisC"/>
              </a:rPr>
              <a:t>occasional words (or nonce-words</a:t>
            </a:r>
            <a:r>
              <a:rPr lang="en-US" sz="2400" b="0" i="0" u="none" strike="noStrike" baseline="0" dirty="0">
                <a:latin typeface="AdonisC"/>
              </a:rPr>
              <a:t>) coined for a particular situation or context and aimed at a certain stylistic effect, e.g. </a:t>
            </a:r>
            <a:r>
              <a:rPr lang="en-US" sz="2400" b="0" i="1" u="none" strike="noStrike" baseline="0" dirty="0">
                <a:latin typeface="AdonisC,Italic"/>
              </a:rPr>
              <a:t>“A what?” “Coffeeholic. A word I’ve just made up to describe someone with an addiction to coffee”. </a:t>
            </a:r>
            <a:r>
              <a:rPr lang="en-US" sz="2400" b="0" i="0" u="none" strike="noStrike" baseline="0" dirty="0">
                <a:latin typeface="AdonisC"/>
              </a:rPr>
              <a:t>Nonce-words are often created as part of pop culture and advertising campaigns.</a:t>
            </a:r>
            <a:endParaRPr lang="uk-UA" sz="3600" dirty="0"/>
          </a:p>
        </p:txBody>
      </p:sp>
    </p:spTree>
    <p:extLst>
      <p:ext uri="{BB962C8B-B14F-4D97-AF65-F5344CB8AC3E}">
        <p14:creationId xmlns:p14="http://schemas.microsoft.com/office/powerpoint/2010/main" val="244994806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0A8BCB0-0AA5-4ADB-8BDD-3897080E4807}"/>
              </a:ext>
            </a:extLst>
          </p:cNvPr>
          <p:cNvSpPr>
            <a:spLocks noGrp="1"/>
          </p:cNvSpPr>
          <p:nvPr>
            <p:ph type="title"/>
          </p:nvPr>
        </p:nvSpPr>
        <p:spPr/>
        <p:txBody>
          <a:bodyPr/>
          <a:lstStyle/>
          <a:p>
            <a:r>
              <a:rPr lang="en-US" dirty="0">
                <a:latin typeface="AdonisC"/>
              </a:rPr>
              <a:t>The subgroups of colloquial layer </a:t>
            </a:r>
            <a:endParaRPr lang="uk-UA" dirty="0"/>
          </a:p>
        </p:txBody>
      </p:sp>
      <p:sp>
        <p:nvSpPr>
          <p:cNvPr id="3" name="Місце для вмісту 2">
            <a:extLst>
              <a:ext uri="{FF2B5EF4-FFF2-40B4-BE49-F238E27FC236}">
                <a16:creationId xmlns:a16="http://schemas.microsoft.com/office/drawing/2014/main" id="{56CF98B0-0F9C-48FC-ABEC-7F8EFA1F87D2}"/>
              </a:ext>
            </a:extLst>
          </p:cNvPr>
          <p:cNvSpPr>
            <a:spLocks noGrp="1"/>
          </p:cNvSpPr>
          <p:nvPr>
            <p:ph idx="1"/>
          </p:nvPr>
        </p:nvSpPr>
        <p:spPr/>
        <p:txBody>
          <a:bodyPr/>
          <a:lstStyle/>
          <a:p>
            <a:r>
              <a:rPr lang="en-US" b="0" i="0" u="none" strike="noStrike" baseline="0" dirty="0">
                <a:latin typeface="AdonisC"/>
              </a:rPr>
              <a:t>colloquial words</a:t>
            </a:r>
          </a:p>
          <a:p>
            <a:pPr algn="l"/>
            <a:r>
              <a:rPr lang="en-US" b="0" i="0" u="none" strike="noStrike" baseline="0" dirty="0">
                <a:latin typeface="AdonisC"/>
              </a:rPr>
              <a:t>dialectical words</a:t>
            </a:r>
          </a:p>
          <a:p>
            <a:pPr algn="l"/>
            <a:r>
              <a:rPr lang="en-US" dirty="0">
                <a:latin typeface="AdonisC"/>
              </a:rPr>
              <a:t>s</a:t>
            </a:r>
            <a:r>
              <a:rPr lang="en-US" b="0" i="0" u="none" strike="noStrike" baseline="0" dirty="0">
                <a:latin typeface="AdonisC"/>
              </a:rPr>
              <a:t>lang</a:t>
            </a:r>
          </a:p>
          <a:p>
            <a:pPr algn="l"/>
            <a:r>
              <a:rPr lang="en-US" dirty="0">
                <a:latin typeface="AdonisC"/>
              </a:rPr>
              <a:t>j</a:t>
            </a:r>
            <a:r>
              <a:rPr lang="en-US" b="0" i="0" u="none" strike="noStrike" baseline="0" dirty="0">
                <a:latin typeface="AdonisC"/>
              </a:rPr>
              <a:t>argon</a:t>
            </a:r>
          </a:p>
          <a:p>
            <a:pPr algn="l"/>
            <a:r>
              <a:rPr lang="en-US" dirty="0">
                <a:latin typeface="AdonisC"/>
              </a:rPr>
              <a:t>p</a:t>
            </a:r>
            <a:r>
              <a:rPr lang="en-US" b="0" i="0" u="none" strike="noStrike" baseline="0" dirty="0">
                <a:latin typeface="AdonisC"/>
              </a:rPr>
              <a:t>rofessionalisms</a:t>
            </a:r>
          </a:p>
          <a:p>
            <a:pPr algn="l"/>
            <a:r>
              <a:rPr lang="en-US" b="0" i="0" u="none" strike="noStrike" baseline="0" dirty="0">
                <a:latin typeface="AdonisC"/>
              </a:rPr>
              <a:t>vulgarisms</a:t>
            </a:r>
            <a:endParaRPr lang="uk-UA" dirty="0"/>
          </a:p>
        </p:txBody>
      </p:sp>
    </p:spTree>
    <p:extLst>
      <p:ext uri="{BB962C8B-B14F-4D97-AF65-F5344CB8AC3E}">
        <p14:creationId xmlns:p14="http://schemas.microsoft.com/office/powerpoint/2010/main" val="151562634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38E40F1-4C75-465A-BF0A-24C7DEA58C14}"/>
              </a:ext>
            </a:extLst>
          </p:cNvPr>
          <p:cNvSpPr>
            <a:spLocks noGrp="1"/>
          </p:cNvSpPr>
          <p:nvPr>
            <p:ph type="title"/>
          </p:nvPr>
        </p:nvSpPr>
        <p:spPr>
          <a:xfrm>
            <a:off x="838200" y="365125"/>
            <a:ext cx="10515600" cy="859993"/>
          </a:xfrm>
        </p:spPr>
        <p:txBody>
          <a:bodyPr/>
          <a:lstStyle/>
          <a:p>
            <a:r>
              <a:rPr lang="en-US" sz="4400" b="0" i="0" u="none" strike="noStrike" baseline="0" dirty="0">
                <a:latin typeface="AdonisC"/>
              </a:rPr>
              <a:t>Literary and non-literary colloquialisms </a:t>
            </a:r>
            <a:endParaRPr lang="uk-UA" dirty="0"/>
          </a:p>
        </p:txBody>
      </p:sp>
      <p:sp>
        <p:nvSpPr>
          <p:cNvPr id="3" name="Місце для вмісту 2">
            <a:extLst>
              <a:ext uri="{FF2B5EF4-FFF2-40B4-BE49-F238E27FC236}">
                <a16:creationId xmlns:a16="http://schemas.microsoft.com/office/drawing/2014/main" id="{1221614E-39B2-48ED-BA52-B04B1900D8E6}"/>
              </a:ext>
            </a:extLst>
          </p:cNvPr>
          <p:cNvSpPr>
            <a:spLocks noGrp="1"/>
          </p:cNvSpPr>
          <p:nvPr>
            <p:ph idx="1"/>
          </p:nvPr>
        </p:nvSpPr>
        <p:spPr>
          <a:xfrm>
            <a:off x="838200" y="1225118"/>
            <a:ext cx="10515600" cy="4951845"/>
          </a:xfrm>
        </p:spPr>
        <p:txBody>
          <a:bodyPr>
            <a:normAutofit fontScale="92500" lnSpcReduction="10000"/>
          </a:bodyPr>
          <a:lstStyle/>
          <a:p>
            <a:r>
              <a:rPr lang="en-US" sz="2400" b="0" i="0" u="sng" strike="noStrike" baseline="0" dirty="0">
                <a:latin typeface="AdonisC"/>
              </a:rPr>
              <a:t>literary</a:t>
            </a:r>
            <a:r>
              <a:rPr lang="en-US" sz="2400" b="0" i="0" u="none" strike="noStrike" baseline="0" dirty="0">
                <a:latin typeface="AdonisC"/>
              </a:rPr>
              <a:t> (standard) </a:t>
            </a:r>
            <a:r>
              <a:rPr lang="en-US" sz="2400" b="0" i="0" u="sng" strike="noStrike" baseline="0" dirty="0">
                <a:latin typeface="AdonisC"/>
              </a:rPr>
              <a:t>colloquial words </a:t>
            </a:r>
            <a:r>
              <a:rPr lang="en-US" sz="2400" b="0" i="0" u="none" strike="noStrike" baseline="0" dirty="0">
                <a:latin typeface="AdonisC"/>
              </a:rPr>
              <a:t>(units of standard English vocabulary; used in everyday conversational speech both by educated and uneducated people: </a:t>
            </a:r>
            <a:r>
              <a:rPr lang="en-US" sz="2400" b="0" i="1" u="none" strike="noStrike" baseline="0" dirty="0">
                <a:latin typeface="AdonisC,Italic"/>
              </a:rPr>
              <a:t>kid </a:t>
            </a:r>
            <a:r>
              <a:rPr lang="en-US" sz="2400" b="0" i="0" u="none" strike="noStrike" baseline="0" dirty="0">
                <a:latin typeface="AdonisC"/>
              </a:rPr>
              <a:t>(for “child”), </a:t>
            </a:r>
            <a:r>
              <a:rPr lang="en-US" sz="2400" b="0" i="1" u="none" strike="noStrike" baseline="0" dirty="0">
                <a:latin typeface="AdonisC,Italic"/>
              </a:rPr>
              <a:t>pal, chum </a:t>
            </a:r>
            <a:r>
              <a:rPr lang="en-US" sz="2400" b="0" i="0" u="none" strike="noStrike" baseline="0" dirty="0">
                <a:latin typeface="AdonisC"/>
              </a:rPr>
              <a:t>(for “friend”), </a:t>
            </a:r>
            <a:r>
              <a:rPr lang="en-US" sz="2400" b="0" i="1" u="none" strike="noStrike" baseline="0" dirty="0">
                <a:latin typeface="AdonisC,Italic"/>
              </a:rPr>
              <a:t>hi, hello, zip </a:t>
            </a:r>
            <a:r>
              <a:rPr lang="en-US" sz="2400" b="0" i="0" u="none" strike="noStrike" baseline="0" dirty="0">
                <a:latin typeface="AdonisC"/>
              </a:rPr>
              <a:t>(for “zip fastener”), </a:t>
            </a:r>
            <a:r>
              <a:rPr lang="en-US" sz="2400" b="0" i="1" u="none" strike="noStrike" baseline="0" dirty="0">
                <a:latin typeface="AdonisC,Italic"/>
              </a:rPr>
              <a:t>exam, fridge, flu, doc</a:t>
            </a:r>
            <a:r>
              <a:rPr lang="en-US" sz="2400" dirty="0">
                <a:latin typeface="AdonisC"/>
              </a:rPr>
              <a:t>;</a:t>
            </a:r>
            <a:r>
              <a:rPr lang="en-US" sz="2400" b="0" i="0" u="none" strike="noStrike" baseline="0" dirty="0">
                <a:latin typeface="AdonisC"/>
              </a:rPr>
              <a:t> have stronger emotional </a:t>
            </a:r>
            <a:r>
              <a:rPr lang="en-US" sz="2400" b="0" i="0" u="none" strike="noStrike" baseline="0" dirty="0" err="1">
                <a:latin typeface="AdonisC"/>
              </a:rPr>
              <a:t>colouring</a:t>
            </a:r>
            <a:r>
              <a:rPr lang="en-US" sz="2400" b="0" i="0" u="none" strike="noStrike" baseline="0" dirty="0">
                <a:latin typeface="AdonisC"/>
              </a:rPr>
              <a:t>.</a:t>
            </a:r>
          </a:p>
          <a:p>
            <a:pPr algn="l"/>
            <a:r>
              <a:rPr lang="en-US" sz="2400" b="0" i="0" u="sng" strike="noStrike" baseline="0" dirty="0">
                <a:latin typeface="AdonisC"/>
              </a:rPr>
              <a:t>Dialect words  </a:t>
            </a:r>
            <a:r>
              <a:rPr lang="en-US" sz="2400" b="0" i="0" u="none" strike="noStrike" baseline="0" dirty="0">
                <a:latin typeface="AdonisC"/>
              </a:rPr>
              <a:t>are used in a variety of a language which prevails in a district, e.g. the Lancashire, Dorsetshire, Yorkshire, Norfolk dialects in Britain, etc. Dialectal words can migrate: dialect -  everyday colloquial speech or slang - the common stock (words which are not stylistically marked) - the literary language.</a:t>
            </a:r>
          </a:p>
          <a:p>
            <a:pPr algn="l"/>
            <a:r>
              <a:rPr lang="en-US" sz="2400" b="0" i="0" u="none" strike="noStrike" baseline="0" dirty="0">
                <a:latin typeface="AdonisC"/>
              </a:rPr>
              <a:t> </a:t>
            </a:r>
            <a:r>
              <a:rPr lang="en-US" sz="2400" b="0" i="0" u="sng" strike="noStrike" baseline="0" dirty="0">
                <a:latin typeface="AdonisC"/>
              </a:rPr>
              <a:t>non-literary colloquialisms </a:t>
            </a:r>
            <a:r>
              <a:rPr lang="en-US" sz="2400" b="0" i="0" u="none" strike="noStrike" baseline="0" dirty="0">
                <a:latin typeface="AdonisC"/>
              </a:rPr>
              <a:t>(sub-standard English vocabulary) (slang, </a:t>
            </a:r>
            <a:r>
              <a:rPr lang="en-US" sz="2400" b="0" i="0" u="none" strike="noStrike" baseline="0" dirty="0" err="1">
                <a:latin typeface="AdonisC"/>
              </a:rPr>
              <a:t>jargonisms</a:t>
            </a:r>
            <a:r>
              <a:rPr lang="en-US" sz="2400" b="0" i="0" u="none" strike="noStrike" baseline="0" dirty="0">
                <a:latin typeface="AdonisC"/>
              </a:rPr>
              <a:t>, professionalisms, vulgarisms)</a:t>
            </a:r>
          </a:p>
          <a:p>
            <a:pPr algn="l"/>
            <a:r>
              <a:rPr lang="en-US" sz="2400" b="0" i="0" u="sng" strike="noStrike" baseline="0" dirty="0">
                <a:latin typeface="AdonisC"/>
              </a:rPr>
              <a:t>Slang</a:t>
            </a:r>
            <a:r>
              <a:rPr lang="en-US" sz="2400" b="0" i="0" u="none" strike="noStrike" baseline="0" dirty="0">
                <a:latin typeface="AdonisC"/>
              </a:rPr>
              <a:t> is a type of language that consists of words and phrases that are regarded as very </a:t>
            </a:r>
            <a:r>
              <a:rPr lang="en-US" sz="2400" b="0" i="0" u="sng" strike="noStrike" baseline="0" dirty="0">
                <a:latin typeface="AdonisC"/>
              </a:rPr>
              <a:t>informal</a:t>
            </a:r>
            <a:r>
              <a:rPr lang="en-US" sz="2400" b="0" i="0" u="none" strike="noStrike" baseline="0" dirty="0">
                <a:latin typeface="AdonisC"/>
              </a:rPr>
              <a:t>, are more common in </a:t>
            </a:r>
            <a:r>
              <a:rPr lang="en-US" sz="2400" b="0" i="0" u="sng" strike="noStrike" baseline="0" dirty="0">
                <a:latin typeface="AdonisC"/>
              </a:rPr>
              <a:t>speech</a:t>
            </a:r>
            <a:r>
              <a:rPr lang="en-US" sz="2400" b="0" i="0" u="none" strike="noStrike" baseline="0" dirty="0">
                <a:latin typeface="AdonisC"/>
              </a:rPr>
              <a:t> than writing, and are typically </a:t>
            </a:r>
            <a:r>
              <a:rPr lang="en-US" sz="2400" b="0" i="0" u="sng" strike="noStrike" baseline="0" dirty="0">
                <a:latin typeface="AdonisC"/>
              </a:rPr>
              <a:t>restricted</a:t>
            </a:r>
            <a:r>
              <a:rPr lang="en-US" sz="2400" b="0" i="0" u="none" strike="noStrike" baseline="0" dirty="0">
                <a:latin typeface="AdonisC"/>
              </a:rPr>
              <a:t> </a:t>
            </a:r>
            <a:r>
              <a:rPr lang="en-US" sz="2400" b="0" i="0" u="sng" strike="noStrike" baseline="0" dirty="0">
                <a:latin typeface="AdonisC"/>
              </a:rPr>
              <a:t>to</a:t>
            </a:r>
            <a:r>
              <a:rPr lang="en-US" sz="2400" b="0" i="0" u="none" strike="noStrike" baseline="0" dirty="0">
                <a:latin typeface="AdonisC"/>
              </a:rPr>
              <a:t> a particular </a:t>
            </a:r>
            <a:r>
              <a:rPr lang="en-US" sz="2400" b="0" i="0" u="sng" strike="noStrike" baseline="0" dirty="0">
                <a:latin typeface="AdonisC"/>
              </a:rPr>
              <a:t>context</a:t>
            </a:r>
            <a:r>
              <a:rPr lang="en-US" sz="2400" b="0" i="0" u="none" strike="noStrike" baseline="0" dirty="0">
                <a:latin typeface="AdonisC"/>
              </a:rPr>
              <a:t> or </a:t>
            </a:r>
            <a:r>
              <a:rPr lang="en-US" sz="2400" b="0" i="0" u="sng" strike="noStrike" baseline="0" dirty="0">
                <a:latin typeface="AdonisC"/>
              </a:rPr>
              <a:t>group</a:t>
            </a:r>
            <a:r>
              <a:rPr lang="en-US" sz="2400" b="0" i="0" u="none" strike="noStrike" baseline="0" dirty="0">
                <a:latin typeface="AdonisC"/>
              </a:rPr>
              <a:t> of people, e.g. </a:t>
            </a:r>
            <a:r>
              <a:rPr lang="en-US" sz="2400" b="0" i="1" u="none" strike="noStrike" baseline="0" dirty="0">
                <a:latin typeface="AdonisC,Italic"/>
              </a:rPr>
              <a:t>attic (head), beans (money), dough (money), soaked (drunk). </a:t>
            </a:r>
            <a:r>
              <a:rPr lang="en-US" sz="2400" b="0" i="0" u="none" strike="noStrike" baseline="0" dirty="0">
                <a:latin typeface="AdonisC"/>
              </a:rPr>
              <a:t>Slang words are </a:t>
            </a:r>
            <a:r>
              <a:rPr lang="en-US" sz="2400" b="0" i="0" u="sng" strike="noStrike" baseline="0" dirty="0">
                <a:latin typeface="AdonisC"/>
              </a:rPr>
              <a:t>easily understood </a:t>
            </a:r>
            <a:r>
              <a:rPr lang="en-US" sz="2400" b="0" i="0" u="none" strike="noStrike" baseline="0" dirty="0">
                <a:latin typeface="AdonisC"/>
              </a:rPr>
              <a:t>by all </a:t>
            </a:r>
            <a:r>
              <a:rPr lang="en-US" sz="2400" b="0" i="0" u="sng" strike="noStrike" baseline="0" dirty="0">
                <a:latin typeface="AdonisC"/>
              </a:rPr>
              <a:t>native</a:t>
            </a:r>
            <a:r>
              <a:rPr lang="en-US" sz="2400" b="0" i="0" u="none" strike="noStrike" baseline="0" dirty="0">
                <a:latin typeface="AdonisC"/>
              </a:rPr>
              <a:t> speakers as they are not specific for any social or professional group.</a:t>
            </a:r>
          </a:p>
          <a:p>
            <a:pPr algn="l"/>
            <a:endParaRPr lang="uk-UA" dirty="0"/>
          </a:p>
        </p:txBody>
      </p:sp>
    </p:spTree>
    <p:extLst>
      <p:ext uri="{BB962C8B-B14F-4D97-AF65-F5344CB8AC3E}">
        <p14:creationId xmlns:p14="http://schemas.microsoft.com/office/powerpoint/2010/main" val="18420653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0A30CC4-48D2-4D0B-BBA9-05FF6B091E59}"/>
              </a:ext>
            </a:extLst>
          </p:cNvPr>
          <p:cNvSpPr>
            <a:spLocks noGrp="1"/>
          </p:cNvSpPr>
          <p:nvPr>
            <p:ph type="title"/>
          </p:nvPr>
        </p:nvSpPr>
        <p:spPr>
          <a:xfrm>
            <a:off x="838200" y="365125"/>
            <a:ext cx="10515600" cy="762339"/>
          </a:xfrm>
        </p:spPr>
        <p:txBody>
          <a:bodyPr/>
          <a:lstStyle/>
          <a:p>
            <a:r>
              <a:rPr lang="en-US" sz="4400" b="0" i="0" u="none" strike="noStrike" baseline="0" dirty="0">
                <a:latin typeface="AdonisC"/>
              </a:rPr>
              <a:t>Jargonisms, professionalisms, vulgarisms</a:t>
            </a:r>
            <a:endParaRPr lang="uk-UA" dirty="0"/>
          </a:p>
        </p:txBody>
      </p:sp>
      <p:sp>
        <p:nvSpPr>
          <p:cNvPr id="3" name="Місце для вмісту 2">
            <a:extLst>
              <a:ext uri="{FF2B5EF4-FFF2-40B4-BE49-F238E27FC236}">
                <a16:creationId xmlns:a16="http://schemas.microsoft.com/office/drawing/2014/main" id="{F6334A48-CDB3-478E-A4FC-539E5DD2ECF6}"/>
              </a:ext>
            </a:extLst>
          </p:cNvPr>
          <p:cNvSpPr>
            <a:spLocks noGrp="1"/>
          </p:cNvSpPr>
          <p:nvPr>
            <p:ph idx="1"/>
          </p:nvPr>
        </p:nvSpPr>
        <p:spPr>
          <a:xfrm>
            <a:off x="838200" y="1127464"/>
            <a:ext cx="10515600" cy="5273336"/>
          </a:xfrm>
        </p:spPr>
        <p:txBody>
          <a:bodyPr>
            <a:normAutofit fontScale="92500" lnSpcReduction="10000"/>
          </a:bodyPr>
          <a:lstStyle/>
          <a:p>
            <a:pPr algn="l"/>
            <a:r>
              <a:rPr lang="en-US" sz="2400" b="0" i="0" u="sng" strike="noStrike" baseline="0" dirty="0">
                <a:latin typeface="AdonisC"/>
              </a:rPr>
              <a:t>Jargonisms</a:t>
            </a:r>
            <a:r>
              <a:rPr lang="en-US" sz="2400" b="0" i="0" u="none" strike="noStrike" baseline="0" dirty="0">
                <a:latin typeface="AdonisC"/>
              </a:rPr>
              <a:t> are special words or expressions used by a </a:t>
            </a:r>
            <a:r>
              <a:rPr lang="en-US" sz="2400" b="0" i="0" u="sng" strike="noStrike" baseline="0" dirty="0">
                <a:latin typeface="AdonisC"/>
              </a:rPr>
              <a:t>profession</a:t>
            </a:r>
            <a:r>
              <a:rPr lang="en-US" sz="2400" b="0" i="0" u="none" strike="noStrike" baseline="0" dirty="0">
                <a:latin typeface="AdonisC"/>
              </a:rPr>
              <a:t> or group that are </a:t>
            </a:r>
            <a:r>
              <a:rPr lang="en-US" sz="2400" b="0" i="0" u="sng" strike="noStrike" baseline="0" dirty="0">
                <a:latin typeface="AdonisC"/>
              </a:rPr>
              <a:t>difficult</a:t>
            </a:r>
            <a:r>
              <a:rPr lang="en-US" sz="2400" b="0" i="0" u="none" strike="noStrike" baseline="0" dirty="0">
                <a:latin typeface="AdonisC"/>
              </a:rPr>
              <a:t> for others to </a:t>
            </a:r>
            <a:r>
              <a:rPr lang="en-US" sz="2400" b="0" i="0" u="sng" strike="noStrike" baseline="0" dirty="0">
                <a:latin typeface="AdonisC"/>
              </a:rPr>
              <a:t>understand</a:t>
            </a:r>
            <a:r>
              <a:rPr lang="en-US" sz="2400" b="0" i="0" u="none" strike="noStrike" baseline="0" dirty="0">
                <a:latin typeface="AdonisC"/>
              </a:rPr>
              <a:t>. Such words are usually motivated and have </a:t>
            </a:r>
            <a:r>
              <a:rPr lang="en-US" sz="2400" b="0" i="0" u="sng" strike="noStrike" baseline="0" dirty="0">
                <a:latin typeface="AdonisC"/>
              </a:rPr>
              <a:t>metaphoric character </a:t>
            </a:r>
            <a:r>
              <a:rPr lang="en-US" sz="2400" b="0" i="0" u="none" strike="noStrike" baseline="0" dirty="0">
                <a:latin typeface="AdonisC"/>
              </a:rPr>
              <a:t>(like slang words), e.g. </a:t>
            </a:r>
            <a:r>
              <a:rPr lang="en-US" sz="2400" b="0" i="1" u="none" strike="noStrike" baseline="0" dirty="0" err="1">
                <a:latin typeface="AdonisC,Italic"/>
              </a:rPr>
              <a:t>spiv</a:t>
            </a:r>
            <a:r>
              <a:rPr lang="en-US" sz="2400" b="0" i="1" u="none" strike="noStrike" baseline="0" dirty="0">
                <a:latin typeface="AdonisC,Italic"/>
              </a:rPr>
              <a:t> </a:t>
            </a:r>
            <a:r>
              <a:rPr lang="en-US" sz="2400" b="0" i="0" u="none" strike="noStrike" baseline="0" dirty="0">
                <a:latin typeface="AdonisC"/>
              </a:rPr>
              <a:t>(a person who makes a living by underhand dealings or swindling; black marketer); </a:t>
            </a:r>
            <a:r>
              <a:rPr lang="en-US" sz="2400" b="0" i="1" u="none" strike="noStrike" baseline="0" dirty="0">
                <a:latin typeface="AdonisC,Italic"/>
              </a:rPr>
              <a:t>getting on a soapbox </a:t>
            </a:r>
            <a:r>
              <a:rPr lang="en-US" sz="2400" b="0" i="0" u="none" strike="noStrike" baseline="0" dirty="0">
                <a:latin typeface="AdonisC"/>
              </a:rPr>
              <a:t>(making a speech in public) – political jargon, </a:t>
            </a:r>
            <a:r>
              <a:rPr lang="en-US" sz="2400" b="0" i="1" u="none" strike="noStrike" baseline="0" dirty="0">
                <a:latin typeface="AdonisC,Italic"/>
              </a:rPr>
              <a:t>grass, tea </a:t>
            </a:r>
            <a:r>
              <a:rPr lang="en-US" sz="2400" b="0" i="0" u="none" strike="noStrike" baseline="0" dirty="0">
                <a:latin typeface="AdonisC"/>
              </a:rPr>
              <a:t>(narcotic) – drug addicts’ jargon.</a:t>
            </a:r>
          </a:p>
          <a:p>
            <a:pPr algn="l"/>
            <a:r>
              <a:rPr lang="en-US" sz="2400" b="0" i="0" u="sng" strike="noStrike" baseline="0" dirty="0">
                <a:latin typeface="AdonisC"/>
              </a:rPr>
              <a:t>Professionalisms</a:t>
            </a:r>
            <a:r>
              <a:rPr lang="en-US" sz="2400" b="0" i="0" u="none" strike="noStrike" baseline="0" dirty="0">
                <a:latin typeface="AdonisC"/>
              </a:rPr>
              <a:t> are sub-standard colloquial words connected with the productive </a:t>
            </a:r>
            <a:r>
              <a:rPr lang="en-US" sz="2400" b="0" i="0" strike="noStrike" baseline="0" dirty="0">
                <a:latin typeface="AdonisC"/>
              </a:rPr>
              <a:t>activities of people </a:t>
            </a:r>
            <a:r>
              <a:rPr lang="en-US" sz="2400" b="0" i="0" u="none" strike="noStrike" baseline="0" dirty="0">
                <a:latin typeface="AdonisC"/>
              </a:rPr>
              <a:t>united by a common </a:t>
            </a:r>
            <a:r>
              <a:rPr lang="en-US" sz="2400" b="0" i="0" u="sng" strike="noStrike" baseline="0" dirty="0">
                <a:latin typeface="AdonisC"/>
              </a:rPr>
              <a:t>occupation or profession</a:t>
            </a:r>
            <a:r>
              <a:rPr lang="en-US" sz="2400" b="0" i="0" u="none" strike="noStrike" baseline="0" dirty="0">
                <a:latin typeface="AdonisC"/>
              </a:rPr>
              <a:t>. Professionalisms are </a:t>
            </a:r>
            <a:r>
              <a:rPr lang="en-US" sz="2400" b="0" i="0" u="sng" strike="noStrike" baseline="0" dirty="0">
                <a:latin typeface="AdonisC"/>
              </a:rPr>
              <a:t>understood</a:t>
            </a:r>
            <a:r>
              <a:rPr lang="en-US" sz="2400" b="0" i="0" u="none" strike="noStrike" baseline="0" dirty="0">
                <a:latin typeface="AdonisC"/>
              </a:rPr>
              <a:t> only by the members of a certain </a:t>
            </a:r>
            <a:r>
              <a:rPr lang="en-US" sz="2400" b="0" i="0" u="sng" strike="noStrike" baseline="0" dirty="0">
                <a:latin typeface="AdonisC"/>
              </a:rPr>
              <a:t>professional group</a:t>
            </a:r>
            <a:r>
              <a:rPr lang="en-US" sz="2400" b="0" i="0" u="none" strike="noStrike" baseline="0" dirty="0">
                <a:latin typeface="AdonisC"/>
              </a:rPr>
              <a:t>. Such words are informal substitutes for corresponding terms, e. g. </a:t>
            </a:r>
            <a:r>
              <a:rPr lang="en-US" sz="2400" b="0" i="1" u="none" strike="noStrike" baseline="0" dirty="0">
                <a:latin typeface="AdonisC,Italic"/>
              </a:rPr>
              <a:t>to shoot holes through </a:t>
            </a:r>
            <a:r>
              <a:rPr lang="en-US" sz="2400" b="0" i="0" u="none" strike="noStrike" baseline="0" dirty="0">
                <a:latin typeface="AdonisC"/>
              </a:rPr>
              <a:t>(to find drawbacks in the instalment), </a:t>
            </a:r>
            <a:r>
              <a:rPr lang="en-US" sz="2400" b="0" i="1" u="none" strike="noStrike" baseline="0" dirty="0">
                <a:latin typeface="AdonisC,Italic"/>
              </a:rPr>
              <a:t>a run </a:t>
            </a:r>
            <a:r>
              <a:rPr lang="en-US" sz="2400" b="0" i="0" u="none" strike="noStrike" baseline="0" dirty="0">
                <a:latin typeface="AdonisC"/>
              </a:rPr>
              <a:t>(an experiment), </a:t>
            </a:r>
            <a:r>
              <a:rPr lang="en-US" sz="2400" b="0" i="1" u="none" strike="noStrike" baseline="0" dirty="0">
                <a:latin typeface="AdonisC,Italic"/>
              </a:rPr>
              <a:t>a circuit </a:t>
            </a:r>
            <a:r>
              <a:rPr lang="en-US" sz="2400" b="0" i="0" u="none" strike="noStrike" baseline="0" dirty="0">
                <a:latin typeface="AdonisC"/>
              </a:rPr>
              <a:t>(a scheme), </a:t>
            </a:r>
            <a:r>
              <a:rPr lang="en-US" sz="2400" b="0" i="1" u="none" strike="noStrike" baseline="0" dirty="0">
                <a:latin typeface="AdonisC,Italic"/>
              </a:rPr>
              <a:t>to let hot air out </a:t>
            </a:r>
            <a:r>
              <a:rPr lang="en-US" sz="2400" b="0" i="0" u="none" strike="noStrike" baseline="0" dirty="0">
                <a:latin typeface="AdonisC"/>
              </a:rPr>
              <a:t>(to remove drawbacks) – </a:t>
            </a:r>
            <a:r>
              <a:rPr lang="en-US" sz="2400" b="0" i="1" u="none" strike="noStrike" baseline="0" dirty="0">
                <a:latin typeface="AdonisC,Italic"/>
              </a:rPr>
              <a:t>conversational expressions peculiar to physicists</a:t>
            </a:r>
          </a:p>
          <a:p>
            <a:pPr algn="l"/>
            <a:r>
              <a:rPr lang="en-US" sz="2400" b="0" i="0" u="sng" strike="noStrike" baseline="0" dirty="0">
                <a:latin typeface="AdonisC"/>
              </a:rPr>
              <a:t>Vulgarisms</a:t>
            </a:r>
            <a:r>
              <a:rPr lang="en-US" sz="2400" b="0" i="0" u="none" strike="noStrike" baseline="0" dirty="0">
                <a:latin typeface="AdonisC"/>
              </a:rPr>
              <a:t> are words or expressions that are considered </a:t>
            </a:r>
            <a:r>
              <a:rPr lang="en-US" sz="2400" b="0" i="0" u="sng" strike="noStrike" baseline="0" dirty="0">
                <a:latin typeface="AdonisC"/>
              </a:rPr>
              <a:t>inelegant</a:t>
            </a:r>
            <a:r>
              <a:rPr lang="en-US" sz="2400" b="0" i="0" u="none" strike="noStrike" baseline="0" dirty="0">
                <a:latin typeface="AdonisC"/>
              </a:rPr>
              <a:t>, especially those that make explicit and </a:t>
            </a:r>
            <a:r>
              <a:rPr lang="en-US" sz="2400" b="0" i="0" u="sng" strike="noStrike" baseline="0" dirty="0">
                <a:latin typeface="AdonisC"/>
              </a:rPr>
              <a:t>offensive</a:t>
            </a:r>
            <a:r>
              <a:rPr lang="en-US" sz="2400" b="0" i="0" u="none" strike="noStrike" baseline="0" dirty="0">
                <a:latin typeface="AdonisC"/>
              </a:rPr>
              <a:t> reference to sex or bodily functions, include swear words, e.g. </a:t>
            </a:r>
            <a:r>
              <a:rPr lang="en-US" sz="2400" b="0" i="1" u="none" strike="noStrike" baseline="0" dirty="0">
                <a:latin typeface="AdonisC,Italic"/>
              </a:rPr>
              <a:t>the devil, goddam, bloody, </a:t>
            </a:r>
            <a:r>
              <a:rPr lang="en-US" sz="2400" b="0" i="0" u="none" strike="noStrike" baseline="0" dirty="0">
                <a:latin typeface="AdonisC"/>
              </a:rPr>
              <a:t>as well as obscene words (or taboo, four-letter words) which are highly </a:t>
            </a:r>
            <a:r>
              <a:rPr lang="en-US" sz="2400" b="0" i="0" u="sng" strike="noStrike" baseline="0" dirty="0">
                <a:latin typeface="AdonisC"/>
              </a:rPr>
              <a:t>indecent</a:t>
            </a:r>
            <a:r>
              <a:rPr lang="en-US" sz="2400" b="0" i="0" u="none" strike="noStrike" baseline="0" dirty="0">
                <a:latin typeface="AdonisC"/>
              </a:rPr>
              <a:t>.</a:t>
            </a:r>
            <a:endParaRPr lang="uk-UA" sz="3600" dirty="0"/>
          </a:p>
        </p:txBody>
      </p:sp>
    </p:spTree>
    <p:extLst>
      <p:ext uri="{BB962C8B-B14F-4D97-AF65-F5344CB8AC3E}">
        <p14:creationId xmlns:p14="http://schemas.microsoft.com/office/powerpoint/2010/main" val="60370149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517526"/>
            <a:ext cx="10515600" cy="673966"/>
          </a:xfrm>
        </p:spPr>
        <p:txBody>
          <a:bodyPr>
            <a:normAutofit fontScale="90000"/>
          </a:bodyPr>
          <a:lstStyle/>
          <a:p>
            <a:r>
              <a:rPr lang="en-US" dirty="0" smtClean="0"/>
              <a:t>Reference literature</a:t>
            </a:r>
            <a:endParaRPr lang="ru-RU" dirty="0"/>
          </a:p>
        </p:txBody>
      </p:sp>
      <p:sp>
        <p:nvSpPr>
          <p:cNvPr id="3" name="Объект 2"/>
          <p:cNvSpPr>
            <a:spLocks noGrp="1"/>
          </p:cNvSpPr>
          <p:nvPr>
            <p:ph idx="1"/>
          </p:nvPr>
        </p:nvSpPr>
        <p:spPr>
          <a:xfrm>
            <a:off x="838200" y="1468584"/>
            <a:ext cx="10515600" cy="5001490"/>
          </a:xfrm>
        </p:spPr>
        <p:txBody>
          <a:bodyPr>
            <a:normAutofit fontScale="62500" lnSpcReduction="20000"/>
          </a:bodyPr>
          <a:lstStyle/>
          <a:p>
            <a:pPr fontAlgn="auto"/>
            <a:r>
              <a:rPr lang="uk-UA" dirty="0"/>
              <a:t>1. Верба Л.Г. Порівняльна лексикологія англійської та української мов. – Вінниця: Нова книга, 2003. – 160 </a:t>
            </a:r>
            <a:r>
              <a:rPr lang="en-US" dirty="0"/>
              <a:t>c</a:t>
            </a:r>
            <a:r>
              <a:rPr lang="uk-UA" dirty="0"/>
              <a:t>.</a:t>
            </a:r>
            <a:endParaRPr lang="ru-RU" dirty="0"/>
          </a:p>
          <a:p>
            <a:pPr fontAlgn="auto"/>
            <a:r>
              <a:rPr lang="uk-UA" dirty="0"/>
              <a:t>2. </a:t>
            </a:r>
            <a:r>
              <a:rPr lang="uk-UA" dirty="0" err="1"/>
              <a:t>Домброван</a:t>
            </a:r>
            <a:r>
              <a:rPr lang="uk-UA" dirty="0"/>
              <a:t> Т.І. Загальнотеоретичний курс англійської мови як другої іноземної. – Вінниця: Нова Книга, 2009. – 128 с.</a:t>
            </a:r>
            <a:endParaRPr lang="ru-RU" dirty="0"/>
          </a:p>
          <a:p>
            <a:pPr fontAlgn="auto"/>
            <a:r>
              <a:rPr lang="uk-UA" dirty="0"/>
              <a:t>3. </a:t>
            </a:r>
            <a:r>
              <a:rPr lang="uk-UA" dirty="0" err="1"/>
              <a:t>Марчишина</a:t>
            </a:r>
            <a:r>
              <a:rPr lang="uk-UA" dirty="0"/>
              <a:t> А. А., Петрова Т. М. </a:t>
            </a:r>
            <a:r>
              <a:rPr lang="ru-RU" dirty="0" err="1"/>
              <a:t>English</a:t>
            </a:r>
            <a:r>
              <a:rPr lang="ru-RU" dirty="0"/>
              <a:t> </a:t>
            </a:r>
            <a:r>
              <a:rPr lang="ru-RU" dirty="0" err="1"/>
              <a:t>Lexicology</a:t>
            </a:r>
            <a:r>
              <a:rPr lang="uk-UA" dirty="0"/>
              <a:t>: </a:t>
            </a:r>
            <a:r>
              <a:rPr lang="ru-RU" dirty="0" err="1"/>
              <a:t>theory</a:t>
            </a:r>
            <a:r>
              <a:rPr lang="ru-RU" dirty="0"/>
              <a:t> </a:t>
            </a:r>
            <a:r>
              <a:rPr lang="ru-RU" dirty="0" err="1"/>
              <a:t>and</a:t>
            </a:r>
            <a:r>
              <a:rPr lang="ru-RU" dirty="0"/>
              <a:t> </a:t>
            </a:r>
            <a:r>
              <a:rPr lang="ru-RU" dirty="0" err="1"/>
              <a:t>practice</a:t>
            </a:r>
            <a:r>
              <a:rPr lang="uk-UA" dirty="0"/>
              <a:t> : навчально-методичний посібник з лексикології англійської мови. 2-е вид., </a:t>
            </a:r>
            <a:r>
              <a:rPr lang="uk-UA" dirty="0" err="1"/>
              <a:t>доп</a:t>
            </a:r>
            <a:r>
              <a:rPr lang="uk-UA" dirty="0"/>
              <a:t>. і перероб. Кам’янець Подільський: Кам’янець-Подільський національний університет імені Івана Огієнка, 2020. 79 с.</a:t>
            </a:r>
            <a:endParaRPr lang="ru-RU" dirty="0"/>
          </a:p>
          <a:p>
            <a:pPr fontAlgn="auto"/>
            <a:r>
              <a:rPr lang="uk-UA" dirty="0"/>
              <a:t>4. Соловйова Л. Ф., </a:t>
            </a:r>
            <a:r>
              <a:rPr lang="uk-UA" dirty="0" err="1"/>
              <a:t>Сніховська</a:t>
            </a:r>
            <a:r>
              <a:rPr lang="uk-UA" dirty="0"/>
              <a:t> І.Е. Лексикологія англійської мови: навчальний посібник. – Житомир: ПП «Рута», 2021. – 144 с.</a:t>
            </a:r>
            <a:endParaRPr lang="ru-RU" dirty="0"/>
          </a:p>
          <a:p>
            <a:pPr fontAlgn="auto"/>
            <a:r>
              <a:rPr lang="uk-UA" dirty="0"/>
              <a:t>5. </a:t>
            </a:r>
            <a:r>
              <a:rPr lang="uk-UA" dirty="0" err="1"/>
              <a:t>Стрельченко</a:t>
            </a:r>
            <a:r>
              <a:rPr lang="uk-UA" dirty="0"/>
              <a:t> К. С., Федорова А. О., </a:t>
            </a:r>
            <a:r>
              <a:rPr lang="uk-UA" dirty="0" err="1"/>
              <a:t>Чеснокова</a:t>
            </a:r>
            <a:r>
              <a:rPr lang="uk-UA" dirty="0"/>
              <a:t> Г. В. </a:t>
            </a:r>
            <a:r>
              <a:rPr lang="ru-RU" dirty="0" err="1"/>
              <a:t>Words</a:t>
            </a:r>
            <a:r>
              <a:rPr lang="uk-UA" dirty="0"/>
              <a:t>, </a:t>
            </a:r>
            <a:r>
              <a:rPr lang="ru-RU" dirty="0" err="1"/>
              <a:t>Worlds</a:t>
            </a:r>
            <a:r>
              <a:rPr lang="ru-RU" dirty="0"/>
              <a:t> </a:t>
            </a:r>
            <a:r>
              <a:rPr lang="ru-RU" dirty="0" err="1"/>
              <a:t>and</a:t>
            </a:r>
            <a:r>
              <a:rPr lang="ru-RU" dirty="0"/>
              <a:t> </a:t>
            </a:r>
            <a:r>
              <a:rPr lang="ru-RU" dirty="0" err="1"/>
              <a:t>Beyond</a:t>
            </a:r>
            <a:r>
              <a:rPr lang="uk-UA" dirty="0"/>
              <a:t>. </a:t>
            </a:r>
            <a:r>
              <a:rPr lang="ru-RU" dirty="0" err="1"/>
              <a:t>English</a:t>
            </a:r>
            <a:r>
              <a:rPr lang="ru-RU" dirty="0"/>
              <a:t> </a:t>
            </a:r>
            <a:r>
              <a:rPr lang="ru-RU" dirty="0" err="1"/>
              <a:t>Lexicology</a:t>
            </a:r>
            <a:r>
              <a:rPr lang="ru-RU" dirty="0"/>
              <a:t> </a:t>
            </a:r>
            <a:r>
              <a:rPr lang="ru-RU" dirty="0" err="1"/>
              <a:t>in</a:t>
            </a:r>
            <a:r>
              <a:rPr lang="ru-RU" dirty="0"/>
              <a:t> </a:t>
            </a:r>
            <a:r>
              <a:rPr lang="ru-RU" dirty="0" err="1"/>
              <a:t>Action</a:t>
            </a:r>
            <a:r>
              <a:rPr lang="uk-UA" dirty="0"/>
              <a:t>: Практикум із лексикології англійської мови. – Київ: Київський університет імені Бориса Грінченка, 2020. – 161 с.</a:t>
            </a:r>
            <a:endParaRPr lang="ru-RU" dirty="0"/>
          </a:p>
          <a:p>
            <a:pPr fontAlgn="auto"/>
            <a:r>
              <a:rPr lang="uk-UA" dirty="0"/>
              <a:t>6. </a:t>
            </a:r>
            <a:r>
              <a:rPr lang="en-US" dirty="0"/>
              <a:t>Crystal D. The Cambridge Encyclopedia of the English Language. – Cambridge University Press, 1995. – 498 p.</a:t>
            </a:r>
            <a:endParaRPr lang="ru-RU" dirty="0"/>
          </a:p>
          <a:p>
            <a:pPr fontAlgn="auto"/>
            <a:r>
              <a:rPr lang="uk-UA" dirty="0"/>
              <a:t>7. </a:t>
            </a:r>
            <a:r>
              <a:rPr lang="en-US" dirty="0" err="1"/>
              <a:t>Ilienko</a:t>
            </a:r>
            <a:r>
              <a:rPr lang="en-US" dirty="0"/>
              <a:t> O. L. English Lexicology : tutorial / O. L. </a:t>
            </a:r>
            <a:r>
              <a:rPr lang="en-US" dirty="0" err="1"/>
              <a:t>Ilienko</a:t>
            </a:r>
            <a:r>
              <a:rPr lang="en-US" dirty="0"/>
              <a:t>, I. A. </a:t>
            </a:r>
            <a:r>
              <a:rPr lang="en-US" dirty="0" err="1"/>
              <a:t>Kamienieva</a:t>
            </a:r>
            <a:r>
              <a:rPr lang="en-US" dirty="0"/>
              <a:t>, Ye. S. </a:t>
            </a:r>
            <a:r>
              <a:rPr lang="en-US" dirty="0" err="1"/>
              <a:t>Moshtagh</a:t>
            </a:r>
            <a:r>
              <a:rPr lang="en-US" dirty="0"/>
              <a:t> ; O. M. </a:t>
            </a:r>
            <a:r>
              <a:rPr lang="en-US" dirty="0" err="1"/>
              <a:t>Beketov</a:t>
            </a:r>
            <a:r>
              <a:rPr lang="en-US" dirty="0"/>
              <a:t> National University of Urban Economy in </a:t>
            </a:r>
            <a:r>
              <a:rPr lang="en-US" dirty="0" err="1"/>
              <a:t>Kharkiv</a:t>
            </a:r>
            <a:r>
              <a:rPr lang="en-US" dirty="0"/>
              <a:t>. – </a:t>
            </a:r>
            <a:r>
              <a:rPr lang="en-US" dirty="0" err="1"/>
              <a:t>Kharkiv</a:t>
            </a:r>
            <a:r>
              <a:rPr lang="en-US" dirty="0"/>
              <a:t> : Publishing House I. </a:t>
            </a:r>
            <a:r>
              <a:rPr lang="en-US" dirty="0" err="1"/>
              <a:t>Ivanchenka</a:t>
            </a:r>
            <a:r>
              <a:rPr lang="en-US" dirty="0"/>
              <a:t>, 2020. – 218 p. </a:t>
            </a:r>
            <a:endParaRPr lang="ru-RU" dirty="0"/>
          </a:p>
          <a:p>
            <a:pPr fontAlgn="auto"/>
            <a:r>
              <a:rPr lang="uk-UA" dirty="0"/>
              <a:t>8. </a:t>
            </a:r>
            <a:r>
              <a:rPr lang="en-US" dirty="0"/>
              <a:t>Lexicology of the English Language: lecture notes / compilers G. V. </a:t>
            </a:r>
            <a:r>
              <a:rPr lang="en-US" dirty="0" err="1"/>
              <a:t>Chulanova</a:t>
            </a:r>
            <a:r>
              <a:rPr lang="en-US" dirty="0"/>
              <a:t>. – Sumy: Sumy State University, 2020. – 74 p.</a:t>
            </a:r>
            <a:endParaRPr lang="ru-RU" dirty="0"/>
          </a:p>
          <a:p>
            <a:pPr fontAlgn="auto"/>
            <a:r>
              <a:rPr lang="uk-UA" dirty="0"/>
              <a:t>9. </a:t>
            </a:r>
            <a:r>
              <a:rPr lang="en-US" dirty="0" err="1"/>
              <a:t>Nikolenko</a:t>
            </a:r>
            <a:r>
              <a:rPr lang="en-US" dirty="0"/>
              <a:t> A.G. English Lexicology. – Theory and Practice. – </a:t>
            </a:r>
            <a:r>
              <a:rPr lang="en-US" dirty="0" err="1"/>
              <a:t>Vinnytsya</a:t>
            </a:r>
            <a:r>
              <a:rPr lang="en-US" dirty="0"/>
              <a:t>: Nova </a:t>
            </a:r>
            <a:r>
              <a:rPr lang="en-US" dirty="0" err="1"/>
              <a:t>Knyha</a:t>
            </a:r>
            <a:r>
              <a:rPr lang="en-US" dirty="0"/>
              <a:t>, 2007. – 528 </a:t>
            </a:r>
            <a:r>
              <a:rPr lang="ru-RU" dirty="0"/>
              <a:t>р</a:t>
            </a:r>
            <a:r>
              <a:rPr lang="en-US" dirty="0" smtClean="0"/>
              <a:t>.</a:t>
            </a:r>
            <a:endParaRPr lang="ru-RU" dirty="0"/>
          </a:p>
        </p:txBody>
      </p:sp>
    </p:spTree>
    <p:extLst>
      <p:ext uri="{BB962C8B-B14F-4D97-AF65-F5344CB8AC3E}">
        <p14:creationId xmlns:p14="http://schemas.microsoft.com/office/powerpoint/2010/main" val="7571925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The Nature of Word Meaning.</a:t>
            </a:r>
          </a:p>
        </p:txBody>
      </p:sp>
      <p:sp>
        <p:nvSpPr>
          <p:cNvPr id="3" name="Объект 2"/>
          <p:cNvSpPr>
            <a:spLocks noGrp="1"/>
          </p:cNvSpPr>
          <p:nvPr>
            <p:ph idx="1"/>
          </p:nvPr>
        </p:nvSpPr>
        <p:spPr/>
        <p:txBody>
          <a:bodyPr>
            <a:normAutofit lnSpcReduction="10000"/>
          </a:bodyPr>
          <a:lstStyle/>
          <a:p>
            <a:r>
              <a:rPr lang="en-US" u="sng" dirty="0"/>
              <a:t>Meaning</a:t>
            </a:r>
            <a:r>
              <a:rPr lang="en-US" dirty="0"/>
              <a:t> is a certain reflection in our mind of objects, phenomena that makes part of the linguistic </a:t>
            </a:r>
            <a:r>
              <a:rPr lang="en-US" dirty="0" smtClean="0"/>
              <a:t>sign</a:t>
            </a:r>
            <a:r>
              <a:rPr lang="ru-RU" dirty="0" smtClean="0"/>
              <a:t> (</a:t>
            </a:r>
            <a:r>
              <a:rPr lang="en-US" dirty="0" smtClean="0"/>
              <a:t>a word</a:t>
            </a:r>
            <a:r>
              <a:rPr lang="ru-RU" dirty="0" smtClean="0"/>
              <a:t>)</a:t>
            </a:r>
            <a:r>
              <a:rPr lang="en-US" dirty="0" smtClean="0"/>
              <a:t> </a:t>
            </a:r>
            <a:r>
              <a:rPr lang="en-US" dirty="0"/>
              <a:t>– its inner facet, the sound-form functions as its outer </a:t>
            </a:r>
            <a:r>
              <a:rPr lang="en-US" dirty="0" smtClean="0"/>
              <a:t>facet</a:t>
            </a:r>
          </a:p>
          <a:p>
            <a:r>
              <a:rPr lang="en-US" dirty="0" smtClean="0"/>
              <a:t>A </a:t>
            </a:r>
            <a:r>
              <a:rPr lang="en-US" u="sng" dirty="0" smtClean="0"/>
              <a:t>linguistic sign </a:t>
            </a:r>
            <a:r>
              <a:rPr lang="en-US" dirty="0" smtClean="0"/>
              <a:t>is represented </a:t>
            </a:r>
            <a:r>
              <a:rPr lang="en-US" dirty="0"/>
              <a:t>b</a:t>
            </a:r>
            <a:r>
              <a:rPr lang="en-US" dirty="0" smtClean="0"/>
              <a:t>y a three-cornered pattern: </a:t>
            </a:r>
            <a:r>
              <a:rPr lang="en-US" dirty="0"/>
              <a:t>concept – sign – thing</a:t>
            </a:r>
            <a:r>
              <a:rPr lang="en-US" dirty="0" smtClean="0"/>
              <a:t> (</a:t>
            </a:r>
            <a:r>
              <a:rPr lang="en-US" dirty="0"/>
              <a:t>Ferdinand de Saussure</a:t>
            </a:r>
            <a:r>
              <a:rPr lang="en-US" dirty="0" smtClean="0"/>
              <a:t>)</a:t>
            </a:r>
          </a:p>
          <a:p>
            <a:r>
              <a:rPr lang="en-US" dirty="0"/>
              <a:t>T</a:t>
            </a:r>
            <a:r>
              <a:rPr lang="en-US" dirty="0" smtClean="0"/>
              <a:t>he </a:t>
            </a:r>
            <a:r>
              <a:rPr lang="en-US" dirty="0"/>
              <a:t>prominent English scholars C.K. Ogden </a:t>
            </a:r>
            <a:r>
              <a:rPr lang="en-US" dirty="0" smtClean="0"/>
              <a:t>and I.A</a:t>
            </a:r>
            <a:r>
              <a:rPr lang="en-US" dirty="0"/>
              <a:t>. Richards </a:t>
            </a:r>
            <a:r>
              <a:rPr lang="en-US" dirty="0" smtClean="0"/>
              <a:t>modified </a:t>
            </a:r>
            <a:r>
              <a:rPr lang="en-US" dirty="0"/>
              <a:t>de </a:t>
            </a:r>
            <a:r>
              <a:rPr lang="en-US" dirty="0" smtClean="0"/>
              <a:t>Saussure’s </a:t>
            </a:r>
            <a:r>
              <a:rPr lang="en-US" dirty="0"/>
              <a:t>three-cornered pattern</a:t>
            </a:r>
            <a:r>
              <a:rPr lang="en-US" dirty="0" smtClean="0"/>
              <a:t>. They distinguished between the </a:t>
            </a:r>
            <a:r>
              <a:rPr lang="en-US" dirty="0"/>
              <a:t>three components closely connected with meaning: </a:t>
            </a:r>
            <a:r>
              <a:rPr lang="en-US" u="sng" dirty="0"/>
              <a:t>the </a:t>
            </a:r>
            <a:r>
              <a:rPr lang="en-US" u="sng" dirty="0" smtClean="0"/>
              <a:t>sound form </a:t>
            </a:r>
            <a:r>
              <a:rPr lang="en-US" dirty="0"/>
              <a:t>of the linguistic sign, </a:t>
            </a:r>
            <a:r>
              <a:rPr lang="en-US" u="sng" dirty="0"/>
              <a:t>the concept </a:t>
            </a:r>
            <a:r>
              <a:rPr lang="en-US" dirty="0"/>
              <a:t>underlying this sound </a:t>
            </a:r>
            <a:r>
              <a:rPr lang="en-US" dirty="0" smtClean="0"/>
              <a:t>form and </a:t>
            </a:r>
            <a:r>
              <a:rPr lang="en-US" u="sng" dirty="0"/>
              <a:t>the referent</a:t>
            </a:r>
            <a:r>
              <a:rPr lang="en-US" dirty="0"/>
              <a:t>, i.e. that part or that aspect of reality to which </a:t>
            </a:r>
            <a:r>
              <a:rPr lang="en-US" dirty="0" smtClean="0"/>
              <a:t>the linguistic </a:t>
            </a:r>
            <a:r>
              <a:rPr lang="en-US" dirty="0"/>
              <a:t>sign refers. </a:t>
            </a:r>
            <a:endParaRPr lang="uk-UA" dirty="0"/>
          </a:p>
          <a:p>
            <a:endParaRPr lang="ru-RU" dirty="0"/>
          </a:p>
        </p:txBody>
      </p:sp>
    </p:spTree>
    <p:extLst>
      <p:ext uri="{BB962C8B-B14F-4D97-AF65-F5344CB8AC3E}">
        <p14:creationId xmlns:p14="http://schemas.microsoft.com/office/powerpoint/2010/main" val="23931966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Referential </a:t>
            </a:r>
            <a:r>
              <a:rPr lang="en-US" dirty="0"/>
              <a:t>model of meaning</a:t>
            </a:r>
            <a:endParaRPr lang="ru-RU" dirty="0"/>
          </a:p>
        </p:txBody>
      </p:sp>
      <p:sp>
        <p:nvSpPr>
          <p:cNvPr id="3" name="Объект 2"/>
          <p:cNvSpPr>
            <a:spLocks noGrp="1"/>
          </p:cNvSpPr>
          <p:nvPr>
            <p:ph idx="1"/>
          </p:nvPr>
        </p:nvSpPr>
        <p:spPr/>
        <p:txBody>
          <a:bodyPr>
            <a:normAutofit/>
          </a:bodyPr>
          <a:lstStyle/>
          <a:p>
            <a:r>
              <a:rPr lang="en-US" dirty="0"/>
              <a:t>The best known referential model of meaning is the so-called “basic triangle</a:t>
            </a:r>
            <a:r>
              <a:rPr lang="en-US" dirty="0" smtClean="0"/>
              <a:t>”:</a:t>
            </a:r>
          </a:p>
          <a:p>
            <a:pPr marL="0" indent="0">
              <a:buNone/>
            </a:pPr>
            <a:r>
              <a:rPr lang="en-US" dirty="0" smtClean="0"/>
              <a:t>                                         Reference </a:t>
            </a:r>
            <a:r>
              <a:rPr lang="en-US" dirty="0"/>
              <a:t>(Concept</a:t>
            </a:r>
            <a:r>
              <a:rPr lang="en-US" dirty="0" smtClean="0"/>
              <a:t>)</a:t>
            </a:r>
          </a:p>
          <a:p>
            <a:pPr marL="0" indent="0">
              <a:buNone/>
            </a:pPr>
            <a:endParaRPr lang="en-US" dirty="0"/>
          </a:p>
          <a:p>
            <a:pPr marL="0" indent="0">
              <a:buNone/>
            </a:pPr>
            <a:r>
              <a:rPr lang="en-US" dirty="0"/>
              <a:t> </a:t>
            </a:r>
            <a:r>
              <a:rPr lang="en-US" dirty="0" smtClean="0"/>
              <a:t>        Symbol (</a:t>
            </a:r>
            <a:r>
              <a:rPr lang="en-US" dirty="0"/>
              <a:t>Sound Form</a:t>
            </a:r>
            <a:r>
              <a:rPr lang="en-US" dirty="0" smtClean="0"/>
              <a:t>)</a:t>
            </a:r>
            <a:r>
              <a:rPr lang="en-US" dirty="0"/>
              <a:t> </a:t>
            </a:r>
            <a:r>
              <a:rPr lang="en-US" dirty="0" smtClean="0"/>
              <a:t>                            Referent </a:t>
            </a:r>
            <a:r>
              <a:rPr lang="en-US" dirty="0"/>
              <a:t>(Object of Reality)</a:t>
            </a:r>
          </a:p>
          <a:p>
            <a:endParaRPr lang="en-US" dirty="0" smtClean="0"/>
          </a:p>
          <a:p>
            <a:pPr algn="just"/>
            <a:r>
              <a:rPr lang="en-US" dirty="0"/>
              <a:t>T</a:t>
            </a:r>
            <a:r>
              <a:rPr lang="en-US" dirty="0" smtClean="0"/>
              <a:t>he </a:t>
            </a:r>
            <a:r>
              <a:rPr lang="en-US" dirty="0"/>
              <a:t>referential </a:t>
            </a:r>
            <a:r>
              <a:rPr lang="en-US" dirty="0" smtClean="0"/>
              <a:t>approach formulates </a:t>
            </a:r>
            <a:r>
              <a:rPr lang="en-US" dirty="0"/>
              <a:t>the essence of meaning </a:t>
            </a:r>
            <a:r>
              <a:rPr lang="en-US" dirty="0" smtClean="0"/>
              <a:t>by establishing </a:t>
            </a:r>
            <a:r>
              <a:rPr lang="en-US" dirty="0"/>
              <a:t>the interdependence between words and things </a:t>
            </a:r>
            <a:r>
              <a:rPr lang="en-US" dirty="0" smtClean="0"/>
              <a:t>or concepts </a:t>
            </a:r>
            <a:r>
              <a:rPr lang="en-US" dirty="0"/>
              <a:t>they denote.</a:t>
            </a:r>
            <a:endParaRPr lang="en-US" dirty="0" smtClean="0"/>
          </a:p>
          <a:p>
            <a:endParaRPr lang="ru-RU" dirty="0"/>
          </a:p>
        </p:txBody>
      </p:sp>
      <p:cxnSp>
        <p:nvCxnSpPr>
          <p:cNvPr id="17" name="Прямая соединительная линия 16"/>
          <p:cNvCxnSpPr/>
          <p:nvPr/>
        </p:nvCxnSpPr>
        <p:spPr>
          <a:xfrm>
            <a:off x="4807527" y="4001294"/>
            <a:ext cx="2168236" cy="13855"/>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Прямая соединительная линия 18"/>
          <p:cNvCxnSpPr/>
          <p:nvPr/>
        </p:nvCxnSpPr>
        <p:spPr>
          <a:xfrm flipH="1">
            <a:off x="4003964" y="3103418"/>
            <a:ext cx="1274618" cy="692727"/>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Прямая соединительная линия 20"/>
          <p:cNvCxnSpPr/>
          <p:nvPr/>
        </p:nvCxnSpPr>
        <p:spPr>
          <a:xfrm>
            <a:off x="5999018" y="3103418"/>
            <a:ext cx="1496291" cy="692727"/>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58104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729384"/>
          </a:xfrm>
        </p:spPr>
        <p:txBody>
          <a:bodyPr/>
          <a:lstStyle/>
          <a:p>
            <a:r>
              <a:rPr lang="en-US" dirty="0" smtClean="0"/>
              <a:t>Types of word meaning</a:t>
            </a:r>
            <a:endParaRPr lang="ru-RU" dirty="0"/>
          </a:p>
        </p:txBody>
      </p:sp>
      <p:sp>
        <p:nvSpPr>
          <p:cNvPr id="5" name="Объект 4"/>
          <p:cNvSpPr>
            <a:spLocks noGrp="1"/>
          </p:cNvSpPr>
          <p:nvPr>
            <p:ph idx="1"/>
          </p:nvPr>
        </p:nvSpPr>
        <p:spPr>
          <a:xfrm>
            <a:off x="838200" y="1274618"/>
            <a:ext cx="10515600" cy="4902345"/>
          </a:xfrm>
        </p:spPr>
        <p:txBody>
          <a:bodyPr>
            <a:normAutofit fontScale="92500" lnSpcReduction="10000"/>
          </a:bodyPr>
          <a:lstStyle/>
          <a:p>
            <a:r>
              <a:rPr lang="en-US" u="sng" dirty="0" smtClean="0"/>
              <a:t>Grammatical</a:t>
            </a:r>
            <a:r>
              <a:rPr lang="en-US" dirty="0" smtClean="0"/>
              <a:t> </a:t>
            </a:r>
            <a:r>
              <a:rPr lang="en-US" dirty="0"/>
              <a:t>meaning </a:t>
            </a:r>
            <a:r>
              <a:rPr lang="en-US" dirty="0" smtClean="0"/>
              <a:t>expresses relations </a:t>
            </a:r>
            <a:r>
              <a:rPr lang="en-US" dirty="0"/>
              <a:t>between </a:t>
            </a:r>
            <a:r>
              <a:rPr lang="en-US" dirty="0" smtClean="0"/>
              <a:t>words in </a:t>
            </a:r>
            <a:r>
              <a:rPr lang="en-US" dirty="0"/>
              <a:t>speech </a:t>
            </a:r>
            <a:r>
              <a:rPr lang="en-US" dirty="0" smtClean="0"/>
              <a:t>. </a:t>
            </a:r>
            <a:endParaRPr lang="en-US" dirty="0"/>
          </a:p>
          <a:p>
            <a:r>
              <a:rPr lang="en-US" u="sng" dirty="0" smtClean="0"/>
              <a:t>Lexical</a:t>
            </a:r>
            <a:r>
              <a:rPr lang="en-US" dirty="0" smtClean="0"/>
              <a:t> </a:t>
            </a:r>
            <a:r>
              <a:rPr lang="en-US" dirty="0"/>
              <a:t>meaning is the realization of concept or emotion by means </a:t>
            </a:r>
            <a:r>
              <a:rPr lang="en-US" dirty="0" smtClean="0"/>
              <a:t>of a </a:t>
            </a:r>
            <a:r>
              <a:rPr lang="en-US" dirty="0"/>
              <a:t>definite language system</a:t>
            </a:r>
            <a:r>
              <a:rPr lang="en-US" dirty="0" smtClean="0"/>
              <a:t>.</a:t>
            </a:r>
          </a:p>
          <a:p>
            <a:r>
              <a:rPr lang="en-US" u="sng" dirty="0" smtClean="0"/>
              <a:t>Contextual</a:t>
            </a:r>
            <a:r>
              <a:rPr lang="en-US" dirty="0" smtClean="0"/>
              <a:t> </a:t>
            </a:r>
            <a:r>
              <a:rPr lang="en-US" dirty="0"/>
              <a:t>meaning of </a:t>
            </a:r>
            <a:r>
              <a:rPr lang="en-US" dirty="0" smtClean="0"/>
              <a:t>a word is established </a:t>
            </a:r>
            <a:r>
              <a:rPr lang="en-US" dirty="0"/>
              <a:t>in a given </a:t>
            </a:r>
            <a:r>
              <a:rPr lang="en-US" dirty="0" smtClean="0"/>
              <a:t>context when </a:t>
            </a:r>
            <a:r>
              <a:rPr lang="en-US" dirty="0"/>
              <a:t>a word has a special meaning, different from its </a:t>
            </a:r>
            <a:r>
              <a:rPr lang="en-US" dirty="0" smtClean="0"/>
              <a:t>notion.</a:t>
            </a:r>
          </a:p>
          <a:p>
            <a:r>
              <a:rPr lang="en-US" u="sng" dirty="0" smtClean="0"/>
              <a:t>Denotational</a:t>
            </a:r>
            <a:r>
              <a:rPr lang="en-US" dirty="0" smtClean="0"/>
              <a:t> meaning is the </a:t>
            </a:r>
            <a:r>
              <a:rPr lang="en-US" dirty="0"/>
              <a:t>conceptual content of a </a:t>
            </a:r>
            <a:r>
              <a:rPr lang="en-US" dirty="0" smtClean="0"/>
              <a:t>word</a:t>
            </a:r>
            <a:r>
              <a:rPr lang="en-US" dirty="0"/>
              <a:t>.</a:t>
            </a:r>
            <a:r>
              <a:rPr lang="en-US" dirty="0" smtClean="0"/>
              <a:t> It denotes </a:t>
            </a:r>
            <a:r>
              <a:rPr lang="en-US" dirty="0"/>
              <a:t>things of </a:t>
            </a:r>
            <a:r>
              <a:rPr lang="en-US" dirty="0" smtClean="0"/>
              <a:t>reference and is considered  </a:t>
            </a:r>
            <a:r>
              <a:rPr lang="en-US" dirty="0"/>
              <a:t>the component of the lexical </a:t>
            </a:r>
            <a:r>
              <a:rPr lang="en-US" dirty="0" smtClean="0"/>
              <a:t>meaning. </a:t>
            </a:r>
            <a:r>
              <a:rPr lang="en-US" dirty="0"/>
              <a:t>It is the expression of the direct </a:t>
            </a:r>
            <a:r>
              <a:rPr lang="en-US" dirty="0" smtClean="0"/>
              <a:t>meaning of </a:t>
            </a:r>
            <a:r>
              <a:rPr lang="en-US" dirty="0"/>
              <a:t>the word without any emotive evaluation or stylistic </a:t>
            </a:r>
            <a:r>
              <a:rPr lang="en-US" dirty="0" smtClean="0"/>
              <a:t>coloring.</a:t>
            </a:r>
          </a:p>
          <a:p>
            <a:r>
              <a:rPr lang="en-US" u="sng" dirty="0"/>
              <a:t>Connotational</a:t>
            </a:r>
            <a:r>
              <a:rPr lang="en-US" dirty="0"/>
              <a:t> meaning conveys additional information about the referent containing the speaker’s attitude. It is the supplementary expressive meaning: </a:t>
            </a:r>
            <a:r>
              <a:rPr lang="en-US" i="1" dirty="0"/>
              <a:t>girl – girlie – maiden; </a:t>
            </a:r>
            <a:r>
              <a:rPr lang="en-US" dirty="0"/>
              <a:t>a donkey – a foolish person; a calf – a young inexperienced person.</a:t>
            </a:r>
          </a:p>
          <a:p>
            <a:endParaRPr lang="en-US" dirty="0" smtClean="0"/>
          </a:p>
          <a:p>
            <a:endParaRPr lang="en-US" dirty="0" smtClean="0"/>
          </a:p>
        </p:txBody>
      </p:sp>
    </p:spTree>
    <p:extLst>
      <p:ext uri="{BB962C8B-B14F-4D97-AF65-F5344CB8AC3E}">
        <p14:creationId xmlns:p14="http://schemas.microsoft.com/office/powerpoint/2010/main" val="10135101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757093"/>
          </a:xfrm>
        </p:spPr>
        <p:txBody>
          <a:bodyPr/>
          <a:lstStyle/>
          <a:p>
            <a:r>
              <a:rPr lang="en-US" dirty="0" smtClean="0"/>
              <a:t>Motivation </a:t>
            </a:r>
            <a:endParaRPr lang="ru-RU" dirty="0"/>
          </a:p>
        </p:txBody>
      </p:sp>
      <p:sp>
        <p:nvSpPr>
          <p:cNvPr id="3" name="Объект 2"/>
          <p:cNvSpPr>
            <a:spLocks noGrp="1"/>
          </p:cNvSpPr>
          <p:nvPr>
            <p:ph idx="1"/>
          </p:nvPr>
        </p:nvSpPr>
        <p:spPr>
          <a:xfrm>
            <a:off x="838200" y="1122218"/>
            <a:ext cx="10515600" cy="5054745"/>
          </a:xfrm>
        </p:spPr>
        <p:txBody>
          <a:bodyPr>
            <a:normAutofit lnSpcReduction="10000"/>
          </a:bodyPr>
          <a:lstStyle/>
          <a:p>
            <a:r>
              <a:rPr lang="en-US" dirty="0" smtClean="0"/>
              <a:t>The </a:t>
            </a:r>
            <a:r>
              <a:rPr lang="en-US" dirty="0"/>
              <a:t>interrelation between the lexical meaning of the word </a:t>
            </a:r>
            <a:r>
              <a:rPr lang="en-US" dirty="0" smtClean="0"/>
              <a:t>and its </a:t>
            </a:r>
            <a:r>
              <a:rPr lang="en-US" dirty="0"/>
              <a:t>structural pattern is called </a:t>
            </a:r>
            <a:r>
              <a:rPr lang="en-US" u="sng" dirty="0"/>
              <a:t>motivation</a:t>
            </a:r>
            <a:r>
              <a:rPr lang="en-US" dirty="0"/>
              <a:t>. </a:t>
            </a:r>
            <a:endParaRPr lang="en-US" dirty="0" smtClean="0"/>
          </a:p>
          <a:p>
            <a:r>
              <a:rPr lang="en-US" dirty="0" smtClean="0"/>
              <a:t>Three types </a:t>
            </a:r>
            <a:r>
              <a:rPr lang="en-US" dirty="0"/>
              <a:t>of motivation: </a:t>
            </a:r>
            <a:endParaRPr lang="en-US" dirty="0" smtClean="0"/>
          </a:p>
          <a:p>
            <a:r>
              <a:rPr lang="en-US" u="sng" dirty="0" smtClean="0"/>
              <a:t>Phonetical</a:t>
            </a:r>
            <a:r>
              <a:rPr lang="en-US" dirty="0" smtClean="0"/>
              <a:t> (sound-clusters imitate </a:t>
            </a:r>
            <a:r>
              <a:rPr lang="en-US" dirty="0"/>
              <a:t>the sounds they signify: </a:t>
            </a:r>
            <a:r>
              <a:rPr lang="en-US" i="1" dirty="0"/>
              <a:t>chatter, cuckoo, murmur, splash</a:t>
            </a:r>
            <a:r>
              <a:rPr lang="en-US" dirty="0" smtClean="0"/>
              <a:t>)</a:t>
            </a:r>
          </a:p>
          <a:p>
            <a:r>
              <a:rPr lang="en-US" u="sng" dirty="0" smtClean="0"/>
              <a:t>Morphological</a:t>
            </a:r>
            <a:r>
              <a:rPr lang="en-US" dirty="0" smtClean="0"/>
              <a:t> (</a:t>
            </a:r>
            <a:r>
              <a:rPr lang="en-US" dirty="0"/>
              <a:t>derived words </a:t>
            </a:r>
            <a:r>
              <a:rPr lang="en-US" dirty="0" smtClean="0"/>
              <a:t>and non-idiomatic </a:t>
            </a:r>
            <a:r>
              <a:rPr lang="en-US" dirty="0"/>
              <a:t>compound words </a:t>
            </a:r>
            <a:r>
              <a:rPr lang="en-US" i="1" dirty="0" smtClean="0"/>
              <a:t>hairdresser (</a:t>
            </a:r>
            <a:r>
              <a:rPr lang="en-US" i="1" dirty="0"/>
              <a:t>hair + dress + </a:t>
            </a:r>
            <a:r>
              <a:rPr lang="en-US" i="1" dirty="0" err="1"/>
              <a:t>er</a:t>
            </a:r>
            <a:r>
              <a:rPr lang="en-US" i="1" dirty="0"/>
              <a:t>) </a:t>
            </a:r>
            <a:r>
              <a:rPr lang="en-US" dirty="0"/>
              <a:t>= “one who cuts or arranges hair”</a:t>
            </a:r>
            <a:r>
              <a:rPr lang="en-US" dirty="0" smtClean="0"/>
              <a:t>)</a:t>
            </a:r>
          </a:p>
          <a:p>
            <a:r>
              <a:rPr lang="en-US" u="sng" dirty="0" smtClean="0"/>
              <a:t>Semantic</a:t>
            </a:r>
            <a:r>
              <a:rPr lang="en-US" dirty="0" smtClean="0"/>
              <a:t> (</a:t>
            </a:r>
            <a:r>
              <a:rPr lang="en-US" dirty="0"/>
              <a:t>the relationship between the direct </a:t>
            </a:r>
            <a:r>
              <a:rPr lang="en-US" dirty="0" smtClean="0"/>
              <a:t>and the </a:t>
            </a:r>
            <a:r>
              <a:rPr lang="en-US" dirty="0"/>
              <a:t>transferred meaning of the word, e.g. </a:t>
            </a:r>
            <a:r>
              <a:rPr lang="en-US" i="1" dirty="0"/>
              <a:t>heart of the country, a </a:t>
            </a:r>
            <a:r>
              <a:rPr lang="en-US" i="1" dirty="0" smtClean="0"/>
              <a:t>mother </a:t>
            </a:r>
            <a:r>
              <a:rPr lang="en-US" dirty="0" smtClean="0"/>
              <a:t>tongue.)</a:t>
            </a:r>
          </a:p>
          <a:p>
            <a:r>
              <a:rPr lang="en-US" dirty="0"/>
              <a:t>The mistaken motivation due to the seemingly </a:t>
            </a:r>
            <a:r>
              <a:rPr lang="en-US" dirty="0" smtClean="0"/>
              <a:t>analogous form </a:t>
            </a:r>
            <a:r>
              <a:rPr lang="en-US" dirty="0"/>
              <a:t>of the borrowings and well-known native words is called </a:t>
            </a:r>
            <a:r>
              <a:rPr lang="en-US" u="sng" dirty="0"/>
              <a:t>(false</a:t>
            </a:r>
            <a:r>
              <a:rPr lang="en-US" u="sng" dirty="0" smtClean="0"/>
              <a:t>) folk etymology </a:t>
            </a:r>
            <a:r>
              <a:rPr lang="en-US" i="1" dirty="0" smtClean="0"/>
              <a:t>(cockroach, helpmate).</a:t>
            </a:r>
          </a:p>
          <a:p>
            <a:endParaRPr lang="en-US" i="1" dirty="0" smtClean="0"/>
          </a:p>
        </p:txBody>
      </p:sp>
    </p:spTree>
    <p:extLst>
      <p:ext uri="{BB962C8B-B14F-4D97-AF65-F5344CB8AC3E}">
        <p14:creationId xmlns:p14="http://schemas.microsoft.com/office/powerpoint/2010/main" val="13943751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937202"/>
          </a:xfrm>
        </p:spPr>
        <p:txBody>
          <a:bodyPr/>
          <a:lstStyle/>
          <a:p>
            <a:r>
              <a:rPr lang="en-US" dirty="0" smtClean="0"/>
              <a:t>Types </a:t>
            </a:r>
            <a:r>
              <a:rPr lang="en-US" dirty="0"/>
              <a:t>of the lexical meaning of words</a:t>
            </a:r>
            <a:r>
              <a:rPr lang="en-US" dirty="0" smtClean="0"/>
              <a:t>:</a:t>
            </a:r>
            <a:endParaRPr lang="ru-RU" dirty="0"/>
          </a:p>
        </p:txBody>
      </p:sp>
      <p:sp>
        <p:nvSpPr>
          <p:cNvPr id="3" name="Объект 2"/>
          <p:cNvSpPr>
            <a:spLocks noGrp="1"/>
          </p:cNvSpPr>
          <p:nvPr>
            <p:ph idx="1"/>
          </p:nvPr>
        </p:nvSpPr>
        <p:spPr>
          <a:xfrm>
            <a:off x="838200" y="1413164"/>
            <a:ext cx="10515600" cy="4763799"/>
          </a:xfrm>
        </p:spPr>
        <p:txBody>
          <a:bodyPr>
            <a:normAutofit fontScale="92500"/>
          </a:bodyPr>
          <a:lstStyle/>
          <a:p>
            <a:r>
              <a:rPr lang="en-US" dirty="0" smtClean="0"/>
              <a:t>1</a:t>
            </a:r>
            <a:r>
              <a:rPr lang="en-US" dirty="0"/>
              <a:t>) </a:t>
            </a:r>
            <a:r>
              <a:rPr lang="en-US" u="sng" dirty="0"/>
              <a:t>Nominative</a:t>
            </a:r>
            <a:r>
              <a:rPr lang="en-US" dirty="0"/>
              <a:t> meaning which is the direct meaning of the word</a:t>
            </a:r>
            <a:r>
              <a:rPr lang="en-US" dirty="0" smtClean="0"/>
              <a:t>, referring </a:t>
            </a:r>
            <a:r>
              <a:rPr lang="en-US" dirty="0"/>
              <a:t>to the objects in </a:t>
            </a:r>
            <a:r>
              <a:rPr lang="en-US" dirty="0" err="1"/>
              <a:t>extralinguistic</a:t>
            </a:r>
            <a:r>
              <a:rPr lang="en-US" dirty="0"/>
              <a:t> reality. The </a:t>
            </a:r>
            <a:r>
              <a:rPr lang="en-US" dirty="0" smtClean="0"/>
              <a:t>nominative meaning </a:t>
            </a:r>
            <a:r>
              <a:rPr lang="en-US" dirty="0"/>
              <a:t>comprises two components: denotational and </a:t>
            </a:r>
            <a:r>
              <a:rPr lang="en-US" dirty="0" err="1"/>
              <a:t>connotational</a:t>
            </a:r>
            <a:r>
              <a:rPr lang="en-US" dirty="0"/>
              <a:t>.</a:t>
            </a:r>
          </a:p>
          <a:p>
            <a:r>
              <a:rPr lang="en-US" dirty="0"/>
              <a:t>2) </a:t>
            </a:r>
            <a:r>
              <a:rPr lang="en-US" u="sng" dirty="0"/>
              <a:t>Syntactically</a:t>
            </a:r>
            <a:r>
              <a:rPr lang="en-US" dirty="0"/>
              <a:t> </a:t>
            </a:r>
            <a:r>
              <a:rPr lang="en-US" u="sng" dirty="0"/>
              <a:t>conditioned</a:t>
            </a:r>
            <a:r>
              <a:rPr lang="en-US" dirty="0"/>
              <a:t> meaning which is observed </a:t>
            </a:r>
            <a:r>
              <a:rPr lang="en-US" dirty="0" smtClean="0"/>
              <a:t>in different </a:t>
            </a:r>
            <a:r>
              <a:rPr lang="en-US" dirty="0"/>
              <a:t>colligations, e.g. </a:t>
            </a:r>
            <a:r>
              <a:rPr lang="en-US" i="1" dirty="0"/>
              <a:t>to take </a:t>
            </a:r>
            <a:r>
              <a:rPr lang="en-US" i="1" dirty="0" err="1"/>
              <a:t>smth</a:t>
            </a:r>
            <a:r>
              <a:rPr lang="en-US" i="1" dirty="0"/>
              <a:t> (</a:t>
            </a:r>
            <a:r>
              <a:rPr lang="en-US" i="1" dirty="0" err="1"/>
              <a:t>брати</a:t>
            </a:r>
            <a:r>
              <a:rPr lang="en-US" i="1" dirty="0"/>
              <a:t>; </a:t>
            </a:r>
            <a:r>
              <a:rPr lang="en-US" i="1" dirty="0" err="1"/>
              <a:t>схопити</a:t>
            </a:r>
            <a:r>
              <a:rPr lang="en-US" i="1" dirty="0" smtClean="0"/>
              <a:t>), </a:t>
            </a:r>
            <a:r>
              <a:rPr lang="en-US" i="1" dirty="0"/>
              <a:t>to </a:t>
            </a:r>
            <a:r>
              <a:rPr lang="en-US" i="1" dirty="0" smtClean="0"/>
              <a:t>take </a:t>
            </a:r>
            <a:r>
              <a:rPr lang="en-US" i="1" dirty="0" err="1" smtClean="0"/>
              <a:t>smth</a:t>
            </a:r>
            <a:r>
              <a:rPr lang="en-US" i="1" dirty="0" smtClean="0"/>
              <a:t> </a:t>
            </a:r>
            <a:r>
              <a:rPr lang="en-US" i="1" dirty="0"/>
              <a:t>from </a:t>
            </a:r>
            <a:r>
              <a:rPr lang="en-US" i="1" dirty="0" err="1"/>
              <a:t>smth</a:t>
            </a:r>
            <a:r>
              <a:rPr lang="en-US" i="1" dirty="0"/>
              <a:t> (</a:t>
            </a:r>
            <a:r>
              <a:rPr lang="ru-RU" i="1" dirty="0" err="1"/>
              <a:t>віднімати</a:t>
            </a:r>
            <a:r>
              <a:rPr lang="ru-RU" i="1" dirty="0"/>
              <a:t> </a:t>
            </a:r>
            <a:r>
              <a:rPr lang="ru-RU" i="1" dirty="0" err="1"/>
              <a:t>щось</a:t>
            </a:r>
            <a:r>
              <a:rPr lang="ru-RU" i="1" dirty="0"/>
              <a:t> </a:t>
            </a:r>
            <a:r>
              <a:rPr lang="ru-RU" i="1" dirty="0" err="1"/>
              <a:t>від</a:t>
            </a:r>
            <a:r>
              <a:rPr lang="ru-RU" i="1" dirty="0"/>
              <a:t> </a:t>
            </a:r>
            <a:r>
              <a:rPr lang="ru-RU" i="1" dirty="0" err="1"/>
              <a:t>чогось</a:t>
            </a:r>
            <a:r>
              <a:rPr lang="ru-RU" i="1" dirty="0"/>
              <a:t>), </a:t>
            </a:r>
            <a:r>
              <a:rPr lang="en-US" i="1" dirty="0" smtClean="0"/>
              <a:t>to </a:t>
            </a:r>
            <a:r>
              <a:rPr lang="en-US" i="1" dirty="0"/>
              <a:t>take </a:t>
            </a:r>
            <a:r>
              <a:rPr lang="en-US" i="1" dirty="0" err="1"/>
              <a:t>smb</a:t>
            </a:r>
            <a:r>
              <a:rPr lang="en-US" i="1" dirty="0"/>
              <a:t>, </a:t>
            </a:r>
            <a:r>
              <a:rPr lang="en-US" i="1" dirty="0" err="1"/>
              <a:t>smth</a:t>
            </a:r>
            <a:r>
              <a:rPr lang="en-US" i="1" dirty="0"/>
              <a:t> for </a:t>
            </a:r>
            <a:r>
              <a:rPr lang="en-US" i="1" dirty="0" err="1"/>
              <a:t>smb</a:t>
            </a:r>
            <a:r>
              <a:rPr lang="en-US" i="1" dirty="0"/>
              <a:t>, </a:t>
            </a:r>
            <a:r>
              <a:rPr lang="en-US" i="1" dirty="0" err="1" smtClean="0"/>
              <a:t>smth</a:t>
            </a:r>
            <a:r>
              <a:rPr lang="en-US" i="1" dirty="0" smtClean="0"/>
              <a:t> </a:t>
            </a:r>
            <a:r>
              <a:rPr lang="ru-RU" i="1" dirty="0"/>
              <a:t>(</a:t>
            </a:r>
            <a:r>
              <a:rPr lang="ru-RU" i="1" dirty="0" err="1"/>
              <a:t>приймати</a:t>
            </a:r>
            <a:r>
              <a:rPr lang="ru-RU" i="1" dirty="0"/>
              <a:t> </a:t>
            </a:r>
            <a:r>
              <a:rPr lang="ru-RU" i="1" dirty="0" err="1"/>
              <a:t>когось</a:t>
            </a:r>
            <a:r>
              <a:rPr lang="ru-RU" i="1" dirty="0"/>
              <a:t>, </a:t>
            </a:r>
            <a:r>
              <a:rPr lang="ru-RU" i="1" dirty="0" err="1"/>
              <a:t>щось</a:t>
            </a:r>
            <a:r>
              <a:rPr lang="ru-RU" i="1" dirty="0"/>
              <a:t> за </a:t>
            </a:r>
            <a:r>
              <a:rPr lang="ru-RU" i="1" dirty="0" err="1"/>
              <a:t>когось</a:t>
            </a:r>
            <a:r>
              <a:rPr lang="ru-RU" i="1" dirty="0"/>
              <a:t>, </a:t>
            </a:r>
            <a:r>
              <a:rPr lang="ru-RU" i="1" dirty="0" err="1"/>
              <a:t>щось</a:t>
            </a:r>
            <a:r>
              <a:rPr lang="ru-RU" i="1" dirty="0" smtClean="0"/>
              <a:t>)</a:t>
            </a:r>
            <a:r>
              <a:rPr lang="en-US" i="1" dirty="0" smtClean="0"/>
              <a:t>,</a:t>
            </a:r>
            <a:r>
              <a:rPr lang="ru-RU" i="1" dirty="0" smtClean="0"/>
              <a:t> </a:t>
            </a:r>
            <a:r>
              <a:rPr lang="ru-RU" i="1" dirty="0" err="1"/>
              <a:t>to</a:t>
            </a:r>
            <a:r>
              <a:rPr lang="ru-RU" i="1" dirty="0"/>
              <a:t> </a:t>
            </a:r>
            <a:r>
              <a:rPr lang="ru-RU" i="1" dirty="0" err="1"/>
              <a:t>take</a:t>
            </a:r>
            <a:r>
              <a:rPr lang="ru-RU" i="1" dirty="0"/>
              <a:t> </a:t>
            </a:r>
            <a:r>
              <a:rPr lang="ru-RU" i="1" dirty="0" err="1"/>
              <a:t>to</a:t>
            </a:r>
            <a:r>
              <a:rPr lang="ru-RU" i="1" dirty="0"/>
              <a:t> </a:t>
            </a:r>
            <a:r>
              <a:rPr lang="ru-RU" i="1" dirty="0" err="1"/>
              <a:t>smb</a:t>
            </a:r>
            <a:r>
              <a:rPr lang="ru-RU" i="1" dirty="0"/>
              <a:t> </a:t>
            </a:r>
            <a:r>
              <a:rPr lang="en-US" i="1" dirty="0" smtClean="0"/>
              <a:t> </a:t>
            </a:r>
            <a:r>
              <a:rPr lang="ru-RU" i="1" dirty="0" smtClean="0"/>
              <a:t>(</a:t>
            </a:r>
            <a:r>
              <a:rPr lang="ru-RU" i="1" dirty="0" err="1" smtClean="0"/>
              <a:t>полюбити</a:t>
            </a:r>
            <a:r>
              <a:rPr lang="en-US" i="1" dirty="0" smtClean="0"/>
              <a:t> </a:t>
            </a:r>
            <a:r>
              <a:rPr lang="ru-RU" i="1" dirty="0" err="1" smtClean="0"/>
              <a:t>когось</a:t>
            </a:r>
            <a:r>
              <a:rPr lang="ru-RU" i="1" dirty="0"/>
              <a:t>, </a:t>
            </a:r>
            <a:r>
              <a:rPr lang="ru-RU" i="1" dirty="0" err="1"/>
              <a:t>відчути</a:t>
            </a:r>
            <a:r>
              <a:rPr lang="ru-RU" i="1" dirty="0"/>
              <a:t> до </a:t>
            </a:r>
            <a:r>
              <a:rPr lang="ru-RU" i="1" dirty="0" err="1"/>
              <a:t>когось</a:t>
            </a:r>
            <a:r>
              <a:rPr lang="ru-RU" i="1" dirty="0"/>
              <a:t> </a:t>
            </a:r>
            <a:r>
              <a:rPr lang="ru-RU" i="1" dirty="0" err="1"/>
              <a:t>симпатію</a:t>
            </a:r>
            <a:r>
              <a:rPr lang="ru-RU" i="1" dirty="0" smtClean="0"/>
              <a:t>)</a:t>
            </a:r>
            <a:endParaRPr lang="en-US" i="1" dirty="0" smtClean="0"/>
          </a:p>
          <a:p>
            <a:r>
              <a:rPr lang="en-US" dirty="0"/>
              <a:t>3) </a:t>
            </a:r>
            <a:r>
              <a:rPr lang="en-US" u="sng" dirty="0" err="1"/>
              <a:t>Phraseologically</a:t>
            </a:r>
            <a:r>
              <a:rPr lang="en-US" dirty="0"/>
              <a:t> </a:t>
            </a:r>
            <a:r>
              <a:rPr lang="en-US" u="sng" dirty="0"/>
              <a:t>bound</a:t>
            </a:r>
            <a:r>
              <a:rPr lang="en-US" dirty="0"/>
              <a:t> meaning which is idiomatic and is </a:t>
            </a:r>
            <a:r>
              <a:rPr lang="en-US" dirty="0" smtClean="0"/>
              <a:t>only observed </a:t>
            </a:r>
            <a:r>
              <a:rPr lang="en-US" dirty="0"/>
              <a:t>in some phraseological units, e.g. </a:t>
            </a:r>
            <a:r>
              <a:rPr lang="en-US" i="1" dirty="0"/>
              <a:t>to talk turkey </a:t>
            </a:r>
            <a:r>
              <a:rPr lang="en-US" dirty="0"/>
              <a:t>– </a:t>
            </a:r>
            <a:r>
              <a:rPr lang="en-US" dirty="0" err="1" smtClean="0"/>
              <a:t>говорити</a:t>
            </a:r>
            <a:r>
              <a:rPr lang="en-US" dirty="0" smtClean="0"/>
              <a:t> </a:t>
            </a:r>
            <a:r>
              <a:rPr lang="ru-RU" dirty="0" err="1" smtClean="0"/>
              <a:t>відверто</a:t>
            </a:r>
            <a:r>
              <a:rPr lang="ru-RU" dirty="0"/>
              <a:t>; </a:t>
            </a:r>
            <a:r>
              <a:rPr lang="en-US" i="1" dirty="0"/>
              <a:t>husband’s tea </a:t>
            </a:r>
            <a:r>
              <a:rPr lang="en-US" dirty="0"/>
              <a:t>– </a:t>
            </a:r>
            <a:r>
              <a:rPr lang="ru-RU" dirty="0" err="1"/>
              <a:t>дуже</a:t>
            </a:r>
            <a:r>
              <a:rPr lang="ru-RU" dirty="0"/>
              <a:t> слабо </a:t>
            </a:r>
            <a:r>
              <a:rPr lang="ru-RU" dirty="0" err="1"/>
              <a:t>заварений</a:t>
            </a:r>
            <a:r>
              <a:rPr lang="ru-RU" dirty="0"/>
              <a:t> чай; </a:t>
            </a:r>
            <a:r>
              <a:rPr lang="en-US" i="1" dirty="0"/>
              <a:t>black frost </a:t>
            </a:r>
            <a:r>
              <a:rPr lang="en-US" dirty="0" smtClean="0"/>
              <a:t>– </a:t>
            </a:r>
            <a:r>
              <a:rPr lang="ru-RU" dirty="0" smtClean="0"/>
              <a:t>ожеледь</a:t>
            </a:r>
            <a:r>
              <a:rPr lang="ru-RU" dirty="0"/>
              <a:t>.</a:t>
            </a:r>
          </a:p>
        </p:txBody>
      </p:sp>
    </p:spTree>
    <p:extLst>
      <p:ext uri="{BB962C8B-B14F-4D97-AF65-F5344CB8AC3E}">
        <p14:creationId xmlns:p14="http://schemas.microsoft.com/office/powerpoint/2010/main" val="21234775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Diachronic approach to the notion of meaning</a:t>
            </a:r>
            <a:endParaRPr lang="ru-RU" dirty="0"/>
          </a:p>
        </p:txBody>
      </p:sp>
      <p:sp>
        <p:nvSpPr>
          <p:cNvPr id="3" name="Объект 2"/>
          <p:cNvSpPr>
            <a:spLocks noGrp="1"/>
          </p:cNvSpPr>
          <p:nvPr>
            <p:ph idx="1"/>
          </p:nvPr>
        </p:nvSpPr>
        <p:spPr>
          <a:xfrm>
            <a:off x="838200" y="1579418"/>
            <a:ext cx="10515600" cy="4821382"/>
          </a:xfrm>
        </p:spPr>
        <p:txBody>
          <a:bodyPr>
            <a:normAutofit fontScale="92500" lnSpcReduction="10000"/>
          </a:bodyPr>
          <a:lstStyle/>
          <a:p>
            <a:pPr marL="0" indent="0">
              <a:buNone/>
            </a:pPr>
            <a:r>
              <a:rPr lang="en-US" dirty="0" smtClean="0"/>
              <a:t>І</a:t>
            </a:r>
            <a:r>
              <a:rPr lang="en-US" dirty="0"/>
              <a:t>. The </a:t>
            </a:r>
            <a:r>
              <a:rPr lang="en-US" u="sng" dirty="0"/>
              <a:t>direct meaning </a:t>
            </a:r>
            <a:r>
              <a:rPr lang="en-US" dirty="0"/>
              <a:t>which is subdivided into:</a:t>
            </a:r>
          </a:p>
          <a:p>
            <a:pPr marL="0" indent="0">
              <a:buNone/>
            </a:pPr>
            <a:r>
              <a:rPr lang="en-US" dirty="0"/>
              <a:t>a) the </a:t>
            </a:r>
            <a:r>
              <a:rPr lang="en-US" u="dottedHeavy" dirty="0"/>
              <a:t>primary</a:t>
            </a:r>
            <a:r>
              <a:rPr lang="en-US" dirty="0"/>
              <a:t> (etymological) meaning, e.g. </a:t>
            </a:r>
            <a:r>
              <a:rPr lang="en-US" i="1" dirty="0"/>
              <a:t>wall </a:t>
            </a:r>
            <a:r>
              <a:rPr lang="en-US" dirty="0"/>
              <a:t>(n) &lt; Lat. </a:t>
            </a:r>
            <a:r>
              <a:rPr lang="en-US" dirty="0" err="1" smtClean="0"/>
              <a:t>Vallum</a:t>
            </a:r>
            <a:r>
              <a:rPr lang="en-US" dirty="0" smtClean="0"/>
              <a:t> – </a:t>
            </a:r>
            <a:r>
              <a:rPr lang="en-US" dirty="0"/>
              <a:t>fortification;</a:t>
            </a:r>
          </a:p>
          <a:p>
            <a:pPr marL="0" indent="0">
              <a:buNone/>
            </a:pPr>
            <a:r>
              <a:rPr lang="en-US" dirty="0"/>
              <a:t>b) the </a:t>
            </a:r>
            <a:r>
              <a:rPr lang="en-US" u="dottedHeavy" dirty="0"/>
              <a:t>derived</a:t>
            </a:r>
            <a:r>
              <a:rPr lang="en-US" dirty="0"/>
              <a:t> meaning, formed out of the primary meaning</a:t>
            </a:r>
            <a:r>
              <a:rPr lang="en-US" dirty="0" smtClean="0"/>
              <a:t>, e.g</a:t>
            </a:r>
            <a:r>
              <a:rPr lang="en-US" dirty="0"/>
              <a:t>. </a:t>
            </a:r>
            <a:r>
              <a:rPr lang="en-US" i="1" dirty="0"/>
              <a:t>wall </a:t>
            </a:r>
            <a:r>
              <a:rPr lang="en-US" dirty="0"/>
              <a:t>– an upright side of a building or room;</a:t>
            </a:r>
          </a:p>
          <a:p>
            <a:pPr marL="0" indent="0">
              <a:buNone/>
            </a:pPr>
            <a:r>
              <a:rPr lang="en-US" dirty="0"/>
              <a:t>II. The </a:t>
            </a:r>
            <a:r>
              <a:rPr lang="en-US" u="sng" dirty="0"/>
              <a:t>secondary meaning </a:t>
            </a:r>
            <a:r>
              <a:rPr lang="en-US" dirty="0"/>
              <a:t>which is subdivided into:</a:t>
            </a:r>
          </a:p>
          <a:p>
            <a:pPr marL="0" indent="0">
              <a:buNone/>
            </a:pPr>
            <a:r>
              <a:rPr lang="en-US" dirty="0"/>
              <a:t>a) the </a:t>
            </a:r>
            <a:r>
              <a:rPr lang="en-US" u="dottedHeavy" dirty="0"/>
              <a:t>secondary denotative </a:t>
            </a:r>
            <a:r>
              <a:rPr lang="en-US" dirty="0"/>
              <a:t>meaning, e.g. </a:t>
            </a:r>
            <a:r>
              <a:rPr lang="en-US" i="1" dirty="0"/>
              <a:t>wall </a:t>
            </a:r>
            <a:r>
              <a:rPr lang="en-US" dirty="0"/>
              <a:t>(inside surface </a:t>
            </a:r>
            <a:r>
              <a:rPr lang="en-US" dirty="0" smtClean="0"/>
              <a:t>of cavity </a:t>
            </a:r>
            <a:r>
              <a:rPr lang="en-US" dirty="0"/>
              <a:t>or vessel), e.g. </a:t>
            </a:r>
            <a:r>
              <a:rPr lang="en-US" i="1" dirty="0"/>
              <a:t>walls of the stomach, vascular walls, </a:t>
            </a:r>
            <a:r>
              <a:rPr lang="en-US" i="1" dirty="0" smtClean="0"/>
              <a:t>reactor wall</a:t>
            </a:r>
            <a:r>
              <a:rPr lang="en-US" i="1" dirty="0"/>
              <a:t>, diaphragm wall, basement wall, foundation wall;</a:t>
            </a:r>
          </a:p>
          <a:p>
            <a:pPr marL="0" indent="0">
              <a:buNone/>
            </a:pPr>
            <a:r>
              <a:rPr lang="en-US" dirty="0"/>
              <a:t>b) the </a:t>
            </a:r>
            <a:r>
              <a:rPr lang="en-US" u="dottedHeavy" dirty="0"/>
              <a:t>secondary </a:t>
            </a:r>
            <a:r>
              <a:rPr lang="en-US" u="dottedHeavy" dirty="0" smtClean="0"/>
              <a:t>figurative </a:t>
            </a:r>
            <a:r>
              <a:rPr lang="en-US" dirty="0" smtClean="0"/>
              <a:t>meaning (the </a:t>
            </a:r>
            <a:r>
              <a:rPr lang="en-US" dirty="0"/>
              <a:t>referent is named and </a:t>
            </a:r>
            <a:r>
              <a:rPr lang="en-US" dirty="0" smtClean="0"/>
              <a:t>at the </a:t>
            </a:r>
            <a:r>
              <a:rPr lang="en-US" dirty="0"/>
              <a:t>same time </a:t>
            </a:r>
            <a:r>
              <a:rPr lang="en-US" dirty="0" err="1"/>
              <a:t>characterised</a:t>
            </a:r>
            <a:r>
              <a:rPr lang="en-US" dirty="0"/>
              <a:t> through its similarity with other </a:t>
            </a:r>
            <a:r>
              <a:rPr lang="en-US" dirty="0" smtClean="0"/>
              <a:t>objects), e.g.</a:t>
            </a:r>
            <a:r>
              <a:rPr lang="en-US" i="1" dirty="0" smtClean="0"/>
              <a:t> </a:t>
            </a:r>
            <a:r>
              <a:rPr lang="en-US" i="1" dirty="0"/>
              <a:t>wall of silence</a:t>
            </a:r>
            <a:r>
              <a:rPr lang="en-US" i="1" dirty="0" smtClean="0"/>
              <a:t>; tough meat </a:t>
            </a:r>
            <a:r>
              <a:rPr lang="en-US" dirty="0"/>
              <a:t>(direct meaning) </a:t>
            </a:r>
            <a:r>
              <a:rPr lang="en-US" i="1" dirty="0"/>
              <a:t>– tough politician </a:t>
            </a:r>
            <a:r>
              <a:rPr lang="en-US" dirty="0"/>
              <a:t>(figurative meaning)</a:t>
            </a:r>
            <a:r>
              <a:rPr lang="en-US" i="1" dirty="0"/>
              <a:t>.</a:t>
            </a:r>
            <a:endParaRPr lang="ru-RU" dirty="0"/>
          </a:p>
        </p:txBody>
      </p:sp>
    </p:spTree>
    <p:extLst>
      <p:ext uri="{BB962C8B-B14F-4D97-AF65-F5344CB8AC3E}">
        <p14:creationId xmlns:p14="http://schemas.microsoft.com/office/powerpoint/2010/main" val="2662861776"/>
      </p:ext>
    </p:extLst>
  </p:cSld>
  <p:clrMapOvr>
    <a:masterClrMapping/>
  </p:clrMapOvr>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655</TotalTime>
  <Words>4650</Words>
  <Application>Microsoft Office PowerPoint</Application>
  <PresentationFormat>Широкоэкранный</PresentationFormat>
  <Paragraphs>223</Paragraphs>
  <Slides>38</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38</vt:i4>
      </vt:variant>
    </vt:vector>
  </HeadingPairs>
  <TitlesOfParts>
    <vt:vector size="44" baseType="lpstr">
      <vt:lpstr>AdonisC</vt:lpstr>
      <vt:lpstr>AdonisC,Italic</vt:lpstr>
      <vt:lpstr>Arial</vt:lpstr>
      <vt:lpstr>Calibri</vt:lpstr>
      <vt:lpstr>Calibri Light</vt:lpstr>
      <vt:lpstr>Тема Office</vt:lpstr>
      <vt:lpstr>Branches of English Lexicology</vt:lpstr>
      <vt:lpstr>Outline </vt:lpstr>
      <vt:lpstr> The Nature of Word Meaning. </vt:lpstr>
      <vt:lpstr>The Nature of Word Meaning.</vt:lpstr>
      <vt:lpstr>Referential model of meaning</vt:lpstr>
      <vt:lpstr>Types of word meaning</vt:lpstr>
      <vt:lpstr>Motivation </vt:lpstr>
      <vt:lpstr>Types of the lexical meaning of words:</vt:lpstr>
      <vt:lpstr>Diachronic approach to the notion of meaning</vt:lpstr>
      <vt:lpstr>Causes of semantic changes </vt:lpstr>
      <vt:lpstr> Semantic changes in denotation lead to: </vt:lpstr>
      <vt:lpstr>Semantic changes in connotation result in:</vt:lpstr>
      <vt:lpstr>Metaphoric and metonymic changes</vt:lpstr>
      <vt:lpstr>Semantic structures of words</vt:lpstr>
      <vt:lpstr>Classifications of words</vt:lpstr>
      <vt:lpstr>Classifications of words</vt:lpstr>
      <vt:lpstr>Antonyms </vt:lpstr>
      <vt:lpstr>Homonyms</vt:lpstr>
      <vt:lpstr>Types of word combinations </vt:lpstr>
      <vt:lpstr>Phraseological units</vt:lpstr>
      <vt:lpstr>Classifications of phraseological units</vt:lpstr>
      <vt:lpstr>Classifications of phraseological units</vt:lpstr>
      <vt:lpstr>Classifications of phraseological units</vt:lpstr>
      <vt:lpstr>The categorial features of phraseological units </vt:lpstr>
      <vt:lpstr>Semantic relations in phraseology</vt:lpstr>
      <vt:lpstr>Phraseological antonyms </vt:lpstr>
      <vt:lpstr>Phraseological homonyms </vt:lpstr>
      <vt:lpstr>Phraseological synonyms</vt:lpstr>
      <vt:lpstr>The word-stock layers</vt:lpstr>
      <vt:lpstr>The subgroups of the literary vocabulary </vt:lpstr>
      <vt:lpstr>Learned words include </vt:lpstr>
      <vt:lpstr>Terms or technical vocabulary </vt:lpstr>
      <vt:lpstr>Barbarisms, archaic words </vt:lpstr>
      <vt:lpstr>Historisms, neologisms</vt:lpstr>
      <vt:lpstr>The subgroups of colloquial layer </vt:lpstr>
      <vt:lpstr>Literary and non-literary colloquialisms </vt:lpstr>
      <vt:lpstr>Jargonisms, professionalisms, vulgarisms</vt:lpstr>
      <vt:lpstr>Reference literature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ДАША</dc:creator>
  <cp:lastModifiedBy>ЛЮДМИЛА</cp:lastModifiedBy>
  <cp:revision>86</cp:revision>
  <cp:lastPrinted>2021-10-18T15:41:05Z</cp:lastPrinted>
  <dcterms:created xsi:type="dcterms:W3CDTF">2021-10-11T19:45:22Z</dcterms:created>
  <dcterms:modified xsi:type="dcterms:W3CDTF">2024-10-10T10:00:57Z</dcterms:modified>
</cp:coreProperties>
</file>