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4"/>
  </p:notesMasterIdLst>
  <p:sldIdLst>
    <p:sldId id="310" r:id="rId2"/>
    <p:sldId id="916" r:id="rId3"/>
    <p:sldId id="917" r:id="rId4"/>
    <p:sldId id="918" r:id="rId5"/>
    <p:sldId id="919" r:id="rId6"/>
    <p:sldId id="920" r:id="rId7"/>
    <p:sldId id="921" r:id="rId8"/>
    <p:sldId id="922" r:id="rId9"/>
    <p:sldId id="923" r:id="rId10"/>
    <p:sldId id="924" r:id="rId11"/>
    <p:sldId id="925" r:id="rId12"/>
    <p:sldId id="914" r:id="rId13"/>
  </p:sldIdLst>
  <p:sldSz cx="9144000" cy="6858000" type="screen4x3"/>
  <p:notesSz cx="6735763" cy="9869488"/>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2E51"/>
    <a:srgbClr val="CDD9FC"/>
    <a:srgbClr val="1D528D"/>
    <a:srgbClr val="91AAEC"/>
    <a:srgbClr val="FFFFFF"/>
    <a:srgbClr val="3186E3"/>
    <a:srgbClr val="E6E6E6"/>
    <a:srgbClr val="E8EDFD"/>
    <a:srgbClr val="2F85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Помір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Помір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Помір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Світли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Без стилю та сітки таблиці">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Помір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4868"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5300"/>
          </a:xfrm>
          <a:prstGeom prst="rect">
            <a:avLst/>
          </a:prstGeom>
        </p:spPr>
        <p:txBody>
          <a:bodyPr vert="horz" lIns="90779" tIns="45389" rIns="90779" bIns="45389" rtlCol="0"/>
          <a:lstStyle>
            <a:lvl1pPr algn="l" eaLnBrk="1" hangingPunct="1">
              <a:defRPr sz="1200">
                <a:latin typeface="Arial" pitchFamily="34" charset="0"/>
                <a:cs typeface="Arial" pitchFamily="34" charset="0"/>
              </a:defRPr>
            </a:lvl1pPr>
          </a:lstStyle>
          <a:p>
            <a:pPr>
              <a:defRPr/>
            </a:pPr>
            <a:endParaRPr lang="ru-RU"/>
          </a:p>
        </p:txBody>
      </p:sp>
      <p:sp>
        <p:nvSpPr>
          <p:cNvPr id="3" name="Дата 2"/>
          <p:cNvSpPr>
            <a:spLocks noGrp="1"/>
          </p:cNvSpPr>
          <p:nvPr>
            <p:ph type="dt" idx="1"/>
          </p:nvPr>
        </p:nvSpPr>
        <p:spPr>
          <a:xfrm>
            <a:off x="3814763" y="0"/>
            <a:ext cx="2919412" cy="495300"/>
          </a:xfrm>
          <a:prstGeom prst="rect">
            <a:avLst/>
          </a:prstGeom>
        </p:spPr>
        <p:txBody>
          <a:bodyPr vert="horz" lIns="90779" tIns="45389" rIns="90779" bIns="45389" rtlCol="0"/>
          <a:lstStyle>
            <a:lvl1pPr algn="r" eaLnBrk="1" hangingPunct="1">
              <a:defRPr sz="1200">
                <a:latin typeface="Arial" pitchFamily="34" charset="0"/>
                <a:cs typeface="Arial" pitchFamily="34" charset="0"/>
              </a:defRPr>
            </a:lvl1pPr>
          </a:lstStyle>
          <a:p>
            <a:pPr>
              <a:defRPr/>
            </a:pPr>
            <a:fld id="{2E6D5D5E-4555-4EF0-8AEE-7A76AEF5CAEB}" type="datetimeFigureOut">
              <a:rPr lang="ru-RU"/>
              <a:pPr>
                <a:defRPr/>
              </a:pPr>
              <a:t>22.07.2020</a:t>
            </a:fld>
            <a:endParaRPr lang="ru-RU"/>
          </a:p>
        </p:txBody>
      </p:sp>
      <p:sp>
        <p:nvSpPr>
          <p:cNvPr id="4" name="Образ слайда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0779" tIns="45389" rIns="90779" bIns="45389" rtlCol="0" anchor="ctr"/>
          <a:lstStyle/>
          <a:p>
            <a:pPr lvl="0"/>
            <a:endParaRPr lang="ru-RU" noProof="0" smtClean="0"/>
          </a:p>
        </p:txBody>
      </p:sp>
      <p:sp>
        <p:nvSpPr>
          <p:cNvPr id="5" name="Заметки 4"/>
          <p:cNvSpPr>
            <a:spLocks noGrp="1"/>
          </p:cNvSpPr>
          <p:nvPr>
            <p:ph type="body" sz="quarter" idx="3"/>
          </p:nvPr>
        </p:nvSpPr>
        <p:spPr>
          <a:xfrm>
            <a:off x="673100" y="4687888"/>
            <a:ext cx="5389563" cy="4441825"/>
          </a:xfrm>
          <a:prstGeom prst="rect">
            <a:avLst/>
          </a:prstGeom>
        </p:spPr>
        <p:txBody>
          <a:bodyPr vert="horz" lIns="90779" tIns="45389" rIns="90779" bIns="45389"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372600"/>
            <a:ext cx="2919413" cy="495300"/>
          </a:xfrm>
          <a:prstGeom prst="rect">
            <a:avLst/>
          </a:prstGeom>
        </p:spPr>
        <p:txBody>
          <a:bodyPr vert="horz" lIns="90779" tIns="45389" rIns="90779" bIns="45389" rtlCol="0" anchor="b"/>
          <a:lstStyle>
            <a:lvl1pPr algn="l" eaLnBrk="1" hangingPunct="1">
              <a:defRPr sz="1200">
                <a:latin typeface="Arial" pitchFamily="34" charset="0"/>
                <a:cs typeface="Arial" pitchFamily="34" charset="0"/>
              </a:defRPr>
            </a:lvl1pPr>
          </a:lstStyle>
          <a:p>
            <a:pPr>
              <a:defRPr/>
            </a:pPr>
            <a:endParaRPr lang="ru-RU"/>
          </a:p>
        </p:txBody>
      </p:sp>
      <p:sp>
        <p:nvSpPr>
          <p:cNvPr id="7" name="Номер слайда 6"/>
          <p:cNvSpPr>
            <a:spLocks noGrp="1"/>
          </p:cNvSpPr>
          <p:nvPr>
            <p:ph type="sldNum" sz="quarter" idx="5"/>
          </p:nvPr>
        </p:nvSpPr>
        <p:spPr>
          <a:xfrm>
            <a:off x="3814763" y="9372600"/>
            <a:ext cx="2919412" cy="495300"/>
          </a:xfrm>
          <a:prstGeom prst="rect">
            <a:avLst/>
          </a:prstGeom>
        </p:spPr>
        <p:txBody>
          <a:bodyPr vert="horz" wrap="square" lIns="90779" tIns="45389" rIns="90779" bIns="45389" numCol="1" anchor="b" anchorCtr="0" compatLnSpc="1">
            <a:prstTxWarp prst="textNoShape">
              <a:avLst/>
            </a:prstTxWarp>
          </a:bodyPr>
          <a:lstStyle>
            <a:lvl1pPr algn="r" eaLnBrk="1" hangingPunct="1">
              <a:defRPr sz="1200"/>
            </a:lvl1pPr>
          </a:lstStyle>
          <a:p>
            <a:pPr>
              <a:defRPr/>
            </a:pPr>
            <a:fld id="{848B4526-B03E-4040-B591-F581FA3225D8}" type="slidenum">
              <a:rPr lang="ru-RU" altLang="uk-UA"/>
              <a:pPr>
                <a:defRPr/>
              </a:pPr>
              <a:t>‹#›</a:t>
            </a:fld>
            <a:endParaRPr lang="ru-RU" altLang="uk-UA"/>
          </a:p>
        </p:txBody>
      </p:sp>
    </p:spTree>
    <p:extLst>
      <p:ext uri="{BB962C8B-B14F-4D97-AF65-F5344CB8AC3E}">
        <p14:creationId xmlns:p14="http://schemas.microsoft.com/office/powerpoint/2010/main" val="1827387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Місце для зображення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Місце для нотаток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uk-UA" altLang="uk-UA" smtClean="0"/>
          </a:p>
        </p:txBody>
      </p:sp>
      <p:sp>
        <p:nvSpPr>
          <p:cNvPr id="18436" name="Місце для номера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05ABA2-E792-4668-BF0F-AA519D8506F7}" type="slidenum">
              <a:rPr lang="ru-RU" altLang="uk-UA" smtClean="0"/>
              <a:pPr/>
              <a:t>2</a:t>
            </a:fld>
            <a:endParaRPr lang="ru-RU" altLang="uk-U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FB5924B7-1AF8-422D-9ECD-83655AD77063}" type="datetimeFigureOut">
              <a:rPr lang="ru-RU"/>
              <a:pPr>
                <a:defRPr/>
              </a:pPr>
              <a:t>22.07.2020</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55E69EE-5AEE-4D61-BEB5-FFBA04B6B967}" type="slidenum">
              <a:rPr lang="ru-RU" altLang="uk-UA"/>
              <a:pPr>
                <a:defRPr/>
              </a:pPr>
              <a:t>‹#›</a:t>
            </a:fld>
            <a:endParaRPr lang="ru-RU" altLang="uk-UA"/>
          </a:p>
        </p:txBody>
      </p:sp>
    </p:spTree>
    <p:extLst>
      <p:ext uri="{BB962C8B-B14F-4D97-AF65-F5344CB8AC3E}">
        <p14:creationId xmlns:p14="http://schemas.microsoft.com/office/powerpoint/2010/main" val="394881985"/>
      </p:ext>
    </p:extLst>
  </p:cSld>
  <p:clrMapOvr>
    <a:masterClrMapping/>
  </p:clrMapOvr>
  <p:transition>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6096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6096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D876A1B-F1FC-4F9D-8735-539F3387C86B}" type="datetimeFigureOut">
              <a:rPr lang="ru-RU"/>
              <a:pPr>
                <a:defRPr/>
              </a:pPr>
              <a:t>22.07.2020</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344234D-8F3B-4B36-88F3-FF6DA08768BF}" type="slidenum">
              <a:rPr lang="ru-RU" altLang="uk-UA"/>
              <a:pPr>
                <a:defRPr/>
              </a:pPr>
              <a:t>‹#›</a:t>
            </a:fld>
            <a:endParaRPr lang="ru-RU" altLang="uk-UA"/>
          </a:p>
        </p:txBody>
      </p:sp>
    </p:spTree>
    <p:extLst>
      <p:ext uri="{BB962C8B-B14F-4D97-AF65-F5344CB8AC3E}">
        <p14:creationId xmlns:p14="http://schemas.microsoft.com/office/powerpoint/2010/main" val="1320398685"/>
      </p:ext>
    </p:extLst>
  </p:cSld>
  <p:clrMapOvr>
    <a:masterClrMapping/>
  </p:clrMapOvr>
  <p:transition>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7391400" cy="563563"/>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28725"/>
            <a:ext cx="8229600" cy="5095875"/>
          </a:xfrm>
        </p:spPr>
        <p:txBody>
          <a:bodyPr/>
          <a:lstStyle/>
          <a:p>
            <a:pPr lvl="0"/>
            <a:r>
              <a:rPr lang="ru-RU" noProof="0" smtClean="0"/>
              <a:t>Вставка таблицы</a:t>
            </a:r>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fld id="{F8AC7B96-2133-482B-9A49-FB33CA307888}" type="datetimeFigureOut">
              <a:rPr lang="ru-RU"/>
              <a:pPr>
                <a:defRPr/>
              </a:pPr>
              <a:t>22.07.2020</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2C8EAAE-AAF7-4598-9176-0E6337A1B095}" type="slidenum">
              <a:rPr lang="ru-RU" altLang="uk-UA"/>
              <a:pPr>
                <a:defRPr/>
              </a:pPr>
              <a:t>‹#›</a:t>
            </a:fld>
            <a:endParaRPr lang="ru-RU" altLang="uk-UA"/>
          </a:p>
        </p:txBody>
      </p:sp>
    </p:spTree>
    <p:extLst>
      <p:ext uri="{BB962C8B-B14F-4D97-AF65-F5344CB8AC3E}">
        <p14:creationId xmlns:p14="http://schemas.microsoft.com/office/powerpoint/2010/main" val="2638147353"/>
      </p:ext>
    </p:extLst>
  </p:cSld>
  <p:clrMapOvr>
    <a:masterClrMapping/>
  </p:clrMapOvr>
  <p:transition>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1935189F-810A-42BE-A600-29357F47429B}" type="datetimeFigureOut">
              <a:rPr lang="ru-RU"/>
              <a:pPr>
                <a:defRPr/>
              </a:pPr>
              <a:t>22.07.2020</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E7726E3-ADF1-4069-9592-3BBB5420D5B9}" type="slidenum">
              <a:rPr lang="ru-RU" altLang="uk-UA"/>
              <a:pPr>
                <a:defRPr/>
              </a:pPr>
              <a:t>‹#›</a:t>
            </a:fld>
            <a:endParaRPr lang="ru-RU" altLang="uk-UA"/>
          </a:p>
        </p:txBody>
      </p:sp>
    </p:spTree>
    <p:extLst>
      <p:ext uri="{BB962C8B-B14F-4D97-AF65-F5344CB8AC3E}">
        <p14:creationId xmlns:p14="http://schemas.microsoft.com/office/powerpoint/2010/main" val="1989942812"/>
      </p:ext>
    </p:extLst>
  </p:cSld>
  <p:clrMapOvr>
    <a:masterClrMapping/>
  </p:clrMapOvr>
  <p:transition>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84B748A7-4F09-4AD6-96DC-558999BC23B1}" type="datetimeFigureOut">
              <a:rPr lang="ru-RU"/>
              <a:pPr>
                <a:defRPr/>
              </a:pPr>
              <a:t>22.07.2020</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9AF2022-9459-4DBC-9158-8503C78619C1}" type="slidenum">
              <a:rPr lang="ru-RU" altLang="uk-UA"/>
              <a:pPr>
                <a:defRPr/>
              </a:pPr>
              <a:t>‹#›</a:t>
            </a:fld>
            <a:endParaRPr lang="ru-RU" altLang="uk-UA"/>
          </a:p>
        </p:txBody>
      </p:sp>
    </p:spTree>
    <p:extLst>
      <p:ext uri="{BB962C8B-B14F-4D97-AF65-F5344CB8AC3E}">
        <p14:creationId xmlns:p14="http://schemas.microsoft.com/office/powerpoint/2010/main" val="2292335475"/>
      </p:ext>
    </p:extLst>
  </p:cSld>
  <p:clrMapOvr>
    <a:masterClrMapping/>
  </p:clrMapOvr>
  <p:transition>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5533E7F4-FAEE-413D-A6F2-5D6E657EA765}" type="datetimeFigureOut">
              <a:rPr lang="ru-RU"/>
              <a:pPr>
                <a:defRPr/>
              </a:pPr>
              <a:t>22.07.2020</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49121591-235F-4382-8E52-81C71355E20E}" type="slidenum">
              <a:rPr lang="ru-RU" altLang="uk-UA"/>
              <a:pPr>
                <a:defRPr/>
              </a:pPr>
              <a:t>‹#›</a:t>
            </a:fld>
            <a:endParaRPr lang="ru-RU" altLang="uk-UA"/>
          </a:p>
        </p:txBody>
      </p:sp>
    </p:spTree>
    <p:extLst>
      <p:ext uri="{BB962C8B-B14F-4D97-AF65-F5344CB8AC3E}">
        <p14:creationId xmlns:p14="http://schemas.microsoft.com/office/powerpoint/2010/main" val="752994240"/>
      </p:ext>
    </p:extLst>
  </p:cSld>
  <p:clrMapOvr>
    <a:masterClrMapping/>
  </p:clrMapOvr>
  <p:transition>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F6F7033B-C7C1-4090-A704-DAC5E94A6E6E}" type="datetimeFigureOut">
              <a:rPr lang="ru-RU"/>
              <a:pPr>
                <a:defRPr/>
              </a:pPr>
              <a:t>22.07.2020</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C3BDE7FE-B45A-4EDD-9D51-7705D656E2CE}" type="slidenum">
              <a:rPr lang="ru-RU" altLang="uk-UA"/>
              <a:pPr>
                <a:defRPr/>
              </a:pPr>
              <a:t>‹#›</a:t>
            </a:fld>
            <a:endParaRPr lang="ru-RU" altLang="uk-UA"/>
          </a:p>
        </p:txBody>
      </p:sp>
    </p:spTree>
    <p:extLst>
      <p:ext uri="{BB962C8B-B14F-4D97-AF65-F5344CB8AC3E}">
        <p14:creationId xmlns:p14="http://schemas.microsoft.com/office/powerpoint/2010/main" val="3043509584"/>
      </p:ext>
    </p:extLst>
  </p:cSld>
  <p:clrMapOvr>
    <a:masterClrMapping/>
  </p:clrMapOvr>
  <p:transition>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E4D45D7-FA28-4CC1-B37C-FEB8251F7273}" type="datetimeFigureOut">
              <a:rPr lang="ru-RU"/>
              <a:pPr>
                <a:defRPr/>
              </a:pPr>
              <a:t>22.07.2020</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CA0A99C-F9F3-454D-B324-30F05E80CAA3}" type="slidenum">
              <a:rPr lang="ru-RU" altLang="uk-UA"/>
              <a:pPr>
                <a:defRPr/>
              </a:pPr>
              <a:t>‹#›</a:t>
            </a:fld>
            <a:endParaRPr lang="ru-RU" altLang="uk-UA"/>
          </a:p>
        </p:txBody>
      </p:sp>
    </p:spTree>
    <p:extLst>
      <p:ext uri="{BB962C8B-B14F-4D97-AF65-F5344CB8AC3E}">
        <p14:creationId xmlns:p14="http://schemas.microsoft.com/office/powerpoint/2010/main" val="476136659"/>
      </p:ext>
    </p:extLst>
  </p:cSld>
  <p:clrMapOvr>
    <a:masterClrMapping/>
  </p:clrMapOvr>
  <p:transition>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E5BD4F03-9FAF-45E7-91E4-F69D2ED9C5E2}" type="datetimeFigureOut">
              <a:rPr lang="ru-RU"/>
              <a:pPr>
                <a:defRPr/>
              </a:pPr>
              <a:t>22.07.2020</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5AC1FA4-F55E-4F74-A03E-CEAB45C5171D}" type="slidenum">
              <a:rPr lang="ru-RU" altLang="uk-UA"/>
              <a:pPr>
                <a:defRPr/>
              </a:pPr>
              <a:t>‹#›</a:t>
            </a:fld>
            <a:endParaRPr lang="ru-RU" altLang="uk-UA"/>
          </a:p>
        </p:txBody>
      </p:sp>
    </p:spTree>
    <p:extLst>
      <p:ext uri="{BB962C8B-B14F-4D97-AF65-F5344CB8AC3E}">
        <p14:creationId xmlns:p14="http://schemas.microsoft.com/office/powerpoint/2010/main" val="3768877130"/>
      </p:ext>
    </p:extLst>
  </p:cSld>
  <p:clrMapOvr>
    <a:masterClrMapping/>
  </p:clrMapOvr>
  <p:transition>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812F2DC2-AFC0-4FE3-BD3F-2815475F871F}" type="datetimeFigureOut">
              <a:rPr lang="ru-RU"/>
              <a:pPr>
                <a:defRPr/>
              </a:pPr>
              <a:t>22.07.2020</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33FF389-3B31-48CB-83E6-A38D2F71DEF5}" type="slidenum">
              <a:rPr lang="ru-RU" altLang="uk-UA"/>
              <a:pPr>
                <a:defRPr/>
              </a:pPr>
              <a:t>‹#›</a:t>
            </a:fld>
            <a:endParaRPr lang="ru-RU" altLang="uk-UA"/>
          </a:p>
        </p:txBody>
      </p:sp>
    </p:spTree>
    <p:extLst>
      <p:ext uri="{BB962C8B-B14F-4D97-AF65-F5344CB8AC3E}">
        <p14:creationId xmlns:p14="http://schemas.microsoft.com/office/powerpoint/2010/main" val="3573174158"/>
      </p:ext>
    </p:extLst>
  </p:cSld>
  <p:clrMapOvr>
    <a:masterClrMapping/>
  </p:clrMapOvr>
  <p:transition>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9AF27D7-ACD6-4895-A554-A98199A5CD1A}" type="datetimeFigureOut">
              <a:rPr lang="ru-RU"/>
              <a:pPr>
                <a:defRPr/>
              </a:pPr>
              <a:t>22.07.2020</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9BFC59C-E7A5-41ED-A33D-5E7C81EBCB6A}" type="slidenum">
              <a:rPr lang="ru-RU" altLang="uk-UA"/>
              <a:pPr>
                <a:defRPr/>
              </a:pPr>
              <a:t>‹#›</a:t>
            </a:fld>
            <a:endParaRPr lang="ru-RU" altLang="uk-UA"/>
          </a:p>
        </p:txBody>
      </p:sp>
    </p:spTree>
    <p:extLst>
      <p:ext uri="{BB962C8B-B14F-4D97-AF65-F5344CB8AC3E}">
        <p14:creationId xmlns:p14="http://schemas.microsoft.com/office/powerpoint/2010/main" val="558426494"/>
      </p:ext>
    </p:extLst>
  </p:cSld>
  <p:clrMapOvr>
    <a:masterClrMapping/>
  </p:clrMapOvr>
  <p:transition>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1588" y="4763"/>
            <a:ext cx="9144000" cy="931862"/>
          </a:xfrm>
          <a:prstGeom prst="rect">
            <a:avLst/>
          </a:prstGeom>
          <a:gradFill rotWithShape="1">
            <a:gsLst>
              <a:gs pos="0">
                <a:schemeClr val="hlink"/>
              </a:gs>
              <a:gs pos="50000">
                <a:schemeClr val="hlink">
                  <a:gamma/>
                  <a:tint val="0"/>
                  <a:invGamma/>
                </a:schemeClr>
              </a:gs>
              <a:gs pos="100000">
                <a:schemeClr val="hlink"/>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grpSp>
        <p:nvGrpSpPr>
          <p:cNvPr id="1027" name="Group 16"/>
          <p:cNvGrpSpPr>
            <a:grpSpLocks/>
          </p:cNvGrpSpPr>
          <p:nvPr/>
        </p:nvGrpSpPr>
        <p:grpSpPr bwMode="auto">
          <a:xfrm>
            <a:off x="-12700" y="0"/>
            <a:ext cx="9150350" cy="1012825"/>
            <a:chOff x="476" y="-638"/>
            <a:chExt cx="5764" cy="638"/>
          </a:xfrm>
        </p:grpSpPr>
        <p:sp>
          <p:nvSpPr>
            <p:cNvPr id="1035" name="Oval 17"/>
            <p:cNvSpPr>
              <a:spLocks noChangeArrowheads="1"/>
            </p:cNvSpPr>
            <p:nvPr userDrawn="1"/>
          </p:nvSpPr>
          <p:spPr bwMode="gray">
            <a:xfrm>
              <a:off x="555"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6" name="Oval 18"/>
            <p:cNvSpPr>
              <a:spLocks noChangeArrowheads="1"/>
            </p:cNvSpPr>
            <p:nvPr userDrawn="1"/>
          </p:nvSpPr>
          <p:spPr bwMode="gray">
            <a:xfrm>
              <a:off x="553"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7" name="Oval 19"/>
            <p:cNvSpPr>
              <a:spLocks noChangeArrowheads="1"/>
            </p:cNvSpPr>
            <p:nvPr userDrawn="1"/>
          </p:nvSpPr>
          <p:spPr bwMode="gray">
            <a:xfrm>
              <a:off x="843" y="-42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8" name="Oval 20"/>
            <p:cNvSpPr>
              <a:spLocks noChangeArrowheads="1"/>
            </p:cNvSpPr>
            <p:nvPr userDrawn="1"/>
          </p:nvSpPr>
          <p:spPr bwMode="gray">
            <a:xfrm>
              <a:off x="843" y="-13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2" name="Oval 21"/>
            <p:cNvSpPr>
              <a:spLocks noChangeArrowheads="1"/>
            </p:cNvSpPr>
            <p:nvPr userDrawn="1"/>
          </p:nvSpPr>
          <p:spPr bwMode="gray">
            <a:xfrm>
              <a:off x="1113"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0" name="Oval 22"/>
            <p:cNvSpPr>
              <a:spLocks noChangeArrowheads="1"/>
            </p:cNvSpPr>
            <p:nvPr userDrawn="1"/>
          </p:nvSpPr>
          <p:spPr bwMode="gray">
            <a:xfrm>
              <a:off x="1249"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1" name="Line 23"/>
            <p:cNvSpPr>
              <a:spLocks noChangeShapeType="1"/>
            </p:cNvSpPr>
            <p:nvPr userDrawn="1"/>
          </p:nvSpPr>
          <p:spPr bwMode="gray">
            <a:xfrm>
              <a:off x="577"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2" name="Line 24"/>
            <p:cNvSpPr>
              <a:spLocks noChangeShapeType="1"/>
            </p:cNvSpPr>
            <p:nvPr userDrawn="1"/>
          </p:nvSpPr>
          <p:spPr bwMode="gray">
            <a:xfrm>
              <a:off x="71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3" name="Line 25"/>
            <p:cNvSpPr>
              <a:spLocks noChangeShapeType="1"/>
            </p:cNvSpPr>
            <p:nvPr userDrawn="1"/>
          </p:nvSpPr>
          <p:spPr bwMode="gray">
            <a:xfrm>
              <a:off x="864"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4" name="Line 26"/>
            <p:cNvSpPr>
              <a:spLocks noChangeShapeType="1"/>
            </p:cNvSpPr>
            <p:nvPr userDrawn="1"/>
          </p:nvSpPr>
          <p:spPr bwMode="gray">
            <a:xfrm>
              <a:off x="1000"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5" name="Line 27"/>
            <p:cNvSpPr>
              <a:spLocks noChangeShapeType="1"/>
            </p:cNvSpPr>
            <p:nvPr userDrawn="1"/>
          </p:nvSpPr>
          <p:spPr bwMode="gray">
            <a:xfrm>
              <a:off x="1136"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6" name="Line 28"/>
            <p:cNvSpPr>
              <a:spLocks noChangeShapeType="1"/>
            </p:cNvSpPr>
            <p:nvPr userDrawn="1"/>
          </p:nvSpPr>
          <p:spPr bwMode="gray">
            <a:xfrm>
              <a:off x="1272" y="-635"/>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7" name="Line 29"/>
            <p:cNvSpPr>
              <a:spLocks noChangeShapeType="1"/>
            </p:cNvSpPr>
            <p:nvPr userDrawn="1"/>
          </p:nvSpPr>
          <p:spPr bwMode="gray">
            <a:xfrm>
              <a:off x="1414"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8" name="Line 30"/>
            <p:cNvSpPr>
              <a:spLocks noChangeShapeType="1"/>
            </p:cNvSpPr>
            <p:nvPr userDrawn="1"/>
          </p:nvSpPr>
          <p:spPr bwMode="gray">
            <a:xfrm>
              <a:off x="1565"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9" name="Line 31"/>
            <p:cNvSpPr>
              <a:spLocks noChangeShapeType="1"/>
            </p:cNvSpPr>
            <p:nvPr userDrawn="1"/>
          </p:nvSpPr>
          <p:spPr bwMode="gray">
            <a:xfrm>
              <a:off x="1701"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0" name="Line 32"/>
            <p:cNvSpPr>
              <a:spLocks noChangeShapeType="1"/>
            </p:cNvSpPr>
            <p:nvPr userDrawn="1"/>
          </p:nvSpPr>
          <p:spPr bwMode="gray">
            <a:xfrm>
              <a:off x="1837"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1" name="Line 33"/>
            <p:cNvSpPr>
              <a:spLocks noChangeShapeType="1"/>
            </p:cNvSpPr>
            <p:nvPr userDrawn="1"/>
          </p:nvSpPr>
          <p:spPr bwMode="gray">
            <a:xfrm>
              <a:off x="1973"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2" name="Line 34"/>
            <p:cNvSpPr>
              <a:spLocks noChangeShapeType="1"/>
            </p:cNvSpPr>
            <p:nvPr userDrawn="1"/>
          </p:nvSpPr>
          <p:spPr bwMode="gray">
            <a:xfrm>
              <a:off x="210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3" name="Oval 35"/>
            <p:cNvSpPr>
              <a:spLocks noChangeArrowheads="1"/>
            </p:cNvSpPr>
            <p:nvPr userDrawn="1"/>
          </p:nvSpPr>
          <p:spPr bwMode="gray">
            <a:xfrm>
              <a:off x="1392"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4" name="Oval 36"/>
            <p:cNvSpPr>
              <a:spLocks noChangeArrowheads="1"/>
            </p:cNvSpPr>
            <p:nvPr userDrawn="1"/>
          </p:nvSpPr>
          <p:spPr bwMode="gray">
            <a:xfrm>
              <a:off x="1390" y="-542"/>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5" name="Oval 37"/>
            <p:cNvSpPr>
              <a:spLocks noChangeArrowheads="1"/>
            </p:cNvSpPr>
            <p:nvPr userDrawn="1"/>
          </p:nvSpPr>
          <p:spPr bwMode="gray">
            <a:xfrm>
              <a:off x="1680"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6" name="Oval 38"/>
            <p:cNvSpPr>
              <a:spLocks noChangeArrowheads="1"/>
            </p:cNvSpPr>
            <p:nvPr userDrawn="1"/>
          </p:nvSpPr>
          <p:spPr bwMode="gray">
            <a:xfrm>
              <a:off x="1680" y="-54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7" name="Oval 39"/>
            <p:cNvSpPr>
              <a:spLocks noChangeArrowheads="1"/>
            </p:cNvSpPr>
            <p:nvPr userDrawn="1"/>
          </p:nvSpPr>
          <p:spPr bwMode="gray">
            <a:xfrm>
              <a:off x="1950" y="-28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8" name="Oval 40"/>
            <p:cNvSpPr>
              <a:spLocks noChangeArrowheads="1"/>
            </p:cNvSpPr>
            <p:nvPr userDrawn="1"/>
          </p:nvSpPr>
          <p:spPr bwMode="gray">
            <a:xfrm>
              <a:off x="2086" y="-1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9" name="Oval 41"/>
            <p:cNvSpPr>
              <a:spLocks noChangeArrowheads="1"/>
            </p:cNvSpPr>
            <p:nvPr userDrawn="1"/>
          </p:nvSpPr>
          <p:spPr bwMode="gray">
            <a:xfrm>
              <a:off x="2224"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0" name="Oval 42"/>
            <p:cNvSpPr>
              <a:spLocks noChangeArrowheads="1"/>
            </p:cNvSpPr>
            <p:nvPr userDrawn="1"/>
          </p:nvSpPr>
          <p:spPr bwMode="gray">
            <a:xfrm>
              <a:off x="2222"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1" name="Oval 43"/>
            <p:cNvSpPr>
              <a:spLocks noChangeArrowheads="1"/>
            </p:cNvSpPr>
            <p:nvPr userDrawn="1"/>
          </p:nvSpPr>
          <p:spPr bwMode="gray">
            <a:xfrm>
              <a:off x="2512"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2" name="Oval 44"/>
            <p:cNvSpPr>
              <a:spLocks noChangeArrowheads="1"/>
            </p:cNvSpPr>
            <p:nvPr userDrawn="1"/>
          </p:nvSpPr>
          <p:spPr bwMode="gray">
            <a:xfrm>
              <a:off x="2512" y="-15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3" name="Oval 45"/>
            <p:cNvSpPr>
              <a:spLocks noChangeArrowheads="1"/>
            </p:cNvSpPr>
            <p:nvPr userDrawn="1"/>
          </p:nvSpPr>
          <p:spPr bwMode="gray">
            <a:xfrm>
              <a:off x="2782"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4" name="Oval 46"/>
            <p:cNvSpPr>
              <a:spLocks noChangeArrowheads="1"/>
            </p:cNvSpPr>
            <p:nvPr userDrawn="1"/>
          </p:nvSpPr>
          <p:spPr bwMode="gray">
            <a:xfrm>
              <a:off x="2918"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65" name="Group 47"/>
            <p:cNvGrpSpPr>
              <a:grpSpLocks/>
            </p:cNvGrpSpPr>
            <p:nvPr userDrawn="1"/>
          </p:nvGrpSpPr>
          <p:grpSpPr bwMode="auto">
            <a:xfrm>
              <a:off x="2246" y="-638"/>
              <a:ext cx="1532" cy="635"/>
              <a:chOff x="-765" y="-1448"/>
              <a:chExt cx="1532" cy="2896"/>
            </a:xfrm>
          </p:grpSpPr>
          <p:sp>
            <p:nvSpPr>
              <p:cNvPr id="1111" name="Line 48"/>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2" name="Line 49"/>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3" name="Line 50"/>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4" name="Line 51"/>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5" name="Line 52"/>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6" name="Line 53"/>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7" name="Line 54"/>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8" name="Line 55"/>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9" name="Line 56"/>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0" name="Line 57"/>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1" name="Line 58"/>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2" name="Line 59"/>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66" name="Oval 60"/>
            <p:cNvSpPr>
              <a:spLocks noChangeArrowheads="1"/>
            </p:cNvSpPr>
            <p:nvPr userDrawn="1"/>
          </p:nvSpPr>
          <p:spPr bwMode="gray">
            <a:xfrm>
              <a:off x="3061" y="-41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7" name="Oval 61"/>
            <p:cNvSpPr>
              <a:spLocks noChangeArrowheads="1"/>
            </p:cNvSpPr>
            <p:nvPr userDrawn="1"/>
          </p:nvSpPr>
          <p:spPr bwMode="gray">
            <a:xfrm>
              <a:off x="3059"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8" name="Oval 62"/>
            <p:cNvSpPr>
              <a:spLocks noChangeArrowheads="1"/>
            </p:cNvSpPr>
            <p:nvPr userDrawn="1"/>
          </p:nvSpPr>
          <p:spPr bwMode="gray">
            <a:xfrm>
              <a:off x="3349" y="-41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9" name="Oval 63"/>
            <p:cNvSpPr>
              <a:spLocks noChangeArrowheads="1"/>
            </p:cNvSpPr>
            <p:nvPr userDrawn="1"/>
          </p:nvSpPr>
          <p:spPr bwMode="gray">
            <a:xfrm>
              <a:off x="3349"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0" name="Oval 64"/>
            <p:cNvSpPr>
              <a:spLocks noChangeArrowheads="1"/>
            </p:cNvSpPr>
            <p:nvPr userDrawn="1"/>
          </p:nvSpPr>
          <p:spPr bwMode="gray">
            <a:xfrm>
              <a:off x="3619"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1" name="Oval 65"/>
            <p:cNvSpPr>
              <a:spLocks noChangeArrowheads="1"/>
            </p:cNvSpPr>
            <p:nvPr userDrawn="1"/>
          </p:nvSpPr>
          <p:spPr bwMode="gray">
            <a:xfrm>
              <a:off x="3755"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2" name="Oval 66"/>
            <p:cNvSpPr>
              <a:spLocks noChangeArrowheads="1"/>
            </p:cNvSpPr>
            <p:nvPr userDrawn="1"/>
          </p:nvSpPr>
          <p:spPr bwMode="gray">
            <a:xfrm>
              <a:off x="3913" y="-27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3" name="Oval 67"/>
            <p:cNvSpPr>
              <a:spLocks noChangeArrowheads="1"/>
            </p:cNvSpPr>
            <p:nvPr userDrawn="1"/>
          </p:nvSpPr>
          <p:spPr bwMode="gray">
            <a:xfrm>
              <a:off x="3911"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4" name="Oval 68"/>
            <p:cNvSpPr>
              <a:spLocks noChangeArrowheads="1"/>
            </p:cNvSpPr>
            <p:nvPr userDrawn="1"/>
          </p:nvSpPr>
          <p:spPr bwMode="gray">
            <a:xfrm>
              <a:off x="4201" y="-45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5" name="Oval 69"/>
            <p:cNvSpPr>
              <a:spLocks noChangeArrowheads="1"/>
            </p:cNvSpPr>
            <p:nvPr userDrawn="1"/>
          </p:nvSpPr>
          <p:spPr bwMode="gray">
            <a:xfrm>
              <a:off x="4201" y="-1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6" name="Oval 70"/>
            <p:cNvSpPr>
              <a:spLocks noChangeArrowheads="1"/>
            </p:cNvSpPr>
            <p:nvPr userDrawn="1"/>
          </p:nvSpPr>
          <p:spPr bwMode="gray">
            <a:xfrm>
              <a:off x="4471" y="-29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7" name="Oval 71"/>
            <p:cNvSpPr>
              <a:spLocks noChangeArrowheads="1"/>
            </p:cNvSpPr>
            <p:nvPr userDrawn="1"/>
          </p:nvSpPr>
          <p:spPr bwMode="gray">
            <a:xfrm>
              <a:off x="4607"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78" name="Group 72"/>
            <p:cNvGrpSpPr>
              <a:grpSpLocks/>
            </p:cNvGrpSpPr>
            <p:nvPr userDrawn="1"/>
          </p:nvGrpSpPr>
          <p:grpSpPr bwMode="auto">
            <a:xfrm>
              <a:off x="3935" y="-638"/>
              <a:ext cx="1532" cy="635"/>
              <a:chOff x="-765" y="-1448"/>
              <a:chExt cx="1532" cy="2896"/>
            </a:xfrm>
          </p:grpSpPr>
          <p:sp>
            <p:nvSpPr>
              <p:cNvPr id="1099" name="Line 73"/>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0" name="Line 74"/>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1" name="Line 75"/>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2" name="Line 76"/>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3" name="Line 77"/>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4" name="Line 78"/>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5" name="Line 79"/>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6" name="Line 80"/>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7" name="Line 81"/>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8" name="Line 82"/>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9" name="Line 83"/>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0" name="Line 84"/>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79" name="Oval 85"/>
            <p:cNvSpPr>
              <a:spLocks noChangeArrowheads="1"/>
            </p:cNvSpPr>
            <p:nvPr userDrawn="1"/>
          </p:nvSpPr>
          <p:spPr bwMode="gray">
            <a:xfrm>
              <a:off x="4750" y="-36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0" name="Oval 86"/>
            <p:cNvSpPr>
              <a:spLocks noChangeArrowheads="1"/>
            </p:cNvSpPr>
            <p:nvPr userDrawn="1"/>
          </p:nvSpPr>
          <p:spPr bwMode="gray">
            <a:xfrm>
              <a:off x="4748"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1" name="Oval 87"/>
            <p:cNvSpPr>
              <a:spLocks noChangeArrowheads="1"/>
            </p:cNvSpPr>
            <p:nvPr userDrawn="1"/>
          </p:nvSpPr>
          <p:spPr bwMode="gray">
            <a:xfrm>
              <a:off x="5038" y="-42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2" name="Oval 88"/>
            <p:cNvSpPr>
              <a:spLocks noChangeArrowheads="1"/>
            </p:cNvSpPr>
            <p:nvPr userDrawn="1"/>
          </p:nvSpPr>
          <p:spPr bwMode="gray">
            <a:xfrm>
              <a:off x="5038"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3" name="Oval 89"/>
            <p:cNvSpPr>
              <a:spLocks noChangeArrowheads="1"/>
            </p:cNvSpPr>
            <p:nvPr userDrawn="1"/>
          </p:nvSpPr>
          <p:spPr bwMode="gray">
            <a:xfrm>
              <a:off x="5308"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4" name="Oval 90"/>
            <p:cNvSpPr>
              <a:spLocks noChangeArrowheads="1"/>
            </p:cNvSpPr>
            <p:nvPr userDrawn="1"/>
          </p:nvSpPr>
          <p:spPr bwMode="gray">
            <a:xfrm>
              <a:off x="5444"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5" name="Oval 91"/>
            <p:cNvSpPr>
              <a:spLocks noChangeArrowheads="1"/>
            </p:cNvSpPr>
            <p:nvPr userDrawn="1"/>
          </p:nvSpPr>
          <p:spPr bwMode="gray">
            <a:xfrm>
              <a:off x="5580" y="-28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6" name="Oval 92"/>
            <p:cNvSpPr>
              <a:spLocks noChangeArrowheads="1"/>
            </p:cNvSpPr>
            <p:nvPr userDrawn="1"/>
          </p:nvSpPr>
          <p:spPr bwMode="gray">
            <a:xfrm>
              <a:off x="5578" y="-5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7" name="Oval 93"/>
            <p:cNvSpPr>
              <a:spLocks noChangeArrowheads="1"/>
            </p:cNvSpPr>
            <p:nvPr userDrawn="1"/>
          </p:nvSpPr>
          <p:spPr bwMode="gray">
            <a:xfrm>
              <a:off x="5868" y="-42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8" name="Oval 94"/>
            <p:cNvSpPr>
              <a:spLocks noChangeArrowheads="1"/>
            </p:cNvSpPr>
            <p:nvPr userDrawn="1"/>
          </p:nvSpPr>
          <p:spPr bwMode="gray">
            <a:xfrm>
              <a:off x="5868" y="-15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9" name="Oval 95"/>
            <p:cNvSpPr>
              <a:spLocks noChangeArrowheads="1"/>
            </p:cNvSpPr>
            <p:nvPr userDrawn="1"/>
          </p:nvSpPr>
          <p:spPr bwMode="gray">
            <a:xfrm>
              <a:off x="6138" y="-28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90" name="Line 96"/>
            <p:cNvSpPr>
              <a:spLocks noChangeShapeType="1"/>
            </p:cNvSpPr>
            <p:nvPr userDrawn="1"/>
          </p:nvSpPr>
          <p:spPr bwMode="gray">
            <a:xfrm>
              <a:off x="5602"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1" name="Line 97"/>
            <p:cNvSpPr>
              <a:spLocks noChangeShapeType="1"/>
            </p:cNvSpPr>
            <p:nvPr userDrawn="1"/>
          </p:nvSpPr>
          <p:spPr bwMode="gray">
            <a:xfrm>
              <a:off x="5753"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2" name="Line 98"/>
            <p:cNvSpPr>
              <a:spLocks noChangeShapeType="1"/>
            </p:cNvSpPr>
            <p:nvPr userDrawn="1"/>
          </p:nvSpPr>
          <p:spPr bwMode="gray">
            <a:xfrm>
              <a:off x="5889"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3" name="Line 99"/>
            <p:cNvSpPr>
              <a:spLocks noChangeShapeType="1"/>
            </p:cNvSpPr>
            <p:nvPr userDrawn="1"/>
          </p:nvSpPr>
          <p:spPr bwMode="gray">
            <a:xfrm>
              <a:off x="6025"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4" name="Line 100"/>
            <p:cNvSpPr>
              <a:spLocks noChangeShapeType="1"/>
            </p:cNvSpPr>
            <p:nvPr userDrawn="1"/>
          </p:nvSpPr>
          <p:spPr bwMode="gray">
            <a:xfrm>
              <a:off x="6161"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5" name="Line 101"/>
            <p:cNvSpPr>
              <a:spLocks noChangeShapeType="1"/>
            </p:cNvSpPr>
            <p:nvPr userDrawn="1"/>
          </p:nvSpPr>
          <p:spPr bwMode="gray">
            <a:xfrm>
              <a:off x="476" y="-525"/>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6" name="Line 102"/>
            <p:cNvSpPr>
              <a:spLocks noChangeShapeType="1"/>
            </p:cNvSpPr>
            <p:nvPr userDrawn="1"/>
          </p:nvSpPr>
          <p:spPr bwMode="gray">
            <a:xfrm>
              <a:off x="477" y="-389"/>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7" name="Line 103"/>
            <p:cNvSpPr>
              <a:spLocks noChangeShapeType="1"/>
            </p:cNvSpPr>
            <p:nvPr userDrawn="1"/>
          </p:nvSpPr>
          <p:spPr bwMode="gray">
            <a:xfrm>
              <a:off x="478" y="-253"/>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8" name="Line 104"/>
            <p:cNvSpPr>
              <a:spLocks noChangeShapeType="1"/>
            </p:cNvSpPr>
            <p:nvPr userDrawn="1"/>
          </p:nvSpPr>
          <p:spPr bwMode="gray">
            <a:xfrm>
              <a:off x="480" y="-126"/>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129" name="Rectangle 105"/>
          <p:cNvSpPr>
            <a:spLocks noChangeArrowheads="1"/>
          </p:cNvSpPr>
          <p:nvPr/>
        </p:nvSpPr>
        <p:spPr bwMode="gray">
          <a:xfrm>
            <a:off x="0" y="800100"/>
            <a:ext cx="9144000" cy="301625"/>
          </a:xfrm>
          <a:prstGeom prst="rect">
            <a:avLst/>
          </a:prstGeom>
          <a:gradFill rotWithShape="1">
            <a:gsLst>
              <a:gs pos="0">
                <a:schemeClr val="tx1">
                  <a:gamma/>
                  <a:shade val="46275"/>
                  <a:invGamma/>
                </a:schemeClr>
              </a:gs>
              <a:gs pos="100000">
                <a:schemeClr val="tx1"/>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sp>
        <p:nvSpPr>
          <p:cNvPr id="1029" name="Oval 106" descr="06_original_w"/>
          <p:cNvSpPr>
            <a:spLocks noChangeArrowheads="1"/>
          </p:cNvSpPr>
          <p:nvPr/>
        </p:nvSpPr>
        <p:spPr bwMode="gray">
          <a:xfrm>
            <a:off x="7956550" y="404813"/>
            <a:ext cx="936625" cy="1008062"/>
          </a:xfrm>
          <a:prstGeom prst="ellipse">
            <a:avLst/>
          </a:prstGeom>
          <a:blipFill dpi="0" rotWithShape="1">
            <a:blip r:embed="rId13"/>
            <a:srcRect/>
            <a:stretch>
              <a:fillRect/>
            </a:stretch>
          </a:blipFill>
          <a:ln w="57150">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0" name="Rectangle 3"/>
          <p:cNvSpPr>
            <a:spLocks noGrp="1" noChangeArrowheads="1"/>
          </p:cNvSpPr>
          <p:nvPr>
            <p:ph type="body" idx="1"/>
          </p:nvPr>
        </p:nvSpPr>
        <p:spPr bwMode="auto">
          <a:xfrm>
            <a:off x="457200" y="1228725"/>
            <a:ext cx="8229600"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uk-UA" smtClean="0"/>
              <a:t>Образец текста</a:t>
            </a:r>
          </a:p>
          <a:p>
            <a:pPr lvl="1"/>
            <a:r>
              <a:rPr lang="en-US" altLang="uk-UA" smtClean="0"/>
              <a:t>Второй уровень</a:t>
            </a:r>
          </a:p>
          <a:p>
            <a:pPr lvl="2"/>
            <a:r>
              <a:rPr lang="en-US" altLang="uk-UA" smtClean="0"/>
              <a:t>Третий уровень</a:t>
            </a:r>
          </a:p>
          <a:p>
            <a:pPr lvl="3"/>
            <a:r>
              <a:rPr lang="en-US" altLang="uk-UA" smtClean="0"/>
              <a:t>Четвертый уровень</a:t>
            </a:r>
          </a:p>
          <a:p>
            <a:pPr lvl="4"/>
            <a:r>
              <a:rPr lang="en-US" altLang="uk-UA" smtClean="0"/>
              <a:t>Пятый уровень</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b="0">
                <a:latin typeface="+mn-lt"/>
                <a:cs typeface="+mn-cs"/>
              </a:defRPr>
            </a:lvl1pPr>
          </a:lstStyle>
          <a:p>
            <a:pPr>
              <a:defRPr/>
            </a:pPr>
            <a:fld id="{A95AFC7E-0181-4ED6-9046-95DD480F976B}" type="datetimeFigureOut">
              <a:rPr lang="ru-RU"/>
              <a:pPr>
                <a:defRPr/>
              </a:pPr>
              <a:t>22.07.2020</a:t>
            </a:fld>
            <a:endParaRPr lang="ru-RU"/>
          </a:p>
        </p:txBody>
      </p:sp>
      <p:sp>
        <p:nvSpPr>
          <p:cNvPr id="3" name="Rectangle 5"/>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b="0">
                <a:latin typeface="+mn-lt"/>
                <a:cs typeface="+mn-cs"/>
              </a:defRPr>
            </a:lvl1pPr>
          </a:lstStyle>
          <a:p>
            <a:pPr>
              <a:defRPr/>
            </a:pPr>
            <a:endParaRPr lang="ru-RU"/>
          </a:p>
        </p:txBody>
      </p:sp>
      <p:sp>
        <p:nvSpPr>
          <p:cNvPr id="4" name="Rectangle 6"/>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9EE5AEF-E962-4A57-8304-8F18007BB3C8}" type="slidenum">
              <a:rPr lang="ru-RU" altLang="uk-UA"/>
              <a:pPr>
                <a:defRPr/>
              </a:pPr>
              <a:t>‹#›</a:t>
            </a:fld>
            <a:endParaRPr lang="ru-RU" altLang="uk-UA"/>
          </a:p>
        </p:txBody>
      </p:sp>
      <p:sp>
        <p:nvSpPr>
          <p:cNvPr id="1034" name="Rectangle 2"/>
          <p:cNvSpPr>
            <a:spLocks noGrp="1" noChangeArrowheads="1"/>
          </p:cNvSpPr>
          <p:nvPr>
            <p:ph type="title"/>
          </p:nvPr>
        </p:nvSpPr>
        <p:spPr bwMode="black">
          <a:xfrm>
            <a:off x="457200" y="228600"/>
            <a:ext cx="7391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uk-UA" smtClean="0"/>
              <a:t>Образец заголовка</a:t>
            </a:r>
          </a:p>
        </p:txBody>
      </p:sp>
    </p:spTree>
  </p:cSld>
  <p:clrMap bg1="lt1" tx1="dk1" bg2="lt2" tx2="dk2" accent1="accent1" accent2="accent2" accent3="accent3" accent4="accent4" accent5="accent5" accent6="accent6" hlink="hlink" folHlink="folHlink"/>
  <p:sldLayoutIdLst>
    <p:sldLayoutId id="2147485275" r:id="rId1"/>
    <p:sldLayoutId id="2147485276" r:id="rId2"/>
    <p:sldLayoutId id="2147485277" r:id="rId3"/>
    <p:sldLayoutId id="2147485278" r:id="rId4"/>
    <p:sldLayoutId id="2147485279" r:id="rId5"/>
    <p:sldLayoutId id="2147485280" r:id="rId6"/>
    <p:sldLayoutId id="2147485281" r:id="rId7"/>
    <p:sldLayoutId id="2147485282" r:id="rId8"/>
    <p:sldLayoutId id="2147485283" r:id="rId9"/>
    <p:sldLayoutId id="2147485284" r:id="rId10"/>
    <p:sldLayoutId id="2147485285" r:id="rId11"/>
  </p:sldLayoutIdLst>
  <p:transition>
    <p:strips dir="ld"/>
  </p:transition>
  <p:txStyles>
    <p:titleStyle>
      <a:lvl1pPr algn="r" rtl="0" eaLnBrk="0" fontAlgn="base" hangingPunct="0">
        <a:spcBef>
          <a:spcPct val="0"/>
        </a:spcBef>
        <a:spcAft>
          <a:spcPct val="0"/>
        </a:spcAft>
        <a:defRPr sz="2800" b="1" i="1">
          <a:solidFill>
            <a:schemeClr val="tx1"/>
          </a:solidFill>
          <a:latin typeface="+mj-lt"/>
          <a:ea typeface="+mj-ea"/>
          <a:cs typeface="+mj-cs"/>
        </a:defRPr>
      </a:lvl1pPr>
      <a:lvl2pPr algn="r" rtl="0" eaLnBrk="0" fontAlgn="base" hangingPunct="0">
        <a:spcBef>
          <a:spcPct val="0"/>
        </a:spcBef>
        <a:spcAft>
          <a:spcPct val="0"/>
        </a:spcAft>
        <a:defRPr sz="2800" b="1" i="1">
          <a:solidFill>
            <a:schemeClr val="tx1"/>
          </a:solidFill>
          <a:latin typeface="Verdana" pitchFamily="34" charset="0"/>
        </a:defRPr>
      </a:lvl2pPr>
      <a:lvl3pPr algn="r" rtl="0" eaLnBrk="0" fontAlgn="base" hangingPunct="0">
        <a:spcBef>
          <a:spcPct val="0"/>
        </a:spcBef>
        <a:spcAft>
          <a:spcPct val="0"/>
        </a:spcAft>
        <a:defRPr sz="2800" b="1" i="1">
          <a:solidFill>
            <a:schemeClr val="tx1"/>
          </a:solidFill>
          <a:latin typeface="Verdana" pitchFamily="34" charset="0"/>
        </a:defRPr>
      </a:lvl3pPr>
      <a:lvl4pPr algn="r" rtl="0" eaLnBrk="0" fontAlgn="base" hangingPunct="0">
        <a:spcBef>
          <a:spcPct val="0"/>
        </a:spcBef>
        <a:spcAft>
          <a:spcPct val="0"/>
        </a:spcAft>
        <a:defRPr sz="2800" b="1" i="1">
          <a:solidFill>
            <a:schemeClr val="tx1"/>
          </a:solidFill>
          <a:latin typeface="Verdana" pitchFamily="34" charset="0"/>
        </a:defRPr>
      </a:lvl4pPr>
      <a:lvl5pPr algn="r" rtl="0" eaLnBrk="0" fontAlgn="base" hangingPunct="0">
        <a:spcBef>
          <a:spcPct val="0"/>
        </a:spcBef>
        <a:spcAft>
          <a:spcPct val="0"/>
        </a:spcAft>
        <a:defRPr sz="2800" b="1" i="1">
          <a:solidFill>
            <a:schemeClr val="tx1"/>
          </a:solidFill>
          <a:latin typeface="Verdana" pitchFamily="34" charset="0"/>
        </a:defRPr>
      </a:lvl5pPr>
      <a:lvl6pPr marL="457200" algn="r" rtl="0" eaLnBrk="1" fontAlgn="base" hangingPunct="1">
        <a:spcBef>
          <a:spcPct val="0"/>
        </a:spcBef>
        <a:spcAft>
          <a:spcPct val="0"/>
        </a:spcAft>
        <a:defRPr sz="2800" b="1" i="1">
          <a:solidFill>
            <a:schemeClr val="tx1"/>
          </a:solidFill>
          <a:latin typeface="Verdana" pitchFamily="34" charset="0"/>
        </a:defRPr>
      </a:lvl6pPr>
      <a:lvl7pPr marL="914400" algn="r" rtl="0" eaLnBrk="1" fontAlgn="base" hangingPunct="1">
        <a:spcBef>
          <a:spcPct val="0"/>
        </a:spcBef>
        <a:spcAft>
          <a:spcPct val="0"/>
        </a:spcAft>
        <a:defRPr sz="2800" b="1" i="1">
          <a:solidFill>
            <a:schemeClr val="tx1"/>
          </a:solidFill>
          <a:latin typeface="Verdana" pitchFamily="34" charset="0"/>
        </a:defRPr>
      </a:lvl7pPr>
      <a:lvl8pPr marL="1371600" algn="r" rtl="0" eaLnBrk="1" fontAlgn="base" hangingPunct="1">
        <a:spcBef>
          <a:spcPct val="0"/>
        </a:spcBef>
        <a:spcAft>
          <a:spcPct val="0"/>
        </a:spcAft>
        <a:defRPr sz="2800" b="1" i="1">
          <a:solidFill>
            <a:schemeClr val="tx1"/>
          </a:solidFill>
          <a:latin typeface="Verdana" pitchFamily="34" charset="0"/>
        </a:defRPr>
      </a:lvl8pPr>
      <a:lvl9pPr marL="1828800" algn="r" rtl="0" eaLnBrk="1" fontAlgn="base" hangingPunct="1">
        <a:spcBef>
          <a:spcPct val="0"/>
        </a:spcBef>
        <a:spcAft>
          <a:spcPct val="0"/>
        </a:spcAft>
        <a:defRPr sz="2800" b="1" i="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9144000" cy="4929187"/>
          </a:xfrm>
        </p:spPr>
        <p:txBody>
          <a:bodyPr/>
          <a:lstStyle/>
          <a:p>
            <a:pPr algn="ctr">
              <a:defRPr/>
            </a:pPr>
            <a:r>
              <a:rPr lang="uk-UA" sz="5400" i="0" dirty="0" smtClean="0">
                <a:solidFill>
                  <a:schemeClr val="accent4">
                    <a:lumMod val="50000"/>
                  </a:schemeClr>
                </a:solidFill>
                <a:latin typeface="Bookman Old Style" pitchFamily="18" charset="0"/>
              </a:rPr>
              <a:t>Тема </a:t>
            </a:r>
            <a:r>
              <a:rPr lang="ru-RU" sz="5400" i="0" dirty="0" smtClean="0">
                <a:solidFill>
                  <a:schemeClr val="accent4">
                    <a:lumMod val="50000"/>
                  </a:schemeClr>
                </a:solidFill>
                <a:latin typeface="Bookman Old Style" pitchFamily="18" charset="0"/>
              </a:rPr>
              <a:t>2</a:t>
            </a:r>
            <a:r>
              <a:rPr lang="uk-UA" sz="5400" i="0" dirty="0" smtClean="0">
                <a:solidFill>
                  <a:schemeClr val="accent4">
                    <a:lumMod val="50000"/>
                  </a:schemeClr>
                </a:solidFill>
                <a:latin typeface="Bookman Old Style" pitchFamily="18" charset="0"/>
              </a:rPr>
              <a:t>.</a:t>
            </a:r>
            <a:r>
              <a:rPr lang="ru-RU" sz="4400" i="0" dirty="0">
                <a:latin typeface="Bookman Old Style" pitchFamily="18" charset="0"/>
              </a:rPr>
              <a:t/>
            </a:r>
            <a:br>
              <a:rPr lang="ru-RU" sz="4400" i="0" dirty="0">
                <a:latin typeface="Bookman Old Style" pitchFamily="18" charset="0"/>
              </a:rPr>
            </a:br>
            <a:r>
              <a:rPr lang="ru-RU" sz="4400" i="0" dirty="0" err="1">
                <a:latin typeface="Bookman Old Style" pitchFamily="18" charset="0"/>
              </a:rPr>
              <a:t>Історія</a:t>
            </a:r>
            <a:r>
              <a:rPr lang="ru-RU" sz="4400" i="0" dirty="0">
                <a:latin typeface="Bookman Old Style" pitchFamily="18" charset="0"/>
              </a:rPr>
              <a:t> </a:t>
            </a:r>
            <a:r>
              <a:rPr lang="ru-RU" sz="4400" i="0" dirty="0" err="1">
                <a:latin typeface="Bookman Old Style" pitchFamily="18" charset="0"/>
              </a:rPr>
              <a:t>розвитку</a:t>
            </a:r>
            <a:r>
              <a:rPr lang="ru-RU" sz="4400" i="0" dirty="0">
                <a:latin typeface="Bookman Old Style" pitchFamily="18" charset="0"/>
              </a:rPr>
              <a:t> науки та </a:t>
            </a:r>
            <a:r>
              <a:rPr lang="ru-RU" sz="4400" i="0" dirty="0" err="1">
                <a:latin typeface="Bookman Old Style" pitchFamily="18" charset="0"/>
              </a:rPr>
              <a:t>наукознавства</a:t>
            </a:r>
            <a:endParaRPr lang="ru-RU" sz="5400" i="0" dirty="0">
              <a:latin typeface="Bookman Old Style" pitchFamily="18" charset="0"/>
            </a:endParaRPr>
          </a:p>
        </p:txBody>
      </p:sp>
    </p:spTree>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0"/>
            <a:ext cx="8928992" cy="830997"/>
          </a:xfrm>
          <a:prstGeom prst="rect">
            <a:avLst/>
          </a:prstGeom>
        </p:spPr>
        <p:txBody>
          <a:bodyPr wrap="square">
            <a:spAutoFit/>
          </a:bodyPr>
          <a:lstStyle/>
          <a:p>
            <a:pPr algn="ctr">
              <a:spcAft>
                <a:spcPts val="0"/>
              </a:spcAft>
            </a:pPr>
            <a:r>
              <a:rPr lang="ru-RU" sz="4800" b="1" dirty="0">
                <a:latin typeface="+mn-lt"/>
                <a:ea typeface="Calibri" panose="020F0502020204030204" pitchFamily="34" charset="0"/>
              </a:rPr>
              <a:t>Періоди </a:t>
            </a:r>
            <a:r>
              <a:rPr lang="ru-RU" sz="4800" b="1" dirty="0" err="1">
                <a:latin typeface="+mn-lt"/>
                <a:ea typeface="Calibri" panose="020F0502020204030204" pitchFamily="34" charset="0"/>
              </a:rPr>
              <a:t>розвитку</a:t>
            </a:r>
            <a:r>
              <a:rPr lang="ru-RU" sz="4800" b="1" dirty="0">
                <a:latin typeface="+mn-lt"/>
                <a:ea typeface="Calibri" panose="020F0502020204030204" pitchFamily="34" charset="0"/>
              </a:rPr>
              <a:t> науки</a:t>
            </a:r>
          </a:p>
        </p:txBody>
      </p:sp>
      <p:graphicFrame>
        <p:nvGraphicFramePr>
          <p:cNvPr id="6" name="Таблиця 5"/>
          <p:cNvGraphicFramePr>
            <a:graphicFrameLocks noGrp="1"/>
          </p:cNvGraphicFramePr>
          <p:nvPr>
            <p:extLst>
              <p:ext uri="{D42A27DB-BD31-4B8C-83A1-F6EECF244321}">
                <p14:modId xmlns:p14="http://schemas.microsoft.com/office/powerpoint/2010/main" val="3463178887"/>
              </p:ext>
            </p:extLst>
          </p:nvPr>
        </p:nvGraphicFramePr>
        <p:xfrm>
          <a:off x="107504" y="830997"/>
          <a:ext cx="9036496" cy="5973733"/>
        </p:xfrm>
        <a:graphic>
          <a:graphicData uri="http://schemas.openxmlformats.org/drawingml/2006/table">
            <a:tbl>
              <a:tblPr/>
              <a:tblGrid>
                <a:gridCol w="2186249">
                  <a:extLst>
                    <a:ext uri="{9D8B030D-6E8A-4147-A177-3AD203B41FA5}">
                      <a16:colId xmlns:a16="http://schemas.microsoft.com/office/drawing/2014/main" xmlns="" val="952697126"/>
                    </a:ext>
                  </a:extLst>
                </a:gridCol>
                <a:gridCol w="6850247">
                  <a:extLst>
                    <a:ext uri="{9D8B030D-6E8A-4147-A177-3AD203B41FA5}">
                      <a16:colId xmlns:a16="http://schemas.microsoft.com/office/drawing/2014/main" xmlns="" val="255430991"/>
                    </a:ext>
                  </a:extLst>
                </a:gridCol>
              </a:tblGrid>
              <a:tr h="297257">
                <a:tc>
                  <a:txBody>
                    <a:bodyPr/>
                    <a:lstStyle/>
                    <a:p>
                      <a:pPr indent="0" algn="ctr">
                        <a:lnSpc>
                          <a:spcPct val="100000"/>
                        </a:lnSpc>
                        <a:spcAft>
                          <a:spcPts val="0"/>
                        </a:spcAft>
                        <a:tabLst>
                          <a:tab pos="213360" algn="l"/>
                        </a:tabLst>
                      </a:pPr>
                      <a:r>
                        <a:rPr lang="uk-UA" sz="20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Назва періоду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tabLst>
                          <a:tab pos="213360" algn="l"/>
                        </a:tabLst>
                      </a:pPr>
                      <a:r>
                        <a:rPr lang="uk-UA" sz="20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Характеристика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88590345"/>
                  </a:ext>
                </a:extLst>
              </a:tr>
              <a:tr h="568903">
                <a:tc>
                  <a:txBody>
                    <a:bodyPr/>
                    <a:lstStyle/>
                    <a:p>
                      <a:pPr indent="0" algn="ctr">
                        <a:lnSpc>
                          <a:spcPct val="100000"/>
                        </a:lnSpc>
                        <a:spcAft>
                          <a:spcPts val="0"/>
                        </a:spcAft>
                        <a:tabLst>
                          <a:tab pos="213360" algn="l"/>
                        </a:tabLst>
                      </a:pPr>
                      <a:r>
                        <a:rPr lang="uk-UA" sz="2000" i="1" dirty="0" err="1">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Переднаука</a:t>
                      </a:r>
                      <a:endPar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indent="0">
                        <a:lnSpc>
                          <a:spcPct val="100000"/>
                        </a:lnSpc>
                        <a:spcAft>
                          <a:spcPts val="0"/>
                        </a:spcAft>
                        <a:tabLst>
                          <a:tab pos="213360" algn="l"/>
                        </a:tabLst>
                      </a:pPr>
                      <a:r>
                        <a:rPr lang="uk-UA" sz="1800" dirty="0">
                          <a:solidFill>
                            <a:schemeClr val="tx2"/>
                          </a:solidFill>
                          <a:effectLst/>
                          <a:latin typeface="+mn-lt"/>
                          <a:ea typeface="Times New Roman" panose="02020603050405020304" pitchFamily="18" charset="0"/>
                          <a:cs typeface="Times New Roman" panose="02020603050405020304" pitchFamily="18" charset="0"/>
                        </a:rPr>
                        <a:t>Зародження науки в цивілізаціях Давнього Сходу: астрології, </a:t>
                      </a:r>
                      <a:r>
                        <a:rPr lang="uk-UA" sz="1800" dirty="0" err="1">
                          <a:solidFill>
                            <a:schemeClr val="tx2"/>
                          </a:solidFill>
                          <a:effectLst/>
                          <a:latin typeface="+mn-lt"/>
                          <a:ea typeface="Times New Roman" panose="02020603050405020304" pitchFamily="18" charset="0"/>
                          <a:cs typeface="Times New Roman" panose="02020603050405020304" pitchFamily="18" charset="0"/>
                        </a:rPr>
                        <a:t>доевклідової</a:t>
                      </a:r>
                      <a:r>
                        <a:rPr lang="uk-UA" sz="1800" dirty="0">
                          <a:solidFill>
                            <a:schemeClr val="tx2"/>
                          </a:solidFill>
                          <a:effectLst/>
                          <a:latin typeface="+mn-lt"/>
                          <a:ea typeface="Times New Roman" panose="02020603050405020304" pitchFamily="18" charset="0"/>
                          <a:cs typeface="Times New Roman" panose="02020603050405020304" pitchFamily="18" charset="0"/>
                        </a:rPr>
                        <a:t> геометрії, грамоти, </a:t>
                      </a:r>
                      <a:r>
                        <a:rPr lang="uk-UA" sz="1800" dirty="0" err="1">
                          <a:solidFill>
                            <a:schemeClr val="tx2"/>
                          </a:solidFill>
                          <a:effectLst/>
                          <a:latin typeface="+mn-lt"/>
                          <a:ea typeface="Times New Roman" panose="02020603050405020304" pitchFamily="18" charset="0"/>
                          <a:cs typeface="Times New Roman" panose="02020603050405020304" pitchFamily="18" charset="0"/>
                        </a:rPr>
                        <a:t>нумерології</a:t>
                      </a:r>
                      <a:endParaRPr lang="uk-UA" sz="1800" dirty="0">
                        <a:solidFill>
                          <a:schemeClr val="tx2"/>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4075001702"/>
                  </a:ext>
                </a:extLst>
              </a:tr>
              <a:tr h="1605187">
                <a:tc>
                  <a:txBody>
                    <a:bodyPr/>
                    <a:lstStyle/>
                    <a:p>
                      <a:pPr indent="0" algn="ctr">
                        <a:lnSpc>
                          <a:spcPct val="100000"/>
                        </a:lnSpc>
                        <a:spcAft>
                          <a:spcPts val="0"/>
                        </a:spcAft>
                        <a:tabLst>
                          <a:tab pos="213360" algn="l"/>
                        </a:tabLst>
                      </a:pPr>
                      <a:r>
                        <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Антична наука (</a:t>
                      </a:r>
                      <a:r>
                        <a:rPr lang="uk-UA" sz="2000" i="1" dirty="0" err="1">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докласична</a:t>
                      </a:r>
                      <a:r>
                        <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наука)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indent="0">
                        <a:lnSpc>
                          <a:spcPct val="100000"/>
                        </a:lnSpc>
                        <a:spcAft>
                          <a:spcPts val="0"/>
                        </a:spcAft>
                        <a:tabLst>
                          <a:tab pos="213360" algn="l"/>
                        </a:tabLst>
                      </a:pPr>
                      <a:r>
                        <a:rPr lang="uk-UA" sz="1800" dirty="0">
                          <a:solidFill>
                            <a:schemeClr val="tx2"/>
                          </a:solidFill>
                          <a:effectLst/>
                          <a:latin typeface="+mn-lt"/>
                          <a:ea typeface="Times New Roman" panose="02020603050405020304" pitchFamily="18" charset="0"/>
                          <a:cs typeface="Times New Roman" panose="02020603050405020304" pitchFamily="18" charset="0"/>
                        </a:rPr>
                        <a:t>Формування перших наукових теорій (атомізм) та складання перших наукових трактатів в епоху Античності: астрономія </a:t>
                      </a:r>
                      <a:r>
                        <a:rPr lang="uk-UA" sz="1800" dirty="0" err="1">
                          <a:solidFill>
                            <a:schemeClr val="tx2"/>
                          </a:solidFill>
                          <a:effectLst/>
                          <a:latin typeface="+mn-lt"/>
                          <a:ea typeface="Times New Roman" panose="02020603050405020304" pitchFamily="18" charset="0"/>
                          <a:cs typeface="Times New Roman" panose="02020603050405020304" pitchFamily="18" charset="0"/>
                        </a:rPr>
                        <a:t>Птолемея</a:t>
                      </a:r>
                      <a:r>
                        <a:rPr lang="uk-UA" sz="1800" dirty="0">
                          <a:solidFill>
                            <a:schemeClr val="tx2"/>
                          </a:solidFill>
                          <a:effectLst/>
                          <a:latin typeface="+mn-lt"/>
                          <a:ea typeface="Times New Roman" panose="02020603050405020304" pitchFamily="18" charset="0"/>
                          <a:cs typeface="Times New Roman" panose="02020603050405020304" pitchFamily="18" charset="0"/>
                        </a:rPr>
                        <a:t>, ботаніка </a:t>
                      </a:r>
                      <a:r>
                        <a:rPr lang="uk-UA" sz="1800" dirty="0" err="1">
                          <a:solidFill>
                            <a:schemeClr val="tx2"/>
                          </a:solidFill>
                          <a:effectLst/>
                          <a:latin typeface="+mn-lt"/>
                          <a:ea typeface="Times New Roman" panose="02020603050405020304" pitchFamily="18" charset="0"/>
                          <a:cs typeface="Times New Roman" panose="02020603050405020304" pitchFamily="18" charset="0"/>
                        </a:rPr>
                        <a:t>Теофраста</a:t>
                      </a:r>
                      <a:r>
                        <a:rPr lang="uk-UA" sz="1800" dirty="0">
                          <a:solidFill>
                            <a:schemeClr val="tx2"/>
                          </a:solidFill>
                          <a:effectLst/>
                          <a:latin typeface="+mn-lt"/>
                          <a:ea typeface="Times New Roman" panose="02020603050405020304" pitchFamily="18" charset="0"/>
                          <a:cs typeface="Times New Roman" panose="02020603050405020304" pitchFamily="18" charset="0"/>
                        </a:rPr>
                        <a:t>, геометрія Евкліда, фізика Аристотеля, а також поява перших </a:t>
                      </a:r>
                      <a:r>
                        <a:rPr lang="uk-UA" sz="1800" dirty="0" err="1">
                          <a:solidFill>
                            <a:schemeClr val="tx2"/>
                          </a:solidFill>
                          <a:effectLst/>
                          <a:latin typeface="+mn-lt"/>
                          <a:ea typeface="Times New Roman" panose="02020603050405020304" pitchFamily="18" charset="0"/>
                          <a:cs typeface="Times New Roman" panose="02020603050405020304" pitchFamily="18" charset="0"/>
                        </a:rPr>
                        <a:t>протонаучних</a:t>
                      </a:r>
                      <a:r>
                        <a:rPr lang="uk-UA" sz="1800" dirty="0">
                          <a:solidFill>
                            <a:schemeClr val="tx2"/>
                          </a:solidFill>
                          <a:effectLst/>
                          <a:latin typeface="+mn-lt"/>
                          <a:ea typeface="Times New Roman" panose="02020603050405020304" pitchFamily="18" charset="0"/>
                          <a:cs typeface="Times New Roman" panose="02020603050405020304" pitchFamily="18" charset="0"/>
                        </a:rPr>
                        <a:t> спільнот у вигляді академії. Пошук абсолютної істини, спостереження і роздуми, метод аналогій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1851556359"/>
                  </a:ext>
                </a:extLst>
              </a:tr>
              <a:tr h="594514">
                <a:tc>
                  <a:txBody>
                    <a:bodyPr/>
                    <a:lstStyle/>
                    <a:p>
                      <a:pPr indent="0" algn="ctr">
                        <a:lnSpc>
                          <a:spcPct val="100000"/>
                        </a:lnSpc>
                        <a:spcAft>
                          <a:spcPts val="0"/>
                        </a:spcAft>
                        <a:tabLst>
                          <a:tab pos="213360" algn="l"/>
                        </a:tabLst>
                      </a:pPr>
                      <a:r>
                        <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Середньовічна магічна наука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indent="0">
                        <a:lnSpc>
                          <a:spcPct val="100000"/>
                        </a:lnSpc>
                        <a:spcAft>
                          <a:spcPts val="0"/>
                        </a:spcAft>
                        <a:tabLst>
                          <a:tab pos="213360" algn="l"/>
                        </a:tabLst>
                      </a:pPr>
                      <a:r>
                        <a:rPr lang="uk-UA" sz="1800" dirty="0">
                          <a:solidFill>
                            <a:schemeClr val="tx2"/>
                          </a:solidFill>
                          <a:effectLst/>
                          <a:latin typeface="+mn-lt"/>
                          <a:ea typeface="Times New Roman" panose="02020603050405020304" pitchFamily="18" charset="0"/>
                          <a:cs typeface="Times New Roman" panose="02020603050405020304" pitchFamily="18" charset="0"/>
                        </a:rPr>
                        <a:t>Формування експериментальної науки на прикладі алхімії </a:t>
                      </a:r>
                      <a:r>
                        <a:rPr lang="uk-UA" sz="1800" dirty="0" err="1">
                          <a:solidFill>
                            <a:schemeClr val="tx2"/>
                          </a:solidFill>
                          <a:effectLst/>
                          <a:latin typeface="+mn-lt"/>
                          <a:ea typeface="Times New Roman" panose="02020603050405020304" pitchFamily="18" charset="0"/>
                          <a:cs typeface="Times New Roman" panose="02020603050405020304" pitchFamily="18" charset="0"/>
                        </a:rPr>
                        <a:t>Джабіра</a:t>
                      </a:r>
                      <a:endParaRPr lang="uk-UA" sz="1800" dirty="0">
                        <a:solidFill>
                          <a:schemeClr val="tx2"/>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2523607695"/>
                  </a:ext>
                </a:extLst>
              </a:tr>
              <a:tr h="853353">
                <a:tc>
                  <a:txBody>
                    <a:bodyPr/>
                    <a:lstStyle/>
                    <a:p>
                      <a:pPr indent="0" algn="ctr">
                        <a:lnSpc>
                          <a:spcPct val="100000"/>
                        </a:lnSpc>
                        <a:spcAft>
                          <a:spcPts val="0"/>
                        </a:spcAft>
                        <a:tabLst>
                          <a:tab pos="213360" algn="l"/>
                        </a:tabLst>
                      </a:pPr>
                      <a:r>
                        <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Класична наука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indent="0">
                        <a:lnSpc>
                          <a:spcPct val="100000"/>
                        </a:lnSpc>
                        <a:spcAft>
                          <a:spcPts val="0"/>
                        </a:spcAft>
                        <a:tabLst>
                          <a:tab pos="213360" algn="l"/>
                        </a:tabLst>
                      </a:pPr>
                      <a:r>
                        <a:rPr lang="uk-UA" sz="1800" dirty="0">
                          <a:solidFill>
                            <a:schemeClr val="tx2"/>
                          </a:solidFill>
                          <a:effectLst/>
                          <a:latin typeface="+mn-lt"/>
                          <a:ea typeface="Times New Roman" panose="02020603050405020304" pitchFamily="18" charset="0"/>
                          <a:cs typeface="Times New Roman" panose="02020603050405020304" pitchFamily="18" charset="0"/>
                        </a:rPr>
                        <a:t>Формування науки в сучасному сенсі у працях Галілея, Ньютона, </a:t>
                      </a:r>
                      <a:r>
                        <a:rPr lang="uk-UA" sz="1800" dirty="0" err="1">
                          <a:solidFill>
                            <a:schemeClr val="tx2"/>
                          </a:solidFill>
                          <a:effectLst/>
                          <a:latin typeface="+mn-lt"/>
                          <a:ea typeface="Times New Roman" panose="02020603050405020304" pitchFamily="18" charset="0"/>
                          <a:cs typeface="Times New Roman" panose="02020603050405020304" pitchFamily="18" charset="0"/>
                        </a:rPr>
                        <a:t>Ліннея</a:t>
                      </a:r>
                      <a:r>
                        <a:rPr lang="uk-UA" sz="1800" dirty="0">
                          <a:solidFill>
                            <a:schemeClr val="tx2"/>
                          </a:solidFill>
                          <a:effectLst/>
                          <a:latin typeface="+mn-lt"/>
                          <a:ea typeface="Times New Roman" panose="02020603050405020304" pitchFamily="18" charset="0"/>
                          <a:cs typeface="Times New Roman" panose="02020603050405020304" pitchFamily="18" charset="0"/>
                        </a:rPr>
                        <a:t>. З'являється планування експериментів, введено принцип детермінізму, підвищується значущість науки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571394666"/>
                  </a:ext>
                </a:extLst>
              </a:tr>
              <a:tr h="1137804">
                <a:tc>
                  <a:txBody>
                    <a:bodyPr/>
                    <a:lstStyle/>
                    <a:p>
                      <a:pPr indent="0" algn="ctr">
                        <a:lnSpc>
                          <a:spcPct val="100000"/>
                        </a:lnSpc>
                        <a:spcAft>
                          <a:spcPts val="0"/>
                        </a:spcAft>
                        <a:tabLst>
                          <a:tab pos="213360" algn="l"/>
                        </a:tabLst>
                      </a:pPr>
                      <a:r>
                        <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Неокласична наука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indent="0">
                        <a:lnSpc>
                          <a:spcPct val="100000"/>
                        </a:lnSpc>
                        <a:spcAft>
                          <a:spcPts val="0"/>
                        </a:spcAft>
                        <a:tabLst>
                          <a:tab pos="213360" algn="l"/>
                        </a:tabLst>
                      </a:pPr>
                      <a:r>
                        <a:rPr lang="uk-UA" sz="1800" dirty="0">
                          <a:solidFill>
                            <a:schemeClr val="tx2"/>
                          </a:solidFill>
                          <a:effectLst/>
                          <a:latin typeface="+mn-lt"/>
                          <a:ea typeface="Times New Roman" panose="02020603050405020304" pitchFamily="18" charset="0"/>
                          <a:cs typeface="Times New Roman" panose="02020603050405020304" pitchFamily="18" charset="0"/>
                        </a:rPr>
                        <a:t>Наука епохи кризи класичної раціональності: теорія еволюції Дарвіна, теорія відносності Ейнштейна, принцип невизначеності </a:t>
                      </a:r>
                      <a:r>
                        <a:rPr lang="uk-UA" sz="1800" dirty="0" err="1">
                          <a:solidFill>
                            <a:schemeClr val="tx2"/>
                          </a:solidFill>
                          <a:effectLst/>
                          <a:latin typeface="+mn-lt"/>
                          <a:ea typeface="Times New Roman" panose="02020603050405020304" pitchFamily="18" charset="0"/>
                          <a:cs typeface="Times New Roman" panose="02020603050405020304" pitchFamily="18" charset="0"/>
                        </a:rPr>
                        <a:t>Гейзенберга</a:t>
                      </a:r>
                      <a:r>
                        <a:rPr lang="uk-UA" sz="1800" dirty="0">
                          <a:solidFill>
                            <a:schemeClr val="tx2"/>
                          </a:solidFill>
                          <a:effectLst/>
                          <a:latin typeface="+mn-lt"/>
                          <a:ea typeface="Times New Roman" panose="02020603050405020304" pitchFamily="18" charset="0"/>
                          <a:cs typeface="Times New Roman" panose="02020603050405020304" pitchFamily="18" charset="0"/>
                        </a:rPr>
                        <a:t>, гіпотеза Великого Вибуху, теорія катастроф </a:t>
                      </a:r>
                      <a:r>
                        <a:rPr lang="uk-UA" sz="1800" dirty="0" err="1">
                          <a:solidFill>
                            <a:schemeClr val="tx2"/>
                          </a:solidFill>
                          <a:effectLst/>
                          <a:latin typeface="+mn-lt"/>
                          <a:ea typeface="Times New Roman" panose="02020603050405020304" pitchFamily="18" charset="0"/>
                          <a:cs typeface="Times New Roman" panose="02020603050405020304" pitchFamily="18" charset="0"/>
                        </a:rPr>
                        <a:t>Рене</a:t>
                      </a:r>
                      <a:r>
                        <a:rPr lang="uk-UA" sz="1800" dirty="0">
                          <a:solidFill>
                            <a:schemeClr val="tx2"/>
                          </a:solidFill>
                          <a:effectLst/>
                          <a:latin typeface="+mn-lt"/>
                          <a:ea typeface="Times New Roman" panose="02020603050405020304" pitchFamily="18" charset="0"/>
                          <a:cs typeface="Times New Roman" panose="02020603050405020304" pitchFamily="18" charset="0"/>
                        </a:rPr>
                        <a:t> Тома, </a:t>
                      </a:r>
                      <a:r>
                        <a:rPr lang="uk-UA" sz="1800" dirty="0" err="1">
                          <a:solidFill>
                            <a:schemeClr val="tx2"/>
                          </a:solidFill>
                          <a:effectLst/>
                          <a:latin typeface="+mn-lt"/>
                          <a:ea typeface="Times New Roman" panose="02020603050405020304" pitchFamily="18" charset="0"/>
                          <a:cs typeface="Times New Roman" panose="02020603050405020304" pitchFamily="18" charset="0"/>
                        </a:rPr>
                        <a:t>фрактальна</a:t>
                      </a:r>
                      <a:r>
                        <a:rPr lang="uk-UA" sz="1800" dirty="0">
                          <a:solidFill>
                            <a:schemeClr val="tx2"/>
                          </a:solidFill>
                          <a:effectLst/>
                          <a:latin typeface="+mn-lt"/>
                          <a:ea typeface="Times New Roman" panose="02020603050405020304" pitchFamily="18" charset="0"/>
                          <a:cs typeface="Times New Roman" panose="02020603050405020304" pitchFamily="18" charset="0"/>
                        </a:rPr>
                        <a:t> геометрія </a:t>
                      </a:r>
                      <a:r>
                        <a:rPr lang="uk-UA" sz="1800" dirty="0" err="1">
                          <a:solidFill>
                            <a:schemeClr val="tx2"/>
                          </a:solidFill>
                          <a:effectLst/>
                          <a:latin typeface="+mn-lt"/>
                          <a:ea typeface="Times New Roman" panose="02020603050405020304" pitchFamily="18" charset="0"/>
                          <a:cs typeface="Times New Roman" panose="02020603050405020304" pitchFamily="18" charset="0"/>
                        </a:rPr>
                        <a:t>Мандельброта</a:t>
                      </a:r>
                      <a:r>
                        <a:rPr lang="uk-UA" sz="1800" dirty="0">
                          <a:solidFill>
                            <a:schemeClr val="tx2"/>
                          </a:solidFill>
                          <a:effectLst/>
                          <a:latin typeface="+mn-lt"/>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2299304982"/>
                  </a:ext>
                </a:extLst>
              </a:tr>
              <a:tr h="853353">
                <a:tc>
                  <a:txBody>
                    <a:bodyPr/>
                    <a:lstStyle/>
                    <a:p>
                      <a:pPr indent="0" algn="ctr">
                        <a:lnSpc>
                          <a:spcPct val="100000"/>
                        </a:lnSpc>
                        <a:spcAft>
                          <a:spcPts val="0"/>
                        </a:spcAft>
                        <a:tabLst>
                          <a:tab pos="213360" algn="l"/>
                        </a:tabLst>
                      </a:pPr>
                      <a:r>
                        <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Постнеокласична наука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indent="0">
                        <a:lnSpc>
                          <a:spcPct val="100000"/>
                        </a:lnSpc>
                        <a:spcAft>
                          <a:spcPts val="0"/>
                        </a:spcAft>
                        <a:tabLst>
                          <a:tab pos="213360" algn="l"/>
                        </a:tabLst>
                      </a:pPr>
                      <a:r>
                        <a:rPr lang="uk-UA" sz="1800" dirty="0">
                          <a:solidFill>
                            <a:schemeClr val="tx2"/>
                          </a:solidFill>
                          <a:effectLst/>
                          <a:latin typeface="+mn-lt"/>
                          <a:ea typeface="Times New Roman" panose="02020603050405020304" pitchFamily="18" charset="0"/>
                          <a:cs typeface="Times New Roman" panose="02020603050405020304" pitchFamily="18" charset="0"/>
                        </a:rPr>
                        <a:t>З'являється </a:t>
                      </a:r>
                      <a:r>
                        <a:rPr lang="uk-UA" sz="1800" dirty="0" err="1">
                          <a:solidFill>
                            <a:schemeClr val="tx2"/>
                          </a:solidFill>
                          <a:effectLst/>
                          <a:latin typeface="+mn-lt"/>
                          <a:ea typeface="Times New Roman" panose="02020603050405020304" pitchFamily="18" charset="0"/>
                          <a:cs typeface="Times New Roman" panose="02020603050405020304" pitchFamily="18" charset="0"/>
                        </a:rPr>
                        <a:t>синергетика</a:t>
                      </a:r>
                      <a:r>
                        <a:rPr lang="uk-UA" sz="1800" dirty="0">
                          <a:solidFill>
                            <a:schemeClr val="tx2"/>
                          </a:solidFill>
                          <a:effectLst/>
                          <a:latin typeface="+mn-lt"/>
                          <a:ea typeface="Times New Roman" panose="02020603050405020304" pitchFamily="18" charset="0"/>
                          <a:cs typeface="Times New Roman" panose="02020603050405020304" pitchFamily="18" charset="0"/>
                        </a:rPr>
                        <a:t>, розширюється предметне поле пізнання, наука виходить за свої рамки і проникає в інші галузі, пошук цілей науки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2012627205"/>
                  </a:ext>
                </a:extLst>
              </a:tr>
            </a:tbl>
          </a:graphicData>
        </a:graphic>
      </p:graphicFrame>
    </p:spTree>
    <p:extLst>
      <p:ext uri="{BB962C8B-B14F-4D97-AF65-F5344CB8AC3E}">
        <p14:creationId xmlns:p14="http://schemas.microsoft.com/office/powerpoint/2010/main" val="2994823790"/>
      </p:ext>
    </p:extLst>
  </p:cSld>
  <p:clrMapOvr>
    <a:masterClrMapping/>
  </p:clrMapOvr>
  <p:transition>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0"/>
            <a:ext cx="8928992" cy="923330"/>
          </a:xfrm>
          <a:prstGeom prst="rect">
            <a:avLst/>
          </a:prstGeom>
        </p:spPr>
        <p:txBody>
          <a:bodyPr wrap="square">
            <a:spAutoFit/>
          </a:bodyPr>
          <a:lstStyle/>
          <a:p>
            <a:pPr algn="ctr">
              <a:spcAft>
                <a:spcPts val="0"/>
              </a:spcAft>
            </a:pPr>
            <a:r>
              <a:rPr lang="ru-RU" sz="5400" b="1" dirty="0" err="1">
                <a:latin typeface="+mn-lt"/>
                <a:ea typeface="Calibri" panose="020F0502020204030204" pitchFamily="34" charset="0"/>
              </a:rPr>
              <a:t>Фази</a:t>
            </a:r>
            <a:r>
              <a:rPr lang="ru-RU" sz="5400" b="1" dirty="0">
                <a:latin typeface="+mn-lt"/>
                <a:ea typeface="Calibri" panose="020F0502020204030204" pitchFamily="34" charset="0"/>
              </a:rPr>
              <a:t> </a:t>
            </a:r>
            <a:r>
              <a:rPr lang="ru-RU" sz="5400" b="1" dirty="0" err="1">
                <a:latin typeface="+mn-lt"/>
                <a:ea typeface="Calibri" panose="020F0502020204030204" pitchFamily="34" charset="0"/>
              </a:rPr>
              <a:t>розвитку</a:t>
            </a:r>
            <a:r>
              <a:rPr lang="ru-RU" sz="5400" b="1" dirty="0">
                <a:latin typeface="+mn-lt"/>
                <a:ea typeface="Calibri" panose="020F0502020204030204" pitchFamily="34" charset="0"/>
              </a:rPr>
              <a:t> науки</a:t>
            </a:r>
          </a:p>
        </p:txBody>
      </p:sp>
      <p:grpSp>
        <p:nvGrpSpPr>
          <p:cNvPr id="3" name="Group 1"/>
          <p:cNvGrpSpPr>
            <a:grpSpLocks/>
          </p:cNvGrpSpPr>
          <p:nvPr/>
        </p:nvGrpSpPr>
        <p:grpSpPr bwMode="auto">
          <a:xfrm>
            <a:off x="251520" y="848573"/>
            <a:ext cx="8640960" cy="5892817"/>
            <a:chOff x="1314" y="1277"/>
            <a:chExt cx="9180" cy="3464"/>
          </a:xfrm>
        </p:grpSpPr>
        <p:grpSp>
          <p:nvGrpSpPr>
            <p:cNvPr id="5" name="Group 8"/>
            <p:cNvGrpSpPr>
              <a:grpSpLocks/>
            </p:cNvGrpSpPr>
            <p:nvPr/>
          </p:nvGrpSpPr>
          <p:grpSpPr bwMode="auto">
            <a:xfrm>
              <a:off x="1314" y="1277"/>
              <a:ext cx="9180" cy="3464"/>
              <a:chOff x="1134" y="1397"/>
              <a:chExt cx="10260" cy="3464"/>
            </a:xfrm>
          </p:grpSpPr>
          <p:sp>
            <p:nvSpPr>
              <p:cNvPr id="13" name="AutoShape 12"/>
              <p:cNvSpPr>
                <a:spLocks noChangeArrowheads="1"/>
              </p:cNvSpPr>
              <p:nvPr/>
            </p:nvSpPr>
            <p:spPr bwMode="auto">
              <a:xfrm>
                <a:off x="1647" y="1397"/>
                <a:ext cx="9234" cy="1076"/>
              </a:xfrm>
              <a:prstGeom prst="ellipseRibbon">
                <a:avLst>
                  <a:gd name="adj1" fmla="val 28780"/>
                  <a:gd name="adj2" fmla="val 50000"/>
                  <a:gd name="adj3" fmla="val 12500"/>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Фази розвитку науки</a:t>
                </a:r>
                <a:endParaRPr kumimoji="0" lang="uk-UA" altLang="uk-UA" sz="4000" b="1" i="0" u="none" strike="noStrike" cap="none" normalizeH="0" baseline="0" dirty="0" smtClean="0">
                  <a:ln>
                    <a:noFill/>
                  </a:ln>
                  <a:solidFill>
                    <a:schemeClr val="tx1"/>
                  </a:solidFill>
                  <a:effectLst/>
                </a:endParaRPr>
              </a:p>
            </p:txBody>
          </p:sp>
          <p:sp>
            <p:nvSpPr>
              <p:cNvPr id="14" name="Rectangle 11"/>
              <p:cNvSpPr>
                <a:spLocks noChangeArrowheads="1"/>
              </p:cNvSpPr>
              <p:nvPr/>
            </p:nvSpPr>
            <p:spPr bwMode="auto">
              <a:xfrm>
                <a:off x="1134" y="2912"/>
                <a:ext cx="4140" cy="7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Фаза спокійного розвитку науки</a:t>
                </a:r>
                <a:endParaRPr kumimoji="0" lang="uk-UA" altLang="uk-UA" sz="3600" b="0" i="0" u="none" strike="noStrike" cap="none" normalizeH="0" baseline="0" dirty="0" smtClean="0">
                  <a:ln>
                    <a:noFill/>
                  </a:ln>
                  <a:solidFill>
                    <a:schemeClr val="tx1"/>
                  </a:solidFill>
                  <a:effectLst/>
                </a:endParaRPr>
              </a:p>
            </p:txBody>
          </p:sp>
          <p:sp>
            <p:nvSpPr>
              <p:cNvPr id="15" name="Rectangle 10"/>
              <p:cNvSpPr>
                <a:spLocks noChangeArrowheads="1"/>
              </p:cNvSpPr>
              <p:nvPr/>
            </p:nvSpPr>
            <p:spPr bwMode="auto">
              <a:xfrm>
                <a:off x="6894" y="2902"/>
                <a:ext cx="4140" cy="73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Фаза наукової революції</a:t>
                </a:r>
                <a:endParaRPr kumimoji="0" lang="uk-UA" altLang="uk-UA" sz="3600" b="0" i="0" u="none" strike="noStrike" cap="none" normalizeH="0" baseline="0" smtClean="0">
                  <a:ln>
                    <a:noFill/>
                  </a:ln>
                  <a:solidFill>
                    <a:schemeClr val="tx1"/>
                  </a:solidFill>
                  <a:effectLst/>
                </a:endParaRPr>
              </a:p>
            </p:txBody>
          </p:sp>
          <p:sp>
            <p:nvSpPr>
              <p:cNvPr id="16" name="AutoShape 9"/>
              <p:cNvSpPr>
                <a:spLocks noChangeArrowheads="1"/>
              </p:cNvSpPr>
              <p:nvPr/>
            </p:nvSpPr>
            <p:spPr bwMode="auto">
              <a:xfrm>
                <a:off x="3613" y="4014"/>
                <a:ext cx="7781" cy="847"/>
              </a:xfrm>
              <a:prstGeom prst="ellipseRibbon">
                <a:avLst>
                  <a:gd name="adj1" fmla="val 25000"/>
                  <a:gd name="adj2" fmla="val 50000"/>
                  <a:gd name="adj3" fmla="val 12500"/>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Подальший розвиток науки</a:t>
                </a:r>
                <a:endParaRPr kumimoji="0" lang="uk-UA" altLang="uk-UA" sz="3600" b="0" i="0" u="none" strike="noStrike" cap="none" normalizeH="0" baseline="0" dirty="0" smtClean="0">
                  <a:ln>
                    <a:noFill/>
                  </a:ln>
                  <a:solidFill>
                    <a:schemeClr val="tx1"/>
                  </a:solidFill>
                  <a:effectLst/>
                </a:endParaRPr>
              </a:p>
            </p:txBody>
          </p:sp>
        </p:grpSp>
        <p:grpSp>
          <p:nvGrpSpPr>
            <p:cNvPr id="7" name="Group 2"/>
            <p:cNvGrpSpPr>
              <a:grpSpLocks/>
            </p:cNvGrpSpPr>
            <p:nvPr/>
          </p:nvGrpSpPr>
          <p:grpSpPr bwMode="auto">
            <a:xfrm>
              <a:off x="2574" y="2289"/>
              <a:ext cx="6840" cy="1792"/>
              <a:chOff x="2574" y="2372"/>
              <a:chExt cx="6840" cy="1792"/>
            </a:xfrm>
          </p:grpSpPr>
          <p:sp>
            <p:nvSpPr>
              <p:cNvPr id="8" name="Line 7"/>
              <p:cNvSpPr>
                <a:spLocks noChangeShapeType="1"/>
              </p:cNvSpPr>
              <p:nvPr/>
            </p:nvSpPr>
            <p:spPr bwMode="auto">
              <a:xfrm>
                <a:off x="5994" y="2372"/>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9" name="Line 6"/>
              <p:cNvSpPr>
                <a:spLocks noChangeShapeType="1"/>
              </p:cNvSpPr>
              <p:nvPr/>
            </p:nvSpPr>
            <p:spPr bwMode="auto">
              <a:xfrm>
                <a:off x="2574" y="2552"/>
                <a:ext cx="68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0" name="Line 5"/>
              <p:cNvSpPr>
                <a:spLocks noChangeShapeType="1"/>
              </p:cNvSpPr>
              <p:nvPr/>
            </p:nvSpPr>
            <p:spPr bwMode="auto">
              <a:xfrm>
                <a:off x="2574" y="2552"/>
                <a:ext cx="0" cy="360"/>
              </a:xfrm>
              <a:prstGeom prst="line">
                <a:avLst/>
              </a:prstGeom>
              <a:noFill/>
              <a:ln w="9525">
                <a:solidFill>
                  <a:srgbClr val="000000"/>
                </a:solidFill>
                <a:round/>
                <a:headEnd/>
                <a:tailEnd type="triangle" w="sm"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1" name="Line 4"/>
              <p:cNvSpPr>
                <a:spLocks noChangeShapeType="1"/>
              </p:cNvSpPr>
              <p:nvPr/>
            </p:nvSpPr>
            <p:spPr bwMode="auto">
              <a:xfrm>
                <a:off x="9414" y="2552"/>
                <a:ext cx="0" cy="360"/>
              </a:xfrm>
              <a:prstGeom prst="line">
                <a:avLst/>
              </a:prstGeom>
              <a:noFill/>
              <a:ln w="9525">
                <a:solidFill>
                  <a:srgbClr val="000000"/>
                </a:solidFill>
                <a:round/>
                <a:headEnd/>
                <a:tailEnd type="triangle" w="sm"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2" name="AutoShape 3"/>
              <p:cNvSpPr>
                <a:spLocks noChangeArrowheads="1"/>
              </p:cNvSpPr>
              <p:nvPr/>
            </p:nvSpPr>
            <p:spPr bwMode="auto">
              <a:xfrm>
                <a:off x="7434" y="3639"/>
                <a:ext cx="153" cy="525"/>
              </a:xfrm>
              <a:prstGeom prst="downArrow">
                <a:avLst>
                  <a:gd name="adj1" fmla="val 50000"/>
                  <a:gd name="adj2" fmla="val 10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uk-UA"/>
              </a:p>
            </p:txBody>
          </p:sp>
        </p:grpSp>
      </p:grpSp>
      <p:sp>
        <p:nvSpPr>
          <p:cNvPr id="17" name="Rectangle 18"/>
          <p:cNvSpPr>
            <a:spLocks noChangeArrowheads="1"/>
          </p:cNvSpPr>
          <p:nvPr/>
        </p:nvSpPr>
        <p:spPr bwMode="auto">
          <a:xfrm>
            <a:off x="1289348" y="307429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2501513680"/>
      </p:ext>
    </p:extLst>
  </p:cSld>
  <p:clrMapOvr>
    <a:masterClrMapping/>
  </p:clrMapOvr>
  <p:transition>
    <p:strips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spcBef>
                <a:spcPts val="0"/>
              </a:spcBef>
              <a:buFont typeface="Wingdings" panose="05000000000000000000" pitchFamily="2" charset="2"/>
              <a:buNone/>
              <a:defRPr/>
            </a:pPr>
            <a:r>
              <a:rPr lang="uk-UA" sz="8000" dirty="0" smtClean="0">
                <a:solidFill>
                  <a:schemeClr val="accent4">
                    <a:lumMod val="75000"/>
                  </a:schemeClr>
                </a:solidFill>
                <a:latin typeface="Arial Black" panose="020B0A04020102020204" pitchFamily="34" charset="0"/>
              </a:rPr>
              <a:t>Дякую </a:t>
            </a:r>
          </a:p>
          <a:p>
            <a:pPr marL="0" indent="0" algn="ctr">
              <a:spcBef>
                <a:spcPts val="0"/>
              </a:spcBef>
              <a:buFont typeface="Wingdings" panose="05000000000000000000" pitchFamily="2" charset="2"/>
              <a:buNone/>
              <a:defRPr/>
            </a:pPr>
            <a:r>
              <a:rPr lang="uk-UA" sz="8000" dirty="0" smtClean="0">
                <a:solidFill>
                  <a:schemeClr val="accent4">
                    <a:lumMod val="75000"/>
                  </a:schemeClr>
                </a:solidFill>
                <a:latin typeface="Arial Black" panose="020B0A04020102020204" pitchFamily="34" charset="0"/>
              </a:rPr>
              <a:t>за увагу! </a:t>
            </a:r>
            <a:endParaRPr lang="uk-UA" sz="8000" dirty="0">
              <a:solidFill>
                <a:schemeClr val="accent4">
                  <a:lumMod val="75000"/>
                </a:schemeClr>
              </a:solidFill>
              <a:latin typeface="Arial Black" panose="020B0A04020102020204" pitchFamily="34" charset="0"/>
            </a:endParaRPr>
          </a:p>
        </p:txBody>
      </p:sp>
    </p:spTree>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28600"/>
            <a:ext cx="8353425" cy="563563"/>
          </a:xfrm>
        </p:spPr>
        <p:txBody>
          <a:bodyPr/>
          <a:lstStyle/>
          <a:p>
            <a:pPr algn="ctr">
              <a:defRPr/>
            </a:pPr>
            <a:r>
              <a:rPr lang="uk-UA" sz="5000" i="0" dirty="0" smtClean="0">
                <a:solidFill>
                  <a:schemeClr val="accent4">
                    <a:lumMod val="50000"/>
                  </a:schemeClr>
                </a:solidFill>
                <a:latin typeface="+mn-lt"/>
              </a:rPr>
              <a:t>ЗМІСТ</a:t>
            </a:r>
            <a:endParaRPr lang="uk-UA" sz="5000" i="0" dirty="0">
              <a:solidFill>
                <a:schemeClr val="accent4">
                  <a:lumMod val="50000"/>
                </a:schemeClr>
              </a:solidFill>
              <a:latin typeface="+mn-lt"/>
            </a:endParaRPr>
          </a:p>
        </p:txBody>
      </p:sp>
      <p:sp>
        <p:nvSpPr>
          <p:cNvPr id="3" name="Місце для вмісту 2"/>
          <p:cNvSpPr>
            <a:spLocks noGrp="1"/>
          </p:cNvSpPr>
          <p:nvPr>
            <p:ph idx="1"/>
          </p:nvPr>
        </p:nvSpPr>
        <p:spPr>
          <a:xfrm>
            <a:off x="539552" y="1844824"/>
            <a:ext cx="8353425" cy="4320479"/>
          </a:xfrm>
        </p:spPr>
        <p:txBody>
          <a:bodyPr/>
          <a:lstStyle/>
          <a:p>
            <a:pPr marL="0" indent="0" defTabSz="809625">
              <a:lnSpc>
                <a:spcPct val="120000"/>
              </a:lnSpc>
              <a:spcBef>
                <a:spcPts val="0"/>
              </a:spcBef>
              <a:spcAft>
                <a:spcPts val="1000"/>
              </a:spcAft>
              <a:buClr>
                <a:schemeClr val="accent1"/>
              </a:buClr>
              <a:buNone/>
              <a:tabLst>
                <a:tab pos="93663" algn="l"/>
              </a:tabLst>
              <a:defRPr/>
            </a:pPr>
            <a:r>
              <a:rPr lang="ru-RU" dirty="0" smtClean="0">
                <a:solidFill>
                  <a:schemeClr val="accent4">
                    <a:lumMod val="75000"/>
                  </a:schemeClr>
                </a:solidFill>
              </a:rPr>
              <a:t>2.1</a:t>
            </a:r>
            <a:r>
              <a:rPr lang="ru-RU" dirty="0">
                <a:solidFill>
                  <a:schemeClr val="accent4">
                    <a:lumMod val="75000"/>
                  </a:schemeClr>
                </a:solidFill>
              </a:rPr>
              <a:t>.	Причини, </a:t>
            </a:r>
            <a:r>
              <a:rPr lang="ru-RU" dirty="0" err="1">
                <a:solidFill>
                  <a:schemeClr val="accent4">
                    <a:lumMod val="75000"/>
                  </a:schemeClr>
                </a:solidFill>
              </a:rPr>
              <a:t>історичні</a:t>
            </a:r>
            <a:r>
              <a:rPr lang="ru-RU" dirty="0">
                <a:solidFill>
                  <a:schemeClr val="accent4">
                    <a:lumMod val="75000"/>
                  </a:schemeClr>
                </a:solidFill>
              </a:rPr>
              <a:t> </a:t>
            </a:r>
            <a:r>
              <a:rPr lang="ru-RU" dirty="0" err="1">
                <a:solidFill>
                  <a:schemeClr val="accent4">
                    <a:lumMod val="75000"/>
                  </a:schemeClr>
                </a:solidFill>
              </a:rPr>
              <a:t>етапи</a:t>
            </a:r>
            <a:r>
              <a:rPr lang="ru-RU" dirty="0">
                <a:solidFill>
                  <a:schemeClr val="accent4">
                    <a:lumMod val="75000"/>
                  </a:schemeClr>
                </a:solidFill>
              </a:rPr>
              <a:t> та </a:t>
            </a:r>
            <a:r>
              <a:rPr lang="ru-RU" dirty="0" err="1">
                <a:solidFill>
                  <a:schemeClr val="accent4">
                    <a:lumMod val="75000"/>
                  </a:schemeClr>
                </a:solidFill>
              </a:rPr>
              <a:t>періоди</a:t>
            </a:r>
            <a:r>
              <a:rPr lang="ru-RU" dirty="0">
                <a:solidFill>
                  <a:schemeClr val="accent4">
                    <a:lumMod val="75000"/>
                  </a:schemeClr>
                </a:solidFill>
              </a:rPr>
              <a:t> </a:t>
            </a:r>
            <a:r>
              <a:rPr lang="en-US" dirty="0" smtClean="0">
                <a:solidFill>
                  <a:schemeClr val="accent4">
                    <a:lumMod val="75000"/>
                  </a:schemeClr>
                </a:solidFill>
              </a:rPr>
              <a:t>			</a:t>
            </a:r>
            <a:r>
              <a:rPr lang="ru-RU" dirty="0" err="1" smtClean="0">
                <a:solidFill>
                  <a:schemeClr val="accent4">
                    <a:lumMod val="75000"/>
                  </a:schemeClr>
                </a:solidFill>
              </a:rPr>
              <a:t>розвитку</a:t>
            </a:r>
            <a:r>
              <a:rPr lang="ru-RU" dirty="0" smtClean="0">
                <a:solidFill>
                  <a:schemeClr val="accent4">
                    <a:lumMod val="75000"/>
                  </a:schemeClr>
                </a:solidFill>
              </a:rPr>
              <a:t> </a:t>
            </a:r>
            <a:r>
              <a:rPr lang="ru-RU" dirty="0">
                <a:solidFill>
                  <a:schemeClr val="accent4">
                    <a:lumMod val="75000"/>
                  </a:schemeClr>
                </a:solidFill>
              </a:rPr>
              <a:t>науки</a:t>
            </a:r>
          </a:p>
          <a:p>
            <a:pPr marL="0" indent="0" defTabSz="809625">
              <a:lnSpc>
                <a:spcPct val="120000"/>
              </a:lnSpc>
              <a:spcBef>
                <a:spcPts val="0"/>
              </a:spcBef>
              <a:spcAft>
                <a:spcPts val="1000"/>
              </a:spcAft>
              <a:buClr>
                <a:schemeClr val="accent1"/>
              </a:buClr>
              <a:buNone/>
              <a:tabLst>
                <a:tab pos="93663" algn="l"/>
              </a:tabLst>
              <a:defRPr/>
            </a:pPr>
            <a:r>
              <a:rPr lang="ru-RU" dirty="0" smtClean="0">
                <a:solidFill>
                  <a:schemeClr val="accent4">
                    <a:lumMod val="75000"/>
                  </a:schemeClr>
                </a:solidFill>
              </a:rPr>
              <a:t>2.2</a:t>
            </a:r>
            <a:r>
              <a:rPr lang="ru-RU" dirty="0">
                <a:solidFill>
                  <a:schemeClr val="accent4">
                    <a:lumMod val="75000"/>
                  </a:schemeClr>
                </a:solidFill>
              </a:rPr>
              <a:t>.	</a:t>
            </a:r>
            <a:r>
              <a:rPr lang="ru-RU" dirty="0" err="1">
                <a:solidFill>
                  <a:schemeClr val="accent4">
                    <a:lumMod val="75000"/>
                  </a:schemeClr>
                </a:solidFill>
              </a:rPr>
              <a:t>Наукові</a:t>
            </a:r>
            <a:r>
              <a:rPr lang="ru-RU" dirty="0">
                <a:solidFill>
                  <a:schemeClr val="accent4">
                    <a:lumMod val="75000"/>
                  </a:schemeClr>
                </a:solidFill>
              </a:rPr>
              <a:t> </a:t>
            </a:r>
            <a:r>
              <a:rPr lang="ru-RU" dirty="0" err="1">
                <a:solidFill>
                  <a:schemeClr val="accent4">
                    <a:lumMod val="75000"/>
                  </a:schemeClr>
                </a:solidFill>
              </a:rPr>
              <a:t>революції</a:t>
            </a:r>
            <a:r>
              <a:rPr lang="ru-RU" dirty="0">
                <a:solidFill>
                  <a:schemeClr val="accent4">
                    <a:lumMod val="75000"/>
                  </a:schemeClr>
                </a:solidFill>
              </a:rPr>
              <a:t> та </a:t>
            </a:r>
            <a:r>
              <a:rPr lang="ru-RU" dirty="0" err="1">
                <a:solidFill>
                  <a:schemeClr val="accent4">
                    <a:lumMod val="75000"/>
                  </a:schemeClr>
                </a:solidFill>
              </a:rPr>
              <a:t>їх</a:t>
            </a:r>
            <a:r>
              <a:rPr lang="ru-RU" dirty="0">
                <a:solidFill>
                  <a:schemeClr val="accent4">
                    <a:lumMod val="75000"/>
                  </a:schemeClr>
                </a:solidFill>
              </a:rPr>
              <a:t> </a:t>
            </a:r>
            <a:r>
              <a:rPr lang="ru-RU" dirty="0" err="1">
                <a:solidFill>
                  <a:schemeClr val="accent4">
                    <a:lumMod val="75000"/>
                  </a:schemeClr>
                </a:solidFill>
              </a:rPr>
              <a:t>наслідки</a:t>
            </a:r>
            <a:endParaRPr lang="ru-RU" dirty="0">
              <a:solidFill>
                <a:schemeClr val="accent4">
                  <a:lumMod val="75000"/>
                </a:schemeClr>
              </a:solidFill>
            </a:endParaRPr>
          </a:p>
          <a:p>
            <a:pPr marL="0" indent="0" defTabSz="809625">
              <a:lnSpc>
                <a:spcPct val="120000"/>
              </a:lnSpc>
              <a:spcBef>
                <a:spcPts val="0"/>
              </a:spcBef>
              <a:spcAft>
                <a:spcPts val="1000"/>
              </a:spcAft>
              <a:buClr>
                <a:schemeClr val="accent1"/>
              </a:buClr>
              <a:buNone/>
              <a:tabLst>
                <a:tab pos="93663" algn="l"/>
              </a:tabLst>
              <a:defRPr/>
            </a:pPr>
            <a:r>
              <a:rPr lang="ru-RU" dirty="0" smtClean="0">
                <a:solidFill>
                  <a:schemeClr val="accent4">
                    <a:lumMod val="75000"/>
                  </a:schemeClr>
                </a:solidFill>
              </a:rPr>
              <a:t>2.3</a:t>
            </a:r>
            <a:r>
              <a:rPr lang="ru-RU" dirty="0">
                <a:solidFill>
                  <a:schemeClr val="accent4">
                    <a:lumMod val="75000"/>
                  </a:schemeClr>
                </a:solidFill>
              </a:rPr>
              <a:t>.	Суть, характеристика та </a:t>
            </a:r>
            <a:r>
              <a:rPr lang="ru-RU" dirty="0" err="1">
                <a:solidFill>
                  <a:schemeClr val="accent4">
                    <a:lumMod val="75000"/>
                  </a:schemeClr>
                </a:solidFill>
              </a:rPr>
              <a:t>історія</a:t>
            </a:r>
            <a:r>
              <a:rPr lang="ru-RU" dirty="0">
                <a:solidFill>
                  <a:schemeClr val="accent4">
                    <a:lumMod val="75000"/>
                  </a:schemeClr>
                </a:solidFill>
              </a:rPr>
              <a:t> </a:t>
            </a:r>
            <a:r>
              <a:rPr lang="ru-RU" dirty="0" err="1">
                <a:solidFill>
                  <a:schemeClr val="accent4">
                    <a:lumMod val="75000"/>
                  </a:schemeClr>
                </a:solidFill>
              </a:rPr>
              <a:t>розвитку</a:t>
            </a:r>
            <a:r>
              <a:rPr lang="ru-RU" dirty="0">
                <a:solidFill>
                  <a:schemeClr val="accent4">
                    <a:lumMod val="75000"/>
                  </a:schemeClr>
                </a:solidFill>
              </a:rPr>
              <a:t> </a:t>
            </a:r>
            <a:r>
              <a:rPr lang="ru-RU" dirty="0" err="1">
                <a:solidFill>
                  <a:schemeClr val="accent4">
                    <a:lumMod val="75000"/>
                  </a:schemeClr>
                </a:solidFill>
              </a:rPr>
              <a:t>наукознавства</a:t>
            </a:r>
            <a:endParaRPr lang="ru-RU" dirty="0">
              <a:solidFill>
                <a:schemeClr val="accent4">
                  <a:lumMod val="75000"/>
                </a:schemeClr>
              </a:solidFill>
            </a:endParaRPr>
          </a:p>
        </p:txBody>
      </p:sp>
    </p:spTree>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0"/>
            <a:ext cx="8928992" cy="707886"/>
          </a:xfrm>
          <a:prstGeom prst="rect">
            <a:avLst/>
          </a:prstGeom>
        </p:spPr>
        <p:txBody>
          <a:bodyPr wrap="square">
            <a:spAutoFit/>
          </a:bodyPr>
          <a:lstStyle/>
          <a:p>
            <a:pPr algn="ctr">
              <a:spcAft>
                <a:spcPts val="0"/>
              </a:spcAft>
            </a:pPr>
            <a:r>
              <a:rPr lang="uk-UA" sz="4000" b="1" dirty="0">
                <a:latin typeface="+mn-lt"/>
                <a:ea typeface="Calibri" panose="020F0502020204030204" pitchFamily="34" charset="0"/>
              </a:rPr>
              <a:t>Передумови виникнення науки</a:t>
            </a:r>
            <a:endParaRPr lang="uk-UA" sz="4000" dirty="0">
              <a:effectLst/>
              <a:latin typeface="+mn-lt"/>
              <a:ea typeface="Calibri" panose="020F0502020204030204" pitchFamily="34" charset="0"/>
            </a:endParaRPr>
          </a:p>
        </p:txBody>
      </p:sp>
      <p:grpSp>
        <p:nvGrpSpPr>
          <p:cNvPr id="6" name="Group 1"/>
          <p:cNvGrpSpPr>
            <a:grpSpLocks/>
          </p:cNvGrpSpPr>
          <p:nvPr/>
        </p:nvGrpSpPr>
        <p:grpSpPr bwMode="auto">
          <a:xfrm>
            <a:off x="251520" y="517371"/>
            <a:ext cx="8640960" cy="6161603"/>
            <a:chOff x="2034" y="4846"/>
            <a:chExt cx="5940" cy="5610"/>
          </a:xfrm>
        </p:grpSpPr>
        <p:sp>
          <p:nvSpPr>
            <p:cNvPr id="7" name="AutoShape 16"/>
            <p:cNvSpPr>
              <a:spLocks noChangeArrowheads="1"/>
            </p:cNvSpPr>
            <p:nvPr/>
          </p:nvSpPr>
          <p:spPr bwMode="auto">
            <a:xfrm>
              <a:off x="3114" y="4846"/>
              <a:ext cx="4860" cy="1356"/>
            </a:xfrm>
            <a:prstGeom prst="horizontalScroll">
              <a:avLst>
                <a:gd name="adj" fmla="val 125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4400" b="1"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Передумови виникнення науки</a:t>
              </a:r>
              <a:endParaRPr kumimoji="0" lang="uk-UA" altLang="uk-UA" sz="4400" b="1" u="none" strike="noStrike" cap="none" normalizeH="0" baseline="0" dirty="0" smtClean="0">
                <a:ln>
                  <a:noFill/>
                </a:ln>
                <a:solidFill>
                  <a:schemeClr val="bg1"/>
                </a:solidFill>
                <a:effectLst/>
                <a:latin typeface="Arial" panose="020B0604020202020204" pitchFamily="34" charset="0"/>
              </a:endParaRPr>
            </a:p>
          </p:txBody>
        </p:sp>
        <p:sp>
          <p:nvSpPr>
            <p:cNvPr id="8" name="AutoShape 15"/>
            <p:cNvSpPr>
              <a:spLocks noChangeArrowheads="1"/>
            </p:cNvSpPr>
            <p:nvPr/>
          </p:nvSpPr>
          <p:spPr bwMode="auto">
            <a:xfrm>
              <a:off x="3114" y="6181"/>
              <a:ext cx="4860" cy="720"/>
            </a:xfrm>
            <a:prstGeom prst="horizontalScroll">
              <a:avLst>
                <a:gd name="adj" fmla="val 12500"/>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формування мови</a:t>
              </a:r>
              <a:endParaRPr kumimoji="0" lang="uk-UA" altLang="uk-UA" sz="4000" b="0" i="0" u="none" strike="noStrike" cap="none" normalizeH="0" baseline="0" dirty="0" smtClean="0">
                <a:ln>
                  <a:noFill/>
                </a:ln>
                <a:solidFill>
                  <a:schemeClr val="tx1"/>
                </a:solidFill>
                <a:effectLst/>
                <a:latin typeface="Arial" panose="020B0604020202020204" pitchFamily="34" charset="0"/>
              </a:endParaRPr>
            </a:p>
          </p:txBody>
        </p:sp>
        <p:sp>
          <p:nvSpPr>
            <p:cNvPr id="9" name="AutoShape 14"/>
            <p:cNvSpPr>
              <a:spLocks noChangeArrowheads="1"/>
            </p:cNvSpPr>
            <p:nvPr/>
          </p:nvSpPr>
          <p:spPr bwMode="auto">
            <a:xfrm>
              <a:off x="3114" y="6870"/>
              <a:ext cx="4860" cy="720"/>
            </a:xfrm>
            <a:prstGeom prst="horizontalScroll">
              <a:avLst>
                <a:gd name="adj" fmla="val 12500"/>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розвиток рахівництва</a:t>
              </a:r>
              <a:endParaRPr kumimoji="0" lang="uk-UA" altLang="uk-UA" sz="4000" b="0" i="0" u="none" strike="noStrike" cap="none" normalizeH="0" baseline="0" dirty="0" smtClean="0">
                <a:ln>
                  <a:noFill/>
                </a:ln>
                <a:solidFill>
                  <a:schemeClr val="tx1"/>
                </a:solidFill>
                <a:effectLst/>
                <a:latin typeface="Arial" panose="020B0604020202020204" pitchFamily="34" charset="0"/>
              </a:endParaRPr>
            </a:p>
          </p:txBody>
        </p:sp>
        <p:sp>
          <p:nvSpPr>
            <p:cNvPr id="10" name="AutoShape 13"/>
            <p:cNvSpPr>
              <a:spLocks noChangeArrowheads="1"/>
            </p:cNvSpPr>
            <p:nvPr/>
          </p:nvSpPr>
          <p:spPr bwMode="auto">
            <a:xfrm>
              <a:off x="3114" y="7559"/>
              <a:ext cx="4860" cy="720"/>
            </a:xfrm>
            <a:prstGeom prst="horizontalScroll">
              <a:avLst>
                <a:gd name="adj" fmla="val 12500"/>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виникнення мистецтва</a:t>
              </a:r>
              <a:endParaRPr kumimoji="0" lang="uk-UA" altLang="uk-UA" sz="4000" b="0" i="0" u="none" strike="noStrike" cap="none" normalizeH="0" baseline="0" dirty="0" smtClean="0">
                <a:ln>
                  <a:noFill/>
                </a:ln>
                <a:solidFill>
                  <a:schemeClr val="tx1"/>
                </a:solidFill>
                <a:effectLst/>
                <a:latin typeface="Arial" panose="020B0604020202020204" pitchFamily="34" charset="0"/>
              </a:endParaRPr>
            </a:p>
          </p:txBody>
        </p:sp>
        <p:sp>
          <p:nvSpPr>
            <p:cNvPr id="11" name="AutoShape 12"/>
            <p:cNvSpPr>
              <a:spLocks noChangeArrowheads="1"/>
            </p:cNvSpPr>
            <p:nvPr/>
          </p:nvSpPr>
          <p:spPr bwMode="auto">
            <a:xfrm>
              <a:off x="3114" y="8279"/>
              <a:ext cx="4860" cy="720"/>
            </a:xfrm>
            <a:prstGeom prst="horizontalScroll">
              <a:avLst>
                <a:gd name="adj" fmla="val 12500"/>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формування письменності</a:t>
              </a:r>
              <a:endParaRPr kumimoji="0" lang="uk-UA" altLang="uk-UA" sz="4000" b="0" i="0" u="none" strike="noStrike" cap="none" normalizeH="0" baseline="0" smtClean="0">
                <a:ln>
                  <a:noFill/>
                </a:ln>
                <a:solidFill>
                  <a:schemeClr val="tx1"/>
                </a:solidFill>
                <a:effectLst/>
                <a:latin typeface="Arial" panose="020B0604020202020204" pitchFamily="34" charset="0"/>
              </a:endParaRPr>
            </a:p>
          </p:txBody>
        </p:sp>
        <p:sp>
          <p:nvSpPr>
            <p:cNvPr id="12" name="AutoShape 11"/>
            <p:cNvSpPr>
              <a:spLocks noChangeArrowheads="1"/>
            </p:cNvSpPr>
            <p:nvPr/>
          </p:nvSpPr>
          <p:spPr bwMode="auto">
            <a:xfrm>
              <a:off x="3114" y="8999"/>
              <a:ext cx="4860" cy="720"/>
            </a:xfrm>
            <a:prstGeom prst="horizontalScroll">
              <a:avLst>
                <a:gd name="adj" fmla="val 12500"/>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формування світогляду</a:t>
              </a:r>
              <a:endParaRPr kumimoji="0" lang="uk-UA" altLang="uk-UA" sz="4000" b="0" i="0" u="none" strike="noStrike" cap="none" normalizeH="0" baseline="0" smtClean="0">
                <a:ln>
                  <a:noFill/>
                </a:ln>
                <a:solidFill>
                  <a:schemeClr val="tx1"/>
                </a:solidFill>
                <a:effectLst/>
                <a:latin typeface="Arial" panose="020B0604020202020204" pitchFamily="34" charset="0"/>
              </a:endParaRPr>
            </a:p>
          </p:txBody>
        </p:sp>
        <p:sp>
          <p:nvSpPr>
            <p:cNvPr id="13" name="AutoShape 10"/>
            <p:cNvSpPr>
              <a:spLocks noChangeArrowheads="1"/>
            </p:cNvSpPr>
            <p:nvPr/>
          </p:nvSpPr>
          <p:spPr bwMode="auto">
            <a:xfrm>
              <a:off x="3114" y="9736"/>
              <a:ext cx="4860" cy="720"/>
            </a:xfrm>
            <a:prstGeom prst="horizontalScroll">
              <a:avLst>
                <a:gd name="adj" fmla="val 12500"/>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виникнення філософії</a:t>
              </a:r>
              <a:endParaRPr kumimoji="0" lang="uk-UA" altLang="uk-UA" sz="4000" b="0" i="0" u="none" strike="noStrike" cap="none" normalizeH="0" baseline="0" smtClean="0">
                <a:ln>
                  <a:noFill/>
                </a:ln>
                <a:solidFill>
                  <a:schemeClr val="tx1"/>
                </a:solidFill>
                <a:effectLst/>
                <a:latin typeface="Arial" panose="020B0604020202020204" pitchFamily="34" charset="0"/>
              </a:endParaRPr>
            </a:p>
          </p:txBody>
        </p:sp>
        <p:sp>
          <p:nvSpPr>
            <p:cNvPr id="14" name="Line 9"/>
            <p:cNvSpPr>
              <a:spLocks noChangeShapeType="1"/>
            </p:cNvSpPr>
            <p:nvPr/>
          </p:nvSpPr>
          <p:spPr bwMode="auto">
            <a:xfrm>
              <a:off x="2034" y="5524"/>
              <a:ext cx="108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15" name="Line 8"/>
            <p:cNvSpPr>
              <a:spLocks noChangeShapeType="1"/>
            </p:cNvSpPr>
            <p:nvPr/>
          </p:nvSpPr>
          <p:spPr bwMode="auto">
            <a:xfrm>
              <a:off x="2034" y="5524"/>
              <a:ext cx="0" cy="4645"/>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16" name="AutoShape 7"/>
            <p:cNvSpPr>
              <a:spLocks noChangeArrowheads="1"/>
            </p:cNvSpPr>
            <p:nvPr/>
          </p:nvSpPr>
          <p:spPr bwMode="auto">
            <a:xfrm>
              <a:off x="2214" y="8639"/>
              <a:ext cx="720" cy="180"/>
            </a:xfrm>
            <a:prstGeom prst="chevron">
              <a:avLst>
                <a:gd name="adj" fmla="val 1000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17" name="AutoShape 6"/>
            <p:cNvSpPr>
              <a:spLocks noChangeArrowheads="1"/>
            </p:cNvSpPr>
            <p:nvPr/>
          </p:nvSpPr>
          <p:spPr bwMode="auto">
            <a:xfrm>
              <a:off x="2214" y="7199"/>
              <a:ext cx="720" cy="180"/>
            </a:xfrm>
            <a:prstGeom prst="chevron">
              <a:avLst>
                <a:gd name="adj" fmla="val 1000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18" name="AutoShape 5"/>
            <p:cNvSpPr>
              <a:spLocks noChangeArrowheads="1"/>
            </p:cNvSpPr>
            <p:nvPr/>
          </p:nvSpPr>
          <p:spPr bwMode="auto">
            <a:xfrm>
              <a:off x="2214" y="7919"/>
              <a:ext cx="720" cy="180"/>
            </a:xfrm>
            <a:prstGeom prst="chevron">
              <a:avLst>
                <a:gd name="adj" fmla="val 1000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19" name="AutoShape 4"/>
            <p:cNvSpPr>
              <a:spLocks noChangeArrowheads="1"/>
            </p:cNvSpPr>
            <p:nvPr/>
          </p:nvSpPr>
          <p:spPr bwMode="auto">
            <a:xfrm>
              <a:off x="2214" y="6479"/>
              <a:ext cx="720" cy="180"/>
            </a:xfrm>
            <a:prstGeom prst="chevron">
              <a:avLst>
                <a:gd name="adj" fmla="val 1000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20" name="AutoShape 3"/>
            <p:cNvSpPr>
              <a:spLocks noChangeArrowheads="1"/>
            </p:cNvSpPr>
            <p:nvPr/>
          </p:nvSpPr>
          <p:spPr bwMode="auto">
            <a:xfrm>
              <a:off x="2214" y="9338"/>
              <a:ext cx="720" cy="180"/>
            </a:xfrm>
            <a:prstGeom prst="chevron">
              <a:avLst>
                <a:gd name="adj" fmla="val 1000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21" name="AutoShape 2"/>
            <p:cNvSpPr>
              <a:spLocks noChangeArrowheads="1"/>
            </p:cNvSpPr>
            <p:nvPr/>
          </p:nvSpPr>
          <p:spPr bwMode="auto">
            <a:xfrm>
              <a:off x="2214" y="10079"/>
              <a:ext cx="720" cy="180"/>
            </a:xfrm>
            <a:prstGeom prst="chevron">
              <a:avLst>
                <a:gd name="adj" fmla="val 1000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grpSp>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3856728769"/>
      </p:ext>
    </p:extLst>
  </p:cSld>
  <p:clrMapOvr>
    <a:masterClrMapping/>
  </p:clrMapOvr>
  <p:transition>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0"/>
            <a:ext cx="8928992" cy="707886"/>
          </a:xfrm>
          <a:prstGeom prst="rect">
            <a:avLst/>
          </a:prstGeom>
        </p:spPr>
        <p:txBody>
          <a:bodyPr wrap="square">
            <a:spAutoFit/>
          </a:bodyPr>
          <a:lstStyle/>
          <a:p>
            <a:pPr algn="ctr">
              <a:spcAft>
                <a:spcPts val="0"/>
              </a:spcAft>
            </a:pPr>
            <a:r>
              <a:rPr lang="uk-UA" sz="4000" b="1" dirty="0">
                <a:latin typeface="+mn-lt"/>
                <a:ea typeface="Calibri" panose="020F0502020204030204" pitchFamily="34" charset="0"/>
              </a:rPr>
              <a:t>Історичні етапи розвитку науки</a:t>
            </a:r>
            <a:endParaRPr lang="uk-UA" sz="4000" dirty="0">
              <a:effectLst/>
              <a:latin typeface="+mn-lt"/>
              <a:ea typeface="Calibri" panose="020F0502020204030204" pitchFamily="34" charset="0"/>
            </a:endParaRPr>
          </a:p>
        </p:txBody>
      </p:sp>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4" name="Таблиця 23"/>
          <p:cNvGraphicFramePr>
            <a:graphicFrameLocks noGrp="1"/>
          </p:cNvGraphicFramePr>
          <p:nvPr>
            <p:extLst>
              <p:ext uri="{D42A27DB-BD31-4B8C-83A1-F6EECF244321}">
                <p14:modId xmlns:p14="http://schemas.microsoft.com/office/powerpoint/2010/main" val="1874768317"/>
              </p:ext>
            </p:extLst>
          </p:nvPr>
        </p:nvGraphicFramePr>
        <p:xfrm>
          <a:off x="107504" y="707886"/>
          <a:ext cx="8928992" cy="6079998"/>
        </p:xfrm>
        <a:graphic>
          <a:graphicData uri="http://schemas.openxmlformats.org/drawingml/2006/table">
            <a:tbl>
              <a:tblPr/>
              <a:tblGrid>
                <a:gridCol w="2088232">
                  <a:extLst>
                    <a:ext uri="{9D8B030D-6E8A-4147-A177-3AD203B41FA5}">
                      <a16:colId xmlns:a16="http://schemas.microsoft.com/office/drawing/2014/main" xmlns="" val="2937872491"/>
                    </a:ext>
                  </a:extLst>
                </a:gridCol>
                <a:gridCol w="6840760">
                  <a:extLst>
                    <a:ext uri="{9D8B030D-6E8A-4147-A177-3AD203B41FA5}">
                      <a16:colId xmlns:a16="http://schemas.microsoft.com/office/drawing/2014/main" xmlns="" val="2913536099"/>
                    </a:ext>
                  </a:extLst>
                </a:gridCol>
              </a:tblGrid>
              <a:tr h="655506">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Історичний період</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стану науки</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924591180"/>
                  </a:ext>
                </a:extLst>
              </a:tr>
              <a:tr h="1618506">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Антична епоха</a:t>
                      </a:r>
                      <a:endParaRPr lang="uk-UA" sz="2400" i="1" dirty="0">
                        <a:solidFill>
                          <a:schemeClr val="tx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15000"/>
                        </a:lnSpc>
                        <a:spcAft>
                          <a:spcPts val="0"/>
                        </a:spcAft>
                      </a:pPr>
                      <a:r>
                        <a:rPr lang="uk-UA" sz="1550" spc="10" dirty="0">
                          <a:solidFill>
                            <a:schemeClr val="tx2"/>
                          </a:solidFill>
                          <a:effectLst/>
                          <a:latin typeface="+mn-lt"/>
                          <a:ea typeface="Calibri" panose="020F0502020204030204" pitchFamily="34" charset="0"/>
                          <a:cs typeface="Times New Roman" panose="02020603050405020304" pitchFamily="18" charset="0"/>
                        </a:rPr>
                        <a:t>Складаються перші теоретичні системи знання в галузі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геометрії</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механіки</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астрономії</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Евклід</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Архімед</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err="1">
                          <a:solidFill>
                            <a:schemeClr val="tx2"/>
                          </a:solidFill>
                          <a:effectLst/>
                          <a:latin typeface="+mn-lt"/>
                          <a:ea typeface="Calibri" panose="020F0502020204030204" pitchFamily="34" charset="0"/>
                          <a:cs typeface="Times New Roman" panose="02020603050405020304" pitchFamily="18" charset="0"/>
                        </a:rPr>
                        <a:t>Птолемей</a:t>
                      </a:r>
                      <a:r>
                        <a:rPr lang="uk-UA" sz="1550" spc="10" dirty="0">
                          <a:solidFill>
                            <a:schemeClr val="tx2"/>
                          </a:solidFill>
                          <a:effectLst/>
                          <a:latin typeface="+mn-lt"/>
                          <a:ea typeface="Calibri" panose="020F0502020204030204" pitchFamily="34" charset="0"/>
                          <a:cs typeface="Times New Roman" panose="02020603050405020304" pitchFamily="18" charset="0"/>
                        </a:rPr>
                        <a:t>, Фалеса і </a:t>
                      </a:r>
                      <a:r>
                        <a:rPr lang="uk-UA" sz="1550" spc="10" dirty="0" err="1">
                          <a:solidFill>
                            <a:schemeClr val="tx2"/>
                          </a:solidFill>
                          <a:effectLst/>
                          <a:latin typeface="+mn-lt"/>
                          <a:ea typeface="Calibri" panose="020F0502020204030204" pitchFamily="34" charset="0"/>
                          <a:cs typeface="Times New Roman" panose="02020603050405020304" pitchFamily="18" charset="0"/>
                        </a:rPr>
                        <a:t>Демокріт</a:t>
                      </a:r>
                      <a:r>
                        <a:rPr lang="uk-UA" sz="1550" spc="10" dirty="0">
                          <a:solidFill>
                            <a:schemeClr val="tx2"/>
                          </a:solidFill>
                          <a:effectLst/>
                          <a:latin typeface="+mn-lt"/>
                          <a:ea typeface="Calibri" panose="020F0502020204030204" pitchFamily="34" charset="0"/>
                          <a:cs typeface="Times New Roman" panose="02020603050405020304" pitchFamily="18" charset="0"/>
                        </a:rPr>
                        <a:t>); розвивається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натурфілософська</a:t>
                      </a:r>
                      <a:r>
                        <a:rPr lang="uk-UA" sz="1550" spc="10" dirty="0">
                          <a:solidFill>
                            <a:schemeClr val="tx2"/>
                          </a:solidFill>
                          <a:effectLst/>
                          <a:latin typeface="+mn-lt"/>
                          <a:ea typeface="Calibri" panose="020F0502020204030204" pitchFamily="34" charset="0"/>
                          <a:cs typeface="Times New Roman" panose="02020603050405020304" pitchFamily="18" charset="0"/>
                        </a:rPr>
                        <a:t> концепція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атомізму</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err="1">
                          <a:solidFill>
                            <a:schemeClr val="tx2"/>
                          </a:solidFill>
                          <a:effectLst/>
                          <a:latin typeface="+mn-lt"/>
                          <a:ea typeface="Calibri" panose="020F0502020204030204" pitchFamily="34" charset="0"/>
                          <a:cs typeface="Times New Roman" panose="02020603050405020304" pitchFamily="18" charset="0"/>
                        </a:rPr>
                        <a:t>Демокріт</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err="1">
                          <a:solidFill>
                            <a:schemeClr val="tx2"/>
                          </a:solidFill>
                          <a:effectLst/>
                          <a:latin typeface="+mn-lt"/>
                          <a:ea typeface="Calibri" panose="020F0502020204030204" pitchFamily="34" charset="0"/>
                          <a:cs typeface="Times New Roman" panose="02020603050405020304" pitchFamily="18" charset="0"/>
                        </a:rPr>
                        <a:t>Епікур</a:t>
                      </a:r>
                      <a:r>
                        <a:rPr lang="uk-UA" sz="1550" spc="10" dirty="0">
                          <a:solidFill>
                            <a:schemeClr val="tx2"/>
                          </a:solidFill>
                          <a:effectLst/>
                          <a:latin typeface="+mn-lt"/>
                          <a:ea typeface="Calibri" panose="020F0502020204030204" pitchFamily="34" charset="0"/>
                          <a:cs typeface="Times New Roman" panose="02020603050405020304" pitchFamily="18" charset="0"/>
                        </a:rPr>
                        <a:t>); робляться спроби аналізу закономірностей суспільства і мислення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Аристотель</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Платон</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Геродот</a:t>
                      </a:r>
                      <a:r>
                        <a:rPr lang="uk-UA" sz="1550" spc="10" dirty="0">
                          <a:solidFill>
                            <a:schemeClr val="tx2"/>
                          </a:solidFill>
                          <a:effectLst/>
                          <a:latin typeface="+mn-lt"/>
                          <a:ea typeface="Calibri" panose="020F0502020204030204" pitchFamily="34" charset="0"/>
                          <a:cs typeface="Times New Roman" panose="02020603050405020304" pitchFamily="18" charset="0"/>
                        </a:rPr>
                        <a:t>). Аристотель розділив науки на фізику (природа), етику (суспільство) і логіку (мислення)</a:t>
                      </a:r>
                      <a:endParaRPr lang="uk-UA" sz="155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697003450"/>
                  </a:ext>
                </a:extLst>
              </a:tr>
              <a:tr h="1819911">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Середньовіччя</a:t>
                      </a:r>
                      <a:endParaRPr lang="uk-UA" sz="2400" i="1" dirty="0">
                        <a:solidFill>
                          <a:schemeClr val="tx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uk-UA" sz="1550" dirty="0">
                          <a:solidFill>
                            <a:schemeClr val="tx2"/>
                          </a:solidFill>
                          <a:effectLst/>
                          <a:latin typeface="+mn-lt"/>
                          <a:ea typeface="Calibri" panose="020F0502020204030204" pitchFamily="34" charset="0"/>
                          <a:cs typeface="Times New Roman" panose="02020603050405020304" pitchFamily="18" charset="0"/>
                        </a:rPr>
                        <a:t>Розвиваються (особливо в країнах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арабського сходу</a:t>
                      </a:r>
                      <a:r>
                        <a:rPr lang="uk-UA" sz="1550" dirty="0">
                          <a:solidFill>
                            <a:schemeClr val="tx2"/>
                          </a:solidFill>
                          <a:effectLst/>
                          <a:latin typeface="+mn-lt"/>
                          <a:ea typeface="Calibri" panose="020F0502020204030204" pitchFamily="34" charset="0"/>
                          <a:cs typeface="Times New Roman" panose="02020603050405020304" pitchFamily="18" charset="0"/>
                        </a:rPr>
                        <a:t>, єврейської громади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Кордоби</a:t>
                      </a:r>
                      <a:r>
                        <a:rPr lang="uk-UA" sz="1550" dirty="0">
                          <a:solidFill>
                            <a:schemeClr val="tx2"/>
                          </a:solidFill>
                          <a:effectLst/>
                          <a:latin typeface="+mn-lt"/>
                          <a:ea typeface="Calibri" panose="020F0502020204030204" pitchFamily="34" charset="0"/>
                          <a:cs typeface="Times New Roman" panose="02020603050405020304" pitchFamily="18" charset="0"/>
                        </a:rPr>
                        <a:t> й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Середньої Азії</a:t>
                      </a:r>
                      <a:r>
                        <a:rPr lang="uk-UA" sz="1550" dirty="0">
                          <a:solidFill>
                            <a:schemeClr val="tx2"/>
                          </a:solidFill>
                          <a:effectLst/>
                          <a:latin typeface="+mn-lt"/>
                          <a:ea typeface="Calibri" panose="020F0502020204030204" pitchFamily="34" charset="0"/>
                          <a:cs typeface="Times New Roman" panose="02020603050405020304" pitchFamily="18" charset="0"/>
                        </a:rPr>
                        <a:t>) позитивні наукові ідеї в галузі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математики</a:t>
                      </a:r>
                      <a:r>
                        <a:rPr lang="uk-UA" sz="1550" dirty="0">
                          <a:solidFill>
                            <a:schemeClr val="tx2"/>
                          </a:solidFill>
                          <a:effectLst/>
                          <a:latin typeface="+mn-lt"/>
                          <a:ea typeface="Calibri" panose="020F0502020204030204" pitchFamily="34" charset="0"/>
                          <a:cs typeface="Times New Roman" panose="02020603050405020304" pitchFamily="18" charset="0"/>
                        </a:rPr>
                        <a:t>, астрономії,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фізики</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медицини</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історії</a:t>
                      </a:r>
                      <a:r>
                        <a:rPr lang="uk-UA" sz="1550" dirty="0">
                          <a:solidFill>
                            <a:schemeClr val="tx2"/>
                          </a:solidFill>
                          <a:effectLst/>
                          <a:latin typeface="+mn-lt"/>
                          <a:ea typeface="Calibri" panose="020F0502020204030204" pitchFamily="34" charset="0"/>
                          <a:cs typeface="Times New Roman" panose="02020603050405020304" pitchFamily="18" charset="0"/>
                        </a:rPr>
                        <a:t> та інших наукових дисциплін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Ібн Сіна</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Ібн </a:t>
                      </a:r>
                      <a:r>
                        <a:rPr lang="uk-UA" sz="1550" u="none" strike="noStrike" dirty="0" err="1">
                          <a:solidFill>
                            <a:schemeClr val="tx2"/>
                          </a:solidFill>
                          <a:effectLst/>
                          <a:latin typeface="+mn-lt"/>
                          <a:ea typeface="Calibri" panose="020F0502020204030204" pitchFamily="34" charset="0"/>
                          <a:cs typeface="Times New Roman" panose="02020603050405020304" pitchFamily="18" charset="0"/>
                        </a:rPr>
                        <a:t>Рушд</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err="1">
                          <a:solidFill>
                            <a:schemeClr val="tx2"/>
                          </a:solidFill>
                          <a:effectLst/>
                          <a:latin typeface="+mn-lt"/>
                          <a:ea typeface="Calibri" panose="020F0502020204030204" pitchFamily="34" charset="0"/>
                          <a:cs typeface="Times New Roman" panose="02020603050405020304" pitchFamily="18" charset="0"/>
                        </a:rPr>
                        <a:t>Біруні</a:t>
                      </a:r>
                      <a:r>
                        <a:rPr lang="uk-UA" sz="1550" dirty="0">
                          <a:solidFill>
                            <a:schemeClr val="tx2"/>
                          </a:solidFill>
                          <a:effectLst/>
                          <a:latin typeface="+mn-lt"/>
                          <a:ea typeface="Calibri" panose="020F0502020204030204" pitchFamily="34" charset="0"/>
                          <a:cs typeface="Times New Roman" panose="02020603050405020304" pitchFamily="18" charset="0"/>
                        </a:rPr>
                        <a:t> та ін.). У Західній Європі, долаючи опір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богослов'я</a:t>
                      </a:r>
                      <a:r>
                        <a:rPr lang="uk-UA" sz="1550" dirty="0">
                          <a:solidFill>
                            <a:schemeClr val="tx2"/>
                          </a:solidFill>
                          <a:effectLst/>
                          <a:latin typeface="+mn-lt"/>
                          <a:ea typeface="Calibri" panose="020F0502020204030204" pitchFamily="34" charset="0"/>
                          <a:cs typeface="Times New Roman" panose="02020603050405020304" pitchFamily="18" charset="0"/>
                        </a:rPr>
                        <a:t>, йде процес нагромадження фактичного матеріалу в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біології</a:t>
                      </a:r>
                      <a:r>
                        <a:rPr lang="uk-UA" sz="1550" dirty="0">
                          <a:solidFill>
                            <a:schemeClr val="tx2"/>
                          </a:solidFill>
                          <a:effectLst/>
                          <a:latin typeface="+mn-lt"/>
                          <a:ea typeface="Calibri" panose="020F0502020204030204" pitchFamily="34" charset="0"/>
                          <a:cs typeface="Times New Roman" panose="02020603050405020304" pitchFamily="18" charset="0"/>
                        </a:rPr>
                        <a:t>, робляться спроби розвитку елементів математики і дослідного природознавства (</a:t>
                      </a:r>
                      <a:r>
                        <a:rPr lang="uk-UA" sz="1550" u="none" strike="noStrike" dirty="0" err="1">
                          <a:solidFill>
                            <a:schemeClr val="tx2"/>
                          </a:solidFill>
                          <a:effectLst/>
                          <a:latin typeface="+mn-lt"/>
                          <a:ea typeface="Calibri" panose="020F0502020204030204" pitchFamily="34" charset="0"/>
                          <a:cs typeface="Times New Roman" panose="02020603050405020304" pitchFamily="18" charset="0"/>
                        </a:rPr>
                        <a:t>Роджер</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 Бекон</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Альберт Великий</a:t>
                      </a:r>
                      <a:r>
                        <a:rPr lang="uk-UA" sz="1550" dirty="0">
                          <a:solidFill>
                            <a:schemeClr val="tx2"/>
                          </a:solidFill>
                          <a:effectLst/>
                          <a:latin typeface="+mn-lt"/>
                          <a:ea typeface="Calibri" panose="020F0502020204030204" pitchFamily="34" charset="0"/>
                          <a:cs typeface="Times New Roman" panose="02020603050405020304" pitchFamily="18" charset="0"/>
                        </a:rPr>
                        <a:t> та ін.). На високому рівні були наукові знання в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Київській Русі</a:t>
                      </a:r>
                      <a:r>
                        <a:rPr lang="uk-UA" sz="1550" dirty="0">
                          <a:solidFill>
                            <a:schemeClr val="tx2"/>
                          </a:solidFill>
                          <a:effectLst/>
                          <a:latin typeface="+mn-lt"/>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2933575385"/>
                  </a:ext>
                </a:extLst>
              </a:tr>
              <a:tr h="1592423">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Відродження</a:t>
                      </a:r>
                      <a:endParaRPr lang="uk-UA" sz="2400" i="1" dirty="0">
                        <a:solidFill>
                          <a:schemeClr val="tx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uk-UA" sz="1550" dirty="0">
                          <a:solidFill>
                            <a:schemeClr val="tx2"/>
                          </a:solidFill>
                          <a:effectLst/>
                          <a:latin typeface="+mn-lt"/>
                          <a:ea typeface="Calibri" panose="020F0502020204030204" pitchFamily="34" charset="0"/>
                          <a:cs typeface="Times New Roman" panose="02020603050405020304" pitchFamily="18" charset="0"/>
                        </a:rPr>
                        <a:t>Виникнення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капіталізму</a:t>
                      </a:r>
                      <a:r>
                        <a:rPr lang="uk-UA" sz="1550" dirty="0">
                          <a:solidFill>
                            <a:schemeClr val="tx2"/>
                          </a:solidFill>
                          <a:effectLst/>
                          <a:latin typeface="+mn-lt"/>
                          <a:ea typeface="Calibri" panose="020F0502020204030204" pitchFamily="34" charset="0"/>
                          <a:cs typeface="Times New Roman" panose="02020603050405020304" pitchFamily="18" charset="0"/>
                        </a:rPr>
                        <a:t>, розвиток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промисловості</a:t>
                      </a:r>
                      <a:r>
                        <a:rPr lang="uk-UA" sz="1550" dirty="0">
                          <a:solidFill>
                            <a:schemeClr val="tx2"/>
                          </a:solidFill>
                          <a:effectLst/>
                          <a:latin typeface="+mn-lt"/>
                          <a:ea typeface="Calibri" panose="020F0502020204030204" pitchFamily="34" charset="0"/>
                          <a:cs typeface="Times New Roman" panose="02020603050405020304" pitchFamily="18" charset="0"/>
                        </a:rPr>
                        <a:t> й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торгівлі</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мореплавства</a:t>
                      </a:r>
                      <a:r>
                        <a:rPr lang="uk-UA" sz="1550" dirty="0">
                          <a:solidFill>
                            <a:schemeClr val="tx2"/>
                          </a:solidFill>
                          <a:effectLst/>
                          <a:latin typeface="+mn-lt"/>
                          <a:ea typeface="Calibri" panose="020F0502020204030204" pitchFamily="34" charset="0"/>
                          <a:cs typeface="Times New Roman" panose="02020603050405020304" pitchFamily="18" charset="0"/>
                        </a:rPr>
                        <a:t> і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військової техніки</a:t>
                      </a:r>
                      <a:r>
                        <a:rPr lang="uk-UA" sz="1550" dirty="0">
                          <a:solidFill>
                            <a:schemeClr val="tx2"/>
                          </a:solidFill>
                          <a:effectLst/>
                          <a:latin typeface="+mn-lt"/>
                          <a:ea typeface="Calibri" panose="020F0502020204030204" pitchFamily="34" charset="0"/>
                          <a:cs typeface="Times New Roman" panose="02020603050405020304" pitchFamily="18" charset="0"/>
                        </a:rPr>
                        <a:t> стимулювали бурхливе зростання науки. Наука пориває з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теологією</a:t>
                      </a:r>
                      <a:r>
                        <a:rPr lang="uk-UA" sz="1550" dirty="0">
                          <a:solidFill>
                            <a:schemeClr val="tx2"/>
                          </a:solidFill>
                          <a:effectLst/>
                          <a:latin typeface="+mn-lt"/>
                          <a:ea typeface="Calibri" panose="020F0502020204030204" pitchFamily="34" charset="0"/>
                          <a:cs typeface="Times New Roman" panose="02020603050405020304" pitchFamily="18" charset="0"/>
                        </a:rPr>
                        <a:t>, сприяючи утвердженню матеріалістичних ідей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Джордано Бруно</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Леонардо да Вінчі</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err="1">
                          <a:solidFill>
                            <a:schemeClr val="tx2"/>
                          </a:solidFill>
                          <a:effectLst/>
                          <a:latin typeface="+mn-lt"/>
                          <a:ea typeface="Calibri" panose="020F0502020204030204" pitchFamily="34" charset="0"/>
                          <a:cs typeface="Times New Roman" panose="02020603050405020304" pitchFamily="18" charset="0"/>
                        </a:rPr>
                        <a:t>Френсіс</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 Бекон</a:t>
                      </a:r>
                      <a:r>
                        <a:rPr lang="uk-UA" sz="1550" dirty="0">
                          <a:solidFill>
                            <a:schemeClr val="tx2"/>
                          </a:solidFill>
                          <a:effectLst/>
                          <a:latin typeface="+mn-lt"/>
                          <a:ea typeface="Calibri" panose="020F0502020204030204" pitchFamily="34" charset="0"/>
                          <a:cs typeface="Times New Roman" panose="02020603050405020304" pitchFamily="18" charset="0"/>
                        </a:rPr>
                        <a:t>, Лука Паколі). Великого поширення набуває експериментальне вивчення природи, обґрунтування якого мало революційне значення для науки. Справжній переворот відбувається в астрономії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Микола Коперник</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Галілео Галілей</a:t>
                      </a:r>
                      <a:r>
                        <a:rPr lang="uk-UA" sz="1550" dirty="0">
                          <a:solidFill>
                            <a:schemeClr val="tx2"/>
                          </a:solidFill>
                          <a:effectLst/>
                          <a:latin typeface="+mn-lt"/>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25723502"/>
                  </a:ext>
                </a:extLst>
              </a:tr>
            </a:tbl>
          </a:graphicData>
        </a:graphic>
      </p:graphicFrame>
    </p:spTree>
    <p:extLst>
      <p:ext uri="{BB962C8B-B14F-4D97-AF65-F5344CB8AC3E}">
        <p14:creationId xmlns:p14="http://schemas.microsoft.com/office/powerpoint/2010/main" val="789177572"/>
      </p:ext>
    </p:extLst>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4" name="Таблиця 23"/>
          <p:cNvGraphicFramePr>
            <a:graphicFrameLocks noGrp="1"/>
          </p:cNvGraphicFramePr>
          <p:nvPr>
            <p:extLst>
              <p:ext uri="{D42A27DB-BD31-4B8C-83A1-F6EECF244321}">
                <p14:modId xmlns:p14="http://schemas.microsoft.com/office/powerpoint/2010/main" val="2748345221"/>
              </p:ext>
            </p:extLst>
          </p:nvPr>
        </p:nvGraphicFramePr>
        <p:xfrm>
          <a:off x="107504" y="116632"/>
          <a:ext cx="8928992" cy="6587480"/>
        </p:xfrm>
        <a:graphic>
          <a:graphicData uri="http://schemas.openxmlformats.org/drawingml/2006/table">
            <a:tbl>
              <a:tblPr/>
              <a:tblGrid>
                <a:gridCol w="2160240">
                  <a:extLst>
                    <a:ext uri="{9D8B030D-6E8A-4147-A177-3AD203B41FA5}">
                      <a16:colId xmlns:a16="http://schemas.microsoft.com/office/drawing/2014/main" xmlns="" val="2937872491"/>
                    </a:ext>
                  </a:extLst>
                </a:gridCol>
                <a:gridCol w="6768752">
                  <a:extLst>
                    <a:ext uri="{9D8B030D-6E8A-4147-A177-3AD203B41FA5}">
                      <a16:colId xmlns:a16="http://schemas.microsoft.com/office/drawing/2014/main" xmlns="" val="2913536099"/>
                    </a:ext>
                  </a:extLst>
                </a:gridCol>
              </a:tblGrid>
              <a:tr h="720080">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Історичний період</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стану науки</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924591180"/>
                  </a:ext>
                </a:extLst>
              </a:tr>
              <a:tr h="2613963">
                <a:tc>
                  <a:txBody>
                    <a:bodyPr/>
                    <a:lstStyle/>
                    <a:p>
                      <a:pPr algn="ctr">
                        <a:spcAft>
                          <a:spcPts val="0"/>
                        </a:spcAft>
                      </a:pPr>
                      <a:r>
                        <a:rPr lang="uk-UA" sz="2400" i="1" u="none"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XVII–XVIII ст.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uk-UA" sz="1750" i="0" u="none" dirty="0">
                          <a:solidFill>
                            <a:schemeClr val="tx2"/>
                          </a:solidFill>
                          <a:effectLst/>
                          <a:latin typeface="+mn-lt"/>
                          <a:ea typeface="Calibri" panose="020F0502020204030204" pitchFamily="34" charset="0"/>
                          <a:cs typeface="Times New Roman" panose="02020603050405020304" pitchFamily="18" charset="0"/>
                        </a:rPr>
                        <a:t>Створюються класична механіка, диференціальне й інтегральне числення, аналітична геометрія, хімічна атомістика, система класифікації рослин і тварин, стверджується принцип збереження матерії і руху (</a:t>
                      </a:r>
                      <a:r>
                        <a:rPr lang="uk-UA" sz="1750" i="0" u="none" strike="noStrike" dirty="0" err="1">
                          <a:solidFill>
                            <a:schemeClr val="tx2"/>
                          </a:solidFill>
                          <a:effectLst/>
                          <a:latin typeface="+mn-lt"/>
                          <a:ea typeface="Calibri" panose="020F0502020204030204" pitchFamily="34" charset="0"/>
                          <a:cs typeface="Times New Roman" panose="02020603050405020304" pitchFamily="18" charset="0"/>
                        </a:rPr>
                        <a:t>Ісаак</a:t>
                      </a:r>
                      <a:r>
                        <a:rPr lang="uk-UA" sz="1750" i="0" u="none" strike="noStrike" dirty="0">
                          <a:solidFill>
                            <a:schemeClr val="tx2"/>
                          </a:solidFill>
                          <a:effectLst/>
                          <a:latin typeface="+mn-lt"/>
                          <a:ea typeface="Calibri" panose="020F0502020204030204" pitchFamily="34" charset="0"/>
                          <a:cs typeface="Times New Roman" panose="02020603050405020304" pitchFamily="18" charset="0"/>
                        </a:rPr>
                        <a:t> Ньютон</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strike="noStrike" dirty="0" err="1">
                          <a:solidFill>
                            <a:schemeClr val="tx2"/>
                          </a:solidFill>
                          <a:effectLst/>
                          <a:latin typeface="+mn-lt"/>
                          <a:ea typeface="Calibri" panose="020F0502020204030204" pitchFamily="34" charset="0"/>
                          <a:cs typeface="Times New Roman" panose="02020603050405020304" pitchFamily="18" charset="0"/>
                        </a:rPr>
                        <a:t>Ґотфрід</a:t>
                      </a:r>
                      <a:r>
                        <a:rPr lang="uk-UA" sz="1750" i="0" u="none" strike="noStrike" dirty="0">
                          <a:solidFill>
                            <a:schemeClr val="tx2"/>
                          </a:solidFill>
                          <a:effectLst/>
                          <a:latin typeface="+mn-lt"/>
                          <a:ea typeface="Calibri" panose="020F0502020204030204" pitchFamily="34" charset="0"/>
                          <a:cs typeface="Times New Roman" panose="02020603050405020304" pitchFamily="18" charset="0"/>
                        </a:rPr>
                        <a:t> Вільгельм </a:t>
                      </a:r>
                      <a:r>
                        <a:rPr lang="uk-UA" sz="1750" i="0" u="none" strike="noStrike" dirty="0" err="1">
                          <a:solidFill>
                            <a:schemeClr val="tx2"/>
                          </a:solidFill>
                          <a:effectLst/>
                          <a:latin typeface="+mn-lt"/>
                          <a:ea typeface="Calibri" panose="020F0502020204030204" pitchFamily="34" charset="0"/>
                          <a:cs typeface="Times New Roman" panose="02020603050405020304" pitchFamily="18" charset="0"/>
                        </a:rPr>
                        <a:t>Лейбніц</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strike="noStrike" dirty="0" err="1">
                          <a:solidFill>
                            <a:schemeClr val="tx2"/>
                          </a:solidFill>
                          <a:effectLst/>
                          <a:latin typeface="+mn-lt"/>
                          <a:ea typeface="Calibri" panose="020F0502020204030204" pitchFamily="34" charset="0"/>
                          <a:cs typeface="Times New Roman" panose="02020603050405020304" pitchFamily="18" charset="0"/>
                        </a:rPr>
                        <a:t>Рене</a:t>
                      </a:r>
                      <a:r>
                        <a:rPr lang="uk-UA" sz="1750" i="0" u="none" strike="noStrike" dirty="0">
                          <a:solidFill>
                            <a:schemeClr val="tx2"/>
                          </a:solidFill>
                          <a:effectLst/>
                          <a:latin typeface="+mn-lt"/>
                          <a:ea typeface="Calibri" panose="020F0502020204030204" pitchFamily="34" charset="0"/>
                          <a:cs typeface="Times New Roman" panose="02020603050405020304" pitchFamily="18" charset="0"/>
                        </a:rPr>
                        <a:t> Декарт</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strike="noStrike" dirty="0">
                          <a:solidFill>
                            <a:schemeClr val="tx2"/>
                          </a:solidFill>
                          <a:effectLst/>
                          <a:latin typeface="+mn-lt"/>
                          <a:ea typeface="Calibri" panose="020F0502020204030204" pitchFamily="34" charset="0"/>
                          <a:cs typeface="Times New Roman" panose="02020603050405020304" pitchFamily="18" charset="0"/>
                        </a:rPr>
                        <a:t>Джон Дальтон</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strike="noStrike" dirty="0">
                          <a:solidFill>
                            <a:schemeClr val="tx2"/>
                          </a:solidFill>
                          <a:effectLst/>
                          <a:latin typeface="+mn-lt"/>
                          <a:ea typeface="Calibri" panose="020F0502020204030204" pitchFamily="34" charset="0"/>
                          <a:cs typeface="Times New Roman" panose="02020603050405020304" pitchFamily="18" charset="0"/>
                        </a:rPr>
                        <a:t>Карл </a:t>
                      </a:r>
                      <a:r>
                        <a:rPr lang="uk-UA" sz="1750" i="0" u="none" strike="noStrike" dirty="0" err="1">
                          <a:solidFill>
                            <a:schemeClr val="tx2"/>
                          </a:solidFill>
                          <a:effectLst/>
                          <a:latin typeface="+mn-lt"/>
                          <a:ea typeface="Calibri" panose="020F0502020204030204" pitchFamily="34" charset="0"/>
                          <a:cs typeface="Times New Roman" panose="02020603050405020304" pitchFamily="18" charset="0"/>
                        </a:rPr>
                        <a:t>Лінней</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strike="noStrike" dirty="0">
                          <a:solidFill>
                            <a:schemeClr val="tx2"/>
                          </a:solidFill>
                          <a:effectLst/>
                          <a:latin typeface="+mn-lt"/>
                          <a:ea typeface="Calibri" panose="020F0502020204030204" pitchFamily="34" charset="0"/>
                          <a:cs typeface="Times New Roman" panose="02020603050405020304" pitchFamily="18" charset="0"/>
                        </a:rPr>
                        <a:t>Михайло Васильович Ломоносов</a:t>
                      </a:r>
                      <a:r>
                        <a:rPr lang="uk-UA" sz="1750" i="0" u="none" dirty="0">
                          <a:solidFill>
                            <a:schemeClr val="tx2"/>
                          </a:solidFill>
                          <a:effectLst/>
                          <a:latin typeface="+mn-lt"/>
                          <a:ea typeface="Calibri" panose="020F0502020204030204" pitchFamily="34" charset="0"/>
                          <a:cs typeface="Times New Roman" panose="02020603050405020304" pitchFamily="18" charset="0"/>
                        </a:rPr>
                        <a:t> та ін.). В цей же час відбувається дальше оформлення науки як соціального інституту, створюються перші європейські академії, наукові товариства, починається видання наукової періодичної літератури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697003450"/>
                  </a:ext>
                </a:extLst>
              </a:tr>
              <a:tr h="3030680">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ХІХ ст.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uk-UA" sz="1750" i="0" dirty="0">
                          <a:solidFill>
                            <a:schemeClr val="tx2"/>
                          </a:solidFill>
                          <a:effectLst/>
                          <a:latin typeface="+mn-lt"/>
                          <a:ea typeface="Calibri" panose="020F0502020204030204" pitchFamily="34" charset="0"/>
                          <a:cs typeface="Times New Roman" panose="02020603050405020304" pitchFamily="18" charset="0"/>
                        </a:rPr>
                        <a:t>У зв'язку з промисловим переворотом кінця XVIII ст. почався новий етап у розвитку науки. Виникли нові фізичні дисципліни (</a:t>
                      </a:r>
                      <a:r>
                        <a:rPr lang="uk-UA" sz="1750" i="0" u="none" dirty="0">
                          <a:solidFill>
                            <a:schemeClr val="tx2"/>
                          </a:solidFill>
                          <a:effectLst/>
                          <a:latin typeface="+mn-lt"/>
                          <a:ea typeface="Calibri" panose="020F0502020204030204" pitchFamily="34" charset="0"/>
                          <a:cs typeface="Times New Roman" panose="02020603050405020304" pitchFamily="18" charset="0"/>
                        </a:rPr>
                        <a:t>термодинаміка, електродинаміка класична), створюються еволюційне вчення і клітинна теорія в біології, формулюється закон збереження і перетворення енергії, розвиваються нові концепції в астрономії і математиці (Джеймс Клерк Максвелл, Майкл Фарадей, Жан </a:t>
                      </a:r>
                      <a:r>
                        <a:rPr lang="uk-UA" sz="1750" i="0" u="none" dirty="0" err="1">
                          <a:solidFill>
                            <a:schemeClr val="tx2"/>
                          </a:solidFill>
                          <a:effectLst/>
                          <a:latin typeface="+mn-lt"/>
                          <a:ea typeface="Calibri" panose="020F0502020204030204" pitchFamily="34" charset="0"/>
                          <a:cs typeface="Times New Roman" panose="02020603050405020304" pitchFamily="18" charset="0"/>
                        </a:rPr>
                        <a:t>Батіст</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dirty="0" err="1">
                          <a:solidFill>
                            <a:schemeClr val="tx2"/>
                          </a:solidFill>
                          <a:effectLst/>
                          <a:latin typeface="+mn-lt"/>
                          <a:ea typeface="Calibri" panose="020F0502020204030204" pitchFamily="34" charset="0"/>
                          <a:cs typeface="Times New Roman" panose="02020603050405020304" pitchFamily="18" charset="0"/>
                        </a:rPr>
                        <a:t>Ламарк</a:t>
                      </a:r>
                      <a:r>
                        <a:rPr lang="uk-UA" sz="1750" i="0" u="none" dirty="0">
                          <a:solidFill>
                            <a:schemeClr val="tx2"/>
                          </a:solidFill>
                          <a:effectLst/>
                          <a:latin typeface="+mn-lt"/>
                          <a:ea typeface="Calibri" panose="020F0502020204030204" pitchFamily="34" charset="0"/>
                          <a:cs typeface="Times New Roman" panose="02020603050405020304" pitchFamily="18" charset="0"/>
                        </a:rPr>
                        <a:t>, Чарльз Дарвін, Теодор </a:t>
                      </a:r>
                      <a:r>
                        <a:rPr lang="uk-UA" sz="1750" i="0" u="none" dirty="0" err="1">
                          <a:solidFill>
                            <a:schemeClr val="tx2"/>
                          </a:solidFill>
                          <a:effectLst/>
                          <a:latin typeface="+mn-lt"/>
                          <a:ea typeface="Calibri" panose="020F0502020204030204" pitchFamily="34" charset="0"/>
                          <a:cs typeface="Times New Roman" panose="02020603050405020304" pitchFamily="18" charset="0"/>
                        </a:rPr>
                        <a:t>Шванн</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dirty="0" err="1">
                          <a:solidFill>
                            <a:schemeClr val="tx2"/>
                          </a:solidFill>
                          <a:effectLst/>
                          <a:latin typeface="+mn-lt"/>
                          <a:ea typeface="Calibri" panose="020F0502020204030204" pitchFamily="34" charset="0"/>
                          <a:cs typeface="Times New Roman" panose="02020603050405020304" pitchFamily="18" charset="0"/>
                        </a:rPr>
                        <a:t>Маттіас</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dirty="0" err="1">
                          <a:solidFill>
                            <a:schemeClr val="tx2"/>
                          </a:solidFill>
                          <a:effectLst/>
                          <a:latin typeface="+mn-lt"/>
                          <a:ea typeface="Calibri" panose="020F0502020204030204" pitchFamily="34" charset="0"/>
                          <a:cs typeface="Times New Roman" panose="02020603050405020304" pitchFamily="18" charset="0"/>
                        </a:rPr>
                        <a:t>Шлейден</a:t>
                      </a:r>
                      <a:r>
                        <a:rPr lang="uk-UA" sz="1750" i="0" u="none" dirty="0">
                          <a:solidFill>
                            <a:schemeClr val="tx2"/>
                          </a:solidFill>
                          <a:effectLst/>
                          <a:latin typeface="+mn-lt"/>
                          <a:ea typeface="Calibri" panose="020F0502020204030204" pitchFamily="34" charset="0"/>
                          <a:cs typeface="Times New Roman" panose="02020603050405020304" pitchFamily="18" charset="0"/>
                        </a:rPr>
                        <a:t> та </a:t>
                      </a:r>
                      <a:r>
                        <a:rPr lang="uk-UA" sz="1750" i="0" dirty="0">
                          <a:solidFill>
                            <a:schemeClr val="tx2"/>
                          </a:solidFill>
                          <a:effectLst/>
                          <a:latin typeface="+mn-lt"/>
                          <a:ea typeface="Calibri" panose="020F0502020204030204" pitchFamily="34" charset="0"/>
                          <a:cs typeface="Times New Roman" panose="02020603050405020304" pitchFamily="18" charset="0"/>
                        </a:rPr>
                        <a:t>ін.). Основи сучасної класифікації наук заклав Сен-Симон, Огюст </a:t>
                      </a:r>
                      <a:r>
                        <a:rPr lang="uk-UA" sz="1750" i="0" dirty="0" err="1">
                          <a:solidFill>
                            <a:schemeClr val="tx2"/>
                          </a:solidFill>
                          <a:effectLst/>
                          <a:latin typeface="+mn-lt"/>
                          <a:ea typeface="Calibri" panose="020F0502020204030204" pitchFamily="34" charset="0"/>
                          <a:cs typeface="Times New Roman" panose="02020603050405020304" pitchFamily="18" charset="0"/>
                        </a:rPr>
                        <a:t>Конт</a:t>
                      </a:r>
                      <a:r>
                        <a:rPr lang="uk-UA" sz="1750" i="0" dirty="0">
                          <a:solidFill>
                            <a:schemeClr val="tx2"/>
                          </a:solidFill>
                          <a:effectLst/>
                          <a:latin typeface="+mn-lt"/>
                          <a:ea typeface="Calibri" panose="020F0502020204030204" pitchFamily="34" charset="0"/>
                          <a:cs typeface="Times New Roman" panose="02020603050405020304" pitchFamily="18" charset="0"/>
                        </a:rPr>
                        <a:t> у XIX ст. систематизував його ідеї і склав “енциклопедичний ряд” основних наук, розташувавши їх у порядку зменшення абстрактності. Цей ряд у сучасному вигляді змальовується концепцією “сходи науки</a:t>
                      </a:r>
                      <a:r>
                        <a:rPr lang="uk-UA" sz="1750" i="0" dirty="0" smtClean="0">
                          <a:solidFill>
                            <a:schemeClr val="tx2"/>
                          </a:solidFill>
                          <a:effectLst/>
                          <a:latin typeface="+mn-lt"/>
                          <a:ea typeface="Calibri" panose="020F0502020204030204" pitchFamily="34" charset="0"/>
                          <a:cs typeface="Times New Roman" panose="02020603050405020304" pitchFamily="18" charset="0"/>
                        </a:rPr>
                        <a:t>”</a:t>
                      </a:r>
                      <a:endParaRPr lang="uk-UA" sz="1750" i="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2933575385"/>
                  </a:ext>
                </a:extLst>
              </a:tr>
            </a:tbl>
          </a:graphicData>
        </a:graphic>
      </p:graphicFrame>
    </p:spTree>
    <p:extLst>
      <p:ext uri="{BB962C8B-B14F-4D97-AF65-F5344CB8AC3E}">
        <p14:creationId xmlns:p14="http://schemas.microsoft.com/office/powerpoint/2010/main" val="2330540509"/>
      </p:ext>
    </p:extLst>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4" name="Таблиця 23"/>
          <p:cNvGraphicFramePr>
            <a:graphicFrameLocks noGrp="1"/>
          </p:cNvGraphicFramePr>
          <p:nvPr>
            <p:extLst>
              <p:ext uri="{D42A27DB-BD31-4B8C-83A1-F6EECF244321}">
                <p14:modId xmlns:p14="http://schemas.microsoft.com/office/powerpoint/2010/main" val="2014433840"/>
              </p:ext>
            </p:extLst>
          </p:nvPr>
        </p:nvGraphicFramePr>
        <p:xfrm>
          <a:off x="107504" y="116632"/>
          <a:ext cx="8928992" cy="6858000"/>
        </p:xfrm>
        <a:graphic>
          <a:graphicData uri="http://schemas.openxmlformats.org/drawingml/2006/table">
            <a:tbl>
              <a:tblPr/>
              <a:tblGrid>
                <a:gridCol w="1656184">
                  <a:extLst>
                    <a:ext uri="{9D8B030D-6E8A-4147-A177-3AD203B41FA5}">
                      <a16:colId xmlns:a16="http://schemas.microsoft.com/office/drawing/2014/main" xmlns="" val="2937872491"/>
                    </a:ext>
                  </a:extLst>
                </a:gridCol>
                <a:gridCol w="7272808">
                  <a:extLst>
                    <a:ext uri="{9D8B030D-6E8A-4147-A177-3AD203B41FA5}">
                      <a16:colId xmlns:a16="http://schemas.microsoft.com/office/drawing/2014/main" xmlns="" val="2913536099"/>
                    </a:ext>
                  </a:extLst>
                </a:gridCol>
              </a:tblGrid>
              <a:tr h="648072">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Історичний період</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стану науки</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924591180"/>
                  </a:ext>
                </a:extLst>
              </a:tr>
              <a:tr h="5358749">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СРСР</a:t>
                      </a:r>
                      <a:endParaRPr lang="uk-UA" sz="2400" i="1" dirty="0">
                        <a:solidFill>
                          <a:schemeClr val="tx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uk-UA" sz="1400" u="none" dirty="0">
                          <a:solidFill>
                            <a:schemeClr val="tx2"/>
                          </a:solidFill>
                          <a:effectLst/>
                          <a:latin typeface="+mn-lt"/>
                          <a:ea typeface="Calibri" panose="020F0502020204030204" pitchFamily="34" charset="0"/>
                          <a:cs typeface="Times New Roman" panose="02020603050405020304" pitchFamily="18" charset="0"/>
                        </a:rPr>
                        <a:t>З часу створення СРСР був розроблений план науково-технічних робіт, який по суті став програмним документом розвитку радянської науки, який передбачався в загальнодержавних масштабах. На науковій основі здійснювались планове господарство і перетворення суспіль-них відносин. СРСР давав близько 1/3 наукової продукції всього </a:t>
                      </a:r>
                      <a:r>
                        <a:rPr lang="uk-UA" sz="1400" u="none" dirty="0" err="1">
                          <a:solidFill>
                            <a:schemeClr val="tx2"/>
                          </a:solidFill>
                          <a:effectLst/>
                          <a:latin typeface="+mn-lt"/>
                          <a:ea typeface="Calibri" panose="020F0502020204030204" pitchFamily="34" charset="0"/>
                          <a:cs typeface="Times New Roman" panose="02020603050405020304" pitchFamily="18" charset="0"/>
                        </a:rPr>
                        <a:t>сві</a:t>
                      </a:r>
                      <a:r>
                        <a:rPr lang="uk-UA" sz="1400" u="none" dirty="0">
                          <a:solidFill>
                            <a:schemeClr val="tx2"/>
                          </a:solidFill>
                          <a:effectLst/>
                          <a:latin typeface="+mn-lt"/>
                          <a:ea typeface="Calibri" panose="020F0502020204030204" pitchFamily="34" charset="0"/>
                          <a:cs typeface="Times New Roman" panose="02020603050405020304" pitchFamily="18" charset="0"/>
                        </a:rPr>
                        <a:t>-ту. В країні працювало 1,5 млн. наукових працівників, більш ніж де в світі. Радянська наука завдячує своєму розвитку таким вченим, як В. І. Вернадський, С. І. Вавилов, О. О. Богомолець, Д. К. Заболотний, М. Д. Зелінський, О. П. </a:t>
                      </a:r>
                      <a:r>
                        <a:rPr lang="uk-UA" sz="1400" u="none" dirty="0" err="1">
                          <a:solidFill>
                            <a:schemeClr val="tx2"/>
                          </a:solidFill>
                          <a:effectLst/>
                          <a:latin typeface="+mn-lt"/>
                          <a:ea typeface="Calibri" panose="020F0502020204030204" pitchFamily="34" charset="0"/>
                          <a:cs typeface="Times New Roman" panose="02020603050405020304" pitchFamily="18" charset="0"/>
                        </a:rPr>
                        <a:t>Карпінський</a:t>
                      </a:r>
                      <a:r>
                        <a:rPr lang="uk-UA" sz="1400" u="none" dirty="0">
                          <a:solidFill>
                            <a:schemeClr val="tx2"/>
                          </a:solidFill>
                          <a:effectLst/>
                          <a:latin typeface="+mn-lt"/>
                          <a:ea typeface="Calibri" panose="020F0502020204030204" pitchFamily="34" charset="0"/>
                          <a:cs typeface="Times New Roman" panose="02020603050405020304" pitchFamily="18" charset="0"/>
                        </a:rPr>
                        <a:t>, В. Л. Комаров, І. В. </a:t>
                      </a:r>
                      <a:r>
                        <a:rPr lang="uk-UA" sz="1400" u="none" dirty="0" err="1">
                          <a:solidFill>
                            <a:schemeClr val="tx2"/>
                          </a:solidFill>
                          <a:effectLst/>
                          <a:latin typeface="+mn-lt"/>
                          <a:ea typeface="Calibri" panose="020F0502020204030204" pitchFamily="34" charset="0"/>
                          <a:cs typeface="Times New Roman" panose="02020603050405020304" pitchFamily="18" charset="0"/>
                        </a:rPr>
                        <a:t>Курчатов</a:t>
                      </a:r>
                      <a:r>
                        <a:rPr lang="uk-UA" sz="1400" u="none" dirty="0">
                          <a:solidFill>
                            <a:schemeClr val="tx2"/>
                          </a:solidFill>
                          <a:effectLst/>
                          <a:latin typeface="+mn-lt"/>
                          <a:ea typeface="Calibri" panose="020F0502020204030204" pitchFamily="34" charset="0"/>
                          <a:cs typeface="Times New Roman" panose="02020603050405020304" pitchFamily="18" charset="0"/>
                        </a:rPr>
                        <a:t>, С. П. Корольов, І. П. Павлов, Є. О. Патон, В. І. Липський, П. І. Кравчук, Д. М. </a:t>
                      </a:r>
                      <a:r>
                        <a:rPr lang="uk-UA" sz="1400" u="none" dirty="0" err="1">
                          <a:solidFill>
                            <a:schemeClr val="tx2"/>
                          </a:solidFill>
                          <a:effectLst/>
                          <a:latin typeface="+mn-lt"/>
                          <a:ea typeface="Calibri" panose="020F0502020204030204" pitchFamily="34" charset="0"/>
                          <a:cs typeface="Times New Roman" panose="02020603050405020304" pitchFamily="18" charset="0"/>
                        </a:rPr>
                        <a:t>Прянишников</a:t>
                      </a:r>
                      <a:r>
                        <a:rPr lang="uk-UA" sz="1400" u="none" dirty="0">
                          <a:solidFill>
                            <a:schemeClr val="tx2"/>
                          </a:solidFill>
                          <a:effectLst/>
                          <a:latin typeface="+mn-lt"/>
                          <a:ea typeface="Calibri" panose="020F0502020204030204" pitchFamily="34" charset="0"/>
                          <a:cs typeface="Times New Roman" panose="02020603050405020304" pitchFamily="18" charset="0"/>
                        </a:rPr>
                        <a:t>, М. М. Покровський, Б. Д. Греков, М. В. </a:t>
                      </a:r>
                      <a:r>
                        <a:rPr lang="uk-UA" sz="1400" u="none" dirty="0" err="1">
                          <a:solidFill>
                            <a:schemeClr val="tx2"/>
                          </a:solidFill>
                          <a:effectLst/>
                          <a:latin typeface="+mn-lt"/>
                          <a:ea typeface="Calibri" panose="020F0502020204030204" pitchFamily="34" charset="0"/>
                          <a:cs typeface="Times New Roman" panose="02020603050405020304" pitchFamily="18" charset="0"/>
                        </a:rPr>
                        <a:t>Келдиш</a:t>
                      </a:r>
                      <a:r>
                        <a:rPr lang="uk-UA" sz="1400" u="none" dirty="0">
                          <a:solidFill>
                            <a:schemeClr val="tx2"/>
                          </a:solidFill>
                          <a:effectLst/>
                          <a:latin typeface="+mn-lt"/>
                          <a:ea typeface="Calibri" panose="020F0502020204030204" pitchFamily="34" charset="0"/>
                          <a:cs typeface="Times New Roman" panose="02020603050405020304" pitchFamily="18" charset="0"/>
                        </a:rPr>
                        <a:t>, Л. Д. Ландау та ін. Радянська наука, що ґрунтувалась на діалектико-матеріалістичній методології, посідає важливе місце в історичному розвитку людства. У космосі услід за польотом першого у світі супутника Землі і першого у світі космічного польоту людини, здійсненого Ю. О. Гагаріним, почали працювати штучні супутники, станції з космонавтами на борту, розроблялися шляхи мирного використання термоядерної енергії. Радянська наука зробила значний внесок у дослідження галактик, становлення зоряної космології, у розвиток проблем квантової оптики, фізику напівпровідників та в інших напрямах. На рахунку радянських учених кількасот </a:t>
                      </a:r>
                      <a:r>
                        <a:rPr lang="uk-UA" sz="1400" u="none" dirty="0" err="1">
                          <a:solidFill>
                            <a:schemeClr val="tx2"/>
                          </a:solidFill>
                          <a:effectLst/>
                          <a:latin typeface="+mn-lt"/>
                          <a:ea typeface="Calibri" panose="020F0502020204030204" pitchFamily="34" charset="0"/>
                          <a:cs typeface="Times New Roman" panose="02020603050405020304" pitchFamily="18" charset="0"/>
                        </a:rPr>
                        <a:t>відкриттів</a:t>
                      </a:r>
                      <a:r>
                        <a:rPr lang="uk-UA" sz="1400" u="none" dirty="0">
                          <a:solidFill>
                            <a:schemeClr val="tx2"/>
                          </a:solidFill>
                          <a:effectLst/>
                          <a:latin typeface="+mn-lt"/>
                          <a:ea typeface="Calibri" panose="020F0502020204030204" pitchFamily="34" charset="0"/>
                          <a:cs typeface="Times New Roman" panose="02020603050405020304" pitchFamily="18" charset="0"/>
                        </a:rPr>
                        <a:t>, понад 1 млн. винаходів, десятки тисяч патентів. У систему єдиної радянської науки входила Академія наук СРСР, республіканські Академії наук, філіали, центри, відділення АН СРСР, вищі навчальні заклади, дослідницькі центри Академії медичних наук СРСР, Академії педагогічних наук СРСР, Всесоюзної академії сільськогосподарських наук, галузеві науково-дослідні інститути, науково-виробничі об'єднання й лабораторії в промисловості. Учені УРСР зробили вагомий внесок у скарбницю світової науки. Багато їхніх розробок стали основою створення нових галузей промисловості, прогресивних технологій, матеріалів, машин і механізмів. У республіці працювало 200 тис. наукових працівників, у тому числі 62 тис. докторів і кандидатів наук. В УPCP налічувалось 150 вузів, в яких працювало 1,4 тис. професорів і докторів наук, близько 16 тис. доцентів і кандидатів наук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697003450"/>
                  </a:ext>
                </a:extLst>
              </a:tr>
            </a:tbl>
          </a:graphicData>
        </a:graphic>
      </p:graphicFrame>
    </p:spTree>
    <p:extLst>
      <p:ext uri="{BB962C8B-B14F-4D97-AF65-F5344CB8AC3E}">
        <p14:creationId xmlns:p14="http://schemas.microsoft.com/office/powerpoint/2010/main" val="2476367260"/>
      </p:ext>
    </p:extLst>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4" name="Таблиця 23"/>
          <p:cNvGraphicFramePr>
            <a:graphicFrameLocks noGrp="1"/>
          </p:cNvGraphicFramePr>
          <p:nvPr>
            <p:extLst>
              <p:ext uri="{D42A27DB-BD31-4B8C-83A1-F6EECF244321}">
                <p14:modId xmlns:p14="http://schemas.microsoft.com/office/powerpoint/2010/main" val="221145232"/>
              </p:ext>
            </p:extLst>
          </p:nvPr>
        </p:nvGraphicFramePr>
        <p:xfrm>
          <a:off x="107504" y="116633"/>
          <a:ext cx="8928992" cy="6671313"/>
        </p:xfrm>
        <a:graphic>
          <a:graphicData uri="http://schemas.openxmlformats.org/drawingml/2006/table">
            <a:tbl>
              <a:tblPr/>
              <a:tblGrid>
                <a:gridCol w="1656184">
                  <a:extLst>
                    <a:ext uri="{9D8B030D-6E8A-4147-A177-3AD203B41FA5}">
                      <a16:colId xmlns:a16="http://schemas.microsoft.com/office/drawing/2014/main" xmlns="" val="2937872491"/>
                    </a:ext>
                  </a:extLst>
                </a:gridCol>
                <a:gridCol w="7272808">
                  <a:extLst>
                    <a:ext uri="{9D8B030D-6E8A-4147-A177-3AD203B41FA5}">
                      <a16:colId xmlns:a16="http://schemas.microsoft.com/office/drawing/2014/main" xmlns="" val="2913536099"/>
                    </a:ext>
                  </a:extLst>
                </a:gridCol>
              </a:tblGrid>
              <a:tr h="649846">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Історичний період</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стану науки</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924591180"/>
                  </a:ext>
                </a:extLst>
              </a:tr>
              <a:tr h="3070525">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ХІХ ст. (Україна)</a:t>
                      </a:r>
                      <a:endParaRPr lang="uk-UA" sz="2400" i="1" dirty="0">
                        <a:solidFill>
                          <a:schemeClr val="tx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90000"/>
                        </a:lnSpc>
                        <a:spcAft>
                          <a:spcPts val="0"/>
                        </a:spcAft>
                      </a:pPr>
                      <a:r>
                        <a:rPr lang="uk-UA" sz="1650" dirty="0">
                          <a:solidFill>
                            <a:schemeClr val="tx2"/>
                          </a:solidFill>
                          <a:effectLst/>
                          <a:latin typeface="+mn-lt"/>
                          <a:ea typeface="Calibri" panose="020F0502020204030204" pitchFamily="34" charset="0"/>
                          <a:cs typeface="Times New Roman" panose="02020603050405020304" pitchFamily="18" charset="0"/>
                        </a:rPr>
                        <a:t>Починається піднесення науки і в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Україні</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Ф. Прокопович</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Г. С. Сковорода</a:t>
                      </a:r>
                      <a:r>
                        <a:rPr lang="uk-UA" sz="1650" dirty="0">
                          <a:solidFill>
                            <a:schemeClr val="tx2"/>
                          </a:solidFill>
                          <a:effectLst/>
                          <a:latin typeface="+mn-lt"/>
                          <a:ea typeface="Calibri" panose="020F0502020204030204" pitchFamily="34" charset="0"/>
                          <a:cs typeface="Times New Roman" panose="02020603050405020304" pitchFamily="18" charset="0"/>
                        </a:rPr>
                        <a:t>), працює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Київська академія</a:t>
                      </a:r>
                      <a:r>
                        <a:rPr lang="uk-UA" sz="1650" dirty="0">
                          <a:solidFill>
                            <a:schemeClr val="tx2"/>
                          </a:solidFill>
                          <a:effectLst/>
                          <a:latin typeface="+mn-lt"/>
                          <a:ea typeface="Calibri" panose="020F0502020204030204" pitchFamily="34" charset="0"/>
                          <a:cs typeface="Times New Roman" panose="02020603050405020304" pitchFamily="18" charset="0"/>
                        </a:rPr>
                        <a:t>. Визнаними науковими центрами стали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Харківський</a:t>
                      </a:r>
                      <a:r>
                        <a:rPr lang="uk-UA" sz="1650" dirty="0">
                          <a:solidFill>
                            <a:schemeClr val="tx2"/>
                          </a:solidFill>
                          <a:effectLst/>
                          <a:latin typeface="+mn-lt"/>
                          <a:ea typeface="Calibri" panose="020F0502020204030204" pitchFamily="34" charset="0"/>
                          <a:cs typeface="Times New Roman" panose="02020603050405020304" pitchFamily="18" charset="0"/>
                        </a:rPr>
                        <a:t> 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Київський університети</a:t>
                      </a:r>
                      <a:r>
                        <a:rPr lang="uk-UA" sz="1650" dirty="0">
                          <a:solidFill>
                            <a:schemeClr val="tx2"/>
                          </a:solidFill>
                          <a:effectLst/>
                          <a:latin typeface="+mn-lt"/>
                          <a:ea typeface="Calibri" panose="020F0502020204030204" pitchFamily="34" charset="0"/>
                          <a:cs typeface="Times New Roman" panose="02020603050405020304" pitchFamily="18" charset="0"/>
                        </a:rPr>
                        <a:t> та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Новоросійський університет</a:t>
                      </a:r>
                      <a:r>
                        <a:rPr lang="uk-UA" sz="1650" dirty="0">
                          <a:solidFill>
                            <a:schemeClr val="tx2"/>
                          </a:solidFill>
                          <a:effectLst/>
                          <a:latin typeface="+mn-lt"/>
                          <a:ea typeface="Calibri" panose="020F0502020204030204" pitchFamily="34" charset="0"/>
                          <a:cs typeface="Times New Roman" panose="02020603050405020304" pitchFamily="18" charset="0"/>
                        </a:rPr>
                        <a:t> в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Одесі</a:t>
                      </a:r>
                      <a:r>
                        <a:rPr lang="uk-UA" sz="1650" dirty="0">
                          <a:solidFill>
                            <a:schemeClr val="tx2"/>
                          </a:solidFill>
                          <a:effectLst/>
                          <a:latin typeface="+mn-lt"/>
                          <a:ea typeface="Calibri" panose="020F0502020204030204" pitchFamily="34" charset="0"/>
                          <a:cs typeface="Times New Roman" panose="02020603050405020304" pitchFamily="18" charset="0"/>
                        </a:rPr>
                        <a:t>, де успішно працювали видатні російські вчені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І. М. Сєченов</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І. І. Мечников</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М. І. Пирогов</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О. О. Ковалевський</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В. В. Докучаєв</a:t>
                      </a:r>
                      <a:r>
                        <a:rPr lang="uk-UA" sz="1650" dirty="0">
                          <a:solidFill>
                            <a:schemeClr val="tx2"/>
                          </a:solidFill>
                          <a:effectLst/>
                          <a:latin typeface="+mn-lt"/>
                          <a:ea typeface="Calibri" panose="020F0502020204030204" pitchFamily="34" charset="0"/>
                          <a:cs typeface="Times New Roman" panose="02020603050405020304" pitchFamily="18" charset="0"/>
                        </a:rPr>
                        <a:t> та інші, а також відомі українські вчені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М. О. Максимович</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В. О. </a:t>
                      </a:r>
                      <a:r>
                        <a:rPr lang="uk-UA" sz="1650" u="none" strike="noStrike" dirty="0" err="1">
                          <a:solidFill>
                            <a:schemeClr val="tx2"/>
                          </a:solidFill>
                          <a:effectLst/>
                          <a:latin typeface="+mn-lt"/>
                          <a:ea typeface="Calibri" panose="020F0502020204030204" pitchFamily="34" charset="0"/>
                          <a:cs typeface="Times New Roman" panose="02020603050405020304" pitchFamily="18" charset="0"/>
                        </a:rPr>
                        <a:t>Бец</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О. С. Роговин</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А. О. Потебня</a:t>
                      </a:r>
                      <a:r>
                        <a:rPr lang="uk-UA" sz="1650" dirty="0">
                          <a:solidFill>
                            <a:schemeClr val="tx2"/>
                          </a:solidFill>
                          <a:effectLst/>
                          <a:latin typeface="+mn-lt"/>
                          <a:ea typeface="Calibri" panose="020F0502020204030204" pitchFamily="34" charset="0"/>
                          <a:cs typeface="Times New Roman" panose="02020603050405020304" pitchFamily="18" charset="0"/>
                        </a:rPr>
                        <a:t> та інші. Подальшого розвитку набули й суспільні науки.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Соціалісти-утопісти</a:t>
                      </a:r>
                      <a:r>
                        <a:rPr lang="uk-UA" sz="1650" dirty="0">
                          <a:solidFill>
                            <a:schemeClr val="tx2"/>
                          </a:solidFill>
                          <a:effectLst/>
                          <a:latin typeface="+mn-lt"/>
                          <a:ea typeface="Calibri" panose="020F0502020204030204" pitchFamily="34" charset="0"/>
                          <a:cs typeface="Times New Roman" panose="02020603050405020304" pitchFamily="18" charset="0"/>
                        </a:rPr>
                        <a:t> закликали до заміни капіталістичного суспільства соціалістичним. Класики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політичної економії</a:t>
                      </a:r>
                      <a:r>
                        <a:rPr lang="uk-UA" sz="1650" dirty="0">
                          <a:solidFill>
                            <a:schemeClr val="tx2"/>
                          </a:solidFill>
                          <a:effectLst/>
                          <a:latin typeface="+mn-lt"/>
                          <a:ea typeface="Calibri" panose="020F0502020204030204" pitchFamily="34" charset="0"/>
                          <a:cs typeface="Times New Roman" panose="02020603050405020304" pitchFamily="18" charset="0"/>
                        </a:rPr>
                        <a:t> заклали основи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трудової теорії вартості</a:t>
                      </a:r>
                      <a:r>
                        <a:rPr lang="uk-UA" sz="1650" dirty="0">
                          <a:solidFill>
                            <a:schemeClr val="tx2"/>
                          </a:solidFill>
                          <a:effectLst/>
                          <a:latin typeface="+mn-lt"/>
                          <a:ea typeface="Calibri" panose="020F0502020204030204" pitchFamily="34" charset="0"/>
                          <a:cs typeface="Times New Roman" panose="02020603050405020304" pitchFamily="18" charset="0"/>
                        </a:rPr>
                        <a:t>. Праці в галузі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діалектики</a:t>
                      </a:r>
                      <a:r>
                        <a:rPr lang="uk-UA" sz="1650" dirty="0">
                          <a:solidFill>
                            <a:schemeClr val="tx2"/>
                          </a:solidFill>
                          <a:effectLst/>
                          <a:latin typeface="+mn-lt"/>
                          <a:ea typeface="Calibri" panose="020F0502020204030204" pitchFamily="34" charset="0"/>
                          <a:cs typeface="Times New Roman" panose="02020603050405020304" pitchFamily="18" charset="0"/>
                        </a:rPr>
                        <a:t> й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матеріалізму</a:t>
                      </a:r>
                      <a:r>
                        <a:rPr lang="uk-UA" sz="1650" dirty="0">
                          <a:solidFill>
                            <a:schemeClr val="tx2"/>
                          </a:solidFill>
                          <a:effectLst/>
                          <a:latin typeface="+mn-lt"/>
                          <a:ea typeface="Calibri" panose="020F0502020204030204" pitchFamily="34" charset="0"/>
                          <a:cs typeface="Times New Roman" panose="02020603050405020304" pitchFamily="18" charset="0"/>
                        </a:rPr>
                        <a:t> були видатним досягненням філософської думки. Закономірним наслідком революційної класової боротьби трудящих стало виникнення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марксизму</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Карла Маркса</a:t>
                      </a:r>
                      <a:r>
                        <a:rPr lang="uk-UA" sz="1650" dirty="0">
                          <a:solidFill>
                            <a:schemeClr val="tx2"/>
                          </a:solidFill>
                          <a:effectLst/>
                          <a:latin typeface="+mn-lt"/>
                          <a:ea typeface="Calibri" panose="020F0502020204030204" pitchFamily="34" charset="0"/>
                          <a:cs typeface="Times New Roman" panose="02020603050405020304" pitchFamily="18" charset="0"/>
                        </a:rPr>
                        <a:t> 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Фрідріха Енгельса</a:t>
                      </a:r>
                      <a:endParaRPr lang="uk-UA" sz="165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697003450"/>
                  </a:ext>
                </a:extLst>
              </a:tr>
              <a:tr h="2832357">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ХІХ–ХХ ст.</a:t>
                      </a:r>
                      <a:endParaRPr lang="uk-UA" sz="2400" i="1" dirty="0">
                        <a:solidFill>
                          <a:schemeClr val="tx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90000"/>
                        </a:lnSpc>
                        <a:spcAft>
                          <a:spcPts val="0"/>
                        </a:spcAft>
                      </a:pPr>
                      <a:r>
                        <a:rPr lang="uk-UA" sz="1650" dirty="0">
                          <a:solidFill>
                            <a:schemeClr val="tx2"/>
                          </a:solidFill>
                          <a:effectLst/>
                          <a:latin typeface="+mn-lt"/>
                          <a:ea typeface="Calibri" panose="020F0502020204030204" pitchFamily="34" charset="0"/>
                          <a:cs typeface="Times New Roman" panose="02020603050405020304" pitchFamily="18" charset="0"/>
                        </a:rPr>
                        <a:t>Великі зміни в науковій картині світу і низка нових </a:t>
                      </a:r>
                      <a:r>
                        <a:rPr lang="uk-UA" sz="1650" dirty="0" err="1">
                          <a:solidFill>
                            <a:schemeClr val="tx2"/>
                          </a:solidFill>
                          <a:effectLst/>
                          <a:latin typeface="+mn-lt"/>
                          <a:ea typeface="Calibri" panose="020F0502020204030204" pitchFamily="34" charset="0"/>
                          <a:cs typeface="Times New Roman" panose="02020603050405020304" pitchFamily="18" charset="0"/>
                        </a:rPr>
                        <a:t>відкриттів</a:t>
                      </a:r>
                      <a:r>
                        <a:rPr lang="uk-UA" sz="1650" dirty="0">
                          <a:solidFill>
                            <a:schemeClr val="tx2"/>
                          </a:solidFill>
                          <a:effectLst/>
                          <a:latin typeface="+mn-lt"/>
                          <a:ea typeface="Calibri" panose="020F0502020204030204" pitchFamily="34" charset="0"/>
                          <a:cs typeface="Times New Roman" panose="02020603050405020304" pitchFamily="18" charset="0"/>
                        </a:rPr>
                        <a:t> у фізиці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електрон</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рентгенівське випромінювання</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радіоактивність</a:t>
                      </a:r>
                      <a:r>
                        <a:rPr lang="uk-UA" sz="1650" dirty="0">
                          <a:solidFill>
                            <a:schemeClr val="tx2"/>
                          </a:solidFill>
                          <a:effectLst/>
                          <a:latin typeface="+mn-lt"/>
                          <a:ea typeface="Calibri" panose="020F0502020204030204" pitchFamily="34" charset="0"/>
                          <a:cs typeface="Times New Roman" panose="02020603050405020304" pitchFamily="18" charset="0"/>
                        </a:rPr>
                        <a:t> тощо) призводять до кризи класичного природознавства і насамперед його механістичної методології. У XX ст. значних успіхів досягли математика і фізика, виникли такі галузі технічних наук, як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радіотехніка</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електроніка</a:t>
                      </a:r>
                      <a:r>
                        <a:rPr lang="uk-UA" sz="1650" dirty="0">
                          <a:solidFill>
                            <a:schemeClr val="tx2"/>
                          </a:solidFill>
                          <a:effectLst/>
                          <a:latin typeface="+mn-lt"/>
                          <a:ea typeface="Calibri" panose="020F0502020204030204" pitchFamily="34" charset="0"/>
                          <a:cs typeface="Times New Roman" panose="02020603050405020304" pitchFamily="18" charset="0"/>
                        </a:rPr>
                        <a:t>. З'явилась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кібернетика</a:t>
                      </a:r>
                      <a:r>
                        <a:rPr lang="uk-UA" sz="1650" dirty="0">
                          <a:solidFill>
                            <a:schemeClr val="tx2"/>
                          </a:solidFill>
                          <a:effectLst/>
                          <a:latin typeface="+mn-lt"/>
                          <a:ea typeface="Calibri" panose="020F0502020204030204" pitchFamily="34" charset="0"/>
                          <a:cs typeface="Times New Roman" panose="02020603050405020304" pitchFamily="18" charset="0"/>
                        </a:rPr>
                        <a:t>, яка збільшує свій вплив на подальший розвиток науки і техніки. Успіхи фізики і хімії сприяють глибшому вивченню біологічних процесів у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клітинах</a:t>
                      </a:r>
                      <a:r>
                        <a:rPr lang="uk-UA" sz="1650" dirty="0">
                          <a:solidFill>
                            <a:schemeClr val="tx2"/>
                          </a:solidFill>
                          <a:effectLst/>
                          <a:latin typeface="+mn-lt"/>
                          <a:ea typeface="Calibri" panose="020F0502020204030204" pitchFamily="34" charset="0"/>
                          <a:cs typeface="Times New Roman" panose="02020603050405020304" pitchFamily="18" charset="0"/>
                        </a:rPr>
                        <a:t>, що стимулює розвиток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сільськогосподарських</a:t>
                      </a:r>
                      <a:r>
                        <a:rPr lang="uk-UA" sz="1650" dirty="0">
                          <a:solidFill>
                            <a:schemeClr val="tx2"/>
                          </a:solidFill>
                          <a:effectLst/>
                          <a:latin typeface="+mn-lt"/>
                          <a:ea typeface="Calibri" panose="020F0502020204030204" pitchFamily="34" charset="0"/>
                          <a:cs typeface="Times New Roman" panose="02020603050405020304" pitchFamily="18" charset="0"/>
                        </a:rPr>
                        <a:t> 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медичних</a:t>
                      </a:r>
                      <a:r>
                        <a:rPr lang="uk-UA" sz="1650" dirty="0">
                          <a:solidFill>
                            <a:schemeClr val="tx2"/>
                          </a:solidFill>
                          <a:effectLst/>
                          <a:latin typeface="+mn-lt"/>
                          <a:ea typeface="Calibri" panose="020F0502020204030204" pitchFamily="34" charset="0"/>
                          <a:cs typeface="Times New Roman" panose="02020603050405020304" pitchFamily="18" charset="0"/>
                        </a:rPr>
                        <a:t> наук. Відбувається тісне зближення науки з виробництвом, зростають і зміцнюються її зв'язки із суспільним життям. Сучасна наука становить важливу складову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науково-технічної революції</a:t>
                      </a:r>
                      <a:endParaRPr lang="uk-UA" sz="165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2933575385"/>
                  </a:ext>
                </a:extLst>
              </a:tr>
            </a:tbl>
          </a:graphicData>
        </a:graphic>
      </p:graphicFrame>
    </p:spTree>
    <p:extLst>
      <p:ext uri="{BB962C8B-B14F-4D97-AF65-F5344CB8AC3E}">
        <p14:creationId xmlns:p14="http://schemas.microsoft.com/office/powerpoint/2010/main" val="3743714430"/>
      </p:ext>
    </p:extLst>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4" name="Таблиця 23"/>
          <p:cNvGraphicFramePr>
            <a:graphicFrameLocks noGrp="1"/>
          </p:cNvGraphicFramePr>
          <p:nvPr>
            <p:extLst>
              <p:ext uri="{D42A27DB-BD31-4B8C-83A1-F6EECF244321}">
                <p14:modId xmlns:p14="http://schemas.microsoft.com/office/powerpoint/2010/main" val="3720349549"/>
              </p:ext>
            </p:extLst>
          </p:nvPr>
        </p:nvGraphicFramePr>
        <p:xfrm>
          <a:off x="107504" y="116633"/>
          <a:ext cx="8928992" cy="6568440"/>
        </p:xfrm>
        <a:graphic>
          <a:graphicData uri="http://schemas.openxmlformats.org/drawingml/2006/table">
            <a:tbl>
              <a:tblPr/>
              <a:tblGrid>
                <a:gridCol w="1656184">
                  <a:extLst>
                    <a:ext uri="{9D8B030D-6E8A-4147-A177-3AD203B41FA5}">
                      <a16:colId xmlns:a16="http://schemas.microsoft.com/office/drawing/2014/main" xmlns="" val="2937872491"/>
                    </a:ext>
                  </a:extLst>
                </a:gridCol>
                <a:gridCol w="7272808">
                  <a:extLst>
                    <a:ext uri="{9D8B030D-6E8A-4147-A177-3AD203B41FA5}">
                      <a16:colId xmlns:a16="http://schemas.microsoft.com/office/drawing/2014/main" xmlns="" val="2913536099"/>
                    </a:ext>
                  </a:extLst>
                </a:gridCol>
              </a:tblGrid>
              <a:tr h="649846">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Історичний період</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стану науки</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924591180"/>
                  </a:ext>
                </a:extLst>
              </a:tr>
              <a:tr h="3070525">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Україна </a:t>
                      </a:r>
                    </a:p>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(XX–XXI ст.)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uk-UA" sz="2150" dirty="0">
                          <a:solidFill>
                            <a:schemeClr val="tx2"/>
                          </a:solidFill>
                          <a:effectLst/>
                          <a:latin typeface="+mn-lt"/>
                          <a:ea typeface="Calibri" panose="020F0502020204030204" pitchFamily="34" charset="0"/>
                          <a:cs typeface="Times New Roman" panose="02020603050405020304" pitchFamily="18" charset="0"/>
                        </a:rPr>
                        <a:t>Починаючи з дати проголошення незалежності України (1991 р.) наукова діяльність тут здійснюється під егідою Національної академії наук України (НАН) – вища наукова установа України з самоврядною організацією. Академія нині налічує 173 наукові інститути та </a:t>
                      </a:r>
                      <a:r>
                        <a:rPr lang="uk-UA" sz="2150" spc="30" dirty="0">
                          <a:solidFill>
                            <a:schemeClr val="tx2"/>
                          </a:solidFill>
                          <a:effectLst/>
                          <a:latin typeface="+mn-lt"/>
                          <a:ea typeface="Calibri" panose="020F0502020204030204" pitchFamily="34" charset="0"/>
                          <a:cs typeface="Times New Roman" panose="02020603050405020304" pitchFamily="18" charset="0"/>
                        </a:rPr>
                        <a:t>установи, де працює понад 43 тисячі співробітників, з них понад 10</a:t>
                      </a:r>
                      <a:r>
                        <a:rPr lang="uk-UA" sz="2150" dirty="0">
                          <a:solidFill>
                            <a:schemeClr val="tx2"/>
                          </a:solidFill>
                          <a:effectLst/>
                          <a:latin typeface="+mn-lt"/>
                          <a:ea typeface="Calibri" panose="020F0502020204030204" pitchFamily="34" charset="0"/>
                          <a:cs typeface="Times New Roman" panose="02020603050405020304" pitchFamily="18" charset="0"/>
                        </a:rPr>
                        <a:t> тисяч докторів і кандидатів наук. У складі Академії 478 академіків і членів-кореспондентів. На сьогоднішній день НАН України складається з шести регіональних центрів. У Національній академії наук діють три секції, що об'єднують 14 відділень наук: математики, інформатики, механіки, фізики і астрономії, наук про Землю, фізико-технічних проблем матеріалознавства, фізико-технічних проблем енергетики, ядерної фізики та енергетики, хімії, біохімії, фізіології і молекулярної біології; загальної біології; економіки; історії, філософії та права, літератури, мови та мистецтвознавства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697003450"/>
                  </a:ext>
                </a:extLst>
              </a:tr>
            </a:tbl>
          </a:graphicData>
        </a:graphic>
      </p:graphicFrame>
    </p:spTree>
    <p:extLst>
      <p:ext uri="{BB962C8B-B14F-4D97-AF65-F5344CB8AC3E}">
        <p14:creationId xmlns:p14="http://schemas.microsoft.com/office/powerpoint/2010/main" val="157914830"/>
      </p:ext>
    </p:extLst>
  </p:cSld>
  <p:clrMapOvr>
    <a:masterClrMapping/>
  </p:clrMapOvr>
  <p:transition>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0"/>
            <a:ext cx="8928992" cy="1323439"/>
          </a:xfrm>
          <a:prstGeom prst="rect">
            <a:avLst/>
          </a:prstGeom>
        </p:spPr>
        <p:txBody>
          <a:bodyPr wrap="square">
            <a:spAutoFit/>
          </a:bodyPr>
          <a:lstStyle/>
          <a:p>
            <a:pPr algn="ctr">
              <a:spcAft>
                <a:spcPts val="0"/>
              </a:spcAft>
            </a:pPr>
            <a:r>
              <a:rPr lang="ru-RU" sz="4000" b="1" dirty="0">
                <a:latin typeface="+mn-lt"/>
                <a:ea typeface="Calibri" panose="020F0502020204030204" pitchFamily="34" charset="0"/>
              </a:rPr>
              <a:t>Сходи наук за Огюстом Контом</a:t>
            </a:r>
          </a:p>
          <a:p>
            <a:pPr algn="ctr">
              <a:spcAft>
                <a:spcPts val="0"/>
              </a:spcAft>
            </a:pPr>
            <a:endParaRPr lang="ru-RU" sz="4000" b="1" dirty="0">
              <a:latin typeface="+mn-lt"/>
              <a:ea typeface="Calibri" panose="020F0502020204030204" pitchFamily="34" charset="0"/>
            </a:endParaRPr>
          </a:p>
        </p:txBody>
      </p:sp>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251520" y="1412776"/>
            <a:ext cx="8332510" cy="5231179"/>
            <a:chOff x="721" y="10014"/>
            <a:chExt cx="8978" cy="2681"/>
          </a:xfrm>
        </p:grpSpPr>
        <p:sp>
          <p:nvSpPr>
            <p:cNvPr id="5" name="Rectangle 6"/>
            <p:cNvSpPr>
              <a:spLocks noChangeArrowheads="1"/>
            </p:cNvSpPr>
            <p:nvPr/>
          </p:nvSpPr>
          <p:spPr bwMode="auto">
            <a:xfrm>
              <a:off x="721" y="12155"/>
              <a:ext cx="4345"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Математика</a:t>
              </a:r>
              <a:endParaRPr kumimoji="0" lang="uk-UA" altLang="uk-UA" sz="5400" b="0" i="0" u="none" strike="noStrike" cap="none" normalizeH="0" baseline="0" dirty="0" smtClean="0">
                <a:ln>
                  <a:noFill/>
                </a:ln>
                <a:solidFill>
                  <a:schemeClr val="bg1"/>
                </a:solidFill>
                <a:effectLst/>
                <a:latin typeface="Arial" panose="020B0604020202020204" pitchFamily="34" charset="0"/>
              </a:endParaRPr>
            </a:p>
          </p:txBody>
        </p:sp>
        <p:sp>
          <p:nvSpPr>
            <p:cNvPr id="23" name="Rectangle 5"/>
            <p:cNvSpPr>
              <a:spLocks noChangeArrowheads="1"/>
            </p:cNvSpPr>
            <p:nvPr/>
          </p:nvSpPr>
          <p:spPr bwMode="auto">
            <a:xfrm>
              <a:off x="1713" y="11617"/>
              <a:ext cx="4555"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Фізика</a:t>
              </a:r>
              <a:endParaRPr kumimoji="0" lang="uk-UA" altLang="uk-UA" sz="5400" b="0" i="0" u="none" strike="noStrike" cap="none" normalizeH="0" baseline="0" dirty="0" smtClean="0">
                <a:ln>
                  <a:noFill/>
                </a:ln>
                <a:solidFill>
                  <a:schemeClr val="bg1"/>
                </a:solidFill>
                <a:effectLst/>
                <a:latin typeface="Arial" panose="020B0604020202020204" pitchFamily="34" charset="0"/>
              </a:endParaRPr>
            </a:p>
          </p:txBody>
        </p:sp>
        <p:sp>
          <p:nvSpPr>
            <p:cNvPr id="24" name="Rectangle 4"/>
            <p:cNvSpPr>
              <a:spLocks noChangeArrowheads="1"/>
            </p:cNvSpPr>
            <p:nvPr/>
          </p:nvSpPr>
          <p:spPr bwMode="auto">
            <a:xfrm>
              <a:off x="2836" y="11076"/>
              <a:ext cx="4733"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Хімія</a:t>
              </a:r>
              <a:endParaRPr kumimoji="0" lang="uk-UA" altLang="uk-UA" sz="5400" b="0" i="0" u="none" strike="noStrike" cap="none" normalizeH="0" baseline="0" dirty="0" smtClean="0">
                <a:ln>
                  <a:noFill/>
                </a:ln>
                <a:solidFill>
                  <a:schemeClr val="bg1"/>
                </a:solidFill>
                <a:effectLst/>
                <a:latin typeface="Arial" panose="020B0604020202020204" pitchFamily="34" charset="0"/>
              </a:endParaRPr>
            </a:p>
          </p:txBody>
        </p:sp>
        <p:sp>
          <p:nvSpPr>
            <p:cNvPr id="25" name="Rectangle 3"/>
            <p:cNvSpPr>
              <a:spLocks noChangeArrowheads="1"/>
            </p:cNvSpPr>
            <p:nvPr/>
          </p:nvSpPr>
          <p:spPr bwMode="auto">
            <a:xfrm>
              <a:off x="3967" y="10546"/>
              <a:ext cx="4733"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Біологія</a:t>
              </a:r>
              <a:endParaRPr kumimoji="0" lang="uk-UA" altLang="uk-UA" sz="5400" b="0" i="0" u="none" strike="noStrike" cap="none" normalizeH="0" baseline="0" smtClean="0">
                <a:ln>
                  <a:noFill/>
                </a:ln>
                <a:solidFill>
                  <a:schemeClr val="bg1"/>
                </a:solidFill>
                <a:effectLst/>
                <a:latin typeface="Arial" panose="020B0604020202020204" pitchFamily="34" charset="0"/>
              </a:endParaRPr>
            </a:p>
          </p:txBody>
        </p:sp>
        <p:sp>
          <p:nvSpPr>
            <p:cNvPr id="26" name="Rectangle 2"/>
            <p:cNvSpPr>
              <a:spLocks noChangeArrowheads="1"/>
            </p:cNvSpPr>
            <p:nvPr/>
          </p:nvSpPr>
          <p:spPr bwMode="auto">
            <a:xfrm>
              <a:off x="5066" y="10014"/>
              <a:ext cx="4633"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Соціологія</a:t>
              </a:r>
              <a:endParaRPr kumimoji="0" lang="uk-UA" altLang="uk-UA" sz="5400" b="0" i="0" u="none" strike="noStrike" cap="none" normalizeH="0" baseline="0" dirty="0" smtClean="0">
                <a:ln>
                  <a:noFill/>
                </a:ln>
                <a:solidFill>
                  <a:schemeClr val="bg1"/>
                </a:solidFill>
                <a:effectLst/>
                <a:latin typeface="Arial" panose="020B0604020202020204" pitchFamily="34" charset="0"/>
              </a:endParaRPr>
            </a:p>
          </p:txBody>
        </p:sp>
      </p:grpSp>
    </p:spTree>
    <p:extLst>
      <p:ext uri="{BB962C8B-B14F-4D97-AF65-F5344CB8AC3E}">
        <p14:creationId xmlns:p14="http://schemas.microsoft.com/office/powerpoint/2010/main" val="490004675"/>
      </p:ext>
    </p:extLst>
  </p:cSld>
  <p:clrMapOvr>
    <a:masterClrMapping/>
  </p:clrMapOvr>
  <p:transition>
    <p:strips dir="ld"/>
  </p:transition>
  <p:timing>
    <p:tnLst>
      <p:par>
        <p:cTn id="1" dur="indefinite" restart="never" nodeType="tmRoot"/>
      </p:par>
    </p:tnLst>
  </p:timing>
</p:sld>
</file>

<file path=ppt/theme/theme1.xml><?xml version="1.0" encoding="utf-8"?>
<a:theme xmlns:a="http://schemas.openxmlformats.org/drawingml/2006/main" name="cdb2004100l">
  <a:themeElements>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fontScheme name="cdb2004100l">
      <a:majorFont>
        <a:latin typeface="Verdana"/>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db2004100l 1">
        <a:dk1>
          <a:srgbClr val="29698D"/>
        </a:dk1>
        <a:lt1>
          <a:srgbClr val="FFFFFF"/>
        </a:lt1>
        <a:dk2>
          <a:srgbClr val="000000"/>
        </a:dk2>
        <a:lt2>
          <a:srgbClr val="D6E1E2"/>
        </a:lt2>
        <a:accent1>
          <a:srgbClr val="0099CC"/>
        </a:accent1>
        <a:accent2>
          <a:srgbClr val="FF9933"/>
        </a:accent2>
        <a:accent3>
          <a:srgbClr val="FFFFFF"/>
        </a:accent3>
        <a:accent4>
          <a:srgbClr val="215978"/>
        </a:accent4>
        <a:accent5>
          <a:srgbClr val="AACAE2"/>
        </a:accent5>
        <a:accent6>
          <a:srgbClr val="E78A2D"/>
        </a:accent6>
        <a:hlink>
          <a:srgbClr val="33CCCC"/>
        </a:hlink>
        <a:folHlink>
          <a:srgbClr val="83A6A7"/>
        </a:folHlink>
      </a:clrScheme>
      <a:clrMap bg1="lt1" tx1="dk1" bg2="lt2" tx2="dk2" accent1="accent1" accent2="accent2" accent3="accent3" accent4="accent4" accent5="accent5" accent6="accent6" hlink="hlink" folHlink="folHlink"/>
    </a:extraClrScheme>
    <a:extraClrScheme>
      <a:clrScheme name="cdb2004100l 2">
        <a:dk1>
          <a:srgbClr val="592C0D"/>
        </a:dk1>
        <a:lt1>
          <a:srgbClr val="FFFFFF"/>
        </a:lt1>
        <a:dk2>
          <a:srgbClr val="000000"/>
        </a:dk2>
        <a:lt2>
          <a:srgbClr val="C0C0C0"/>
        </a:lt2>
        <a:accent1>
          <a:srgbClr val="5B9569"/>
        </a:accent1>
        <a:accent2>
          <a:srgbClr val="5D8FC1"/>
        </a:accent2>
        <a:accent3>
          <a:srgbClr val="FFFFFF"/>
        </a:accent3>
        <a:accent4>
          <a:srgbClr val="4B2409"/>
        </a:accent4>
        <a:accent5>
          <a:srgbClr val="B5C8B9"/>
        </a:accent5>
        <a:accent6>
          <a:srgbClr val="5381AF"/>
        </a:accent6>
        <a:hlink>
          <a:srgbClr val="C5C059"/>
        </a:hlink>
        <a:folHlink>
          <a:srgbClr val="999C90"/>
        </a:folHlink>
      </a:clrScheme>
      <a:clrMap bg1="lt1" tx1="dk1" bg2="lt2" tx2="dk2" accent1="accent1" accent2="accent2" accent3="accent3" accent4="accent4" accent5="accent5" accent6="accent6" hlink="hlink" folHlink="folHlink"/>
    </a:extraClrScheme>
    <a:extraClrScheme>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10908</TotalTime>
  <Words>903</Words>
  <Application>Microsoft Office PowerPoint</Application>
  <PresentationFormat>Экран (4:3)</PresentationFormat>
  <Paragraphs>79</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cdb2004100l</vt:lpstr>
      <vt:lpstr>Тема 2. Історія розвитку науки та наукознавства</vt:lpstr>
      <vt:lpstr>ЗМІСТ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Інститути та їх функції в економіці. Базисні інститути національної економіки</dc:title>
  <dc:creator>Baggio</dc:creator>
  <cp:lastModifiedBy>Легенчук Сергій Федорович</cp:lastModifiedBy>
  <cp:revision>952</cp:revision>
  <dcterms:modified xsi:type="dcterms:W3CDTF">2020-07-22T09:59:33Z</dcterms:modified>
</cp:coreProperties>
</file>