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59"/>
  </p:normalViewPr>
  <p:slideViewPr>
    <p:cSldViewPr snapToGrid="0" snapToObjects="1">
      <p:cViewPr varScale="1">
        <p:scale>
          <a:sx n="113" d="100"/>
          <a:sy n="113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5/16/22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9A10D6-8DCF-E33D-B1D5-6FBC582C65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 бізнес-портфеля та ефективності функціонування бізнес-моделі компанії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1A7702-13FE-4A4D-5FF2-C7C0F7DA6F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UA" dirty="0"/>
              <a:t>Лекція 9</a:t>
            </a:r>
          </a:p>
        </p:txBody>
      </p:sp>
    </p:spTree>
    <p:extLst>
      <p:ext uri="{BB962C8B-B14F-4D97-AF65-F5344CB8AC3E}">
        <p14:creationId xmlns:p14="http://schemas.microsoft.com/office/powerpoint/2010/main" val="2286061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D2C7B10-FA20-7F33-5C46-7204C0CE1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957" y="304800"/>
            <a:ext cx="11300176" cy="5452533"/>
          </a:xfrm>
        </p:spPr>
        <p:txBody>
          <a:bodyPr/>
          <a:lstStyle/>
          <a:p>
            <a:r>
              <a:rPr lang="ru-RU" dirty="0" err="1"/>
              <a:t>Розробляючи</a:t>
            </a:r>
            <a:r>
              <a:rPr lang="ru-RU" dirty="0"/>
              <a:t> алгоритм портфельного </a:t>
            </a:r>
            <a:r>
              <a:rPr lang="ru-RU" dirty="0" err="1"/>
              <a:t>аналізу</a:t>
            </a:r>
            <a:r>
              <a:rPr lang="ru-RU" dirty="0"/>
              <a:t>, до </a:t>
            </a:r>
            <a:r>
              <a:rPr lang="ru-RU" dirty="0" err="1"/>
              <a:t>уваги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брати</a:t>
            </a:r>
            <a:r>
              <a:rPr lang="ru-RU" dirty="0"/>
              <a:t> три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моменти</a:t>
            </a:r>
            <a:r>
              <a:rPr lang="ru-RU" dirty="0"/>
              <a:t>:</a:t>
            </a:r>
            <a:br>
              <a:rPr lang="ru-RU" dirty="0"/>
            </a:br>
            <a:r>
              <a:rPr lang="ru-RU" dirty="0"/>
              <a:t>1.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принципи</a:t>
            </a:r>
            <a:r>
              <a:rPr lang="ru-RU" dirty="0"/>
              <a:t> </a:t>
            </a:r>
            <a:r>
              <a:rPr lang="ru-RU" dirty="0" err="1"/>
              <a:t>повинні</a:t>
            </a:r>
            <a:r>
              <a:rPr lang="ru-RU" dirty="0"/>
              <a:t> бути </a:t>
            </a:r>
            <a:r>
              <a:rPr lang="ru-RU" dirty="0" err="1"/>
              <a:t>закладені</a:t>
            </a:r>
            <a:r>
              <a:rPr lang="ru-RU" dirty="0"/>
              <a:t> у </a:t>
            </a:r>
            <a:r>
              <a:rPr lang="ru-RU" dirty="0" err="1"/>
              <a:t>складання</a:t>
            </a:r>
            <a:r>
              <a:rPr lang="ru-RU" dirty="0"/>
              <a:t> </a:t>
            </a:r>
            <a:r>
              <a:rPr lang="ru-RU" dirty="0" err="1"/>
              <a:t>матриць</a:t>
            </a:r>
            <a:r>
              <a:rPr lang="ru-RU" dirty="0"/>
              <a:t>? </a:t>
            </a:r>
            <a:r>
              <a:rPr lang="ru-RU" dirty="0" err="1"/>
              <a:t>Принципи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забезпечувати</a:t>
            </a:r>
            <a:r>
              <a:rPr lang="ru-RU" dirty="0"/>
              <a:t> </a:t>
            </a:r>
            <a:r>
              <a:rPr lang="ru-RU" dirty="0" err="1"/>
              <a:t>ефективність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ре- </a:t>
            </a:r>
            <a:r>
              <a:rPr lang="ru-RU" dirty="0" err="1"/>
              <a:t>зультатів</a:t>
            </a:r>
            <a:r>
              <a:rPr lang="ru-RU" dirty="0"/>
              <a:t> портфельного </a:t>
            </a:r>
            <a:r>
              <a:rPr lang="ru-RU" dirty="0" err="1"/>
              <a:t>аналізу</a:t>
            </a:r>
            <a:r>
              <a:rPr lang="ru-RU" dirty="0"/>
              <a:t> для </a:t>
            </a:r>
            <a:r>
              <a:rPr lang="ru-RU" dirty="0" err="1"/>
              <a:t>поставлених</a:t>
            </a:r>
            <a:r>
              <a:rPr lang="ru-RU" dirty="0"/>
              <a:t> </a:t>
            </a:r>
            <a:r>
              <a:rPr lang="ru-RU" dirty="0" err="1"/>
              <a:t>цілеи</a:t>
            </a:r>
            <a:r>
              <a:rPr lang="ru-RU" dirty="0"/>
              <a:t>̆. </a:t>
            </a:r>
          </a:p>
          <a:p>
            <a:r>
              <a:rPr lang="ru-RU" dirty="0"/>
              <a:t>2.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фактори</a:t>
            </a:r>
            <a:r>
              <a:rPr lang="ru-RU" dirty="0"/>
              <a:t> </a:t>
            </a:r>
            <a:r>
              <a:rPr lang="ru-RU" dirty="0" err="1"/>
              <a:t>будуть</a:t>
            </a:r>
            <a:r>
              <a:rPr lang="ru-RU" dirty="0"/>
              <a:t> </a:t>
            </a:r>
            <a:r>
              <a:rPr lang="ru-RU" dirty="0" err="1"/>
              <a:t>використовуватися</a:t>
            </a:r>
            <a:r>
              <a:rPr lang="ru-RU" dirty="0"/>
              <a:t> для </a:t>
            </a:r>
            <a:r>
              <a:rPr lang="ru-RU" dirty="0" err="1"/>
              <a:t>проведення</a:t>
            </a:r>
            <a:r>
              <a:rPr lang="ru-RU" dirty="0"/>
              <a:t> портфельного </a:t>
            </a:r>
            <a:r>
              <a:rPr lang="ru-RU" dirty="0" err="1"/>
              <a:t>аналізу</a:t>
            </a:r>
            <a:r>
              <a:rPr lang="ru-RU" dirty="0"/>
              <a:t>? Низка </a:t>
            </a:r>
            <a:r>
              <a:rPr lang="ru-RU" dirty="0" err="1"/>
              <a:t>чинників</a:t>
            </a:r>
            <a:r>
              <a:rPr lang="ru-RU" dirty="0"/>
              <a:t> </a:t>
            </a:r>
            <a:r>
              <a:rPr lang="ru-RU" dirty="0" err="1"/>
              <a:t>відкладається</a:t>
            </a:r>
            <a:r>
              <a:rPr lang="ru-RU" dirty="0"/>
              <a:t> на </a:t>
            </a:r>
            <a:r>
              <a:rPr lang="ru-RU" dirty="0" err="1"/>
              <a:t>двох</a:t>
            </a:r>
            <a:r>
              <a:rPr lang="ru-RU" dirty="0"/>
              <a:t> осях координат </a:t>
            </a:r>
            <a:r>
              <a:rPr lang="ru-RU" dirty="0" err="1"/>
              <a:t>портфельноі</a:t>
            </a:r>
            <a:r>
              <a:rPr lang="ru-RU" dirty="0"/>
              <a:t>̈ </a:t>
            </a:r>
            <a:r>
              <a:rPr lang="ru-RU" dirty="0" err="1"/>
              <a:t>матриці</a:t>
            </a:r>
            <a:r>
              <a:rPr lang="ru-RU" dirty="0"/>
              <a:t>, тому для </a:t>
            </a:r>
            <a:r>
              <a:rPr lang="ru-RU" dirty="0" err="1"/>
              <a:t>автоматизаціі</a:t>
            </a:r>
            <a:r>
              <a:rPr lang="ru-RU" dirty="0"/>
              <a:t>̈ </a:t>
            </a:r>
            <a:r>
              <a:rPr lang="ru-RU" dirty="0" err="1"/>
              <a:t>процесу</a:t>
            </a:r>
            <a:r>
              <a:rPr lang="ru-RU" dirty="0"/>
              <a:t> </a:t>
            </a:r>
            <a:r>
              <a:rPr lang="ru-RU" dirty="0" err="1"/>
              <a:t>складання</a:t>
            </a:r>
            <a:r>
              <a:rPr lang="ru-RU" dirty="0"/>
              <a:t> </a:t>
            </a:r>
            <a:r>
              <a:rPr lang="ru-RU" dirty="0" err="1"/>
              <a:t>матриць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розробити</a:t>
            </a:r>
            <a:r>
              <a:rPr lang="ru-RU" dirty="0"/>
              <a:t> </a:t>
            </a:r>
            <a:r>
              <a:rPr lang="ru-RU" dirty="0" err="1"/>
              <a:t>класифікацію</a:t>
            </a:r>
            <a:r>
              <a:rPr lang="ru-RU" dirty="0"/>
              <a:t> </a:t>
            </a:r>
            <a:r>
              <a:rPr lang="ru-RU" dirty="0" err="1"/>
              <a:t>факторів</a:t>
            </a:r>
            <a:r>
              <a:rPr lang="ru-RU" dirty="0"/>
              <a:t> і </a:t>
            </a:r>
            <a:r>
              <a:rPr lang="ru-RU" dirty="0" err="1"/>
              <a:t>визначити</a:t>
            </a:r>
            <a:r>
              <a:rPr lang="ru-RU" dirty="0"/>
              <a:t> весь </a:t>
            </a:r>
            <a:r>
              <a:rPr lang="ru-RU" dirty="0" err="1"/>
              <a:t>їх</a:t>
            </a:r>
            <a:r>
              <a:rPr lang="ru-RU" dirty="0"/>
              <a:t> ряд. </a:t>
            </a:r>
          </a:p>
          <a:p>
            <a:r>
              <a:rPr lang="ru-RU" dirty="0"/>
              <a:t>3.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вибрати</a:t>
            </a:r>
            <a:r>
              <a:rPr lang="ru-RU" dirty="0"/>
              <a:t> як </a:t>
            </a:r>
            <a:r>
              <a:rPr lang="ru-RU" dirty="0" err="1"/>
              <a:t>основнии</a:t>
            </a:r>
            <a:r>
              <a:rPr lang="ru-RU" dirty="0"/>
              <a:t>̆ </a:t>
            </a:r>
            <a:r>
              <a:rPr lang="ru-RU" dirty="0" err="1"/>
              <a:t>об’єкт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? </a:t>
            </a:r>
            <a:r>
              <a:rPr lang="ru-RU" dirty="0" err="1"/>
              <a:t>Які</a:t>
            </a:r>
            <a:r>
              <a:rPr lang="ru-RU" dirty="0"/>
              <a:t> характеристики </a:t>
            </a:r>
            <a:r>
              <a:rPr lang="ru-RU" dirty="0" err="1"/>
              <a:t>об’єкта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вважати</a:t>
            </a:r>
            <a:r>
              <a:rPr lang="ru-RU" dirty="0"/>
              <a:t> </a:t>
            </a:r>
            <a:r>
              <a:rPr lang="ru-RU" dirty="0" err="1"/>
              <a:t>основними</a:t>
            </a:r>
            <a:r>
              <a:rPr lang="ru-RU" dirty="0"/>
              <a:t> для мети </a:t>
            </a:r>
            <a:r>
              <a:rPr lang="ru-RU" dirty="0" err="1"/>
              <a:t>дослідження</a:t>
            </a:r>
            <a:r>
              <a:rPr lang="ru-RU" dirty="0"/>
              <a:t>? 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393714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AA666BA-B4E9-48CE-7908-C10FEEA2B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067" y="270934"/>
            <a:ext cx="10817787" cy="519541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/>
              <a:t>У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випадках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здійснювати</a:t>
            </a:r>
            <a:r>
              <a:rPr lang="ru-RU" dirty="0"/>
              <a:t> </a:t>
            </a:r>
            <a:r>
              <a:rPr lang="ru-RU" dirty="0" err="1"/>
              <a:t>комплекснии</a:t>
            </a:r>
            <a:r>
              <a:rPr lang="ru-RU" dirty="0"/>
              <a:t>̆ </a:t>
            </a:r>
            <a:r>
              <a:rPr lang="ru-RU" dirty="0" err="1"/>
              <a:t>багатоаспектнии</a:t>
            </a:r>
            <a:r>
              <a:rPr lang="ru-RU" dirty="0"/>
              <a:t>̆ </a:t>
            </a:r>
            <a:r>
              <a:rPr lang="ru-RU" dirty="0" err="1"/>
              <a:t>портфельнии</a:t>
            </a:r>
            <a:r>
              <a:rPr lang="ru-RU" dirty="0"/>
              <a:t>̆ </a:t>
            </a:r>
            <a:r>
              <a:rPr lang="ru-RU" dirty="0" err="1"/>
              <a:t>аналіз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передбачає</a:t>
            </a:r>
            <a:r>
              <a:rPr lang="ru-RU" dirty="0"/>
              <a:t> </a:t>
            </a:r>
            <a:r>
              <a:rPr lang="ru-RU" dirty="0" err="1"/>
              <a:t>формування</a:t>
            </a:r>
            <a:r>
              <a:rPr lang="ru-RU" dirty="0"/>
              <a:t> низки </a:t>
            </a:r>
            <a:r>
              <a:rPr lang="ru-RU" dirty="0" err="1"/>
              <a:t>матриць</a:t>
            </a:r>
            <a:r>
              <a:rPr lang="ru-RU" dirty="0"/>
              <a:t> (у тому </a:t>
            </a:r>
            <a:r>
              <a:rPr lang="ru-RU" dirty="0" err="1"/>
              <a:t>числі</a:t>
            </a:r>
            <a:r>
              <a:rPr lang="ru-RU" dirty="0"/>
              <a:t> і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комбінованих</a:t>
            </a:r>
            <a:r>
              <a:rPr lang="ru-RU" dirty="0"/>
              <a:t> </a:t>
            </a:r>
            <a:r>
              <a:rPr lang="ru-RU" dirty="0" err="1"/>
              <a:t>показників</a:t>
            </a:r>
            <a:r>
              <a:rPr lang="ru-RU" dirty="0"/>
              <a:t>), </a:t>
            </a:r>
            <a:r>
              <a:rPr lang="ru-RU" dirty="0" err="1"/>
              <a:t>найбільш</a:t>
            </a:r>
            <a:r>
              <a:rPr lang="ru-RU" dirty="0"/>
              <a:t> </a:t>
            </a:r>
            <a:r>
              <a:rPr lang="ru-RU" dirty="0" err="1"/>
              <a:t>характерних</a:t>
            </a:r>
            <a:r>
              <a:rPr lang="ru-RU" dirty="0"/>
              <a:t> для </a:t>
            </a:r>
            <a:r>
              <a:rPr lang="ru-RU" dirty="0" err="1"/>
              <a:t>об’єкта</a:t>
            </a:r>
            <a:r>
              <a:rPr lang="ru-RU" dirty="0"/>
              <a:t> і мети </a:t>
            </a:r>
            <a:r>
              <a:rPr lang="ru-RU" dirty="0" err="1"/>
              <a:t>дослідження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внутрішньоі</a:t>
            </a:r>
            <a:r>
              <a:rPr lang="ru-RU" dirty="0"/>
              <a:t>̈ і </a:t>
            </a:r>
            <a:r>
              <a:rPr lang="ru-RU" dirty="0" err="1"/>
              <a:t>зовнішньоі</a:t>
            </a:r>
            <a:r>
              <a:rPr lang="ru-RU" dirty="0"/>
              <a:t>̈ </a:t>
            </a:r>
            <a:r>
              <a:rPr lang="ru-RU" dirty="0" err="1"/>
              <a:t>інформаціі</a:t>
            </a:r>
            <a:r>
              <a:rPr lang="ru-RU" dirty="0"/>
              <a:t>̈. </a:t>
            </a:r>
          </a:p>
          <a:p>
            <a:pPr algn="just"/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прийнято</a:t>
            </a:r>
            <a:r>
              <a:rPr lang="ru-RU" dirty="0"/>
              <a:t> </a:t>
            </a:r>
            <a:r>
              <a:rPr lang="ru-RU" dirty="0" err="1"/>
              <a:t>виявляти</a:t>
            </a:r>
            <a:r>
              <a:rPr lang="ru-RU" dirty="0"/>
              <a:t> </a:t>
            </a:r>
            <a:r>
              <a:rPr lang="ru-RU" dirty="0" err="1"/>
              <a:t>певнии</a:t>
            </a:r>
            <a:r>
              <a:rPr lang="ru-RU" dirty="0"/>
              <a:t>̆ </a:t>
            </a:r>
            <a:r>
              <a:rPr lang="ru-RU" dirty="0" err="1"/>
              <a:t>зв’язок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окремими</a:t>
            </a:r>
            <a:r>
              <a:rPr lang="ru-RU" dirty="0"/>
              <a:t> </a:t>
            </a:r>
            <a:r>
              <a:rPr lang="ru-RU" dirty="0" err="1"/>
              <a:t>портфельними</a:t>
            </a:r>
            <a:r>
              <a:rPr lang="ru-RU" dirty="0"/>
              <a:t> </a:t>
            </a:r>
            <a:r>
              <a:rPr lang="ru-RU" dirty="0" err="1"/>
              <a:t>матрицями</a:t>
            </a:r>
            <a:r>
              <a:rPr lang="ru-RU" dirty="0"/>
              <a:t> та </a:t>
            </a:r>
            <a:r>
              <a:rPr lang="ru-RU" dirty="0" err="1"/>
              <a:t>етапами</a:t>
            </a:r>
            <a:r>
              <a:rPr lang="ru-RU" dirty="0"/>
              <a:t> </a:t>
            </a:r>
            <a:r>
              <a:rPr lang="ru-RU" dirty="0" err="1"/>
              <a:t>життєвого</a:t>
            </a:r>
            <a:r>
              <a:rPr lang="ru-RU" dirty="0"/>
              <a:t> циклу. </a:t>
            </a:r>
            <a:r>
              <a:rPr lang="ru-RU" dirty="0" err="1"/>
              <a:t>Комплекснии</a:t>
            </a:r>
            <a:r>
              <a:rPr lang="ru-RU" dirty="0"/>
              <a:t>̆ </a:t>
            </a:r>
            <a:r>
              <a:rPr lang="ru-RU" dirty="0" err="1"/>
              <a:t>багатоаспектнии</a:t>
            </a:r>
            <a:r>
              <a:rPr lang="ru-RU" dirty="0"/>
              <a:t>̆ </a:t>
            </a:r>
            <a:r>
              <a:rPr lang="ru-RU" dirty="0" err="1"/>
              <a:t>портфельнии</a:t>
            </a:r>
            <a:r>
              <a:rPr lang="ru-RU" dirty="0"/>
              <a:t>̆ </a:t>
            </a:r>
            <a:r>
              <a:rPr lang="ru-RU" dirty="0" err="1"/>
              <a:t>аналіз</a:t>
            </a:r>
            <a:r>
              <a:rPr lang="ru-RU" dirty="0"/>
              <a:t> дозволить </a:t>
            </a:r>
            <a:r>
              <a:rPr lang="ru-RU" dirty="0" err="1"/>
              <a:t>урахувати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типи </a:t>
            </a:r>
            <a:r>
              <a:rPr lang="ru-RU" dirty="0" err="1"/>
              <a:t>кривих</a:t>
            </a:r>
            <a:r>
              <a:rPr lang="ru-RU" dirty="0"/>
              <a:t> </a:t>
            </a:r>
            <a:r>
              <a:rPr lang="ru-RU" dirty="0" err="1"/>
              <a:t>життєвого</a:t>
            </a:r>
            <a:r>
              <a:rPr lang="ru-RU" dirty="0"/>
              <a:t> циклу,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забезпечить</a:t>
            </a:r>
            <a:r>
              <a:rPr lang="ru-RU" dirty="0"/>
              <a:t> </a:t>
            </a:r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бізнесу</a:t>
            </a:r>
            <a:r>
              <a:rPr lang="ru-RU" dirty="0"/>
              <a:t> (</a:t>
            </a:r>
            <a:r>
              <a:rPr lang="ru-RU" dirty="0" err="1"/>
              <a:t>ринків</a:t>
            </a:r>
            <a:r>
              <a:rPr lang="ru-RU" dirty="0"/>
              <a:t>) у </a:t>
            </a:r>
            <a:r>
              <a:rPr lang="ru-RU" dirty="0" err="1"/>
              <a:t>структурі</a:t>
            </a:r>
            <a:r>
              <a:rPr lang="ru-RU" dirty="0"/>
              <a:t> </a:t>
            </a:r>
            <a:r>
              <a:rPr lang="ru-RU" dirty="0" err="1"/>
              <a:t>існуючоі</a:t>
            </a:r>
            <a:r>
              <a:rPr lang="ru-RU" dirty="0"/>
              <a:t>̈ </a:t>
            </a:r>
            <a:r>
              <a:rPr lang="ru-RU" dirty="0" err="1"/>
              <a:t>моделі</a:t>
            </a:r>
            <a:r>
              <a:rPr lang="ru-RU" dirty="0"/>
              <a:t> </a:t>
            </a:r>
            <a:r>
              <a:rPr lang="ru-RU" dirty="0" err="1"/>
              <a:t>бізнесу</a:t>
            </a:r>
            <a:r>
              <a:rPr lang="ru-RU" dirty="0"/>
              <a:t> </a:t>
            </a:r>
            <a:r>
              <a:rPr lang="ru-RU" dirty="0" err="1"/>
              <a:t>компаніі</a:t>
            </a:r>
            <a:r>
              <a:rPr lang="ru-RU" dirty="0"/>
              <a:t>̈: </a:t>
            </a:r>
            <a:r>
              <a:rPr lang="ru-RU" dirty="0" err="1"/>
              <a:t>висококонцентровании</a:t>
            </a:r>
            <a:r>
              <a:rPr lang="ru-RU" dirty="0"/>
              <a:t>̆, </a:t>
            </a:r>
            <a:r>
              <a:rPr lang="ru-RU" dirty="0" err="1"/>
              <a:t>високотехнологічнии</a:t>
            </a:r>
            <a:r>
              <a:rPr lang="ru-RU" dirty="0"/>
              <a:t>̆, </a:t>
            </a:r>
            <a:r>
              <a:rPr lang="ru-RU" dirty="0" err="1"/>
              <a:t>венчур</a:t>
            </a:r>
            <a:r>
              <a:rPr lang="ru-RU" dirty="0"/>
              <a:t>- </a:t>
            </a:r>
            <a:r>
              <a:rPr lang="ru-RU" dirty="0" err="1"/>
              <a:t>нии</a:t>
            </a:r>
            <a:r>
              <a:rPr lang="ru-RU" dirty="0"/>
              <a:t>̆, </a:t>
            </a:r>
            <a:r>
              <a:rPr lang="ru-RU" dirty="0" err="1"/>
              <a:t>капіталомісткии</a:t>
            </a:r>
            <a:r>
              <a:rPr lang="ru-RU" dirty="0"/>
              <a:t>̆, </a:t>
            </a:r>
            <a:r>
              <a:rPr lang="ru-RU" dirty="0" err="1"/>
              <a:t>динамічнии</a:t>
            </a:r>
            <a:r>
              <a:rPr lang="ru-RU" dirty="0"/>
              <a:t>̆, </a:t>
            </a:r>
            <a:r>
              <a:rPr lang="ru-RU" dirty="0" err="1"/>
              <a:t>інноваційнии</a:t>
            </a:r>
            <a:r>
              <a:rPr lang="ru-RU" dirty="0"/>
              <a:t>̆, </a:t>
            </a:r>
            <a:r>
              <a:rPr lang="ru-RU" dirty="0" err="1"/>
              <a:t>аутсорсинговии</a:t>
            </a:r>
            <a:r>
              <a:rPr lang="ru-RU" dirty="0"/>
              <a:t>̆, </a:t>
            </a:r>
            <a:r>
              <a:rPr lang="ru-RU" dirty="0" err="1"/>
              <a:t>інсорсинговии</a:t>
            </a:r>
            <a:r>
              <a:rPr lang="ru-RU" dirty="0"/>
              <a:t>̆, </a:t>
            </a:r>
            <a:r>
              <a:rPr lang="ru-RU" dirty="0" err="1"/>
              <a:t>віртуальнии</a:t>
            </a:r>
            <a:r>
              <a:rPr lang="ru-RU" dirty="0"/>
              <a:t>̆ </a:t>
            </a:r>
            <a:r>
              <a:rPr lang="ru-RU" dirty="0" err="1"/>
              <a:t>тощо</a:t>
            </a:r>
            <a:r>
              <a:rPr lang="ru-RU" dirty="0"/>
              <a:t>. </a:t>
            </a:r>
          </a:p>
          <a:p>
            <a:pPr algn="just"/>
            <a:r>
              <a:rPr lang="ru-RU" dirty="0" err="1"/>
              <a:t>Багатостороннє</a:t>
            </a:r>
            <a:r>
              <a:rPr lang="ru-RU" dirty="0"/>
              <a:t> </a:t>
            </a:r>
            <a:r>
              <a:rPr lang="ru-RU" dirty="0" err="1"/>
              <a:t>вивчення</a:t>
            </a:r>
            <a:r>
              <a:rPr lang="ru-RU" dirty="0"/>
              <a:t> </a:t>
            </a:r>
            <a:r>
              <a:rPr lang="ru-RU" dirty="0" err="1"/>
              <a:t>об’єкта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сфор</a:t>
            </a:r>
            <a:r>
              <a:rPr lang="ru-RU" dirty="0"/>
              <a:t>- </a:t>
            </a:r>
            <a:r>
              <a:rPr lang="ru-RU" dirty="0" err="1"/>
              <a:t>мованого</a:t>
            </a:r>
            <a:r>
              <a:rPr lang="ru-RU" dirty="0"/>
              <a:t> ряду </a:t>
            </a:r>
            <a:r>
              <a:rPr lang="ru-RU" dirty="0" err="1"/>
              <a:t>портфельних</a:t>
            </a:r>
            <a:r>
              <a:rPr lang="ru-RU" dirty="0"/>
              <a:t> </a:t>
            </a:r>
            <a:r>
              <a:rPr lang="ru-RU" dirty="0" err="1"/>
              <a:t>матриць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врахувати</a:t>
            </a:r>
            <a:r>
              <a:rPr lang="ru-RU" dirty="0"/>
              <a:t> макси- </a:t>
            </a:r>
            <a:r>
              <a:rPr lang="ru-RU" dirty="0" err="1"/>
              <a:t>мальну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факторів</a:t>
            </a:r>
            <a:r>
              <a:rPr lang="ru-RU" dirty="0"/>
              <a:t>, </a:t>
            </a:r>
            <a:r>
              <a:rPr lang="ru-RU" dirty="0" err="1"/>
              <a:t>сформувати</a:t>
            </a:r>
            <a:r>
              <a:rPr lang="ru-RU" dirty="0"/>
              <a:t> </a:t>
            </a:r>
            <a:r>
              <a:rPr lang="ru-RU" dirty="0" err="1"/>
              <a:t>оптимальнии</a:t>
            </a:r>
            <a:r>
              <a:rPr lang="ru-RU" dirty="0"/>
              <a:t>̆ портфель і </a:t>
            </a:r>
            <a:r>
              <a:rPr lang="ru-RU" dirty="0" err="1"/>
              <a:t>визначити</a:t>
            </a:r>
            <a:r>
              <a:rPr lang="ru-RU" dirty="0"/>
              <a:t> </a:t>
            </a:r>
            <a:r>
              <a:rPr lang="ru-RU" dirty="0" err="1"/>
              <a:t>комплексну</a:t>
            </a:r>
            <a:r>
              <a:rPr lang="ru-RU" dirty="0"/>
              <a:t> </a:t>
            </a:r>
            <a:r>
              <a:rPr lang="ru-RU" dirty="0" err="1"/>
              <a:t>стратегію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. </a:t>
            </a:r>
          </a:p>
          <a:p>
            <a:pPr algn="just"/>
            <a:r>
              <a:rPr lang="ru-RU" dirty="0" err="1"/>
              <a:t>Загальна</a:t>
            </a:r>
            <a:r>
              <a:rPr lang="ru-RU" dirty="0"/>
              <a:t> схема </a:t>
            </a:r>
            <a:r>
              <a:rPr lang="ru-RU" dirty="0" err="1"/>
              <a:t>проведення</a:t>
            </a:r>
            <a:r>
              <a:rPr lang="ru-RU" dirty="0"/>
              <a:t> портфельного </a:t>
            </a:r>
            <a:r>
              <a:rPr lang="ru-RU" dirty="0" err="1"/>
              <a:t>аналізу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такии</a:t>
            </a:r>
            <a:r>
              <a:rPr lang="ru-RU" dirty="0"/>
              <a:t>̆ </a:t>
            </a:r>
            <a:r>
              <a:rPr lang="ru-RU" dirty="0" err="1"/>
              <a:t>вигляд</a:t>
            </a:r>
            <a:r>
              <a:rPr lang="ru-RU" dirty="0"/>
              <a:t> (рис. 9.1): 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955096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E8BDB193-669C-D414-DD90-BB9404F10E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2622" y="288706"/>
            <a:ext cx="6059289" cy="5177057"/>
          </a:xfrm>
        </p:spPr>
      </p:pic>
    </p:spTree>
    <p:extLst>
      <p:ext uri="{BB962C8B-B14F-4D97-AF65-F5344CB8AC3E}">
        <p14:creationId xmlns:p14="http://schemas.microsoft.com/office/powerpoint/2010/main" val="1502779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2CBE85D-C6FA-99A0-15C1-89B923FFA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667" y="259644"/>
            <a:ext cx="11446933" cy="5452534"/>
          </a:xfrm>
        </p:spPr>
        <p:txBody>
          <a:bodyPr>
            <a:normAutofit fontScale="85000" lnSpcReduction="20000"/>
          </a:bodyPr>
          <a:lstStyle/>
          <a:p>
            <a:r>
              <a:rPr lang="ru-UA" dirty="0"/>
              <a:t>3. Сучасні матричні методики портельного аналізу</a:t>
            </a:r>
          </a:p>
          <a:p>
            <a:pPr algn="just"/>
            <a:r>
              <a:rPr lang="ru-RU" dirty="0" err="1"/>
              <a:t>Основним</a:t>
            </a:r>
            <a:r>
              <a:rPr lang="ru-RU" dirty="0"/>
              <a:t> </a:t>
            </a:r>
            <a:r>
              <a:rPr lang="ru-RU" dirty="0" err="1"/>
              <a:t>прийомом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використовується</a:t>
            </a:r>
            <a:r>
              <a:rPr lang="ru-RU" dirty="0"/>
              <a:t> в моделях і методах портфельного </a:t>
            </a:r>
            <a:r>
              <a:rPr lang="ru-RU" dirty="0" err="1"/>
              <a:t>аналізу</a:t>
            </a:r>
            <a:r>
              <a:rPr lang="ru-RU" dirty="0"/>
              <a:t>,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побудова</a:t>
            </a:r>
            <a:r>
              <a:rPr lang="ru-RU" dirty="0"/>
              <a:t> </a:t>
            </a:r>
            <a:r>
              <a:rPr lang="ru-RU" dirty="0" err="1"/>
              <a:t>двовимірних</a:t>
            </a:r>
            <a:r>
              <a:rPr lang="ru-RU" dirty="0"/>
              <a:t> </a:t>
            </a:r>
            <a:r>
              <a:rPr lang="ru-RU" dirty="0" err="1"/>
              <a:t>матриць</a:t>
            </a:r>
            <a:r>
              <a:rPr lang="ru-RU" dirty="0"/>
              <a:t>,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здійснюється</a:t>
            </a:r>
            <a:r>
              <a:rPr lang="ru-RU" dirty="0"/>
              <a:t> </a:t>
            </a:r>
            <a:r>
              <a:rPr lang="ru-RU" dirty="0" err="1"/>
              <a:t>порівняння</a:t>
            </a:r>
            <a:r>
              <a:rPr lang="ru-RU" dirty="0"/>
              <a:t> </a:t>
            </a:r>
            <a:r>
              <a:rPr lang="ru-RU" dirty="0" err="1"/>
              <a:t>бізнес</a:t>
            </a:r>
            <a:r>
              <a:rPr lang="ru-RU" dirty="0"/>
              <a:t>- </a:t>
            </a:r>
            <a:r>
              <a:rPr lang="ru-RU" dirty="0" err="1"/>
              <a:t>одиниць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 </a:t>
            </a:r>
            <a:r>
              <a:rPr lang="ru-RU" dirty="0" err="1"/>
              <a:t>компаніі</a:t>
            </a:r>
            <a:r>
              <a:rPr lang="ru-RU" dirty="0"/>
              <a:t>̈ за </a:t>
            </a:r>
            <a:r>
              <a:rPr lang="ru-RU" dirty="0" err="1"/>
              <a:t>двома</a:t>
            </a:r>
            <a:r>
              <a:rPr lang="ru-RU" dirty="0"/>
              <a:t> </a:t>
            </a:r>
            <a:r>
              <a:rPr lang="ru-RU" dirty="0" err="1"/>
              <a:t>обраними</a:t>
            </a:r>
            <a:r>
              <a:rPr lang="ru-RU" dirty="0"/>
              <a:t> параметрами.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обраними</a:t>
            </a:r>
            <a:r>
              <a:rPr lang="ru-RU" dirty="0"/>
              <a:t> параметрами </a:t>
            </a:r>
            <a:r>
              <a:rPr lang="ru-RU" dirty="0" err="1"/>
              <a:t>матриці</a:t>
            </a:r>
            <a:r>
              <a:rPr lang="ru-RU" dirty="0"/>
              <a:t> не повинно </a:t>
            </a:r>
            <a:r>
              <a:rPr lang="ru-RU" dirty="0" err="1"/>
              <a:t>існувати</a:t>
            </a:r>
            <a:r>
              <a:rPr lang="ru-RU" dirty="0"/>
              <a:t> </a:t>
            </a:r>
            <a:r>
              <a:rPr lang="ru-RU" dirty="0" err="1"/>
              <a:t>жорсткоі</a:t>
            </a:r>
            <a:r>
              <a:rPr lang="ru-RU" dirty="0"/>
              <a:t>̈ </a:t>
            </a:r>
            <a:r>
              <a:rPr lang="ru-RU" dirty="0" err="1"/>
              <a:t>функціональноі</a:t>
            </a:r>
            <a:r>
              <a:rPr lang="ru-RU" dirty="0"/>
              <a:t>̈ </a:t>
            </a:r>
            <a:r>
              <a:rPr lang="ru-RU" dirty="0" err="1"/>
              <a:t>залежності</a:t>
            </a:r>
            <a:r>
              <a:rPr lang="ru-RU" dirty="0"/>
              <a:t>. Квадра- </a:t>
            </a:r>
            <a:r>
              <a:rPr lang="ru-RU" dirty="0" err="1"/>
              <a:t>нти</a:t>
            </a:r>
            <a:r>
              <a:rPr lang="ru-RU" dirty="0"/>
              <a:t> </a:t>
            </a:r>
            <a:r>
              <a:rPr lang="ru-RU" dirty="0" err="1"/>
              <a:t>матриць</a:t>
            </a:r>
            <a:r>
              <a:rPr lang="ru-RU" dirty="0"/>
              <a:t> </a:t>
            </a:r>
            <a:r>
              <a:rPr lang="ru-RU" dirty="0" err="1"/>
              <a:t>формуються</a:t>
            </a:r>
            <a:r>
              <a:rPr lang="ru-RU" dirty="0"/>
              <a:t> на </a:t>
            </a:r>
            <a:r>
              <a:rPr lang="ru-RU" dirty="0" err="1"/>
              <a:t>перетині</a:t>
            </a:r>
            <a:r>
              <a:rPr lang="ru-RU" dirty="0"/>
              <a:t> </a:t>
            </a:r>
            <a:r>
              <a:rPr lang="ru-RU" dirty="0" err="1"/>
              <a:t>граничних</a:t>
            </a:r>
            <a:r>
              <a:rPr lang="ru-RU" dirty="0"/>
              <a:t> </a:t>
            </a:r>
            <a:r>
              <a:rPr lang="ru-RU" dirty="0" err="1"/>
              <a:t>значень</a:t>
            </a:r>
            <a:r>
              <a:rPr lang="ru-RU" dirty="0"/>
              <a:t> </a:t>
            </a:r>
            <a:r>
              <a:rPr lang="ru-RU" dirty="0" err="1"/>
              <a:t>обраних</a:t>
            </a:r>
            <a:r>
              <a:rPr lang="ru-RU" dirty="0"/>
              <a:t> </a:t>
            </a:r>
            <a:r>
              <a:rPr lang="ru-RU" dirty="0" err="1"/>
              <a:t>параметрів</a:t>
            </a:r>
            <a:r>
              <a:rPr lang="ru-RU" dirty="0"/>
              <a:t>. Для кожного квадранта </a:t>
            </a:r>
            <a:r>
              <a:rPr lang="ru-RU" dirty="0" err="1"/>
              <a:t>матриці</a:t>
            </a:r>
            <a:r>
              <a:rPr lang="ru-RU" dirty="0"/>
              <a:t> </a:t>
            </a:r>
            <a:r>
              <a:rPr lang="ru-RU" dirty="0" err="1"/>
              <a:t>розроб</a:t>
            </a:r>
            <a:r>
              <a:rPr lang="ru-RU" dirty="0"/>
              <a:t>- </a:t>
            </a:r>
            <a:r>
              <a:rPr lang="ru-RU" dirty="0" err="1"/>
              <a:t>лено</a:t>
            </a:r>
            <a:r>
              <a:rPr lang="ru-RU" dirty="0"/>
              <a:t> ряд </a:t>
            </a:r>
            <a:r>
              <a:rPr lang="ru-RU" dirty="0" err="1"/>
              <a:t>рекомендаціи</a:t>
            </a:r>
            <a:r>
              <a:rPr lang="ru-RU" dirty="0"/>
              <a:t>̆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стратегічного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об’єктів</a:t>
            </a:r>
            <a:r>
              <a:rPr lang="ru-RU" dirty="0"/>
              <a:t> портфельного </a:t>
            </a:r>
            <a:r>
              <a:rPr lang="ru-RU" dirty="0" err="1"/>
              <a:t>аналізу</a:t>
            </a:r>
            <a:r>
              <a:rPr lang="ru-RU" dirty="0"/>
              <a:t>. </a:t>
            </a:r>
          </a:p>
          <a:p>
            <a:pPr algn="just"/>
            <a:r>
              <a:rPr lang="ru-RU" dirty="0"/>
              <a:t>До </a:t>
            </a:r>
            <a:r>
              <a:rPr lang="ru-RU" dirty="0" err="1"/>
              <a:t>найпопулярніших</a:t>
            </a:r>
            <a:r>
              <a:rPr lang="ru-RU" dirty="0"/>
              <a:t> </a:t>
            </a:r>
            <a:r>
              <a:rPr lang="ru-RU" dirty="0" err="1"/>
              <a:t>інструментів</a:t>
            </a:r>
            <a:r>
              <a:rPr lang="ru-RU" dirty="0"/>
              <a:t> портфельного </a:t>
            </a:r>
            <a:r>
              <a:rPr lang="ru-RU" dirty="0" err="1"/>
              <a:t>аналізу</a:t>
            </a:r>
            <a:r>
              <a:rPr lang="ru-RU" dirty="0"/>
              <a:t> </a:t>
            </a:r>
            <a:r>
              <a:rPr lang="ru-RU" dirty="0" err="1"/>
              <a:t>відносять</a:t>
            </a:r>
            <a:r>
              <a:rPr lang="ru-RU" dirty="0"/>
              <a:t>: </a:t>
            </a:r>
          </a:p>
          <a:p>
            <a:pPr algn="just"/>
            <a:r>
              <a:rPr lang="ru-RU" dirty="0"/>
              <a:t>♦ </a:t>
            </a:r>
            <a:r>
              <a:rPr lang="ru-RU" dirty="0" err="1"/>
              <a:t>матрицю</a:t>
            </a:r>
            <a:r>
              <a:rPr lang="ru-RU" dirty="0"/>
              <a:t> БКГ (</a:t>
            </a:r>
            <a:r>
              <a:rPr lang="en-US" dirty="0"/>
              <a:t>BCG) — </a:t>
            </a:r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темпів</a:t>
            </a:r>
            <a:r>
              <a:rPr lang="ru-RU" dirty="0"/>
              <a:t> </a:t>
            </a:r>
            <a:r>
              <a:rPr lang="ru-RU" dirty="0" err="1"/>
              <a:t>зростання</a:t>
            </a:r>
            <a:r>
              <a:rPr lang="ru-RU" dirty="0"/>
              <a:t> та </a:t>
            </a:r>
            <a:r>
              <a:rPr lang="ru-RU" dirty="0" err="1"/>
              <a:t>відносноі</a:t>
            </a:r>
            <a:r>
              <a:rPr lang="ru-RU" dirty="0"/>
              <a:t>̈ </a:t>
            </a:r>
            <a:r>
              <a:rPr lang="ru-RU" dirty="0" err="1"/>
              <a:t>частки</a:t>
            </a:r>
            <a:r>
              <a:rPr lang="ru-RU" dirty="0"/>
              <a:t> ринку; </a:t>
            </a:r>
          </a:p>
          <a:p>
            <a:pPr algn="just"/>
            <a:r>
              <a:rPr lang="ru-RU" dirty="0"/>
              <a:t>♦ </a:t>
            </a:r>
            <a:r>
              <a:rPr lang="ru-RU" dirty="0" err="1"/>
              <a:t>матрицю</a:t>
            </a:r>
            <a:r>
              <a:rPr lang="ru-RU" dirty="0"/>
              <a:t> </a:t>
            </a:r>
            <a:r>
              <a:rPr lang="en-US" dirty="0"/>
              <a:t>GE/McKinsey — </a:t>
            </a:r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порівняльноі</a:t>
            </a:r>
            <a:r>
              <a:rPr lang="ru-RU" dirty="0"/>
              <a:t>̈ </a:t>
            </a:r>
            <a:r>
              <a:rPr lang="ru-RU" dirty="0" err="1"/>
              <a:t>привабливості</a:t>
            </a:r>
            <a:r>
              <a:rPr lang="ru-RU" dirty="0"/>
              <a:t> ринку та </a:t>
            </a:r>
            <a:r>
              <a:rPr lang="ru-RU" dirty="0" err="1"/>
              <a:t>конкурентоспроможності</a:t>
            </a:r>
            <a:r>
              <a:rPr lang="ru-RU" dirty="0"/>
              <a:t> </a:t>
            </a:r>
            <a:r>
              <a:rPr lang="ru-RU" dirty="0" err="1"/>
              <a:t>бізнесу</a:t>
            </a:r>
            <a:r>
              <a:rPr lang="ru-RU" dirty="0"/>
              <a:t>; </a:t>
            </a:r>
          </a:p>
          <a:p>
            <a:pPr algn="just"/>
            <a:r>
              <a:rPr lang="ru-RU" dirty="0"/>
              <a:t>♦ </a:t>
            </a:r>
            <a:r>
              <a:rPr lang="ru-RU" dirty="0" err="1"/>
              <a:t>матрицю</a:t>
            </a:r>
            <a:r>
              <a:rPr lang="ru-RU" dirty="0"/>
              <a:t> </a:t>
            </a:r>
            <a:r>
              <a:rPr lang="en-US" dirty="0"/>
              <a:t>Shell/DPM — </a:t>
            </a:r>
            <a:r>
              <a:rPr lang="ru-RU" dirty="0" err="1"/>
              <a:t>привабливості</a:t>
            </a:r>
            <a:r>
              <a:rPr lang="ru-RU" dirty="0"/>
              <a:t> </a:t>
            </a:r>
            <a:r>
              <a:rPr lang="ru-RU" dirty="0" err="1"/>
              <a:t>ресурсомісткоі</a:t>
            </a:r>
            <a:r>
              <a:rPr lang="ru-RU" dirty="0"/>
              <a:t>̈ </a:t>
            </a:r>
            <a:r>
              <a:rPr lang="ru-RU" dirty="0" err="1"/>
              <a:t>галузі</a:t>
            </a:r>
            <a:r>
              <a:rPr lang="ru-RU" dirty="0"/>
              <a:t> </a:t>
            </a:r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конкурентоспроможності</a:t>
            </a:r>
            <a:r>
              <a:rPr lang="ru-RU" dirty="0"/>
              <a:t>; </a:t>
            </a:r>
          </a:p>
          <a:p>
            <a:pPr algn="just"/>
            <a:r>
              <a:rPr lang="ru-RU" dirty="0"/>
              <a:t>♦ </a:t>
            </a:r>
            <a:r>
              <a:rPr lang="ru-RU" dirty="0" err="1"/>
              <a:t>матрицю</a:t>
            </a:r>
            <a:r>
              <a:rPr lang="ru-RU" dirty="0"/>
              <a:t> </a:t>
            </a:r>
            <a:r>
              <a:rPr lang="en-US" dirty="0"/>
              <a:t>ADL/LC — </a:t>
            </a:r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життєвого</a:t>
            </a:r>
            <a:r>
              <a:rPr lang="ru-RU" dirty="0"/>
              <a:t> циклу </a:t>
            </a:r>
            <a:r>
              <a:rPr lang="ru-RU" dirty="0" err="1"/>
              <a:t>галузі</a:t>
            </a:r>
            <a:r>
              <a:rPr lang="ru-RU" dirty="0"/>
              <a:t> і </a:t>
            </a:r>
            <a:r>
              <a:rPr lang="ru-RU" dirty="0" err="1"/>
              <a:t>відно</a:t>
            </a:r>
            <a:r>
              <a:rPr lang="ru-RU" dirty="0"/>
              <a:t>- </a:t>
            </a:r>
            <a:r>
              <a:rPr lang="ru-RU" dirty="0" err="1"/>
              <a:t>сного</a:t>
            </a:r>
            <a:r>
              <a:rPr lang="ru-RU" dirty="0"/>
              <a:t> </a:t>
            </a:r>
            <a:r>
              <a:rPr lang="ru-RU" dirty="0" err="1"/>
              <a:t>положення</a:t>
            </a:r>
            <a:r>
              <a:rPr lang="ru-RU" dirty="0"/>
              <a:t> </a:t>
            </a:r>
            <a:r>
              <a:rPr lang="ru-RU" dirty="0" err="1"/>
              <a:t>бізнес-одиниці</a:t>
            </a:r>
            <a:r>
              <a:rPr lang="ru-RU" dirty="0"/>
              <a:t> на ринку; </a:t>
            </a:r>
          </a:p>
          <a:p>
            <a:pPr algn="just"/>
            <a:r>
              <a:rPr lang="ru-RU" dirty="0"/>
              <a:t>♦ модель </a:t>
            </a:r>
            <a:r>
              <a:rPr lang="ru-RU" dirty="0" err="1"/>
              <a:t>Хофера</a:t>
            </a:r>
            <a:r>
              <a:rPr lang="ru-RU" dirty="0"/>
              <a:t> — </a:t>
            </a:r>
            <a:r>
              <a:rPr lang="ru-RU" dirty="0" err="1"/>
              <a:t>Шенделя</a:t>
            </a:r>
            <a:r>
              <a:rPr lang="ru-RU" dirty="0"/>
              <a:t> (</a:t>
            </a:r>
            <a:r>
              <a:rPr lang="en-US" dirty="0"/>
              <a:t>Hofer/Schendel); </a:t>
            </a:r>
          </a:p>
          <a:p>
            <a:pPr algn="just"/>
            <a:r>
              <a:rPr lang="en-US" dirty="0"/>
              <a:t>♦ </a:t>
            </a:r>
            <a:r>
              <a:rPr lang="ru-RU" dirty="0" err="1"/>
              <a:t>матрицю</a:t>
            </a:r>
            <a:r>
              <a:rPr lang="ru-RU" dirty="0"/>
              <a:t> </a:t>
            </a:r>
            <a:r>
              <a:rPr lang="ru-RU" dirty="0" err="1"/>
              <a:t>Ансоффа</a:t>
            </a:r>
            <a:r>
              <a:rPr lang="ru-RU" dirty="0"/>
              <a:t> — </a:t>
            </a:r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стратегіі</a:t>
            </a:r>
            <a:r>
              <a:rPr lang="ru-RU" dirty="0"/>
              <a:t>̈ </a:t>
            </a:r>
            <a:r>
              <a:rPr lang="ru-RU" dirty="0" err="1"/>
              <a:t>компаніі</a:t>
            </a:r>
            <a:r>
              <a:rPr lang="ru-RU" dirty="0"/>
              <a:t>̈ в </a:t>
            </a:r>
            <a:r>
              <a:rPr lang="ru-RU" dirty="0" err="1"/>
              <a:t>розрізі</a:t>
            </a:r>
            <a:r>
              <a:rPr lang="ru-RU" dirty="0"/>
              <a:t> ри- </a:t>
            </a:r>
            <a:r>
              <a:rPr lang="ru-RU" dirty="0" err="1"/>
              <a:t>нків</a:t>
            </a:r>
            <a:r>
              <a:rPr lang="ru-RU" dirty="0"/>
              <a:t> і </a:t>
            </a:r>
            <a:r>
              <a:rPr lang="ru-RU" dirty="0" err="1"/>
              <a:t>продуктів</a:t>
            </a:r>
            <a:r>
              <a:rPr lang="ru-RU" dirty="0"/>
              <a:t>; </a:t>
            </a:r>
          </a:p>
          <a:p>
            <a:pPr algn="just"/>
            <a:r>
              <a:rPr lang="ru-RU" dirty="0"/>
              <a:t>♦ </a:t>
            </a:r>
            <a:r>
              <a:rPr lang="ru-RU" dirty="0" err="1"/>
              <a:t>матрицю</a:t>
            </a:r>
            <a:r>
              <a:rPr lang="ru-RU" dirty="0"/>
              <a:t> МКК (</a:t>
            </a:r>
            <a:r>
              <a:rPr lang="en-US" dirty="0"/>
              <a:t>MCC — Mission and Core Competencies) — </a:t>
            </a:r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відповідності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бізнес-одиниці</a:t>
            </a:r>
            <a:r>
              <a:rPr lang="ru-RU" dirty="0"/>
              <a:t> </a:t>
            </a:r>
            <a:r>
              <a:rPr lang="ru-RU" dirty="0" err="1"/>
              <a:t>місіі</a:t>
            </a:r>
            <a:r>
              <a:rPr lang="ru-RU" dirty="0"/>
              <a:t>̈ та </a:t>
            </a:r>
            <a:r>
              <a:rPr lang="ru-RU" dirty="0" err="1"/>
              <a:t>ключовим</a:t>
            </a:r>
            <a:r>
              <a:rPr lang="ru-RU" dirty="0"/>
              <a:t> </a:t>
            </a:r>
            <a:r>
              <a:rPr lang="ru-RU" dirty="0" err="1"/>
              <a:t>компетенціям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. 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156108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9902AD01-7AB9-878D-DBEF-9AD6939528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4825" y="455612"/>
            <a:ext cx="8496300" cy="5105400"/>
          </a:xfrm>
        </p:spPr>
      </p:pic>
    </p:spTree>
    <p:extLst>
      <p:ext uri="{BB962C8B-B14F-4D97-AF65-F5344CB8AC3E}">
        <p14:creationId xmlns:p14="http://schemas.microsoft.com/office/powerpoint/2010/main" val="3713071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6F59ABD4-883F-914A-DC45-E8C17F38AC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7844" y="335756"/>
            <a:ext cx="8280400" cy="5334000"/>
          </a:xfrm>
        </p:spPr>
      </p:pic>
    </p:spTree>
    <p:extLst>
      <p:ext uri="{BB962C8B-B14F-4D97-AF65-F5344CB8AC3E}">
        <p14:creationId xmlns:p14="http://schemas.microsoft.com/office/powerpoint/2010/main" val="16938279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AC010E49-8091-CB35-5813-0CF7E8C30C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7219" y="546894"/>
            <a:ext cx="8369300" cy="4787900"/>
          </a:xfrm>
        </p:spPr>
      </p:pic>
    </p:spTree>
    <p:extLst>
      <p:ext uri="{BB962C8B-B14F-4D97-AF65-F5344CB8AC3E}">
        <p14:creationId xmlns:p14="http://schemas.microsoft.com/office/powerpoint/2010/main" val="38139594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2C0CDCE9-507A-E7B3-C3E8-0131943321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0731" y="672306"/>
            <a:ext cx="8267700" cy="4559300"/>
          </a:xfrm>
        </p:spPr>
      </p:pic>
    </p:spTree>
    <p:extLst>
      <p:ext uri="{BB962C8B-B14F-4D97-AF65-F5344CB8AC3E}">
        <p14:creationId xmlns:p14="http://schemas.microsoft.com/office/powerpoint/2010/main" val="7280506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75C46984-36C8-FC51-9095-90CB278275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7519" y="313531"/>
            <a:ext cx="8648700" cy="5435600"/>
          </a:xfrm>
        </p:spPr>
      </p:pic>
    </p:spTree>
    <p:extLst>
      <p:ext uri="{BB962C8B-B14F-4D97-AF65-F5344CB8AC3E}">
        <p14:creationId xmlns:p14="http://schemas.microsoft.com/office/powerpoint/2010/main" val="29290633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C100DBE3-D731-CF93-A2EF-FC3A58992F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7050" y="388937"/>
            <a:ext cx="8496300" cy="5194300"/>
          </a:xfrm>
        </p:spPr>
      </p:pic>
    </p:spTree>
    <p:extLst>
      <p:ext uri="{BB962C8B-B14F-4D97-AF65-F5344CB8AC3E}">
        <p14:creationId xmlns:p14="http://schemas.microsoft.com/office/powerpoint/2010/main" val="1592754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019B980-A80D-6035-F224-F1231429C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245" y="327378"/>
            <a:ext cx="10693610" cy="5138967"/>
          </a:xfrm>
        </p:spPr>
        <p:txBody>
          <a:bodyPr>
            <a:normAutofit fontScale="92500" lnSpcReduction="20000"/>
          </a:bodyPr>
          <a:lstStyle/>
          <a:p>
            <a:r>
              <a:rPr lang="ru-UA" dirty="0"/>
              <a:t>1. Елементи бізнес-портфеля компанії</a:t>
            </a:r>
          </a:p>
          <a:p>
            <a:pPr algn="just"/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моделі</a:t>
            </a:r>
            <a:r>
              <a:rPr lang="ru-RU" dirty="0"/>
              <a:t> </a:t>
            </a:r>
            <a:r>
              <a:rPr lang="ru-RU" dirty="0" err="1"/>
              <a:t>бізнесу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управлінського</a:t>
            </a:r>
            <a:r>
              <a:rPr lang="ru-RU" dirty="0"/>
              <a:t> </a:t>
            </a:r>
            <a:r>
              <a:rPr lang="ru-RU" dirty="0" err="1"/>
              <a:t>підходу</a:t>
            </a:r>
            <a:r>
              <a:rPr lang="ru-RU" dirty="0"/>
              <a:t> </a:t>
            </a:r>
            <a:r>
              <a:rPr lang="ru-RU" dirty="0" err="1"/>
              <a:t>передбачає</a:t>
            </a:r>
            <a:r>
              <a:rPr lang="ru-RU" dirty="0"/>
              <a:t>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 нового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здійснення</a:t>
            </a:r>
            <a:r>
              <a:rPr lang="ru-RU" dirty="0"/>
              <a:t> </a:t>
            </a:r>
            <a:r>
              <a:rPr lang="ru-RU" dirty="0" err="1"/>
              <a:t>діагностики</a:t>
            </a:r>
            <a:r>
              <a:rPr lang="ru-RU" dirty="0"/>
              <a:t> </a:t>
            </a:r>
            <a:r>
              <a:rPr lang="ru-RU" dirty="0" err="1"/>
              <a:t>існуючого</a:t>
            </a:r>
            <a:r>
              <a:rPr lang="ru-RU" dirty="0"/>
              <a:t> </a:t>
            </a:r>
            <a:r>
              <a:rPr lang="ru-RU" dirty="0" err="1"/>
              <a:t>бізнес</a:t>
            </a:r>
            <a:r>
              <a:rPr lang="ru-RU" dirty="0"/>
              <a:t>-портфеля на </a:t>
            </a:r>
            <a:r>
              <a:rPr lang="ru-RU" dirty="0" err="1"/>
              <a:t>його</a:t>
            </a:r>
            <a:r>
              <a:rPr lang="ru-RU" dirty="0"/>
              <a:t> </a:t>
            </a:r>
            <a:r>
              <a:rPr lang="ru-RU" dirty="0" err="1"/>
              <a:t>відповідність</a:t>
            </a:r>
            <a:r>
              <a:rPr lang="ru-RU" dirty="0"/>
              <a:t> </a:t>
            </a:r>
            <a:r>
              <a:rPr lang="ru-RU" dirty="0" err="1"/>
              <a:t>пріоритетам</a:t>
            </a:r>
            <a:r>
              <a:rPr lang="ru-RU" dirty="0"/>
              <a:t> </a:t>
            </a:r>
            <a:r>
              <a:rPr lang="ru-RU" dirty="0" err="1"/>
              <a:t>споживачів</a:t>
            </a:r>
            <a:r>
              <a:rPr lang="ru-RU" dirty="0"/>
              <a:t>. Як </a:t>
            </a:r>
            <a:r>
              <a:rPr lang="ru-RU" dirty="0" err="1"/>
              <a:t>свідчить</a:t>
            </a:r>
            <a:r>
              <a:rPr lang="ru-RU" dirty="0"/>
              <a:t> </a:t>
            </a:r>
            <a:r>
              <a:rPr lang="ru-RU" dirty="0" err="1"/>
              <a:t>досвід</a:t>
            </a:r>
            <a:r>
              <a:rPr lang="ru-RU" dirty="0"/>
              <a:t> </a:t>
            </a:r>
            <a:r>
              <a:rPr lang="ru-RU" dirty="0" err="1"/>
              <a:t>закор</a:t>
            </a:r>
            <a:r>
              <a:rPr lang="ru-RU" dirty="0"/>
              <a:t>- </a:t>
            </a:r>
            <a:r>
              <a:rPr lang="ru-RU" dirty="0" err="1"/>
              <a:t>донних</a:t>
            </a:r>
            <a:r>
              <a:rPr lang="ru-RU" dirty="0"/>
              <a:t> </a:t>
            </a:r>
            <a:r>
              <a:rPr lang="ru-RU" dirty="0" err="1"/>
              <a:t>підприємств</a:t>
            </a:r>
            <a:r>
              <a:rPr lang="ru-RU" dirty="0"/>
              <a:t>, </a:t>
            </a:r>
            <a:r>
              <a:rPr lang="ru-RU" dirty="0" err="1"/>
              <a:t>проведення</a:t>
            </a:r>
            <a:r>
              <a:rPr lang="ru-RU" dirty="0"/>
              <a:t> такого </a:t>
            </a:r>
            <a:r>
              <a:rPr lang="ru-RU" dirty="0" err="1"/>
              <a:t>аналізу</a:t>
            </a:r>
            <a:r>
              <a:rPr lang="ru-RU" dirty="0"/>
              <a:t>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ефектив</a:t>
            </a:r>
            <a:r>
              <a:rPr lang="ru-RU" dirty="0"/>
              <a:t>- ним,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підприємству</a:t>
            </a:r>
            <a:r>
              <a:rPr lang="ru-RU" dirty="0"/>
              <a:t> </a:t>
            </a:r>
            <a:r>
              <a:rPr lang="ru-RU" dirty="0" err="1"/>
              <a:t>гнучкість</a:t>
            </a:r>
            <a:r>
              <a:rPr lang="ru-RU" dirty="0"/>
              <a:t> в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ризику</a:t>
            </a:r>
            <a:r>
              <a:rPr lang="ru-RU" dirty="0"/>
              <a:t> та </a:t>
            </a:r>
            <a:r>
              <a:rPr lang="ru-RU" dirty="0" err="1"/>
              <a:t>є</a:t>
            </a:r>
            <a:r>
              <a:rPr lang="ru-RU" dirty="0"/>
              <a:t> ос- новою </a:t>
            </a:r>
            <a:r>
              <a:rPr lang="ru-RU" dirty="0" err="1"/>
              <a:t>динамічного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. </a:t>
            </a:r>
          </a:p>
          <a:p>
            <a:pPr algn="just"/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бізнес</a:t>
            </a:r>
            <a:r>
              <a:rPr lang="ru-RU" dirty="0"/>
              <a:t>-портфеля </a:t>
            </a:r>
            <a:r>
              <a:rPr lang="ru-RU" dirty="0" err="1"/>
              <a:t>компаніі</a:t>
            </a:r>
            <a:r>
              <a:rPr lang="ru-RU" dirty="0"/>
              <a:t>̈ (</a:t>
            </a:r>
            <a:r>
              <a:rPr lang="ru-RU" dirty="0" err="1"/>
              <a:t>портфельнии</a:t>
            </a:r>
            <a:r>
              <a:rPr lang="ru-RU" dirty="0"/>
              <a:t>̆ </a:t>
            </a:r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бізнесу</a:t>
            </a:r>
            <a:r>
              <a:rPr lang="ru-RU" dirty="0"/>
              <a:t>)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ідентифікаціі</a:t>
            </a:r>
            <a:r>
              <a:rPr lang="ru-RU" dirty="0"/>
              <a:t>̈, </a:t>
            </a:r>
            <a:r>
              <a:rPr lang="ru-RU" dirty="0" err="1"/>
              <a:t>оцінювання</a:t>
            </a:r>
            <a:r>
              <a:rPr lang="ru-RU" dirty="0"/>
              <a:t> та </a:t>
            </a:r>
            <a:r>
              <a:rPr lang="ru-RU" dirty="0" err="1"/>
              <a:t>оптимізаціі</a:t>
            </a:r>
            <a:r>
              <a:rPr lang="ru-RU" dirty="0"/>
              <a:t>̈ </a:t>
            </a:r>
            <a:r>
              <a:rPr lang="ru-RU" dirty="0" err="1"/>
              <a:t>його</a:t>
            </a:r>
            <a:r>
              <a:rPr lang="ru-RU" dirty="0"/>
              <a:t> </a:t>
            </a:r>
            <a:r>
              <a:rPr lang="ru-RU" dirty="0" err="1"/>
              <a:t>структу</a:t>
            </a:r>
            <a:r>
              <a:rPr lang="ru-RU" dirty="0"/>
              <a:t>- ри з метою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ефективноі</a:t>
            </a:r>
            <a:r>
              <a:rPr lang="ru-RU" dirty="0"/>
              <a:t>̈ </a:t>
            </a:r>
            <a:r>
              <a:rPr lang="ru-RU" dirty="0" err="1"/>
              <a:t>моделі</a:t>
            </a:r>
            <a:r>
              <a:rPr lang="ru-RU" dirty="0"/>
              <a:t> </a:t>
            </a:r>
            <a:r>
              <a:rPr lang="ru-RU" dirty="0" err="1"/>
              <a:t>бізнесу</a:t>
            </a:r>
            <a:r>
              <a:rPr lang="ru-RU" dirty="0"/>
              <a:t>. </a:t>
            </a:r>
          </a:p>
          <a:p>
            <a:pPr algn="just"/>
            <a:r>
              <a:rPr lang="ru-RU" dirty="0" err="1"/>
              <a:t>Основна</a:t>
            </a:r>
            <a:r>
              <a:rPr lang="ru-RU" dirty="0"/>
              <a:t> мета портфельного </a:t>
            </a:r>
            <a:r>
              <a:rPr lang="ru-RU" dirty="0" err="1"/>
              <a:t>аналізу</a:t>
            </a:r>
            <a:r>
              <a:rPr lang="ru-RU" dirty="0"/>
              <a:t> </a:t>
            </a:r>
            <a:r>
              <a:rPr lang="ru-RU" dirty="0" err="1"/>
              <a:t>бізнесу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у </a:t>
            </a:r>
            <a:r>
              <a:rPr lang="ru-RU" dirty="0" err="1"/>
              <a:t>визна</a:t>
            </a:r>
            <a:r>
              <a:rPr lang="ru-RU" dirty="0"/>
              <a:t>- </a:t>
            </a:r>
            <a:r>
              <a:rPr lang="ru-RU" dirty="0" err="1"/>
              <a:t>ченні</a:t>
            </a:r>
            <a:r>
              <a:rPr lang="ru-RU" dirty="0"/>
              <a:t> перспектив </a:t>
            </a:r>
            <a:r>
              <a:rPr lang="ru-RU" dirty="0" err="1"/>
              <a:t>розвитку</a:t>
            </a:r>
            <a:r>
              <a:rPr lang="ru-RU" dirty="0"/>
              <a:t> кожного з </a:t>
            </a:r>
            <a:r>
              <a:rPr lang="ru-RU" dirty="0" err="1"/>
              <a:t>елементів</a:t>
            </a:r>
            <a:r>
              <a:rPr lang="ru-RU" dirty="0"/>
              <a:t> </a:t>
            </a:r>
            <a:r>
              <a:rPr lang="ru-RU" dirty="0" err="1"/>
              <a:t>бізнес</a:t>
            </a:r>
            <a:r>
              <a:rPr lang="ru-RU" dirty="0"/>
              <a:t>-портфеля та </a:t>
            </a:r>
            <a:r>
              <a:rPr lang="ru-RU" dirty="0" err="1"/>
              <a:t>забезпеченні</a:t>
            </a:r>
            <a:r>
              <a:rPr lang="ru-RU" dirty="0"/>
              <a:t> </a:t>
            </a:r>
            <a:r>
              <a:rPr lang="ru-RU" dirty="0" err="1"/>
              <a:t>фінансовоі</a:t>
            </a:r>
            <a:r>
              <a:rPr lang="ru-RU" dirty="0"/>
              <a:t>̈ </a:t>
            </a:r>
            <a:r>
              <a:rPr lang="ru-RU" dirty="0" err="1"/>
              <a:t>результативності</a:t>
            </a:r>
            <a:r>
              <a:rPr lang="ru-RU" dirty="0"/>
              <a:t> </a:t>
            </a:r>
            <a:r>
              <a:rPr lang="ru-RU" dirty="0" err="1"/>
              <a:t>існуючоі</a:t>
            </a:r>
            <a:r>
              <a:rPr lang="ru-RU" dirty="0"/>
              <a:t>̈ </a:t>
            </a:r>
            <a:r>
              <a:rPr lang="ru-RU" dirty="0" err="1"/>
              <a:t>моделі</a:t>
            </a:r>
            <a:r>
              <a:rPr lang="ru-RU" dirty="0"/>
              <a:t> </a:t>
            </a:r>
            <a:r>
              <a:rPr lang="ru-RU" dirty="0" err="1"/>
              <a:t>біз</a:t>
            </a:r>
            <a:r>
              <a:rPr lang="ru-RU" dirty="0"/>
              <a:t>- несу </a:t>
            </a:r>
            <a:r>
              <a:rPr lang="ru-RU" dirty="0" err="1"/>
              <a:t>компаніі</a:t>
            </a:r>
            <a:r>
              <a:rPr lang="ru-RU" dirty="0"/>
              <a:t>̈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їх</a:t>
            </a:r>
            <a:r>
              <a:rPr lang="ru-RU" dirty="0"/>
              <a:t> </a:t>
            </a:r>
            <a:r>
              <a:rPr lang="ru-RU" dirty="0" err="1"/>
              <a:t>позиціонування</a:t>
            </a:r>
            <a:r>
              <a:rPr lang="ru-RU" dirty="0"/>
              <a:t> на ринку за </a:t>
            </a:r>
            <a:r>
              <a:rPr lang="ru-RU" dirty="0" err="1"/>
              <a:t>здатністю</a:t>
            </a:r>
            <a:r>
              <a:rPr lang="ru-RU" dirty="0"/>
              <a:t> </a:t>
            </a:r>
            <a:r>
              <a:rPr lang="ru-RU" dirty="0" err="1"/>
              <a:t>генерувати</a:t>
            </a:r>
            <a:r>
              <a:rPr lang="ru-RU" dirty="0"/>
              <a:t> </a:t>
            </a:r>
            <a:r>
              <a:rPr lang="ru-RU" dirty="0" err="1"/>
              <a:t>грошові</a:t>
            </a:r>
            <a:r>
              <a:rPr lang="ru-RU" dirty="0"/>
              <a:t> потоки,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урахуванням</a:t>
            </a:r>
            <a:r>
              <a:rPr lang="ru-RU" dirty="0"/>
              <a:t> </a:t>
            </a:r>
            <a:r>
              <a:rPr lang="ru-RU" dirty="0" err="1"/>
              <a:t>ризиків</a:t>
            </a:r>
            <a:r>
              <a:rPr lang="ru-RU" dirty="0"/>
              <a:t>, ста- </a:t>
            </a:r>
            <a:r>
              <a:rPr lang="ru-RU" dirty="0" err="1"/>
              <a:t>діі</a:t>
            </a:r>
            <a:r>
              <a:rPr lang="ru-RU" dirty="0"/>
              <a:t>̈ </a:t>
            </a:r>
            <a:r>
              <a:rPr lang="ru-RU" dirty="0" err="1"/>
              <a:t>життєвого</a:t>
            </a:r>
            <a:r>
              <a:rPr lang="ru-RU" dirty="0"/>
              <a:t> циклу та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диверсифікаціі</a:t>
            </a:r>
            <a:r>
              <a:rPr lang="ru-RU" dirty="0"/>
              <a:t>̈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підприємс</a:t>
            </a:r>
            <a:r>
              <a:rPr lang="ru-RU" dirty="0"/>
              <a:t>- </a:t>
            </a:r>
            <a:r>
              <a:rPr lang="ru-RU" dirty="0" err="1"/>
              <a:t>тва</a:t>
            </a:r>
            <a:r>
              <a:rPr lang="ru-RU" dirty="0"/>
              <a:t>. 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портфельнии</a:t>
            </a:r>
            <a:r>
              <a:rPr lang="ru-RU" dirty="0"/>
              <a:t>̆ </a:t>
            </a:r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відповідь</a:t>
            </a:r>
            <a:r>
              <a:rPr lang="ru-RU" dirty="0"/>
              <a:t> на </a:t>
            </a:r>
            <a:r>
              <a:rPr lang="ru-RU" dirty="0" err="1"/>
              <a:t>запитання</a:t>
            </a:r>
            <a:r>
              <a:rPr lang="ru-RU" dirty="0"/>
              <a:t> — «</a:t>
            </a:r>
            <a:r>
              <a:rPr lang="ru-RU" dirty="0" err="1"/>
              <a:t>якими</a:t>
            </a:r>
            <a:r>
              <a:rPr lang="ru-RU" dirty="0"/>
              <a:t> видами </a:t>
            </a:r>
            <a:r>
              <a:rPr lang="ru-RU" dirty="0" err="1"/>
              <a:t>бізнесу</a:t>
            </a:r>
            <a:r>
              <a:rPr lang="ru-RU" dirty="0"/>
              <a:t> </a:t>
            </a:r>
            <a:r>
              <a:rPr lang="ru-RU" dirty="0" err="1"/>
              <a:t>підприємству</a:t>
            </a:r>
            <a:r>
              <a:rPr lang="ru-RU" dirty="0"/>
              <a:t> </a:t>
            </a:r>
            <a:r>
              <a:rPr lang="ru-RU" dirty="0" err="1"/>
              <a:t>доцільно</a:t>
            </a:r>
            <a:r>
              <a:rPr lang="ru-RU" dirty="0"/>
              <a:t> </a:t>
            </a:r>
            <a:r>
              <a:rPr lang="ru-RU" dirty="0" err="1"/>
              <a:t>займатись</a:t>
            </a:r>
            <a:r>
              <a:rPr lang="ru-RU" dirty="0"/>
              <a:t>, і </a:t>
            </a:r>
            <a:r>
              <a:rPr lang="ru-RU" dirty="0" err="1"/>
              <a:t>якою</a:t>
            </a:r>
            <a:r>
              <a:rPr lang="ru-RU" dirty="0"/>
              <a:t> повинна бути </a:t>
            </a:r>
            <a:r>
              <a:rPr lang="ru-RU" dirty="0" err="1"/>
              <a:t>їх</a:t>
            </a:r>
            <a:r>
              <a:rPr lang="ru-RU" dirty="0"/>
              <a:t> структура?». 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9430627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2804B26F-0F57-1AFB-2638-044CA3F714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8469" y="269081"/>
            <a:ext cx="8394700" cy="5118100"/>
          </a:xfrm>
        </p:spPr>
      </p:pic>
    </p:spTree>
    <p:extLst>
      <p:ext uri="{BB962C8B-B14F-4D97-AF65-F5344CB8AC3E}">
        <p14:creationId xmlns:p14="http://schemas.microsoft.com/office/powerpoint/2010/main" val="26661053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648CFC84-EDDD-05A6-0B8B-EE9911B283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9900" y="343694"/>
            <a:ext cx="8509000" cy="5194300"/>
          </a:xfrm>
        </p:spPr>
      </p:pic>
    </p:spTree>
    <p:extLst>
      <p:ext uri="{BB962C8B-B14F-4D97-AF65-F5344CB8AC3E}">
        <p14:creationId xmlns:p14="http://schemas.microsoft.com/office/powerpoint/2010/main" val="41945052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C7EDEFC8-0249-EDF3-C279-3C0D1B5A16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3410" y="327025"/>
            <a:ext cx="8064442" cy="5138738"/>
          </a:xfrm>
        </p:spPr>
      </p:pic>
    </p:spTree>
    <p:extLst>
      <p:ext uri="{BB962C8B-B14F-4D97-AF65-F5344CB8AC3E}">
        <p14:creationId xmlns:p14="http://schemas.microsoft.com/office/powerpoint/2010/main" val="10162166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FBFDEF83-9149-9F2E-05D2-1A4C74A53C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3921" y="327025"/>
            <a:ext cx="8821320" cy="5407025"/>
          </a:xfrm>
        </p:spPr>
      </p:pic>
    </p:spTree>
    <p:extLst>
      <p:ext uri="{BB962C8B-B14F-4D97-AF65-F5344CB8AC3E}">
        <p14:creationId xmlns:p14="http://schemas.microsoft.com/office/powerpoint/2010/main" val="24598315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6D037284-E409-A677-CD7C-FE70010167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260" y="474133"/>
            <a:ext cx="10037502" cy="5002919"/>
          </a:xfrm>
        </p:spPr>
      </p:pic>
    </p:spTree>
    <p:extLst>
      <p:ext uri="{BB962C8B-B14F-4D97-AF65-F5344CB8AC3E}">
        <p14:creationId xmlns:p14="http://schemas.microsoft.com/office/powerpoint/2010/main" val="21833680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1C35D89-A095-2B98-EAF0-1CFC935D3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245" y="214490"/>
            <a:ext cx="10693610" cy="5251856"/>
          </a:xfrm>
        </p:spPr>
        <p:txBody>
          <a:bodyPr>
            <a:normAutofit fontScale="92500" lnSpcReduction="20000"/>
          </a:bodyPr>
          <a:lstStyle/>
          <a:p>
            <a:r>
              <a:rPr lang="ru-UA" dirty="0"/>
              <a:t>4. Базові положення кластерного аналізу бізнес-обєктів </a:t>
            </a:r>
          </a:p>
          <a:p>
            <a:r>
              <a:rPr lang="ru-RU" dirty="0"/>
              <a:t>Метою кластерного </a:t>
            </a:r>
            <a:r>
              <a:rPr lang="ru-RU" dirty="0" err="1"/>
              <a:t>аналізу</a:t>
            </a:r>
            <a:r>
              <a:rPr lang="ru-RU" dirty="0"/>
              <a:t>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здійснення</a:t>
            </a:r>
            <a:r>
              <a:rPr lang="ru-RU" dirty="0"/>
              <a:t> </a:t>
            </a:r>
            <a:r>
              <a:rPr lang="ru-RU" dirty="0" err="1"/>
              <a:t>багатовимірно</a:t>
            </a:r>
            <a:r>
              <a:rPr lang="ru-RU" dirty="0"/>
              <a:t>- го </a:t>
            </a:r>
            <a:r>
              <a:rPr lang="ru-RU" dirty="0" err="1"/>
              <a:t>групування</a:t>
            </a:r>
            <a:r>
              <a:rPr lang="ru-RU" dirty="0"/>
              <a:t> </a:t>
            </a:r>
            <a:r>
              <a:rPr lang="ru-RU" dirty="0" err="1"/>
              <a:t>об’єктів</a:t>
            </a:r>
            <a:r>
              <a:rPr lang="ru-RU" dirty="0"/>
              <a:t>, яке </a:t>
            </a:r>
            <a:r>
              <a:rPr lang="ru-RU" dirty="0" err="1"/>
              <a:t>здійснюється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подібності</a:t>
            </a:r>
            <a:r>
              <a:rPr lang="ru-RU" dirty="0"/>
              <a:t> </a:t>
            </a:r>
            <a:r>
              <a:rPr lang="ru-RU" dirty="0" err="1"/>
              <a:t>об’єктів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їх</a:t>
            </a:r>
            <a:r>
              <a:rPr lang="ru-RU" dirty="0"/>
              <a:t> </a:t>
            </a:r>
            <a:r>
              <a:rPr lang="ru-RU" dirty="0" err="1"/>
              <a:t>ознак</a:t>
            </a:r>
            <a:r>
              <a:rPr lang="ru-RU" dirty="0"/>
              <a:t>. У </a:t>
            </a:r>
            <a:r>
              <a:rPr lang="ru-RU" dirty="0" err="1"/>
              <a:t>практиці</a:t>
            </a:r>
            <a:r>
              <a:rPr lang="ru-RU" dirty="0"/>
              <a:t> </a:t>
            </a:r>
            <a:r>
              <a:rPr lang="ru-RU" dirty="0" err="1"/>
              <a:t>господарювання</a:t>
            </a:r>
            <a:r>
              <a:rPr lang="ru-RU" dirty="0"/>
              <a:t> в </a:t>
            </a:r>
            <a:r>
              <a:rPr lang="ru-RU" dirty="0" err="1"/>
              <a:t>процесі</a:t>
            </a:r>
            <a:r>
              <a:rPr lang="ru-RU" dirty="0"/>
              <a:t> фор- </a:t>
            </a:r>
            <a:r>
              <a:rPr lang="ru-RU" dirty="0" err="1"/>
              <a:t>мування</a:t>
            </a:r>
            <a:r>
              <a:rPr lang="ru-RU" dirty="0"/>
              <a:t> </a:t>
            </a:r>
            <a:r>
              <a:rPr lang="ru-RU" dirty="0" err="1"/>
              <a:t>ефективноі</a:t>
            </a:r>
            <a:r>
              <a:rPr lang="ru-RU" dirty="0"/>
              <a:t>̈ </a:t>
            </a:r>
            <a:r>
              <a:rPr lang="ru-RU" dirty="0" err="1"/>
              <a:t>моделі</a:t>
            </a:r>
            <a:r>
              <a:rPr lang="ru-RU" dirty="0"/>
              <a:t> </a:t>
            </a:r>
            <a:r>
              <a:rPr lang="ru-RU" dirty="0" err="1"/>
              <a:t>бізнесу</a:t>
            </a:r>
            <a:r>
              <a:rPr lang="ru-RU" dirty="0"/>
              <a:t> </a:t>
            </a:r>
            <a:r>
              <a:rPr lang="ru-RU" dirty="0" err="1"/>
              <a:t>виникає</a:t>
            </a:r>
            <a:r>
              <a:rPr lang="ru-RU" dirty="0"/>
              <a:t> </a:t>
            </a:r>
            <a:r>
              <a:rPr lang="ru-RU" dirty="0" err="1"/>
              <a:t>необхідність</a:t>
            </a:r>
            <a:r>
              <a:rPr lang="ru-RU" dirty="0"/>
              <a:t> </a:t>
            </a:r>
            <a:r>
              <a:rPr lang="ru-RU" dirty="0" err="1"/>
              <a:t>визна</a:t>
            </a:r>
            <a:r>
              <a:rPr lang="ru-RU" dirty="0"/>
              <a:t>- </a:t>
            </a:r>
            <a:r>
              <a:rPr lang="ru-RU" dirty="0" err="1"/>
              <a:t>чення</a:t>
            </a:r>
            <a:r>
              <a:rPr lang="ru-RU" dirty="0"/>
              <a:t>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груп</a:t>
            </a:r>
            <a:r>
              <a:rPr lang="ru-RU" dirty="0"/>
              <a:t> (</a:t>
            </a:r>
            <a:r>
              <a:rPr lang="ru-RU" dirty="0" err="1"/>
              <a:t>категоріи</a:t>
            </a:r>
            <a:r>
              <a:rPr lang="ru-RU" dirty="0"/>
              <a:t>̆) </a:t>
            </a:r>
            <a:r>
              <a:rPr lang="ru-RU" dirty="0" err="1"/>
              <a:t>об’єктів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: </a:t>
            </a:r>
          </a:p>
          <a:p>
            <a:r>
              <a:rPr lang="ru-RU" dirty="0"/>
              <a:t>♦ </a:t>
            </a:r>
            <a:r>
              <a:rPr lang="ru-RU" dirty="0" err="1"/>
              <a:t>споживачів</a:t>
            </a:r>
            <a:r>
              <a:rPr lang="ru-RU" dirty="0"/>
              <a:t> — для </a:t>
            </a:r>
            <a:r>
              <a:rPr lang="ru-RU" dirty="0" err="1"/>
              <a:t>диференціаціі</a:t>
            </a:r>
            <a:r>
              <a:rPr lang="ru-RU" dirty="0"/>
              <a:t>̈ </a:t>
            </a:r>
            <a:r>
              <a:rPr lang="ru-RU" dirty="0" err="1"/>
              <a:t>ціновоі</a:t>
            </a:r>
            <a:r>
              <a:rPr lang="ru-RU" dirty="0"/>
              <a:t>̈ </a:t>
            </a:r>
            <a:r>
              <a:rPr lang="ru-RU" dirty="0" err="1"/>
              <a:t>політики</a:t>
            </a:r>
            <a:r>
              <a:rPr lang="ru-RU" dirty="0"/>
              <a:t>; </a:t>
            </a:r>
          </a:p>
          <a:p>
            <a:r>
              <a:rPr lang="ru-RU" dirty="0"/>
              <a:t>♦ </a:t>
            </a:r>
            <a:r>
              <a:rPr lang="ru-RU" dirty="0" err="1"/>
              <a:t>постачальників</a:t>
            </a:r>
            <a:r>
              <a:rPr lang="ru-RU" dirty="0"/>
              <a:t> — з метою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оптимальноі</a:t>
            </a:r>
            <a:r>
              <a:rPr lang="ru-RU" dirty="0"/>
              <a:t>̈ </a:t>
            </a:r>
            <a:r>
              <a:rPr lang="ru-RU" dirty="0" err="1"/>
              <a:t>полі</a:t>
            </a:r>
            <a:r>
              <a:rPr lang="ru-RU" dirty="0"/>
              <a:t>- тики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матеріально-технічним</a:t>
            </a:r>
            <a:r>
              <a:rPr lang="ru-RU" dirty="0"/>
              <a:t> </a:t>
            </a:r>
            <a:r>
              <a:rPr lang="ru-RU" dirty="0" err="1"/>
              <a:t>забезпеченням</a:t>
            </a:r>
            <a:r>
              <a:rPr lang="ru-RU" dirty="0"/>
              <a:t> і </a:t>
            </a:r>
            <a:r>
              <a:rPr lang="ru-RU" dirty="0" err="1"/>
              <a:t>логіс</a:t>
            </a:r>
            <a:r>
              <a:rPr lang="ru-RU" dirty="0"/>
              <a:t>- </a:t>
            </a:r>
            <a:r>
              <a:rPr lang="ru-RU" dirty="0" err="1"/>
              <a:t>тикою</a:t>
            </a:r>
            <a:r>
              <a:rPr lang="ru-RU" dirty="0"/>
              <a:t>; </a:t>
            </a:r>
          </a:p>
          <a:p>
            <a:r>
              <a:rPr lang="ru-RU" dirty="0"/>
              <a:t>♦ </a:t>
            </a:r>
            <a:r>
              <a:rPr lang="ru-RU" dirty="0" err="1"/>
              <a:t>дебіторів</a:t>
            </a:r>
            <a:r>
              <a:rPr lang="ru-RU" dirty="0"/>
              <a:t> — для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функціонування</a:t>
            </a:r>
            <a:r>
              <a:rPr lang="ru-RU" dirty="0"/>
              <a:t> оборотного </a:t>
            </a:r>
            <a:r>
              <a:rPr lang="ru-RU" dirty="0" err="1"/>
              <a:t>капіталу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; </a:t>
            </a:r>
          </a:p>
          <a:p>
            <a:r>
              <a:rPr lang="ru-RU" dirty="0"/>
              <a:t>♦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заінтересованих</a:t>
            </a:r>
            <a:r>
              <a:rPr lang="ru-RU" dirty="0"/>
              <a:t> </a:t>
            </a:r>
            <a:r>
              <a:rPr lang="ru-RU" dirty="0" err="1"/>
              <a:t>сторін</a:t>
            </a:r>
            <a:r>
              <a:rPr lang="ru-RU" dirty="0"/>
              <a:t>. </a:t>
            </a:r>
          </a:p>
          <a:p>
            <a:r>
              <a:rPr lang="ru-RU" dirty="0" err="1"/>
              <a:t>Концепція</a:t>
            </a:r>
            <a:r>
              <a:rPr lang="ru-RU" dirty="0"/>
              <a:t> </a:t>
            </a:r>
            <a:r>
              <a:rPr lang="ru-RU" dirty="0" err="1"/>
              <a:t>кластерів</a:t>
            </a:r>
            <a:r>
              <a:rPr lang="ru-RU" dirty="0"/>
              <a:t> у </a:t>
            </a:r>
            <a:r>
              <a:rPr lang="ru-RU" dirty="0" err="1"/>
              <a:t>бізнесі</a:t>
            </a:r>
            <a:r>
              <a:rPr lang="ru-RU" dirty="0"/>
              <a:t> </a:t>
            </a:r>
            <a:r>
              <a:rPr lang="ru-RU" dirty="0" err="1"/>
              <a:t>вперше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обґрунтована</a:t>
            </a:r>
            <a:r>
              <a:rPr lang="ru-RU" dirty="0"/>
              <a:t> М. Портером у 1998 </a:t>
            </a:r>
            <a:r>
              <a:rPr lang="ru-RU" dirty="0" err="1"/>
              <a:t>році</a:t>
            </a:r>
            <a:r>
              <a:rPr lang="ru-RU" dirty="0"/>
              <a:t>. </a:t>
            </a:r>
            <a:r>
              <a:rPr lang="ru-RU" dirty="0" err="1"/>
              <a:t>Зокрема</a:t>
            </a:r>
            <a:r>
              <a:rPr lang="ru-RU" dirty="0"/>
              <a:t>, </a:t>
            </a:r>
            <a:r>
              <a:rPr lang="ru-RU" dirty="0" err="1"/>
              <a:t>під</a:t>
            </a:r>
            <a:r>
              <a:rPr lang="ru-RU" dirty="0"/>
              <a:t> кластером </a:t>
            </a:r>
            <a:r>
              <a:rPr lang="ru-RU" dirty="0" err="1"/>
              <a:t>дослідник</a:t>
            </a:r>
            <a:r>
              <a:rPr lang="ru-RU" dirty="0"/>
              <a:t> </a:t>
            </a:r>
            <a:r>
              <a:rPr lang="ru-RU" dirty="0" err="1"/>
              <a:t>розумів</a:t>
            </a:r>
            <a:r>
              <a:rPr lang="ru-RU" dirty="0"/>
              <a:t> </a:t>
            </a:r>
            <a:r>
              <a:rPr lang="ru-RU" dirty="0" err="1"/>
              <a:t>географічно</a:t>
            </a:r>
            <a:r>
              <a:rPr lang="ru-RU" dirty="0"/>
              <a:t> </a:t>
            </a:r>
            <a:r>
              <a:rPr lang="ru-RU" dirty="0" err="1"/>
              <a:t>відокремлену</a:t>
            </a:r>
            <a:r>
              <a:rPr lang="ru-RU" dirty="0"/>
              <a:t> </a:t>
            </a:r>
            <a:r>
              <a:rPr lang="ru-RU" dirty="0" err="1"/>
              <a:t>сукупність</a:t>
            </a:r>
            <a:r>
              <a:rPr lang="ru-RU" dirty="0"/>
              <a:t> </a:t>
            </a:r>
            <a:r>
              <a:rPr lang="ru-RU" dirty="0" err="1"/>
              <a:t>компаніи</a:t>
            </a:r>
            <a:r>
              <a:rPr lang="ru-RU" dirty="0"/>
              <a:t>̆-</a:t>
            </a:r>
            <a:r>
              <a:rPr lang="ru-RU" dirty="0" err="1"/>
              <a:t>виробників</a:t>
            </a:r>
            <a:r>
              <a:rPr lang="ru-RU" dirty="0"/>
              <a:t>, </a:t>
            </a:r>
            <a:r>
              <a:rPr lang="ru-RU" dirty="0" err="1"/>
              <a:t>їх</a:t>
            </a:r>
            <a:r>
              <a:rPr lang="ru-RU" dirty="0"/>
              <a:t> </a:t>
            </a:r>
            <a:r>
              <a:rPr lang="ru-RU" dirty="0" err="1"/>
              <a:t>постачальників</a:t>
            </a:r>
            <a:r>
              <a:rPr lang="ru-RU" dirty="0"/>
              <a:t>, </a:t>
            </a:r>
            <a:r>
              <a:rPr lang="ru-RU" dirty="0" err="1"/>
              <a:t>провайдерів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, </a:t>
            </a:r>
            <a:r>
              <a:rPr lang="ru-RU" dirty="0" err="1"/>
              <a:t>дослідних</a:t>
            </a:r>
            <a:r>
              <a:rPr lang="ru-RU" dirty="0"/>
              <a:t> та </a:t>
            </a:r>
            <a:r>
              <a:rPr lang="ru-RU" dirty="0" err="1"/>
              <a:t>освітніх</a:t>
            </a:r>
            <a:r>
              <a:rPr lang="ru-RU" dirty="0"/>
              <a:t> орга- </a:t>
            </a:r>
            <a:r>
              <a:rPr lang="ru-RU" dirty="0" err="1"/>
              <a:t>нізаціи</a:t>
            </a:r>
            <a:r>
              <a:rPr lang="ru-RU" dirty="0"/>
              <a:t>̆,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працюють</a:t>
            </a:r>
            <a:r>
              <a:rPr lang="ru-RU" dirty="0"/>
              <a:t> у </a:t>
            </a:r>
            <a:r>
              <a:rPr lang="ru-RU" dirty="0" err="1"/>
              <a:t>певніи</a:t>
            </a:r>
            <a:r>
              <a:rPr lang="ru-RU" dirty="0"/>
              <a:t>̆ </a:t>
            </a:r>
            <a:r>
              <a:rPr lang="ru-RU" dirty="0" err="1"/>
              <a:t>галузі</a:t>
            </a:r>
            <a:r>
              <a:rPr lang="ru-RU" dirty="0"/>
              <a:t> </a:t>
            </a:r>
            <a:r>
              <a:rPr lang="ru-RU" dirty="0" err="1"/>
              <a:t>економіки</a:t>
            </a:r>
            <a:r>
              <a:rPr lang="ru-RU" dirty="0"/>
              <a:t> [4]. 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7724493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7180B55-9212-F158-8791-2277DC6E0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511" y="248356"/>
            <a:ext cx="11446933" cy="549768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останнього</a:t>
            </a:r>
            <a:r>
              <a:rPr lang="ru-RU" dirty="0"/>
              <a:t> </a:t>
            </a:r>
            <a:r>
              <a:rPr lang="ru-RU" dirty="0" err="1"/>
              <a:t>десятиліття</a:t>
            </a:r>
            <a:r>
              <a:rPr lang="ru-RU" dirty="0"/>
              <a:t> </a:t>
            </a:r>
            <a:r>
              <a:rPr lang="ru-RU" dirty="0" err="1"/>
              <a:t>концепція</a:t>
            </a:r>
            <a:r>
              <a:rPr lang="ru-RU" dirty="0"/>
              <a:t> </a:t>
            </a:r>
            <a:r>
              <a:rPr lang="ru-RU" dirty="0" err="1"/>
              <a:t>кластерів</a:t>
            </a:r>
            <a:r>
              <a:rPr lang="ru-RU" dirty="0"/>
              <a:t> </a:t>
            </a:r>
            <a:r>
              <a:rPr lang="ru-RU" dirty="0" err="1"/>
              <a:t>знаи</a:t>
            </a:r>
            <a:r>
              <a:rPr lang="ru-RU" dirty="0"/>
              <a:t>̆- шла </a:t>
            </a:r>
            <a:r>
              <a:rPr lang="ru-RU" dirty="0" err="1"/>
              <a:t>широке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при </a:t>
            </a:r>
            <a:r>
              <a:rPr lang="ru-RU" dirty="0" err="1"/>
              <a:t>вирішенні</a:t>
            </a:r>
            <a:r>
              <a:rPr lang="ru-RU" dirty="0"/>
              <a:t> </a:t>
            </a:r>
            <a:r>
              <a:rPr lang="ru-RU" dirty="0" err="1"/>
              <a:t>практичних</a:t>
            </a:r>
            <a:r>
              <a:rPr lang="ru-RU" dirty="0"/>
              <a:t> </a:t>
            </a:r>
            <a:r>
              <a:rPr lang="ru-RU" dirty="0" err="1"/>
              <a:t>завдань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. </a:t>
            </a:r>
            <a:r>
              <a:rPr lang="ru-RU" dirty="0" err="1"/>
              <a:t>Зокрема</a:t>
            </a:r>
            <a:r>
              <a:rPr lang="ru-RU" dirty="0"/>
              <a:t>, </a:t>
            </a:r>
            <a:r>
              <a:rPr lang="ru-RU" dirty="0" err="1"/>
              <a:t>найчастіше</a:t>
            </a:r>
            <a:r>
              <a:rPr lang="ru-RU" dirty="0"/>
              <a:t> </a:t>
            </a:r>
            <a:r>
              <a:rPr lang="ru-RU" dirty="0" err="1"/>
              <a:t>кластернии</a:t>
            </a:r>
            <a:r>
              <a:rPr lang="ru-RU" dirty="0"/>
              <a:t>̆ </a:t>
            </a:r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використову</a:t>
            </a:r>
            <a:r>
              <a:rPr lang="ru-RU" dirty="0"/>
              <a:t>- </a:t>
            </a:r>
            <a:r>
              <a:rPr lang="ru-RU" dirty="0" err="1"/>
              <a:t>ється</a:t>
            </a:r>
            <a:r>
              <a:rPr lang="ru-RU" dirty="0"/>
              <a:t> для </a:t>
            </a:r>
            <a:r>
              <a:rPr lang="ru-RU" dirty="0" err="1"/>
              <a:t>розроблення</a:t>
            </a:r>
            <a:r>
              <a:rPr lang="ru-RU" dirty="0"/>
              <a:t> </a:t>
            </a:r>
            <a:r>
              <a:rPr lang="ru-RU" dirty="0" err="1"/>
              <a:t>стратегіі</a:t>
            </a:r>
            <a:r>
              <a:rPr lang="ru-RU" dirty="0"/>
              <a:t>̈ </a:t>
            </a:r>
            <a:r>
              <a:rPr lang="ru-RU" dirty="0" err="1"/>
              <a:t>регіонального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держав- ними органами </a:t>
            </a:r>
            <a:r>
              <a:rPr lang="ru-RU" dirty="0" err="1"/>
              <a:t>влади</a:t>
            </a:r>
            <a:r>
              <a:rPr lang="ru-RU" dirty="0"/>
              <a:t> на </a:t>
            </a:r>
            <a:r>
              <a:rPr lang="ru-RU" dirty="0" err="1"/>
              <a:t>макроекономічному</a:t>
            </a:r>
            <a:r>
              <a:rPr lang="ru-RU" dirty="0"/>
              <a:t> та </a:t>
            </a:r>
            <a:r>
              <a:rPr lang="ru-RU" dirty="0" err="1"/>
              <a:t>регіональному</a:t>
            </a:r>
            <a:r>
              <a:rPr lang="ru-RU" dirty="0"/>
              <a:t> </a:t>
            </a:r>
            <a:r>
              <a:rPr lang="ru-RU" dirty="0" err="1"/>
              <a:t>рівнях</a:t>
            </a:r>
            <a:r>
              <a:rPr lang="ru-RU" dirty="0"/>
              <a:t>. </a:t>
            </a:r>
            <a:r>
              <a:rPr lang="ru-RU" dirty="0" err="1"/>
              <a:t>Технологію</a:t>
            </a:r>
            <a:r>
              <a:rPr lang="ru-RU" dirty="0"/>
              <a:t>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кластерів</a:t>
            </a:r>
            <a:r>
              <a:rPr lang="ru-RU" dirty="0"/>
              <a:t>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використовують</a:t>
            </a:r>
            <a:r>
              <a:rPr lang="ru-RU" dirty="0"/>
              <a:t> для </a:t>
            </a:r>
            <a:r>
              <a:rPr lang="ru-RU" dirty="0" err="1"/>
              <a:t>оцінювання</a:t>
            </a:r>
            <a:r>
              <a:rPr lang="ru-RU" dirty="0"/>
              <a:t> </a:t>
            </a:r>
            <a:r>
              <a:rPr lang="ru-RU" dirty="0" err="1"/>
              <a:t>потенціалу</a:t>
            </a:r>
            <a:r>
              <a:rPr lang="ru-RU" dirty="0"/>
              <a:t> </a:t>
            </a:r>
            <a:r>
              <a:rPr lang="ru-RU" dirty="0" err="1"/>
              <a:t>їх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в </a:t>
            </a:r>
            <a:r>
              <a:rPr lang="ru-RU" dirty="0" err="1"/>
              <a:t>контексті</a:t>
            </a:r>
            <a:r>
              <a:rPr lang="ru-RU" dirty="0"/>
              <a:t> конку- </a:t>
            </a:r>
            <a:r>
              <a:rPr lang="ru-RU" dirty="0" err="1"/>
              <a:t>рентоспроможності</a:t>
            </a:r>
            <a:r>
              <a:rPr lang="ru-RU" dirty="0"/>
              <a:t>, </a:t>
            </a:r>
            <a:r>
              <a:rPr lang="ru-RU" dirty="0" err="1"/>
              <a:t>продуктивності</a:t>
            </a:r>
            <a:r>
              <a:rPr lang="ru-RU" dirty="0"/>
              <a:t>, </a:t>
            </a:r>
            <a:r>
              <a:rPr lang="ru-RU" dirty="0" err="1"/>
              <a:t>інноваційності</a:t>
            </a:r>
            <a:r>
              <a:rPr lang="ru-RU" dirty="0"/>
              <a:t>,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робочих</a:t>
            </a:r>
            <a:r>
              <a:rPr lang="ru-RU" dirty="0"/>
              <a:t> </a:t>
            </a:r>
            <a:r>
              <a:rPr lang="ru-RU" dirty="0" err="1"/>
              <a:t>місць</a:t>
            </a:r>
            <a:r>
              <a:rPr lang="ru-RU" dirty="0"/>
              <a:t> та як основу для </a:t>
            </a:r>
            <a:r>
              <a:rPr lang="ru-RU" dirty="0" err="1"/>
              <a:t>стратегіи</a:t>
            </a:r>
            <a:r>
              <a:rPr lang="ru-RU" dirty="0"/>
              <a:t>̆ </a:t>
            </a:r>
            <a:r>
              <a:rPr lang="ru-RU" dirty="0" err="1"/>
              <a:t>регіонального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. </a:t>
            </a:r>
          </a:p>
          <a:p>
            <a:pPr algn="just"/>
            <a:r>
              <a:rPr lang="ru-RU" dirty="0"/>
              <a:t>У </a:t>
            </a:r>
            <a:r>
              <a:rPr lang="ru-RU" dirty="0" err="1"/>
              <a:t>контексті</a:t>
            </a:r>
            <a:r>
              <a:rPr lang="ru-RU" dirty="0"/>
              <a:t> </a:t>
            </a:r>
            <a:r>
              <a:rPr lang="ru-RU" dirty="0" err="1"/>
              <a:t>бізнес-моделювання</a:t>
            </a:r>
            <a:r>
              <a:rPr lang="ru-RU" dirty="0"/>
              <a:t> </a:t>
            </a:r>
            <a:r>
              <a:rPr lang="ru-RU" dirty="0" err="1"/>
              <a:t>основними</a:t>
            </a:r>
            <a:r>
              <a:rPr lang="ru-RU" dirty="0"/>
              <a:t> </a:t>
            </a:r>
            <a:r>
              <a:rPr lang="ru-RU" dirty="0" err="1"/>
              <a:t>напрямами</a:t>
            </a:r>
            <a:r>
              <a:rPr lang="ru-RU" dirty="0"/>
              <a:t> </a:t>
            </a:r>
            <a:r>
              <a:rPr lang="ru-RU" dirty="0" err="1"/>
              <a:t>клас</a:t>
            </a:r>
            <a:r>
              <a:rPr lang="ru-RU" dirty="0"/>
              <a:t>- </a:t>
            </a:r>
            <a:r>
              <a:rPr lang="ru-RU" dirty="0" err="1"/>
              <a:t>терного</a:t>
            </a:r>
            <a:r>
              <a:rPr lang="ru-RU" dirty="0"/>
              <a:t> </a:t>
            </a:r>
            <a:r>
              <a:rPr lang="ru-RU" dirty="0" err="1"/>
              <a:t>аналізу</a:t>
            </a:r>
            <a:r>
              <a:rPr lang="ru-RU" dirty="0"/>
              <a:t> </a:t>
            </a:r>
            <a:r>
              <a:rPr lang="ru-RU" dirty="0" err="1"/>
              <a:t>є</a:t>
            </a:r>
            <a:r>
              <a:rPr lang="ru-RU" dirty="0"/>
              <a:t>: </a:t>
            </a:r>
          </a:p>
          <a:p>
            <a:pPr algn="just"/>
            <a:r>
              <a:rPr lang="ru-RU" dirty="0"/>
              <a:t>1) </a:t>
            </a:r>
            <a:r>
              <a:rPr lang="ru-RU" dirty="0" err="1"/>
              <a:t>аналіз</a:t>
            </a:r>
            <a:r>
              <a:rPr lang="ru-RU" dirty="0"/>
              <a:t> і </a:t>
            </a:r>
            <a:r>
              <a:rPr lang="ru-RU" dirty="0" err="1"/>
              <a:t>прогнозування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бізнес-моделі</a:t>
            </a:r>
            <a:r>
              <a:rPr lang="ru-RU" dirty="0"/>
              <a:t> </a:t>
            </a:r>
            <a:r>
              <a:rPr lang="ru-RU" dirty="0" err="1"/>
              <a:t>компаніі</a:t>
            </a:r>
            <a:r>
              <a:rPr lang="ru-RU" dirty="0"/>
              <a:t>̈ для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можливостеи</a:t>
            </a:r>
            <a:r>
              <a:rPr lang="ru-RU" dirty="0"/>
              <a:t>̆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конкурентоспроможності</a:t>
            </a:r>
            <a:r>
              <a:rPr lang="ru-RU" dirty="0"/>
              <a:t> </a:t>
            </a:r>
            <a:r>
              <a:rPr lang="ru-RU" dirty="0" err="1"/>
              <a:t>бізнесу</a:t>
            </a:r>
            <a:r>
              <a:rPr lang="ru-RU" dirty="0"/>
              <a:t> в </a:t>
            </a:r>
            <a:r>
              <a:rPr lang="ru-RU" dirty="0" err="1"/>
              <a:t>інтегрованих</a:t>
            </a:r>
            <a:r>
              <a:rPr lang="ru-RU" dirty="0"/>
              <a:t> </a:t>
            </a:r>
            <a:r>
              <a:rPr lang="ru-RU" dirty="0" err="1"/>
              <a:t>компаніях</a:t>
            </a:r>
            <a:r>
              <a:rPr lang="ru-RU" dirty="0"/>
              <a:t>. При </a:t>
            </a:r>
            <a:r>
              <a:rPr lang="ru-RU" dirty="0" err="1"/>
              <a:t>цьому</a:t>
            </a:r>
            <a:r>
              <a:rPr lang="ru-RU" dirty="0"/>
              <a:t> кластер </a:t>
            </a:r>
            <a:r>
              <a:rPr lang="ru-RU" dirty="0" err="1"/>
              <a:t>розглядається</a:t>
            </a:r>
            <a:r>
              <a:rPr lang="ru-RU" dirty="0"/>
              <a:t> як </a:t>
            </a:r>
            <a:r>
              <a:rPr lang="ru-RU" dirty="0" err="1"/>
              <a:t>окрема</a:t>
            </a:r>
            <a:r>
              <a:rPr lang="ru-RU" dirty="0"/>
              <a:t> </a:t>
            </a:r>
            <a:r>
              <a:rPr lang="ru-RU" dirty="0" err="1"/>
              <a:t>бізнес-одиниця</a:t>
            </a:r>
            <a:r>
              <a:rPr lang="ru-RU" dirty="0"/>
              <a:t>. </a:t>
            </a:r>
            <a:r>
              <a:rPr lang="ru-RU" dirty="0" err="1"/>
              <a:t>Компаніі</a:t>
            </a:r>
            <a:r>
              <a:rPr lang="ru-RU" dirty="0"/>
              <a:t>̈, як правило, </a:t>
            </a:r>
            <a:r>
              <a:rPr lang="ru-RU" dirty="0" err="1"/>
              <a:t>здійсню</a:t>
            </a:r>
            <a:r>
              <a:rPr lang="ru-RU" dirty="0"/>
              <a:t>- </a:t>
            </a:r>
            <a:r>
              <a:rPr lang="ru-RU" dirty="0" err="1"/>
              <a:t>ють</a:t>
            </a:r>
            <a:r>
              <a:rPr lang="ru-RU" dirty="0"/>
              <a:t> </a:t>
            </a:r>
            <a:r>
              <a:rPr lang="ru-RU" dirty="0" err="1"/>
              <a:t>декомпозицію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бізнесу</a:t>
            </a:r>
            <a:r>
              <a:rPr lang="ru-RU" dirty="0"/>
              <a:t> на </a:t>
            </a:r>
            <a:r>
              <a:rPr lang="ru-RU" dirty="0" err="1"/>
              <a:t>окремі</a:t>
            </a:r>
            <a:r>
              <a:rPr lang="ru-RU" dirty="0"/>
              <a:t> </a:t>
            </a:r>
            <a:r>
              <a:rPr lang="ru-RU" dirty="0" err="1"/>
              <a:t>кластери</a:t>
            </a:r>
            <a:r>
              <a:rPr lang="ru-RU" dirty="0"/>
              <a:t> </a:t>
            </a:r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мети </a:t>
            </a:r>
            <a:r>
              <a:rPr lang="ru-RU" dirty="0" err="1"/>
              <a:t>проведення</a:t>
            </a:r>
            <a:r>
              <a:rPr lang="ru-RU" dirty="0"/>
              <a:t> кластерного </a:t>
            </a:r>
            <a:r>
              <a:rPr lang="ru-RU" dirty="0" err="1"/>
              <a:t>аналізу</a:t>
            </a:r>
            <a:r>
              <a:rPr lang="ru-RU" dirty="0"/>
              <a:t>; </a:t>
            </a:r>
          </a:p>
          <a:p>
            <a:pPr algn="just"/>
            <a:r>
              <a:rPr lang="ru-RU" dirty="0"/>
              <a:t>2) </a:t>
            </a:r>
            <a:r>
              <a:rPr lang="ru-RU" dirty="0" err="1"/>
              <a:t>групування</a:t>
            </a:r>
            <a:r>
              <a:rPr lang="ru-RU" dirty="0"/>
              <a:t>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бізнес-об’єктів</a:t>
            </a:r>
            <a:r>
              <a:rPr lang="ru-RU" dirty="0"/>
              <a:t> (</a:t>
            </a:r>
            <a:r>
              <a:rPr lang="ru-RU" dirty="0" err="1"/>
              <a:t>споживачів</a:t>
            </a:r>
            <a:r>
              <a:rPr lang="ru-RU" dirty="0"/>
              <a:t>, </a:t>
            </a:r>
            <a:r>
              <a:rPr lang="ru-RU" dirty="0" err="1"/>
              <a:t>постачаль</a:t>
            </a:r>
            <a:r>
              <a:rPr lang="ru-RU" dirty="0"/>
              <a:t>- </a:t>
            </a:r>
            <a:r>
              <a:rPr lang="ru-RU" dirty="0" err="1"/>
              <a:t>ників</a:t>
            </a:r>
            <a:r>
              <a:rPr lang="ru-RU" dirty="0"/>
              <a:t>, </a:t>
            </a:r>
            <a:r>
              <a:rPr lang="ru-RU" dirty="0" err="1"/>
              <a:t>дебіторів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) для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ефективноі</a:t>
            </a:r>
            <a:r>
              <a:rPr lang="ru-RU" dirty="0"/>
              <a:t>̈ </a:t>
            </a:r>
            <a:r>
              <a:rPr lang="ru-RU" dirty="0" err="1"/>
              <a:t>політики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взаємовідносинами</a:t>
            </a:r>
            <a:r>
              <a:rPr lang="ru-RU" dirty="0"/>
              <a:t> з ними. 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8496810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5CC9479-A7F6-8F9D-B9E9-6C3EF7360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957" y="225778"/>
            <a:ext cx="11243732" cy="5497689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/>
              <a:t>Розглянемо</a:t>
            </a:r>
            <a:r>
              <a:rPr lang="ru-RU" dirty="0"/>
              <a:t> </a:t>
            </a:r>
            <a:r>
              <a:rPr lang="ru-RU" dirty="0" err="1"/>
              <a:t>технологію</a:t>
            </a:r>
            <a:r>
              <a:rPr lang="ru-RU" dirty="0"/>
              <a:t> кластерного </a:t>
            </a:r>
            <a:r>
              <a:rPr lang="ru-RU" dirty="0" err="1"/>
              <a:t>аналізу</a:t>
            </a:r>
            <a:r>
              <a:rPr lang="ru-RU" dirty="0"/>
              <a:t> на </a:t>
            </a:r>
            <a:r>
              <a:rPr lang="ru-RU" dirty="0" err="1"/>
              <a:t>прикладі</a:t>
            </a:r>
            <a:r>
              <a:rPr lang="ru-RU" dirty="0"/>
              <a:t> </a:t>
            </a:r>
            <a:r>
              <a:rPr lang="ru-RU" dirty="0" err="1"/>
              <a:t>біз</a:t>
            </a:r>
            <a:r>
              <a:rPr lang="ru-RU" dirty="0"/>
              <a:t>- нес-</a:t>
            </a:r>
            <a:r>
              <a:rPr lang="ru-RU" dirty="0" err="1"/>
              <a:t>одиниць</a:t>
            </a:r>
            <a:r>
              <a:rPr lang="ru-RU" dirty="0"/>
              <a:t> </a:t>
            </a:r>
            <a:r>
              <a:rPr lang="ru-RU" dirty="0" err="1"/>
              <a:t>компаніі</a:t>
            </a:r>
            <a:r>
              <a:rPr lang="ru-RU" dirty="0"/>
              <a:t>̈ за А. </a:t>
            </a:r>
            <a:r>
              <a:rPr lang="ru-RU" dirty="0" err="1"/>
              <a:t>Соолятте</a:t>
            </a:r>
            <a:r>
              <a:rPr lang="ru-RU" dirty="0"/>
              <a:t> [4]. Для </a:t>
            </a:r>
            <a:r>
              <a:rPr lang="ru-RU" dirty="0" err="1"/>
              <a:t>виділення</a:t>
            </a:r>
            <a:r>
              <a:rPr lang="ru-RU" dirty="0"/>
              <a:t> </a:t>
            </a:r>
            <a:r>
              <a:rPr lang="ru-RU" dirty="0" err="1"/>
              <a:t>кластерів</a:t>
            </a:r>
            <a:r>
              <a:rPr lang="ru-RU" dirty="0"/>
              <a:t> автор </a:t>
            </a:r>
            <a:r>
              <a:rPr lang="ru-RU" dirty="0" err="1"/>
              <a:t>пропонує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комбінаціі</a:t>
            </a:r>
            <a:r>
              <a:rPr lang="ru-RU" dirty="0"/>
              <a:t>̈ </a:t>
            </a:r>
            <a:r>
              <a:rPr lang="ru-RU" dirty="0" err="1"/>
              <a:t>елементів</a:t>
            </a:r>
            <a:r>
              <a:rPr lang="ru-RU" dirty="0"/>
              <a:t> </a:t>
            </a:r>
            <a:r>
              <a:rPr lang="ru-RU" dirty="0" err="1"/>
              <a:t>біз</a:t>
            </a:r>
            <a:r>
              <a:rPr lang="ru-RU" dirty="0"/>
              <a:t>- нес-</a:t>
            </a:r>
            <a:r>
              <a:rPr lang="ru-RU" dirty="0" err="1"/>
              <a:t>моделі</a:t>
            </a:r>
            <a:r>
              <a:rPr lang="ru-RU" dirty="0"/>
              <a:t> </a:t>
            </a:r>
            <a:r>
              <a:rPr lang="ru-RU" dirty="0" err="1"/>
              <a:t>компаніі</a:t>
            </a:r>
            <a:r>
              <a:rPr lang="ru-RU" dirty="0"/>
              <a:t>̈: </a:t>
            </a:r>
          </a:p>
          <a:p>
            <a:r>
              <a:rPr lang="ru-RU" dirty="0"/>
              <a:t>1 </a:t>
            </a:r>
            <a:r>
              <a:rPr lang="ru-RU" dirty="0" err="1"/>
              <a:t>варіант</a:t>
            </a:r>
            <a:r>
              <a:rPr lang="ru-RU" dirty="0"/>
              <a:t> — </a:t>
            </a:r>
            <a:r>
              <a:rPr lang="ru-RU" dirty="0" err="1"/>
              <a:t>базовии</a:t>
            </a:r>
            <a:r>
              <a:rPr lang="ru-RU" dirty="0"/>
              <a:t>̆. </a:t>
            </a:r>
          </a:p>
          <a:p>
            <a:r>
              <a:rPr lang="ru-RU" dirty="0" err="1"/>
              <a:t>Ланцюжок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цінності</a:t>
            </a:r>
            <a:r>
              <a:rPr lang="ru-RU" dirty="0"/>
              <a:t> (ЛСЦ) + </a:t>
            </a:r>
            <a:r>
              <a:rPr lang="ru-RU" dirty="0" err="1"/>
              <a:t>Цільова</a:t>
            </a:r>
            <a:r>
              <a:rPr lang="ru-RU" dirty="0"/>
              <a:t> </a:t>
            </a:r>
            <a:r>
              <a:rPr lang="ru-RU" dirty="0" err="1"/>
              <a:t>група</a:t>
            </a:r>
            <a:r>
              <a:rPr lang="ru-RU" dirty="0"/>
              <a:t> </a:t>
            </a:r>
            <a:r>
              <a:rPr lang="ru-RU" dirty="0" err="1"/>
              <a:t>клієн</a:t>
            </a:r>
            <a:r>
              <a:rPr lang="ru-RU" dirty="0"/>
              <a:t>- </a:t>
            </a:r>
            <a:r>
              <a:rPr lang="ru-RU" dirty="0" err="1"/>
              <a:t>тів</a:t>
            </a:r>
            <a:r>
              <a:rPr lang="ru-RU" dirty="0"/>
              <a:t> + </a:t>
            </a:r>
            <a:r>
              <a:rPr lang="ru-RU" dirty="0" err="1"/>
              <a:t>Регіон</a:t>
            </a:r>
            <a:r>
              <a:rPr lang="ru-RU" dirty="0"/>
              <a:t> </a:t>
            </a:r>
          </a:p>
          <a:p>
            <a:r>
              <a:rPr lang="ru-RU" dirty="0"/>
              <a:t>2 </a:t>
            </a:r>
            <a:r>
              <a:rPr lang="ru-RU" dirty="0" err="1"/>
              <a:t>варіант</a:t>
            </a:r>
            <a:r>
              <a:rPr lang="ru-RU" dirty="0"/>
              <a:t> — </a:t>
            </a:r>
            <a:r>
              <a:rPr lang="ru-RU" dirty="0" err="1"/>
              <a:t>розширении</a:t>
            </a:r>
            <a:r>
              <a:rPr lang="ru-RU" dirty="0"/>
              <a:t>̆. </a:t>
            </a:r>
          </a:p>
          <a:p>
            <a:r>
              <a:rPr lang="ru-RU" dirty="0"/>
              <a:t>До </a:t>
            </a:r>
            <a:r>
              <a:rPr lang="ru-RU" dirty="0" err="1"/>
              <a:t>першого</a:t>
            </a:r>
            <a:r>
              <a:rPr lang="ru-RU" dirty="0"/>
              <a:t> </a:t>
            </a:r>
            <a:r>
              <a:rPr lang="ru-RU" dirty="0" err="1"/>
              <a:t>варіанта</a:t>
            </a:r>
            <a:r>
              <a:rPr lang="ru-RU" dirty="0"/>
              <a:t> (базового) </a:t>
            </a:r>
            <a:r>
              <a:rPr lang="ru-RU" dirty="0" err="1"/>
              <a:t>додаються</a:t>
            </a:r>
            <a:r>
              <a:rPr lang="ru-RU" dirty="0"/>
              <a:t> «</a:t>
            </a:r>
            <a:r>
              <a:rPr lang="ru-RU" dirty="0" err="1"/>
              <a:t>продукти</a:t>
            </a:r>
            <a:r>
              <a:rPr lang="ru-RU" dirty="0"/>
              <a:t> / послу- </a:t>
            </a:r>
            <a:r>
              <a:rPr lang="ru-RU" dirty="0" err="1"/>
              <a:t>ги</a:t>
            </a:r>
            <a:r>
              <a:rPr lang="ru-RU" dirty="0"/>
              <a:t>» та «</a:t>
            </a:r>
            <a:r>
              <a:rPr lang="ru-RU" dirty="0" err="1"/>
              <a:t>постачальники</a:t>
            </a:r>
            <a:r>
              <a:rPr lang="ru-RU" dirty="0"/>
              <a:t> і </a:t>
            </a:r>
            <a:r>
              <a:rPr lang="ru-RU" dirty="0" err="1"/>
              <a:t>партнери</a:t>
            </a:r>
            <a:r>
              <a:rPr lang="ru-RU" dirty="0"/>
              <a:t>». </a:t>
            </a:r>
          </a:p>
          <a:p>
            <a:r>
              <a:rPr lang="ru-RU" dirty="0"/>
              <a:t>3 </a:t>
            </a:r>
            <a:r>
              <a:rPr lang="ru-RU" dirty="0" err="1"/>
              <a:t>варіант</a:t>
            </a:r>
            <a:r>
              <a:rPr lang="ru-RU" dirty="0"/>
              <a:t> — </a:t>
            </a:r>
            <a:r>
              <a:rPr lang="ru-RU" dirty="0" err="1"/>
              <a:t>комплекснии</a:t>
            </a:r>
            <a:r>
              <a:rPr lang="ru-RU" dirty="0"/>
              <a:t>̆. </a:t>
            </a:r>
          </a:p>
          <a:p>
            <a:r>
              <a:rPr lang="ru-RU" dirty="0"/>
              <a:t>До другого </a:t>
            </a:r>
            <a:r>
              <a:rPr lang="ru-RU" dirty="0" err="1"/>
              <a:t>варіанта</a:t>
            </a:r>
            <a:r>
              <a:rPr lang="ru-RU" dirty="0"/>
              <a:t> (</a:t>
            </a:r>
            <a:r>
              <a:rPr lang="ru-RU" dirty="0" err="1"/>
              <a:t>розширеного</a:t>
            </a:r>
            <a:r>
              <a:rPr lang="ru-RU" dirty="0"/>
              <a:t>) </a:t>
            </a:r>
            <a:r>
              <a:rPr lang="ru-RU" dirty="0" err="1"/>
              <a:t>додаються</a:t>
            </a:r>
            <a:r>
              <a:rPr lang="ru-RU" dirty="0"/>
              <a:t> «</a:t>
            </a:r>
            <a:r>
              <a:rPr lang="ru-RU" dirty="0" err="1"/>
              <a:t>технологічна</a:t>
            </a:r>
            <a:r>
              <a:rPr lang="ru-RU" dirty="0"/>
              <a:t> платформа» та «</a:t>
            </a:r>
            <a:r>
              <a:rPr lang="ru-RU" dirty="0" err="1"/>
              <a:t>об’єкти</a:t>
            </a:r>
            <a:r>
              <a:rPr lang="ru-RU" dirty="0"/>
              <a:t> </a:t>
            </a:r>
            <a:r>
              <a:rPr lang="ru-RU" dirty="0" err="1"/>
              <a:t>інфраструктури</a:t>
            </a:r>
            <a:r>
              <a:rPr lang="ru-RU" dirty="0"/>
              <a:t>». </a:t>
            </a:r>
          </a:p>
          <a:p>
            <a:r>
              <a:rPr lang="ru-RU" dirty="0" err="1"/>
              <a:t>Вибір</a:t>
            </a:r>
            <a:r>
              <a:rPr lang="ru-RU" dirty="0"/>
              <a:t> </a:t>
            </a:r>
            <a:r>
              <a:rPr lang="ru-RU" dirty="0" err="1"/>
              <a:t>підходу</a:t>
            </a:r>
            <a:r>
              <a:rPr lang="ru-RU" dirty="0"/>
              <a:t> для </a:t>
            </a:r>
            <a:r>
              <a:rPr lang="ru-RU" dirty="0" err="1"/>
              <a:t>виділення</a:t>
            </a:r>
            <a:r>
              <a:rPr lang="ru-RU" dirty="0"/>
              <a:t> </a:t>
            </a:r>
            <a:r>
              <a:rPr lang="ru-RU" dirty="0" err="1"/>
              <a:t>кластерів</a:t>
            </a:r>
            <a:r>
              <a:rPr lang="ru-RU" dirty="0"/>
              <a:t>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цілеи</a:t>
            </a:r>
            <a:r>
              <a:rPr lang="ru-RU" dirty="0"/>
              <a:t>̆ </a:t>
            </a:r>
            <a:r>
              <a:rPr lang="ru-RU" dirty="0" err="1"/>
              <a:t>ана</a:t>
            </a:r>
            <a:r>
              <a:rPr lang="ru-RU" dirty="0"/>
              <a:t>- </a:t>
            </a:r>
            <a:r>
              <a:rPr lang="ru-RU" dirty="0" err="1"/>
              <a:t>лізу</a:t>
            </a:r>
            <a:r>
              <a:rPr lang="ru-RU" dirty="0"/>
              <a:t> </a:t>
            </a:r>
            <a:r>
              <a:rPr lang="ru-RU" dirty="0" err="1"/>
              <a:t>кластерів</a:t>
            </a:r>
            <a:r>
              <a:rPr lang="ru-RU" dirty="0"/>
              <a:t>. На </a:t>
            </a:r>
            <a:r>
              <a:rPr lang="ru-RU" dirty="0" err="1"/>
              <a:t>практиці</a:t>
            </a:r>
            <a:r>
              <a:rPr lang="ru-RU" dirty="0"/>
              <a:t>, у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аналізу</a:t>
            </a:r>
            <a:r>
              <a:rPr lang="ru-RU" dirty="0"/>
              <a:t> </a:t>
            </a:r>
            <a:r>
              <a:rPr lang="ru-RU" dirty="0" err="1"/>
              <a:t>бізнесу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кластерного </a:t>
            </a:r>
            <a:r>
              <a:rPr lang="ru-RU" dirty="0" err="1"/>
              <a:t>підходу</a:t>
            </a:r>
            <a:r>
              <a:rPr lang="ru-RU" dirty="0"/>
              <a:t> </a:t>
            </a:r>
            <a:r>
              <a:rPr lang="ru-RU" dirty="0" err="1"/>
              <a:t>керівники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власники</a:t>
            </a:r>
            <a:r>
              <a:rPr lang="ru-RU" dirty="0"/>
              <a:t> </a:t>
            </a:r>
            <a:r>
              <a:rPr lang="ru-RU" dirty="0" err="1"/>
              <a:t>компаніи</a:t>
            </a:r>
            <a:r>
              <a:rPr lang="ru-RU" dirty="0"/>
              <a:t>̆ </a:t>
            </a:r>
            <a:r>
              <a:rPr lang="ru-RU" dirty="0" err="1"/>
              <a:t>найчасті</a:t>
            </a:r>
            <a:r>
              <a:rPr lang="ru-RU" dirty="0"/>
              <a:t>- </a:t>
            </a:r>
            <a:r>
              <a:rPr lang="ru-RU" dirty="0" err="1"/>
              <a:t>ше</a:t>
            </a:r>
            <a:r>
              <a:rPr lang="ru-RU" dirty="0"/>
              <a:t> </a:t>
            </a:r>
            <a:r>
              <a:rPr lang="ru-RU" dirty="0" err="1"/>
              <a:t>прагнуть</a:t>
            </a:r>
            <a:r>
              <a:rPr lang="ru-RU" dirty="0"/>
              <a:t> </a:t>
            </a:r>
            <a:r>
              <a:rPr lang="ru-RU" dirty="0" err="1"/>
              <a:t>виявити</a:t>
            </a:r>
            <a:r>
              <a:rPr lang="ru-RU" dirty="0"/>
              <a:t> </a:t>
            </a:r>
            <a:r>
              <a:rPr lang="ru-RU" dirty="0" err="1"/>
              <a:t>нові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та </a:t>
            </a:r>
            <a:r>
              <a:rPr lang="ru-RU" dirty="0" err="1"/>
              <a:t>існуючі</a:t>
            </a:r>
            <a:r>
              <a:rPr lang="ru-RU" dirty="0"/>
              <a:t> </a:t>
            </a:r>
            <a:r>
              <a:rPr lang="ru-RU" dirty="0" err="1"/>
              <a:t>обмеження</a:t>
            </a:r>
            <a:r>
              <a:rPr lang="ru-RU" dirty="0"/>
              <a:t> для </a:t>
            </a:r>
            <a:r>
              <a:rPr lang="ru-RU" dirty="0" err="1"/>
              <a:t>досягнення</a:t>
            </a:r>
            <a:r>
              <a:rPr lang="ru-RU" dirty="0"/>
              <a:t> таких </a:t>
            </a:r>
            <a:r>
              <a:rPr lang="ru-RU" dirty="0" err="1"/>
              <a:t>цілеи</a:t>
            </a:r>
            <a:r>
              <a:rPr lang="ru-RU" dirty="0"/>
              <a:t>̆: </a:t>
            </a:r>
          </a:p>
          <a:p>
            <a:r>
              <a:rPr lang="ru-RU" dirty="0"/>
              <a:t>♦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зростання</a:t>
            </a:r>
            <a:r>
              <a:rPr lang="ru-RU" dirty="0"/>
              <a:t> </a:t>
            </a:r>
            <a:r>
              <a:rPr lang="ru-RU" dirty="0" err="1"/>
              <a:t>обсягів</a:t>
            </a:r>
            <a:r>
              <a:rPr lang="ru-RU" dirty="0"/>
              <a:t> продажу; ♦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величини</a:t>
            </a:r>
            <a:r>
              <a:rPr lang="ru-RU" dirty="0"/>
              <a:t> чистого </a:t>
            </a:r>
            <a:r>
              <a:rPr lang="ru-RU" dirty="0" err="1"/>
              <a:t>прибутку</a:t>
            </a:r>
            <a:r>
              <a:rPr lang="ru-RU" dirty="0"/>
              <a:t>; ♦ </a:t>
            </a:r>
            <a:r>
              <a:rPr lang="ru-RU" dirty="0" err="1"/>
              <a:t>скорочення</a:t>
            </a:r>
            <a:r>
              <a:rPr lang="ru-RU" dirty="0"/>
              <a:t> </a:t>
            </a:r>
            <a:r>
              <a:rPr lang="ru-RU" dirty="0" err="1"/>
              <a:t>витрат</a:t>
            </a:r>
            <a:r>
              <a:rPr lang="ru-RU" dirty="0"/>
              <a:t>;</a:t>
            </a:r>
            <a:br>
              <a:rPr lang="ru-RU" dirty="0"/>
            </a:br>
            <a:r>
              <a:rPr lang="ru-RU" dirty="0"/>
              <a:t>♦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частки</a:t>
            </a:r>
            <a:r>
              <a:rPr lang="ru-RU" dirty="0"/>
              <a:t> на ринку; </a:t>
            </a:r>
          </a:p>
          <a:p>
            <a:r>
              <a:rPr lang="ru-RU" dirty="0"/>
              <a:t>♦ </a:t>
            </a:r>
            <a:r>
              <a:rPr lang="ru-RU" dirty="0" err="1"/>
              <a:t>розширення</a:t>
            </a:r>
            <a:r>
              <a:rPr lang="ru-RU" dirty="0"/>
              <a:t> </a:t>
            </a:r>
            <a:r>
              <a:rPr lang="ru-RU" dirty="0" err="1"/>
              <a:t>клієнтськоі</a:t>
            </a:r>
            <a:r>
              <a:rPr lang="ru-RU" dirty="0"/>
              <a:t>̈ </a:t>
            </a:r>
            <a:r>
              <a:rPr lang="ru-RU" dirty="0" err="1"/>
              <a:t>бази</a:t>
            </a:r>
            <a:r>
              <a:rPr lang="ru-RU" dirty="0"/>
              <a:t>,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лояль</a:t>
            </a:r>
            <a:r>
              <a:rPr lang="ru-RU" dirty="0"/>
              <a:t>- них </a:t>
            </a:r>
            <a:r>
              <a:rPr lang="ru-RU" dirty="0" err="1"/>
              <a:t>клієнтів</a:t>
            </a:r>
            <a:r>
              <a:rPr lang="ru-RU" dirty="0"/>
              <a:t>; 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7770838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6C274C4-81F7-495F-AC20-829E8B2CF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911" y="282222"/>
            <a:ext cx="11525956" cy="571217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♦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стратегічного</a:t>
            </a:r>
            <a:r>
              <a:rPr lang="ru-RU" dirty="0"/>
              <a:t> контролю в рамках ЛСЦ </a:t>
            </a:r>
            <a:r>
              <a:rPr lang="ru-RU" dirty="0" err="1"/>
              <a:t>клас</a:t>
            </a:r>
            <a:r>
              <a:rPr lang="ru-RU" dirty="0"/>
              <a:t>- </a:t>
            </a:r>
            <a:r>
              <a:rPr lang="ru-RU" dirty="0" err="1"/>
              <a:t>теру</a:t>
            </a:r>
            <a:r>
              <a:rPr lang="ru-RU" dirty="0"/>
              <a:t> — </a:t>
            </a:r>
            <a:r>
              <a:rPr lang="ru-RU" dirty="0" err="1"/>
              <a:t>посилення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 </a:t>
            </a:r>
            <a:r>
              <a:rPr lang="ru-RU" dirty="0" err="1"/>
              <a:t>компаніі</a:t>
            </a:r>
            <a:r>
              <a:rPr lang="ru-RU" dirty="0"/>
              <a:t>̈ на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елемантах</a:t>
            </a:r>
            <a:r>
              <a:rPr lang="ru-RU" dirty="0"/>
              <a:t> ЛСЦ, </a:t>
            </a:r>
            <a:r>
              <a:rPr lang="ru-RU" dirty="0" err="1"/>
              <a:t>включаючи</a:t>
            </a:r>
            <a:r>
              <a:rPr lang="ru-RU" dirty="0"/>
              <a:t> ЛСЦ </a:t>
            </a:r>
            <a:r>
              <a:rPr lang="ru-RU" dirty="0" err="1"/>
              <a:t>постачальників</a:t>
            </a:r>
            <a:r>
              <a:rPr lang="ru-RU" dirty="0"/>
              <a:t>, </a:t>
            </a:r>
            <a:r>
              <a:rPr lang="ru-RU" dirty="0" err="1"/>
              <a:t>партнерів</a:t>
            </a:r>
            <a:r>
              <a:rPr lang="ru-RU" dirty="0"/>
              <a:t> і </a:t>
            </a:r>
            <a:r>
              <a:rPr lang="ru-RU" dirty="0" err="1"/>
              <a:t>клієнтів</a:t>
            </a:r>
            <a:r>
              <a:rPr lang="ru-RU" dirty="0"/>
              <a:t>; </a:t>
            </a:r>
          </a:p>
          <a:p>
            <a:r>
              <a:rPr lang="ru-RU" dirty="0"/>
              <a:t>♦ </a:t>
            </a:r>
            <a:r>
              <a:rPr lang="ru-RU" dirty="0" err="1"/>
              <a:t>пошук</a:t>
            </a:r>
            <a:r>
              <a:rPr lang="ru-RU" dirty="0"/>
              <a:t> </a:t>
            </a:r>
            <a:r>
              <a:rPr lang="ru-RU" dirty="0" err="1"/>
              <a:t>джерел</a:t>
            </a:r>
            <a:r>
              <a:rPr lang="ru-RU" dirty="0"/>
              <a:t> </a:t>
            </a:r>
            <a:r>
              <a:rPr lang="ru-RU" dirty="0" err="1"/>
              <a:t>отримання</a:t>
            </a:r>
            <a:r>
              <a:rPr lang="ru-RU" dirty="0"/>
              <a:t> </a:t>
            </a:r>
            <a:r>
              <a:rPr lang="ru-RU" dirty="0" err="1"/>
              <a:t>синергічних</a:t>
            </a:r>
            <a:r>
              <a:rPr lang="ru-RU" dirty="0"/>
              <a:t> </a:t>
            </a:r>
            <a:r>
              <a:rPr lang="ru-RU" dirty="0" err="1"/>
              <a:t>ефектів</a:t>
            </a:r>
            <a:r>
              <a:rPr lang="ru-RU" dirty="0"/>
              <a:t>; </a:t>
            </a:r>
          </a:p>
          <a:p>
            <a:r>
              <a:rPr lang="ru-RU" dirty="0"/>
              <a:t>♦ </a:t>
            </a:r>
            <a:r>
              <a:rPr lang="ru-RU" dirty="0" err="1"/>
              <a:t>оцінювання</a:t>
            </a:r>
            <a:r>
              <a:rPr lang="ru-RU" dirty="0"/>
              <a:t> </a:t>
            </a:r>
            <a:r>
              <a:rPr lang="ru-RU" dirty="0" err="1"/>
              <a:t>можливостеи</a:t>
            </a:r>
            <a:r>
              <a:rPr lang="ru-RU" dirty="0"/>
              <a:t>̆ / </a:t>
            </a:r>
            <a:r>
              <a:rPr lang="ru-RU" dirty="0" err="1"/>
              <a:t>потенціалу</a:t>
            </a:r>
            <a:r>
              <a:rPr lang="ru-RU" dirty="0"/>
              <a:t> для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ліди</a:t>
            </a:r>
            <a:r>
              <a:rPr lang="ru-RU" dirty="0"/>
              <a:t>- </a:t>
            </a:r>
            <a:r>
              <a:rPr lang="ru-RU" dirty="0" err="1"/>
              <a:t>руючих</a:t>
            </a:r>
            <a:r>
              <a:rPr lang="ru-RU" dirty="0"/>
              <a:t> </a:t>
            </a:r>
            <a:r>
              <a:rPr lang="ru-RU" dirty="0" err="1"/>
              <a:t>позиціи</a:t>
            </a:r>
            <a:r>
              <a:rPr lang="ru-RU" dirty="0"/>
              <a:t>̆ </a:t>
            </a:r>
            <a:r>
              <a:rPr lang="ru-RU" dirty="0" err="1"/>
              <a:t>бізнес-моделі</a:t>
            </a:r>
            <a:r>
              <a:rPr lang="ru-RU" dirty="0"/>
              <a:t> </a:t>
            </a:r>
            <a:r>
              <a:rPr lang="ru-RU" dirty="0" err="1"/>
              <a:t>компаніі</a:t>
            </a:r>
            <a:r>
              <a:rPr lang="ru-RU" dirty="0"/>
              <a:t>̈ на </a:t>
            </a:r>
            <a:r>
              <a:rPr lang="ru-RU" dirty="0" err="1"/>
              <a:t>цільовому</a:t>
            </a:r>
            <a:r>
              <a:rPr lang="ru-RU" dirty="0"/>
              <a:t> ринку; </a:t>
            </a:r>
          </a:p>
          <a:p>
            <a:r>
              <a:rPr lang="ru-RU" dirty="0"/>
              <a:t>♦ </a:t>
            </a:r>
            <a:r>
              <a:rPr lang="ru-RU" dirty="0" err="1"/>
              <a:t>розширення</a:t>
            </a:r>
            <a:r>
              <a:rPr lang="ru-RU" dirty="0"/>
              <a:t> / </a:t>
            </a:r>
            <a:r>
              <a:rPr lang="ru-RU" dirty="0" err="1"/>
              <a:t>оновлення</a:t>
            </a:r>
            <a:r>
              <a:rPr lang="ru-RU" dirty="0"/>
              <a:t> / </a:t>
            </a:r>
            <a:r>
              <a:rPr lang="ru-RU" dirty="0" err="1"/>
              <a:t>диференціація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 (</a:t>
            </a:r>
            <a:r>
              <a:rPr lang="ru-RU" dirty="0" err="1"/>
              <a:t>послуг</a:t>
            </a:r>
            <a:r>
              <a:rPr lang="ru-RU" dirty="0"/>
              <a:t>); ♦ </a:t>
            </a:r>
            <a:r>
              <a:rPr lang="ru-RU" dirty="0" err="1"/>
              <a:t>капіталізація</a:t>
            </a:r>
            <a:r>
              <a:rPr lang="ru-RU" dirty="0"/>
              <a:t> </a:t>
            </a:r>
            <a:r>
              <a:rPr lang="ru-RU" dirty="0" err="1"/>
              <a:t>інтелектуального</a:t>
            </a:r>
            <a:r>
              <a:rPr lang="ru-RU" dirty="0"/>
              <a:t> </a:t>
            </a:r>
            <a:r>
              <a:rPr lang="ru-RU" dirty="0" err="1"/>
              <a:t>капіталу</a:t>
            </a:r>
            <a:r>
              <a:rPr lang="ru-RU" dirty="0"/>
              <a:t> </a:t>
            </a:r>
            <a:r>
              <a:rPr lang="ru-RU" dirty="0" err="1"/>
              <a:t>компаніі</a:t>
            </a:r>
            <a:r>
              <a:rPr lang="ru-RU" dirty="0"/>
              <a:t>̈ </a:t>
            </a:r>
            <a:r>
              <a:rPr lang="ru-RU" dirty="0" err="1"/>
              <a:t>тощо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>При </a:t>
            </a:r>
            <a:r>
              <a:rPr lang="ru-RU" dirty="0" err="1"/>
              <a:t>виділенні</a:t>
            </a:r>
            <a:r>
              <a:rPr lang="ru-RU" dirty="0"/>
              <a:t> </a:t>
            </a:r>
            <a:r>
              <a:rPr lang="ru-RU" dirty="0" err="1"/>
              <a:t>кластерів</a:t>
            </a:r>
            <a:r>
              <a:rPr lang="ru-RU" dirty="0"/>
              <a:t> неминуче </a:t>
            </a:r>
            <a:r>
              <a:rPr lang="ru-RU" dirty="0" err="1"/>
              <a:t>виникають</a:t>
            </a:r>
            <a:r>
              <a:rPr lang="ru-RU" dirty="0"/>
              <a:t> </a:t>
            </a:r>
            <a:r>
              <a:rPr lang="ru-RU" dirty="0" err="1"/>
              <a:t>запитання</a:t>
            </a:r>
            <a:r>
              <a:rPr lang="ru-RU" dirty="0"/>
              <a:t>: яку </a:t>
            </a:r>
          </a:p>
          <a:p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кластерів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виділяти</a:t>
            </a:r>
            <a:r>
              <a:rPr lang="ru-RU" dirty="0"/>
              <a:t> в </a:t>
            </a:r>
            <a:r>
              <a:rPr lang="ru-RU" dirty="0" err="1"/>
              <a:t>наявніи</a:t>
            </a:r>
            <a:r>
              <a:rPr lang="ru-RU" dirty="0"/>
              <a:t>̆ </a:t>
            </a:r>
            <a:r>
              <a:rPr lang="ru-RU" dirty="0" err="1"/>
              <a:t>бізнес-моделі</a:t>
            </a:r>
            <a:r>
              <a:rPr lang="ru-RU" dirty="0"/>
              <a:t> компа- </a:t>
            </a:r>
            <a:r>
              <a:rPr lang="ru-RU" dirty="0" err="1"/>
              <a:t>ніі</a:t>
            </a:r>
            <a:r>
              <a:rPr lang="ru-RU" dirty="0"/>
              <a:t>̈? Яка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кластерів</a:t>
            </a:r>
            <a:r>
              <a:rPr lang="ru-RU" dirty="0"/>
              <a:t> </a:t>
            </a:r>
            <a:r>
              <a:rPr lang="ru-RU" dirty="0" err="1"/>
              <a:t>є</a:t>
            </a:r>
            <a:r>
              <a:rPr lang="ru-RU" dirty="0"/>
              <a:t> оптимальною? </a:t>
            </a:r>
          </a:p>
          <a:p>
            <a:r>
              <a:rPr lang="ru-RU" dirty="0"/>
              <a:t>А. </a:t>
            </a:r>
            <a:r>
              <a:rPr lang="ru-RU" dirty="0" err="1"/>
              <a:t>Соолятте</a:t>
            </a:r>
            <a:r>
              <a:rPr lang="ru-RU" dirty="0"/>
              <a:t> </a:t>
            </a:r>
            <a:r>
              <a:rPr lang="ru-RU" dirty="0" err="1"/>
              <a:t>пропонує</a:t>
            </a:r>
            <a:r>
              <a:rPr lang="ru-RU" dirty="0"/>
              <a:t> </a:t>
            </a:r>
            <a:r>
              <a:rPr lang="ru-RU" dirty="0" err="1"/>
              <a:t>розглянути</a:t>
            </a:r>
            <a:r>
              <a:rPr lang="ru-RU" dirty="0"/>
              <a:t> </a:t>
            </a:r>
            <a:r>
              <a:rPr lang="ru-RU" dirty="0" err="1"/>
              <a:t>технологію</a:t>
            </a:r>
            <a:r>
              <a:rPr lang="ru-RU" dirty="0"/>
              <a:t> кластерного </a:t>
            </a:r>
            <a:r>
              <a:rPr lang="ru-RU" dirty="0" err="1"/>
              <a:t>ана</a:t>
            </a:r>
            <a:r>
              <a:rPr lang="ru-RU" dirty="0"/>
              <a:t>- </a:t>
            </a:r>
            <a:r>
              <a:rPr lang="ru-RU" dirty="0" err="1"/>
              <a:t>лізу</a:t>
            </a:r>
            <a:r>
              <a:rPr lang="ru-RU" dirty="0"/>
              <a:t> </a:t>
            </a:r>
            <a:r>
              <a:rPr lang="ru-RU" dirty="0" err="1"/>
              <a:t>об’єктів</a:t>
            </a:r>
            <a:r>
              <a:rPr lang="ru-RU" dirty="0"/>
              <a:t> </a:t>
            </a:r>
            <a:r>
              <a:rPr lang="ru-RU" dirty="0" err="1"/>
              <a:t>бізнес-моделі</a:t>
            </a:r>
            <a:r>
              <a:rPr lang="ru-RU" dirty="0"/>
              <a:t> </a:t>
            </a:r>
            <a:r>
              <a:rPr lang="ru-RU" dirty="0" err="1"/>
              <a:t>компаніі</a:t>
            </a:r>
            <a:r>
              <a:rPr lang="ru-RU" dirty="0"/>
              <a:t>̈ на </a:t>
            </a:r>
            <a:r>
              <a:rPr lang="ru-RU" dirty="0" err="1"/>
              <a:t>прикладі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компаніи</a:t>
            </a:r>
            <a:r>
              <a:rPr lang="ru-RU" dirty="0"/>
              <a:t>̆, до складу </a:t>
            </a:r>
            <a:r>
              <a:rPr lang="ru-RU" dirty="0" err="1"/>
              <a:t>якоі</a:t>
            </a:r>
            <a:r>
              <a:rPr lang="ru-RU" dirty="0"/>
              <a:t>̈ </a:t>
            </a:r>
            <a:r>
              <a:rPr lang="ru-RU" dirty="0" err="1"/>
              <a:t>входять</a:t>
            </a:r>
            <a:r>
              <a:rPr lang="ru-RU" dirty="0"/>
              <a:t>: мережа </a:t>
            </a:r>
            <a:r>
              <a:rPr lang="ru-RU" dirty="0" err="1"/>
              <a:t>роздрібних</a:t>
            </a:r>
            <a:r>
              <a:rPr lang="ru-RU" dirty="0"/>
              <a:t> </a:t>
            </a:r>
            <a:r>
              <a:rPr lang="ru-RU" dirty="0" err="1"/>
              <a:t>магазинів</a:t>
            </a:r>
            <a:r>
              <a:rPr lang="ru-RU" dirty="0"/>
              <a:t> (</a:t>
            </a:r>
            <a:r>
              <a:rPr lang="ru-RU" dirty="0" err="1"/>
              <a:t>продовольчі</a:t>
            </a:r>
            <a:r>
              <a:rPr lang="ru-RU" dirty="0"/>
              <a:t> </a:t>
            </a:r>
            <a:r>
              <a:rPr lang="ru-RU" dirty="0" err="1"/>
              <a:t>товари</a:t>
            </a:r>
            <a:r>
              <a:rPr lang="ru-RU" dirty="0"/>
              <a:t>), мережа </a:t>
            </a:r>
            <a:r>
              <a:rPr lang="ru-RU" dirty="0" err="1"/>
              <a:t>ресторанів</a:t>
            </a:r>
            <a:r>
              <a:rPr lang="ru-RU" dirty="0"/>
              <a:t> і кафе, </a:t>
            </a:r>
            <a:r>
              <a:rPr lang="ru-RU" dirty="0" err="1"/>
              <a:t>девелоперськии</a:t>
            </a:r>
            <a:r>
              <a:rPr lang="ru-RU" dirty="0"/>
              <a:t>̆ </a:t>
            </a:r>
            <a:r>
              <a:rPr lang="ru-RU" dirty="0" err="1"/>
              <a:t>бізнес</a:t>
            </a:r>
            <a:r>
              <a:rPr lang="ru-RU" dirty="0"/>
              <a:t>. </a:t>
            </a:r>
            <a:r>
              <a:rPr lang="ru-RU" dirty="0" err="1"/>
              <a:t>Роздрібна</a:t>
            </a:r>
            <a:r>
              <a:rPr lang="ru-RU" dirty="0"/>
              <a:t> мережа представлена в </a:t>
            </a:r>
            <a:r>
              <a:rPr lang="ru-RU" dirty="0" err="1"/>
              <a:t>чотирьох</a:t>
            </a:r>
            <a:r>
              <a:rPr lang="ru-RU" dirty="0"/>
              <a:t> </a:t>
            </a:r>
            <a:r>
              <a:rPr lang="ru-RU" dirty="0" err="1"/>
              <a:t>регіонах</a:t>
            </a:r>
            <a:r>
              <a:rPr lang="ru-RU" dirty="0"/>
              <a:t>, мережа </a:t>
            </a:r>
            <a:r>
              <a:rPr lang="ru-RU" dirty="0" err="1"/>
              <a:t>ресторанів</a:t>
            </a:r>
            <a:r>
              <a:rPr lang="ru-RU" dirty="0"/>
              <a:t> і ка- </a:t>
            </a:r>
            <a:r>
              <a:rPr lang="ru-RU" dirty="0" err="1"/>
              <a:t>фе</a:t>
            </a:r>
            <a:r>
              <a:rPr lang="ru-RU" dirty="0"/>
              <a:t> — в одному, а </a:t>
            </a:r>
            <a:r>
              <a:rPr lang="ru-RU" dirty="0" err="1"/>
              <a:t>девелоперськии</a:t>
            </a:r>
            <a:r>
              <a:rPr lang="ru-RU" dirty="0"/>
              <a:t>̆ </a:t>
            </a:r>
            <a:r>
              <a:rPr lang="ru-RU" dirty="0" err="1"/>
              <a:t>бізнес</a:t>
            </a:r>
            <a:r>
              <a:rPr lang="ru-RU" dirty="0"/>
              <a:t> (</a:t>
            </a:r>
            <a:r>
              <a:rPr lang="ru-RU" dirty="0" err="1"/>
              <a:t>діяльність</a:t>
            </a:r>
            <a:r>
              <a:rPr lang="ru-RU" dirty="0"/>
              <a:t>, </a:t>
            </a:r>
            <a:r>
              <a:rPr lang="ru-RU" dirty="0" err="1"/>
              <a:t>пов’язана</a:t>
            </a:r>
            <a:r>
              <a:rPr lang="ru-RU" dirty="0"/>
              <a:t> з </a:t>
            </a:r>
            <a:r>
              <a:rPr lang="ru-RU" dirty="0" err="1"/>
              <a:t>реконструкцією</a:t>
            </a:r>
            <a:r>
              <a:rPr lang="ru-RU" dirty="0"/>
              <a:t> та </a:t>
            </a:r>
            <a:r>
              <a:rPr lang="ru-RU" dirty="0" err="1"/>
              <a:t>продажем</a:t>
            </a:r>
            <a:r>
              <a:rPr lang="ru-RU" dirty="0"/>
              <a:t> </a:t>
            </a:r>
            <a:r>
              <a:rPr lang="ru-RU" dirty="0" err="1"/>
              <a:t>нерухомості</a:t>
            </a:r>
            <a:r>
              <a:rPr lang="ru-RU" dirty="0"/>
              <a:t>) — в семи </a:t>
            </a:r>
            <a:r>
              <a:rPr lang="ru-RU" dirty="0" err="1"/>
              <a:t>регіонах</a:t>
            </a:r>
            <a:r>
              <a:rPr lang="ru-RU" dirty="0"/>
              <a:t>. 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4188932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A3457BD-EE99-C89B-69A0-B62F2E488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357" y="293512"/>
            <a:ext cx="11830754" cy="5520266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Для </a:t>
            </a:r>
            <a:r>
              <a:rPr lang="ru-RU" dirty="0" err="1"/>
              <a:t>цієі</a:t>
            </a:r>
            <a:r>
              <a:rPr lang="ru-RU" dirty="0"/>
              <a:t>̈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компаніи</a:t>
            </a:r>
            <a:r>
              <a:rPr lang="ru-RU" dirty="0"/>
              <a:t>̆ </a:t>
            </a:r>
            <a:r>
              <a:rPr lang="ru-RU" dirty="0" err="1"/>
              <a:t>кластери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виділити</a:t>
            </a:r>
            <a:r>
              <a:rPr lang="ru-RU" dirty="0"/>
              <a:t> так:</a:t>
            </a:r>
            <a:br>
              <a:rPr lang="ru-RU" dirty="0"/>
            </a:br>
            <a:r>
              <a:rPr lang="ru-RU" dirty="0"/>
              <a:t>— у рамках </a:t>
            </a:r>
            <a:r>
              <a:rPr lang="ru-RU" dirty="0" err="1"/>
              <a:t>роздрібноі</a:t>
            </a:r>
            <a:r>
              <a:rPr lang="ru-RU" dirty="0"/>
              <a:t>̈ </a:t>
            </a:r>
            <a:r>
              <a:rPr lang="ru-RU" dirty="0" err="1"/>
              <a:t>мережі</a:t>
            </a:r>
            <a:r>
              <a:rPr lang="ru-RU" dirty="0"/>
              <a:t> </a:t>
            </a:r>
            <a:r>
              <a:rPr lang="ru-RU" dirty="0" err="1"/>
              <a:t>магазинів</a:t>
            </a:r>
            <a:r>
              <a:rPr lang="ru-RU" dirty="0"/>
              <a:t>:</a:t>
            </a:r>
            <a:br>
              <a:rPr lang="ru-RU" dirty="0"/>
            </a:br>
            <a:r>
              <a:rPr lang="ru-RU" dirty="0"/>
              <a:t>1 </a:t>
            </a:r>
            <a:r>
              <a:rPr lang="ru-RU" dirty="0" err="1"/>
              <a:t>варіант</a:t>
            </a:r>
            <a:r>
              <a:rPr lang="ru-RU" dirty="0"/>
              <a:t>: за форматами </a:t>
            </a:r>
            <a:r>
              <a:rPr lang="ru-RU" dirty="0" err="1"/>
              <a:t>магазинів</a:t>
            </a:r>
            <a:r>
              <a:rPr lang="ru-RU" dirty="0"/>
              <a:t> (</a:t>
            </a:r>
            <a:r>
              <a:rPr lang="ru-RU" dirty="0" err="1"/>
              <a:t>гіпермаркет</a:t>
            </a:r>
            <a:r>
              <a:rPr lang="ru-RU" dirty="0"/>
              <a:t>, супермаркет, </a:t>
            </a:r>
          </a:p>
          <a:p>
            <a:r>
              <a:rPr lang="ru-RU" dirty="0"/>
              <a:t>дискаунтер).</a:t>
            </a:r>
            <a:br>
              <a:rPr lang="ru-RU" dirty="0"/>
            </a:br>
            <a:r>
              <a:rPr lang="ru-RU" dirty="0" err="1"/>
              <a:t>Такии</a:t>
            </a:r>
            <a:r>
              <a:rPr lang="ru-RU" dirty="0"/>
              <a:t>̆ принцип </a:t>
            </a:r>
            <a:r>
              <a:rPr lang="ru-RU" dirty="0" err="1"/>
              <a:t>кластеризаціі</a:t>
            </a:r>
            <a:r>
              <a:rPr lang="ru-RU" dirty="0"/>
              <a:t>̈ </a:t>
            </a:r>
            <a:r>
              <a:rPr lang="ru-RU" dirty="0" err="1"/>
              <a:t>обумовлении</a:t>
            </a:r>
            <a:r>
              <a:rPr lang="ru-RU" dirty="0"/>
              <a:t>̆ </a:t>
            </a:r>
            <a:r>
              <a:rPr lang="ru-RU" dirty="0" err="1"/>
              <a:t>тим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 кожного з </a:t>
            </a:r>
          </a:p>
          <a:p>
            <a:r>
              <a:rPr lang="ru-RU" dirty="0" err="1"/>
              <a:t>форматів</a:t>
            </a:r>
            <a:r>
              <a:rPr lang="ru-RU" dirty="0"/>
              <a:t> </a:t>
            </a:r>
            <a:r>
              <a:rPr lang="ru-RU" dirty="0" err="1"/>
              <a:t>магазинів</a:t>
            </a:r>
            <a:r>
              <a:rPr lang="ru-RU" dirty="0"/>
              <a:t>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своі</a:t>
            </a:r>
            <a:r>
              <a:rPr lang="ru-RU" dirty="0"/>
              <a:t>̈ </a:t>
            </a:r>
            <a:r>
              <a:rPr lang="ru-RU" dirty="0" err="1"/>
              <a:t>цільові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, </a:t>
            </a:r>
            <a:r>
              <a:rPr lang="ru-RU" dirty="0" err="1"/>
              <a:t>асортимент</a:t>
            </a:r>
            <a:r>
              <a:rPr lang="ru-RU" dirty="0"/>
              <a:t> </a:t>
            </a:r>
            <a:r>
              <a:rPr lang="ru-RU" dirty="0" err="1"/>
              <a:t>продук</a:t>
            </a:r>
            <a:r>
              <a:rPr lang="ru-RU" dirty="0"/>
              <a:t>- </a:t>
            </a:r>
            <a:r>
              <a:rPr lang="ru-RU" dirty="0" err="1"/>
              <a:t>тів</a:t>
            </a:r>
            <a:r>
              <a:rPr lang="ru-RU" dirty="0"/>
              <a:t> і </a:t>
            </a:r>
            <a:r>
              <a:rPr lang="ru-RU" dirty="0" err="1"/>
              <a:t>послуг</a:t>
            </a:r>
            <a:r>
              <a:rPr lang="ru-RU" dirty="0"/>
              <a:t> та </a:t>
            </a:r>
            <a:r>
              <a:rPr lang="ru-RU" dirty="0" err="1"/>
              <a:t>характернии</a:t>
            </a:r>
            <a:r>
              <a:rPr lang="ru-RU" dirty="0"/>
              <a:t>̆ </a:t>
            </a:r>
            <a:r>
              <a:rPr lang="ru-RU" dirty="0" err="1"/>
              <a:t>ланцюжок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цінності</a:t>
            </a:r>
            <a:r>
              <a:rPr lang="ru-RU" dirty="0"/>
              <a:t>. </a:t>
            </a:r>
            <a:r>
              <a:rPr lang="ru-RU" dirty="0" err="1"/>
              <a:t>Крім</a:t>
            </a:r>
            <a:r>
              <a:rPr lang="ru-RU" dirty="0"/>
              <a:t> то- го,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суттєві</a:t>
            </a:r>
            <a:r>
              <a:rPr lang="ru-RU" dirty="0"/>
              <a:t> </a:t>
            </a:r>
            <a:r>
              <a:rPr lang="ru-RU" dirty="0" err="1"/>
              <a:t>відмінності</a:t>
            </a:r>
            <a:r>
              <a:rPr lang="ru-RU" dirty="0"/>
              <a:t> в </a:t>
            </a:r>
            <a:r>
              <a:rPr lang="ru-RU" dirty="0" err="1"/>
              <a:t>технологіях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та </a:t>
            </a:r>
            <a:r>
              <a:rPr lang="ru-RU" dirty="0" err="1"/>
              <a:t>складі</a:t>
            </a:r>
            <a:r>
              <a:rPr lang="ru-RU" dirty="0"/>
              <a:t> </a:t>
            </a:r>
            <a:r>
              <a:rPr lang="ru-RU" dirty="0" err="1"/>
              <a:t>інфраструктури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бізнес-процесів</a:t>
            </a:r>
            <a:r>
              <a:rPr lang="ru-RU" dirty="0"/>
              <a:t>, </a:t>
            </a:r>
            <a:r>
              <a:rPr lang="ru-RU" dirty="0" err="1"/>
              <a:t>відріз</a:t>
            </a:r>
            <a:r>
              <a:rPr lang="ru-RU" dirty="0"/>
              <a:t>- </a:t>
            </a:r>
            <a:r>
              <a:rPr lang="ru-RU" dirty="0" err="1"/>
              <a:t>няються</a:t>
            </a:r>
            <a:r>
              <a:rPr lang="ru-RU" dirty="0"/>
              <a:t> </a:t>
            </a:r>
            <a:r>
              <a:rPr lang="ru-RU" dirty="0" err="1"/>
              <a:t>моделі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з </a:t>
            </a:r>
            <a:r>
              <a:rPr lang="ru-RU" dirty="0" err="1"/>
              <a:t>постачальниками</a:t>
            </a:r>
            <a:r>
              <a:rPr lang="ru-RU" dirty="0"/>
              <a:t> і партнерами; </a:t>
            </a:r>
          </a:p>
          <a:p>
            <a:r>
              <a:rPr lang="ru-RU" dirty="0"/>
              <a:t>2 </a:t>
            </a:r>
            <a:r>
              <a:rPr lang="ru-RU" dirty="0" err="1"/>
              <a:t>варіант</a:t>
            </a:r>
            <a:r>
              <a:rPr lang="ru-RU" dirty="0"/>
              <a:t>: за </a:t>
            </a:r>
            <a:r>
              <a:rPr lang="ru-RU" dirty="0" err="1"/>
              <a:t>регіонами</a:t>
            </a:r>
            <a:r>
              <a:rPr lang="ru-RU" dirty="0"/>
              <a:t>. </a:t>
            </a:r>
          </a:p>
          <a:p>
            <a:r>
              <a:rPr lang="ru-RU" dirty="0" err="1"/>
              <a:t>Вибір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варіанта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виправдании</a:t>
            </a:r>
            <a:r>
              <a:rPr lang="ru-RU" dirty="0"/>
              <a:t>̆ у тому </a:t>
            </a:r>
            <a:r>
              <a:rPr lang="ru-RU" dirty="0" err="1"/>
              <a:t>разі</a:t>
            </a:r>
            <a:r>
              <a:rPr lang="ru-RU" dirty="0"/>
              <a:t>, як- </a:t>
            </a:r>
            <a:r>
              <a:rPr lang="ru-RU" dirty="0" err="1"/>
              <a:t>що</a:t>
            </a:r>
            <a:r>
              <a:rPr lang="ru-RU" dirty="0"/>
              <a:t> в рамках </a:t>
            </a:r>
            <a:r>
              <a:rPr lang="ru-RU" dirty="0" err="1"/>
              <a:t>стратегіі</a:t>
            </a:r>
            <a:r>
              <a:rPr lang="ru-RU" dirty="0"/>
              <a:t>̈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мережі</a:t>
            </a:r>
            <a:r>
              <a:rPr lang="ru-RU" dirty="0"/>
              <a:t> </a:t>
            </a:r>
            <a:r>
              <a:rPr lang="ru-RU" dirty="0" err="1"/>
              <a:t>компанія</a:t>
            </a:r>
            <a:r>
              <a:rPr lang="ru-RU" dirty="0"/>
              <a:t> робить ставку на один </a:t>
            </a:r>
            <a:r>
              <a:rPr lang="ru-RU" dirty="0" err="1"/>
              <a:t>чи</a:t>
            </a:r>
            <a:r>
              <a:rPr lang="ru-RU" dirty="0"/>
              <a:t> два </a:t>
            </a:r>
            <a:r>
              <a:rPr lang="ru-RU" dirty="0" err="1"/>
              <a:t>формати</a:t>
            </a:r>
            <a:r>
              <a:rPr lang="ru-RU" dirty="0"/>
              <a:t> </a:t>
            </a:r>
            <a:r>
              <a:rPr lang="ru-RU" dirty="0" err="1"/>
              <a:t>магазинів</a:t>
            </a:r>
            <a:r>
              <a:rPr lang="ru-RU" dirty="0"/>
              <a:t> (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гіпермаркет</a:t>
            </a:r>
            <a:r>
              <a:rPr lang="ru-RU" dirty="0"/>
              <a:t> і </a:t>
            </a:r>
            <a:r>
              <a:rPr lang="ru-RU" dirty="0" err="1"/>
              <a:t>дискаун</a:t>
            </a:r>
            <a:r>
              <a:rPr lang="ru-RU" dirty="0"/>
              <a:t>- тер </a:t>
            </a:r>
            <a:r>
              <a:rPr lang="ru-RU" dirty="0" err="1"/>
              <a:t>тощо</a:t>
            </a:r>
            <a:r>
              <a:rPr lang="ru-RU" dirty="0"/>
              <a:t>). Як правило,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формати</a:t>
            </a:r>
            <a:r>
              <a:rPr lang="ru-RU" dirty="0"/>
              <a:t> </a:t>
            </a:r>
            <a:r>
              <a:rPr lang="ru-RU" dirty="0" err="1"/>
              <a:t>доповнюють</a:t>
            </a:r>
            <a:r>
              <a:rPr lang="ru-RU" dirty="0"/>
              <a:t> один одного і </a:t>
            </a:r>
            <a:r>
              <a:rPr lang="ru-RU" dirty="0" err="1"/>
              <a:t>розвиваються</a:t>
            </a:r>
            <a:r>
              <a:rPr lang="ru-RU" dirty="0"/>
              <a:t> </a:t>
            </a:r>
            <a:r>
              <a:rPr lang="ru-RU" dirty="0" err="1"/>
              <a:t>спільно</a:t>
            </a:r>
            <a:r>
              <a:rPr lang="ru-RU" dirty="0"/>
              <a:t> в </a:t>
            </a:r>
            <a:r>
              <a:rPr lang="ru-RU" dirty="0" err="1"/>
              <a:t>певному</a:t>
            </a:r>
            <a:r>
              <a:rPr lang="ru-RU" dirty="0"/>
              <a:t> </a:t>
            </a:r>
            <a:r>
              <a:rPr lang="ru-RU" dirty="0" err="1"/>
              <a:t>регіоні</a:t>
            </a:r>
            <a:r>
              <a:rPr lang="ru-RU" dirty="0"/>
              <a:t>; </a:t>
            </a:r>
          </a:p>
          <a:p>
            <a:r>
              <a:rPr lang="ru-RU" dirty="0"/>
              <a:t>— у рамках </a:t>
            </a:r>
            <a:r>
              <a:rPr lang="ru-RU" dirty="0" err="1"/>
              <a:t>мережі</a:t>
            </a:r>
            <a:r>
              <a:rPr lang="ru-RU" dirty="0"/>
              <a:t> </a:t>
            </a:r>
            <a:r>
              <a:rPr lang="ru-RU" dirty="0" err="1"/>
              <a:t>ресторанів</a:t>
            </a:r>
            <a:r>
              <a:rPr lang="ru-RU" dirty="0"/>
              <a:t> і кафе: </a:t>
            </a:r>
          </a:p>
          <a:p>
            <a:r>
              <a:rPr lang="ru-RU" dirty="0"/>
              <a:t>У </a:t>
            </a:r>
            <a:r>
              <a:rPr lang="ru-RU" dirty="0" err="1"/>
              <a:t>зв’язку</a:t>
            </a:r>
            <a:r>
              <a:rPr lang="ru-RU" dirty="0"/>
              <a:t> з </a:t>
            </a:r>
            <a:r>
              <a:rPr lang="ru-RU" dirty="0" err="1"/>
              <a:t>тим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мережа представлена в одному </a:t>
            </a:r>
            <a:r>
              <a:rPr lang="ru-RU" dirty="0" err="1"/>
              <a:t>регіоні</a:t>
            </a:r>
            <a:r>
              <a:rPr lang="ru-RU" dirty="0"/>
              <a:t>, </a:t>
            </a:r>
            <a:r>
              <a:rPr lang="ru-RU" dirty="0" err="1"/>
              <a:t>доцільно</a:t>
            </a:r>
            <a:r>
              <a:rPr lang="ru-RU" dirty="0"/>
              <a:t> </a:t>
            </a:r>
            <a:r>
              <a:rPr lang="ru-RU" dirty="0" err="1"/>
              <a:t>виділити</a:t>
            </a:r>
            <a:r>
              <a:rPr lang="ru-RU" dirty="0"/>
              <a:t> </a:t>
            </a:r>
            <a:r>
              <a:rPr lang="ru-RU" dirty="0" err="1"/>
              <a:t>кластери</a:t>
            </a:r>
            <a:r>
              <a:rPr lang="ru-RU" dirty="0"/>
              <a:t> за форматами </a:t>
            </a:r>
            <a:r>
              <a:rPr lang="ru-RU" dirty="0" err="1"/>
              <a:t>ресторанів</a:t>
            </a:r>
            <a:r>
              <a:rPr lang="ru-RU" dirty="0"/>
              <a:t> і кафе. </a:t>
            </a:r>
          </a:p>
          <a:p>
            <a:r>
              <a:rPr lang="ru-RU" dirty="0"/>
              <a:t>— у рамках </a:t>
            </a:r>
            <a:r>
              <a:rPr lang="ru-RU" dirty="0" err="1"/>
              <a:t>девелоперського</a:t>
            </a:r>
            <a:r>
              <a:rPr lang="ru-RU" dirty="0"/>
              <a:t> </a:t>
            </a:r>
            <a:r>
              <a:rPr lang="ru-RU" dirty="0" err="1"/>
              <a:t>бізнесу</a:t>
            </a:r>
            <a:r>
              <a:rPr lang="ru-RU" dirty="0"/>
              <a:t>: 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744323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EF8DA51-8955-03BE-E55D-046E28A92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089" y="248356"/>
            <a:ext cx="10738765" cy="5217989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/>
              <a:t>В </a:t>
            </a:r>
            <a:r>
              <a:rPr lang="ru-RU" dirty="0" err="1"/>
              <a:t>економічніи</a:t>
            </a:r>
            <a:r>
              <a:rPr lang="ru-RU" dirty="0"/>
              <a:t>̆ </a:t>
            </a:r>
            <a:r>
              <a:rPr lang="ru-RU" dirty="0" err="1"/>
              <a:t>літературі</a:t>
            </a:r>
            <a:r>
              <a:rPr lang="ru-RU" dirty="0"/>
              <a:t> при </a:t>
            </a:r>
            <a:r>
              <a:rPr lang="ru-RU" dirty="0" err="1"/>
              <a:t>здійсненні</a:t>
            </a:r>
            <a:r>
              <a:rPr lang="ru-RU" dirty="0"/>
              <a:t> </a:t>
            </a:r>
            <a:r>
              <a:rPr lang="ru-RU" dirty="0" err="1"/>
              <a:t>аналізу</a:t>
            </a:r>
            <a:r>
              <a:rPr lang="ru-RU" dirty="0"/>
              <a:t> </a:t>
            </a:r>
            <a:r>
              <a:rPr lang="ru-RU" dirty="0" err="1"/>
              <a:t>бізнес</a:t>
            </a:r>
            <a:r>
              <a:rPr lang="ru-RU" dirty="0"/>
              <a:t>- портфеля </a:t>
            </a:r>
            <a:r>
              <a:rPr lang="ru-RU" dirty="0" err="1"/>
              <a:t>підприємства</a:t>
            </a:r>
            <a:r>
              <a:rPr lang="ru-RU" dirty="0"/>
              <a:t> </a:t>
            </a:r>
            <a:r>
              <a:rPr lang="ru-RU" dirty="0" err="1"/>
              <a:t>застосовують</a:t>
            </a:r>
            <a:r>
              <a:rPr lang="ru-RU" dirty="0"/>
              <a:t> </a:t>
            </a:r>
            <a:r>
              <a:rPr lang="ru-RU" dirty="0" err="1"/>
              <a:t>поняття</a:t>
            </a:r>
            <a:r>
              <a:rPr lang="ru-RU" dirty="0"/>
              <a:t> «</a:t>
            </a:r>
            <a:r>
              <a:rPr lang="ru-RU" dirty="0" err="1"/>
              <a:t>стратегічна</a:t>
            </a:r>
            <a:r>
              <a:rPr lang="ru-RU" dirty="0"/>
              <a:t> зона </a:t>
            </a:r>
            <a:r>
              <a:rPr lang="ru-RU" dirty="0" err="1"/>
              <a:t>господарювання</a:t>
            </a:r>
            <a:r>
              <a:rPr lang="ru-RU" dirty="0"/>
              <a:t>» (СЗГ), «</a:t>
            </a:r>
            <a:r>
              <a:rPr lang="ru-RU" dirty="0" err="1"/>
              <a:t>стратегічна</a:t>
            </a:r>
            <a:r>
              <a:rPr lang="ru-RU" dirty="0"/>
              <a:t> </a:t>
            </a:r>
            <a:r>
              <a:rPr lang="ru-RU" dirty="0" err="1"/>
              <a:t>одиниця</a:t>
            </a:r>
            <a:r>
              <a:rPr lang="ru-RU" dirty="0"/>
              <a:t> </a:t>
            </a:r>
            <a:r>
              <a:rPr lang="ru-RU" dirty="0" err="1"/>
              <a:t>бізнесу</a:t>
            </a:r>
            <a:r>
              <a:rPr lang="ru-RU" dirty="0"/>
              <a:t>» (СОБ), </a:t>
            </a:r>
            <a:r>
              <a:rPr lang="ru-RU" dirty="0" err="1"/>
              <a:t>продуктова</a:t>
            </a:r>
            <a:r>
              <a:rPr lang="ru-RU" dirty="0"/>
              <a:t> </a:t>
            </a:r>
            <a:r>
              <a:rPr lang="ru-RU" dirty="0" err="1"/>
              <a:t>лінійка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 </a:t>
            </a:r>
          </a:p>
          <a:p>
            <a:pPr algn="just"/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стратегічною</a:t>
            </a:r>
            <a:r>
              <a:rPr lang="ru-RU" dirty="0"/>
              <a:t> зоною </a:t>
            </a:r>
            <a:r>
              <a:rPr lang="ru-RU" dirty="0" err="1"/>
              <a:t>господарювання</a:t>
            </a:r>
            <a:r>
              <a:rPr lang="ru-RU" dirty="0"/>
              <a:t> </a:t>
            </a:r>
            <a:r>
              <a:rPr lang="ru-RU" dirty="0" err="1"/>
              <a:t>розуміють</a:t>
            </a:r>
            <a:r>
              <a:rPr lang="ru-RU" dirty="0"/>
              <a:t> </a:t>
            </a:r>
            <a:r>
              <a:rPr lang="ru-RU" dirty="0" err="1"/>
              <a:t>певнии</a:t>
            </a:r>
            <a:r>
              <a:rPr lang="ru-RU" dirty="0"/>
              <a:t>̆ сегмент </a:t>
            </a:r>
            <a:r>
              <a:rPr lang="ru-RU" dirty="0" err="1"/>
              <a:t>середовища</a:t>
            </a:r>
            <a:r>
              <a:rPr lang="ru-RU" dirty="0"/>
              <a:t> </a:t>
            </a:r>
            <a:r>
              <a:rPr lang="ru-RU" dirty="0" err="1"/>
              <a:t>компаніі</a:t>
            </a:r>
            <a:r>
              <a:rPr lang="ru-RU" dirty="0"/>
              <a:t>̈, на </a:t>
            </a:r>
            <a:r>
              <a:rPr lang="ru-RU" dirty="0" err="1"/>
              <a:t>якому</a:t>
            </a:r>
            <a:r>
              <a:rPr lang="ru-RU" dirty="0"/>
              <a:t> вона </a:t>
            </a:r>
            <a:r>
              <a:rPr lang="ru-RU" dirty="0" err="1"/>
              <a:t>здійснює</a:t>
            </a:r>
            <a:r>
              <a:rPr lang="ru-RU" dirty="0"/>
              <a:t> свою </a:t>
            </a:r>
            <a:r>
              <a:rPr lang="ru-RU" dirty="0" err="1"/>
              <a:t>діяльність</a:t>
            </a:r>
            <a:r>
              <a:rPr lang="ru-RU" dirty="0"/>
              <a:t> (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бажає</a:t>
            </a:r>
            <a:r>
              <a:rPr lang="ru-RU" dirty="0"/>
              <a:t> </a:t>
            </a:r>
            <a:r>
              <a:rPr lang="ru-RU" dirty="0" err="1"/>
              <a:t>здійснювати</a:t>
            </a:r>
            <a:r>
              <a:rPr lang="ru-RU" dirty="0"/>
              <a:t>) та </a:t>
            </a:r>
            <a:r>
              <a:rPr lang="ru-RU" dirty="0" err="1"/>
              <a:t>якии</a:t>
            </a:r>
            <a:r>
              <a:rPr lang="ru-RU" dirty="0"/>
              <a:t>̆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об’єктом</a:t>
            </a:r>
            <a:r>
              <a:rPr lang="ru-RU" dirty="0"/>
              <a:t> </a:t>
            </a:r>
            <a:r>
              <a:rPr lang="ru-RU" dirty="0" err="1"/>
              <a:t>аналізу</a:t>
            </a:r>
            <a:r>
              <a:rPr lang="ru-RU" dirty="0"/>
              <a:t> з </a:t>
            </a:r>
            <a:r>
              <a:rPr lang="ru-RU" dirty="0" err="1"/>
              <a:t>погляду</a:t>
            </a:r>
            <a:r>
              <a:rPr lang="ru-RU" dirty="0"/>
              <a:t> </a:t>
            </a:r>
            <a:r>
              <a:rPr lang="ru-RU" dirty="0" err="1"/>
              <a:t>виявлення</a:t>
            </a:r>
            <a:r>
              <a:rPr lang="ru-RU" dirty="0"/>
              <a:t>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тенденціи</a:t>
            </a:r>
            <a:r>
              <a:rPr lang="ru-RU" dirty="0"/>
              <a:t>̆, </a:t>
            </a:r>
            <a:r>
              <a:rPr lang="ru-RU" dirty="0" err="1"/>
              <a:t>загроз</a:t>
            </a:r>
            <a:r>
              <a:rPr lang="ru-RU" dirty="0"/>
              <a:t> і </a:t>
            </a:r>
            <a:r>
              <a:rPr lang="ru-RU" dirty="0" err="1"/>
              <a:t>можливостеи</a:t>
            </a:r>
            <a:r>
              <a:rPr lang="ru-RU" dirty="0"/>
              <a:t>̆ для </a:t>
            </a:r>
            <a:r>
              <a:rPr lang="ru-RU" dirty="0" err="1"/>
              <a:t>подальшо</a:t>
            </a:r>
            <a:r>
              <a:rPr lang="ru-RU" dirty="0"/>
              <a:t>- го </a:t>
            </a:r>
            <a:r>
              <a:rPr lang="ru-RU" dirty="0" err="1"/>
              <a:t>функціонування</a:t>
            </a:r>
            <a:r>
              <a:rPr lang="ru-RU" dirty="0"/>
              <a:t>. За І. </a:t>
            </a:r>
            <a:r>
              <a:rPr lang="ru-RU" dirty="0" err="1"/>
              <a:t>Ансоффом</a:t>
            </a:r>
            <a:r>
              <a:rPr lang="ru-RU" dirty="0"/>
              <a:t> </a:t>
            </a:r>
            <a:r>
              <a:rPr lang="ru-RU" dirty="0" err="1"/>
              <a:t>стратегічну</a:t>
            </a:r>
            <a:r>
              <a:rPr lang="ru-RU" dirty="0"/>
              <a:t> зону господарю- </a:t>
            </a:r>
            <a:r>
              <a:rPr lang="ru-RU" dirty="0" err="1"/>
              <a:t>вання</a:t>
            </a:r>
            <a:r>
              <a:rPr lang="ru-RU" dirty="0"/>
              <a:t> </a:t>
            </a:r>
            <a:r>
              <a:rPr lang="ru-RU" dirty="0" err="1"/>
              <a:t>визначають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фактори</a:t>
            </a:r>
            <a:r>
              <a:rPr lang="ru-RU" dirty="0"/>
              <a:t>: </a:t>
            </a:r>
            <a:r>
              <a:rPr lang="ru-RU" dirty="0" err="1"/>
              <a:t>майбутні</a:t>
            </a:r>
            <a:r>
              <a:rPr lang="ru-RU" dirty="0"/>
              <a:t> потреби ринку; </a:t>
            </a:r>
            <a:r>
              <a:rPr lang="ru-RU" dirty="0" err="1"/>
              <a:t>техноло</a:t>
            </a:r>
            <a:r>
              <a:rPr lang="ru-RU" dirty="0"/>
              <a:t>- </a:t>
            </a:r>
            <a:r>
              <a:rPr lang="ru-RU" dirty="0" err="1"/>
              <a:t>гія</a:t>
            </a:r>
            <a:r>
              <a:rPr lang="ru-RU" dirty="0"/>
              <a:t>,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якоі</a:t>
            </a:r>
            <a:r>
              <a:rPr lang="ru-RU" dirty="0"/>
              <a:t>̈ буде </a:t>
            </a:r>
            <a:r>
              <a:rPr lang="ru-RU" dirty="0" err="1"/>
              <a:t>задовольнятись</a:t>
            </a:r>
            <a:r>
              <a:rPr lang="ru-RU" dirty="0"/>
              <a:t> потреба; </a:t>
            </a:r>
            <a:r>
              <a:rPr lang="ru-RU" dirty="0" err="1"/>
              <a:t>споживачі</a:t>
            </a:r>
            <a:r>
              <a:rPr lang="ru-RU" dirty="0"/>
              <a:t>, потреби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будуть</a:t>
            </a:r>
            <a:r>
              <a:rPr lang="ru-RU" dirty="0"/>
              <a:t> </a:t>
            </a:r>
            <a:r>
              <a:rPr lang="ru-RU" dirty="0" err="1"/>
              <a:t>задовольнятись</a:t>
            </a:r>
            <a:r>
              <a:rPr lang="ru-RU" dirty="0"/>
              <a:t>; </a:t>
            </a:r>
            <a:r>
              <a:rPr lang="ru-RU" dirty="0" err="1"/>
              <a:t>географічнии</a:t>
            </a:r>
            <a:r>
              <a:rPr lang="ru-RU" dirty="0"/>
              <a:t>̆ </a:t>
            </a:r>
            <a:r>
              <a:rPr lang="ru-RU" dirty="0" err="1"/>
              <a:t>регіон</a:t>
            </a:r>
            <a:r>
              <a:rPr lang="ru-RU" dirty="0"/>
              <a:t> [3]. </a:t>
            </a:r>
          </a:p>
          <a:p>
            <a:pPr algn="just"/>
            <a:r>
              <a:rPr lang="ru-RU" dirty="0" err="1"/>
              <a:t>Стратегічна</a:t>
            </a:r>
            <a:r>
              <a:rPr lang="ru-RU" dirty="0"/>
              <a:t> </a:t>
            </a:r>
            <a:r>
              <a:rPr lang="ru-RU" dirty="0" err="1"/>
              <a:t>одиниця</a:t>
            </a:r>
            <a:r>
              <a:rPr lang="ru-RU" dirty="0"/>
              <a:t> </a:t>
            </a:r>
            <a:r>
              <a:rPr lang="ru-RU" dirty="0" err="1"/>
              <a:t>бізнесу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підрозділ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, </a:t>
            </a:r>
            <a:r>
              <a:rPr lang="ru-RU" dirty="0" err="1"/>
              <a:t>дочірня</a:t>
            </a:r>
            <a:r>
              <a:rPr lang="ru-RU" dirty="0"/>
              <a:t> </a:t>
            </a:r>
            <a:r>
              <a:rPr lang="ru-RU" dirty="0" err="1"/>
              <a:t>компанія</a:t>
            </a:r>
            <a:r>
              <a:rPr lang="ru-RU" dirty="0"/>
              <a:t>, </a:t>
            </a:r>
            <a:r>
              <a:rPr lang="ru-RU" dirty="0" err="1"/>
              <a:t>організаційна</a:t>
            </a:r>
            <a:r>
              <a:rPr lang="ru-RU" dirty="0"/>
              <a:t> </a:t>
            </a:r>
            <a:r>
              <a:rPr lang="ru-RU" dirty="0" err="1"/>
              <a:t>одиниця</a:t>
            </a:r>
            <a:r>
              <a:rPr lang="ru-RU" dirty="0"/>
              <a:t>, яка </a:t>
            </a:r>
            <a:r>
              <a:rPr lang="ru-RU" dirty="0" err="1"/>
              <a:t>відповідає</a:t>
            </a:r>
            <a:r>
              <a:rPr lang="ru-RU" dirty="0"/>
              <a:t> за </a:t>
            </a:r>
            <a:r>
              <a:rPr lang="ru-RU" dirty="0" err="1"/>
              <a:t>розроблення</a:t>
            </a:r>
            <a:r>
              <a:rPr lang="ru-RU" dirty="0"/>
              <a:t> </a:t>
            </a:r>
            <a:r>
              <a:rPr lang="ru-RU" dirty="0" err="1"/>
              <a:t>стратегічних</a:t>
            </a:r>
            <a:r>
              <a:rPr lang="ru-RU" dirty="0"/>
              <a:t> </a:t>
            </a:r>
            <a:r>
              <a:rPr lang="ru-RU" dirty="0" err="1"/>
              <a:t>позиціи</a:t>
            </a:r>
            <a:r>
              <a:rPr lang="ru-RU" dirty="0"/>
              <a:t>̆ </a:t>
            </a:r>
            <a:r>
              <a:rPr lang="ru-RU" dirty="0" err="1"/>
              <a:t>фірми</a:t>
            </a:r>
            <a:r>
              <a:rPr lang="ru-RU" dirty="0"/>
              <a:t> в </a:t>
            </a:r>
            <a:r>
              <a:rPr lang="ru-RU" dirty="0" err="1"/>
              <a:t>одніи</a:t>
            </a:r>
            <a:r>
              <a:rPr lang="ru-RU" dirty="0"/>
              <a:t>̆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кількох</a:t>
            </a:r>
            <a:r>
              <a:rPr lang="ru-RU" dirty="0"/>
              <a:t> зонах </a:t>
            </a:r>
            <a:r>
              <a:rPr lang="ru-RU" dirty="0" err="1"/>
              <a:t>господарювання</a:t>
            </a:r>
            <a:r>
              <a:rPr lang="ru-RU" dirty="0"/>
              <a:t>. В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виокремлення</a:t>
            </a:r>
            <a:r>
              <a:rPr lang="ru-RU" dirty="0"/>
              <a:t> СОБ </a:t>
            </a:r>
            <a:r>
              <a:rPr lang="ru-RU" dirty="0" err="1"/>
              <a:t>лежить</a:t>
            </a:r>
            <a:r>
              <a:rPr lang="ru-RU" dirty="0"/>
              <a:t> </a:t>
            </a:r>
            <a:r>
              <a:rPr lang="ru-RU" dirty="0" err="1"/>
              <a:t>концепція</a:t>
            </a:r>
            <a:r>
              <a:rPr lang="ru-RU" dirty="0"/>
              <a:t> </a:t>
            </a:r>
            <a:r>
              <a:rPr lang="ru-RU" dirty="0" err="1"/>
              <a:t>сегментаціі</a:t>
            </a:r>
            <a:r>
              <a:rPr lang="ru-RU" dirty="0"/>
              <a:t>̈ ринку.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зауважити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ідентифікація</a:t>
            </a:r>
            <a:r>
              <a:rPr lang="ru-RU" dirty="0"/>
              <a:t> СОБ </a:t>
            </a:r>
            <a:r>
              <a:rPr lang="ru-RU" dirty="0" err="1"/>
              <a:t>знач</a:t>
            </a:r>
            <a:r>
              <a:rPr lang="ru-RU" dirty="0"/>
              <a:t>- ною </a:t>
            </a:r>
            <a:r>
              <a:rPr lang="ru-RU" dirty="0" err="1"/>
              <a:t>мірою</a:t>
            </a:r>
            <a:r>
              <a:rPr lang="ru-RU" dirty="0"/>
              <a:t> </a:t>
            </a:r>
            <a:r>
              <a:rPr lang="ru-RU" dirty="0" err="1"/>
              <a:t>є</a:t>
            </a:r>
            <a:r>
              <a:rPr lang="ru-RU" dirty="0"/>
              <a:t> предметом </a:t>
            </a:r>
            <a:r>
              <a:rPr lang="ru-RU" dirty="0" err="1"/>
              <a:t>суб’єктивного</a:t>
            </a:r>
            <a:r>
              <a:rPr lang="ru-RU" dirty="0"/>
              <a:t> </a:t>
            </a:r>
            <a:r>
              <a:rPr lang="ru-RU" dirty="0" err="1"/>
              <a:t>вибору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ru-RU" dirty="0"/>
              <a:t>, ком- </a:t>
            </a:r>
            <a:r>
              <a:rPr lang="ru-RU" dirty="0" err="1"/>
              <a:t>панія</a:t>
            </a:r>
            <a:r>
              <a:rPr lang="ru-RU" dirty="0"/>
              <a:t> </a:t>
            </a:r>
            <a:r>
              <a:rPr lang="en-US" dirty="0"/>
              <a:t>General Electric </a:t>
            </a:r>
            <a:r>
              <a:rPr lang="ru-RU" dirty="0" err="1"/>
              <a:t>сформувала</a:t>
            </a:r>
            <a:r>
              <a:rPr lang="ru-RU" dirty="0"/>
              <a:t> </a:t>
            </a:r>
            <a:r>
              <a:rPr lang="ru-RU" dirty="0" err="1"/>
              <a:t>певні</a:t>
            </a:r>
            <a:r>
              <a:rPr lang="ru-RU" dirty="0"/>
              <a:t> </a:t>
            </a:r>
            <a:r>
              <a:rPr lang="ru-RU" dirty="0" err="1"/>
              <a:t>критеріі</a:t>
            </a:r>
            <a:r>
              <a:rPr lang="ru-RU" dirty="0"/>
              <a:t>̈ для </a:t>
            </a:r>
            <a:r>
              <a:rPr lang="ru-RU" dirty="0" err="1"/>
              <a:t>виділення</a:t>
            </a:r>
            <a:r>
              <a:rPr lang="ru-RU" dirty="0"/>
              <a:t> </a:t>
            </a:r>
            <a:r>
              <a:rPr lang="ru-RU" dirty="0" err="1"/>
              <a:t>окремих</a:t>
            </a:r>
            <a:r>
              <a:rPr lang="ru-RU" dirty="0"/>
              <a:t> СОБ у рамках </a:t>
            </a:r>
            <a:r>
              <a:rPr lang="ru-RU" dirty="0" err="1"/>
              <a:t>корпораціі</a:t>
            </a:r>
            <a:r>
              <a:rPr lang="ru-RU" dirty="0"/>
              <a:t>̈, а </a:t>
            </a:r>
            <a:r>
              <a:rPr lang="ru-RU" dirty="0" err="1"/>
              <a:t>саме</a:t>
            </a:r>
            <a:r>
              <a:rPr lang="ru-RU" dirty="0"/>
              <a:t>: СОБ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певне</a:t>
            </a:r>
            <a:r>
              <a:rPr lang="ru-RU" dirty="0"/>
              <a:t> коло </a:t>
            </a:r>
            <a:r>
              <a:rPr lang="ru-RU" dirty="0" err="1"/>
              <a:t>клієнтів</a:t>
            </a:r>
            <a:r>
              <a:rPr lang="ru-RU" dirty="0"/>
              <a:t> і </a:t>
            </a:r>
            <a:r>
              <a:rPr lang="ru-RU" dirty="0" err="1"/>
              <a:t>замовників</a:t>
            </a:r>
            <a:r>
              <a:rPr lang="ru-RU" dirty="0"/>
              <a:t>; </a:t>
            </a:r>
            <a:r>
              <a:rPr lang="ru-RU" dirty="0" err="1"/>
              <a:t>бізнес-одиниця</a:t>
            </a:r>
            <a:r>
              <a:rPr lang="ru-RU" dirty="0"/>
              <a:t> </a:t>
            </a:r>
            <a:r>
              <a:rPr lang="ru-RU" dirty="0" err="1"/>
              <a:t>компаніі</a:t>
            </a:r>
            <a:r>
              <a:rPr lang="ru-RU" dirty="0"/>
              <a:t>̈ </a:t>
            </a:r>
            <a:r>
              <a:rPr lang="ru-RU" dirty="0" err="1"/>
              <a:t>самостійно</a:t>
            </a:r>
            <a:r>
              <a:rPr lang="ru-RU" dirty="0"/>
              <a:t> </a:t>
            </a:r>
            <a:r>
              <a:rPr lang="ru-RU" dirty="0" err="1"/>
              <a:t>планує</a:t>
            </a:r>
            <a:r>
              <a:rPr lang="ru-RU" dirty="0"/>
              <a:t> та </a:t>
            </a:r>
            <a:r>
              <a:rPr lang="ru-RU" dirty="0" err="1"/>
              <a:t>здійснює</a:t>
            </a:r>
            <a:r>
              <a:rPr lang="ru-RU" dirty="0"/>
              <a:t> </a:t>
            </a:r>
            <a:r>
              <a:rPr lang="ru-RU" dirty="0" err="1"/>
              <a:t>виробничо-збутову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, </a:t>
            </a:r>
            <a:r>
              <a:rPr lang="ru-RU" dirty="0" err="1"/>
              <a:t>матеріально-технічне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; </a:t>
            </a:r>
            <a:r>
              <a:rPr lang="ru-RU" dirty="0" err="1"/>
              <a:t>діяльність</a:t>
            </a:r>
            <a:r>
              <a:rPr lang="ru-RU" dirty="0"/>
              <a:t> СОБ </a:t>
            </a:r>
            <a:r>
              <a:rPr lang="ru-RU" dirty="0" err="1"/>
              <a:t>характеризується</a:t>
            </a:r>
            <a:r>
              <a:rPr lang="ru-RU" dirty="0"/>
              <a:t> </a:t>
            </a:r>
            <a:r>
              <a:rPr lang="ru-RU" dirty="0" err="1"/>
              <a:t>генеруван</a:t>
            </a:r>
            <a:r>
              <a:rPr lang="ru-RU" dirty="0"/>
              <a:t>- </a:t>
            </a:r>
            <a:r>
              <a:rPr lang="ru-RU" dirty="0" err="1"/>
              <a:t>ням</a:t>
            </a:r>
            <a:r>
              <a:rPr lang="ru-RU" dirty="0"/>
              <a:t> </a:t>
            </a:r>
            <a:r>
              <a:rPr lang="ru-RU" dirty="0" err="1"/>
              <a:t>певних</a:t>
            </a:r>
            <a:r>
              <a:rPr lang="ru-RU" dirty="0"/>
              <a:t> </a:t>
            </a:r>
            <a:r>
              <a:rPr lang="ru-RU" dirty="0" err="1"/>
              <a:t>фінансових</a:t>
            </a:r>
            <a:r>
              <a:rPr lang="ru-RU" dirty="0"/>
              <a:t> </a:t>
            </a:r>
            <a:r>
              <a:rPr lang="ru-RU" dirty="0" err="1"/>
              <a:t>результатів</a:t>
            </a:r>
            <a:r>
              <a:rPr lang="ru-RU" dirty="0"/>
              <a:t>. </a:t>
            </a:r>
          </a:p>
          <a:p>
            <a:endParaRPr lang="ru-RU" dirty="0"/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4377932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26C9493-6035-DC98-5EB4-00F461132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067" y="124178"/>
            <a:ext cx="11288889" cy="5689600"/>
          </a:xfrm>
        </p:spPr>
        <p:txBody>
          <a:bodyPr>
            <a:normAutofit fontScale="92500"/>
          </a:bodyPr>
          <a:lstStyle/>
          <a:p>
            <a:r>
              <a:rPr lang="ru-RU" dirty="0"/>
              <a:t>1 </a:t>
            </a:r>
            <a:r>
              <a:rPr lang="ru-RU" dirty="0" err="1"/>
              <a:t>варіант</a:t>
            </a:r>
            <a:r>
              <a:rPr lang="ru-RU" dirty="0"/>
              <a:t>. За видами </a:t>
            </a:r>
            <a:r>
              <a:rPr lang="ru-RU" dirty="0" err="1"/>
              <a:t>нерухомості</a:t>
            </a:r>
            <a:r>
              <a:rPr lang="ru-RU" dirty="0"/>
              <a:t>, з </a:t>
            </a:r>
            <a:r>
              <a:rPr lang="ru-RU" dirty="0" err="1"/>
              <a:t>якими</a:t>
            </a:r>
            <a:r>
              <a:rPr lang="ru-RU" dirty="0"/>
              <a:t> </a:t>
            </a:r>
            <a:r>
              <a:rPr lang="ru-RU" dirty="0" err="1"/>
              <a:t>працює</a:t>
            </a:r>
            <a:r>
              <a:rPr lang="ru-RU" dirty="0"/>
              <a:t> </a:t>
            </a:r>
            <a:r>
              <a:rPr lang="ru-RU" dirty="0" err="1"/>
              <a:t>компанія</a:t>
            </a:r>
            <a:r>
              <a:rPr lang="ru-RU" dirty="0"/>
              <a:t>, без </a:t>
            </a:r>
            <a:r>
              <a:rPr lang="ru-RU" dirty="0" err="1"/>
              <a:t>поділу</a:t>
            </a:r>
            <a:r>
              <a:rPr lang="ru-RU" dirty="0"/>
              <a:t> на </a:t>
            </a:r>
            <a:r>
              <a:rPr lang="ru-RU" dirty="0" err="1"/>
              <a:t>регіони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ru-RU" dirty="0"/>
              <a:t>, у </a:t>
            </a:r>
            <a:r>
              <a:rPr lang="ru-RU" dirty="0" err="1"/>
              <a:t>девелоперському</a:t>
            </a:r>
            <a:r>
              <a:rPr lang="ru-RU" dirty="0"/>
              <a:t> </a:t>
            </a:r>
            <a:r>
              <a:rPr lang="ru-RU" dirty="0" err="1"/>
              <a:t>бізнесі</a:t>
            </a:r>
            <a:r>
              <a:rPr lang="ru-RU" dirty="0"/>
              <a:t> </a:t>
            </a:r>
            <a:r>
              <a:rPr lang="ru-RU" dirty="0" err="1"/>
              <a:t>мо</a:t>
            </a:r>
            <a:r>
              <a:rPr lang="ru-RU" dirty="0"/>
              <a:t>- жуть бути </a:t>
            </a:r>
            <a:r>
              <a:rPr lang="ru-RU" dirty="0" err="1"/>
              <a:t>виділені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кластери</a:t>
            </a:r>
            <a:r>
              <a:rPr lang="ru-RU" dirty="0"/>
              <a:t>, як «</a:t>
            </a:r>
            <a:r>
              <a:rPr lang="ru-RU" dirty="0" err="1"/>
              <a:t>комерційна</a:t>
            </a:r>
            <a:r>
              <a:rPr lang="ru-RU" dirty="0"/>
              <a:t> </a:t>
            </a:r>
            <a:r>
              <a:rPr lang="ru-RU" dirty="0" err="1"/>
              <a:t>нерухомість</a:t>
            </a:r>
            <a:r>
              <a:rPr lang="ru-RU" dirty="0"/>
              <a:t>» і «</a:t>
            </a:r>
            <a:r>
              <a:rPr lang="ru-RU" dirty="0" err="1"/>
              <a:t>житлова</a:t>
            </a:r>
            <a:r>
              <a:rPr lang="ru-RU" dirty="0"/>
              <a:t> </a:t>
            </a:r>
            <a:r>
              <a:rPr lang="ru-RU" dirty="0" err="1"/>
              <a:t>нерухомість</a:t>
            </a:r>
            <a:r>
              <a:rPr lang="ru-RU" dirty="0"/>
              <a:t>». </a:t>
            </a:r>
          </a:p>
          <a:p>
            <a:r>
              <a:rPr lang="ru-RU" dirty="0" err="1"/>
              <a:t>Розподіл</a:t>
            </a:r>
            <a:r>
              <a:rPr lang="ru-RU" dirty="0"/>
              <a:t> за </a:t>
            </a:r>
            <a:r>
              <a:rPr lang="ru-RU" dirty="0" err="1"/>
              <a:t>регіонами</a:t>
            </a:r>
            <a:r>
              <a:rPr lang="ru-RU" dirty="0"/>
              <a:t> в такому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виявитися</a:t>
            </a:r>
            <a:r>
              <a:rPr lang="ru-RU" dirty="0"/>
              <a:t> </a:t>
            </a:r>
            <a:r>
              <a:rPr lang="ru-RU" dirty="0" err="1"/>
              <a:t>недоціль</a:t>
            </a:r>
            <a:r>
              <a:rPr lang="ru-RU" dirty="0"/>
              <a:t>- ним,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ефективнішим</a:t>
            </a:r>
            <a:r>
              <a:rPr lang="ru-RU" dirty="0"/>
              <a:t> </a:t>
            </a:r>
            <a:r>
              <a:rPr lang="ru-RU" dirty="0" err="1"/>
              <a:t>швидше</a:t>
            </a:r>
            <a:r>
              <a:rPr lang="ru-RU" dirty="0"/>
              <a:t> за все буде </a:t>
            </a:r>
            <a:r>
              <a:rPr lang="ru-RU" dirty="0" err="1"/>
              <a:t>централізоване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ресурсами за видами </a:t>
            </a:r>
            <a:r>
              <a:rPr lang="ru-RU" dirty="0" err="1"/>
              <a:t>нерухомості</a:t>
            </a:r>
            <a:r>
              <a:rPr lang="ru-RU" dirty="0"/>
              <a:t> в масштабах </a:t>
            </a:r>
            <a:r>
              <a:rPr lang="ru-RU" dirty="0" err="1"/>
              <a:t>усього</a:t>
            </a:r>
            <a:r>
              <a:rPr lang="ru-RU" dirty="0"/>
              <a:t> ринку. </a:t>
            </a:r>
            <a:r>
              <a:rPr lang="ru-RU" dirty="0" err="1"/>
              <a:t>Централізоване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ресурсами дозволить </a:t>
            </a:r>
            <a:r>
              <a:rPr lang="ru-RU" dirty="0" err="1"/>
              <a:t>компаніі</a:t>
            </a:r>
            <a:r>
              <a:rPr lang="ru-RU" dirty="0"/>
              <a:t>̈ </a:t>
            </a:r>
            <a:r>
              <a:rPr lang="ru-RU" dirty="0" err="1"/>
              <a:t>швидше</a:t>
            </a:r>
            <a:r>
              <a:rPr lang="ru-RU" dirty="0"/>
              <a:t> </a:t>
            </a:r>
            <a:r>
              <a:rPr lang="ru-RU" dirty="0" err="1"/>
              <a:t>забезпечувати</a:t>
            </a:r>
            <a:r>
              <a:rPr lang="ru-RU" dirty="0"/>
              <a:t> </a:t>
            </a:r>
            <a:r>
              <a:rPr lang="ru-RU" dirty="0" err="1"/>
              <a:t>їх</a:t>
            </a:r>
            <a:r>
              <a:rPr lang="ru-RU" dirty="0"/>
              <a:t> трансфер у </a:t>
            </a:r>
            <a:r>
              <a:rPr lang="ru-RU" dirty="0" err="1"/>
              <a:t>ті</a:t>
            </a:r>
            <a:r>
              <a:rPr lang="ru-RU" dirty="0"/>
              <a:t> </a:t>
            </a:r>
            <a:r>
              <a:rPr lang="ru-RU" dirty="0" err="1"/>
              <a:t>регіони</a:t>
            </a:r>
            <a:r>
              <a:rPr lang="ru-RU" dirty="0"/>
              <a:t>, де </a:t>
            </a:r>
            <a:r>
              <a:rPr lang="ru-RU" dirty="0" err="1"/>
              <a:t>будуть</a:t>
            </a:r>
            <a:r>
              <a:rPr lang="ru-RU" dirty="0"/>
              <a:t> </a:t>
            </a:r>
            <a:r>
              <a:rPr lang="ru-RU" dirty="0" err="1"/>
              <a:t>з’являтися</a:t>
            </a:r>
            <a:r>
              <a:rPr lang="ru-RU" dirty="0"/>
              <a:t> </a:t>
            </a:r>
            <a:r>
              <a:rPr lang="ru-RU" dirty="0" err="1"/>
              <a:t>найбільш</a:t>
            </a:r>
            <a:r>
              <a:rPr lang="ru-RU" dirty="0"/>
              <a:t> </a:t>
            </a:r>
            <a:r>
              <a:rPr lang="ru-RU" dirty="0" err="1"/>
              <a:t>перспективні</a:t>
            </a:r>
            <a:r>
              <a:rPr lang="ru-RU" dirty="0"/>
              <a:t> та </a:t>
            </a:r>
            <a:r>
              <a:rPr lang="ru-RU" dirty="0" err="1"/>
              <a:t>інвестиційно</a:t>
            </a:r>
            <a:r>
              <a:rPr lang="ru-RU" dirty="0"/>
              <a:t> </a:t>
            </a:r>
            <a:r>
              <a:rPr lang="ru-RU" dirty="0" err="1"/>
              <a:t>привабливі</a:t>
            </a:r>
            <a:r>
              <a:rPr lang="ru-RU" dirty="0"/>
              <a:t> </a:t>
            </a:r>
            <a:r>
              <a:rPr lang="ru-RU" dirty="0" err="1"/>
              <a:t>об’єкти</a:t>
            </a:r>
            <a:r>
              <a:rPr lang="ru-RU" dirty="0"/>
              <a:t>. </a:t>
            </a:r>
          </a:p>
          <a:p>
            <a:r>
              <a:rPr lang="ru-RU" dirty="0"/>
              <a:t>2 </a:t>
            </a:r>
            <a:r>
              <a:rPr lang="ru-RU" dirty="0" err="1"/>
              <a:t>варіант</a:t>
            </a:r>
            <a:r>
              <a:rPr lang="ru-RU" dirty="0"/>
              <a:t>. За видами </a:t>
            </a:r>
            <a:r>
              <a:rPr lang="ru-RU" dirty="0" err="1"/>
              <a:t>нерухомості</a:t>
            </a:r>
            <a:r>
              <a:rPr lang="ru-RU" dirty="0"/>
              <a:t> та за </a:t>
            </a:r>
            <a:r>
              <a:rPr lang="ru-RU" dirty="0" err="1"/>
              <a:t>регіонами</a:t>
            </a:r>
            <a:r>
              <a:rPr lang="ru-RU" dirty="0"/>
              <a:t>. </a:t>
            </a:r>
          </a:p>
          <a:p>
            <a:r>
              <a:rPr lang="ru-RU" dirty="0"/>
              <a:t>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виділених</a:t>
            </a:r>
            <a:r>
              <a:rPr lang="ru-RU" dirty="0"/>
              <a:t> </a:t>
            </a:r>
            <a:r>
              <a:rPr lang="ru-RU" dirty="0" err="1"/>
              <a:t>кластерів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побудувати</a:t>
            </a:r>
            <a:r>
              <a:rPr lang="ru-RU" dirty="0"/>
              <a:t> </a:t>
            </a:r>
            <a:r>
              <a:rPr lang="ru-RU" dirty="0" err="1"/>
              <a:t>кластерну</a:t>
            </a:r>
            <a:r>
              <a:rPr lang="ru-RU" dirty="0"/>
              <a:t> </a:t>
            </a:r>
            <a:r>
              <a:rPr lang="ru-RU" dirty="0" err="1"/>
              <a:t>бізнес</a:t>
            </a:r>
            <a:r>
              <a:rPr lang="ru-RU" dirty="0"/>
              <a:t>-модель </a:t>
            </a:r>
            <a:r>
              <a:rPr lang="ru-RU" dirty="0" err="1"/>
              <a:t>компаніі</a:t>
            </a:r>
            <a:r>
              <a:rPr lang="ru-RU" dirty="0"/>
              <a:t>̈. </a:t>
            </a:r>
          </a:p>
          <a:p>
            <a:r>
              <a:rPr lang="ru-RU" dirty="0"/>
              <a:t>З </a:t>
            </a:r>
            <a:r>
              <a:rPr lang="ru-RU" dirty="0" err="1"/>
              <a:t>урахуванням</a:t>
            </a:r>
            <a:r>
              <a:rPr lang="ru-RU" dirty="0"/>
              <a:t> </a:t>
            </a:r>
            <a:r>
              <a:rPr lang="ru-RU" dirty="0" err="1"/>
              <a:t>стратегічних</a:t>
            </a:r>
            <a:r>
              <a:rPr lang="ru-RU" dirty="0"/>
              <a:t> </a:t>
            </a:r>
            <a:r>
              <a:rPr lang="ru-RU" dirty="0" err="1"/>
              <a:t>цілеи</a:t>
            </a:r>
            <a:r>
              <a:rPr lang="ru-RU" dirty="0"/>
              <a:t>̆ </a:t>
            </a:r>
            <a:r>
              <a:rPr lang="ru-RU" dirty="0" err="1"/>
              <a:t>компаніі</a:t>
            </a:r>
            <a:r>
              <a:rPr lang="ru-RU" dirty="0"/>
              <a:t>̈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визначити</a:t>
            </a:r>
            <a:r>
              <a:rPr lang="ru-RU" dirty="0"/>
              <a:t> </a:t>
            </a:r>
            <a:r>
              <a:rPr lang="ru-RU" dirty="0" err="1"/>
              <a:t>цілі</a:t>
            </a:r>
            <a:r>
              <a:rPr lang="ru-RU" dirty="0"/>
              <a:t> та </a:t>
            </a:r>
            <a:r>
              <a:rPr lang="ru-RU" dirty="0" err="1"/>
              <a:t>показники</a:t>
            </a:r>
            <a:r>
              <a:rPr lang="ru-RU" dirty="0"/>
              <a:t> для </a:t>
            </a:r>
            <a:r>
              <a:rPr lang="ru-RU" dirty="0" err="1"/>
              <a:t>оцінювання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функ</a:t>
            </a:r>
            <a:r>
              <a:rPr lang="ru-RU" dirty="0"/>
              <a:t>- </a:t>
            </a:r>
            <a:r>
              <a:rPr lang="ru-RU" dirty="0" err="1"/>
              <a:t>ціонування</a:t>
            </a:r>
            <a:r>
              <a:rPr lang="ru-RU" dirty="0"/>
              <a:t> кожного кластера, </a:t>
            </a:r>
            <a:r>
              <a:rPr lang="ru-RU" dirty="0" err="1"/>
              <a:t>зібрати</a:t>
            </a:r>
            <a:r>
              <a:rPr lang="ru-RU" dirty="0"/>
              <a:t> </a:t>
            </a:r>
            <a:r>
              <a:rPr lang="ru-RU" dirty="0" err="1"/>
              <a:t>дані</a:t>
            </a:r>
            <a:r>
              <a:rPr lang="ru-RU" dirty="0"/>
              <a:t> та </a:t>
            </a:r>
            <a:r>
              <a:rPr lang="ru-RU" dirty="0" err="1"/>
              <a:t>оцінити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компаніі</a:t>
            </a:r>
            <a:r>
              <a:rPr lang="ru-RU" dirty="0"/>
              <a:t>̈ в </a:t>
            </a:r>
            <a:r>
              <a:rPr lang="ru-RU" dirty="0" err="1"/>
              <a:t>розрізі</a:t>
            </a:r>
            <a:r>
              <a:rPr lang="ru-RU" dirty="0"/>
              <a:t> </a:t>
            </a:r>
            <a:r>
              <a:rPr lang="ru-RU" dirty="0" err="1"/>
              <a:t>кластерів</a:t>
            </a:r>
            <a:r>
              <a:rPr lang="ru-RU" dirty="0"/>
              <a:t> за </a:t>
            </a:r>
            <a:r>
              <a:rPr lang="ru-RU" dirty="0" err="1"/>
              <a:t>обраними</a:t>
            </a:r>
            <a:r>
              <a:rPr lang="ru-RU" dirty="0"/>
              <a:t> </a:t>
            </a:r>
            <a:r>
              <a:rPr lang="ru-RU" dirty="0" err="1"/>
              <a:t>показниками</a:t>
            </a:r>
            <a:r>
              <a:rPr lang="ru-RU" dirty="0"/>
              <a:t> за </a:t>
            </a:r>
            <a:r>
              <a:rPr lang="ru-RU" dirty="0" err="1"/>
              <a:t>поточ</a:t>
            </a:r>
            <a:r>
              <a:rPr lang="ru-RU" dirty="0"/>
              <a:t>- </a:t>
            </a:r>
            <a:r>
              <a:rPr lang="ru-RU" dirty="0" err="1"/>
              <a:t>нии</a:t>
            </a:r>
            <a:r>
              <a:rPr lang="ru-RU" dirty="0"/>
              <a:t>̆ і </a:t>
            </a:r>
            <a:r>
              <a:rPr lang="ru-RU" dirty="0" err="1"/>
              <a:t>попередні</a:t>
            </a:r>
            <a:r>
              <a:rPr lang="ru-RU" dirty="0"/>
              <a:t> </a:t>
            </a:r>
            <a:r>
              <a:rPr lang="ru-RU" dirty="0" err="1"/>
              <a:t>періоди</a:t>
            </a:r>
            <a:r>
              <a:rPr lang="ru-RU" dirty="0"/>
              <a:t>, провести </a:t>
            </a:r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можливостеи</a:t>
            </a:r>
            <a:r>
              <a:rPr lang="ru-RU" dirty="0"/>
              <a:t>̆ та </a:t>
            </a:r>
            <a:r>
              <a:rPr lang="ru-RU" dirty="0" err="1"/>
              <a:t>обме</a:t>
            </a:r>
            <a:r>
              <a:rPr lang="ru-RU" dirty="0"/>
              <a:t>- </a:t>
            </a:r>
            <a:r>
              <a:rPr lang="ru-RU" dirty="0" err="1"/>
              <a:t>жень</a:t>
            </a:r>
            <a:r>
              <a:rPr lang="ru-RU" dirty="0"/>
              <a:t>, </a:t>
            </a:r>
            <a:r>
              <a:rPr lang="ru-RU" dirty="0" err="1"/>
              <a:t>пов’язаних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досягненням</a:t>
            </a:r>
            <a:r>
              <a:rPr lang="ru-RU" dirty="0"/>
              <a:t> </a:t>
            </a:r>
            <a:r>
              <a:rPr lang="ru-RU" dirty="0" err="1"/>
              <a:t>стратегічних</a:t>
            </a:r>
            <a:r>
              <a:rPr lang="ru-RU" dirty="0"/>
              <a:t> </a:t>
            </a:r>
            <a:r>
              <a:rPr lang="ru-RU" dirty="0" err="1"/>
              <a:t>цілеи</a:t>
            </a:r>
            <a:r>
              <a:rPr lang="ru-RU" dirty="0"/>
              <a:t>̆ і </a:t>
            </a:r>
            <a:r>
              <a:rPr lang="ru-RU" dirty="0" err="1"/>
              <a:t>показників</a:t>
            </a:r>
            <a:r>
              <a:rPr lang="ru-RU" dirty="0"/>
              <a:t> по кожному кластеру,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виділити</a:t>
            </a:r>
            <a:r>
              <a:rPr lang="ru-RU" dirty="0"/>
              <a:t> </a:t>
            </a:r>
            <a:r>
              <a:rPr lang="ru-RU" dirty="0" err="1"/>
              <a:t>зовнішні</a:t>
            </a:r>
            <a:r>
              <a:rPr lang="ru-RU" dirty="0"/>
              <a:t> </a:t>
            </a:r>
            <a:r>
              <a:rPr lang="ru-RU" dirty="0" err="1"/>
              <a:t>фактори</a:t>
            </a:r>
            <a:r>
              <a:rPr lang="ru-RU" dirty="0"/>
              <a:t> і про- </a:t>
            </a:r>
            <a:r>
              <a:rPr lang="ru-RU" dirty="0" err="1"/>
              <a:t>аналізувати</a:t>
            </a:r>
            <a:r>
              <a:rPr lang="ru-RU" dirty="0"/>
              <a:t> </a:t>
            </a:r>
            <a:r>
              <a:rPr lang="ru-RU" dirty="0" err="1"/>
              <a:t>їх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на </a:t>
            </a:r>
            <a:r>
              <a:rPr lang="ru-RU" dirty="0" err="1"/>
              <a:t>досягнення</a:t>
            </a:r>
            <a:r>
              <a:rPr lang="ru-RU" dirty="0"/>
              <a:t> кластером </a:t>
            </a:r>
            <a:r>
              <a:rPr lang="ru-RU" dirty="0" err="1"/>
              <a:t>поставлених</a:t>
            </a:r>
            <a:r>
              <a:rPr lang="ru-RU" dirty="0"/>
              <a:t> </a:t>
            </a:r>
            <a:r>
              <a:rPr lang="ru-RU" dirty="0" err="1"/>
              <a:t>цілеи</a:t>
            </a:r>
            <a:r>
              <a:rPr lang="ru-RU" dirty="0"/>
              <a:t>̆. 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6708239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1DFBF96-852C-9664-9685-F63A181A4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779" y="270934"/>
            <a:ext cx="11548532" cy="5362222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За результатами </a:t>
            </a:r>
            <a:r>
              <a:rPr lang="ru-RU" dirty="0" err="1"/>
              <a:t>аналізу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прийняті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і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навпаки</a:t>
            </a:r>
            <a:r>
              <a:rPr lang="ru-RU" dirty="0"/>
              <a:t> — </a:t>
            </a:r>
            <a:r>
              <a:rPr lang="ru-RU" dirty="0" err="1"/>
              <a:t>згортання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в рамках кластера і, </a:t>
            </a:r>
            <a:r>
              <a:rPr lang="ru-RU" dirty="0" err="1"/>
              <a:t>можливо</a:t>
            </a:r>
            <a:r>
              <a:rPr lang="ru-RU" dirty="0"/>
              <a:t>, </a:t>
            </a:r>
            <a:r>
              <a:rPr lang="ru-RU" dirty="0" err="1"/>
              <a:t>передання</a:t>
            </a:r>
            <a:r>
              <a:rPr lang="ru-RU" dirty="0"/>
              <a:t> </a:t>
            </a:r>
            <a:r>
              <a:rPr lang="ru-RU" dirty="0" err="1"/>
              <a:t>відповідних</a:t>
            </a:r>
            <a:r>
              <a:rPr lang="ru-RU" dirty="0"/>
              <a:t> </a:t>
            </a:r>
            <a:r>
              <a:rPr lang="ru-RU" dirty="0" err="1"/>
              <a:t>складових</a:t>
            </a:r>
            <a:r>
              <a:rPr lang="ru-RU" dirty="0"/>
              <a:t> ЛСЦ </a:t>
            </a:r>
            <a:r>
              <a:rPr lang="ru-RU" dirty="0" err="1"/>
              <a:t>цього</a:t>
            </a:r>
            <a:r>
              <a:rPr lang="ru-RU" dirty="0"/>
              <a:t> кластера на аутсорсинг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виходу</a:t>
            </a:r>
            <a:r>
              <a:rPr lang="ru-RU" dirty="0"/>
              <a:t> з </a:t>
            </a:r>
            <a:r>
              <a:rPr lang="ru-RU" dirty="0" err="1"/>
              <a:t>нього</a:t>
            </a:r>
            <a:r>
              <a:rPr lang="ru-RU" dirty="0"/>
              <a:t>. Для </a:t>
            </a:r>
            <a:r>
              <a:rPr lang="ru-RU" dirty="0" err="1"/>
              <a:t>обґрунтування</a:t>
            </a:r>
            <a:r>
              <a:rPr lang="ru-RU" dirty="0"/>
              <a:t> остаточного </a:t>
            </a:r>
            <a:r>
              <a:rPr lang="ru-RU" dirty="0" err="1"/>
              <a:t>рішення</a:t>
            </a:r>
            <a:r>
              <a:rPr lang="ru-RU" dirty="0"/>
              <a:t> на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етапі</a:t>
            </a:r>
            <a:r>
              <a:rPr lang="ru-RU" dirty="0"/>
              <a:t> </a:t>
            </a:r>
            <a:r>
              <a:rPr lang="ru-RU" dirty="0" err="1"/>
              <a:t>доцільно</a:t>
            </a:r>
            <a:r>
              <a:rPr lang="ru-RU" dirty="0"/>
              <a:t> </a:t>
            </a:r>
            <a:r>
              <a:rPr lang="ru-RU" dirty="0" err="1"/>
              <a:t>використати</a:t>
            </a:r>
            <a:r>
              <a:rPr lang="ru-RU" dirty="0"/>
              <a:t> </a:t>
            </a:r>
            <a:r>
              <a:rPr lang="ru-RU" dirty="0" err="1"/>
              <a:t>матрицю</a:t>
            </a:r>
            <a:r>
              <a:rPr lang="ru-RU" dirty="0"/>
              <a:t> </a:t>
            </a:r>
            <a:r>
              <a:rPr lang="en-US" dirty="0"/>
              <a:t>MACS. </a:t>
            </a:r>
          </a:p>
          <a:p>
            <a:pPr algn="just"/>
            <a:r>
              <a:rPr lang="ru-RU" dirty="0" err="1"/>
              <a:t>Загальнии</a:t>
            </a:r>
            <a:r>
              <a:rPr lang="ru-RU" dirty="0"/>
              <a:t>̆ </a:t>
            </a:r>
            <a:r>
              <a:rPr lang="ru-RU" dirty="0" err="1"/>
              <a:t>ефект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кластерного </a:t>
            </a:r>
            <a:r>
              <a:rPr lang="ru-RU" dirty="0" err="1"/>
              <a:t>підходу</a:t>
            </a:r>
            <a:r>
              <a:rPr lang="ru-RU" dirty="0"/>
              <a:t> </a:t>
            </a:r>
            <a:r>
              <a:rPr lang="ru-RU" dirty="0" err="1"/>
              <a:t>зазвичаи</a:t>
            </a:r>
            <a:r>
              <a:rPr lang="ru-RU" dirty="0"/>
              <a:t>̆ </a:t>
            </a:r>
            <a:r>
              <a:rPr lang="ru-RU" dirty="0" err="1"/>
              <a:t>виражається</a:t>
            </a:r>
            <a:r>
              <a:rPr lang="ru-RU" dirty="0"/>
              <a:t> у </a:t>
            </a:r>
            <a:r>
              <a:rPr lang="ru-RU" dirty="0" err="1"/>
              <a:t>підвищенні</a:t>
            </a:r>
            <a:r>
              <a:rPr lang="ru-RU" dirty="0"/>
              <a:t> </a:t>
            </a:r>
            <a:r>
              <a:rPr lang="ru-RU" dirty="0" err="1"/>
              <a:t>продуктивності</a:t>
            </a:r>
            <a:r>
              <a:rPr lang="ru-RU" dirty="0"/>
              <a:t>, </a:t>
            </a:r>
            <a:r>
              <a:rPr lang="ru-RU" dirty="0" err="1"/>
              <a:t>збільшенні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розроблених</a:t>
            </a:r>
            <a:r>
              <a:rPr lang="ru-RU" dirty="0"/>
              <a:t> і </a:t>
            </a:r>
            <a:r>
              <a:rPr lang="ru-RU" dirty="0" err="1"/>
              <a:t>впроваджених</a:t>
            </a:r>
            <a:r>
              <a:rPr lang="ru-RU" dirty="0"/>
              <a:t> </a:t>
            </a:r>
            <a:r>
              <a:rPr lang="ru-RU" dirty="0" err="1"/>
              <a:t>інноваціи</a:t>
            </a:r>
            <a:r>
              <a:rPr lang="ru-RU" dirty="0"/>
              <a:t>̆,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частки</a:t>
            </a:r>
            <a:r>
              <a:rPr lang="ru-RU" dirty="0"/>
              <a:t> </a:t>
            </a:r>
            <a:r>
              <a:rPr lang="ru-RU" dirty="0" err="1"/>
              <a:t>компаніі</a:t>
            </a:r>
            <a:r>
              <a:rPr lang="ru-RU" dirty="0"/>
              <a:t>̈ на </a:t>
            </a:r>
            <a:r>
              <a:rPr lang="ru-RU" dirty="0" err="1"/>
              <a:t>регіональних</a:t>
            </a:r>
            <a:r>
              <a:rPr lang="ru-RU" dirty="0"/>
              <a:t> ринках у </a:t>
            </a:r>
            <a:r>
              <a:rPr lang="ru-RU" dirty="0" err="1"/>
              <a:t>розрізі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кластерів</a:t>
            </a:r>
            <a:r>
              <a:rPr lang="ru-RU" dirty="0"/>
              <a:t> </a:t>
            </a:r>
            <a:r>
              <a:rPr lang="ru-RU" dirty="0" err="1"/>
              <a:t>бізнес</a:t>
            </a:r>
            <a:r>
              <a:rPr lang="ru-RU" dirty="0"/>
              <a:t>- </a:t>
            </a:r>
            <a:r>
              <a:rPr lang="ru-RU" dirty="0" err="1"/>
              <a:t>моделі</a:t>
            </a:r>
            <a:r>
              <a:rPr lang="ru-RU" dirty="0"/>
              <a:t>. </a:t>
            </a:r>
          </a:p>
          <a:p>
            <a:pPr algn="just"/>
            <a:r>
              <a:rPr lang="ru-RU" dirty="0" err="1"/>
              <a:t>Групування</a:t>
            </a:r>
            <a:r>
              <a:rPr lang="ru-RU" dirty="0"/>
              <a:t>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бізнес-об’єктів</a:t>
            </a:r>
            <a:r>
              <a:rPr lang="ru-RU" dirty="0"/>
              <a:t> (</a:t>
            </a:r>
            <a:r>
              <a:rPr lang="ru-RU" dirty="0" err="1"/>
              <a:t>споживачів</a:t>
            </a:r>
            <a:r>
              <a:rPr lang="ru-RU" dirty="0"/>
              <a:t>, </a:t>
            </a:r>
            <a:r>
              <a:rPr lang="ru-RU" dirty="0" err="1"/>
              <a:t>постачаль</a:t>
            </a:r>
            <a:r>
              <a:rPr lang="ru-RU" dirty="0"/>
              <a:t>- </a:t>
            </a:r>
            <a:r>
              <a:rPr lang="ru-RU" dirty="0" err="1"/>
              <a:t>ників</a:t>
            </a:r>
            <a:r>
              <a:rPr lang="ru-RU" dirty="0"/>
              <a:t>, </a:t>
            </a:r>
            <a:r>
              <a:rPr lang="ru-RU" dirty="0" err="1"/>
              <a:t>дебіторів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) для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ефективноі</a:t>
            </a:r>
            <a:r>
              <a:rPr lang="ru-RU" dirty="0"/>
              <a:t>̈ </a:t>
            </a:r>
            <a:r>
              <a:rPr lang="ru-RU" dirty="0" err="1"/>
              <a:t>політики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взаємовідносинами</a:t>
            </a:r>
            <a:r>
              <a:rPr lang="ru-RU" dirty="0"/>
              <a:t> з ними. 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765733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D9CF23D-FECA-3370-6885-6AD71EC47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933" y="248356"/>
            <a:ext cx="10783921" cy="5217989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 err="1"/>
              <a:t>Окрім</a:t>
            </a:r>
            <a:r>
              <a:rPr lang="ru-RU" dirty="0"/>
              <a:t> понять СОБ і СЗГ </a:t>
            </a:r>
            <a:r>
              <a:rPr lang="ru-RU" dirty="0" err="1"/>
              <a:t>використовують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термін</a:t>
            </a:r>
            <a:r>
              <a:rPr lang="ru-RU" dirty="0"/>
              <a:t> </a:t>
            </a:r>
            <a:r>
              <a:rPr lang="ru-RU" dirty="0" err="1"/>
              <a:t>стра</a:t>
            </a:r>
            <a:r>
              <a:rPr lang="ru-RU" dirty="0"/>
              <a:t>- </a:t>
            </a:r>
            <a:r>
              <a:rPr lang="ru-RU" dirty="0" err="1"/>
              <a:t>тегічнии</a:t>
            </a:r>
            <a:r>
              <a:rPr lang="ru-RU" dirty="0"/>
              <a:t>̆ </a:t>
            </a:r>
            <a:r>
              <a:rPr lang="ru-RU" dirty="0" err="1"/>
              <a:t>господарськии</a:t>
            </a:r>
            <a:r>
              <a:rPr lang="ru-RU" dirty="0"/>
              <a:t>̆ </a:t>
            </a:r>
            <a:r>
              <a:rPr lang="ru-RU" dirty="0" err="1"/>
              <a:t>підрозділ</a:t>
            </a:r>
            <a:r>
              <a:rPr lang="ru-RU" dirty="0"/>
              <a:t> (СГП) для характеристики </a:t>
            </a:r>
            <a:r>
              <a:rPr lang="ru-RU" dirty="0" err="1"/>
              <a:t>напряму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напрямів</a:t>
            </a:r>
            <a:r>
              <a:rPr lang="ru-RU" dirty="0"/>
              <a:t>, як правило, у </a:t>
            </a:r>
            <a:r>
              <a:rPr lang="ru-RU" dirty="0" err="1"/>
              <a:t>структурі</a:t>
            </a:r>
            <a:r>
              <a:rPr lang="ru-RU" dirty="0"/>
              <a:t>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бізнес-одиниць</a:t>
            </a:r>
            <a:r>
              <a:rPr lang="ru-RU" dirty="0"/>
              <a:t>,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чітко</a:t>
            </a:r>
            <a:r>
              <a:rPr lang="ru-RU" dirty="0"/>
              <a:t> </a:t>
            </a:r>
            <a:r>
              <a:rPr lang="ru-RU" dirty="0" err="1"/>
              <a:t>вираженою</a:t>
            </a:r>
            <a:r>
              <a:rPr lang="ru-RU" dirty="0"/>
              <a:t> </a:t>
            </a:r>
            <a:r>
              <a:rPr lang="ru-RU" dirty="0" err="1"/>
              <a:t>спеціалізацією</a:t>
            </a:r>
            <a:r>
              <a:rPr lang="ru-RU" dirty="0"/>
              <a:t>. </a:t>
            </a:r>
            <a:r>
              <a:rPr lang="ru-RU" dirty="0" err="1"/>
              <a:t>Кожнии</a:t>
            </a:r>
            <a:r>
              <a:rPr lang="ru-RU" dirty="0"/>
              <a:t>̆ СГП повинен </a:t>
            </a:r>
            <a:r>
              <a:rPr lang="ru-RU" dirty="0" err="1"/>
              <a:t>мати</a:t>
            </a:r>
            <a:r>
              <a:rPr lang="ru-RU" dirty="0"/>
              <a:t> </a:t>
            </a:r>
            <a:r>
              <a:rPr lang="ru-RU" dirty="0" err="1"/>
              <a:t>власну</a:t>
            </a:r>
            <a:r>
              <a:rPr lang="ru-RU" dirty="0"/>
              <a:t> </a:t>
            </a:r>
            <a:r>
              <a:rPr lang="ru-RU" dirty="0" err="1"/>
              <a:t>генеральну</a:t>
            </a:r>
            <a:r>
              <a:rPr lang="ru-RU" dirty="0"/>
              <a:t> мету, </a:t>
            </a:r>
            <a:r>
              <a:rPr lang="ru-RU" dirty="0" err="1"/>
              <a:t>порівняно</a:t>
            </a:r>
            <a:r>
              <a:rPr lang="ru-RU" dirty="0"/>
              <a:t> </a:t>
            </a:r>
            <a:r>
              <a:rPr lang="ru-RU" dirty="0" err="1"/>
              <a:t>незалежну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підрозділів</a:t>
            </a:r>
            <a:r>
              <a:rPr lang="ru-RU" dirty="0"/>
              <a:t>. СГП </a:t>
            </a:r>
            <a:r>
              <a:rPr lang="ru-RU" dirty="0" err="1"/>
              <a:t>може</a:t>
            </a:r>
            <a:r>
              <a:rPr lang="ru-RU" dirty="0"/>
              <a:t> бути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відділення</a:t>
            </a:r>
            <a:r>
              <a:rPr lang="ru-RU" dirty="0"/>
              <a:t>, </a:t>
            </a:r>
            <a:r>
              <a:rPr lang="ru-RU" dirty="0" err="1"/>
              <a:t>філіі</a:t>
            </a:r>
            <a:r>
              <a:rPr lang="ru-RU" dirty="0"/>
              <a:t>̈,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цехів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окремого</a:t>
            </a:r>
            <a:r>
              <a:rPr lang="ru-RU" dirty="0"/>
              <a:t> цеху,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знаходитись</a:t>
            </a:r>
            <a:r>
              <a:rPr lang="ru-RU" dirty="0"/>
              <a:t> на будь-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рівні</a:t>
            </a:r>
            <a:r>
              <a:rPr lang="ru-RU" dirty="0"/>
              <a:t> </a:t>
            </a:r>
            <a:r>
              <a:rPr lang="ru-RU" dirty="0" err="1"/>
              <a:t>ієрархічноі</a:t>
            </a:r>
            <a:r>
              <a:rPr lang="ru-RU" dirty="0"/>
              <a:t>̈ </a:t>
            </a:r>
            <a:r>
              <a:rPr lang="ru-RU" dirty="0" err="1"/>
              <a:t>структури</a:t>
            </a:r>
            <a:r>
              <a:rPr lang="ru-RU" dirty="0"/>
              <a:t>. </a:t>
            </a:r>
          </a:p>
          <a:p>
            <a:pPr algn="just"/>
            <a:r>
              <a:rPr lang="ru-RU" dirty="0" err="1"/>
              <a:t>Узагальнюючи</a:t>
            </a:r>
            <a:r>
              <a:rPr lang="ru-RU" dirty="0"/>
              <a:t> </a:t>
            </a:r>
            <a:r>
              <a:rPr lang="ru-RU" dirty="0" err="1"/>
              <a:t>наведені</a:t>
            </a:r>
            <a:r>
              <a:rPr lang="ru-RU" dirty="0"/>
              <a:t> </a:t>
            </a:r>
            <a:r>
              <a:rPr lang="ru-RU" dirty="0" err="1"/>
              <a:t>визначення</a:t>
            </a:r>
            <a:r>
              <a:rPr lang="ru-RU" dirty="0"/>
              <a:t> понять СЗГ, СОБ і СГП,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зробити</a:t>
            </a:r>
            <a:r>
              <a:rPr lang="ru-RU" dirty="0"/>
              <a:t> </a:t>
            </a:r>
            <a:r>
              <a:rPr lang="ru-RU" dirty="0" err="1"/>
              <a:t>висновок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їх</a:t>
            </a:r>
            <a:r>
              <a:rPr lang="ru-RU" dirty="0"/>
              <a:t>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особ- </a:t>
            </a:r>
            <a:r>
              <a:rPr lang="ru-RU" dirty="0" err="1"/>
              <a:t>ливостеи</a:t>
            </a:r>
            <a:r>
              <a:rPr lang="ru-RU" dirty="0"/>
              <a:t>̆ </a:t>
            </a:r>
            <a:r>
              <a:rPr lang="ru-RU" dirty="0" err="1"/>
              <a:t>організаційноі</a:t>
            </a:r>
            <a:r>
              <a:rPr lang="ru-RU" dirty="0"/>
              <a:t>̈ </a:t>
            </a:r>
            <a:r>
              <a:rPr lang="ru-RU" dirty="0" err="1"/>
              <a:t>структури</a:t>
            </a:r>
            <a:r>
              <a:rPr lang="ru-RU" dirty="0"/>
              <a:t> кожного конкретного </a:t>
            </a:r>
            <a:r>
              <a:rPr lang="ru-RU" dirty="0" err="1"/>
              <a:t>підпри</a:t>
            </a:r>
            <a:r>
              <a:rPr lang="ru-RU" dirty="0"/>
              <a:t>- </a:t>
            </a:r>
            <a:r>
              <a:rPr lang="ru-RU" dirty="0" err="1"/>
              <a:t>ємства</a:t>
            </a:r>
            <a:r>
              <a:rPr lang="ru-RU" dirty="0"/>
              <a:t>. Так, </a:t>
            </a:r>
            <a:r>
              <a:rPr lang="ru-RU" dirty="0" err="1"/>
              <a:t>якщо</a:t>
            </a:r>
            <a:r>
              <a:rPr lang="ru-RU" dirty="0"/>
              <a:t> в </a:t>
            </a:r>
            <a:r>
              <a:rPr lang="ru-RU" dirty="0" err="1"/>
              <a:t>структурі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 </a:t>
            </a:r>
            <a:r>
              <a:rPr lang="ru-RU" dirty="0" err="1"/>
              <a:t>передбачено</a:t>
            </a:r>
            <a:r>
              <a:rPr lang="ru-RU" dirty="0"/>
              <a:t> </a:t>
            </a:r>
            <a:r>
              <a:rPr lang="ru-RU" dirty="0" err="1"/>
              <a:t>автоном</a:t>
            </a:r>
            <a:r>
              <a:rPr lang="ru-RU" dirty="0"/>
              <a:t>- не </a:t>
            </a:r>
            <a:r>
              <a:rPr lang="ru-RU" dirty="0" err="1"/>
              <a:t>функціонування</a:t>
            </a:r>
            <a:r>
              <a:rPr lang="ru-RU" dirty="0"/>
              <a:t>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господарських</a:t>
            </a:r>
            <a:r>
              <a:rPr lang="ru-RU" dirty="0"/>
              <a:t> </a:t>
            </a:r>
            <a:r>
              <a:rPr lang="ru-RU" dirty="0" err="1"/>
              <a:t>підрозділів</a:t>
            </a:r>
            <a:r>
              <a:rPr lang="ru-RU" dirty="0"/>
              <a:t>, то для </a:t>
            </a:r>
            <a:r>
              <a:rPr lang="ru-RU" dirty="0" err="1"/>
              <a:t>їх</a:t>
            </a:r>
            <a:r>
              <a:rPr lang="ru-RU" dirty="0"/>
              <a:t> </a:t>
            </a:r>
            <a:r>
              <a:rPr lang="ru-RU" dirty="0" err="1"/>
              <a:t>стратегічного</a:t>
            </a:r>
            <a:r>
              <a:rPr lang="ru-RU" dirty="0"/>
              <a:t> </a:t>
            </a:r>
            <a:r>
              <a:rPr lang="ru-RU" dirty="0" err="1"/>
              <a:t>аналізу</a:t>
            </a:r>
            <a:r>
              <a:rPr lang="ru-RU" dirty="0"/>
              <a:t> як </a:t>
            </a:r>
            <a:r>
              <a:rPr lang="ru-RU" dirty="0" err="1"/>
              <a:t>складових</a:t>
            </a:r>
            <a:r>
              <a:rPr lang="ru-RU" dirty="0"/>
              <a:t> </a:t>
            </a:r>
            <a:r>
              <a:rPr lang="ru-RU" dirty="0" err="1"/>
              <a:t>бізнес</a:t>
            </a:r>
            <a:r>
              <a:rPr lang="ru-RU" dirty="0"/>
              <a:t>-портфеля </a:t>
            </a:r>
            <a:r>
              <a:rPr lang="ru-RU" dirty="0" err="1"/>
              <a:t>підприємства</a:t>
            </a:r>
            <a:r>
              <a:rPr lang="ru-RU" dirty="0"/>
              <a:t> </a:t>
            </a:r>
            <a:r>
              <a:rPr lang="ru-RU" dirty="0" err="1"/>
              <a:t>доцільно</a:t>
            </a:r>
            <a:r>
              <a:rPr lang="ru-RU" dirty="0"/>
              <a:t> </a:t>
            </a:r>
            <a:r>
              <a:rPr lang="ru-RU" dirty="0" err="1"/>
              <a:t>сформувати</a:t>
            </a:r>
            <a:r>
              <a:rPr lang="ru-RU" dirty="0"/>
              <a:t> </a:t>
            </a:r>
            <a:r>
              <a:rPr lang="ru-RU" dirty="0" err="1"/>
              <a:t>поняття</a:t>
            </a:r>
            <a:r>
              <a:rPr lang="ru-RU" dirty="0"/>
              <a:t> СГП </a:t>
            </a:r>
            <a:r>
              <a:rPr lang="ru-RU" dirty="0" err="1"/>
              <a:t>або</a:t>
            </a:r>
            <a:r>
              <a:rPr lang="ru-RU" dirty="0"/>
              <a:t> СОБ. </a:t>
            </a:r>
          </a:p>
          <a:p>
            <a:pPr algn="just"/>
            <a:r>
              <a:rPr lang="ru-RU" dirty="0"/>
              <a:t>У </a:t>
            </a:r>
            <a:r>
              <a:rPr lang="ru-RU" dirty="0" err="1"/>
              <a:t>разі</a:t>
            </a:r>
            <a:r>
              <a:rPr lang="ru-RU" dirty="0"/>
              <a:t>, коли в </a:t>
            </a:r>
            <a:r>
              <a:rPr lang="ru-RU" dirty="0" err="1"/>
              <a:t>організаційніи</a:t>
            </a:r>
            <a:r>
              <a:rPr lang="ru-RU" dirty="0"/>
              <a:t>̆ </a:t>
            </a:r>
            <a:r>
              <a:rPr lang="ru-RU" dirty="0" err="1"/>
              <a:t>структурі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 </a:t>
            </a:r>
            <a:r>
              <a:rPr lang="ru-RU" dirty="0" err="1"/>
              <a:t>важко</a:t>
            </a:r>
            <a:r>
              <a:rPr lang="ru-RU" dirty="0"/>
              <a:t> (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неможливо</a:t>
            </a:r>
            <a:r>
              <a:rPr lang="ru-RU" dirty="0"/>
              <a:t>) </a:t>
            </a:r>
            <a:r>
              <a:rPr lang="ru-RU" dirty="0" err="1"/>
              <a:t>виокремити</a:t>
            </a:r>
            <a:r>
              <a:rPr lang="ru-RU" dirty="0"/>
              <a:t> </a:t>
            </a:r>
            <a:r>
              <a:rPr lang="ru-RU" dirty="0" err="1"/>
              <a:t>господарські</a:t>
            </a:r>
            <a:r>
              <a:rPr lang="ru-RU" dirty="0"/>
              <a:t> </a:t>
            </a:r>
            <a:r>
              <a:rPr lang="ru-RU" dirty="0" err="1"/>
              <a:t>підрозділи</a:t>
            </a:r>
            <a:r>
              <a:rPr lang="ru-RU" dirty="0"/>
              <a:t>, то </a:t>
            </a:r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бізнесу</a:t>
            </a:r>
            <a:r>
              <a:rPr lang="ru-RU" dirty="0"/>
              <a:t> </a:t>
            </a:r>
            <a:r>
              <a:rPr lang="ru-RU" dirty="0" err="1"/>
              <a:t>компаніі</a:t>
            </a:r>
            <a:r>
              <a:rPr lang="ru-RU" dirty="0"/>
              <a:t>̈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проводити</a:t>
            </a:r>
            <a:r>
              <a:rPr lang="ru-RU" dirty="0"/>
              <a:t>, </a:t>
            </a:r>
            <a:r>
              <a:rPr lang="ru-RU" dirty="0" err="1"/>
              <a:t>виділяючи</a:t>
            </a:r>
            <a:r>
              <a:rPr lang="ru-RU" dirty="0"/>
              <a:t> </a:t>
            </a:r>
            <a:r>
              <a:rPr lang="ru-RU" dirty="0" err="1"/>
              <a:t>окремі</a:t>
            </a:r>
            <a:r>
              <a:rPr lang="ru-RU" dirty="0"/>
              <a:t> СЗГ. </a:t>
            </a:r>
          </a:p>
          <a:p>
            <a:pPr algn="just"/>
            <a:r>
              <a:rPr lang="ru-RU" dirty="0"/>
              <a:t>На </a:t>
            </a:r>
            <a:r>
              <a:rPr lang="ru-RU" dirty="0" err="1"/>
              <a:t>найнижчому</a:t>
            </a:r>
            <a:r>
              <a:rPr lang="ru-RU" dirty="0"/>
              <a:t> </a:t>
            </a:r>
            <a:r>
              <a:rPr lang="ru-RU" dirty="0" err="1"/>
              <a:t>ієрархічному</a:t>
            </a:r>
            <a:r>
              <a:rPr lang="ru-RU" dirty="0"/>
              <a:t> </a:t>
            </a:r>
            <a:r>
              <a:rPr lang="ru-RU" dirty="0" err="1"/>
              <a:t>рівні</a:t>
            </a:r>
            <a:r>
              <a:rPr lang="ru-RU" dirty="0"/>
              <a:t> </a:t>
            </a:r>
            <a:r>
              <a:rPr lang="ru-RU" dirty="0" err="1"/>
              <a:t>одиницею</a:t>
            </a:r>
            <a:r>
              <a:rPr lang="ru-RU" dirty="0"/>
              <a:t> </a:t>
            </a:r>
            <a:r>
              <a:rPr lang="ru-RU" dirty="0" err="1"/>
              <a:t>аналізу</a:t>
            </a:r>
            <a:r>
              <a:rPr lang="ru-RU" dirty="0"/>
              <a:t> </a:t>
            </a:r>
            <a:r>
              <a:rPr lang="ru-RU" dirty="0" err="1"/>
              <a:t>бізнес</a:t>
            </a:r>
            <a:r>
              <a:rPr lang="ru-RU" dirty="0"/>
              <a:t>-портфеля </a:t>
            </a:r>
            <a:r>
              <a:rPr lang="ru-RU" dirty="0" err="1"/>
              <a:t>компаніі</a:t>
            </a:r>
            <a:r>
              <a:rPr lang="ru-RU" dirty="0"/>
              <a:t>̈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продуктові</a:t>
            </a:r>
            <a:r>
              <a:rPr lang="ru-RU" dirty="0"/>
              <a:t> </a:t>
            </a:r>
            <a:r>
              <a:rPr lang="ru-RU" dirty="0" err="1"/>
              <a:t>лінійки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окремі</a:t>
            </a:r>
            <a:r>
              <a:rPr lang="ru-RU" dirty="0"/>
              <a:t> </a:t>
            </a:r>
            <a:r>
              <a:rPr lang="ru-RU" dirty="0" err="1"/>
              <a:t>продукти</a:t>
            </a:r>
            <a:r>
              <a:rPr lang="ru-RU" dirty="0"/>
              <a:t>. </a:t>
            </a:r>
          </a:p>
          <a:p>
            <a:pPr algn="just"/>
            <a:r>
              <a:rPr lang="ru-RU" dirty="0" err="1"/>
              <a:t>Отже</a:t>
            </a:r>
            <a:r>
              <a:rPr lang="ru-RU" dirty="0"/>
              <a:t>, </a:t>
            </a:r>
            <a:r>
              <a:rPr lang="ru-RU" dirty="0" err="1"/>
              <a:t>бізнес</a:t>
            </a:r>
            <a:r>
              <a:rPr lang="ru-RU" dirty="0"/>
              <a:t>-портфель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сукупність</a:t>
            </a:r>
            <a:r>
              <a:rPr lang="ru-RU" dirty="0"/>
              <a:t> </a:t>
            </a:r>
            <a:r>
              <a:rPr lang="ru-RU" dirty="0" err="1"/>
              <a:t>бізнес-одиниць</a:t>
            </a:r>
            <a:r>
              <a:rPr lang="ru-RU" dirty="0"/>
              <a:t> (</a:t>
            </a:r>
            <a:r>
              <a:rPr lang="ru-RU" dirty="0" err="1"/>
              <a:t>господарських</a:t>
            </a:r>
            <a:r>
              <a:rPr lang="ru-RU" dirty="0"/>
              <a:t> </a:t>
            </a:r>
            <a:r>
              <a:rPr lang="ru-RU" dirty="0" err="1"/>
              <a:t>підрозділів</a:t>
            </a:r>
            <a:r>
              <a:rPr lang="ru-RU" dirty="0"/>
              <a:t>), зон </a:t>
            </a:r>
            <a:r>
              <a:rPr lang="ru-RU" dirty="0" err="1"/>
              <a:t>господарювання</a:t>
            </a:r>
            <a:r>
              <a:rPr lang="ru-RU" dirty="0"/>
              <a:t>, </a:t>
            </a:r>
            <a:r>
              <a:rPr lang="ru-RU" dirty="0" err="1"/>
              <a:t>продуктових</a:t>
            </a:r>
            <a:r>
              <a:rPr lang="ru-RU" dirty="0"/>
              <a:t> </a:t>
            </a:r>
            <a:r>
              <a:rPr lang="ru-RU" dirty="0" err="1"/>
              <a:t>лінійок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 </a:t>
            </a:r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обраного</a:t>
            </a:r>
            <a:r>
              <a:rPr lang="ru-RU" dirty="0"/>
              <a:t> </a:t>
            </a:r>
            <a:r>
              <a:rPr lang="ru-RU" dirty="0" err="1"/>
              <a:t>рів</a:t>
            </a:r>
            <a:r>
              <a:rPr lang="ru-RU" dirty="0"/>
              <a:t>- </a:t>
            </a:r>
            <a:r>
              <a:rPr lang="ru-RU" dirty="0" err="1"/>
              <a:t>ня</a:t>
            </a:r>
            <a:r>
              <a:rPr lang="ru-RU" dirty="0"/>
              <a:t> </a:t>
            </a:r>
            <a:r>
              <a:rPr lang="ru-RU" dirty="0" err="1"/>
              <a:t>узагальнення</a:t>
            </a:r>
            <a:r>
              <a:rPr lang="ru-RU" dirty="0"/>
              <a:t>. 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4209514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1EA3E93-55D2-3499-BE13-F4746FF71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689" y="304800"/>
            <a:ext cx="11356622" cy="5384800"/>
          </a:xfrm>
        </p:spPr>
        <p:txBody>
          <a:bodyPr>
            <a:normAutofit fontScale="85000" lnSpcReduction="20000"/>
          </a:bodyPr>
          <a:lstStyle/>
          <a:p>
            <a:r>
              <a:rPr lang="ru-UA" dirty="0"/>
              <a:t>2. Основні етапи аналізу бізнес-портфелю компанії</a:t>
            </a:r>
          </a:p>
          <a:p>
            <a:r>
              <a:rPr lang="ru-RU" dirty="0" err="1"/>
              <a:t>Доцільно</a:t>
            </a:r>
            <a:r>
              <a:rPr lang="ru-RU" dirty="0"/>
              <a:t> </a:t>
            </a:r>
            <a:r>
              <a:rPr lang="ru-RU" dirty="0" err="1"/>
              <a:t>виділити</a:t>
            </a:r>
            <a:r>
              <a:rPr lang="ru-RU" dirty="0"/>
              <a:t> </a:t>
            </a:r>
            <a:r>
              <a:rPr lang="ru-RU" dirty="0" err="1"/>
              <a:t>шість</a:t>
            </a:r>
            <a:r>
              <a:rPr lang="ru-RU" dirty="0"/>
              <a:t> </a:t>
            </a:r>
            <a:r>
              <a:rPr lang="ru-RU" dirty="0" err="1"/>
              <a:t>етапів</a:t>
            </a:r>
            <a:r>
              <a:rPr lang="ru-RU" dirty="0"/>
              <a:t>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аналізу</a:t>
            </a:r>
            <a:r>
              <a:rPr lang="ru-RU" dirty="0"/>
              <a:t> </a:t>
            </a:r>
            <a:r>
              <a:rPr lang="ru-RU" dirty="0" err="1"/>
              <a:t>біз</a:t>
            </a:r>
            <a:r>
              <a:rPr lang="ru-RU" dirty="0"/>
              <a:t>- нес-портфеля </a:t>
            </a:r>
            <a:r>
              <a:rPr lang="ru-RU" dirty="0" err="1"/>
              <a:t>компаніі</a:t>
            </a:r>
            <a:r>
              <a:rPr lang="ru-RU" dirty="0"/>
              <a:t>̈: </a:t>
            </a:r>
          </a:p>
          <a:p>
            <a:r>
              <a:rPr lang="ru-RU" dirty="0" err="1"/>
              <a:t>Першии</a:t>
            </a:r>
            <a:r>
              <a:rPr lang="ru-RU" dirty="0"/>
              <a:t>̆ крок — </a:t>
            </a:r>
            <a:r>
              <a:rPr lang="ru-RU" dirty="0" err="1"/>
              <a:t>вибір</a:t>
            </a:r>
            <a:r>
              <a:rPr lang="ru-RU" dirty="0"/>
              <a:t> </a:t>
            </a:r>
            <a:r>
              <a:rPr lang="ru-RU" dirty="0" err="1"/>
              <a:t>ієрархічного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в </a:t>
            </a:r>
            <a:r>
              <a:rPr lang="ru-RU" dirty="0" err="1"/>
              <a:t>структурі</a:t>
            </a:r>
            <a:r>
              <a:rPr lang="ru-RU" dirty="0"/>
              <a:t> </a:t>
            </a:r>
            <a:r>
              <a:rPr lang="ru-RU" dirty="0" err="1"/>
              <a:t>компаніі</a:t>
            </a:r>
            <a:r>
              <a:rPr lang="ru-RU" dirty="0"/>
              <a:t>̈ для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аналізу</a:t>
            </a:r>
            <a:r>
              <a:rPr lang="ru-RU" dirty="0"/>
              <a:t> </a:t>
            </a:r>
            <a:r>
              <a:rPr lang="ru-RU" dirty="0" err="1"/>
              <a:t>бізнес</a:t>
            </a:r>
            <a:r>
              <a:rPr lang="ru-RU" dirty="0"/>
              <a:t>-портфеля. Для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формується</a:t>
            </a:r>
            <a:r>
              <a:rPr lang="ru-RU" dirty="0"/>
              <a:t> </a:t>
            </a:r>
            <a:r>
              <a:rPr lang="ru-RU" dirty="0" err="1"/>
              <a:t>багаторівнева</a:t>
            </a:r>
            <a:r>
              <a:rPr lang="ru-RU" dirty="0"/>
              <a:t> структура </a:t>
            </a:r>
            <a:r>
              <a:rPr lang="ru-RU" dirty="0" err="1"/>
              <a:t>елементів</a:t>
            </a:r>
            <a:r>
              <a:rPr lang="ru-RU" dirty="0"/>
              <a:t> </a:t>
            </a:r>
            <a:r>
              <a:rPr lang="ru-RU" dirty="0" err="1"/>
              <a:t>бізнес</a:t>
            </a:r>
            <a:r>
              <a:rPr lang="ru-RU" dirty="0"/>
              <a:t>-портфеля, яка </a:t>
            </a:r>
            <a:r>
              <a:rPr lang="ru-RU" dirty="0" err="1"/>
              <a:t>починається</a:t>
            </a:r>
            <a:r>
              <a:rPr lang="ru-RU" dirty="0"/>
              <a:t> на </a:t>
            </a:r>
            <a:r>
              <a:rPr lang="ru-RU" dirty="0" err="1"/>
              <a:t>рівні</a:t>
            </a:r>
            <a:r>
              <a:rPr lang="ru-RU" dirty="0"/>
              <a:t> </a:t>
            </a:r>
            <a:r>
              <a:rPr lang="ru-RU" dirty="0" err="1"/>
              <a:t>окремого</a:t>
            </a:r>
            <a:r>
              <a:rPr lang="ru-RU" dirty="0"/>
              <a:t> продукту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продуктовоі</a:t>
            </a:r>
            <a:r>
              <a:rPr lang="ru-RU" dirty="0"/>
              <a:t>̈ </a:t>
            </a:r>
            <a:r>
              <a:rPr lang="ru-RU" dirty="0" err="1"/>
              <a:t>лінійки</a:t>
            </a:r>
            <a:r>
              <a:rPr lang="ru-RU" dirty="0"/>
              <a:t> і </a:t>
            </a:r>
            <a:r>
              <a:rPr lang="ru-RU" dirty="0" err="1"/>
              <a:t>завершується</a:t>
            </a:r>
            <a:r>
              <a:rPr lang="ru-RU" dirty="0"/>
              <a:t> на </a:t>
            </a:r>
            <a:r>
              <a:rPr lang="ru-RU" dirty="0" err="1"/>
              <a:t>рівні</a:t>
            </a:r>
            <a:r>
              <a:rPr lang="ru-RU" dirty="0"/>
              <a:t> </a:t>
            </a:r>
            <a:r>
              <a:rPr lang="ru-RU" dirty="0" err="1"/>
              <a:t>стратегічних</a:t>
            </a:r>
            <a:r>
              <a:rPr lang="ru-RU" dirty="0"/>
              <a:t> </a:t>
            </a:r>
            <a:r>
              <a:rPr lang="ru-RU" dirty="0" err="1"/>
              <a:t>бізнес-одиниць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зон </a:t>
            </a:r>
            <a:r>
              <a:rPr lang="ru-RU" dirty="0" err="1"/>
              <a:t>господарювання</a:t>
            </a:r>
            <a:r>
              <a:rPr lang="ru-RU" dirty="0"/>
              <a:t> </a:t>
            </a:r>
            <a:r>
              <a:rPr lang="ru-RU" dirty="0" err="1"/>
              <a:t>компаніі</a:t>
            </a:r>
            <a:r>
              <a:rPr lang="ru-RU" dirty="0"/>
              <a:t>̈. </a:t>
            </a:r>
          </a:p>
          <a:p>
            <a:r>
              <a:rPr lang="ru-RU" dirty="0" err="1"/>
              <a:t>Другии</a:t>
            </a:r>
            <a:r>
              <a:rPr lang="ru-RU" dirty="0"/>
              <a:t>̆ крок — </a:t>
            </a:r>
            <a:r>
              <a:rPr lang="ru-RU" dirty="0" err="1"/>
              <a:t>ідентифікація</a:t>
            </a:r>
            <a:r>
              <a:rPr lang="ru-RU" dirty="0"/>
              <a:t> </a:t>
            </a:r>
            <a:r>
              <a:rPr lang="ru-RU" dirty="0" err="1"/>
              <a:t>одиниць</a:t>
            </a:r>
            <a:r>
              <a:rPr lang="ru-RU" dirty="0"/>
              <a:t> </a:t>
            </a:r>
            <a:r>
              <a:rPr lang="ru-RU" dirty="0" err="1"/>
              <a:t>аналізу</a:t>
            </a:r>
            <a:r>
              <a:rPr lang="ru-RU" dirty="0"/>
              <a:t> (</a:t>
            </a:r>
            <a:r>
              <a:rPr lang="ru-RU" dirty="0" err="1"/>
              <a:t>продуктів</a:t>
            </a:r>
            <a:r>
              <a:rPr lang="ru-RU" dirty="0"/>
              <a:t>, </a:t>
            </a:r>
            <a:r>
              <a:rPr lang="ru-RU" dirty="0" err="1"/>
              <a:t>продуктових</a:t>
            </a:r>
            <a:r>
              <a:rPr lang="ru-RU" dirty="0"/>
              <a:t> </a:t>
            </a:r>
            <a:r>
              <a:rPr lang="ru-RU" dirty="0" err="1"/>
              <a:t>лінійок</a:t>
            </a:r>
            <a:r>
              <a:rPr lang="ru-RU" dirty="0"/>
              <a:t>, СОБ, СЗГ </a:t>
            </a:r>
            <a:r>
              <a:rPr lang="ru-RU" dirty="0" err="1"/>
              <a:t>або</a:t>
            </a:r>
            <a:r>
              <a:rPr lang="ru-RU" dirty="0"/>
              <a:t> СГП), </a:t>
            </a:r>
            <a:r>
              <a:rPr lang="ru-RU" dirty="0" err="1"/>
              <a:t>що</a:t>
            </a:r>
            <a:r>
              <a:rPr lang="ru-RU" dirty="0"/>
              <a:t> в </a:t>
            </a:r>
            <a:r>
              <a:rPr lang="ru-RU" dirty="0" err="1"/>
              <a:t>подальшому</a:t>
            </a:r>
            <a:r>
              <a:rPr lang="ru-RU" dirty="0"/>
              <a:t> </a:t>
            </a:r>
            <a:r>
              <a:rPr lang="ru-RU" dirty="0" err="1"/>
              <a:t>будуть</a:t>
            </a:r>
            <a:r>
              <a:rPr lang="ru-RU" dirty="0"/>
              <a:t> </a:t>
            </a:r>
            <a:r>
              <a:rPr lang="ru-RU" dirty="0" err="1"/>
              <a:t>позиціонуватись</a:t>
            </a:r>
            <a:r>
              <a:rPr lang="ru-RU" dirty="0"/>
              <a:t> у </a:t>
            </a:r>
            <a:r>
              <a:rPr lang="ru-RU" dirty="0" err="1"/>
              <a:t>матрицях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інструментах</a:t>
            </a:r>
            <a:r>
              <a:rPr lang="ru-RU" dirty="0"/>
              <a:t> </a:t>
            </a:r>
            <a:r>
              <a:rPr lang="ru-RU" dirty="0" err="1"/>
              <a:t>аналізу</a:t>
            </a:r>
            <a:r>
              <a:rPr lang="ru-RU" dirty="0"/>
              <a:t> як </a:t>
            </a:r>
            <a:r>
              <a:rPr lang="ru-RU" dirty="0" err="1"/>
              <a:t>окремі</a:t>
            </a:r>
            <a:r>
              <a:rPr lang="ru-RU" dirty="0"/>
              <a:t> </a:t>
            </a:r>
            <a:r>
              <a:rPr lang="ru-RU" dirty="0" err="1"/>
              <a:t>об’єкти</a:t>
            </a:r>
            <a:r>
              <a:rPr lang="ru-RU" dirty="0"/>
              <a:t>. </a:t>
            </a:r>
          </a:p>
          <a:p>
            <a:r>
              <a:rPr lang="ru-RU" dirty="0"/>
              <a:t>До </a:t>
            </a:r>
            <a:r>
              <a:rPr lang="ru-RU" dirty="0" err="1"/>
              <a:t>найбільш</a:t>
            </a:r>
            <a:r>
              <a:rPr lang="ru-RU" dirty="0"/>
              <a:t> </a:t>
            </a:r>
            <a:r>
              <a:rPr lang="ru-RU" dirty="0" err="1"/>
              <a:t>узагальненого</a:t>
            </a:r>
            <a:r>
              <a:rPr lang="ru-RU" dirty="0"/>
              <a:t> </a:t>
            </a:r>
            <a:r>
              <a:rPr lang="ru-RU" dirty="0" err="1"/>
              <a:t>переліку</a:t>
            </a:r>
            <a:r>
              <a:rPr lang="ru-RU" dirty="0"/>
              <a:t> </a:t>
            </a:r>
            <a:r>
              <a:rPr lang="ru-RU" dirty="0" err="1"/>
              <a:t>можливих</a:t>
            </a:r>
            <a:r>
              <a:rPr lang="ru-RU" dirty="0"/>
              <a:t> </a:t>
            </a:r>
            <a:r>
              <a:rPr lang="ru-RU" dirty="0" err="1"/>
              <a:t>варіантів</a:t>
            </a:r>
            <a:r>
              <a:rPr lang="ru-RU" dirty="0"/>
              <a:t> об- </a:t>
            </a:r>
            <a:r>
              <a:rPr lang="ru-RU" dirty="0" err="1"/>
              <a:t>раних</a:t>
            </a:r>
            <a:r>
              <a:rPr lang="ru-RU" dirty="0"/>
              <a:t> </a:t>
            </a:r>
            <a:r>
              <a:rPr lang="ru-RU" dirty="0" err="1"/>
              <a:t>об’єктів</a:t>
            </a:r>
            <a:r>
              <a:rPr lang="ru-RU" dirty="0"/>
              <a:t> портфельного </a:t>
            </a:r>
            <a:r>
              <a:rPr lang="ru-RU" dirty="0" err="1"/>
              <a:t>аналізу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віднести</a:t>
            </a:r>
            <a:r>
              <a:rPr lang="ru-RU" dirty="0"/>
              <a:t>: </a:t>
            </a:r>
          </a:p>
          <a:p>
            <a:r>
              <a:rPr lang="ru-RU" dirty="0"/>
              <a:t>— портфель </a:t>
            </a:r>
            <a:r>
              <a:rPr lang="ru-RU" dirty="0" err="1"/>
              <a:t>продуктів</a:t>
            </a:r>
            <a:r>
              <a:rPr lang="ru-RU" dirty="0"/>
              <a:t>;</a:t>
            </a:r>
            <a:br>
              <a:rPr lang="ru-RU" dirty="0"/>
            </a:br>
            <a:r>
              <a:rPr lang="ru-RU" dirty="0"/>
              <a:t>— </a:t>
            </a:r>
            <a:r>
              <a:rPr lang="ru-RU" dirty="0" err="1"/>
              <a:t>пакети</a:t>
            </a:r>
            <a:r>
              <a:rPr lang="ru-RU" dirty="0"/>
              <a:t> </a:t>
            </a:r>
            <a:r>
              <a:rPr lang="ru-RU" dirty="0" err="1"/>
              <a:t>акціи</a:t>
            </a:r>
            <a:r>
              <a:rPr lang="ru-RU" dirty="0"/>
              <a:t>̆ </a:t>
            </a:r>
            <a:r>
              <a:rPr lang="ru-RU" dirty="0" err="1"/>
              <a:t>компаніі</a:t>
            </a:r>
            <a:r>
              <a:rPr lang="ru-RU" dirty="0"/>
              <a:t>̈ (портфель </a:t>
            </a:r>
            <a:r>
              <a:rPr lang="ru-RU" dirty="0" err="1"/>
              <a:t>акціи</a:t>
            </a:r>
            <a:r>
              <a:rPr lang="ru-RU" dirty="0"/>
              <a:t>̆);</a:t>
            </a:r>
            <a:br>
              <a:rPr lang="ru-RU" dirty="0"/>
            </a:br>
            <a:r>
              <a:rPr lang="ru-RU" dirty="0"/>
              <a:t>— </a:t>
            </a:r>
            <a:r>
              <a:rPr lang="ru-RU" dirty="0" err="1"/>
              <a:t>сукупність</a:t>
            </a:r>
            <a:r>
              <a:rPr lang="ru-RU" dirty="0"/>
              <a:t> </a:t>
            </a:r>
            <a:r>
              <a:rPr lang="ru-RU" dirty="0" err="1"/>
              <a:t>підприємств</a:t>
            </a:r>
            <a:r>
              <a:rPr lang="ru-RU" dirty="0"/>
              <a:t> </a:t>
            </a:r>
            <a:r>
              <a:rPr lang="ru-RU" dirty="0" err="1"/>
              <a:t>однієі</a:t>
            </a:r>
            <a:r>
              <a:rPr lang="ru-RU" dirty="0"/>
              <a:t>̈ </a:t>
            </a:r>
            <a:r>
              <a:rPr lang="ru-RU" dirty="0" err="1"/>
              <a:t>галузі</a:t>
            </a:r>
            <a:r>
              <a:rPr lang="ru-RU" dirty="0"/>
              <a:t> в </a:t>
            </a:r>
            <a:r>
              <a:rPr lang="ru-RU" dirty="0" err="1"/>
              <a:t>регіоні</a:t>
            </a:r>
            <a:r>
              <a:rPr lang="ru-RU" dirty="0"/>
              <a:t>, в </a:t>
            </a:r>
            <a:r>
              <a:rPr lang="ru-RU" dirty="0" err="1"/>
              <a:t>національному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у </a:t>
            </a:r>
            <a:r>
              <a:rPr lang="ru-RU" dirty="0" err="1"/>
              <a:t>світовому</a:t>
            </a:r>
            <a:r>
              <a:rPr lang="ru-RU" dirty="0"/>
              <a:t> </a:t>
            </a:r>
            <a:r>
              <a:rPr lang="ru-RU" dirty="0" err="1"/>
              <a:t>масштабі</a:t>
            </a:r>
            <a:r>
              <a:rPr lang="ru-RU" dirty="0"/>
              <a:t> (</a:t>
            </a:r>
            <a:r>
              <a:rPr lang="ru-RU" dirty="0" err="1"/>
              <a:t>галузевии</a:t>
            </a:r>
            <a:r>
              <a:rPr lang="ru-RU" dirty="0"/>
              <a:t>̆ портфель </a:t>
            </a:r>
            <a:r>
              <a:rPr lang="ru-RU" dirty="0" err="1"/>
              <a:t>підприємств</a:t>
            </a:r>
            <a:r>
              <a:rPr lang="ru-RU" dirty="0"/>
              <a:t>); </a:t>
            </a:r>
          </a:p>
          <a:p>
            <a:r>
              <a:rPr lang="ru-RU" dirty="0"/>
              <a:t>— </a:t>
            </a:r>
            <a:r>
              <a:rPr lang="ru-RU" dirty="0" err="1"/>
              <a:t>сукупність</a:t>
            </a:r>
            <a:r>
              <a:rPr lang="ru-RU" dirty="0"/>
              <a:t> </a:t>
            </a:r>
            <a:r>
              <a:rPr lang="ru-RU" dirty="0" err="1"/>
              <a:t>підприємств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галузеи</a:t>
            </a:r>
            <a:r>
              <a:rPr lang="ru-RU" dirty="0"/>
              <a:t>̆ у </a:t>
            </a:r>
            <a:r>
              <a:rPr lang="ru-RU" dirty="0" err="1"/>
              <a:t>регіоні</a:t>
            </a:r>
            <a:r>
              <a:rPr lang="ru-RU" dirty="0"/>
              <a:t>, в </a:t>
            </a:r>
            <a:r>
              <a:rPr lang="ru-RU" dirty="0" err="1"/>
              <a:t>національному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у </a:t>
            </a:r>
            <a:r>
              <a:rPr lang="ru-RU" dirty="0" err="1"/>
              <a:t>світовому</a:t>
            </a:r>
            <a:r>
              <a:rPr lang="ru-RU" dirty="0"/>
              <a:t> </a:t>
            </a:r>
            <a:r>
              <a:rPr lang="ru-RU" dirty="0" err="1"/>
              <a:t>масштабі</a:t>
            </a:r>
            <a:r>
              <a:rPr lang="ru-RU" dirty="0"/>
              <a:t> (</a:t>
            </a:r>
            <a:r>
              <a:rPr lang="ru-RU" dirty="0" err="1"/>
              <a:t>регіональнии</a:t>
            </a:r>
            <a:r>
              <a:rPr lang="ru-RU" dirty="0"/>
              <a:t>̆ портфель </a:t>
            </a:r>
            <a:r>
              <a:rPr lang="ru-RU" dirty="0" err="1"/>
              <a:t>підприємств</a:t>
            </a:r>
            <a:r>
              <a:rPr lang="ru-RU" dirty="0"/>
              <a:t>); </a:t>
            </a:r>
          </a:p>
          <a:p>
            <a:r>
              <a:rPr lang="ru-RU" dirty="0"/>
              <a:t>—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галузі</a:t>
            </a:r>
            <a:r>
              <a:rPr lang="ru-RU" dirty="0"/>
              <a:t> одного </a:t>
            </a:r>
            <a:r>
              <a:rPr lang="ru-RU" dirty="0" err="1"/>
              <a:t>регіону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країни</a:t>
            </a:r>
            <a:r>
              <a:rPr lang="ru-RU" dirty="0"/>
              <a:t> (портфель </a:t>
            </a:r>
            <a:r>
              <a:rPr lang="ru-RU" dirty="0" err="1"/>
              <a:t>галузеи</a:t>
            </a:r>
            <a:r>
              <a:rPr lang="ru-RU" dirty="0"/>
              <a:t>̆,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кластерів</a:t>
            </a:r>
            <a:r>
              <a:rPr lang="ru-RU" dirty="0"/>
              <a:t> </a:t>
            </a:r>
            <a:r>
              <a:rPr lang="ru-RU" dirty="0" err="1"/>
              <a:t>галузеи</a:t>
            </a:r>
            <a:r>
              <a:rPr lang="ru-RU" dirty="0"/>
              <a:t>̆); </a:t>
            </a:r>
          </a:p>
          <a:p>
            <a:r>
              <a:rPr lang="ru-RU" dirty="0"/>
              <a:t>— </a:t>
            </a:r>
            <a:r>
              <a:rPr lang="ru-RU" dirty="0" err="1"/>
              <a:t>кластери</a:t>
            </a:r>
            <a:r>
              <a:rPr lang="ru-RU" dirty="0"/>
              <a:t> </a:t>
            </a:r>
            <a:r>
              <a:rPr lang="ru-RU" dirty="0" err="1"/>
              <a:t>галузеи</a:t>
            </a:r>
            <a:r>
              <a:rPr lang="ru-RU" dirty="0"/>
              <a:t>̆ у </a:t>
            </a:r>
            <a:r>
              <a:rPr lang="ru-RU" dirty="0" err="1"/>
              <a:t>регіоні</a:t>
            </a:r>
            <a:r>
              <a:rPr lang="ru-RU" dirty="0"/>
              <a:t>, у </a:t>
            </a:r>
            <a:r>
              <a:rPr lang="ru-RU" dirty="0" err="1"/>
              <a:t>країні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у </a:t>
            </a:r>
            <a:r>
              <a:rPr lang="ru-RU" dirty="0" err="1"/>
              <a:t>світовому</a:t>
            </a:r>
            <a:r>
              <a:rPr lang="ru-RU" dirty="0"/>
              <a:t> </a:t>
            </a:r>
            <a:r>
              <a:rPr lang="ru-RU" dirty="0" err="1"/>
              <a:t>масштабі</a:t>
            </a:r>
            <a:r>
              <a:rPr lang="ru-RU" dirty="0"/>
              <a:t> (портфель </a:t>
            </a:r>
            <a:r>
              <a:rPr lang="ru-RU" dirty="0" err="1"/>
              <a:t>кластерів</a:t>
            </a:r>
            <a:r>
              <a:rPr lang="ru-RU" dirty="0"/>
              <a:t>). </a:t>
            </a:r>
          </a:p>
          <a:p>
            <a:endParaRPr lang="ru-RU" dirty="0"/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558619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B78D343-228D-8B15-40B6-EB8D143C4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089" y="180622"/>
            <a:ext cx="10738765" cy="528572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err="1"/>
              <a:t>Третіи</a:t>
            </a:r>
            <a:r>
              <a:rPr lang="ru-RU" dirty="0"/>
              <a:t>̆ крок —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методів</a:t>
            </a:r>
            <a:r>
              <a:rPr lang="ru-RU" dirty="0"/>
              <a:t> портфельного </a:t>
            </a:r>
            <a:r>
              <a:rPr lang="ru-RU" dirty="0" err="1"/>
              <a:t>аналізу</a:t>
            </a:r>
            <a:r>
              <a:rPr lang="ru-RU" dirty="0"/>
              <a:t> та </a:t>
            </a:r>
            <a:r>
              <a:rPr lang="ru-RU" dirty="0" err="1"/>
              <a:t>вибір</a:t>
            </a:r>
            <a:r>
              <a:rPr lang="ru-RU" dirty="0"/>
              <a:t> на </a:t>
            </a:r>
            <a:r>
              <a:rPr lang="ru-RU" dirty="0" err="1"/>
              <a:t>їх</a:t>
            </a:r>
            <a:r>
              <a:rPr lang="ru-RU" dirty="0"/>
              <a:t>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параметрів</a:t>
            </a:r>
            <a:r>
              <a:rPr lang="ru-RU" dirty="0"/>
              <a:t> </a:t>
            </a:r>
            <a:r>
              <a:rPr lang="ru-RU" dirty="0" err="1"/>
              <a:t>аналізу</a:t>
            </a:r>
            <a:r>
              <a:rPr lang="ru-RU" dirty="0"/>
              <a:t> </a:t>
            </a:r>
            <a:r>
              <a:rPr lang="ru-RU" dirty="0" err="1"/>
              <a:t>бізнес</a:t>
            </a:r>
            <a:r>
              <a:rPr lang="ru-RU" dirty="0"/>
              <a:t>-портфеля для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критеріїв</a:t>
            </a:r>
            <a:r>
              <a:rPr lang="ru-RU" dirty="0"/>
              <a:t> і </a:t>
            </a:r>
            <a:r>
              <a:rPr lang="ru-RU" dirty="0" err="1"/>
              <a:t>вимог</a:t>
            </a:r>
            <a:r>
              <a:rPr lang="ru-RU" dirty="0"/>
              <a:t> до </a:t>
            </a:r>
            <a:r>
              <a:rPr lang="ru-RU" dirty="0" err="1"/>
              <a:t>збору</a:t>
            </a:r>
            <a:r>
              <a:rPr lang="ru-RU" dirty="0"/>
              <a:t> </a:t>
            </a:r>
            <a:r>
              <a:rPr lang="ru-RU" dirty="0" err="1"/>
              <a:t>необхідноі</a:t>
            </a:r>
            <a:r>
              <a:rPr lang="ru-RU" dirty="0"/>
              <a:t>̈ </a:t>
            </a:r>
            <a:r>
              <a:rPr lang="ru-RU" dirty="0" err="1"/>
              <a:t>інформаціі</a:t>
            </a:r>
            <a:r>
              <a:rPr lang="ru-RU" dirty="0"/>
              <a:t>̈. </a:t>
            </a:r>
          </a:p>
          <a:p>
            <a:pPr algn="just"/>
            <a:r>
              <a:rPr lang="ru-RU" dirty="0"/>
              <a:t>Для </a:t>
            </a:r>
            <a:r>
              <a:rPr lang="ru-RU" dirty="0" err="1"/>
              <a:t>компаніи</a:t>
            </a:r>
            <a:r>
              <a:rPr lang="ru-RU" dirty="0"/>
              <a:t>̆,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інтеграційними</a:t>
            </a:r>
            <a:r>
              <a:rPr lang="ru-RU" dirty="0"/>
              <a:t> </a:t>
            </a:r>
            <a:r>
              <a:rPr lang="ru-RU" dirty="0" err="1"/>
              <a:t>утвореннями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низку </a:t>
            </a:r>
            <a:r>
              <a:rPr lang="ru-RU" dirty="0" err="1"/>
              <a:t>диверсифікованих</a:t>
            </a:r>
            <a:r>
              <a:rPr lang="ru-RU" dirty="0"/>
              <a:t> </a:t>
            </a:r>
            <a:r>
              <a:rPr lang="ru-RU" dirty="0" err="1"/>
              <a:t>напрямів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, </a:t>
            </a:r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бізнес</a:t>
            </a:r>
            <a:r>
              <a:rPr lang="ru-RU" dirty="0"/>
              <a:t>-портфеля </a:t>
            </a:r>
            <a:r>
              <a:rPr lang="ru-RU" dirty="0" err="1"/>
              <a:t>ускладнюється</a:t>
            </a:r>
            <a:r>
              <a:rPr lang="ru-RU" dirty="0"/>
              <a:t>: </a:t>
            </a:r>
            <a:r>
              <a:rPr lang="ru-RU" dirty="0" err="1"/>
              <a:t>його</a:t>
            </a:r>
            <a:r>
              <a:rPr lang="ru-RU" dirty="0"/>
              <a:t> </a:t>
            </a:r>
            <a:r>
              <a:rPr lang="ru-RU" dirty="0" err="1"/>
              <a:t>спочатку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проводити</a:t>
            </a:r>
            <a:r>
              <a:rPr lang="ru-RU" dirty="0"/>
              <a:t> для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бізнес-одиниць</a:t>
            </a:r>
            <a:r>
              <a:rPr lang="ru-RU" dirty="0"/>
              <a:t>, а </a:t>
            </a:r>
            <a:r>
              <a:rPr lang="ru-RU" dirty="0" err="1"/>
              <a:t>потім</a:t>
            </a:r>
            <a:r>
              <a:rPr lang="ru-RU" dirty="0"/>
              <a:t> для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продуктових</a:t>
            </a:r>
            <a:r>
              <a:rPr lang="ru-RU" dirty="0"/>
              <a:t> </a:t>
            </a:r>
            <a:r>
              <a:rPr lang="ru-RU" dirty="0" err="1"/>
              <a:t>груп</a:t>
            </a:r>
            <a:r>
              <a:rPr lang="ru-RU" dirty="0"/>
              <a:t>. </a:t>
            </a:r>
            <a:r>
              <a:rPr lang="ru-RU" dirty="0" err="1"/>
              <a:t>Аналізуючи</a:t>
            </a:r>
            <a:r>
              <a:rPr lang="ru-RU" dirty="0"/>
              <a:t> портфель </a:t>
            </a:r>
            <a:r>
              <a:rPr lang="ru-RU" dirty="0" err="1"/>
              <a:t>окремоі</a:t>
            </a:r>
            <a:r>
              <a:rPr lang="ru-RU" dirty="0"/>
              <a:t>̈ </a:t>
            </a:r>
            <a:r>
              <a:rPr lang="ru-RU" dirty="0" err="1"/>
              <a:t>бізнес-одиниці</a:t>
            </a:r>
            <a:r>
              <a:rPr lang="ru-RU" dirty="0"/>
              <a:t> </a:t>
            </a:r>
            <a:r>
              <a:rPr lang="ru-RU" dirty="0" err="1"/>
              <a:t>інтегрованоі</a:t>
            </a:r>
            <a:r>
              <a:rPr lang="ru-RU" dirty="0"/>
              <a:t>̈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ди</a:t>
            </a:r>
            <a:r>
              <a:rPr lang="ru-RU" dirty="0"/>
              <a:t>- </a:t>
            </a:r>
            <a:r>
              <a:rPr lang="ru-RU" dirty="0" err="1"/>
              <a:t>версифікованоі</a:t>
            </a:r>
            <a:r>
              <a:rPr lang="ru-RU" dirty="0"/>
              <a:t>̈ </a:t>
            </a:r>
            <a:r>
              <a:rPr lang="ru-RU" dirty="0" err="1"/>
              <a:t>компаніі</a:t>
            </a:r>
            <a:r>
              <a:rPr lang="ru-RU" dirty="0"/>
              <a:t>̈,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орієнтуватись</a:t>
            </a:r>
            <a:r>
              <a:rPr lang="ru-RU" dirty="0"/>
              <a:t> на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параметри</a:t>
            </a:r>
            <a:r>
              <a:rPr lang="ru-RU" dirty="0"/>
              <a:t>: </a:t>
            </a:r>
            <a:r>
              <a:rPr lang="ru-RU" dirty="0" err="1"/>
              <a:t>конкурентоспроможність</a:t>
            </a:r>
            <a:r>
              <a:rPr lang="ru-RU" dirty="0"/>
              <a:t> портфеля; </a:t>
            </a:r>
            <a:r>
              <a:rPr lang="ru-RU" dirty="0" err="1"/>
              <a:t>стадія</a:t>
            </a:r>
            <a:r>
              <a:rPr lang="ru-RU" dirty="0"/>
              <a:t> </a:t>
            </a:r>
            <a:r>
              <a:rPr lang="ru-RU" dirty="0" err="1"/>
              <a:t>життєвого</a:t>
            </a:r>
            <a:r>
              <a:rPr lang="ru-RU" dirty="0"/>
              <a:t> циклу </a:t>
            </a:r>
            <a:r>
              <a:rPr lang="ru-RU" dirty="0" err="1"/>
              <a:t>бізнес-одиниці</a:t>
            </a:r>
            <a:r>
              <a:rPr lang="ru-RU" dirty="0"/>
              <a:t>; </a:t>
            </a:r>
            <a:r>
              <a:rPr lang="ru-RU" dirty="0" err="1"/>
              <a:t>наявність</a:t>
            </a:r>
            <a:r>
              <a:rPr lang="ru-RU" dirty="0"/>
              <a:t> </a:t>
            </a:r>
            <a:r>
              <a:rPr lang="ru-RU" dirty="0" err="1"/>
              <a:t>компетенціи</a:t>
            </a:r>
            <a:r>
              <a:rPr lang="ru-RU" dirty="0"/>
              <a:t>̆;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задово</a:t>
            </a:r>
            <a:r>
              <a:rPr lang="ru-RU" dirty="0"/>
              <a:t>- </a:t>
            </a:r>
            <a:r>
              <a:rPr lang="ru-RU" dirty="0" err="1"/>
              <a:t>лення</a:t>
            </a:r>
            <a:r>
              <a:rPr lang="ru-RU" dirty="0"/>
              <a:t> </a:t>
            </a:r>
            <a:r>
              <a:rPr lang="ru-RU" dirty="0" err="1"/>
              <a:t>майбутніх</a:t>
            </a:r>
            <a:r>
              <a:rPr lang="ru-RU" dirty="0"/>
              <a:t> </a:t>
            </a:r>
            <a:r>
              <a:rPr lang="ru-RU" dirty="0" err="1"/>
              <a:t>пріоритетів</a:t>
            </a:r>
            <a:r>
              <a:rPr lang="ru-RU" dirty="0"/>
              <a:t> </a:t>
            </a:r>
            <a:r>
              <a:rPr lang="ru-RU" dirty="0" err="1"/>
              <a:t>споживачів</a:t>
            </a:r>
            <a:r>
              <a:rPr lang="ru-RU" dirty="0"/>
              <a:t>; </a:t>
            </a:r>
            <a:r>
              <a:rPr lang="ru-RU" dirty="0" err="1"/>
              <a:t>здатність</a:t>
            </a:r>
            <a:r>
              <a:rPr lang="ru-RU" dirty="0"/>
              <a:t> </a:t>
            </a:r>
            <a:r>
              <a:rPr lang="ru-RU" dirty="0" err="1"/>
              <a:t>бізнес</a:t>
            </a:r>
            <a:r>
              <a:rPr lang="ru-RU" dirty="0"/>
              <a:t>- </a:t>
            </a:r>
            <a:r>
              <a:rPr lang="ru-RU" dirty="0" err="1"/>
              <a:t>одиниці</a:t>
            </a:r>
            <a:r>
              <a:rPr lang="ru-RU" dirty="0"/>
              <a:t> </a:t>
            </a:r>
            <a:r>
              <a:rPr lang="ru-RU" dirty="0" err="1"/>
              <a:t>формувати</a:t>
            </a:r>
            <a:r>
              <a:rPr lang="ru-RU" dirty="0"/>
              <a:t> </a:t>
            </a:r>
            <a:r>
              <a:rPr lang="ru-RU" dirty="0" err="1"/>
              <a:t>інвестиційні</a:t>
            </a:r>
            <a:r>
              <a:rPr lang="ru-RU" dirty="0"/>
              <a:t> </a:t>
            </a:r>
            <a:r>
              <a:rPr lang="ru-RU" dirty="0" err="1"/>
              <a:t>ресурси</a:t>
            </a:r>
            <a:r>
              <a:rPr lang="ru-RU" dirty="0"/>
              <a:t> та </a:t>
            </a:r>
            <a:r>
              <a:rPr lang="ru-RU" dirty="0" err="1"/>
              <a:t>генерувати</a:t>
            </a:r>
            <a:r>
              <a:rPr lang="ru-RU" dirty="0"/>
              <a:t> </a:t>
            </a:r>
            <a:r>
              <a:rPr lang="ru-RU" dirty="0" err="1"/>
              <a:t>грошові</a:t>
            </a:r>
            <a:r>
              <a:rPr lang="ru-RU" dirty="0"/>
              <a:t> потоки; </a:t>
            </a:r>
            <a:r>
              <a:rPr lang="ru-RU" dirty="0" err="1"/>
              <a:t>спроможність</a:t>
            </a:r>
            <a:r>
              <a:rPr lang="ru-RU" dirty="0"/>
              <a:t> </a:t>
            </a:r>
            <a:r>
              <a:rPr lang="ru-RU" dirty="0" err="1"/>
              <a:t>бізнес-одиниці</a:t>
            </a:r>
            <a:r>
              <a:rPr lang="ru-RU" dirty="0"/>
              <a:t> </a:t>
            </a:r>
            <a:r>
              <a:rPr lang="ru-RU" dirty="0" err="1"/>
              <a:t>створювати</a:t>
            </a:r>
            <a:r>
              <a:rPr lang="ru-RU" dirty="0"/>
              <a:t> </a:t>
            </a:r>
            <a:r>
              <a:rPr lang="ru-RU" dirty="0" err="1"/>
              <a:t>економічну</a:t>
            </a:r>
            <a:r>
              <a:rPr lang="ru-RU" dirty="0"/>
              <a:t> до- </a:t>
            </a:r>
            <a:r>
              <a:rPr lang="ru-RU" dirty="0" err="1"/>
              <a:t>дану</a:t>
            </a:r>
            <a:r>
              <a:rPr lang="ru-RU" dirty="0"/>
              <a:t> </a:t>
            </a:r>
            <a:r>
              <a:rPr lang="ru-RU" dirty="0" err="1"/>
              <a:t>вартість</a:t>
            </a:r>
            <a:r>
              <a:rPr lang="ru-RU" dirty="0"/>
              <a:t> та </a:t>
            </a:r>
            <a:r>
              <a:rPr lang="ru-RU" dirty="0" err="1"/>
              <a:t>їі</a:t>
            </a:r>
            <a:r>
              <a:rPr lang="ru-RU" dirty="0"/>
              <a:t>̈ </a:t>
            </a:r>
            <a:r>
              <a:rPr lang="ru-RU" dirty="0" err="1"/>
              <a:t>частка</a:t>
            </a:r>
            <a:r>
              <a:rPr lang="ru-RU" dirty="0"/>
              <a:t> в </a:t>
            </a:r>
            <a:r>
              <a:rPr lang="ru-RU" dirty="0" err="1"/>
              <a:t>загальніи</a:t>
            </a:r>
            <a:r>
              <a:rPr lang="ru-RU" dirty="0"/>
              <a:t>̆ </a:t>
            </a:r>
            <a:r>
              <a:rPr lang="ru-RU" dirty="0" err="1"/>
              <a:t>величині</a:t>
            </a:r>
            <a:r>
              <a:rPr lang="ru-RU" dirty="0"/>
              <a:t> </a:t>
            </a:r>
            <a:r>
              <a:rPr lang="ru-RU" dirty="0" err="1"/>
              <a:t>доданоі</a:t>
            </a:r>
            <a:r>
              <a:rPr lang="ru-RU" dirty="0"/>
              <a:t>̈ </a:t>
            </a:r>
            <a:r>
              <a:rPr lang="ru-RU" dirty="0" err="1"/>
              <a:t>вартості</a:t>
            </a:r>
            <a:r>
              <a:rPr lang="ru-RU" dirty="0"/>
              <a:t> </a:t>
            </a:r>
            <a:r>
              <a:rPr lang="ru-RU" dirty="0" err="1"/>
              <a:t>бізнесу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 </a:t>
            </a:r>
          </a:p>
          <a:p>
            <a:pPr algn="just"/>
            <a:r>
              <a:rPr lang="ru-RU" dirty="0"/>
              <a:t>Для </a:t>
            </a:r>
            <a:r>
              <a:rPr lang="ru-RU" dirty="0" err="1"/>
              <a:t>оцінювання</a:t>
            </a:r>
            <a:r>
              <a:rPr lang="ru-RU" dirty="0"/>
              <a:t> </a:t>
            </a:r>
            <a:r>
              <a:rPr lang="ru-RU" dirty="0" err="1"/>
              <a:t>значень</a:t>
            </a:r>
            <a:r>
              <a:rPr lang="ru-RU" dirty="0"/>
              <a:t>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комплексних</a:t>
            </a:r>
            <a:r>
              <a:rPr lang="ru-RU" dirty="0"/>
              <a:t> </a:t>
            </a:r>
            <a:r>
              <a:rPr lang="ru-RU" dirty="0" err="1"/>
              <a:t>показників</a:t>
            </a:r>
            <a:r>
              <a:rPr lang="ru-RU" dirty="0"/>
              <a:t> (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конкурентоспроможності</a:t>
            </a:r>
            <a:r>
              <a:rPr lang="ru-RU" dirty="0"/>
              <a:t> </a:t>
            </a:r>
            <a:r>
              <a:rPr lang="ru-RU" dirty="0" err="1"/>
              <a:t>бізнес-одиниці</a:t>
            </a:r>
            <a:r>
              <a:rPr lang="ru-RU" dirty="0"/>
              <a:t>)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деталізувати</a:t>
            </a:r>
            <a:r>
              <a:rPr lang="ru-RU" dirty="0"/>
              <a:t> </a:t>
            </a:r>
            <a:r>
              <a:rPr lang="ru-RU" dirty="0" err="1"/>
              <a:t>їх</a:t>
            </a:r>
            <a:r>
              <a:rPr lang="ru-RU" dirty="0"/>
              <a:t> через </a:t>
            </a:r>
            <a:r>
              <a:rPr lang="ru-RU" dirty="0" err="1"/>
              <a:t>сукупність</a:t>
            </a:r>
            <a:r>
              <a:rPr lang="ru-RU" dirty="0"/>
              <a:t>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параметрів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присвоєнням</a:t>
            </a:r>
            <a:r>
              <a:rPr lang="ru-RU" dirty="0"/>
              <a:t> </a:t>
            </a:r>
            <a:r>
              <a:rPr lang="ru-RU" dirty="0" err="1"/>
              <a:t>останнім</a:t>
            </a:r>
            <a:r>
              <a:rPr lang="ru-RU" dirty="0"/>
              <a:t> </a:t>
            </a:r>
            <a:r>
              <a:rPr lang="ru-RU" dirty="0" err="1"/>
              <a:t>відповідноі</a:t>
            </a:r>
            <a:r>
              <a:rPr lang="ru-RU" dirty="0"/>
              <a:t>̈ ваги </a:t>
            </a:r>
            <a:r>
              <a:rPr lang="ru-RU" dirty="0" err="1"/>
              <a:t>впливу</a:t>
            </a:r>
            <a:r>
              <a:rPr lang="ru-RU" dirty="0"/>
              <a:t> на </a:t>
            </a:r>
            <a:r>
              <a:rPr lang="ru-RU" dirty="0" err="1"/>
              <a:t>остаточне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 комплексного </a:t>
            </a:r>
            <a:r>
              <a:rPr lang="ru-RU" dirty="0" err="1"/>
              <a:t>показника</a:t>
            </a:r>
            <a:r>
              <a:rPr lang="ru-RU" dirty="0"/>
              <a:t>. В остаточному </a:t>
            </a:r>
            <a:r>
              <a:rPr lang="ru-RU" dirty="0" err="1"/>
              <a:t>підсумку</a:t>
            </a:r>
            <a:r>
              <a:rPr lang="ru-RU" dirty="0"/>
              <a:t> </a:t>
            </a:r>
            <a:r>
              <a:rPr lang="ru-RU" dirty="0" err="1"/>
              <a:t>їх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для </a:t>
            </a:r>
            <a:r>
              <a:rPr lang="ru-RU" dirty="0" err="1"/>
              <a:t>окремого</a:t>
            </a:r>
            <a:r>
              <a:rPr lang="ru-RU" dirty="0"/>
              <a:t> виду </a:t>
            </a:r>
            <a:r>
              <a:rPr lang="ru-RU" dirty="0" err="1"/>
              <a:t>бізнесу</a:t>
            </a:r>
            <a:r>
              <a:rPr lang="ru-RU" dirty="0"/>
              <a:t> (</a:t>
            </a:r>
            <a:r>
              <a:rPr lang="ru-RU" dirty="0" err="1"/>
              <a:t>бізнес-одиниці</a:t>
            </a:r>
            <a:r>
              <a:rPr lang="ru-RU" dirty="0"/>
              <a:t>) </a:t>
            </a:r>
            <a:r>
              <a:rPr lang="ru-RU" dirty="0" err="1"/>
              <a:t>визначатиметься</a:t>
            </a:r>
            <a:r>
              <a:rPr lang="ru-RU" dirty="0"/>
              <a:t> </a:t>
            </a:r>
            <a:r>
              <a:rPr lang="ru-RU" dirty="0" err="1"/>
              <a:t>впливом</a:t>
            </a:r>
            <a:r>
              <a:rPr lang="ru-RU" dirty="0"/>
              <a:t> </a:t>
            </a:r>
            <a:r>
              <a:rPr lang="ru-RU" dirty="0" err="1"/>
              <a:t>зважених</a:t>
            </a:r>
            <a:r>
              <a:rPr lang="ru-RU" dirty="0"/>
              <a:t> </a:t>
            </a:r>
            <a:r>
              <a:rPr lang="ru-RU" dirty="0" err="1"/>
              <a:t>факторів</a:t>
            </a:r>
            <a:r>
              <a:rPr lang="ru-RU" dirty="0"/>
              <a:t>. </a:t>
            </a:r>
            <a:r>
              <a:rPr lang="ru-RU" dirty="0" err="1"/>
              <a:t>Така</a:t>
            </a:r>
            <a:r>
              <a:rPr lang="ru-RU" dirty="0"/>
              <a:t> </a:t>
            </a:r>
            <a:r>
              <a:rPr lang="ru-RU" dirty="0" err="1"/>
              <a:t>деталізація</a:t>
            </a:r>
            <a:r>
              <a:rPr lang="ru-RU" dirty="0"/>
              <a:t> дозволить </a:t>
            </a:r>
            <a:r>
              <a:rPr lang="ru-RU" dirty="0" err="1"/>
              <a:t>зменшити</a:t>
            </a:r>
            <a:r>
              <a:rPr lang="ru-RU" dirty="0"/>
              <a:t> </a:t>
            </a:r>
            <a:r>
              <a:rPr lang="ru-RU" dirty="0" err="1"/>
              <a:t>ступінь</a:t>
            </a:r>
            <a:r>
              <a:rPr lang="ru-RU" dirty="0"/>
              <a:t> </a:t>
            </a:r>
            <a:r>
              <a:rPr lang="ru-RU" dirty="0" err="1"/>
              <a:t>суб’єктивізму</a:t>
            </a:r>
            <a:r>
              <a:rPr lang="ru-RU" dirty="0"/>
              <a:t> при </a:t>
            </a:r>
            <a:r>
              <a:rPr lang="ru-RU" dirty="0" err="1"/>
              <a:t>виборі</a:t>
            </a:r>
            <a:r>
              <a:rPr lang="ru-RU" dirty="0"/>
              <a:t> </a:t>
            </a:r>
            <a:r>
              <a:rPr lang="ru-RU" dirty="0" err="1"/>
              <a:t>конкретних</a:t>
            </a:r>
            <a:r>
              <a:rPr lang="ru-RU" dirty="0"/>
              <a:t> методик портфельного </a:t>
            </a:r>
            <a:r>
              <a:rPr lang="ru-RU" dirty="0" err="1"/>
              <a:t>аналізу</a:t>
            </a:r>
            <a:r>
              <a:rPr lang="ru-RU" dirty="0"/>
              <a:t>. </a:t>
            </a:r>
          </a:p>
          <a:p>
            <a:pPr algn="just"/>
            <a:endParaRPr lang="ru-RU" dirty="0"/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827593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1D3DADB-CE5D-5C76-9A3D-A6BD6436D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978" y="304800"/>
            <a:ext cx="11130843" cy="5362222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/>
              <a:t>Четвертии</a:t>
            </a:r>
            <a:r>
              <a:rPr lang="ru-RU" dirty="0"/>
              <a:t>̆ крок — </a:t>
            </a:r>
            <a:r>
              <a:rPr lang="ru-RU" dirty="0" err="1"/>
              <a:t>збір</a:t>
            </a:r>
            <a:r>
              <a:rPr lang="ru-RU" dirty="0"/>
              <a:t> та </a:t>
            </a:r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інформаціі</a:t>
            </a:r>
            <a:r>
              <a:rPr lang="ru-RU" dirty="0"/>
              <a:t>̈ за </a:t>
            </a:r>
            <a:r>
              <a:rPr lang="ru-RU" dirty="0" err="1"/>
              <a:t>ключовими</a:t>
            </a:r>
            <a:r>
              <a:rPr lang="ru-RU" dirty="0"/>
              <a:t> </a:t>
            </a:r>
            <a:r>
              <a:rPr lang="ru-RU" dirty="0" err="1"/>
              <a:t>напрямами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покладено</a:t>
            </a:r>
            <a:r>
              <a:rPr lang="ru-RU" dirty="0"/>
              <a:t> в основу </a:t>
            </a:r>
            <a:r>
              <a:rPr lang="ru-RU" dirty="0" err="1"/>
              <a:t>обраноі</a:t>
            </a:r>
            <a:r>
              <a:rPr lang="ru-RU" dirty="0"/>
              <a:t>̈ методики </a:t>
            </a:r>
            <a:r>
              <a:rPr lang="ru-RU" dirty="0" err="1"/>
              <a:t>портфельно</a:t>
            </a:r>
            <a:r>
              <a:rPr lang="ru-RU" dirty="0"/>
              <a:t>- го </a:t>
            </a:r>
            <a:r>
              <a:rPr lang="ru-RU" dirty="0" err="1"/>
              <a:t>аналізу</a:t>
            </a:r>
            <a:r>
              <a:rPr lang="ru-RU" dirty="0"/>
              <a:t>. </a:t>
            </a:r>
            <a:r>
              <a:rPr lang="ru-RU" dirty="0" err="1"/>
              <a:t>Традиційно</a:t>
            </a:r>
            <a:r>
              <a:rPr lang="ru-RU" dirty="0"/>
              <a:t> </a:t>
            </a:r>
            <a:r>
              <a:rPr lang="ru-RU" dirty="0" err="1"/>
              <a:t>виділяють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напрями</a:t>
            </a:r>
            <a:r>
              <a:rPr lang="ru-RU" dirty="0"/>
              <a:t> </a:t>
            </a:r>
            <a:r>
              <a:rPr lang="ru-RU" dirty="0" err="1"/>
              <a:t>збору</a:t>
            </a:r>
            <a:r>
              <a:rPr lang="ru-RU" dirty="0"/>
              <a:t> </a:t>
            </a:r>
            <a:r>
              <a:rPr lang="ru-RU" dirty="0" err="1"/>
              <a:t>інформаціі</a:t>
            </a:r>
            <a:r>
              <a:rPr lang="ru-RU" dirty="0"/>
              <a:t>̈: </a:t>
            </a:r>
          </a:p>
          <a:p>
            <a:r>
              <a:rPr lang="ru-RU" dirty="0"/>
              <a:t>• </a:t>
            </a:r>
            <a:r>
              <a:rPr lang="ru-RU" dirty="0" err="1"/>
              <a:t>привабливість</a:t>
            </a:r>
            <a:r>
              <a:rPr lang="ru-RU" dirty="0"/>
              <a:t> </a:t>
            </a:r>
            <a:r>
              <a:rPr lang="ru-RU" dirty="0" err="1"/>
              <a:t>галузі</a:t>
            </a:r>
            <a:r>
              <a:rPr lang="ru-RU" dirty="0"/>
              <a:t> з </a:t>
            </a:r>
            <a:r>
              <a:rPr lang="ru-RU" dirty="0" err="1"/>
              <a:t>позиціі</a:t>
            </a:r>
            <a:r>
              <a:rPr lang="ru-RU" dirty="0"/>
              <a:t>̈ </a:t>
            </a:r>
            <a:r>
              <a:rPr lang="ru-RU" dirty="0" err="1"/>
              <a:t>наявності</a:t>
            </a:r>
            <a:r>
              <a:rPr lang="ru-RU" dirty="0"/>
              <a:t> </a:t>
            </a:r>
            <a:r>
              <a:rPr lang="ru-RU" dirty="0" err="1"/>
              <a:t>позитивних</a:t>
            </a:r>
            <a:r>
              <a:rPr lang="ru-RU" dirty="0"/>
              <a:t> і нега- </a:t>
            </a:r>
            <a:r>
              <a:rPr lang="ru-RU" dirty="0" err="1"/>
              <a:t>тивних</a:t>
            </a:r>
            <a:r>
              <a:rPr lang="ru-RU" dirty="0"/>
              <a:t> </a:t>
            </a:r>
            <a:r>
              <a:rPr lang="ru-RU" dirty="0" err="1"/>
              <a:t>тенденціи</a:t>
            </a:r>
            <a:r>
              <a:rPr lang="ru-RU" dirty="0"/>
              <a:t>̆ </a:t>
            </a:r>
            <a:r>
              <a:rPr lang="ru-RU" dirty="0" err="1"/>
              <a:t>їі</a:t>
            </a:r>
            <a:r>
              <a:rPr lang="ru-RU" dirty="0"/>
              <a:t>̈ </a:t>
            </a:r>
            <a:r>
              <a:rPr lang="ru-RU" dirty="0" err="1"/>
              <a:t>розвитку</a:t>
            </a:r>
            <a:r>
              <a:rPr lang="ru-RU" dirty="0"/>
              <a:t>, характеру та </a:t>
            </a:r>
            <a:r>
              <a:rPr lang="ru-RU" dirty="0" err="1"/>
              <a:t>ступеня</a:t>
            </a:r>
            <a:r>
              <a:rPr lang="ru-RU" dirty="0"/>
              <a:t> </a:t>
            </a:r>
            <a:r>
              <a:rPr lang="ru-RU" dirty="0" err="1"/>
              <a:t>ризику</a:t>
            </a:r>
            <a:r>
              <a:rPr lang="ru-RU" dirty="0"/>
              <a:t>,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інтегрованості</a:t>
            </a:r>
            <a:r>
              <a:rPr lang="ru-RU" dirty="0"/>
              <a:t> з </a:t>
            </a:r>
            <a:r>
              <a:rPr lang="ru-RU" dirty="0" err="1"/>
              <a:t>іншими</a:t>
            </a:r>
            <a:r>
              <a:rPr lang="ru-RU" dirty="0"/>
              <a:t> </a:t>
            </a:r>
            <a:r>
              <a:rPr lang="ru-RU" dirty="0" err="1"/>
              <a:t>галузями</a:t>
            </a:r>
            <a:r>
              <a:rPr lang="ru-RU" dirty="0"/>
              <a:t>, </a:t>
            </a:r>
            <a:r>
              <a:rPr lang="ru-RU" dirty="0" err="1"/>
              <a:t>впливу</a:t>
            </a:r>
            <a:r>
              <a:rPr lang="ru-RU" dirty="0"/>
              <a:t> </a:t>
            </a:r>
            <a:r>
              <a:rPr lang="ru-RU" dirty="0" err="1"/>
              <a:t>макроекономічних</a:t>
            </a:r>
            <a:r>
              <a:rPr lang="ru-RU" dirty="0"/>
              <a:t> па- </a:t>
            </a:r>
            <a:r>
              <a:rPr lang="ru-RU" dirty="0" err="1"/>
              <a:t>раметрів</a:t>
            </a:r>
            <a:r>
              <a:rPr lang="ru-RU" dirty="0"/>
              <a:t>, </a:t>
            </a:r>
            <a:r>
              <a:rPr lang="ru-RU" dirty="0" err="1"/>
              <a:t>ризику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; </a:t>
            </a:r>
          </a:p>
          <a:p>
            <a:r>
              <a:rPr lang="ru-RU" dirty="0"/>
              <a:t>• конкурентна </a:t>
            </a:r>
            <a:r>
              <a:rPr lang="ru-RU" dirty="0" err="1"/>
              <a:t>позиція</a:t>
            </a:r>
            <a:r>
              <a:rPr lang="ru-RU" dirty="0"/>
              <a:t> </a:t>
            </a:r>
            <a:r>
              <a:rPr lang="ru-RU" dirty="0" err="1"/>
              <a:t>компаніі</a:t>
            </a:r>
            <a:r>
              <a:rPr lang="ru-RU" dirty="0"/>
              <a:t>̈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суб’єктів</a:t>
            </a:r>
            <a:r>
              <a:rPr lang="ru-RU" dirty="0"/>
              <a:t> у </a:t>
            </a:r>
            <a:r>
              <a:rPr lang="ru-RU" dirty="0" err="1"/>
              <a:t>галузі</a:t>
            </a:r>
            <a:r>
              <a:rPr lang="ru-RU" dirty="0"/>
              <a:t>; </a:t>
            </a:r>
          </a:p>
          <a:p>
            <a:r>
              <a:rPr lang="ru-RU" dirty="0"/>
              <a:t>—</a:t>
            </a:r>
            <a:r>
              <a:rPr lang="ru-RU" dirty="0" err="1"/>
              <a:t>оцінювання</a:t>
            </a:r>
            <a:r>
              <a:rPr lang="ru-RU" dirty="0"/>
              <a:t> </a:t>
            </a:r>
            <a:r>
              <a:rPr lang="ru-RU" dirty="0" err="1"/>
              <a:t>теперішнього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конкурентоспроможності</a:t>
            </a:r>
            <a:r>
              <a:rPr lang="ru-RU" dirty="0"/>
              <a:t> </a:t>
            </a:r>
            <a:r>
              <a:rPr lang="ru-RU" dirty="0" err="1"/>
              <a:t>компаніі</a:t>
            </a:r>
            <a:r>
              <a:rPr lang="ru-RU" dirty="0"/>
              <a:t>̈; </a:t>
            </a:r>
          </a:p>
          <a:p>
            <a:r>
              <a:rPr lang="ru-RU" dirty="0"/>
              <a:t>— </a:t>
            </a:r>
            <a:r>
              <a:rPr lang="ru-RU" dirty="0" err="1"/>
              <a:t>забезпеченість</a:t>
            </a:r>
            <a:r>
              <a:rPr lang="ru-RU" dirty="0"/>
              <a:t> </a:t>
            </a:r>
            <a:r>
              <a:rPr lang="ru-RU" dirty="0" err="1"/>
              <a:t>компаніі</a:t>
            </a:r>
            <a:r>
              <a:rPr lang="ru-RU" dirty="0"/>
              <a:t>̈ ресурсами,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характеризують</a:t>
            </a:r>
            <a:r>
              <a:rPr lang="ru-RU" dirty="0"/>
              <a:t> </a:t>
            </a:r>
            <a:r>
              <a:rPr lang="ru-RU" dirty="0" err="1"/>
              <a:t>біз</a:t>
            </a:r>
            <a:r>
              <a:rPr lang="ru-RU" dirty="0"/>
              <a:t>- нес-</a:t>
            </a:r>
            <a:r>
              <a:rPr lang="ru-RU" dirty="0" err="1"/>
              <a:t>потенціал</a:t>
            </a:r>
            <a:r>
              <a:rPr lang="ru-RU" dirty="0"/>
              <a:t> </a:t>
            </a:r>
            <a:r>
              <a:rPr lang="ru-RU" dirty="0" err="1"/>
              <a:t>їі</a:t>
            </a:r>
            <a:r>
              <a:rPr lang="ru-RU" dirty="0"/>
              <a:t>̈ </a:t>
            </a:r>
            <a:r>
              <a:rPr lang="ru-RU" dirty="0" err="1"/>
              <a:t>конкурентних</a:t>
            </a:r>
            <a:r>
              <a:rPr lang="ru-RU" dirty="0"/>
              <a:t> </a:t>
            </a:r>
            <a:r>
              <a:rPr lang="ru-RU" dirty="0" err="1"/>
              <a:t>позиціи</a:t>
            </a:r>
            <a:r>
              <a:rPr lang="ru-RU" dirty="0"/>
              <a:t>̆ на ринку; </a:t>
            </a:r>
          </a:p>
          <a:p>
            <a:r>
              <a:rPr lang="ru-RU" dirty="0"/>
              <a:t>— </a:t>
            </a:r>
            <a:r>
              <a:rPr lang="ru-RU" dirty="0" err="1"/>
              <a:t>наявність</a:t>
            </a:r>
            <a:r>
              <a:rPr lang="ru-RU" dirty="0"/>
              <a:t> </a:t>
            </a:r>
            <a:r>
              <a:rPr lang="ru-RU" dirty="0" err="1"/>
              <a:t>компетенціи</a:t>
            </a:r>
            <a:r>
              <a:rPr lang="ru-RU" dirty="0"/>
              <a:t>̆ </a:t>
            </a:r>
            <a:r>
              <a:rPr lang="ru-RU" dirty="0" err="1"/>
              <a:t>бізнесу</a:t>
            </a:r>
            <a:r>
              <a:rPr lang="ru-RU" dirty="0"/>
              <a:t>;</a:t>
            </a:r>
            <a:br>
              <a:rPr lang="ru-RU" dirty="0"/>
            </a:br>
            <a:r>
              <a:rPr lang="ru-RU" dirty="0"/>
              <a:t>• </a:t>
            </a:r>
            <a:r>
              <a:rPr lang="ru-RU" dirty="0" err="1"/>
              <a:t>оцінювання</a:t>
            </a:r>
            <a:r>
              <a:rPr lang="ru-RU" dirty="0"/>
              <a:t> </a:t>
            </a:r>
            <a:r>
              <a:rPr lang="ru-RU" dirty="0" err="1"/>
              <a:t>ринкових</a:t>
            </a:r>
            <a:r>
              <a:rPr lang="ru-RU" dirty="0"/>
              <a:t> </a:t>
            </a:r>
            <a:r>
              <a:rPr lang="ru-RU" dirty="0" err="1"/>
              <a:t>можливостеи</a:t>
            </a:r>
            <a:r>
              <a:rPr lang="ru-RU" dirty="0"/>
              <a:t>̆ і </a:t>
            </a:r>
            <a:r>
              <a:rPr lang="ru-RU" dirty="0" err="1"/>
              <a:t>загроз</a:t>
            </a:r>
            <a:r>
              <a:rPr lang="ru-RU" dirty="0"/>
              <a:t> </a:t>
            </a:r>
            <a:r>
              <a:rPr lang="ru-RU" dirty="0" err="1"/>
              <a:t>компаніі</a:t>
            </a:r>
            <a:r>
              <a:rPr lang="ru-RU" dirty="0"/>
              <a:t>̈ на ринку; </a:t>
            </a:r>
          </a:p>
          <a:p>
            <a:r>
              <a:rPr lang="ru-RU" dirty="0"/>
              <a:t>•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стадіі</a:t>
            </a:r>
            <a:r>
              <a:rPr lang="ru-RU" dirty="0"/>
              <a:t>̈ </a:t>
            </a:r>
            <a:r>
              <a:rPr lang="ru-RU" dirty="0" err="1"/>
              <a:t>життєвого</a:t>
            </a:r>
            <a:r>
              <a:rPr lang="ru-RU" dirty="0"/>
              <a:t> циклу </a:t>
            </a:r>
            <a:r>
              <a:rPr lang="ru-RU" dirty="0" err="1"/>
              <a:t>компаніі</a:t>
            </a:r>
            <a:r>
              <a:rPr lang="ru-RU" dirty="0"/>
              <a:t>̈ (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біз</a:t>
            </a:r>
            <a:r>
              <a:rPr lang="ru-RU" dirty="0"/>
              <a:t>-нес-</a:t>
            </a:r>
            <a:r>
              <a:rPr lang="ru-RU" dirty="0" err="1"/>
              <a:t>одиниць</a:t>
            </a:r>
            <a:r>
              <a:rPr lang="ru-RU" dirty="0"/>
              <a:t>, </a:t>
            </a:r>
            <a:r>
              <a:rPr lang="ru-RU" dirty="0" err="1"/>
              <a:t>продуктів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продуктових</a:t>
            </a:r>
            <a:r>
              <a:rPr lang="ru-RU" dirty="0"/>
              <a:t> </a:t>
            </a:r>
            <a:r>
              <a:rPr lang="ru-RU" dirty="0" err="1"/>
              <a:t>лінійок</a:t>
            </a:r>
            <a:r>
              <a:rPr lang="ru-RU" dirty="0"/>
              <a:t>).</a:t>
            </a:r>
            <a:br>
              <a:rPr lang="ru-RU" dirty="0"/>
            </a:br>
            <a:r>
              <a:rPr lang="ru-RU" dirty="0" err="1"/>
              <a:t>Важливим</a:t>
            </a:r>
            <a:r>
              <a:rPr lang="ru-RU" dirty="0"/>
              <a:t> аспектом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класифікація</a:t>
            </a:r>
            <a:r>
              <a:rPr lang="ru-RU" dirty="0"/>
              <a:t> </a:t>
            </a:r>
            <a:r>
              <a:rPr lang="ru-RU" dirty="0" err="1"/>
              <a:t>факторів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використовуються</a:t>
            </a:r>
            <a:r>
              <a:rPr lang="ru-RU" dirty="0"/>
              <a:t> в </a:t>
            </a:r>
            <a:r>
              <a:rPr lang="ru-RU" dirty="0" err="1"/>
              <a:t>процесі</a:t>
            </a:r>
            <a:r>
              <a:rPr lang="ru-RU" dirty="0"/>
              <a:t> портфельного </a:t>
            </a:r>
            <a:r>
              <a:rPr lang="ru-RU" dirty="0" err="1"/>
              <a:t>аналізу</a:t>
            </a:r>
            <a:r>
              <a:rPr lang="ru-RU" dirty="0"/>
              <a:t>: </a:t>
            </a:r>
          </a:p>
          <a:p>
            <a:r>
              <a:rPr lang="ru-RU" dirty="0"/>
              <a:t>• </a:t>
            </a:r>
            <a:r>
              <a:rPr lang="ru-RU" dirty="0" err="1"/>
              <a:t>зовнішні</a:t>
            </a:r>
            <a:r>
              <a:rPr lang="ru-RU" dirty="0"/>
              <a:t> та </a:t>
            </a:r>
            <a:r>
              <a:rPr lang="ru-RU" dirty="0" err="1"/>
              <a:t>внутрішні</a:t>
            </a:r>
            <a:r>
              <a:rPr lang="ru-RU" dirty="0"/>
              <a:t> </a:t>
            </a:r>
            <a:r>
              <a:rPr lang="ru-RU" dirty="0" err="1"/>
              <a:t>фактори</a:t>
            </a:r>
            <a:r>
              <a:rPr lang="ru-RU" dirty="0"/>
              <a:t>;</a:t>
            </a:r>
            <a:br>
              <a:rPr lang="ru-RU" dirty="0"/>
            </a:br>
            <a:r>
              <a:rPr lang="ru-RU" dirty="0"/>
              <a:t>• </a:t>
            </a:r>
            <a:r>
              <a:rPr lang="ru-RU" dirty="0" err="1"/>
              <a:t>кількісні</a:t>
            </a:r>
            <a:r>
              <a:rPr lang="ru-RU" dirty="0"/>
              <a:t> та </a:t>
            </a:r>
            <a:r>
              <a:rPr lang="ru-RU" dirty="0" err="1"/>
              <a:t>якісні</a:t>
            </a:r>
            <a:r>
              <a:rPr lang="ru-RU" dirty="0"/>
              <a:t> </a:t>
            </a:r>
            <a:r>
              <a:rPr lang="ru-RU" dirty="0" err="1"/>
              <a:t>фактори</a:t>
            </a:r>
            <a:r>
              <a:rPr lang="ru-RU" dirty="0"/>
              <a:t>;</a:t>
            </a:r>
            <a:br>
              <a:rPr lang="ru-RU" dirty="0"/>
            </a:br>
            <a:r>
              <a:rPr lang="ru-RU" dirty="0"/>
              <a:t>• </a:t>
            </a:r>
            <a:r>
              <a:rPr lang="ru-RU" dirty="0" err="1"/>
              <a:t>відносні</a:t>
            </a:r>
            <a:r>
              <a:rPr lang="ru-RU" dirty="0"/>
              <a:t> та </a:t>
            </a:r>
            <a:r>
              <a:rPr lang="ru-RU" dirty="0" err="1"/>
              <a:t>абсолютні</a:t>
            </a:r>
            <a:r>
              <a:rPr lang="ru-RU" dirty="0"/>
              <a:t>; </a:t>
            </a:r>
          </a:p>
          <a:p>
            <a:r>
              <a:rPr lang="ru-RU" dirty="0"/>
              <a:t>• одно- і </a:t>
            </a:r>
            <a:r>
              <a:rPr lang="ru-RU" dirty="0" err="1"/>
              <a:t>багатофакторні</a:t>
            </a:r>
            <a:r>
              <a:rPr lang="ru-RU" dirty="0"/>
              <a:t> (</a:t>
            </a:r>
            <a:r>
              <a:rPr lang="ru-RU" dirty="0" err="1"/>
              <a:t>комплексні</a:t>
            </a:r>
            <a:r>
              <a:rPr lang="ru-RU" dirty="0"/>
              <a:t> та </a:t>
            </a:r>
            <a:r>
              <a:rPr lang="ru-RU" dirty="0" err="1"/>
              <a:t>некомплексні</a:t>
            </a:r>
            <a:r>
              <a:rPr lang="ru-RU" dirty="0"/>
              <a:t> показ- ники </a:t>
            </a:r>
            <a:r>
              <a:rPr lang="ru-RU" dirty="0" err="1"/>
              <a:t>осеи</a:t>
            </a:r>
            <a:r>
              <a:rPr lang="ru-RU" dirty="0"/>
              <a:t>̆ координат </a:t>
            </a:r>
            <a:r>
              <a:rPr lang="ru-RU" dirty="0" err="1"/>
              <a:t>портфельноі</a:t>
            </a:r>
            <a:r>
              <a:rPr lang="ru-RU" dirty="0"/>
              <a:t>̈ </a:t>
            </a:r>
            <a:r>
              <a:rPr lang="ru-RU" dirty="0" err="1"/>
              <a:t>матриці</a:t>
            </a:r>
            <a:r>
              <a:rPr lang="ru-RU" dirty="0"/>
              <a:t>); </a:t>
            </a:r>
          </a:p>
          <a:p>
            <a:r>
              <a:rPr lang="ru-RU" dirty="0"/>
              <a:t>• </a:t>
            </a:r>
            <a:r>
              <a:rPr lang="ru-RU" dirty="0" err="1"/>
              <a:t>поточні</a:t>
            </a:r>
            <a:r>
              <a:rPr lang="ru-RU" dirty="0"/>
              <a:t>, </a:t>
            </a:r>
            <a:r>
              <a:rPr lang="ru-RU" dirty="0" err="1"/>
              <a:t>динамічні</a:t>
            </a:r>
            <a:r>
              <a:rPr lang="ru-RU" dirty="0"/>
              <a:t>, </a:t>
            </a:r>
            <a:r>
              <a:rPr lang="ru-RU" dirty="0" err="1"/>
              <a:t>прогнозні</a:t>
            </a:r>
            <a:r>
              <a:rPr lang="ru-RU" dirty="0"/>
              <a:t> </a:t>
            </a:r>
            <a:r>
              <a:rPr lang="ru-RU" dirty="0" err="1"/>
              <a:t>показники</a:t>
            </a:r>
            <a:r>
              <a:rPr lang="ru-RU" dirty="0"/>
              <a:t>;</a:t>
            </a:r>
            <a:br>
              <a:rPr lang="ru-RU" dirty="0"/>
            </a:br>
            <a:r>
              <a:rPr lang="ru-RU" dirty="0"/>
              <a:t>• </a:t>
            </a:r>
            <a:r>
              <a:rPr lang="ru-RU" dirty="0" err="1"/>
              <a:t>моментні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інтервальні</a:t>
            </a:r>
            <a:r>
              <a:rPr lang="ru-RU" dirty="0"/>
              <a:t> </a:t>
            </a:r>
            <a:r>
              <a:rPr lang="ru-RU" dirty="0" err="1"/>
              <a:t>показники</a:t>
            </a:r>
            <a:r>
              <a:rPr lang="ru-RU" dirty="0"/>
              <a:t>;</a:t>
            </a:r>
            <a:br>
              <a:rPr lang="ru-RU" dirty="0"/>
            </a:br>
            <a:r>
              <a:rPr lang="ru-RU" dirty="0"/>
              <a:t>• </a:t>
            </a:r>
            <a:r>
              <a:rPr lang="ru-RU" dirty="0" err="1"/>
              <a:t>фінансові</a:t>
            </a:r>
            <a:r>
              <a:rPr lang="ru-RU" dirty="0"/>
              <a:t>, </a:t>
            </a:r>
            <a:r>
              <a:rPr lang="ru-RU" dirty="0" err="1"/>
              <a:t>економічні</a:t>
            </a:r>
            <a:r>
              <a:rPr lang="ru-RU" dirty="0"/>
              <a:t>, </a:t>
            </a:r>
            <a:r>
              <a:rPr lang="ru-RU" dirty="0" err="1"/>
              <a:t>технологічні</a:t>
            </a:r>
            <a:r>
              <a:rPr lang="ru-RU" dirty="0"/>
              <a:t>, </a:t>
            </a:r>
            <a:r>
              <a:rPr lang="ru-RU" dirty="0" err="1"/>
              <a:t>маркетингово-стратегічні</a:t>
            </a:r>
            <a:r>
              <a:rPr lang="ru-RU" dirty="0"/>
              <a:t> і т. д.;</a:t>
            </a:r>
            <a:br>
              <a:rPr lang="ru-RU" dirty="0"/>
            </a:br>
            <a:r>
              <a:rPr lang="ru-RU" dirty="0"/>
              <a:t>• </a:t>
            </a:r>
            <a:r>
              <a:rPr lang="ru-RU" dirty="0" err="1"/>
              <a:t>об’єкт</a:t>
            </a:r>
            <a:r>
              <a:rPr lang="ru-RU" dirty="0"/>
              <a:t> </a:t>
            </a:r>
            <a:r>
              <a:rPr lang="ru-RU" dirty="0" err="1"/>
              <a:t>оцінювання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обраних</a:t>
            </a:r>
            <a:r>
              <a:rPr lang="ru-RU" dirty="0"/>
              <a:t> </a:t>
            </a:r>
            <a:r>
              <a:rPr lang="ru-RU" dirty="0" err="1"/>
              <a:t>показників</a:t>
            </a:r>
            <a:r>
              <a:rPr lang="ru-RU" dirty="0"/>
              <a:t>: продукт, </a:t>
            </a:r>
            <a:r>
              <a:rPr lang="ru-RU" dirty="0" err="1"/>
              <a:t>бізнес-лінія</a:t>
            </a:r>
            <a:r>
              <a:rPr lang="ru-RU" dirty="0"/>
              <a:t>, </a:t>
            </a:r>
            <a:r>
              <a:rPr lang="ru-RU" dirty="0" err="1"/>
              <a:t>акціі</a:t>
            </a:r>
            <a:r>
              <a:rPr lang="ru-RU" dirty="0"/>
              <a:t>̈, </a:t>
            </a:r>
            <a:r>
              <a:rPr lang="ru-RU" dirty="0" err="1"/>
              <a:t>бізнес-одиниця</a:t>
            </a:r>
            <a:r>
              <a:rPr lang="ru-RU" dirty="0"/>
              <a:t> </a:t>
            </a:r>
            <a:r>
              <a:rPr lang="ru-RU" dirty="0" err="1"/>
              <a:t>компаніі</a:t>
            </a:r>
            <a:r>
              <a:rPr lang="ru-RU" dirty="0"/>
              <a:t>̈, </a:t>
            </a:r>
            <a:r>
              <a:rPr lang="ru-RU" dirty="0" err="1"/>
              <a:t>ринок</a:t>
            </a:r>
            <a:r>
              <a:rPr lang="ru-RU" dirty="0"/>
              <a:t>, </a:t>
            </a:r>
            <a:r>
              <a:rPr lang="ru-RU" dirty="0" err="1"/>
              <a:t>галузь</a:t>
            </a:r>
            <a:r>
              <a:rPr lang="ru-RU" dirty="0"/>
              <a:t>, </a:t>
            </a:r>
            <a:r>
              <a:rPr lang="ru-RU" dirty="0" err="1"/>
              <a:t>територія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 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338325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C8BC400-E739-8F50-B9B2-E2C3CDD02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644" y="158044"/>
            <a:ext cx="11548533" cy="5610578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До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методів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dirty="0" err="1"/>
              <a:t>факторів</a:t>
            </a:r>
            <a:r>
              <a:rPr lang="ru-RU" dirty="0"/>
              <a:t> </a:t>
            </a:r>
            <a:r>
              <a:rPr lang="ru-RU" dirty="0" err="1"/>
              <a:t>портфельноі</a:t>
            </a:r>
            <a:r>
              <a:rPr lang="ru-RU" dirty="0"/>
              <a:t>̈ </a:t>
            </a:r>
            <a:r>
              <a:rPr lang="ru-RU" dirty="0" err="1"/>
              <a:t>матриці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віднести</a:t>
            </a:r>
            <a:r>
              <a:rPr lang="ru-RU" dirty="0"/>
              <a:t>: </a:t>
            </a:r>
          </a:p>
          <a:p>
            <a:r>
              <a:rPr lang="ru-RU" dirty="0"/>
              <a:t>— </a:t>
            </a:r>
            <a:r>
              <a:rPr lang="ru-RU" dirty="0" err="1"/>
              <a:t>експертнии</a:t>
            </a:r>
            <a:r>
              <a:rPr lang="ru-RU" dirty="0"/>
              <a:t>̆ і </a:t>
            </a:r>
            <a:r>
              <a:rPr lang="ru-RU" dirty="0" err="1"/>
              <a:t>бальнии</a:t>
            </a:r>
            <a:r>
              <a:rPr lang="ru-RU" dirty="0"/>
              <a:t>̆ </a:t>
            </a:r>
            <a:r>
              <a:rPr lang="ru-RU" dirty="0" err="1"/>
              <a:t>методи</a:t>
            </a:r>
            <a:r>
              <a:rPr lang="ru-RU" dirty="0"/>
              <a:t> для </a:t>
            </a:r>
            <a:r>
              <a:rPr lang="ru-RU" dirty="0" err="1"/>
              <a:t>якісних</a:t>
            </a:r>
            <a:r>
              <a:rPr lang="ru-RU" dirty="0"/>
              <a:t> </a:t>
            </a:r>
            <a:r>
              <a:rPr lang="ru-RU" dirty="0" err="1"/>
              <a:t>факторів</a:t>
            </a:r>
            <a:r>
              <a:rPr lang="ru-RU" dirty="0"/>
              <a:t>; </a:t>
            </a:r>
          </a:p>
          <a:p>
            <a:r>
              <a:rPr lang="ru-RU" dirty="0"/>
              <a:t>— </a:t>
            </a:r>
            <a:r>
              <a:rPr lang="ru-RU" dirty="0" err="1"/>
              <a:t>методи</a:t>
            </a:r>
            <a:r>
              <a:rPr lang="ru-RU" dirty="0"/>
              <a:t> </a:t>
            </a:r>
            <a:r>
              <a:rPr lang="ru-RU" dirty="0" err="1"/>
              <a:t>ранжування</a:t>
            </a:r>
            <a:r>
              <a:rPr lang="ru-RU" dirty="0"/>
              <a:t>;</a:t>
            </a:r>
            <a:br>
              <a:rPr lang="ru-RU" dirty="0"/>
            </a:br>
            <a:r>
              <a:rPr lang="ru-RU" dirty="0"/>
              <a:t>— </a:t>
            </a:r>
            <a:r>
              <a:rPr lang="ru-RU" dirty="0" err="1"/>
              <a:t>зведення</a:t>
            </a:r>
            <a:r>
              <a:rPr lang="ru-RU" dirty="0"/>
              <a:t> </a:t>
            </a:r>
            <a:r>
              <a:rPr lang="ru-RU" dirty="0" err="1"/>
              <a:t>показників</a:t>
            </a:r>
            <a:r>
              <a:rPr lang="ru-RU" dirty="0"/>
              <a:t> до </a:t>
            </a:r>
            <a:r>
              <a:rPr lang="ru-RU" dirty="0" err="1"/>
              <a:t>відносного</a:t>
            </a:r>
            <a:r>
              <a:rPr lang="ru-RU" dirty="0"/>
              <a:t> </a:t>
            </a:r>
            <a:r>
              <a:rPr lang="ru-RU" dirty="0" err="1"/>
              <a:t>вигляду</a:t>
            </a:r>
            <a:r>
              <a:rPr lang="ru-RU" dirty="0"/>
              <a:t>;</a:t>
            </a:r>
            <a:br>
              <a:rPr lang="ru-RU" dirty="0"/>
            </a:br>
            <a:r>
              <a:rPr lang="ru-RU" dirty="0"/>
              <a:t>— принцип </a:t>
            </a:r>
            <a:r>
              <a:rPr lang="ru-RU" dirty="0" err="1"/>
              <a:t>домінування</a:t>
            </a:r>
            <a:r>
              <a:rPr lang="ru-RU" dirty="0"/>
              <a:t>; </a:t>
            </a:r>
          </a:p>
          <a:p>
            <a:r>
              <a:rPr lang="ru-RU" dirty="0"/>
              <a:t>— принцип Парето. </a:t>
            </a:r>
          </a:p>
          <a:p>
            <a:r>
              <a:rPr lang="ru-RU" dirty="0" err="1"/>
              <a:t>П’ятии</a:t>
            </a:r>
            <a:r>
              <a:rPr lang="ru-RU" dirty="0"/>
              <a:t>̆ крок — </a:t>
            </a:r>
            <a:r>
              <a:rPr lang="ru-RU" dirty="0" err="1"/>
              <a:t>побудова</a:t>
            </a:r>
            <a:r>
              <a:rPr lang="ru-RU" dirty="0"/>
              <a:t> та </a:t>
            </a:r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обраних</a:t>
            </a:r>
            <a:r>
              <a:rPr lang="ru-RU" dirty="0"/>
              <a:t> </a:t>
            </a:r>
            <a:r>
              <a:rPr lang="ru-RU" dirty="0" err="1"/>
              <a:t>матриць</a:t>
            </a:r>
            <a:r>
              <a:rPr lang="ru-RU" dirty="0"/>
              <a:t> </a:t>
            </a:r>
            <a:r>
              <a:rPr lang="ru-RU" dirty="0" err="1"/>
              <a:t>бізнес</a:t>
            </a:r>
            <a:r>
              <a:rPr lang="ru-RU" dirty="0"/>
              <a:t>- портфеля </a:t>
            </a:r>
            <a:r>
              <a:rPr lang="ru-RU" dirty="0" err="1"/>
              <a:t>компаніі</a:t>
            </a:r>
            <a:r>
              <a:rPr lang="ru-RU" dirty="0"/>
              <a:t>̈. Для </a:t>
            </a:r>
            <a:r>
              <a:rPr lang="ru-RU" dirty="0" err="1"/>
              <a:t>попереднього</a:t>
            </a:r>
            <a:r>
              <a:rPr lang="ru-RU" dirty="0"/>
              <a:t> </a:t>
            </a:r>
            <a:r>
              <a:rPr lang="ru-RU" dirty="0" err="1"/>
              <a:t>оцінювання</a:t>
            </a:r>
            <a:r>
              <a:rPr lang="ru-RU" dirty="0"/>
              <a:t> стану </a:t>
            </a:r>
            <a:r>
              <a:rPr lang="ru-RU" dirty="0" err="1"/>
              <a:t>бізнес</a:t>
            </a:r>
            <a:r>
              <a:rPr lang="ru-RU" dirty="0"/>
              <a:t>- портфеля </a:t>
            </a:r>
            <a:r>
              <a:rPr lang="ru-RU" dirty="0" err="1"/>
              <a:t>компаніі</a:t>
            </a:r>
            <a:r>
              <a:rPr lang="ru-RU" dirty="0"/>
              <a:t>̈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з’ясувати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його</a:t>
            </a:r>
            <a:r>
              <a:rPr lang="ru-RU" dirty="0"/>
              <a:t> </a:t>
            </a:r>
            <a:r>
              <a:rPr lang="ru-RU" dirty="0" err="1"/>
              <a:t>хараткеристики</a:t>
            </a:r>
            <a:r>
              <a:rPr lang="ru-RU" dirty="0"/>
              <a:t>: </a:t>
            </a:r>
          </a:p>
          <a:p>
            <a:r>
              <a:rPr lang="ru-RU" dirty="0"/>
              <a:t>-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 портфеля (</a:t>
            </a:r>
            <a:r>
              <a:rPr lang="ru-RU" dirty="0" err="1"/>
              <a:t>бізнес-одиниць</a:t>
            </a:r>
            <a:r>
              <a:rPr lang="ru-RU" dirty="0"/>
              <a:t>) у </a:t>
            </a:r>
            <a:r>
              <a:rPr lang="ru-RU" dirty="0" err="1"/>
              <a:t>найприваб</a:t>
            </a:r>
            <a:r>
              <a:rPr lang="ru-RU" dirty="0"/>
              <a:t>- </a:t>
            </a:r>
            <a:r>
              <a:rPr lang="ru-RU" dirty="0" err="1"/>
              <a:t>ливіших</a:t>
            </a:r>
            <a:r>
              <a:rPr lang="ru-RU" dirty="0"/>
              <a:t> за </a:t>
            </a:r>
            <a:r>
              <a:rPr lang="ru-RU" dirty="0" err="1"/>
              <a:t>наявних</a:t>
            </a:r>
            <a:r>
              <a:rPr lang="ru-RU" dirty="0"/>
              <a:t> </a:t>
            </a:r>
            <a:r>
              <a:rPr lang="ru-RU" dirty="0" err="1"/>
              <a:t>ринкових</a:t>
            </a:r>
            <a:r>
              <a:rPr lang="ru-RU" dirty="0"/>
              <a:t> умов </a:t>
            </a:r>
            <a:r>
              <a:rPr lang="ru-RU" dirty="0" err="1"/>
              <a:t>галузях</a:t>
            </a:r>
            <a:r>
              <a:rPr lang="ru-RU" dirty="0"/>
              <a:t> </a:t>
            </a:r>
            <a:r>
              <a:rPr lang="ru-RU" dirty="0" err="1"/>
              <a:t>економіки</a:t>
            </a:r>
            <a:r>
              <a:rPr lang="ru-RU" dirty="0"/>
              <a:t>; </a:t>
            </a:r>
          </a:p>
          <a:p>
            <a:r>
              <a:rPr lang="ru-RU" dirty="0"/>
              <a:t>-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проблемних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 </a:t>
            </a:r>
            <a:r>
              <a:rPr lang="ru-RU" dirty="0" err="1"/>
              <a:t>бізнес</a:t>
            </a:r>
            <a:r>
              <a:rPr lang="ru-RU" dirty="0"/>
              <a:t>-портфеля (</a:t>
            </a:r>
            <a:r>
              <a:rPr lang="ru-RU" dirty="0" err="1"/>
              <a:t>бізнес</a:t>
            </a:r>
            <a:r>
              <a:rPr lang="ru-RU" dirty="0"/>
              <a:t>- </a:t>
            </a:r>
            <a:r>
              <a:rPr lang="ru-RU" dirty="0" err="1"/>
              <a:t>одиниць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збитковою</a:t>
            </a:r>
            <a:r>
              <a:rPr lang="ru-RU" dirty="0"/>
              <a:t> </a:t>
            </a:r>
            <a:r>
              <a:rPr lang="ru-RU" dirty="0" err="1"/>
              <a:t>діяльністю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низьким</a:t>
            </a:r>
            <a:r>
              <a:rPr lang="ru-RU" dirty="0"/>
              <a:t> </a:t>
            </a:r>
            <a:r>
              <a:rPr lang="ru-RU" dirty="0" err="1"/>
              <a:t>рівнем</a:t>
            </a:r>
            <a:r>
              <a:rPr lang="ru-RU" dirty="0"/>
              <a:t> </a:t>
            </a:r>
            <a:r>
              <a:rPr lang="ru-RU" dirty="0" err="1"/>
              <a:t>конкурентоспроможності</a:t>
            </a:r>
            <a:r>
              <a:rPr lang="ru-RU" dirty="0"/>
              <a:t>); </a:t>
            </a:r>
          </a:p>
          <a:p>
            <a:r>
              <a:rPr lang="ru-RU" dirty="0"/>
              <a:t>-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стабільно</a:t>
            </a:r>
            <a:r>
              <a:rPr lang="ru-RU" dirty="0"/>
              <a:t> </a:t>
            </a:r>
            <a:r>
              <a:rPr lang="ru-RU" dirty="0" err="1"/>
              <a:t>прибуткових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 </a:t>
            </a:r>
            <a:r>
              <a:rPr lang="ru-RU" dirty="0" err="1"/>
              <a:t>бізнес</a:t>
            </a:r>
            <a:r>
              <a:rPr lang="ru-RU" dirty="0"/>
              <a:t>-портфеля; </a:t>
            </a:r>
          </a:p>
          <a:p>
            <a:r>
              <a:rPr lang="ru-RU" dirty="0"/>
              <a:t>-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ризики</a:t>
            </a:r>
            <a:r>
              <a:rPr lang="ru-RU" dirty="0"/>
              <a:t> </a:t>
            </a:r>
            <a:r>
              <a:rPr lang="ru-RU" dirty="0" err="1"/>
              <a:t>втрати</a:t>
            </a:r>
            <a:r>
              <a:rPr lang="ru-RU" dirty="0"/>
              <a:t> </a:t>
            </a:r>
            <a:r>
              <a:rPr lang="ru-RU" dirty="0" err="1"/>
              <a:t>конкурентоспроможності</a:t>
            </a:r>
            <a:r>
              <a:rPr lang="ru-RU" dirty="0"/>
              <a:t> </a:t>
            </a:r>
            <a:r>
              <a:rPr lang="ru-RU" dirty="0" err="1"/>
              <a:t>ключовими</a:t>
            </a:r>
            <a:r>
              <a:rPr lang="ru-RU" dirty="0"/>
              <a:t> </a:t>
            </a:r>
            <a:r>
              <a:rPr lang="ru-RU" dirty="0" err="1"/>
              <a:t>елементами</a:t>
            </a:r>
            <a:r>
              <a:rPr lang="ru-RU" dirty="0"/>
              <a:t> </a:t>
            </a:r>
            <a:r>
              <a:rPr lang="ru-RU" dirty="0" err="1"/>
              <a:t>бізнес</a:t>
            </a:r>
            <a:r>
              <a:rPr lang="ru-RU" dirty="0"/>
              <a:t>-портфеля. </a:t>
            </a:r>
          </a:p>
          <a:p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отриманих</a:t>
            </a:r>
            <a:r>
              <a:rPr lang="ru-RU" dirty="0"/>
              <a:t> </a:t>
            </a:r>
            <a:r>
              <a:rPr lang="ru-RU" dirty="0" err="1"/>
              <a:t>результатів</a:t>
            </a:r>
            <a:r>
              <a:rPr lang="ru-RU" dirty="0"/>
              <a:t> </a:t>
            </a:r>
            <a:r>
              <a:rPr lang="ru-RU" dirty="0" err="1"/>
              <a:t>попереднього</a:t>
            </a:r>
            <a:r>
              <a:rPr lang="ru-RU" dirty="0"/>
              <a:t> </a:t>
            </a:r>
            <a:r>
              <a:rPr lang="ru-RU" dirty="0" err="1"/>
              <a:t>аналізу</a:t>
            </a:r>
            <a:r>
              <a:rPr lang="ru-RU" dirty="0"/>
              <a:t> </a:t>
            </a:r>
            <a:r>
              <a:rPr lang="ru-RU" dirty="0" err="1"/>
              <a:t>керівництво</a:t>
            </a:r>
            <a:r>
              <a:rPr lang="ru-RU" dirty="0"/>
              <a:t> </a:t>
            </a:r>
            <a:r>
              <a:rPr lang="ru-RU" dirty="0" err="1"/>
              <a:t>компаніі</a:t>
            </a:r>
            <a:r>
              <a:rPr lang="ru-RU" dirty="0"/>
              <a:t>̈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прийняти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необхідності</a:t>
            </a:r>
            <a:r>
              <a:rPr lang="ru-RU" dirty="0"/>
              <a:t> </a:t>
            </a:r>
            <a:r>
              <a:rPr lang="ru-RU" dirty="0" err="1"/>
              <a:t>оптимізаціі</a:t>
            </a:r>
            <a:r>
              <a:rPr lang="ru-RU" dirty="0"/>
              <a:t>̈ </a:t>
            </a:r>
            <a:r>
              <a:rPr lang="ru-RU" dirty="0" err="1"/>
              <a:t>існуючого</a:t>
            </a:r>
            <a:r>
              <a:rPr lang="ru-RU" dirty="0"/>
              <a:t> </a:t>
            </a:r>
            <a:r>
              <a:rPr lang="ru-RU" dirty="0" err="1"/>
              <a:t>бізнес</a:t>
            </a:r>
            <a:r>
              <a:rPr lang="ru-RU" dirty="0"/>
              <a:t>-портфеля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якісно</a:t>
            </a:r>
            <a:r>
              <a:rPr lang="ru-RU" dirty="0"/>
              <a:t> нового. 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315714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F47AF90-2A73-C15F-851E-A74E2E457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933" y="124178"/>
            <a:ext cx="11379200" cy="5599289"/>
          </a:xfrm>
        </p:spPr>
        <p:txBody>
          <a:bodyPr>
            <a:normAutofit/>
          </a:bodyPr>
          <a:lstStyle/>
          <a:p>
            <a:r>
              <a:rPr lang="ru-RU" dirty="0" err="1"/>
              <a:t>Шостии</a:t>
            </a:r>
            <a:r>
              <a:rPr lang="ru-RU" dirty="0"/>
              <a:t>̆ крок — </a:t>
            </a:r>
            <a:r>
              <a:rPr lang="ru-RU" dirty="0" err="1"/>
              <a:t>обґрунтування</a:t>
            </a:r>
            <a:r>
              <a:rPr lang="ru-RU" dirty="0"/>
              <a:t> </a:t>
            </a:r>
            <a:r>
              <a:rPr lang="ru-RU" dirty="0" err="1"/>
              <a:t>вибору</a:t>
            </a:r>
            <a:r>
              <a:rPr lang="ru-RU" dirty="0"/>
              <a:t> </a:t>
            </a:r>
            <a:r>
              <a:rPr lang="ru-RU" dirty="0" err="1"/>
              <a:t>критеріїв</a:t>
            </a:r>
            <a:r>
              <a:rPr lang="ru-RU" dirty="0"/>
              <a:t> </a:t>
            </a:r>
            <a:r>
              <a:rPr lang="ru-RU" dirty="0" err="1"/>
              <a:t>оптималь</a:t>
            </a:r>
            <a:r>
              <a:rPr lang="ru-RU" dirty="0"/>
              <a:t>- </a:t>
            </a:r>
            <a:r>
              <a:rPr lang="ru-RU" dirty="0" err="1"/>
              <a:t>ного</a:t>
            </a:r>
            <a:r>
              <a:rPr lang="ru-RU" dirty="0"/>
              <a:t> </a:t>
            </a:r>
            <a:r>
              <a:rPr lang="ru-RU" dirty="0" err="1"/>
              <a:t>бізнес</a:t>
            </a:r>
            <a:r>
              <a:rPr lang="ru-RU" dirty="0"/>
              <a:t>-портфеля,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ефективноі</a:t>
            </a:r>
            <a:r>
              <a:rPr lang="ru-RU" dirty="0"/>
              <a:t>̈ </a:t>
            </a:r>
            <a:r>
              <a:rPr lang="ru-RU" dirty="0" err="1"/>
              <a:t>мо</a:t>
            </a:r>
            <a:r>
              <a:rPr lang="ru-RU" dirty="0"/>
              <a:t>- </a:t>
            </a:r>
            <a:r>
              <a:rPr lang="ru-RU" dirty="0" err="1"/>
              <a:t>делі</a:t>
            </a:r>
            <a:r>
              <a:rPr lang="ru-RU" dirty="0"/>
              <a:t> </a:t>
            </a:r>
            <a:r>
              <a:rPr lang="ru-RU" dirty="0" err="1"/>
              <a:t>бізнесу</a:t>
            </a:r>
            <a:r>
              <a:rPr lang="ru-RU" dirty="0"/>
              <a:t> </a:t>
            </a:r>
            <a:r>
              <a:rPr lang="ru-RU" dirty="0" err="1"/>
              <a:t>компаніі</a:t>
            </a:r>
            <a:r>
              <a:rPr lang="ru-RU" dirty="0"/>
              <a:t>̈ не </a:t>
            </a:r>
            <a:r>
              <a:rPr lang="ru-RU" dirty="0" err="1"/>
              <a:t>лише</a:t>
            </a:r>
            <a:r>
              <a:rPr lang="ru-RU" dirty="0"/>
              <a:t> за </a:t>
            </a:r>
            <a:r>
              <a:rPr lang="ru-RU" dirty="0" err="1"/>
              <a:t>ринкових</a:t>
            </a:r>
            <a:r>
              <a:rPr lang="ru-RU" dirty="0"/>
              <a:t> умов,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склалися</a:t>
            </a:r>
            <a:r>
              <a:rPr lang="ru-RU" dirty="0"/>
              <a:t>, а й у </a:t>
            </a:r>
            <a:r>
              <a:rPr lang="ru-RU" dirty="0" err="1"/>
              <a:t>перспективі</a:t>
            </a:r>
            <a:r>
              <a:rPr lang="ru-RU" dirty="0"/>
              <a:t> (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визначених</a:t>
            </a:r>
            <a:r>
              <a:rPr lang="ru-RU" dirty="0"/>
              <a:t> на </a:t>
            </a:r>
            <a:r>
              <a:rPr lang="ru-RU" dirty="0" err="1"/>
              <a:t>попередніх</a:t>
            </a:r>
            <a:r>
              <a:rPr lang="ru-RU" dirty="0"/>
              <a:t> </a:t>
            </a:r>
            <a:r>
              <a:rPr lang="ru-RU" dirty="0" err="1"/>
              <a:t>етапах</a:t>
            </a:r>
            <a:r>
              <a:rPr lang="ru-RU" dirty="0"/>
              <a:t> </a:t>
            </a:r>
            <a:r>
              <a:rPr lang="ru-RU" dirty="0" err="1"/>
              <a:t>майбутніх</a:t>
            </a:r>
            <a:r>
              <a:rPr lang="ru-RU" dirty="0"/>
              <a:t> </a:t>
            </a:r>
            <a:r>
              <a:rPr lang="ru-RU" dirty="0" err="1"/>
              <a:t>пріоритетів</a:t>
            </a:r>
            <a:r>
              <a:rPr lang="ru-RU" dirty="0"/>
              <a:t> </a:t>
            </a:r>
            <a:r>
              <a:rPr lang="ru-RU" dirty="0" err="1"/>
              <a:t>споживачів</a:t>
            </a:r>
            <a:r>
              <a:rPr lang="ru-RU" dirty="0"/>
              <a:t>). </a:t>
            </a:r>
          </a:p>
          <a:p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принципи</a:t>
            </a:r>
            <a:r>
              <a:rPr lang="ru-RU" dirty="0"/>
              <a:t> </a:t>
            </a:r>
            <a:r>
              <a:rPr lang="ru-RU" dirty="0" err="1"/>
              <a:t>формування</a:t>
            </a:r>
            <a:r>
              <a:rPr lang="ru-RU" dirty="0"/>
              <a:t> оптимального </a:t>
            </a:r>
            <a:r>
              <a:rPr lang="ru-RU" dirty="0" err="1"/>
              <a:t>бізнес</a:t>
            </a:r>
            <a:r>
              <a:rPr lang="ru-RU" dirty="0"/>
              <a:t>-портфеля </a:t>
            </a:r>
            <a:r>
              <a:rPr lang="ru-RU" dirty="0" err="1"/>
              <a:t>такі</a:t>
            </a:r>
            <a:r>
              <a:rPr lang="ru-RU" dirty="0"/>
              <a:t>: </a:t>
            </a:r>
          </a:p>
          <a:p>
            <a:r>
              <a:rPr lang="ru-RU" dirty="0"/>
              <a:t>♦ </a:t>
            </a:r>
            <a:r>
              <a:rPr lang="ru-RU" dirty="0" err="1"/>
              <a:t>диверсифікованість</a:t>
            </a:r>
            <a:r>
              <a:rPr lang="ru-RU" dirty="0"/>
              <a:t> портфеля за </a:t>
            </a:r>
            <a:r>
              <a:rPr lang="ru-RU" dirty="0" err="1"/>
              <a:t>ризиками</a:t>
            </a:r>
            <a:r>
              <a:rPr lang="ru-RU" dirty="0"/>
              <a:t>;</a:t>
            </a:r>
            <a:br>
              <a:rPr lang="ru-RU" dirty="0"/>
            </a:br>
            <a:r>
              <a:rPr lang="ru-RU" dirty="0"/>
              <a:t>♦ </a:t>
            </a:r>
            <a:r>
              <a:rPr lang="ru-RU" dirty="0" err="1"/>
              <a:t>диверсифікованість</a:t>
            </a:r>
            <a:r>
              <a:rPr lang="ru-RU" dirty="0"/>
              <a:t> портфеля за </a:t>
            </a:r>
            <a:r>
              <a:rPr lang="ru-RU" dirty="0" err="1"/>
              <a:t>стадіями</a:t>
            </a:r>
            <a:r>
              <a:rPr lang="ru-RU" dirty="0"/>
              <a:t> </a:t>
            </a:r>
            <a:r>
              <a:rPr lang="ru-RU" dirty="0" err="1"/>
              <a:t>життєвого</a:t>
            </a:r>
            <a:r>
              <a:rPr lang="ru-RU" dirty="0"/>
              <a:t> циклу </a:t>
            </a:r>
            <a:r>
              <a:rPr lang="ru-RU" dirty="0" err="1"/>
              <a:t>його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;</a:t>
            </a:r>
            <a:br>
              <a:rPr lang="ru-RU" dirty="0"/>
            </a:br>
            <a:r>
              <a:rPr lang="ru-RU" dirty="0"/>
              <a:t>♦ </a:t>
            </a:r>
            <a:r>
              <a:rPr lang="ru-RU" dirty="0" err="1"/>
              <a:t>диверсифікованість</a:t>
            </a:r>
            <a:r>
              <a:rPr lang="ru-RU" dirty="0"/>
              <a:t> портфеля за </a:t>
            </a:r>
            <a:r>
              <a:rPr lang="ru-RU" dirty="0" err="1"/>
              <a:t>критерієм</a:t>
            </a:r>
            <a:r>
              <a:rPr lang="ru-RU" dirty="0"/>
              <a:t> «</a:t>
            </a:r>
            <a:r>
              <a:rPr lang="ru-RU" dirty="0" err="1"/>
              <a:t>реципієнт</a:t>
            </a:r>
            <a:r>
              <a:rPr lang="ru-RU" dirty="0"/>
              <a:t> </a:t>
            </a:r>
            <a:r>
              <a:rPr lang="ru-RU" dirty="0" err="1"/>
              <a:t>інвестиціи</a:t>
            </a:r>
            <a:r>
              <a:rPr lang="ru-RU" dirty="0"/>
              <a:t>̆» </a:t>
            </a:r>
            <a:r>
              <a:rPr lang="ru-RU" dirty="0" err="1"/>
              <a:t>чи</a:t>
            </a:r>
            <a:r>
              <a:rPr lang="ru-RU" dirty="0"/>
              <a:t> «генератор </a:t>
            </a:r>
            <a:r>
              <a:rPr lang="ru-RU" dirty="0" err="1"/>
              <a:t>грошових</a:t>
            </a:r>
            <a:r>
              <a:rPr lang="ru-RU" dirty="0"/>
              <a:t> </a:t>
            </a:r>
            <a:r>
              <a:rPr lang="ru-RU" dirty="0" err="1"/>
              <a:t>потоків</a:t>
            </a:r>
            <a:r>
              <a:rPr lang="ru-RU" dirty="0"/>
              <a:t>»;</a:t>
            </a:r>
            <a:br>
              <a:rPr lang="ru-RU" dirty="0"/>
            </a:br>
            <a:r>
              <a:rPr lang="ru-RU" dirty="0"/>
              <a:t>♦ </a:t>
            </a:r>
            <a:r>
              <a:rPr lang="ru-RU" dirty="0" err="1"/>
              <a:t>співвідношення</a:t>
            </a:r>
            <a:r>
              <a:rPr lang="ru-RU" dirty="0"/>
              <a:t> </a:t>
            </a:r>
            <a:r>
              <a:rPr lang="ru-RU" dirty="0" err="1"/>
              <a:t>ризик</a:t>
            </a:r>
            <a:r>
              <a:rPr lang="ru-RU" dirty="0"/>
              <a:t> / </a:t>
            </a:r>
            <a:r>
              <a:rPr lang="ru-RU" dirty="0" err="1"/>
              <a:t>прибутковість</a:t>
            </a:r>
            <a:r>
              <a:rPr lang="ru-RU" dirty="0"/>
              <a:t>;</a:t>
            </a:r>
            <a:br>
              <a:rPr lang="ru-RU" dirty="0"/>
            </a:br>
            <a:r>
              <a:rPr lang="ru-RU" dirty="0"/>
              <a:t>♦ </a:t>
            </a:r>
            <a:r>
              <a:rPr lang="ru-RU" dirty="0" err="1"/>
              <a:t>співвідношення</a:t>
            </a:r>
            <a:r>
              <a:rPr lang="ru-RU" dirty="0"/>
              <a:t> </a:t>
            </a:r>
            <a:r>
              <a:rPr lang="ru-RU" dirty="0" err="1"/>
              <a:t>зростання</a:t>
            </a:r>
            <a:r>
              <a:rPr lang="ru-RU" dirty="0"/>
              <a:t> </a:t>
            </a:r>
            <a:r>
              <a:rPr lang="ru-RU" dirty="0" err="1"/>
              <a:t>обсягу</a:t>
            </a:r>
            <a:r>
              <a:rPr lang="ru-RU" dirty="0"/>
              <a:t> </a:t>
            </a:r>
            <a:r>
              <a:rPr lang="ru-RU" dirty="0" err="1"/>
              <a:t>реалізаціі</a:t>
            </a:r>
            <a:r>
              <a:rPr lang="ru-RU" dirty="0"/>
              <a:t>̈ / </a:t>
            </a:r>
            <a:r>
              <a:rPr lang="ru-RU" dirty="0" err="1"/>
              <a:t>частка</a:t>
            </a:r>
            <a:r>
              <a:rPr lang="ru-RU" dirty="0"/>
              <a:t> на ринку; </a:t>
            </a:r>
          </a:p>
          <a:p>
            <a:r>
              <a:rPr lang="ru-RU" dirty="0"/>
              <a:t>♦ </a:t>
            </a:r>
            <a:r>
              <a:rPr lang="ru-RU" dirty="0" err="1"/>
              <a:t>співвідношення</a:t>
            </a:r>
            <a:r>
              <a:rPr lang="ru-RU" dirty="0"/>
              <a:t> </a:t>
            </a:r>
            <a:r>
              <a:rPr lang="ru-RU" dirty="0" err="1"/>
              <a:t>стратегічна</a:t>
            </a:r>
            <a:r>
              <a:rPr lang="ru-RU" dirty="0"/>
              <a:t> </a:t>
            </a:r>
            <a:r>
              <a:rPr lang="ru-RU" dirty="0" err="1"/>
              <a:t>позиція</a:t>
            </a:r>
            <a:r>
              <a:rPr lang="ru-RU" dirty="0"/>
              <a:t> / </a:t>
            </a:r>
            <a:r>
              <a:rPr lang="ru-RU" dirty="0" err="1"/>
              <a:t>привабливість</a:t>
            </a:r>
            <a:r>
              <a:rPr lang="ru-RU" dirty="0"/>
              <a:t> ринку </a:t>
            </a:r>
            <a:r>
              <a:rPr lang="ru-RU" dirty="0" err="1"/>
              <a:t>тощо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581409235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Галерея</Template>
  <TotalTime>30</TotalTime>
  <Words>3272</Words>
  <Application>Microsoft Macintosh PowerPoint</Application>
  <PresentationFormat>Широкоэкранный</PresentationFormat>
  <Paragraphs>110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5" baseType="lpstr">
      <vt:lpstr>Arial</vt:lpstr>
      <vt:lpstr>Gill Sans MT</vt:lpstr>
      <vt:lpstr>Times New Roman</vt:lpstr>
      <vt:lpstr>Галерея</vt:lpstr>
      <vt:lpstr>Оцінювання бізнес-портфеля та ефективності функціонування бізнес-моделі компанії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Оцінювання бізнес-портфеля та ефективності функціонування бізнес-моделі компанії </dc:title>
  <dc:creator>Александр Ткачук</dc:creator>
  <cp:lastModifiedBy>Александр Ткачук</cp:lastModifiedBy>
  <cp:revision>40</cp:revision>
  <dcterms:created xsi:type="dcterms:W3CDTF">2022-05-16T19:11:53Z</dcterms:created>
  <dcterms:modified xsi:type="dcterms:W3CDTF">2022-05-16T19:42:13Z</dcterms:modified>
</cp:coreProperties>
</file>