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69"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1A78828-1E9F-4945-87A1-17AEB04394D3}" type="datetimeFigureOut">
              <a:rPr lang="uk-UA" smtClean="0"/>
              <a:t>04.10.2021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5DF7390-A396-4E83-8693-8F65AA39B97D}"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1A78828-1E9F-4945-87A1-17AEB04394D3}" type="datetimeFigureOut">
              <a:rPr lang="uk-UA" smtClean="0"/>
              <a:t>04.10.2021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5DF7390-A396-4E83-8693-8F65AA39B97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1A78828-1E9F-4945-87A1-17AEB04394D3}" type="datetimeFigureOut">
              <a:rPr lang="uk-UA" smtClean="0"/>
              <a:t>04.10.2021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5DF7390-A396-4E83-8693-8F65AA39B97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A78828-1E9F-4945-87A1-17AEB04394D3}" type="datetimeFigureOut">
              <a:rPr lang="uk-UA" smtClean="0"/>
              <a:t>04.10.2021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5DF7390-A396-4E83-8693-8F65AA39B97D}"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1A78828-1E9F-4945-87A1-17AEB04394D3}" type="datetimeFigureOut">
              <a:rPr lang="uk-UA" smtClean="0"/>
              <a:t>04.10.2021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15DF7390-A396-4E83-8693-8F65AA39B97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1A78828-1E9F-4945-87A1-17AEB04394D3}" type="datetimeFigureOut">
              <a:rPr lang="uk-UA" smtClean="0"/>
              <a:t>04.10.2021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5DF7390-A396-4E83-8693-8F65AA39B97D}"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1A78828-1E9F-4945-87A1-17AEB04394D3}" type="datetimeFigureOut">
              <a:rPr lang="uk-UA" smtClean="0"/>
              <a:t>04.10.2021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15DF7390-A396-4E83-8693-8F65AA39B97D}" type="slidenum">
              <a:rPr lang="uk-UA" smtClean="0"/>
              <a:t>‹#›</a:t>
            </a:fld>
            <a:endParaRPr lang="uk-UA"/>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1A78828-1E9F-4945-87A1-17AEB04394D3}" type="datetimeFigureOut">
              <a:rPr lang="uk-UA" smtClean="0"/>
              <a:t>04.10.2021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15DF7390-A396-4E83-8693-8F65AA39B97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A78828-1E9F-4945-87A1-17AEB04394D3}" type="datetimeFigureOut">
              <a:rPr lang="uk-UA" smtClean="0"/>
              <a:t>04.10.2021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15DF7390-A396-4E83-8693-8F65AA39B97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1A78828-1E9F-4945-87A1-17AEB04394D3}" type="datetimeFigureOut">
              <a:rPr lang="uk-UA" smtClean="0"/>
              <a:t>04.10.2021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5DF7390-A396-4E83-8693-8F65AA39B97D}"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1A78828-1E9F-4945-87A1-17AEB04394D3}" type="datetimeFigureOut">
              <a:rPr lang="uk-UA" smtClean="0"/>
              <a:t>04.10.2021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15DF7390-A396-4E83-8693-8F65AA39B97D}"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71A78828-1E9F-4945-87A1-17AEB04394D3}" type="datetimeFigureOut">
              <a:rPr lang="uk-UA" smtClean="0"/>
              <a:t>04.10.2021</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5DF7390-A396-4E83-8693-8F65AA39B97D}"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pPr algn="r"/>
            <a:r>
              <a:rPr lang="uk-UA" dirty="0" smtClean="0"/>
              <a:t>Лекція </a:t>
            </a:r>
            <a:endParaRPr lang="uk-UA" dirty="0"/>
          </a:p>
        </p:txBody>
      </p:sp>
      <p:sp>
        <p:nvSpPr>
          <p:cNvPr id="2" name="Заголовок 1"/>
          <p:cNvSpPr>
            <a:spLocks noGrp="1"/>
          </p:cNvSpPr>
          <p:nvPr>
            <p:ph type="ctrTitle"/>
          </p:nvPr>
        </p:nvSpPr>
        <p:spPr/>
        <p:txBody>
          <a:bodyPr/>
          <a:lstStyle/>
          <a:p>
            <a:pPr algn="r"/>
            <a:r>
              <a:rPr lang="uk-UA" sz="2400" dirty="0">
                <a:effectLst/>
                <a:latin typeface="Times New Roman" pitchFamily="18" charset="0"/>
                <a:cs typeface="Times New Roman" pitchFamily="18" charset="0"/>
              </a:rPr>
              <a:t>МЕТОДИ ОРГАНІЗАЦІЇ ВИРОБНИЦТВА</a:t>
            </a:r>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3662807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04664"/>
            <a:ext cx="7704856" cy="5904656"/>
          </a:xfrm>
        </p:spPr>
        <p:txBody>
          <a:bodyPr>
            <a:normAutofit lnSpcReduction="10000"/>
          </a:bodyPr>
          <a:lstStyle/>
          <a:p>
            <a:pPr algn="just"/>
            <a:r>
              <a:rPr lang="uk-UA" i="1" dirty="0">
                <a:latin typeface="Times New Roman" pitchFamily="18" charset="0"/>
                <a:cs typeface="Times New Roman" pitchFamily="18" charset="0"/>
              </a:rPr>
              <a:t>За ступенем безперервності виробництва </a:t>
            </a:r>
            <a:r>
              <a:rPr lang="uk-UA" dirty="0">
                <a:latin typeface="Times New Roman" pitchFamily="18" charset="0"/>
                <a:cs typeface="Times New Roman" pitchFamily="18" charset="0"/>
              </a:rPr>
              <a:t>виділяють;</a:t>
            </a:r>
          </a:p>
          <a:p>
            <a:pPr algn="just"/>
            <a:r>
              <a:rPr lang="uk-UA" i="1" dirty="0">
                <a:latin typeface="Times New Roman" pitchFamily="18" charset="0"/>
                <a:cs typeface="Times New Roman" pitchFamily="18" charset="0"/>
              </a:rPr>
              <a:t>- безперервні </a:t>
            </a:r>
            <a:r>
              <a:rPr lang="uk-UA" dirty="0">
                <a:latin typeface="Times New Roman" pitchFamily="18" charset="0"/>
                <a:cs typeface="Times New Roman" pitchFamily="18" charset="0"/>
              </a:rPr>
              <a:t>потокові лінії, які є найбільш сучасною формою потокового виробництва. На таких лініях предмети праці з однієї операції на іншу переміщуються поштучно і без </a:t>
            </a:r>
            <a:r>
              <a:rPr lang="uk-UA" dirty="0" err="1">
                <a:latin typeface="Times New Roman" pitchFamily="18" charset="0"/>
                <a:cs typeface="Times New Roman" pitchFamily="18" charset="0"/>
              </a:rPr>
              <a:t>пролежування</a:t>
            </a:r>
            <a:r>
              <a:rPr lang="uk-UA" dirty="0">
                <a:latin typeface="Times New Roman" pitchFamily="18" charset="0"/>
                <a:cs typeface="Times New Roman" pitchFamily="18" charset="0"/>
              </a:rPr>
              <a:t>; тривалість кожної операції дорівнює або кратна такту; застосовується паралельний метод руху предметів праці; забезпечується ритмічність і найбільш коротка тривалість виробничого циклу. Безперервні лінії широко застосовуються при складанні годинників, тракторів, приладів, автомобілів, де переважає ручна праця та можлива синхронізація операцій;</a:t>
            </a:r>
          </a:p>
          <a:p>
            <a:pPr algn="just"/>
            <a:r>
              <a:rPr lang="uk-UA" i="1" dirty="0">
                <a:latin typeface="Times New Roman" pitchFamily="18" charset="0"/>
                <a:cs typeface="Times New Roman" pitchFamily="18" charset="0"/>
              </a:rPr>
              <a:t>- перервні (прямоточні) </a:t>
            </a:r>
            <a:r>
              <a:rPr lang="uk-UA" dirty="0">
                <a:latin typeface="Times New Roman" pitchFamily="18" charset="0"/>
                <a:cs typeface="Times New Roman" pitchFamily="18" charset="0"/>
              </a:rPr>
              <a:t>лінії, для яких неможливо досягти чіткої синхронізації операцій і безперервності процесу. Обробка виробів проводиться партіями за графіком. Прямоточні лінії застосовуються при обробці трудомістких деталей на різнотипному устаткуванні в механічних цехах серійною типу виробництва.</a:t>
            </a:r>
          </a:p>
          <a:p>
            <a:endParaRPr lang="uk-UA" dirty="0"/>
          </a:p>
        </p:txBody>
      </p:sp>
    </p:spTree>
    <p:extLst>
      <p:ext uri="{BB962C8B-B14F-4D97-AF65-F5344CB8AC3E}">
        <p14:creationId xmlns:p14="http://schemas.microsoft.com/office/powerpoint/2010/main" val="3133999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04664"/>
            <a:ext cx="7776864" cy="5760640"/>
          </a:xfrm>
        </p:spPr>
        <p:txBody>
          <a:bodyPr>
            <a:normAutofit/>
          </a:bodyPr>
          <a:lstStyle/>
          <a:p>
            <a:pPr algn="just"/>
            <a:r>
              <a:rPr lang="uk-UA" i="1" dirty="0">
                <a:latin typeface="Times New Roman" pitchFamily="18" charset="0"/>
                <a:cs typeface="Times New Roman" pitchFamily="18" charset="0"/>
              </a:rPr>
              <a:t>За способом підтримки ритму </a:t>
            </a:r>
            <a:r>
              <a:rPr lang="uk-UA" dirty="0">
                <a:latin typeface="Times New Roman" pitchFamily="18" charset="0"/>
                <a:cs typeface="Times New Roman" pitchFamily="18" charset="0"/>
              </a:rPr>
              <a:t>розрізняють:</a:t>
            </a:r>
          </a:p>
          <a:p>
            <a:pPr algn="just"/>
            <a:r>
              <a:rPr lang="uk-UA" i="1" dirty="0">
                <a:latin typeface="Times New Roman" pitchFamily="18" charset="0"/>
                <a:cs typeface="Times New Roman" pitchFamily="18" charset="0"/>
              </a:rPr>
              <a:t>- лінії з</a:t>
            </a:r>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регламентованим ритмом, </a:t>
            </a:r>
            <a:r>
              <a:rPr lang="uk-UA" dirty="0">
                <a:latin typeface="Times New Roman" pitchFamily="18" charset="0"/>
                <a:cs typeface="Times New Roman" pitchFamily="18" charset="0"/>
              </a:rPr>
              <a:t>що підтримується за допомогою технічних засобів, які забезпечують передачу виробів з однієї операції на іншу через точно фіксований час, що характерно для безперервних потокових ліній;</a:t>
            </a:r>
          </a:p>
          <a:p>
            <a:pPr algn="just"/>
            <a:r>
              <a:rPr lang="uk-UA" i="1" dirty="0">
                <a:latin typeface="Times New Roman" pitchFamily="18" charset="0"/>
                <a:cs typeface="Times New Roman" pitchFamily="18" charset="0"/>
              </a:rPr>
              <a:t>- лінії з</a:t>
            </a:r>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вільним ритмом, </a:t>
            </a:r>
            <a:r>
              <a:rPr lang="uk-UA" dirty="0">
                <a:latin typeface="Times New Roman" pitchFamily="18" charset="0"/>
                <a:cs typeface="Times New Roman" pitchFamily="18" charset="0"/>
              </a:rPr>
              <a:t>на яких деталі на наступну операцію передаються по мірі готовності, при цьому можливі відхилення від розрахованого такту.</a:t>
            </a:r>
          </a:p>
          <a:p>
            <a:pPr algn="just"/>
            <a:r>
              <a:rPr lang="uk-UA" b="1" i="1" dirty="0">
                <a:latin typeface="Times New Roman" pitchFamily="18" charset="0"/>
                <a:cs typeface="Times New Roman" pitchFamily="18" charset="0"/>
              </a:rPr>
              <a:t>За рівнем охоплення виробництва </a:t>
            </a:r>
            <a:r>
              <a:rPr lang="uk-UA" dirty="0">
                <a:latin typeface="Times New Roman" pitchFamily="18" charset="0"/>
                <a:cs typeface="Times New Roman" pitchFamily="18" charset="0"/>
              </a:rPr>
              <a:t>потокові лінії поділяють на:</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дільничні, </a:t>
            </a:r>
            <a:r>
              <a:rPr lang="uk-UA" dirty="0">
                <a:latin typeface="Times New Roman" pitchFamily="18" charset="0"/>
                <a:cs typeface="Times New Roman" pitchFamily="18" charset="0"/>
              </a:rPr>
              <a:t>які розміщені в межах дільниці;</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цехові, </a:t>
            </a:r>
            <a:r>
              <a:rPr lang="uk-UA" dirty="0">
                <a:latin typeface="Times New Roman" pitchFamily="18" charset="0"/>
                <a:cs typeface="Times New Roman" pitchFamily="18" charset="0"/>
              </a:rPr>
              <a:t>які розміщені в межах декількох дільниць цеху; </a:t>
            </a:r>
          </a:p>
          <a:p>
            <a:pPr algn="just"/>
            <a:r>
              <a:rPr lang="uk-UA" i="1" dirty="0">
                <a:latin typeface="Times New Roman" pitchFamily="18" charset="0"/>
                <a:cs typeface="Times New Roman" pitchFamily="18" charset="0"/>
              </a:rPr>
              <a:t>- міжцехові, </a:t>
            </a:r>
            <a:r>
              <a:rPr lang="uk-UA" dirty="0">
                <a:latin typeface="Times New Roman" pitchFamily="18" charset="0"/>
                <a:cs typeface="Times New Roman" pitchFamily="18" charset="0"/>
              </a:rPr>
              <a:t>які розміщені в межах декількох цехів; </a:t>
            </a:r>
          </a:p>
          <a:p>
            <a:pPr algn="just"/>
            <a:r>
              <a:rPr lang="uk-UA" i="1" dirty="0">
                <a:latin typeface="Times New Roman" pitchFamily="18" charset="0"/>
                <a:cs typeface="Times New Roman" pitchFamily="18" charset="0"/>
              </a:rPr>
              <a:t>- наскрізні, </a:t>
            </a:r>
            <a:r>
              <a:rPr lang="uk-UA" dirty="0">
                <a:latin typeface="Times New Roman" pitchFamily="18" charset="0"/>
                <a:cs typeface="Times New Roman" pitchFamily="18" charset="0"/>
              </a:rPr>
              <a:t>які розміщені в межах підприємства.</a:t>
            </a:r>
          </a:p>
          <a:p>
            <a:endParaRPr lang="uk-UA" dirty="0"/>
          </a:p>
        </p:txBody>
      </p:sp>
    </p:spTree>
    <p:extLst>
      <p:ext uri="{BB962C8B-B14F-4D97-AF65-F5344CB8AC3E}">
        <p14:creationId xmlns:p14="http://schemas.microsoft.com/office/powerpoint/2010/main" val="2357111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76672"/>
            <a:ext cx="7776864" cy="5616624"/>
          </a:xfrm>
        </p:spPr>
        <p:txBody>
          <a:bodyPr>
            <a:noAutofit/>
          </a:bodyPr>
          <a:lstStyle/>
          <a:p>
            <a:pPr algn="just"/>
            <a:r>
              <a:rPr lang="uk-UA" sz="2000" b="1" i="1" dirty="0">
                <a:latin typeface="Times New Roman" pitchFamily="18" charset="0"/>
                <a:cs typeface="Times New Roman" pitchFamily="18" charset="0"/>
              </a:rPr>
              <a:t>За видом транспортних засобів </a:t>
            </a:r>
            <a:r>
              <a:rPr lang="uk-UA" sz="2000" dirty="0">
                <a:latin typeface="Times New Roman" pitchFamily="18" charset="0"/>
                <a:cs typeface="Times New Roman" pitchFamily="18" charset="0"/>
              </a:rPr>
              <a:t>потокові лінії поділяються на: </a:t>
            </a:r>
          </a:p>
          <a:p>
            <a:pPr algn="just"/>
            <a:r>
              <a:rPr lang="uk-UA" sz="2000" i="1" dirty="0">
                <a:latin typeface="Times New Roman" pitchFamily="18" charset="0"/>
                <a:cs typeface="Times New Roman" pitchFamily="18" charset="0"/>
              </a:rPr>
              <a:t>- конвеєрні, </a:t>
            </a:r>
            <a:r>
              <a:rPr lang="uk-UA" sz="2000" dirty="0">
                <a:latin typeface="Times New Roman" pitchFamily="18" charset="0"/>
                <a:cs typeface="Times New Roman" pitchFamily="18" charset="0"/>
              </a:rPr>
              <a:t>які засновані на застосуванні транспортних засобів безперервної дії з механічним приводом (конвеєрів), що забезпечують не тільки переміщення предметів праці між операціями, але й підтримку ритму;</a:t>
            </a:r>
          </a:p>
          <a:p>
            <a:pPr algn="just"/>
            <a:r>
              <a:rPr lang="uk-UA" sz="2000" dirty="0">
                <a:latin typeface="Times New Roman" pitchFamily="18" charset="0"/>
                <a:cs typeface="Times New Roman" pitchFamily="18" charset="0"/>
              </a:rPr>
              <a:t>- </a:t>
            </a:r>
            <a:r>
              <a:rPr lang="uk-UA" sz="2000" i="1" dirty="0" err="1">
                <a:latin typeface="Times New Roman" pitchFamily="18" charset="0"/>
                <a:cs typeface="Times New Roman" pitchFamily="18" charset="0"/>
              </a:rPr>
              <a:t>неконвеєрні</a:t>
            </a:r>
            <a:r>
              <a:rPr lang="uk-UA" sz="2000" i="1" dirty="0">
                <a:latin typeface="Times New Roman" pitchFamily="18" charset="0"/>
                <a:cs typeface="Times New Roman" pitchFamily="18" charset="0"/>
              </a:rPr>
              <a:t> </a:t>
            </a:r>
            <a:r>
              <a:rPr lang="uk-UA" sz="2000" dirty="0">
                <a:latin typeface="Times New Roman" pitchFamily="18" charset="0"/>
                <a:cs typeface="Times New Roman" pitchFamily="18" charset="0"/>
              </a:rPr>
              <a:t>лінії на яких підйомно-транспортні засоби циклічної дії (мостові крани, монорейки з тельферами, електрокари та </a:t>
            </a:r>
            <a:r>
              <a:rPr lang="uk-UA" sz="2000" dirty="0" err="1">
                <a:latin typeface="Times New Roman" pitchFamily="18" charset="0"/>
                <a:cs typeface="Times New Roman" pitchFamily="18" charset="0"/>
              </a:rPr>
              <a:t>ін</a:t>
            </a:r>
            <a:r>
              <a:rPr lang="uk-UA" sz="2000" dirty="0">
                <a:latin typeface="Times New Roman" pitchFamily="18" charset="0"/>
                <a:cs typeface="Times New Roman" pitchFamily="18" charset="0"/>
              </a:rPr>
              <a:t>);</a:t>
            </a:r>
          </a:p>
          <a:p>
            <a:pPr algn="just"/>
            <a:r>
              <a:rPr lang="uk-UA" sz="2000" dirty="0">
                <a:latin typeface="Times New Roman" pitchFamily="18" charset="0"/>
                <a:cs typeface="Times New Roman" pitchFamily="18" charset="0"/>
              </a:rPr>
              <a:t>- </a:t>
            </a:r>
            <a:r>
              <a:rPr lang="uk-UA" sz="2000" i="1" dirty="0">
                <a:latin typeface="Times New Roman" pitchFamily="18" charset="0"/>
                <a:cs typeface="Times New Roman" pitchFamily="18" charset="0"/>
              </a:rPr>
              <a:t>лінії без транспортних засобів - </a:t>
            </a:r>
            <a:r>
              <a:rPr lang="uk-UA" sz="2000" dirty="0">
                <a:latin typeface="Times New Roman" pitchFamily="18" charset="0"/>
                <a:cs typeface="Times New Roman" pitchFamily="18" charset="0"/>
              </a:rPr>
              <a:t>стаціонарні потокові лінії, де виріб установлюється нерухомо, а спеціалізовані бригади робітників переміщуються для виконання операцій зі встановленим тактом; такі лінії організовують при складанні великих і важких машин в літакобудуванні, суднобудуванні тощо.</a:t>
            </a:r>
          </a:p>
          <a:p>
            <a:endParaRPr lang="uk-UA" sz="2000" dirty="0">
              <a:latin typeface="Times New Roman" pitchFamily="18" charset="0"/>
              <a:cs typeface="Times New Roman" pitchFamily="18" charset="0"/>
            </a:endParaRPr>
          </a:p>
          <a:p>
            <a:endParaRPr lang="uk-UA" sz="1800" dirty="0">
              <a:latin typeface="Times New Roman" pitchFamily="18" charset="0"/>
              <a:cs typeface="Times New Roman" pitchFamily="18" charset="0"/>
            </a:endParaRPr>
          </a:p>
        </p:txBody>
      </p:sp>
    </p:spTree>
    <p:extLst>
      <p:ext uri="{BB962C8B-B14F-4D97-AF65-F5344CB8AC3E}">
        <p14:creationId xmlns:p14="http://schemas.microsoft.com/office/powerpoint/2010/main" val="2250800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776864" cy="5505792"/>
          </a:xfrm>
        </p:spPr>
        <p:txBody>
          <a:bodyPr/>
          <a:lstStyle/>
          <a:p>
            <a:pPr algn="just"/>
            <a:r>
              <a:rPr lang="uk-UA" sz="2400" b="1" i="1" dirty="0">
                <a:latin typeface="Times New Roman" pitchFamily="18" charset="0"/>
                <a:cs typeface="Times New Roman" pitchFamily="18" charset="0"/>
              </a:rPr>
              <a:t>За характером переміщення </a:t>
            </a:r>
            <a:r>
              <a:rPr lang="uk-UA" sz="2400" dirty="0">
                <a:latin typeface="Times New Roman" pitchFamily="18" charset="0"/>
                <a:cs typeface="Times New Roman" pitchFamily="18" charset="0"/>
              </a:rPr>
              <a:t>конвеєрні потокові лінії поділяють на:</a:t>
            </a:r>
          </a:p>
          <a:p>
            <a:pPr algn="just"/>
            <a:r>
              <a:rPr lang="uk-UA" sz="2400" dirty="0">
                <a:latin typeface="Times New Roman" pitchFamily="18" charset="0"/>
                <a:cs typeface="Times New Roman" pitchFamily="18" charset="0"/>
              </a:rPr>
              <a:t>- лінії з </a:t>
            </a:r>
            <a:r>
              <a:rPr lang="uk-UA" sz="2400" i="1" dirty="0">
                <a:latin typeface="Times New Roman" pitchFamily="18" charset="0"/>
                <a:cs typeface="Times New Roman" pitchFamily="18" charset="0"/>
              </a:rPr>
              <a:t>безперервним рухом, </a:t>
            </a:r>
            <a:r>
              <a:rPr lang="uk-UA" sz="2400" dirty="0">
                <a:latin typeface="Times New Roman" pitchFamily="18" charset="0"/>
                <a:cs typeface="Times New Roman" pitchFamily="18" charset="0"/>
              </a:rPr>
              <a:t>на яких всі операції виконуються одночасно з переміщенням предметів праці;</a:t>
            </a:r>
          </a:p>
          <a:p>
            <a:pPr algn="just"/>
            <a:r>
              <a:rPr lang="uk-UA" sz="2400" dirty="0">
                <a:latin typeface="Times New Roman" pitchFamily="18" charset="0"/>
                <a:cs typeface="Times New Roman" pitchFamily="18" charset="0"/>
              </a:rPr>
              <a:t>- лінії з </a:t>
            </a:r>
            <a:r>
              <a:rPr lang="uk-UA" sz="2400" i="1" dirty="0">
                <a:latin typeface="Times New Roman" pitchFamily="18" charset="0"/>
                <a:cs typeface="Times New Roman" pitchFamily="18" charset="0"/>
              </a:rPr>
              <a:t>пульсуючим рухом, </a:t>
            </a:r>
            <a:r>
              <a:rPr lang="uk-UA" sz="2400" dirty="0">
                <a:latin typeface="Times New Roman" pitchFamily="18" charset="0"/>
                <a:cs typeface="Times New Roman" pitchFamily="18" charset="0"/>
              </a:rPr>
              <a:t>на яких операції виконуються в період нерухомого стану несучої частини; використовуються, наприклад, при складанні особливо точних деталей та приладів</a:t>
            </a:r>
            <a:endParaRPr lang="uk-UA" dirty="0"/>
          </a:p>
        </p:txBody>
      </p:sp>
    </p:spTree>
    <p:extLst>
      <p:ext uri="{BB962C8B-B14F-4D97-AF65-F5344CB8AC3E}">
        <p14:creationId xmlns:p14="http://schemas.microsoft.com/office/powerpoint/2010/main" val="1723105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332656"/>
            <a:ext cx="8136904" cy="5904656"/>
          </a:xfrm>
        </p:spPr>
        <p:txBody>
          <a:bodyPr>
            <a:normAutofit/>
          </a:bodyPr>
          <a:lstStyle/>
          <a:p>
            <a:pPr algn="just"/>
            <a:r>
              <a:rPr lang="uk-UA" dirty="0">
                <a:latin typeface="Times New Roman" pitchFamily="18" charset="0"/>
                <a:cs typeface="Times New Roman" pitchFamily="18" charset="0"/>
              </a:rPr>
              <a:t>При проектуванні потокової лінії проводиться розрахунок ряду показників її роботи.</a:t>
            </a:r>
          </a:p>
          <a:p>
            <a:pPr algn="just"/>
            <a:r>
              <a:rPr lang="uk-UA" b="1" dirty="0">
                <a:latin typeface="Times New Roman" pitchFamily="18" charset="0"/>
                <a:cs typeface="Times New Roman" pitchFamily="18" charset="0"/>
              </a:rPr>
              <a:t>Розрахунок такту потокової лінії. </a:t>
            </a:r>
            <a:r>
              <a:rPr lang="uk-UA" dirty="0">
                <a:latin typeface="Times New Roman" pitchFamily="18" charset="0"/>
                <a:cs typeface="Times New Roman" pitchFamily="18" charset="0"/>
              </a:rPr>
              <a:t>Такт потокової лінії - це проміжок часу між випуском двох чергових партій продукції. </a:t>
            </a:r>
          </a:p>
          <a:p>
            <a:pPr algn="ctr"/>
            <a:r>
              <a:rPr lang="en-US" dirty="0">
                <a:latin typeface="Times New Roman" pitchFamily="18" charset="0"/>
                <a:cs typeface="Times New Roman" pitchFamily="18" charset="0"/>
              </a:rPr>
              <a:t>r</a:t>
            </a:r>
            <a:r>
              <a:rPr lang="uk-UA" dirty="0">
                <a:latin typeface="Times New Roman" pitchFamily="18" charset="0"/>
                <a:cs typeface="Times New Roman" pitchFamily="18" charset="0"/>
              </a:rPr>
              <a:t> = </a:t>
            </a:r>
            <a:r>
              <a:rPr lang="en-US" dirty="0" err="1">
                <a:latin typeface="Times New Roman" pitchFamily="18" charset="0"/>
                <a:cs typeface="Times New Roman" pitchFamily="18" charset="0"/>
              </a:rPr>
              <a:t>Tp</a:t>
            </a:r>
            <a:r>
              <a:rPr lang="uk-UA" dirty="0">
                <a:latin typeface="Times New Roman" pitchFamily="18" charset="0"/>
                <a:cs typeface="Times New Roman" pitchFamily="18" charset="0"/>
              </a:rPr>
              <a:t>/</a:t>
            </a:r>
            <a:r>
              <a:rPr lang="en-US" dirty="0">
                <a:latin typeface="Times New Roman" pitchFamily="18" charset="0"/>
                <a:cs typeface="Times New Roman" pitchFamily="18" charset="0"/>
              </a:rPr>
              <a:t>N</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де </a:t>
            </a:r>
            <a:r>
              <a:rPr lang="en-US" dirty="0">
                <a:latin typeface="Times New Roman" pitchFamily="18" charset="0"/>
                <a:cs typeface="Times New Roman" pitchFamily="18" charset="0"/>
              </a:rPr>
              <a:t>r</a:t>
            </a:r>
            <a:r>
              <a:rPr lang="uk-UA" dirty="0">
                <a:latin typeface="Times New Roman" pitchFamily="18" charset="0"/>
                <a:cs typeface="Times New Roman" pitchFamily="18" charset="0"/>
              </a:rPr>
              <a:t>- такт потокової лінії, </a:t>
            </a:r>
            <a:r>
              <a:rPr lang="uk-UA" dirty="0" err="1">
                <a:latin typeface="Times New Roman" pitchFamily="18" charset="0"/>
                <a:cs typeface="Times New Roman" pitchFamily="18" charset="0"/>
              </a:rPr>
              <a:t>хв</a:t>
            </a:r>
            <a:r>
              <a:rPr lang="uk-UA" dirty="0">
                <a:latin typeface="Times New Roman" pitchFamily="18" charset="0"/>
                <a:cs typeface="Times New Roman" pitchFamily="18" charset="0"/>
              </a:rPr>
              <a:t>; </a:t>
            </a:r>
            <a:r>
              <a:rPr lang="uk-UA" dirty="0" err="1">
                <a:latin typeface="Times New Roman" pitchFamily="18" charset="0"/>
                <a:cs typeface="Times New Roman" pitchFamily="18" charset="0"/>
              </a:rPr>
              <a:t>Т</a:t>
            </a:r>
            <a:r>
              <a:rPr lang="uk-UA" baseline="-25000" dirty="0" err="1">
                <a:latin typeface="Times New Roman" pitchFamily="18" charset="0"/>
                <a:cs typeface="Times New Roman" pitchFamily="18" charset="0"/>
              </a:rPr>
              <a:t>р</a:t>
            </a:r>
            <a:r>
              <a:rPr lang="uk-UA" dirty="0">
                <a:latin typeface="Times New Roman" pitchFamily="18" charset="0"/>
                <a:cs typeface="Times New Roman" pitchFamily="18" charset="0"/>
              </a:rPr>
              <a:t> - робочий час лінії (рік, місяць, доба, </a:t>
            </a:r>
            <a:r>
              <a:rPr lang="uk-UA" dirty="0" err="1">
                <a:latin typeface="Times New Roman" pitchFamily="18" charset="0"/>
                <a:cs typeface="Times New Roman" pitchFamily="18" charset="0"/>
              </a:rPr>
              <a:t>год</a:t>
            </a:r>
            <a:r>
              <a:rPr lang="uk-UA" dirty="0">
                <a:latin typeface="Times New Roman" pitchFamily="18" charset="0"/>
                <a:cs typeface="Times New Roman" pitchFamily="18" charset="0"/>
              </a:rPr>
              <a:t>); </a:t>
            </a:r>
            <a:r>
              <a:rPr lang="en-US" dirty="0">
                <a:latin typeface="Times New Roman" pitchFamily="18" charset="0"/>
                <a:cs typeface="Times New Roman" pitchFamily="18" charset="0"/>
              </a:rPr>
              <a:t>N</a:t>
            </a:r>
            <a:r>
              <a:rPr lang="uk-UA" dirty="0">
                <a:latin typeface="Times New Roman" pitchFamily="18" charset="0"/>
                <a:cs typeface="Times New Roman" pitchFamily="18" charset="0"/>
              </a:rPr>
              <a:t> - виробнича програма за прийнятий період часу, </a:t>
            </a:r>
            <a:r>
              <a:rPr lang="en-US" dirty="0">
                <a:latin typeface="Times New Roman" pitchFamily="18" charset="0"/>
                <a:cs typeface="Times New Roman" pitchFamily="18" charset="0"/>
              </a:rPr>
              <a:t>t</a:t>
            </a:r>
            <a:r>
              <a:rPr lang="uk-UA" baseline="-25000" dirty="0">
                <a:latin typeface="Times New Roman" pitchFamily="18" charset="0"/>
                <a:cs typeface="Times New Roman" pitchFamily="18" charset="0"/>
              </a:rPr>
              <a:t>шт</a:t>
            </a:r>
            <a:r>
              <a:rPr lang="uk-UA" dirty="0">
                <a:latin typeface="Times New Roman" pitchFamily="18" charset="0"/>
                <a:cs typeface="Times New Roman" pitchFamily="18" charset="0"/>
              </a:rPr>
              <a:t>.</a:t>
            </a:r>
          </a:p>
          <a:p>
            <a:r>
              <a:rPr lang="uk-UA" b="1" dirty="0">
                <a:latin typeface="Times New Roman" pitchFamily="18" charset="0"/>
                <a:cs typeface="Times New Roman" pitchFamily="18" charset="0"/>
              </a:rPr>
              <a:t>Ритм потокової лінії</a:t>
            </a:r>
            <a:r>
              <a:rPr lang="uk-UA" dirty="0">
                <a:latin typeface="Times New Roman" pitchFamily="18" charset="0"/>
                <a:cs typeface="Times New Roman" pitchFamily="18" charset="0"/>
              </a:rPr>
              <a:t> – це інтервал часу між сходом з потокової лінії двох суміжних транспортних партій.</a:t>
            </a:r>
          </a:p>
          <a:p>
            <a:r>
              <a:rPr lang="en-US" dirty="0">
                <a:latin typeface="Times New Roman" pitchFamily="18" charset="0"/>
                <a:cs typeface="Times New Roman" pitchFamily="18" charset="0"/>
              </a:rPr>
              <a:t>R</a:t>
            </a:r>
            <a:r>
              <a:rPr lang="uk-UA" dirty="0">
                <a:latin typeface="Times New Roman" pitchFamily="18" charset="0"/>
                <a:cs typeface="Times New Roman" pitchFamily="18" charset="0"/>
              </a:rPr>
              <a:t> = </a:t>
            </a:r>
            <a:r>
              <a:rPr lang="en-US" dirty="0">
                <a:latin typeface="Times New Roman" pitchFamily="18" charset="0"/>
                <a:cs typeface="Times New Roman" pitchFamily="18" charset="0"/>
              </a:rPr>
              <a:t>r</a:t>
            </a:r>
            <a:r>
              <a:rPr lang="uk-UA" dirty="0">
                <a:latin typeface="Times New Roman" pitchFamily="18" charset="0"/>
                <a:cs typeface="Times New Roman" pitchFamily="18" charset="0"/>
              </a:rPr>
              <a:t>*</a:t>
            </a:r>
            <a:r>
              <a:rPr lang="en-US" dirty="0">
                <a:latin typeface="Times New Roman" pitchFamily="18" charset="0"/>
                <a:cs typeface="Times New Roman" pitchFamily="18" charset="0"/>
              </a:rPr>
              <a:t>p</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де </a:t>
            </a:r>
            <a:r>
              <a:rPr lang="en-US" dirty="0">
                <a:latin typeface="Times New Roman" pitchFamily="18" charset="0"/>
                <a:cs typeface="Times New Roman" pitchFamily="18" charset="0"/>
              </a:rPr>
              <a:t>R</a:t>
            </a:r>
            <a:r>
              <a:rPr lang="uk-UA" dirty="0">
                <a:latin typeface="Times New Roman" pitchFamily="18" charset="0"/>
                <a:cs typeface="Times New Roman" pitchFamily="18" charset="0"/>
              </a:rPr>
              <a:t> - ритм потокової лінії, </a:t>
            </a:r>
            <a:r>
              <a:rPr lang="uk-UA" dirty="0" err="1">
                <a:latin typeface="Times New Roman" pitchFamily="18" charset="0"/>
                <a:cs typeface="Times New Roman" pitchFamily="18" charset="0"/>
              </a:rPr>
              <a:t>хв</a:t>
            </a:r>
            <a:r>
              <a:rPr lang="uk-UA" dirty="0">
                <a:latin typeface="Times New Roman" pitchFamily="18" charset="0"/>
                <a:cs typeface="Times New Roman" pitchFamily="18" charset="0"/>
              </a:rPr>
              <a:t>; </a:t>
            </a:r>
            <a:r>
              <a:rPr lang="en-US" i="1" dirty="0">
                <a:latin typeface="Times New Roman" pitchFamily="18" charset="0"/>
                <a:cs typeface="Times New Roman" pitchFamily="18" charset="0"/>
              </a:rPr>
              <a:t>p</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кількість виробів у партії, шт., т.</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948660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8064896" cy="5505792"/>
          </a:xfrm>
        </p:spPr>
        <p:txBody>
          <a:bodyPr>
            <a:normAutofit/>
          </a:bodyPr>
          <a:lstStyle/>
          <a:p>
            <a:r>
              <a:rPr lang="uk-UA" b="1" dirty="0">
                <a:latin typeface="Times New Roman" pitchFamily="18" charset="0"/>
                <a:cs typeface="Times New Roman" pitchFamily="18" charset="0"/>
              </a:rPr>
              <a:t>Темп потокової</a:t>
            </a:r>
            <a:r>
              <a:rPr lang="uk-UA" dirty="0">
                <a:latin typeface="Times New Roman" pitchFamily="18" charset="0"/>
                <a:cs typeface="Times New Roman" pitchFamily="18" charset="0"/>
              </a:rPr>
              <a:t> лінії – величина обернена такту, яка бактеризується кількістю виробів, що виготовляються за одиницю часу</a:t>
            </a:r>
          </a:p>
          <a:p>
            <a:r>
              <a:rPr lang="uk-UA" dirty="0">
                <a:latin typeface="Times New Roman" pitchFamily="18" charset="0"/>
                <a:cs typeface="Times New Roman" pitchFamily="18" charset="0"/>
              </a:rPr>
              <a:t>Також, </a:t>
            </a:r>
            <a:r>
              <a:rPr lang="uk-UA" b="1" dirty="0">
                <a:latin typeface="Times New Roman" pitchFamily="18" charset="0"/>
                <a:cs typeface="Times New Roman" pitchFamily="18" charset="0"/>
              </a:rPr>
              <a:t>розраховують кількість робочих</a:t>
            </a:r>
            <a:r>
              <a:rPr lang="uk-UA" dirty="0">
                <a:latin typeface="Times New Roman" pitchFamily="18" charset="0"/>
                <a:cs typeface="Times New Roman" pitchFamily="18" charset="0"/>
              </a:rPr>
              <a:t> місць за окремими операціями і в цілому для лінії. Розрахункову кількість робочих місць за </a:t>
            </a:r>
            <a:r>
              <a:rPr lang="uk-UA" i="1" dirty="0">
                <a:latin typeface="Times New Roman" pitchFamily="18" charset="0"/>
                <a:cs typeface="Times New Roman" pitchFamily="18" charset="0"/>
              </a:rPr>
              <a:t>і-</a:t>
            </a:r>
            <a:r>
              <a:rPr lang="uk-UA" dirty="0">
                <a:latin typeface="Times New Roman" pitchFamily="18" charset="0"/>
                <a:cs typeface="Times New Roman" pitchFamily="18" charset="0"/>
              </a:rPr>
              <a:t>тою операцією визначаються за формулою:</a:t>
            </a:r>
          </a:p>
          <a:p>
            <a:r>
              <a:rPr lang="en-US" dirty="0" err="1">
                <a:latin typeface="Times New Roman" pitchFamily="18" charset="0"/>
                <a:cs typeface="Times New Roman" pitchFamily="18" charset="0"/>
              </a:rPr>
              <a:t>Npi</a:t>
            </a:r>
            <a:r>
              <a:rPr lang="uk-UA" dirty="0">
                <a:latin typeface="Times New Roman" pitchFamily="18" charset="0"/>
                <a:cs typeface="Times New Roman" pitchFamily="18" charset="0"/>
              </a:rPr>
              <a:t> = </a:t>
            </a:r>
            <a:r>
              <a:rPr lang="en-US" dirty="0" err="1">
                <a:latin typeface="Times New Roman" pitchFamily="18" charset="0"/>
                <a:cs typeface="Times New Roman" pitchFamily="18" charset="0"/>
              </a:rPr>
              <a:t>ti</a:t>
            </a:r>
            <a:r>
              <a:rPr lang="uk-UA" dirty="0">
                <a:latin typeface="Times New Roman" pitchFamily="18" charset="0"/>
                <a:cs typeface="Times New Roman" pitchFamily="18" charset="0"/>
              </a:rPr>
              <a:t>/</a:t>
            </a:r>
            <a:r>
              <a:rPr lang="en-US" dirty="0">
                <a:latin typeface="Times New Roman" pitchFamily="18" charset="0"/>
                <a:cs typeface="Times New Roman" pitchFamily="18" charset="0"/>
              </a:rPr>
              <a:t>r</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де </a:t>
            </a:r>
            <a:r>
              <a:rPr lang="en-US" dirty="0" err="1">
                <a:latin typeface="Times New Roman" pitchFamily="18" charset="0"/>
                <a:cs typeface="Times New Roman" pitchFamily="18" charset="0"/>
              </a:rPr>
              <a:t>Npi</a:t>
            </a:r>
            <a:r>
              <a:rPr lang="en-US" dirty="0">
                <a:latin typeface="Times New Roman" pitchFamily="18" charset="0"/>
                <a:cs typeface="Times New Roman" pitchFamily="18" charset="0"/>
              </a:rPr>
              <a:t> </a:t>
            </a:r>
            <a:r>
              <a:rPr lang="uk-UA" dirty="0">
                <a:latin typeface="Times New Roman" pitchFamily="18" charset="0"/>
                <a:cs typeface="Times New Roman" pitchFamily="18" charset="0"/>
              </a:rPr>
              <a:t>- кількість робочих місць; </a:t>
            </a:r>
            <a:r>
              <a:rPr lang="en-US" dirty="0" err="1">
                <a:latin typeface="Times New Roman" pitchFamily="18" charset="0"/>
                <a:cs typeface="Times New Roman" pitchFamily="18" charset="0"/>
              </a:rPr>
              <a:t>ti</a:t>
            </a:r>
            <a:r>
              <a:rPr lang="uk-UA" dirty="0">
                <a:latin typeface="Times New Roman" pitchFamily="18" charset="0"/>
                <a:cs typeface="Times New Roman" pitchFamily="18" charset="0"/>
              </a:rPr>
              <a:t> - тривалість </a:t>
            </a:r>
            <a:r>
              <a:rPr lang="uk-UA" i="1" dirty="0">
                <a:latin typeface="Times New Roman" pitchFamily="18" charset="0"/>
                <a:cs typeface="Times New Roman" pitchFamily="18" charset="0"/>
              </a:rPr>
              <a:t>і</a:t>
            </a:r>
            <a:r>
              <a:rPr lang="uk-UA" dirty="0">
                <a:latin typeface="Times New Roman" pitchFamily="18" charset="0"/>
                <a:cs typeface="Times New Roman" pitchFamily="18" charset="0"/>
              </a:rPr>
              <a:t>-тої операції, </a:t>
            </a:r>
            <a:r>
              <a:rPr lang="uk-UA" dirty="0" err="1">
                <a:latin typeface="Times New Roman" pitchFamily="18" charset="0"/>
                <a:cs typeface="Times New Roman" pitchFamily="18" charset="0"/>
              </a:rPr>
              <a:t>хв</a:t>
            </a:r>
            <a:r>
              <a:rPr lang="uk-UA" dirty="0">
                <a:latin typeface="Times New Roman" pitchFamily="18" charset="0"/>
                <a:cs typeface="Times New Roman" pitchFamily="18" charset="0"/>
              </a:rPr>
              <a:t>; </a:t>
            </a:r>
            <a:r>
              <a:rPr lang="en-US" dirty="0">
                <a:latin typeface="Times New Roman" pitchFamily="18" charset="0"/>
                <a:cs typeface="Times New Roman" pitchFamily="18" charset="0"/>
              </a:rPr>
              <a:t>r</a:t>
            </a:r>
            <a:r>
              <a:rPr lang="uk-UA" dirty="0">
                <a:latin typeface="Times New Roman" pitchFamily="18" charset="0"/>
                <a:cs typeface="Times New Roman" pitchFamily="18" charset="0"/>
              </a:rPr>
              <a:t> – такт лінії.</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206352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04664"/>
            <a:ext cx="7848872" cy="5688632"/>
          </a:xfrm>
        </p:spPr>
        <p:txBody>
          <a:bodyPr>
            <a:normAutofit fontScale="77500" lnSpcReduction="20000"/>
          </a:bodyPr>
          <a:lstStyle/>
          <a:p>
            <a:pPr algn="just"/>
            <a:r>
              <a:rPr lang="uk-UA" sz="2400" dirty="0">
                <a:latin typeface="Times New Roman" pitchFamily="18" charset="0"/>
                <a:cs typeface="Times New Roman" pitchFamily="18" charset="0"/>
              </a:rPr>
              <a:t>Далі розраховують </a:t>
            </a:r>
            <a:r>
              <a:rPr lang="uk-UA" sz="2400" b="1" dirty="0">
                <a:latin typeface="Times New Roman" pitchFamily="18" charset="0"/>
                <a:cs typeface="Times New Roman" pitchFamily="18" charset="0"/>
              </a:rPr>
              <a:t>коефіцієнт завантаження робочих</a:t>
            </a:r>
            <a:r>
              <a:rPr lang="uk-UA" sz="2400" dirty="0">
                <a:latin typeface="Times New Roman" pitchFamily="18" charset="0"/>
                <a:cs typeface="Times New Roman" pitchFamily="18" charset="0"/>
              </a:rPr>
              <a:t> місць на </a:t>
            </a:r>
            <a:r>
              <a:rPr lang="uk-UA" sz="2400" i="1" dirty="0">
                <a:latin typeface="Times New Roman" pitchFamily="18" charset="0"/>
                <a:cs typeface="Times New Roman" pitchFamily="18" charset="0"/>
              </a:rPr>
              <a:t>і</a:t>
            </a:r>
            <a:r>
              <a:rPr lang="uk-UA" sz="2400" dirty="0">
                <a:latin typeface="Times New Roman" pitchFamily="18" charset="0"/>
                <a:cs typeface="Times New Roman" pitchFamily="18" charset="0"/>
              </a:rPr>
              <a:t>-тій операції:</a:t>
            </a:r>
          </a:p>
          <a:p>
            <a:pPr algn="ctr"/>
            <a:r>
              <a:rPr lang="en-US" sz="2400" dirty="0">
                <a:latin typeface="Times New Roman" pitchFamily="18" charset="0"/>
                <a:cs typeface="Times New Roman" pitchFamily="18" charset="0"/>
              </a:rPr>
              <a:t>k</a:t>
            </a:r>
            <a:r>
              <a:rPr lang="uk-UA"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Npi</a:t>
            </a:r>
            <a:r>
              <a:rPr lang="uk-UA" sz="2400" dirty="0">
                <a:latin typeface="Times New Roman" pitchFamily="18" charset="0"/>
                <a:cs typeface="Times New Roman" pitchFamily="18" charset="0"/>
              </a:rPr>
              <a:t>/ </a:t>
            </a:r>
            <a:r>
              <a:rPr lang="en-US" sz="2400" dirty="0">
                <a:latin typeface="Times New Roman" pitchFamily="18" charset="0"/>
                <a:cs typeface="Times New Roman" pitchFamily="18" charset="0"/>
              </a:rPr>
              <a:t>N</a:t>
            </a:r>
            <a:r>
              <a:rPr lang="uk-UA" sz="2400" dirty="0">
                <a:latin typeface="Times New Roman" pitchFamily="18" charset="0"/>
                <a:cs typeface="Times New Roman" pitchFamily="18" charset="0"/>
              </a:rPr>
              <a:t>п</a:t>
            </a:r>
            <a:r>
              <a:rPr lang="en-US" sz="2400" dirty="0" err="1">
                <a:latin typeface="Times New Roman" pitchFamily="18" charset="0"/>
                <a:cs typeface="Times New Roman" pitchFamily="18" charset="0"/>
              </a:rPr>
              <a:t>i</a:t>
            </a:r>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де, </a:t>
            </a:r>
            <a:r>
              <a:rPr lang="en-US" sz="2400" dirty="0">
                <a:latin typeface="Times New Roman" pitchFamily="18" charset="0"/>
                <a:cs typeface="Times New Roman" pitchFamily="18" charset="0"/>
              </a:rPr>
              <a:t>k</a:t>
            </a:r>
            <a:r>
              <a:rPr lang="uk-UA" sz="2400" dirty="0">
                <a:latin typeface="Times New Roman" pitchFamily="18" charset="0"/>
                <a:cs typeface="Times New Roman" pitchFamily="18" charset="0"/>
              </a:rPr>
              <a:t> - коефіцієнт завантаження робочих місць; </a:t>
            </a:r>
            <a:r>
              <a:rPr lang="en-US" sz="2400" dirty="0" err="1">
                <a:latin typeface="Times New Roman" pitchFamily="18" charset="0"/>
                <a:cs typeface="Times New Roman" pitchFamily="18" charset="0"/>
              </a:rPr>
              <a:t>Npi</a:t>
            </a:r>
            <a:r>
              <a:rPr lang="uk-UA" sz="2400" dirty="0">
                <a:latin typeface="Times New Roman" pitchFamily="18" charset="0"/>
                <a:cs typeface="Times New Roman" pitchFamily="18" charset="0"/>
              </a:rPr>
              <a:t> - число робочих місць на і-тій операції; </a:t>
            </a:r>
            <a:r>
              <a:rPr lang="en-US" sz="2400" dirty="0">
                <a:latin typeface="Times New Roman" pitchFamily="18" charset="0"/>
                <a:cs typeface="Times New Roman" pitchFamily="18" charset="0"/>
              </a:rPr>
              <a:t>N</a:t>
            </a:r>
            <a:r>
              <a:rPr lang="uk-UA" sz="2400" dirty="0">
                <a:latin typeface="Times New Roman" pitchFamily="18" charset="0"/>
                <a:cs typeface="Times New Roman" pitchFamily="18" charset="0"/>
              </a:rPr>
              <a:t>п</a:t>
            </a:r>
            <a:r>
              <a:rPr lang="en-US" sz="2400" dirty="0" err="1">
                <a:latin typeface="Times New Roman" pitchFamily="18" charset="0"/>
                <a:cs typeface="Times New Roman" pitchFamily="18" charset="0"/>
              </a:rPr>
              <a:t>i</a:t>
            </a:r>
            <a:r>
              <a:rPr lang="uk-UA" sz="2400" dirty="0">
                <a:latin typeface="Times New Roman" pitchFamily="18" charset="0"/>
                <a:cs typeface="Times New Roman" pitchFamily="18" charset="0"/>
              </a:rPr>
              <a:t> - прийняте число робочих місць на і-тій операції.</a:t>
            </a:r>
          </a:p>
          <a:p>
            <a:pPr algn="just"/>
            <a:r>
              <a:rPr lang="uk-UA" sz="2400" dirty="0">
                <a:latin typeface="Times New Roman" pitchFamily="18" charset="0"/>
                <a:cs typeface="Times New Roman" pitchFamily="18" charset="0"/>
              </a:rPr>
              <a:t>Наступний етап - </a:t>
            </a:r>
            <a:r>
              <a:rPr lang="uk-UA" sz="2400" b="1" dirty="0">
                <a:latin typeface="Times New Roman" pitchFamily="18" charset="0"/>
                <a:cs typeface="Times New Roman" pitchFamily="18" charset="0"/>
              </a:rPr>
              <a:t>визначення швидкості руху потокової</a:t>
            </a:r>
            <a:r>
              <a:rPr lang="uk-UA" sz="2400" dirty="0">
                <a:latin typeface="Times New Roman" pitchFamily="18" charset="0"/>
                <a:cs typeface="Times New Roman" pitchFamily="18" charset="0"/>
              </a:rPr>
              <a:t> лінії:</a:t>
            </a:r>
          </a:p>
          <a:p>
            <a:pPr algn="ctr"/>
            <a:r>
              <a:rPr lang="en-US" sz="2400" dirty="0">
                <a:latin typeface="Times New Roman" pitchFamily="18" charset="0"/>
                <a:cs typeface="Times New Roman" pitchFamily="18" charset="0"/>
              </a:rPr>
              <a:t>V</a:t>
            </a:r>
            <a:r>
              <a:rPr lang="ru-RU" sz="2400" dirty="0">
                <a:latin typeface="Times New Roman" pitchFamily="18" charset="0"/>
                <a:cs typeface="Times New Roman" pitchFamily="18" charset="0"/>
              </a:rPr>
              <a:t> = </a:t>
            </a:r>
            <a:r>
              <a:rPr lang="en-US" sz="2400" dirty="0">
                <a:latin typeface="Times New Roman" pitchFamily="18" charset="0"/>
                <a:cs typeface="Times New Roman" pitchFamily="18" charset="0"/>
              </a:rPr>
              <a:t>L</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r</a:t>
            </a:r>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де </a:t>
            </a:r>
            <a:r>
              <a:rPr lang="en-US" sz="2400" i="1" dirty="0">
                <a:latin typeface="Times New Roman" pitchFamily="18" charset="0"/>
                <a:cs typeface="Times New Roman" pitchFamily="18" charset="0"/>
              </a:rPr>
              <a:t>V </a:t>
            </a:r>
            <a:r>
              <a:rPr lang="uk-UA" sz="2400" i="1" dirty="0">
                <a:latin typeface="Times New Roman" pitchFamily="18" charset="0"/>
                <a:cs typeface="Times New Roman" pitchFamily="18" charset="0"/>
              </a:rPr>
              <a:t>- </a:t>
            </a:r>
            <a:r>
              <a:rPr lang="uk-UA" sz="2400" dirty="0">
                <a:latin typeface="Times New Roman" pitchFamily="18" charset="0"/>
                <a:cs typeface="Times New Roman" pitchFamily="18" charset="0"/>
              </a:rPr>
              <a:t>швидкість руху потокової лінії; </a:t>
            </a:r>
            <a:r>
              <a:rPr lang="en-US" sz="2400" i="1" dirty="0">
                <a:latin typeface="Times New Roman" pitchFamily="18" charset="0"/>
                <a:cs typeface="Times New Roman" pitchFamily="18" charset="0"/>
              </a:rPr>
              <a:t>L</a:t>
            </a:r>
            <a:r>
              <a:rPr lang="uk-UA" sz="2400" i="1" dirty="0">
                <a:latin typeface="Times New Roman" pitchFamily="18" charset="0"/>
                <a:cs typeface="Times New Roman" pitchFamily="18" charset="0"/>
              </a:rPr>
              <a:t> - </a:t>
            </a:r>
            <a:r>
              <a:rPr lang="uk-UA" sz="2400" dirty="0">
                <a:latin typeface="Times New Roman" pitchFamily="18" charset="0"/>
                <a:cs typeface="Times New Roman" pitchFamily="18" charset="0"/>
              </a:rPr>
              <a:t>відстань між двома суміжними виробами, які знаходяться </a:t>
            </a:r>
            <a:r>
              <a:rPr lang="en-US" sz="2400" dirty="0">
                <a:latin typeface="Times New Roman" pitchFamily="18" charset="0"/>
                <a:cs typeface="Times New Roman" pitchFamily="18" charset="0"/>
              </a:rPr>
              <a:t>y</a:t>
            </a:r>
            <a:r>
              <a:rPr lang="uk-UA" sz="2400" dirty="0">
                <a:latin typeface="Times New Roman" pitchFamily="18" charset="0"/>
                <a:cs typeface="Times New Roman" pitchFamily="18" charset="0"/>
              </a:rPr>
              <a:t>а конвеєрі (крок конвеєра), м.</a:t>
            </a:r>
          </a:p>
          <a:p>
            <a:pPr algn="just"/>
            <a:r>
              <a:rPr lang="uk-UA" sz="2400" dirty="0">
                <a:latin typeface="Times New Roman" pitchFamily="18" charset="0"/>
                <a:cs typeface="Times New Roman" pitchFamily="18" charset="0"/>
              </a:rPr>
              <a:t>У випадку, коли продукція передається передаточними партіями застосовується формула:</a:t>
            </a:r>
          </a:p>
          <a:p>
            <a:pPr algn="ctr"/>
            <a:r>
              <a:rPr lang="en-US" sz="2400" dirty="0">
                <a:latin typeface="Times New Roman" pitchFamily="18" charset="0"/>
                <a:cs typeface="Times New Roman" pitchFamily="18" charset="0"/>
              </a:rPr>
              <a:t>V</a:t>
            </a:r>
            <a:r>
              <a:rPr lang="ru-RU" sz="2400" dirty="0">
                <a:latin typeface="Times New Roman" pitchFamily="18" charset="0"/>
                <a:cs typeface="Times New Roman" pitchFamily="18" charset="0"/>
              </a:rPr>
              <a:t> = </a:t>
            </a:r>
            <a:r>
              <a:rPr lang="en-US" sz="2400" dirty="0">
                <a:latin typeface="Times New Roman" pitchFamily="18" charset="0"/>
                <a:cs typeface="Times New Roman" pitchFamily="18" charset="0"/>
              </a:rPr>
              <a:t>L</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R</a:t>
            </a:r>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де </a:t>
            </a:r>
            <a:r>
              <a:rPr lang="en-US" sz="2400" i="1" dirty="0">
                <a:latin typeface="Times New Roman" pitchFamily="18" charset="0"/>
                <a:cs typeface="Times New Roman" pitchFamily="18" charset="0"/>
              </a:rPr>
              <a:t>R</a:t>
            </a:r>
            <a:r>
              <a:rPr lang="uk-UA" sz="2400" i="1" dirty="0">
                <a:latin typeface="Times New Roman" pitchFamily="18" charset="0"/>
                <a:cs typeface="Times New Roman" pitchFamily="18" charset="0"/>
              </a:rPr>
              <a:t> - </a:t>
            </a:r>
            <a:r>
              <a:rPr lang="uk-UA" sz="2400" dirty="0">
                <a:latin typeface="Times New Roman" pitchFamily="18" charset="0"/>
                <a:cs typeface="Times New Roman" pitchFamily="18" charset="0"/>
              </a:rPr>
              <a:t>ритм потокової лінії.</a:t>
            </a:r>
          </a:p>
          <a:p>
            <a:pPr algn="just"/>
            <a:r>
              <a:rPr lang="uk-UA" sz="2400" dirty="0">
                <a:latin typeface="Times New Roman" pitchFamily="18" charset="0"/>
                <a:cs typeface="Times New Roman" pitchFamily="18" charset="0"/>
              </a:rPr>
              <a:t>Загальну довжину робочої зони конвеєра </a:t>
            </a:r>
            <a:r>
              <a:rPr lang="uk-UA" sz="2400" i="1" dirty="0">
                <a:latin typeface="Times New Roman" pitchFamily="18" charset="0"/>
                <a:cs typeface="Times New Roman" pitchFamily="18" charset="0"/>
              </a:rPr>
              <a:t>(</a:t>
            </a:r>
            <a:r>
              <a:rPr lang="en-US" sz="2400" i="1" dirty="0" err="1">
                <a:latin typeface="Times New Roman" pitchFamily="18" charset="0"/>
                <a:cs typeface="Times New Roman" pitchFamily="18" charset="0"/>
              </a:rPr>
              <a:t>Lk</a:t>
            </a:r>
            <a:r>
              <a:rPr lang="uk-UA" sz="2400" i="1" dirty="0">
                <a:latin typeface="Times New Roman" pitchFamily="18" charset="0"/>
                <a:cs typeface="Times New Roman" pitchFamily="18" charset="0"/>
              </a:rPr>
              <a:t>) з </a:t>
            </a:r>
            <a:r>
              <a:rPr lang="uk-UA" sz="2400" dirty="0">
                <a:latin typeface="Times New Roman" pitchFamily="18" charset="0"/>
                <a:cs typeface="Times New Roman" pitchFamily="18" charset="0"/>
              </a:rPr>
              <a:t>одностороннім розміщенням робочих місць визначають за формулою:</a:t>
            </a:r>
          </a:p>
          <a:p>
            <a:pPr algn="ctr"/>
            <a:r>
              <a:rPr lang="en-US" sz="2400" dirty="0" err="1">
                <a:latin typeface="Times New Roman" pitchFamily="18" charset="0"/>
                <a:cs typeface="Times New Roman" pitchFamily="18" charset="0"/>
              </a:rPr>
              <a:t>Lk</a:t>
            </a:r>
            <a:r>
              <a:rPr lang="ru-RU"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lp</a:t>
            </a:r>
            <a:r>
              <a:rPr lang="ru-RU" sz="2400" dirty="0">
                <a:latin typeface="Times New Roman" pitchFamily="18" charset="0"/>
                <a:cs typeface="Times New Roman" pitchFamily="18" charset="0"/>
              </a:rPr>
              <a:t>*</a:t>
            </a:r>
            <a:r>
              <a:rPr lang="en-US" sz="2400" dirty="0">
                <a:latin typeface="Times New Roman" pitchFamily="18" charset="0"/>
                <a:cs typeface="Times New Roman" pitchFamily="18" charset="0"/>
              </a:rPr>
              <a:t>m</a:t>
            </a:r>
            <a:r>
              <a:rPr lang="ru-RU" sz="2400" dirty="0">
                <a:latin typeface="Times New Roman" pitchFamily="18" charset="0"/>
                <a:cs typeface="Times New Roman" pitchFamily="18" charset="0"/>
              </a:rPr>
              <a:t>(</a:t>
            </a:r>
            <a:r>
              <a:rPr lang="en-US" sz="2400" dirty="0">
                <a:latin typeface="Times New Roman" pitchFamily="18" charset="0"/>
                <a:cs typeface="Times New Roman" pitchFamily="18" charset="0"/>
              </a:rPr>
              <a:t>Ni</a:t>
            </a:r>
            <a:r>
              <a:rPr lang="ru-RU" sz="2400" dirty="0">
                <a:latin typeface="Times New Roman" pitchFamily="18" charset="0"/>
                <a:cs typeface="Times New Roman" pitchFamily="18" charset="0"/>
              </a:rPr>
              <a:t> – 1)</a:t>
            </a:r>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де </a:t>
            </a:r>
            <a:r>
              <a:rPr lang="en-US" sz="2400" i="1" dirty="0">
                <a:latin typeface="Times New Roman" pitchFamily="18" charset="0"/>
                <a:cs typeface="Times New Roman" pitchFamily="18" charset="0"/>
              </a:rPr>
              <a:t>l</a:t>
            </a:r>
            <a:r>
              <a:rPr lang="uk-UA" sz="2400" i="1" dirty="0">
                <a:latin typeface="Times New Roman" pitchFamily="18" charset="0"/>
                <a:cs typeface="Times New Roman" pitchFamily="18" charset="0"/>
              </a:rPr>
              <a:t>р - </a:t>
            </a:r>
            <a:r>
              <a:rPr lang="uk-UA" sz="2400" dirty="0">
                <a:latin typeface="Times New Roman" pitchFamily="18" charset="0"/>
                <a:cs typeface="Times New Roman" pitchFamily="18" charset="0"/>
              </a:rPr>
              <a:t>відстань між двома суміжними робочими місцями; </a:t>
            </a:r>
            <a:r>
              <a:rPr lang="uk-UA" sz="2400" i="1" dirty="0">
                <a:latin typeface="Times New Roman" pitchFamily="18" charset="0"/>
                <a:cs typeface="Times New Roman" pitchFamily="18" charset="0"/>
              </a:rPr>
              <a:t>т - </a:t>
            </a:r>
            <a:r>
              <a:rPr lang="uk-UA" sz="2400" dirty="0">
                <a:latin typeface="Times New Roman" pitchFamily="18" charset="0"/>
                <a:cs typeface="Times New Roman" pitchFamily="18" charset="0"/>
              </a:rPr>
              <a:t>кількість операцій на лінії; </a:t>
            </a:r>
            <a:r>
              <a:rPr lang="uk-UA" sz="2400" i="1" dirty="0">
                <a:latin typeface="Times New Roman" pitchFamily="18" charset="0"/>
                <a:cs typeface="Times New Roman" pitchFamily="18" charset="0"/>
              </a:rPr>
              <a:t>N</a:t>
            </a:r>
            <a:r>
              <a:rPr lang="en-US" sz="2400" i="1" dirty="0" err="1">
                <a:latin typeface="Times New Roman" pitchFamily="18" charset="0"/>
                <a:cs typeface="Times New Roman" pitchFamily="18" charset="0"/>
              </a:rPr>
              <a:t>i</a:t>
            </a:r>
            <a:r>
              <a:rPr lang="uk-UA" sz="2400" i="1" dirty="0">
                <a:latin typeface="Times New Roman" pitchFamily="18" charset="0"/>
                <a:cs typeface="Times New Roman" pitchFamily="18" charset="0"/>
              </a:rPr>
              <a:t> - </a:t>
            </a:r>
            <a:r>
              <a:rPr lang="uk-UA" sz="2400" dirty="0">
                <a:latin typeface="Times New Roman" pitchFamily="18" charset="0"/>
                <a:cs typeface="Times New Roman" pitchFamily="18" charset="0"/>
              </a:rPr>
              <a:t>кількість робочих місць на </a:t>
            </a:r>
            <a:r>
              <a:rPr lang="uk-UA" sz="2400" i="1" dirty="0">
                <a:latin typeface="Times New Roman" pitchFamily="18" charset="0"/>
                <a:cs typeface="Times New Roman" pitchFamily="18" charset="0"/>
              </a:rPr>
              <a:t>і</a:t>
            </a:r>
            <a:r>
              <a:rPr lang="uk-UA" sz="2400" dirty="0">
                <a:latin typeface="Times New Roman" pitchFamily="18" charset="0"/>
                <a:cs typeface="Times New Roman" pitchFamily="18" charset="0"/>
              </a:rPr>
              <a:t>-тій операції.</a:t>
            </a:r>
          </a:p>
          <a:p>
            <a:endParaRPr lang="uk-UA" dirty="0"/>
          </a:p>
        </p:txBody>
      </p:sp>
    </p:spTree>
    <p:extLst>
      <p:ext uri="{BB962C8B-B14F-4D97-AF65-F5344CB8AC3E}">
        <p14:creationId xmlns:p14="http://schemas.microsoft.com/office/powerpoint/2010/main" val="3538089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848872" cy="5649808"/>
          </a:xfrm>
        </p:spPr>
        <p:txBody>
          <a:bodyPr/>
          <a:lstStyle/>
          <a:p>
            <a:pPr algn="ctr"/>
            <a:r>
              <a:rPr lang="uk-UA" b="1" dirty="0">
                <a:latin typeface="Times New Roman" pitchFamily="18" charset="0"/>
                <a:cs typeface="Times New Roman" pitchFamily="18" charset="0"/>
              </a:rPr>
              <a:t>Організація автоматизованого виробництва</a:t>
            </a:r>
            <a:endParaRPr lang="en-US" i="1" dirty="0" smtClean="0">
              <a:latin typeface="Times New Roman" pitchFamily="18" charset="0"/>
              <a:cs typeface="Times New Roman" pitchFamily="18" charset="0"/>
            </a:endParaRPr>
          </a:p>
          <a:p>
            <a:pPr algn="just"/>
            <a:r>
              <a:rPr lang="uk-UA" i="1" dirty="0" smtClean="0">
                <a:latin typeface="Times New Roman" pitchFamily="18" charset="0"/>
                <a:cs typeface="Times New Roman" pitchFamily="18" charset="0"/>
              </a:rPr>
              <a:t>Автоматизація </a:t>
            </a:r>
            <a:r>
              <a:rPr lang="uk-UA" i="1" dirty="0">
                <a:latin typeface="Times New Roman" pitchFamily="18" charset="0"/>
                <a:cs typeface="Times New Roman" pitchFamily="18" charset="0"/>
              </a:rPr>
              <a:t>виробництва - </a:t>
            </a:r>
            <a:r>
              <a:rPr lang="uk-UA" dirty="0">
                <a:latin typeface="Times New Roman" pitchFamily="18" charset="0"/>
                <a:cs typeface="Times New Roman" pitchFamily="18" charset="0"/>
              </a:rPr>
              <a:t>це процес, при якому всі або переважна частина операцій, що вимагають фізичних зусиль робітника, передаються машинам і здійснюються без його особистої участі. За робітником залишаються лише функції налагодження, нагляду і контролю.</a:t>
            </a:r>
          </a:p>
          <a:p>
            <a:pPr algn="just"/>
            <a:r>
              <a:rPr lang="uk-UA" dirty="0">
                <a:latin typeface="Times New Roman" pitchFamily="18" charset="0"/>
                <a:cs typeface="Times New Roman" pitchFamily="18" charset="0"/>
              </a:rPr>
              <a:t>Ступінь автоматизації виробничого процесу може бути різним. У разі, якщо частина функцій управління обладнанням виконується працівником, а частина - автоматизована, має місце </a:t>
            </a:r>
            <a:r>
              <a:rPr lang="uk-UA" i="1" dirty="0">
                <a:latin typeface="Times New Roman" pitchFamily="18" charset="0"/>
                <a:cs typeface="Times New Roman" pitchFamily="18" charset="0"/>
              </a:rPr>
              <a:t>часткова</a:t>
            </a:r>
            <a:r>
              <a:rPr lang="uk-UA" dirty="0">
                <a:latin typeface="Times New Roman" pitchFamily="18" charset="0"/>
                <a:cs typeface="Times New Roman" pitchFamily="18" charset="0"/>
              </a:rPr>
              <a:t> автоматизація. Але особливо важливу роль відіграє </a:t>
            </a:r>
            <a:r>
              <a:rPr lang="uk-UA" i="1" dirty="0">
                <a:latin typeface="Times New Roman" pitchFamily="18" charset="0"/>
                <a:cs typeface="Times New Roman" pitchFamily="18" charset="0"/>
              </a:rPr>
              <a:t>комплексна</a:t>
            </a:r>
            <a:r>
              <a:rPr lang="uk-UA" dirty="0">
                <a:latin typeface="Times New Roman" pitchFamily="18" charset="0"/>
                <a:cs typeface="Times New Roman" pitchFamily="18" charset="0"/>
              </a:rPr>
              <a:t> автоматизація виробництва, при якій без безпосереднього втручання людини, під його контролем машинами-автоматами здійснюються всі процеси виробництва - від надходження сировини до випуску готового продукту.</a:t>
            </a:r>
          </a:p>
          <a:p>
            <a:endParaRPr lang="uk-UA" dirty="0"/>
          </a:p>
        </p:txBody>
      </p:sp>
    </p:spTree>
    <p:extLst>
      <p:ext uri="{BB962C8B-B14F-4D97-AF65-F5344CB8AC3E}">
        <p14:creationId xmlns:p14="http://schemas.microsoft.com/office/powerpoint/2010/main" val="2195625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776864" cy="5793824"/>
          </a:xfrm>
        </p:spPr>
        <p:txBody>
          <a:bodyPr>
            <a:normAutofit/>
          </a:bodyPr>
          <a:lstStyle/>
          <a:p>
            <a:pPr algn="just"/>
            <a:r>
              <a:rPr lang="uk-UA" b="1" i="1" dirty="0">
                <a:latin typeface="Times New Roman" pitchFamily="18" charset="0"/>
                <a:cs typeface="Times New Roman" pitchFamily="18" charset="0"/>
              </a:rPr>
              <a:t>Основні напрямки (етапи) автоматизації.</a:t>
            </a:r>
            <a:endParaRPr lang="uk-UA" dirty="0">
              <a:latin typeface="Times New Roman" pitchFamily="18" charset="0"/>
              <a:cs typeface="Times New Roman" pitchFamily="18" charset="0"/>
            </a:endParaRPr>
          </a:p>
          <a:p>
            <a:pPr algn="just"/>
            <a:r>
              <a:rPr lang="uk-UA" b="1" i="1" dirty="0">
                <a:latin typeface="Times New Roman" pitchFamily="18" charset="0"/>
                <a:cs typeface="Times New Roman" pitchFamily="18" charset="0"/>
              </a:rPr>
              <a:t>Перший напрямок </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упровадження напівавтоматичних та автоматичних верстатів на окремих операціях виробничого процесу, верстатів з числовим програмним управлінням (ЧПУ). Вони працюють за заданою програмою і без особистої участі людини виготовляють різні деталі або виконують визначені виробничі операції. </a:t>
            </a:r>
          </a:p>
          <a:p>
            <a:pPr algn="just"/>
            <a:r>
              <a:rPr lang="uk-UA" b="1" i="1" dirty="0">
                <a:latin typeface="Times New Roman" pitchFamily="18" charset="0"/>
                <a:cs typeface="Times New Roman" pitchFamily="18" charset="0"/>
              </a:rPr>
              <a:t>Другий напрямок </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створення комплексних систем машин з автоматизацією всіх ланок виробничого процесу або його частини. Типовим прикладом комплексних систем машин є автоматичні лінії. </a:t>
            </a:r>
            <a:r>
              <a:rPr lang="uk-UA" i="1" dirty="0">
                <a:latin typeface="Times New Roman" pitchFamily="18" charset="0"/>
                <a:cs typeface="Times New Roman" pitchFamily="18" charset="0"/>
              </a:rPr>
              <a:t>Автоматична лінія — </a:t>
            </a:r>
            <a:r>
              <a:rPr lang="uk-UA" dirty="0">
                <a:latin typeface="Times New Roman" pitchFamily="18" charset="0"/>
                <a:cs typeface="Times New Roman" pitchFamily="18" charset="0"/>
              </a:rPr>
              <a:t>це об'єднання в єдине виробниче ціле системи машин-автоматів, які розміщені за ходом технологічного процесу з автоматичними механізмами і пристроями для транспортування, контролю, накопичення заділів, видалення відходів, а також управління. </a:t>
            </a:r>
          </a:p>
        </p:txBody>
      </p:sp>
    </p:spTree>
    <p:extLst>
      <p:ext uri="{BB962C8B-B14F-4D97-AF65-F5344CB8AC3E}">
        <p14:creationId xmlns:p14="http://schemas.microsoft.com/office/powerpoint/2010/main" val="3935178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76672"/>
            <a:ext cx="8208912" cy="5688632"/>
          </a:xfrm>
        </p:spPr>
        <p:txBody>
          <a:bodyPr>
            <a:normAutofit fontScale="92500"/>
          </a:bodyPr>
          <a:lstStyle/>
          <a:p>
            <a:pPr algn="just"/>
            <a:r>
              <a:rPr lang="uk-UA" b="1" i="1" dirty="0">
                <a:latin typeface="Times New Roman" pitchFamily="18" charset="0"/>
                <a:cs typeface="Times New Roman" pitchFamily="18" charset="0"/>
              </a:rPr>
              <a:t>Третій напрямок </a:t>
            </a:r>
            <a:r>
              <a:rPr lang="uk-UA" dirty="0">
                <a:latin typeface="Times New Roman" pitchFamily="18" charset="0"/>
                <a:cs typeface="Times New Roman" pitchFamily="18" charset="0"/>
              </a:rPr>
              <a:t>пов'язаний з конструюванням та виробництвом промислових роботів, які виконують у виробничому процесі функції, подібні до функцій людської руки, і завдяки цьому замінюють ручну працю там, де люди працюють з радіоактивними, токсичними, вибухонебезпечними речовинами, у складних температурних умовах, в умовах підвищеної вібрації, шуму, забруднення повітря тощо.</a:t>
            </a:r>
          </a:p>
          <a:p>
            <a:pPr algn="just"/>
            <a:r>
              <a:rPr lang="uk-UA" dirty="0">
                <a:latin typeface="Times New Roman" pitchFamily="18" charset="0"/>
                <a:cs typeface="Times New Roman" pitchFamily="18" charset="0"/>
              </a:rPr>
              <a:t>Для здійснення технологічних процесів в особливих умовах виробництва використовуються відповідні типи роботів, що об'єднуються з технологічним обладнанням в </a:t>
            </a:r>
            <a:r>
              <a:rPr lang="uk-UA" dirty="0" err="1">
                <a:latin typeface="Times New Roman" pitchFamily="18" charset="0"/>
                <a:cs typeface="Times New Roman" pitchFamily="18" charset="0"/>
              </a:rPr>
              <a:t>робототехнічні</a:t>
            </a:r>
            <a:r>
              <a:rPr lang="uk-UA" dirty="0">
                <a:latin typeface="Times New Roman" pitchFamily="18" charset="0"/>
                <a:cs typeface="Times New Roman" pitchFamily="18" charset="0"/>
              </a:rPr>
              <a:t> комплекси (РТК). </a:t>
            </a:r>
          </a:p>
          <a:p>
            <a:pPr algn="just"/>
            <a:r>
              <a:rPr lang="uk-UA" b="1" i="1" dirty="0">
                <a:latin typeface="Times New Roman" pitchFamily="18" charset="0"/>
                <a:cs typeface="Times New Roman" pitchFamily="18" charset="0"/>
              </a:rPr>
              <a:t>Четвертим напрямком </a:t>
            </a:r>
            <a:r>
              <a:rPr lang="uk-UA" dirty="0">
                <a:latin typeface="Times New Roman" pitchFamily="18" charset="0"/>
                <a:cs typeface="Times New Roman" pitchFamily="18" charset="0"/>
              </a:rPr>
              <a:t>автоматизації, принципово важливим і перспективним, є розвиток комп'ютеризації та гнучкості виробництв і технологій. </a:t>
            </a:r>
          </a:p>
          <a:p>
            <a:pPr algn="just"/>
            <a:r>
              <a:rPr lang="uk-UA" b="1" i="1" dirty="0">
                <a:latin typeface="Times New Roman" pitchFamily="18" charset="0"/>
                <a:cs typeface="Times New Roman" pitchFamily="18" charset="0"/>
              </a:rPr>
              <a:t>Гнучке автоматизоване виробництво </a:t>
            </a:r>
            <a:r>
              <a:rPr lang="uk-UA" i="1" dirty="0">
                <a:latin typeface="Times New Roman" pitchFamily="18" charset="0"/>
                <a:cs typeface="Times New Roman" pitchFamily="18" charset="0"/>
              </a:rPr>
              <a:t>(ГАВ) - </a:t>
            </a:r>
            <a:r>
              <a:rPr lang="uk-UA" dirty="0">
                <a:latin typeface="Times New Roman" pitchFamily="18" charset="0"/>
                <a:cs typeface="Times New Roman" pitchFamily="18" charset="0"/>
              </a:rPr>
              <a:t>це виробництво, яке дозволяє за короткий час і з мінімальними затратами переходити на випуск нової продукції, не перериваючи виробничого процесу і не зупиняючи обладнання. </a:t>
            </a:r>
          </a:p>
          <a:p>
            <a:endParaRPr lang="uk-UA" dirty="0"/>
          </a:p>
        </p:txBody>
      </p:sp>
    </p:spTree>
    <p:extLst>
      <p:ext uri="{BB962C8B-B14F-4D97-AF65-F5344CB8AC3E}">
        <p14:creationId xmlns:p14="http://schemas.microsoft.com/office/powerpoint/2010/main" val="4219672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332656"/>
            <a:ext cx="8064896" cy="5976664"/>
          </a:xfrm>
        </p:spPr>
        <p:txBody>
          <a:bodyPr>
            <a:normAutofit fontScale="70000" lnSpcReduction="20000"/>
          </a:bodyPr>
          <a:lstStyle/>
          <a:p>
            <a:r>
              <a:rPr lang="uk-UA" sz="2300" b="1" dirty="0" smtClean="0">
                <a:latin typeface="Times New Roman" pitchFamily="18" charset="0"/>
                <a:cs typeface="Times New Roman" pitchFamily="18" charset="0"/>
              </a:rPr>
              <a:t>1</a:t>
            </a:r>
            <a:r>
              <a:rPr lang="uk-UA" sz="2300" b="1" dirty="0">
                <a:latin typeface="Times New Roman" pitchFamily="18" charset="0"/>
                <a:cs typeface="Times New Roman" pitchFamily="18" charset="0"/>
              </a:rPr>
              <a:t>.</a:t>
            </a:r>
            <a:r>
              <a:rPr lang="uk-UA" sz="2300" dirty="0">
                <a:latin typeface="Times New Roman" pitchFamily="18" charset="0"/>
                <a:cs typeface="Times New Roman" pitchFamily="18" charset="0"/>
              </a:rPr>
              <a:t> </a:t>
            </a:r>
            <a:r>
              <a:rPr lang="uk-UA" sz="2300" b="1" dirty="0">
                <a:latin typeface="Times New Roman" pitchFamily="18" charset="0"/>
                <a:cs typeface="Times New Roman" pitchFamily="18" charset="0"/>
              </a:rPr>
              <a:t>Поняття методів організації </a:t>
            </a:r>
            <a:r>
              <a:rPr lang="uk-UA" sz="2300" b="1" dirty="0" smtClean="0">
                <a:latin typeface="Times New Roman" pitchFamily="18" charset="0"/>
                <a:cs typeface="Times New Roman" pitchFamily="18" charset="0"/>
              </a:rPr>
              <a:t>виробництва</a:t>
            </a:r>
            <a:endParaRPr lang="uk-UA" sz="2300" dirty="0">
              <a:latin typeface="Times New Roman" pitchFamily="18" charset="0"/>
              <a:cs typeface="Times New Roman" pitchFamily="18" charset="0"/>
            </a:endParaRPr>
          </a:p>
          <a:p>
            <a:r>
              <a:rPr lang="uk-UA" sz="2300" dirty="0">
                <a:latin typeface="Times New Roman" pitchFamily="18" charset="0"/>
                <a:cs typeface="Times New Roman" pitchFamily="18" charset="0"/>
              </a:rPr>
              <a:t> </a:t>
            </a:r>
          </a:p>
          <a:p>
            <a:pPr algn="just"/>
            <a:r>
              <a:rPr lang="uk-UA" sz="2900" dirty="0">
                <a:latin typeface="Times New Roman" pitchFamily="18" charset="0"/>
                <a:cs typeface="Times New Roman" pitchFamily="18" charset="0"/>
              </a:rPr>
              <a:t>Кожен виробничий процес здійснюється в часі та просторі.</a:t>
            </a:r>
          </a:p>
          <a:p>
            <a:pPr algn="just"/>
            <a:r>
              <a:rPr lang="uk-UA" sz="2900" dirty="0">
                <a:latin typeface="Times New Roman" pitchFamily="18" charset="0"/>
                <a:cs typeface="Times New Roman" pitchFamily="18" charset="0"/>
              </a:rPr>
              <a:t>Організація виробничого процесу в часі визначається ступенем його безперервності. Організація виробничого процесу у просторі передбачає раціональне розміщення робочих місць, дільниць, цехів на певній площі, щоб забезпечити найкоротший маршрут пересування предметів праці по операціях. Поєднання цих двох аспектів побудови виробничого процесу забезпечує застосування певного методу організації виробництва.</a:t>
            </a:r>
          </a:p>
          <a:p>
            <a:pPr algn="just"/>
            <a:r>
              <a:rPr lang="uk-UA" sz="2900" b="1" i="1" dirty="0">
                <a:latin typeface="Times New Roman" pitchFamily="18" charset="0"/>
                <a:cs typeface="Times New Roman" pitchFamily="18" charset="0"/>
              </a:rPr>
              <a:t>Метод організації виробництва </a:t>
            </a:r>
            <a:r>
              <a:rPr lang="uk-UA" sz="2900" i="1" dirty="0">
                <a:latin typeface="Times New Roman" pitchFamily="18" charset="0"/>
                <a:cs typeface="Times New Roman" pitchFamily="18" charset="0"/>
              </a:rPr>
              <a:t>- </a:t>
            </a:r>
            <a:r>
              <a:rPr lang="uk-UA" sz="2900" dirty="0">
                <a:latin typeface="Times New Roman" pitchFamily="18" charset="0"/>
                <a:cs typeface="Times New Roman" pitchFamily="18" charset="0"/>
              </a:rPr>
              <a:t>це спосіб поєднання організації виробничого процесу в часі та просторі.</a:t>
            </a:r>
          </a:p>
          <a:p>
            <a:pPr algn="just"/>
            <a:r>
              <a:rPr lang="uk-UA" sz="2900" b="1" i="1" dirty="0">
                <a:latin typeface="Times New Roman" pitchFamily="18" charset="0"/>
                <a:cs typeface="Times New Roman" pitchFamily="18" charset="0"/>
              </a:rPr>
              <a:t>Ознаки </a:t>
            </a:r>
            <a:r>
              <a:rPr lang="uk-UA" sz="2900" i="1" dirty="0">
                <a:latin typeface="Times New Roman" pitchFamily="18" charset="0"/>
                <a:cs typeface="Times New Roman" pitchFamily="18" charset="0"/>
              </a:rPr>
              <a:t>методу </a:t>
            </a:r>
            <a:r>
              <a:rPr lang="uk-UA" sz="2900" dirty="0">
                <a:latin typeface="Times New Roman" pitchFamily="18" charset="0"/>
                <a:cs typeface="Times New Roman" pitchFamily="18" charset="0"/>
              </a:rPr>
              <a:t>організації виробництва:</a:t>
            </a:r>
          </a:p>
          <a:p>
            <a:pPr algn="just"/>
            <a:r>
              <a:rPr lang="uk-UA" sz="2900" dirty="0">
                <a:latin typeface="Times New Roman" pitchFamily="18" charset="0"/>
                <a:cs typeface="Times New Roman" pitchFamily="18" charset="0"/>
              </a:rPr>
              <a:t>- ступінь безперервності виробничого процесу;</a:t>
            </a:r>
          </a:p>
          <a:p>
            <a:pPr algn="just"/>
            <a:r>
              <a:rPr lang="uk-UA" sz="2900" dirty="0">
                <a:latin typeface="Times New Roman" pitchFamily="18" charset="0"/>
                <a:cs typeface="Times New Roman" pitchFamily="18" charset="0"/>
              </a:rPr>
              <a:t>- взаємозв'язок послідовності виконання операцій технологічного процесу з порядком розміщення робочих місць (устаткування).</a:t>
            </a:r>
          </a:p>
          <a:p>
            <a:pPr algn="just"/>
            <a:r>
              <a:rPr lang="uk-UA" sz="2900" dirty="0">
                <a:latin typeface="Times New Roman" pitchFamily="18" charset="0"/>
                <a:cs typeface="Times New Roman" pitchFamily="18" charset="0"/>
              </a:rPr>
              <a:t>У безперервних виробничих процесах устаткування (робочі місця) розташовується за ходом технологічного процесу виготовлення продукції. У перервних виробничих процесах устаткування (робочі місця) розташовується або за однорідними виробничими групами, або за групами обладнання для виробництва однотипних виробів.</a:t>
            </a:r>
          </a:p>
          <a:p>
            <a:endParaRPr lang="uk-UA" sz="2300" dirty="0"/>
          </a:p>
        </p:txBody>
      </p:sp>
    </p:spTree>
    <p:extLst>
      <p:ext uri="{BB962C8B-B14F-4D97-AF65-F5344CB8AC3E}">
        <p14:creationId xmlns:p14="http://schemas.microsoft.com/office/powerpoint/2010/main" val="796014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704856" cy="5145752"/>
          </a:xfrm>
        </p:spPr>
        <p:txBody>
          <a:bodyPr>
            <a:normAutofit/>
          </a:bodyPr>
          <a:lstStyle/>
          <a:p>
            <a:pPr algn="just"/>
            <a:r>
              <a:rPr lang="uk-UA" sz="2000" dirty="0">
                <a:latin typeface="Times New Roman" pitchFamily="18" charset="0"/>
                <a:cs typeface="Times New Roman" pitchFamily="18" charset="0"/>
              </a:rPr>
              <a:t>У ГАВ паралельно працюють верстати, завантажувальні роботи, транспорт і автоматичні склади, їх дія пов'язана в єдиний комплекс програмним забезпеченням та управлінням з електронно-обчислювальних машин.</a:t>
            </a:r>
          </a:p>
          <a:p>
            <a:pPr algn="just"/>
            <a:r>
              <a:rPr lang="uk-UA" sz="2000" dirty="0">
                <a:latin typeface="Times New Roman" pitchFamily="18" charset="0"/>
                <a:cs typeface="Times New Roman" pitchFamily="18" charset="0"/>
              </a:rPr>
              <a:t>ГАВ характеризується обробкою різних виробів на одному робочому місці, тому що робочим місцем стає вся гнучка виробнича система. Потокове виробництво характеризується обробкою виробів одного найменування на декількох спеціалізованих робочих місцях, які розміщуються в послідовності операцій технологічного процесу. Це головна відмінність ГАВ від потокового виробництва.</a:t>
            </a:r>
          </a:p>
          <a:p>
            <a:pPr algn="just"/>
            <a:endParaRPr lang="uk-UA" sz="2000" dirty="0">
              <a:latin typeface="Times New Roman" pitchFamily="18" charset="0"/>
              <a:cs typeface="Times New Roman" pitchFamily="18" charset="0"/>
            </a:endParaRPr>
          </a:p>
        </p:txBody>
      </p:sp>
    </p:spTree>
    <p:extLst>
      <p:ext uri="{BB962C8B-B14F-4D97-AF65-F5344CB8AC3E}">
        <p14:creationId xmlns:p14="http://schemas.microsoft.com/office/powerpoint/2010/main" val="3434786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731520"/>
            <a:ext cx="7848872" cy="5217760"/>
          </a:xfrm>
        </p:spPr>
        <p:txBody>
          <a:bodyPr>
            <a:normAutofit/>
          </a:bodyPr>
          <a:lstStyle/>
          <a:p>
            <a:pPr algn="just"/>
            <a:r>
              <a:rPr lang="uk-UA" dirty="0">
                <a:latin typeface="Times New Roman" pitchFamily="18" charset="0"/>
                <a:cs typeface="Times New Roman" pitchFamily="18" charset="0"/>
              </a:rPr>
              <a:t>З впровадженням гнучкого виробництва зникають межі між масовим, серійним та одиничним типами виробництва. Масовий тип виробництва характеризується високим ступенем автоматизації, невеликою номенклатурою продукції, вузькою спеціалізацією робочих місць; серійний тип виробництва - закріпленням декількох операцій за одним робочим місцем, продукція випускається партіями, розмір яких визначається економічністю виробництва, а не негайною потребою при складанні. ГАВ характеризується високим ступенем автоматизації, виконанням різних операцій на одному робочому місці, достатньо широкою номенклатурою продукції, що обробляється з однаковою економічністю будь-якими партіями. Однак ГАВ використовується тільки для автоматизації одиничного та дрібносерійного виробництва.</a:t>
            </a:r>
          </a:p>
          <a:p>
            <a:endParaRPr lang="uk-UA" dirty="0"/>
          </a:p>
        </p:txBody>
      </p:sp>
    </p:spTree>
    <p:extLst>
      <p:ext uri="{BB962C8B-B14F-4D97-AF65-F5344CB8AC3E}">
        <p14:creationId xmlns:p14="http://schemas.microsoft.com/office/powerpoint/2010/main" val="645794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560840" cy="5433784"/>
          </a:xfrm>
        </p:spPr>
        <p:txBody>
          <a:bodyPr>
            <a:normAutofit/>
          </a:bodyPr>
          <a:lstStyle/>
          <a:p>
            <a:pPr algn="just"/>
            <a:r>
              <a:rPr lang="uk-UA" dirty="0">
                <a:latin typeface="Times New Roman" pitchFamily="18" charset="0"/>
                <a:cs typeface="Times New Roman" pitchFamily="18" charset="0"/>
              </a:rPr>
              <a:t>Відмінною рисою ГАВ є також скорочення тривалості виробничого циклу, що забезпечується обробкою продукції в одну операцію від запуску до випуску без перерв і повною автоматизацією транспортно-складських операцій. Скорочується робочий період (за рахунок використання високоавтоматизованого обладнання), тривалість допоміжних операцій (тому що </a:t>
            </a:r>
            <a:r>
              <a:rPr lang="uk-UA" dirty="0" err="1">
                <a:latin typeface="Times New Roman" pitchFamily="18" charset="0"/>
                <a:cs typeface="Times New Roman" pitchFamily="18" charset="0"/>
              </a:rPr>
              <a:t>суміщуються</a:t>
            </a:r>
            <a:r>
              <a:rPr lang="uk-UA" dirty="0">
                <a:latin typeface="Times New Roman" pitchFamily="18" charset="0"/>
                <a:cs typeface="Times New Roman" pitchFamily="18" charset="0"/>
              </a:rPr>
              <a:t> транспортні і контрольні операції з основними), </a:t>
            </a:r>
            <a:r>
              <a:rPr lang="uk-UA" dirty="0" err="1">
                <a:latin typeface="Times New Roman" pitchFamily="18" charset="0"/>
                <a:cs typeface="Times New Roman" pitchFamily="18" charset="0"/>
              </a:rPr>
              <a:t>міжопераційні</a:t>
            </a:r>
            <a:r>
              <a:rPr lang="uk-UA" dirty="0">
                <a:latin typeface="Times New Roman" pitchFamily="18" charset="0"/>
                <a:cs typeface="Times New Roman" pitchFamily="18" charset="0"/>
              </a:rPr>
              <a:t> перерви (тому що деталі не пролежують на операціях). ГАВ може здійснюватись певний час в безлюдному або малолюдному режимах, що дозволяє не зупиняти його протягом обідніх перерв та перерв між змінами.</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432089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776864" cy="5217760"/>
          </a:xfrm>
        </p:spPr>
        <p:txBody>
          <a:bodyPr>
            <a:normAutofit lnSpcReduction="10000"/>
          </a:bodyPr>
          <a:lstStyle/>
          <a:p>
            <a:pPr algn="just"/>
            <a:r>
              <a:rPr lang="uk-UA" dirty="0">
                <a:latin typeface="Times New Roman" pitchFamily="18" charset="0"/>
                <a:cs typeface="Times New Roman" pitchFamily="18" charset="0"/>
              </a:rPr>
              <a:t>Перехід до ГАВ здійснюється шляхом впровадження гнучких виробничих систем (ГВС).</a:t>
            </a:r>
          </a:p>
          <a:p>
            <a:pPr algn="just"/>
            <a:r>
              <a:rPr lang="uk-UA" b="1" i="1" dirty="0">
                <a:latin typeface="Times New Roman" pitchFamily="18" charset="0"/>
                <a:cs typeface="Times New Roman" pitchFamily="18" charset="0"/>
              </a:rPr>
              <a:t>Гнучка виробнича система </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це сукупність сучасних технічних засобів (обладнання з ЧПУ, </a:t>
            </a:r>
            <a:r>
              <a:rPr lang="uk-UA" dirty="0" err="1">
                <a:latin typeface="Times New Roman" pitchFamily="18" charset="0"/>
                <a:cs typeface="Times New Roman" pitchFamily="18" charset="0"/>
              </a:rPr>
              <a:t>робототехнічних</a:t>
            </a:r>
            <a:r>
              <a:rPr lang="uk-UA" dirty="0">
                <a:latin typeface="Times New Roman" pitchFamily="18" charset="0"/>
                <a:cs typeface="Times New Roman" pitchFamily="18" charset="0"/>
              </a:rPr>
              <a:t> комплексів тощо) та систем, які забезпечують їх функціонування в автоматичному режимі; ця сукупність має властивість автоматично переналагоджуватися при виробництві виробів різної номенклатури (в межах технічних можливостей обладнання).</a:t>
            </a:r>
          </a:p>
          <a:p>
            <a:pPr algn="just"/>
            <a:r>
              <a:rPr lang="uk-UA" i="1" dirty="0">
                <a:latin typeface="Times New Roman" pitchFamily="18" charset="0"/>
                <a:cs typeface="Times New Roman" pitchFamily="18" charset="0"/>
              </a:rPr>
              <a:t>Основними елементами ГВС </a:t>
            </a:r>
            <a:r>
              <a:rPr lang="uk-UA" dirty="0">
                <a:latin typeface="Times New Roman" pitchFamily="18" charset="0"/>
                <a:cs typeface="Times New Roman" pitchFamily="18" charset="0"/>
              </a:rPr>
              <a:t>є:</a:t>
            </a:r>
          </a:p>
          <a:p>
            <a:pPr algn="just"/>
            <a:r>
              <a:rPr lang="uk-UA" dirty="0">
                <a:latin typeface="Times New Roman" pitchFamily="18" charset="0"/>
                <a:cs typeface="Times New Roman" pitchFamily="18" charset="0"/>
              </a:rPr>
              <a:t>- гнучкий виробничий модуль;</a:t>
            </a:r>
          </a:p>
          <a:p>
            <a:pPr algn="just"/>
            <a:r>
              <a:rPr lang="uk-UA" dirty="0">
                <a:latin typeface="Times New Roman" pitchFamily="18" charset="0"/>
                <a:cs typeface="Times New Roman" pitchFamily="18" charset="0"/>
              </a:rPr>
              <a:t>- </a:t>
            </a:r>
            <a:r>
              <a:rPr lang="uk-UA" dirty="0" err="1">
                <a:latin typeface="Times New Roman" pitchFamily="18" charset="0"/>
                <a:cs typeface="Times New Roman" pitchFamily="18" charset="0"/>
              </a:rPr>
              <a:t>роботизований</a:t>
            </a:r>
            <a:r>
              <a:rPr lang="uk-UA" dirty="0">
                <a:latin typeface="Times New Roman" pitchFamily="18" charset="0"/>
                <a:cs typeface="Times New Roman" pitchFamily="18" charset="0"/>
              </a:rPr>
              <a:t> технічний комплекс (РТК);</a:t>
            </a:r>
          </a:p>
          <a:p>
            <a:pPr algn="just"/>
            <a:r>
              <a:rPr lang="uk-UA" dirty="0">
                <a:latin typeface="Times New Roman" pitchFamily="18" charset="0"/>
                <a:cs typeface="Times New Roman" pitchFamily="18" charset="0"/>
              </a:rPr>
              <a:t>- система забезпечення функціонування ГВС в автоматизованому або автоматичному режимах.</a:t>
            </a:r>
          </a:p>
          <a:p>
            <a:endParaRPr lang="uk-UA" dirty="0"/>
          </a:p>
        </p:txBody>
      </p:sp>
    </p:spTree>
    <p:extLst>
      <p:ext uri="{BB962C8B-B14F-4D97-AF65-F5344CB8AC3E}">
        <p14:creationId xmlns:p14="http://schemas.microsoft.com/office/powerpoint/2010/main" val="15311951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776864" cy="5577800"/>
          </a:xfrm>
        </p:spPr>
        <p:txBody>
          <a:bodyPr>
            <a:normAutofit lnSpcReduction="10000"/>
          </a:bodyPr>
          <a:lstStyle/>
          <a:p>
            <a:pPr algn="just"/>
            <a:r>
              <a:rPr lang="uk-UA" dirty="0">
                <a:latin typeface="Times New Roman" pitchFamily="18" charset="0"/>
                <a:cs typeface="Times New Roman" pitchFamily="18" charset="0"/>
              </a:rPr>
              <a:t>Гнучкий виробничий модуль - це одиниця технічного обладнання, яка автоматично здійснює функції по виготовленню продукції.</a:t>
            </a:r>
          </a:p>
          <a:p>
            <a:pPr algn="just"/>
            <a:r>
              <a:rPr lang="uk-UA" dirty="0" err="1">
                <a:latin typeface="Times New Roman" pitchFamily="18" charset="0"/>
                <a:cs typeface="Times New Roman" pitchFamily="18" charset="0"/>
              </a:rPr>
              <a:t>Роботизований</a:t>
            </a:r>
            <a:r>
              <a:rPr lang="uk-UA" dirty="0">
                <a:latin typeface="Times New Roman" pitchFamily="18" charset="0"/>
                <a:cs typeface="Times New Roman" pitchFamily="18" charset="0"/>
              </a:rPr>
              <a:t> технічний комплекс - це сукупність технологічного обладнання і виробничих роботів.</a:t>
            </a:r>
          </a:p>
          <a:p>
            <a:pPr algn="just"/>
            <a:r>
              <a:rPr lang="uk-UA" dirty="0">
                <a:latin typeface="Times New Roman" pitchFamily="18" charset="0"/>
                <a:cs typeface="Times New Roman" pitchFamily="18" charset="0"/>
              </a:rPr>
              <a:t>Система забезпечення включає:</a:t>
            </a:r>
          </a:p>
          <a:p>
            <a:pPr algn="just"/>
            <a:r>
              <a:rPr lang="uk-UA" dirty="0">
                <a:latin typeface="Times New Roman" pitchFamily="18" charset="0"/>
                <a:cs typeface="Times New Roman" pitchFamily="18" charset="0"/>
              </a:rPr>
              <a:t>- автоматизовану транспортно-складську систему, яка слугує для тимчасового накопичення, розподілення, доставки предметів виробництва і технологічного оснащення до технологічного обладнання ГВС;</a:t>
            </a:r>
          </a:p>
          <a:p>
            <a:pPr algn="just"/>
            <a:r>
              <a:rPr lang="uk-UA" dirty="0">
                <a:latin typeface="Times New Roman" pitchFamily="18" charset="0"/>
                <a:cs typeface="Times New Roman" pitchFamily="18" charset="0"/>
              </a:rPr>
              <a:t>- автоматизовану систему (АС) інструментального забезпечення, яка здійснює підготовку, зберігання, автоматичну заміну інструменту, може включати систему автоматичного слідкування за зносом, поломками інструменту;</a:t>
            </a:r>
          </a:p>
          <a:p>
            <a:endParaRPr lang="uk-UA" dirty="0"/>
          </a:p>
        </p:txBody>
      </p:sp>
    </p:spTree>
    <p:extLst>
      <p:ext uri="{BB962C8B-B14F-4D97-AF65-F5344CB8AC3E}">
        <p14:creationId xmlns:p14="http://schemas.microsoft.com/office/powerpoint/2010/main" val="2834283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992888" cy="5649808"/>
          </a:xfrm>
        </p:spPr>
        <p:txBody>
          <a:bodyPr>
            <a:normAutofit/>
          </a:bodyPr>
          <a:lstStyle/>
          <a:p>
            <a:pPr algn="just"/>
            <a:r>
              <a:rPr lang="uk-UA" dirty="0">
                <a:latin typeface="Times New Roman" pitchFamily="18" charset="0"/>
                <a:cs typeface="Times New Roman" pitchFamily="18" charset="0"/>
              </a:rPr>
              <a:t>- АС вилучення відходів із зони обладнання, що передбачає розподіл, сортування стружки та інших відходів для подальшої утилізації;</a:t>
            </a:r>
          </a:p>
          <a:p>
            <a:pPr algn="just"/>
            <a:r>
              <a:rPr lang="uk-UA" dirty="0">
                <a:latin typeface="Times New Roman" pitchFamily="18" charset="0"/>
                <a:cs typeface="Times New Roman" pitchFamily="18" charset="0"/>
              </a:rPr>
              <a:t>-АС контролю якості продукції, яка може контролювати параметри виробів і сировини, виявляти брак, його причини;</a:t>
            </a:r>
          </a:p>
          <a:p>
            <a:pPr algn="just"/>
            <a:r>
              <a:rPr lang="uk-UA" dirty="0">
                <a:latin typeface="Times New Roman" pitchFamily="18" charset="0"/>
                <a:cs typeface="Times New Roman" pitchFamily="18" charset="0"/>
              </a:rPr>
              <a:t>- АС забезпечення надійності, яка здійснює слідкування за станом обладнання, автоматичний пошук і аналіз причин відмов і несправностей обладнання;</a:t>
            </a:r>
          </a:p>
          <a:p>
            <a:pPr algn="just"/>
            <a:r>
              <a:rPr lang="uk-UA" dirty="0">
                <a:latin typeface="Times New Roman" pitchFamily="18" charset="0"/>
                <a:cs typeface="Times New Roman" pitchFamily="18" charset="0"/>
              </a:rPr>
              <a:t>-АС управління ГВС та інші автоматизовані системи, які забезпечують функціонування ГВС в автоматичному режимі.</a:t>
            </a:r>
          </a:p>
          <a:p>
            <a:pPr algn="just"/>
            <a:r>
              <a:rPr lang="uk-UA" dirty="0">
                <a:latin typeface="Times New Roman" pitchFamily="18" charset="0"/>
                <a:cs typeface="Times New Roman" pitchFamily="18" charset="0"/>
              </a:rPr>
              <a:t>Перевагами гнучкого автоматизованого виробництва є підвищення мобільності виробництва продукції, зростання продуктивності праці, підвищення якості продукції, зменшення виробничого циклу та витрат.</a:t>
            </a:r>
          </a:p>
          <a:p>
            <a:endParaRPr lang="uk-UA" dirty="0"/>
          </a:p>
        </p:txBody>
      </p:sp>
    </p:spTree>
    <p:extLst>
      <p:ext uri="{BB962C8B-B14F-4D97-AF65-F5344CB8AC3E}">
        <p14:creationId xmlns:p14="http://schemas.microsoft.com/office/powerpoint/2010/main" val="1040653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332656"/>
            <a:ext cx="7920880" cy="5976664"/>
          </a:xfrm>
        </p:spPr>
        <p:txBody>
          <a:bodyPr>
            <a:noAutofit/>
          </a:bodyPr>
          <a:lstStyle/>
          <a:p>
            <a:pPr>
              <a:spcBef>
                <a:spcPts val="0"/>
              </a:spcBef>
              <a:spcAft>
                <a:spcPts val="0"/>
              </a:spcAft>
            </a:pPr>
            <a:r>
              <a:rPr lang="uk-UA" sz="1800" dirty="0">
                <a:latin typeface="Times New Roman" pitchFamily="18" charset="0"/>
                <a:cs typeface="Times New Roman" pitchFamily="18" charset="0"/>
              </a:rPr>
              <a:t>Виділяють такі методи організації виробництва:</a:t>
            </a:r>
          </a:p>
          <a:p>
            <a:pPr>
              <a:spcBef>
                <a:spcPts val="0"/>
              </a:spcBef>
              <a:spcAft>
                <a:spcPts val="0"/>
              </a:spcAft>
            </a:pPr>
            <a:r>
              <a:rPr lang="uk-UA" sz="1800" b="1" dirty="0">
                <a:latin typeface="Times New Roman" pitchFamily="18" charset="0"/>
                <a:cs typeface="Times New Roman" pitchFamily="18" charset="0"/>
              </a:rPr>
              <a:t>-</a:t>
            </a:r>
            <a:r>
              <a:rPr lang="uk-UA" sz="1800" dirty="0">
                <a:latin typeface="Times New Roman" pitchFamily="18" charset="0"/>
                <a:cs typeface="Times New Roman" pitchFamily="18" charset="0"/>
              </a:rPr>
              <a:t> </a:t>
            </a:r>
            <a:r>
              <a:rPr lang="uk-UA" sz="1800" b="1" dirty="0" err="1">
                <a:latin typeface="Times New Roman" pitchFamily="18" charset="0"/>
                <a:cs typeface="Times New Roman" pitchFamily="18" charset="0"/>
              </a:rPr>
              <a:t>непотоковий</a:t>
            </a:r>
            <a:r>
              <a:rPr lang="uk-UA" sz="1800" b="1" dirty="0">
                <a:latin typeface="Times New Roman" pitchFamily="18" charset="0"/>
                <a:cs typeface="Times New Roman" pitchFamily="18" charset="0"/>
              </a:rPr>
              <a:t> (одиничний та </a:t>
            </a:r>
            <a:r>
              <a:rPr lang="uk-UA" sz="1800" b="1" dirty="0" err="1">
                <a:latin typeface="Times New Roman" pitchFamily="18" charset="0"/>
                <a:cs typeface="Times New Roman" pitchFamily="18" charset="0"/>
              </a:rPr>
              <a:t>партіонний</a:t>
            </a:r>
            <a:r>
              <a:rPr lang="uk-UA" sz="1800" b="1" dirty="0">
                <a:latin typeface="Times New Roman" pitchFamily="18" charset="0"/>
                <a:cs typeface="Times New Roman" pitchFamily="18" charset="0"/>
              </a:rPr>
              <a:t>);</a:t>
            </a:r>
            <a:endParaRPr lang="uk-UA" sz="1800" dirty="0">
              <a:latin typeface="Times New Roman" pitchFamily="18" charset="0"/>
              <a:cs typeface="Times New Roman" pitchFamily="18" charset="0"/>
            </a:endParaRPr>
          </a:p>
          <a:p>
            <a:pPr>
              <a:spcBef>
                <a:spcPts val="0"/>
              </a:spcBef>
              <a:spcAft>
                <a:spcPts val="0"/>
              </a:spcAft>
            </a:pPr>
            <a:r>
              <a:rPr lang="uk-UA" sz="1800" b="1" dirty="0">
                <a:latin typeface="Times New Roman" pitchFamily="18" charset="0"/>
                <a:cs typeface="Times New Roman" pitchFamily="18" charset="0"/>
              </a:rPr>
              <a:t>-</a:t>
            </a:r>
            <a:r>
              <a:rPr lang="uk-UA" sz="1800" dirty="0">
                <a:latin typeface="Times New Roman" pitchFamily="18" charset="0"/>
                <a:cs typeface="Times New Roman" pitchFamily="18" charset="0"/>
              </a:rPr>
              <a:t> </a:t>
            </a:r>
            <a:r>
              <a:rPr lang="uk-UA" sz="1800" b="1" dirty="0">
                <a:latin typeface="Times New Roman" pitchFamily="18" charset="0"/>
                <a:cs typeface="Times New Roman" pitchFamily="18" charset="0"/>
              </a:rPr>
              <a:t>потоковий;</a:t>
            </a:r>
            <a:endParaRPr lang="uk-UA" sz="1800" dirty="0">
              <a:latin typeface="Times New Roman" pitchFamily="18" charset="0"/>
              <a:cs typeface="Times New Roman" pitchFamily="18" charset="0"/>
            </a:endParaRPr>
          </a:p>
          <a:p>
            <a:pPr>
              <a:spcBef>
                <a:spcPts val="0"/>
              </a:spcBef>
              <a:spcAft>
                <a:spcPts val="0"/>
              </a:spcAft>
            </a:pPr>
            <a:r>
              <a:rPr lang="uk-UA" sz="1800" b="1" dirty="0">
                <a:latin typeface="Times New Roman" pitchFamily="18" charset="0"/>
                <a:cs typeface="Times New Roman" pitchFamily="18" charset="0"/>
              </a:rPr>
              <a:t>-</a:t>
            </a:r>
            <a:r>
              <a:rPr lang="uk-UA" sz="1800" dirty="0">
                <a:latin typeface="Times New Roman" pitchFamily="18" charset="0"/>
                <a:cs typeface="Times New Roman" pitchFamily="18" charset="0"/>
              </a:rPr>
              <a:t> </a:t>
            </a:r>
            <a:r>
              <a:rPr lang="uk-UA" sz="1800" b="1" dirty="0">
                <a:latin typeface="Times New Roman" pitchFamily="18" charset="0"/>
                <a:cs typeface="Times New Roman" pitchFamily="18" charset="0"/>
              </a:rPr>
              <a:t>автоматизований.</a:t>
            </a:r>
            <a:r>
              <a:rPr lang="uk-UA" sz="1800" b="1" i="1" dirty="0">
                <a:latin typeface="Times New Roman" pitchFamily="18" charset="0"/>
                <a:cs typeface="Times New Roman" pitchFamily="18" charset="0"/>
              </a:rPr>
              <a:t> </a:t>
            </a:r>
            <a:endParaRPr lang="uk-UA" sz="1800" dirty="0">
              <a:latin typeface="Times New Roman" pitchFamily="18" charset="0"/>
              <a:cs typeface="Times New Roman" pitchFamily="18" charset="0"/>
            </a:endParaRPr>
          </a:p>
          <a:p>
            <a:pPr>
              <a:spcBef>
                <a:spcPts val="0"/>
              </a:spcBef>
              <a:spcAft>
                <a:spcPts val="0"/>
              </a:spcAft>
            </a:pPr>
            <a:r>
              <a:rPr lang="uk-UA" sz="1800" b="1" i="1" dirty="0">
                <a:latin typeface="Times New Roman" pitchFamily="18" charset="0"/>
                <a:cs typeface="Times New Roman" pitchFamily="18" charset="0"/>
              </a:rPr>
              <a:t>Фактори, що впливають на вибір методів організації виробництва:</a:t>
            </a:r>
            <a:endParaRPr lang="uk-UA" sz="1800" dirty="0">
              <a:latin typeface="Times New Roman" pitchFamily="18" charset="0"/>
              <a:cs typeface="Times New Roman" pitchFamily="18" charset="0"/>
            </a:endParaRPr>
          </a:p>
          <a:p>
            <a:pPr algn="just">
              <a:spcBef>
                <a:spcPts val="0"/>
              </a:spcBef>
              <a:spcAft>
                <a:spcPts val="0"/>
              </a:spcAft>
            </a:pPr>
            <a:r>
              <a:rPr lang="uk-UA" sz="1800" dirty="0">
                <a:latin typeface="Times New Roman" pitchFamily="18" charset="0"/>
                <a:cs typeface="Times New Roman" pitchFamily="18" charset="0"/>
              </a:rPr>
              <a:t>- сталість номенклатури. Якщо номенклатура продукції, що випускається, не змінюється протягом тривалого часу, то доцільне застосування потокового виробництва; якщо постійно змінюється, то вибирають </a:t>
            </a:r>
            <a:r>
              <a:rPr lang="uk-UA" sz="1800" dirty="0" err="1">
                <a:latin typeface="Times New Roman" pitchFamily="18" charset="0"/>
                <a:cs typeface="Times New Roman" pitchFamily="18" charset="0"/>
              </a:rPr>
              <a:t>непотокове</a:t>
            </a:r>
            <a:r>
              <a:rPr lang="uk-UA" sz="1800" dirty="0">
                <a:latin typeface="Times New Roman" pitchFamily="18" charset="0"/>
                <a:cs typeface="Times New Roman" pitchFamily="18" charset="0"/>
              </a:rPr>
              <a:t> виробництво;</a:t>
            </a:r>
          </a:p>
          <a:p>
            <a:pPr algn="just">
              <a:spcBef>
                <a:spcPts val="0"/>
              </a:spcBef>
              <a:spcAft>
                <a:spcPts val="0"/>
              </a:spcAft>
            </a:pPr>
            <a:r>
              <a:rPr lang="uk-UA" sz="1800" dirty="0">
                <a:latin typeface="Times New Roman" pitchFamily="18" charset="0"/>
                <a:cs typeface="Times New Roman" pitchFamily="18" charset="0"/>
              </a:rPr>
              <a:t>- обсяг виробництва за певний період (рік, квартал, місяць, доба). Організація потокового  виробництва застосовується переважно при значних обсягах випуску;</a:t>
            </a:r>
          </a:p>
          <a:p>
            <a:pPr algn="just">
              <a:spcBef>
                <a:spcPts val="0"/>
              </a:spcBef>
              <a:spcAft>
                <a:spcPts val="0"/>
              </a:spcAft>
            </a:pPr>
            <a:r>
              <a:rPr lang="uk-UA" sz="1800" dirty="0">
                <a:latin typeface="Times New Roman" pitchFamily="18" charset="0"/>
                <a:cs typeface="Times New Roman" pitchFamily="18" charset="0"/>
              </a:rPr>
              <a:t>- періодичність випуску виробів. Вона може бути регулярною та нерегулярною. При </a:t>
            </a:r>
            <a:r>
              <a:rPr lang="uk-UA" sz="1800" i="1" dirty="0">
                <a:latin typeface="Times New Roman" pitchFamily="18" charset="0"/>
                <a:cs typeface="Times New Roman" pitchFamily="18" charset="0"/>
              </a:rPr>
              <a:t>регулярному</a:t>
            </a:r>
            <a:r>
              <a:rPr lang="uk-UA" sz="1800" dirty="0">
                <a:latin typeface="Times New Roman" pitchFamily="18" charset="0"/>
                <a:cs typeface="Times New Roman" pitchFamily="18" charset="0"/>
              </a:rPr>
              <a:t> випуску вироби виготовляються через визначені проміжки часу ритмічно (наприклад, 60 виробів щомісячно), і при цьому застосовується потоковий метод організації. За умови н</a:t>
            </a:r>
            <a:r>
              <a:rPr lang="uk-UA" sz="1800" i="1" dirty="0">
                <a:latin typeface="Times New Roman" pitchFamily="18" charset="0"/>
                <a:cs typeface="Times New Roman" pitchFamily="18" charset="0"/>
              </a:rPr>
              <a:t>ерегулярного</a:t>
            </a:r>
            <a:r>
              <a:rPr lang="uk-UA" sz="1800" dirty="0">
                <a:latin typeface="Times New Roman" pitchFamily="18" charset="0"/>
                <a:cs typeface="Times New Roman" pitchFamily="18" charset="0"/>
              </a:rPr>
              <a:t> випуску вироби виготовляються через </a:t>
            </a:r>
            <a:r>
              <a:rPr lang="uk-UA" sz="1800" dirty="0" err="1">
                <a:latin typeface="Times New Roman" pitchFamily="18" charset="0"/>
                <a:cs typeface="Times New Roman" pitchFamily="18" charset="0"/>
              </a:rPr>
              <a:t>невизиачені</a:t>
            </a:r>
            <a:r>
              <a:rPr lang="uk-UA" sz="1800" dirty="0">
                <a:latin typeface="Times New Roman" pitchFamily="18" charset="0"/>
                <a:cs typeface="Times New Roman" pitchFamily="18" charset="0"/>
              </a:rPr>
              <a:t> або різні періоди часу і в різних кількостях, тому доцільне застосування </a:t>
            </a:r>
            <a:r>
              <a:rPr lang="uk-UA" sz="1800" dirty="0" err="1">
                <a:latin typeface="Times New Roman" pitchFamily="18" charset="0"/>
                <a:cs typeface="Times New Roman" pitchFamily="18" charset="0"/>
              </a:rPr>
              <a:t>непотокового</a:t>
            </a:r>
            <a:r>
              <a:rPr lang="uk-UA" sz="1800" dirty="0">
                <a:latin typeface="Times New Roman" pitchFamily="18" charset="0"/>
                <a:cs typeface="Times New Roman" pitchFamily="18" charset="0"/>
              </a:rPr>
              <a:t> методу;</a:t>
            </a:r>
          </a:p>
          <a:p>
            <a:pPr algn="just">
              <a:spcBef>
                <a:spcPts val="0"/>
              </a:spcBef>
              <a:spcAft>
                <a:spcPts val="0"/>
              </a:spcAft>
            </a:pPr>
            <a:r>
              <a:rPr lang="uk-UA" sz="1800" dirty="0">
                <a:latin typeface="Times New Roman" pitchFamily="18" charset="0"/>
                <a:cs typeface="Times New Roman" pitchFamily="18" charset="0"/>
              </a:rPr>
              <a:t>- габарити і маса виробу - чим більший виріб і його маса, тим складніша організація потокового виробництва;</a:t>
            </a:r>
          </a:p>
          <a:p>
            <a:pPr algn="just"/>
            <a:endParaRPr lang="uk-UA" sz="1400" dirty="0"/>
          </a:p>
        </p:txBody>
      </p:sp>
    </p:spTree>
    <p:extLst>
      <p:ext uri="{BB962C8B-B14F-4D97-AF65-F5344CB8AC3E}">
        <p14:creationId xmlns:p14="http://schemas.microsoft.com/office/powerpoint/2010/main" val="2847216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776864" cy="5577800"/>
          </a:xfrm>
        </p:spPr>
        <p:txBody>
          <a:bodyPr>
            <a:normAutofit fontScale="70000" lnSpcReduction="20000"/>
          </a:bodyPr>
          <a:lstStyle/>
          <a:p>
            <a:pPr algn="just">
              <a:spcBef>
                <a:spcPts val="0"/>
              </a:spcBef>
              <a:spcAft>
                <a:spcPts val="0"/>
              </a:spcAft>
            </a:pPr>
            <a:r>
              <a:rPr lang="uk-UA" sz="2600" dirty="0">
                <a:latin typeface="Times New Roman" pitchFamily="18" charset="0"/>
                <a:cs typeface="Times New Roman" pitchFamily="18" charset="0"/>
              </a:rPr>
              <a:t>- частка ручних робіт в трудомісткості продукції, де неможливе застосування машин і механізмів. Чим вона більша, тим доцільніше використання </a:t>
            </a:r>
            <a:r>
              <a:rPr lang="uk-UA" sz="2600" dirty="0" err="1">
                <a:latin typeface="Times New Roman" pitchFamily="18" charset="0"/>
                <a:cs typeface="Times New Roman" pitchFamily="18" charset="0"/>
              </a:rPr>
              <a:t>непотокового</a:t>
            </a:r>
            <a:r>
              <a:rPr lang="uk-UA" sz="2600" dirty="0">
                <a:latin typeface="Times New Roman" pitchFamily="18" charset="0"/>
                <a:cs typeface="Times New Roman" pitchFamily="18" charset="0"/>
              </a:rPr>
              <a:t> (одинично-технологічного) методу;</a:t>
            </a:r>
          </a:p>
          <a:p>
            <a:pPr algn="just">
              <a:spcBef>
                <a:spcPts val="0"/>
              </a:spcBef>
              <a:spcAft>
                <a:spcPts val="0"/>
              </a:spcAft>
            </a:pPr>
            <a:r>
              <a:rPr lang="uk-UA" sz="2600" dirty="0">
                <a:latin typeface="Times New Roman" pitchFamily="18" charset="0"/>
                <a:cs typeface="Times New Roman" pitchFamily="18" charset="0"/>
              </a:rPr>
              <a:t>- тип виробництва, який безпосередньо вказує на пріоритетність застосування того або іншого методу (потоковий метод застосовується у масовому та </a:t>
            </a:r>
            <a:r>
              <a:rPr lang="uk-UA" sz="2600" dirty="0" err="1">
                <a:latin typeface="Times New Roman" pitchFamily="18" charset="0"/>
                <a:cs typeface="Times New Roman" pitchFamily="18" charset="0"/>
              </a:rPr>
              <a:t>великосерійному</a:t>
            </a:r>
            <a:r>
              <a:rPr lang="uk-UA" sz="2600" dirty="0">
                <a:latin typeface="Times New Roman" pitchFamily="18" charset="0"/>
                <a:cs typeface="Times New Roman" pitchFamily="18" charset="0"/>
              </a:rPr>
              <a:t> типах виробництва, одинично-технологічний - у дрібносерійному та одиничному типах виробництва, </a:t>
            </a:r>
            <a:r>
              <a:rPr lang="uk-UA" sz="2600" dirty="0" err="1">
                <a:latin typeface="Times New Roman" pitchFamily="18" charset="0"/>
                <a:cs typeface="Times New Roman" pitchFamily="18" charset="0"/>
              </a:rPr>
              <a:t>партіонний</a:t>
            </a:r>
            <a:r>
              <a:rPr lang="uk-UA" sz="2600" dirty="0">
                <a:latin typeface="Times New Roman" pitchFamily="18" charset="0"/>
                <a:cs typeface="Times New Roman" pitchFamily="18" charset="0"/>
              </a:rPr>
              <a:t> - у </a:t>
            </a:r>
            <a:r>
              <a:rPr lang="uk-UA" sz="2600" dirty="0" err="1">
                <a:latin typeface="Times New Roman" pitchFamily="18" charset="0"/>
                <a:cs typeface="Times New Roman" pitchFamily="18" charset="0"/>
              </a:rPr>
              <a:t>середньосерійному</a:t>
            </a:r>
            <a:r>
              <a:rPr lang="uk-UA" sz="2600" dirty="0" smtClean="0">
                <a:latin typeface="Times New Roman" pitchFamily="18" charset="0"/>
                <a:cs typeface="Times New Roman" pitchFamily="18" charset="0"/>
              </a:rPr>
              <a:t>).</a:t>
            </a:r>
          </a:p>
          <a:p>
            <a:endParaRPr lang="uk-UA" sz="2600" b="1" dirty="0" smtClean="0">
              <a:latin typeface="Times New Roman" pitchFamily="18" charset="0"/>
              <a:cs typeface="Times New Roman" pitchFamily="18" charset="0"/>
            </a:endParaRPr>
          </a:p>
          <a:p>
            <a:r>
              <a:rPr lang="uk-UA" sz="2600" b="1" dirty="0" smtClean="0">
                <a:latin typeface="Times New Roman" pitchFamily="18" charset="0"/>
                <a:cs typeface="Times New Roman" pitchFamily="18" charset="0"/>
              </a:rPr>
              <a:t>2</a:t>
            </a:r>
            <a:r>
              <a:rPr lang="uk-UA" sz="2600" b="1" dirty="0">
                <a:latin typeface="Times New Roman" pitchFamily="18" charset="0"/>
                <a:cs typeface="Times New Roman" pitchFamily="18" charset="0"/>
              </a:rPr>
              <a:t>. </a:t>
            </a:r>
            <a:r>
              <a:rPr lang="uk-UA" sz="2600" b="1" dirty="0" err="1">
                <a:latin typeface="Times New Roman" pitchFamily="18" charset="0"/>
                <a:cs typeface="Times New Roman" pitchFamily="18" charset="0"/>
              </a:rPr>
              <a:t>Непотоковий</a:t>
            </a:r>
            <a:r>
              <a:rPr lang="uk-UA" sz="2600" b="1" dirty="0">
                <a:latin typeface="Times New Roman" pitchFamily="18" charset="0"/>
                <a:cs typeface="Times New Roman" pitchFamily="18" charset="0"/>
              </a:rPr>
              <a:t> метод організації</a:t>
            </a:r>
            <a:endParaRPr lang="uk-UA" sz="2600" dirty="0">
              <a:latin typeface="Times New Roman" pitchFamily="18" charset="0"/>
              <a:cs typeface="Times New Roman" pitchFamily="18" charset="0"/>
            </a:endParaRPr>
          </a:p>
          <a:p>
            <a:r>
              <a:rPr lang="ru-RU" sz="2600" dirty="0">
                <a:latin typeface="Times New Roman" pitchFamily="18" charset="0"/>
                <a:cs typeface="Times New Roman" pitchFamily="18" charset="0"/>
              </a:rPr>
              <a:t> </a:t>
            </a:r>
            <a:endParaRPr lang="uk-UA" sz="2600" dirty="0">
              <a:latin typeface="Times New Roman" pitchFamily="18" charset="0"/>
              <a:cs typeface="Times New Roman" pitchFamily="18" charset="0"/>
            </a:endParaRPr>
          </a:p>
          <a:p>
            <a:r>
              <a:rPr lang="uk-UA" sz="2600" dirty="0" err="1">
                <a:latin typeface="Times New Roman" pitchFamily="18" charset="0"/>
                <a:cs typeface="Times New Roman" pitchFamily="18" charset="0"/>
              </a:rPr>
              <a:t>Непотокове</a:t>
            </a:r>
            <a:r>
              <a:rPr lang="uk-UA" sz="2600" dirty="0">
                <a:latin typeface="Times New Roman" pitchFamily="18" charset="0"/>
                <a:cs typeface="Times New Roman" pitchFamily="18" charset="0"/>
              </a:rPr>
              <a:t> виробництво може бути спеціалізоване за такими формами:</a:t>
            </a:r>
          </a:p>
          <a:p>
            <a:r>
              <a:rPr lang="uk-UA" sz="2600" dirty="0" err="1">
                <a:latin typeface="Times New Roman" pitchFamily="18" charset="0"/>
                <a:cs typeface="Times New Roman" pitchFamily="18" charset="0"/>
              </a:rPr>
              <a:t>-технологічна</a:t>
            </a:r>
            <a:r>
              <a:rPr lang="uk-UA" sz="2600" dirty="0">
                <a:latin typeface="Times New Roman" pitchFamily="18" charset="0"/>
                <a:cs typeface="Times New Roman" pitchFamily="18" charset="0"/>
              </a:rPr>
              <a:t>;</a:t>
            </a:r>
          </a:p>
          <a:p>
            <a:r>
              <a:rPr lang="uk-UA" sz="2600" dirty="0">
                <a:latin typeface="Times New Roman" pitchFamily="18" charset="0"/>
                <a:cs typeface="Times New Roman" pitchFamily="18" charset="0"/>
              </a:rPr>
              <a:t>- предметно-групова;</a:t>
            </a:r>
          </a:p>
          <a:p>
            <a:r>
              <a:rPr lang="uk-UA" sz="2600" dirty="0">
                <a:latin typeface="Times New Roman" pitchFamily="18" charset="0"/>
                <a:cs typeface="Times New Roman" pitchFamily="18" charset="0"/>
              </a:rPr>
              <a:t> - змішана.</a:t>
            </a:r>
          </a:p>
          <a:p>
            <a:r>
              <a:rPr lang="uk-UA" sz="2600" dirty="0" err="1">
                <a:latin typeface="Times New Roman" pitchFamily="18" charset="0"/>
                <a:cs typeface="Times New Roman" pitchFamily="18" charset="0"/>
              </a:rPr>
              <a:t>Непотоковий</a:t>
            </a:r>
            <a:r>
              <a:rPr lang="uk-UA" sz="2600" dirty="0">
                <a:latin typeface="Times New Roman" pitchFamily="18" charset="0"/>
                <a:cs typeface="Times New Roman" pitchFamily="18" charset="0"/>
              </a:rPr>
              <a:t> метод організації поділяється на:</a:t>
            </a:r>
          </a:p>
          <a:p>
            <a:r>
              <a:rPr lang="uk-UA" sz="2600" dirty="0">
                <a:latin typeface="Times New Roman" pitchFamily="18" charset="0"/>
                <a:cs typeface="Times New Roman" pitchFamily="18" charset="0"/>
              </a:rPr>
              <a:t>- одиничний, який застосовується в одиничному типі виробництва;</a:t>
            </a:r>
          </a:p>
          <a:p>
            <a:r>
              <a:rPr lang="uk-UA" sz="2600" dirty="0">
                <a:latin typeface="Times New Roman" pitchFamily="18" charset="0"/>
                <a:cs typeface="Times New Roman" pitchFamily="18" charset="0"/>
              </a:rPr>
              <a:t>- </a:t>
            </a:r>
            <a:r>
              <a:rPr lang="uk-UA" sz="2600" dirty="0" err="1">
                <a:latin typeface="Times New Roman" pitchFamily="18" charset="0"/>
                <a:cs typeface="Times New Roman" pitchFamily="18" charset="0"/>
              </a:rPr>
              <a:t>партіонний</a:t>
            </a:r>
            <a:r>
              <a:rPr lang="uk-UA" sz="2600" dirty="0">
                <a:latin typeface="Times New Roman" pitchFamily="18" charset="0"/>
                <a:cs typeface="Times New Roman" pitchFamily="18" charset="0"/>
              </a:rPr>
              <a:t>. який застосовується в серійному та дрібносерійному типах виробництва.</a:t>
            </a:r>
          </a:p>
          <a:p>
            <a:pPr algn="just">
              <a:spcBef>
                <a:spcPts val="0"/>
              </a:spcBef>
              <a:spcAft>
                <a:spcPts val="0"/>
              </a:spcAft>
            </a:pPr>
            <a:endParaRPr lang="uk-UA" sz="2400" dirty="0">
              <a:latin typeface="Times New Roman" pitchFamily="18" charset="0"/>
              <a:cs typeface="Times New Roman" pitchFamily="18" charset="0"/>
            </a:endParaRP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212798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404664"/>
            <a:ext cx="7992888" cy="5688632"/>
          </a:xfrm>
        </p:spPr>
        <p:txBody>
          <a:bodyPr>
            <a:noAutofit/>
          </a:bodyPr>
          <a:lstStyle/>
          <a:p>
            <a:r>
              <a:rPr lang="uk-UA" sz="1800" i="1" dirty="0">
                <a:latin typeface="Times New Roman" pitchFamily="18" charset="0"/>
                <a:cs typeface="Times New Roman" pitchFamily="18" charset="0"/>
              </a:rPr>
              <a:t>Ознаки одиничного </a:t>
            </a:r>
            <a:r>
              <a:rPr lang="uk-UA" sz="1800" i="1" dirty="0" err="1">
                <a:latin typeface="Times New Roman" pitchFamily="18" charset="0"/>
                <a:cs typeface="Times New Roman" pitchFamily="18" charset="0"/>
              </a:rPr>
              <a:t>непотокового</a:t>
            </a:r>
            <a:r>
              <a:rPr lang="uk-UA" sz="1800" i="1" dirty="0">
                <a:latin typeface="Times New Roman" pitchFamily="18" charset="0"/>
                <a:cs typeface="Times New Roman" pitchFamily="18" charset="0"/>
              </a:rPr>
              <a:t> методу:</a:t>
            </a:r>
            <a:endParaRPr lang="uk-UA" sz="1800" dirty="0">
              <a:latin typeface="Times New Roman" pitchFamily="18" charset="0"/>
              <a:cs typeface="Times New Roman" pitchFamily="18" charset="0"/>
            </a:endParaRPr>
          </a:p>
          <a:p>
            <a:r>
              <a:rPr lang="uk-UA" sz="1800" dirty="0">
                <a:latin typeface="Times New Roman" pitchFamily="18" charset="0"/>
                <a:cs typeface="Times New Roman" pitchFamily="18" charset="0"/>
              </a:rPr>
              <a:t>- всі робочі місця розміщуються за однотипними технологічними групами без певного зв'язку з послідовністю виконання операцій (наприклад, в механічному цеху машинобудівного підприємства  - це групи токарного, фрезерного, свердлильного та іншого обладнання);</a:t>
            </a:r>
          </a:p>
          <a:p>
            <a:r>
              <a:rPr lang="uk-UA" sz="1800" dirty="0">
                <a:latin typeface="Times New Roman" pitchFamily="18" charset="0"/>
                <a:cs typeface="Times New Roman" pitchFamily="18" charset="0"/>
              </a:rPr>
              <a:t>- на робочих місцях виконуються різні операції з виготовлення різних за конструкцією та технологією виробів, обсяг випуску яких дуже обмежений (майже одиничний);</a:t>
            </a:r>
          </a:p>
          <a:p>
            <a:r>
              <a:rPr lang="uk-UA" sz="1800" dirty="0">
                <a:latin typeface="Times New Roman" pitchFamily="18" charset="0"/>
                <a:cs typeface="Times New Roman" pitchFamily="18" charset="0"/>
              </a:rPr>
              <a:t>- технологічне устаткування в основному універсальне;</a:t>
            </a:r>
          </a:p>
          <a:p>
            <a:r>
              <a:rPr lang="uk-UA" sz="1800" dirty="0">
                <a:latin typeface="Times New Roman" pitchFamily="18" charset="0"/>
                <a:cs typeface="Times New Roman" pitchFamily="18" charset="0"/>
              </a:rPr>
              <a:t>- вироби переміщуються в процесі виготовлення за складними та тривалими маршрутами, а інколи можуть по декілька разів повертатися на одну і ту ж групу обладнання. У зв'язку з цим виникають перерви між операціями, які збільшуються через перебування виробів на проміжних складах та у відділеннях технічного контролю;</a:t>
            </a:r>
          </a:p>
          <a:p>
            <a:r>
              <a:rPr lang="uk-UA" sz="1800" dirty="0">
                <a:latin typeface="Times New Roman" pitchFamily="18" charset="0"/>
                <a:cs typeface="Times New Roman" pitchFamily="18" charset="0"/>
              </a:rPr>
              <a:t>- забезпечується максимальне завантаження устаткування та гнучкість до змін технологічних процесів;</a:t>
            </a:r>
          </a:p>
          <a:p>
            <a:r>
              <a:rPr lang="uk-UA" sz="1800" dirty="0">
                <a:latin typeface="Times New Roman" pitchFamily="18" charset="0"/>
                <a:cs typeface="Times New Roman" pitchFamily="18" charset="0"/>
              </a:rPr>
              <a:t>- розробка технологічного процесу для кожного виробу виконується технологами цеху за індивідуальними замовленнями.</a:t>
            </a:r>
          </a:p>
          <a:p>
            <a:endParaRPr lang="uk-UA" sz="1800" dirty="0">
              <a:latin typeface="Times New Roman" pitchFamily="18" charset="0"/>
              <a:cs typeface="Times New Roman" pitchFamily="18" charset="0"/>
            </a:endParaRPr>
          </a:p>
        </p:txBody>
      </p:sp>
    </p:spTree>
    <p:extLst>
      <p:ext uri="{BB962C8B-B14F-4D97-AF65-F5344CB8AC3E}">
        <p14:creationId xmlns:p14="http://schemas.microsoft.com/office/powerpoint/2010/main" val="3779293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776864" cy="5649808"/>
          </a:xfrm>
        </p:spPr>
        <p:txBody>
          <a:bodyPr>
            <a:normAutofit/>
          </a:bodyPr>
          <a:lstStyle/>
          <a:p>
            <a:pPr algn="just"/>
            <a:r>
              <a:rPr lang="uk-UA" b="1" i="1" dirty="0" err="1">
                <a:latin typeface="Times New Roman" pitchFamily="18" charset="0"/>
                <a:cs typeface="Times New Roman" pitchFamily="18" charset="0"/>
              </a:rPr>
              <a:t>Партіонний</a:t>
            </a:r>
            <a:r>
              <a:rPr lang="uk-UA" b="1" i="1" dirty="0">
                <a:latin typeface="Times New Roman" pitchFamily="18" charset="0"/>
                <a:cs typeface="Times New Roman" pitchFamily="18" charset="0"/>
              </a:rPr>
              <a:t> метод</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організації виробництва застосовується переважно у </a:t>
            </a:r>
            <a:r>
              <a:rPr lang="uk-UA" dirty="0" err="1">
                <a:latin typeface="Times New Roman" pitchFamily="18" charset="0"/>
                <a:cs typeface="Times New Roman" pitchFamily="18" charset="0"/>
              </a:rPr>
              <a:t>середньосерійному</a:t>
            </a:r>
            <a:r>
              <a:rPr lang="uk-UA" dirty="0">
                <a:latin typeface="Times New Roman" pitchFamily="18" charset="0"/>
                <a:cs typeface="Times New Roman" pitchFamily="18" charset="0"/>
              </a:rPr>
              <a:t> та дрібносерійному типах виробництва.</a:t>
            </a:r>
          </a:p>
          <a:p>
            <a:pPr algn="just"/>
            <a:r>
              <a:rPr lang="uk-UA" dirty="0">
                <a:latin typeface="Times New Roman" pitchFamily="18" charset="0"/>
                <a:cs typeface="Times New Roman" pitchFamily="18" charset="0"/>
              </a:rPr>
              <a:t>Він ґрунтується на застосуванні групових методів обробки виробів, сутність яких полягає в групуванні виробів за ознаками конструктивної та технологічної подібності. </a:t>
            </a:r>
          </a:p>
          <a:p>
            <a:r>
              <a:rPr lang="uk-UA" i="1" dirty="0">
                <a:latin typeface="Times New Roman" pitchFamily="18" charset="0"/>
                <a:cs typeface="Times New Roman" pitchFamily="18" charset="0"/>
              </a:rPr>
              <a:t>Ознаки </a:t>
            </a:r>
            <a:r>
              <a:rPr lang="uk-UA" i="1" dirty="0" err="1">
                <a:latin typeface="Times New Roman" pitchFamily="18" charset="0"/>
                <a:cs typeface="Times New Roman" pitchFamily="18" charset="0"/>
              </a:rPr>
              <a:t>партіонного</a:t>
            </a:r>
            <a:r>
              <a:rPr lang="uk-UA" i="1" dirty="0">
                <a:latin typeface="Times New Roman" pitchFamily="18" charset="0"/>
                <a:cs typeface="Times New Roman" pitchFamily="18" charset="0"/>
              </a:rPr>
              <a:t> методу:</a:t>
            </a:r>
            <a:endParaRPr lang="uk-UA" dirty="0">
              <a:latin typeface="Times New Roman" pitchFamily="18" charset="0"/>
              <a:cs typeface="Times New Roman" pitchFamily="18" charset="0"/>
            </a:endParaRPr>
          </a:p>
          <a:p>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предмети праці запускаються у виробництво партіями;</a:t>
            </a:r>
          </a:p>
          <a:p>
            <a:r>
              <a:rPr lang="uk-UA" dirty="0">
                <a:latin typeface="Times New Roman" pitchFamily="18" charset="0"/>
                <a:cs typeface="Times New Roman" pitchFamily="18" charset="0"/>
              </a:rPr>
              <a:t>- одночасна обробка продукції кількох найменувань;</a:t>
            </a:r>
          </a:p>
          <a:p>
            <a:r>
              <a:rPr lang="uk-UA" dirty="0">
                <a:latin typeface="Times New Roman" pitchFamily="18" charset="0"/>
                <a:cs typeface="Times New Roman" pitchFamily="18" charset="0"/>
              </a:rPr>
              <a:t>- закріплення за робочим місцем виконання кількох операцій;</a:t>
            </a:r>
          </a:p>
          <a:p>
            <a:r>
              <a:rPr lang="uk-UA" dirty="0">
                <a:latin typeface="Times New Roman" pitchFamily="18" charset="0"/>
                <a:cs typeface="Times New Roman" pitchFamily="18" charset="0"/>
              </a:rPr>
              <a:t>- широке застосування поряд зі спеціалізованим універсального устаткування;</a:t>
            </a:r>
          </a:p>
          <a:p>
            <a:r>
              <a:rPr lang="uk-UA" dirty="0">
                <a:latin typeface="Times New Roman" pitchFamily="18" charset="0"/>
                <a:cs typeface="Times New Roman" pitchFamily="18" charset="0"/>
              </a:rPr>
              <a:t>- використання праці робітників високої кваліфікації з широкою спеціалізацією.</a:t>
            </a:r>
          </a:p>
          <a:p>
            <a:endParaRPr lang="uk-UA" dirty="0"/>
          </a:p>
        </p:txBody>
      </p:sp>
    </p:spTree>
    <p:extLst>
      <p:ext uri="{BB962C8B-B14F-4D97-AF65-F5344CB8AC3E}">
        <p14:creationId xmlns:p14="http://schemas.microsoft.com/office/powerpoint/2010/main" val="3954515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992888" cy="5793824"/>
          </a:xfrm>
        </p:spPr>
        <p:txBody>
          <a:bodyPr>
            <a:normAutofit fontScale="77500" lnSpcReduction="20000"/>
          </a:bodyPr>
          <a:lstStyle/>
          <a:p>
            <a:r>
              <a:rPr lang="uk-UA" sz="2600" b="1" dirty="0">
                <a:latin typeface="Times New Roman" pitchFamily="18" charset="0"/>
                <a:cs typeface="Times New Roman" pitchFamily="18" charset="0"/>
              </a:rPr>
              <a:t>3. Організація потокового виробництва</a:t>
            </a:r>
            <a:endParaRPr lang="uk-UA" sz="2600" dirty="0">
              <a:latin typeface="Times New Roman" pitchFamily="18" charset="0"/>
              <a:cs typeface="Times New Roman" pitchFamily="18" charset="0"/>
            </a:endParaRPr>
          </a:p>
          <a:p>
            <a:r>
              <a:rPr lang="uk-UA" sz="2600" dirty="0">
                <a:latin typeface="Times New Roman" pitchFamily="18" charset="0"/>
                <a:cs typeface="Times New Roman" pitchFamily="18" charset="0"/>
              </a:rPr>
              <a:t> </a:t>
            </a:r>
          </a:p>
          <a:p>
            <a:r>
              <a:rPr lang="uk-UA" sz="2600" dirty="0">
                <a:latin typeface="Times New Roman" pitchFamily="18" charset="0"/>
                <a:cs typeface="Times New Roman" pitchFamily="18" charset="0"/>
              </a:rPr>
              <a:t>З усіх методів організації виробництва найбільш досконалим за своєю чіткістю і завершеністю є </a:t>
            </a:r>
            <a:r>
              <a:rPr lang="uk-UA" sz="2600" b="1" i="1" dirty="0">
                <a:latin typeface="Times New Roman" pitchFamily="18" charset="0"/>
                <a:cs typeface="Times New Roman" pitchFamily="18" charset="0"/>
              </a:rPr>
              <a:t>потоковий, </a:t>
            </a:r>
            <a:r>
              <a:rPr lang="uk-UA" sz="2600" dirty="0">
                <a:latin typeface="Times New Roman" pitchFamily="18" charset="0"/>
                <a:cs typeface="Times New Roman" pitchFamily="18" charset="0"/>
              </a:rPr>
              <a:t>при якому предмет праці в процесі обробки переміщується за найкоротшим маршрутом у заздалегідь фіксованому темпі.</a:t>
            </a:r>
          </a:p>
          <a:p>
            <a:r>
              <a:rPr lang="uk-UA" sz="2600" dirty="0">
                <a:latin typeface="Times New Roman" pitchFamily="18" charset="0"/>
                <a:cs typeface="Times New Roman" pitchFamily="18" charset="0"/>
              </a:rPr>
              <a:t>Умовою потокової організації виробництва є значний обсяг виготовлення однорідної або близької в конструктивно-технологічному відношенні продукції упродовж досить тривалого періоду часу.</a:t>
            </a:r>
          </a:p>
          <a:p>
            <a:r>
              <a:rPr lang="uk-UA" sz="2600" b="1" i="1" dirty="0">
                <a:latin typeface="Times New Roman" pitchFamily="18" charset="0"/>
                <a:cs typeface="Times New Roman" pitchFamily="18" charset="0"/>
              </a:rPr>
              <a:t>Ознаки потокової організації виробництва</a:t>
            </a:r>
            <a:endParaRPr lang="uk-UA" sz="2600" dirty="0">
              <a:latin typeface="Times New Roman" pitchFamily="18" charset="0"/>
              <a:cs typeface="Times New Roman" pitchFamily="18" charset="0"/>
            </a:endParaRPr>
          </a:p>
          <a:p>
            <a:r>
              <a:rPr lang="uk-UA" sz="2600" dirty="0">
                <a:latin typeface="Times New Roman" pitchFamily="18" charset="0"/>
                <a:cs typeface="Times New Roman" pitchFamily="18" charset="0"/>
              </a:rPr>
              <a:t>-</a:t>
            </a:r>
            <a:r>
              <a:rPr lang="uk-UA" sz="2600" i="1" dirty="0">
                <a:latin typeface="Times New Roman" pitchFamily="18" charset="0"/>
                <a:cs typeface="Times New Roman" pitchFamily="18" charset="0"/>
              </a:rPr>
              <a:t> </a:t>
            </a:r>
            <a:r>
              <a:rPr lang="uk-UA" sz="2600" dirty="0">
                <a:latin typeface="Times New Roman" pitchFamily="18" charset="0"/>
                <a:cs typeface="Times New Roman" pitchFamily="18" charset="0"/>
              </a:rPr>
              <a:t>поділ виробничого процесу на окремі операції та тривале їх закріплення за робочими місцями;</a:t>
            </a:r>
          </a:p>
          <a:p>
            <a:r>
              <a:rPr lang="uk-UA" sz="2600" dirty="0">
                <a:latin typeface="Times New Roman" pitchFamily="18" charset="0"/>
                <a:cs typeface="Times New Roman" pitchFamily="18" charset="0"/>
              </a:rPr>
              <a:t>- спеціалізація кожного робочого місця на виконанні певної операції;</a:t>
            </a:r>
          </a:p>
          <a:p>
            <a:r>
              <a:rPr lang="uk-UA" sz="2600" dirty="0">
                <a:latin typeface="Times New Roman" pitchFamily="18" charset="0"/>
                <a:cs typeface="Times New Roman" pitchFamily="18" charset="0"/>
              </a:rPr>
              <a:t>- закріпленням одного чи обмеженої кількості найменувань виробів, які схожі між собою конструктивними особливостями, технологією виготовлення та розмірами; за певною групою робочих місць;</a:t>
            </a:r>
          </a:p>
          <a:p>
            <a:r>
              <a:rPr lang="uk-UA" sz="2600" dirty="0">
                <a:latin typeface="Times New Roman" pitchFamily="18" charset="0"/>
                <a:cs typeface="Times New Roman" pitchFamily="18" charset="0"/>
              </a:rPr>
              <a:t>- паралельне та синхронне виконання всіх операцій на основі єдиного такту (ритму) потокової лінії;</a:t>
            </a:r>
            <a:r>
              <a:rPr lang="uk-UA" sz="2600" i="1" dirty="0">
                <a:latin typeface="Times New Roman" pitchFamily="18" charset="0"/>
                <a:cs typeface="Times New Roman" pitchFamily="18" charset="0"/>
              </a:rPr>
              <a:t> </a:t>
            </a:r>
            <a:endParaRPr lang="uk-UA" sz="2600"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3744522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260648"/>
            <a:ext cx="7920880" cy="5904656"/>
          </a:xfrm>
        </p:spPr>
        <p:txBody>
          <a:bodyPr>
            <a:normAutofit lnSpcReduction="10000"/>
          </a:bodyPr>
          <a:lstStyle/>
          <a:p>
            <a:r>
              <a:rPr lang="uk-UA" sz="2400" dirty="0">
                <a:latin typeface="Times New Roman" pitchFamily="18" charset="0"/>
                <a:cs typeface="Times New Roman" pitchFamily="18" charset="0"/>
              </a:rPr>
              <a:t>-</a:t>
            </a:r>
            <a:r>
              <a:rPr lang="uk-UA" sz="2400" i="1" dirty="0">
                <a:latin typeface="Times New Roman" pitchFamily="18" charset="0"/>
                <a:cs typeface="Times New Roman" pitchFamily="18" charset="0"/>
              </a:rPr>
              <a:t> </a:t>
            </a:r>
            <a:r>
              <a:rPr lang="uk-UA" sz="2400" dirty="0">
                <a:latin typeface="Times New Roman" pitchFamily="18" charset="0"/>
                <a:cs typeface="Times New Roman" pitchFamily="18" charset="0"/>
              </a:rPr>
              <a:t>розміщення робочих місць у суворій відповідності до послідовністю виконання операцій технологічного процесу, що забезпечує </a:t>
            </a:r>
            <a:r>
              <a:rPr lang="uk-UA" sz="2400" dirty="0" err="1">
                <a:latin typeface="Times New Roman" pitchFamily="18" charset="0"/>
                <a:cs typeface="Times New Roman" pitchFamily="18" charset="0"/>
              </a:rPr>
              <a:t>прямоточність</a:t>
            </a:r>
            <a:r>
              <a:rPr lang="uk-UA" sz="2400" dirty="0">
                <a:latin typeface="Times New Roman" pitchFamily="18" charset="0"/>
                <a:cs typeface="Times New Roman" pitchFamily="18" charset="0"/>
              </a:rPr>
              <a:t> руху виробів у процесі обробки;</a:t>
            </a:r>
          </a:p>
          <a:p>
            <a:r>
              <a:rPr lang="uk-UA" sz="2400" dirty="0">
                <a:latin typeface="Times New Roman" pitchFamily="18" charset="0"/>
                <a:cs typeface="Times New Roman" pitchFamily="18" charset="0"/>
              </a:rPr>
              <a:t>- передача виробів по операціях технологічного процесу здійснюється поштучно або транспортними партіями;</a:t>
            </a:r>
          </a:p>
          <a:p>
            <a:r>
              <a:rPr lang="uk-UA" sz="2400" dirty="0">
                <a:latin typeface="Times New Roman" pitchFamily="18" charset="0"/>
                <a:cs typeface="Times New Roman" pitchFamily="18" charset="0"/>
              </a:rPr>
              <a:t>- використання спеціальних транспортних засобів, які забезпечують ритмічність виробництва</a:t>
            </a:r>
            <a:r>
              <a:rPr lang="uk-UA" sz="2400" dirty="0" smtClean="0">
                <a:latin typeface="Times New Roman" pitchFamily="18" charset="0"/>
                <a:cs typeface="Times New Roman" pitchFamily="18" charset="0"/>
              </a:rPr>
              <a:t>.</a:t>
            </a:r>
          </a:p>
          <a:p>
            <a:pPr algn="just"/>
            <a:r>
              <a:rPr lang="uk-UA" sz="2400" dirty="0">
                <a:latin typeface="Times New Roman" pitchFamily="18" charset="0"/>
                <a:cs typeface="Times New Roman" pitchFamily="18" charset="0"/>
              </a:rPr>
              <a:t>Основною ланкою потокового виробництва є потокова лінія, за якою закріплюється виготовлення одного або обмеженої кількості найменувань предметів праці.</a:t>
            </a:r>
          </a:p>
          <a:p>
            <a:pPr algn="just"/>
            <a:r>
              <a:rPr lang="uk-UA" sz="2400" b="1" i="1" dirty="0">
                <a:latin typeface="Times New Roman" pitchFamily="18" charset="0"/>
                <a:cs typeface="Times New Roman" pitchFamily="18" charset="0"/>
              </a:rPr>
              <a:t>Потокова лінія</a:t>
            </a:r>
            <a:r>
              <a:rPr lang="uk-UA" sz="2400" i="1" dirty="0">
                <a:latin typeface="Times New Roman" pitchFamily="18" charset="0"/>
                <a:cs typeface="Times New Roman" pitchFamily="18" charset="0"/>
              </a:rPr>
              <a:t> - </a:t>
            </a:r>
            <a:r>
              <a:rPr lang="uk-UA" sz="2400" dirty="0">
                <a:latin typeface="Times New Roman" pitchFamily="18" charset="0"/>
                <a:cs typeface="Times New Roman" pitchFamily="18" charset="0"/>
              </a:rPr>
              <a:t>це сукупність вузькоспеціалізованих робочих місць, які розміщені за послідовністю операцій технологічного процесу та пов'язані між собою спеціальним транспортом, що підтримує ритмічність виробництва.</a:t>
            </a:r>
          </a:p>
          <a:p>
            <a:endParaRPr lang="uk-UA" sz="2400"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345774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731520"/>
            <a:ext cx="7992888" cy="5577800"/>
          </a:xfrm>
        </p:spPr>
        <p:txBody>
          <a:bodyPr>
            <a:normAutofit fontScale="92500" lnSpcReduction="20000"/>
          </a:bodyPr>
          <a:lstStyle/>
          <a:p>
            <a:pPr algn="just"/>
            <a:r>
              <a:rPr lang="uk-UA" i="1" dirty="0">
                <a:latin typeface="Times New Roman" pitchFamily="18" charset="0"/>
                <a:cs typeface="Times New Roman" pitchFamily="18" charset="0"/>
              </a:rPr>
              <a:t>Класифікація потокових ліній:</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За номенклатурою виробів, </a:t>
            </a:r>
            <a:r>
              <a:rPr lang="uk-UA" dirty="0">
                <a:latin typeface="Times New Roman" pitchFamily="18" charset="0"/>
                <a:cs typeface="Times New Roman" pitchFamily="18" charset="0"/>
              </a:rPr>
              <a:t>виготовлення яких закріплено за потоковою лінією, виділяють:</a:t>
            </a:r>
          </a:p>
          <a:p>
            <a:pPr algn="just"/>
            <a:r>
              <a:rPr lang="uk-UA" dirty="0">
                <a:latin typeface="Times New Roman" pitchFamily="18" charset="0"/>
                <a:cs typeface="Times New Roman" pitchFamily="18" charset="0"/>
              </a:rPr>
              <a:t>- </a:t>
            </a:r>
            <a:r>
              <a:rPr lang="uk-UA" i="1" dirty="0" err="1">
                <a:latin typeface="Times New Roman" pitchFamily="18" charset="0"/>
                <a:cs typeface="Times New Roman" pitchFamily="18" charset="0"/>
              </a:rPr>
              <a:t>однопредметні</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лінії, на яких обробляються або складаються упродовж тривалого часу вироби одного найменування, що можливо в умовах масового або </a:t>
            </a:r>
            <a:r>
              <a:rPr lang="uk-UA" dirty="0" err="1">
                <a:latin typeface="Times New Roman" pitchFamily="18" charset="0"/>
                <a:cs typeface="Times New Roman" pitchFamily="18" charset="0"/>
              </a:rPr>
              <a:t>великосерійного</a:t>
            </a:r>
            <a:r>
              <a:rPr lang="uk-UA" dirty="0">
                <a:latin typeface="Times New Roman" pitchFamily="18" charset="0"/>
                <a:cs typeface="Times New Roman" pitchFamily="18" charset="0"/>
              </a:rPr>
              <a:t> виробництва;</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багатопредметні </a:t>
            </a:r>
            <a:r>
              <a:rPr lang="uk-UA" dirty="0">
                <a:latin typeface="Times New Roman" pitchFamily="18" charset="0"/>
                <a:cs typeface="Times New Roman" pitchFamily="18" charset="0"/>
              </a:rPr>
              <a:t>лінії, на яких виготовляється декілька найменувань виробів, подібних у конструктивному і технологічному відношеннях; такі лінії характерні для серійного виробництва.</a:t>
            </a:r>
          </a:p>
          <a:p>
            <a:pPr algn="just"/>
            <a:r>
              <a:rPr lang="uk-UA" i="1" dirty="0">
                <a:latin typeface="Times New Roman" pitchFamily="18" charset="0"/>
                <a:cs typeface="Times New Roman" pitchFamily="18" charset="0"/>
              </a:rPr>
              <a:t>За методом обробки та чергуванням виробів </a:t>
            </a:r>
            <a:r>
              <a:rPr lang="uk-UA" dirty="0">
                <a:latin typeface="Times New Roman" pitchFamily="18" charset="0"/>
                <a:cs typeface="Times New Roman" pitchFamily="18" charset="0"/>
              </a:rPr>
              <a:t>б</a:t>
            </a:r>
            <a:r>
              <a:rPr lang="uk-UA" b="1" dirty="0">
                <a:latin typeface="Times New Roman" pitchFamily="18" charset="0"/>
                <a:cs typeface="Times New Roman" pitchFamily="18" charset="0"/>
              </a:rPr>
              <a:t>агатопредметні</a:t>
            </a:r>
            <a:r>
              <a:rPr lang="uk-UA" dirty="0">
                <a:latin typeface="Times New Roman" pitchFamily="18" charset="0"/>
                <a:cs typeface="Times New Roman" pitchFamily="18" charset="0"/>
              </a:rPr>
              <a:t> лінії поділяють на:</a:t>
            </a:r>
          </a:p>
          <a:p>
            <a:pPr algn="just"/>
            <a:r>
              <a:rPr lang="uk-UA" i="1" dirty="0">
                <a:latin typeface="Times New Roman" pitchFamily="18" charset="0"/>
                <a:cs typeface="Times New Roman" pitchFamily="18" charset="0"/>
              </a:rPr>
              <a:t>- змінно-потокові </a:t>
            </a:r>
            <a:r>
              <a:rPr lang="uk-UA" dirty="0">
                <a:latin typeface="Times New Roman" pitchFamily="18" charset="0"/>
                <a:cs typeface="Times New Roman" pitchFamily="18" charset="0"/>
              </a:rPr>
              <a:t>лінії, які призначенні для почергової обробки декількох найменувань виробів, що мають подібні технологічні маршрути;</a:t>
            </a:r>
          </a:p>
          <a:p>
            <a:pPr algn="just"/>
            <a:r>
              <a:rPr lang="uk-UA" b="1" dirty="0">
                <a:latin typeface="Times New Roman" pitchFamily="18" charset="0"/>
                <a:cs typeface="Times New Roman" pitchFamily="18" charset="0"/>
              </a:rPr>
              <a:t>-</a:t>
            </a:r>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групові </a:t>
            </a:r>
            <a:r>
              <a:rPr lang="uk-UA" dirty="0">
                <a:latin typeface="Times New Roman" pitchFamily="18" charset="0"/>
                <a:cs typeface="Times New Roman" pitchFamily="18" charset="0"/>
              </a:rPr>
              <a:t>потокові лінії, на яких обробляється або складається на тому самому устаткуванні значна номенклатура виробів, що подібні за конструкцією та технологічним маршрутам і на основі спеціальної класифікації об'єднанні в одну групу. </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204738086"/>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34</TotalTime>
  <Words>2345</Words>
  <Application>Microsoft Office PowerPoint</Application>
  <PresentationFormat>Экран (4:3)</PresentationFormat>
  <Paragraphs>139</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Воздушный поток</vt:lpstr>
      <vt:lpstr>МЕТОДИ ОРГАНІЗАЦІЇ ВИРОБНИЦТВА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МЕТОДИ ОРГАНІЗАЦІЇ ВИРОБНИЦТВА</dc:title>
  <dc:creator>Anonim from Hacapetovka</dc:creator>
  <cp:lastModifiedBy>Anonim from Hacapetovka</cp:lastModifiedBy>
  <cp:revision>8</cp:revision>
  <dcterms:created xsi:type="dcterms:W3CDTF">2021-09-23T12:55:15Z</dcterms:created>
  <dcterms:modified xsi:type="dcterms:W3CDTF">2021-10-04T19:36:02Z</dcterms:modified>
</cp:coreProperties>
</file>