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60" r:id="rId7"/>
    <p:sldId id="261" r:id="rId8"/>
    <p:sldId id="262" r:id="rId9"/>
    <p:sldId id="273" r:id="rId10"/>
    <p:sldId id="264" r:id="rId11"/>
    <p:sldId id="266" r:id="rId12"/>
    <p:sldId id="268" r:id="rId13"/>
    <p:sldId id="269" r:id="rId14"/>
    <p:sldId id="270" r:id="rId15"/>
    <p:sldId id="271" r:id="rId16"/>
    <p:sldId id="272" r:id="rId17"/>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9" autoAdjust="0"/>
    <p:restoredTop sz="94660"/>
  </p:normalViewPr>
  <p:slideViewPr>
    <p:cSldViewPr snapToGrid="0">
      <p:cViewPr varScale="1">
        <p:scale>
          <a:sx n="79" d="100"/>
          <a:sy n="79" d="100"/>
        </p:scale>
        <p:origin x="149"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7FC101A-DE8C-4FFB-9582-9B29E15C86D0}"/>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uk-UA"/>
          </a:p>
        </p:txBody>
      </p:sp>
      <p:sp>
        <p:nvSpPr>
          <p:cNvPr id="3" name="Подзаголовок 2">
            <a:extLst>
              <a:ext uri="{FF2B5EF4-FFF2-40B4-BE49-F238E27FC236}">
                <a16:creationId xmlns:a16="http://schemas.microsoft.com/office/drawing/2014/main" id="{05F3EDA2-A78C-4254-9777-EB767D19B2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uk-UA"/>
          </a:p>
        </p:txBody>
      </p:sp>
      <p:sp>
        <p:nvSpPr>
          <p:cNvPr id="4" name="Дата 3">
            <a:extLst>
              <a:ext uri="{FF2B5EF4-FFF2-40B4-BE49-F238E27FC236}">
                <a16:creationId xmlns:a16="http://schemas.microsoft.com/office/drawing/2014/main" id="{BE63F39E-DD2B-4A19-9475-C6BC27556A69}"/>
              </a:ext>
            </a:extLst>
          </p:cNvPr>
          <p:cNvSpPr>
            <a:spLocks noGrp="1"/>
          </p:cNvSpPr>
          <p:nvPr>
            <p:ph type="dt" sz="half" idx="10"/>
          </p:nvPr>
        </p:nvSpPr>
        <p:spPr/>
        <p:txBody>
          <a:bodyPr/>
          <a:lstStyle/>
          <a:p>
            <a:fld id="{786C7610-C2D0-421D-9DC0-D02C4E3042E2}" type="datetimeFigureOut">
              <a:rPr lang="uk-UA" smtClean="0"/>
              <a:t>14.09.2023</a:t>
            </a:fld>
            <a:endParaRPr lang="uk-UA"/>
          </a:p>
        </p:txBody>
      </p:sp>
      <p:sp>
        <p:nvSpPr>
          <p:cNvPr id="5" name="Нижний колонтитул 4">
            <a:extLst>
              <a:ext uri="{FF2B5EF4-FFF2-40B4-BE49-F238E27FC236}">
                <a16:creationId xmlns:a16="http://schemas.microsoft.com/office/drawing/2014/main" id="{7EA88886-581E-4762-B20A-4BB812DEB47A}"/>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4C6947A9-D976-40EC-80A0-88DF13B3B2DA}"/>
              </a:ext>
            </a:extLst>
          </p:cNvPr>
          <p:cNvSpPr>
            <a:spLocks noGrp="1"/>
          </p:cNvSpPr>
          <p:nvPr>
            <p:ph type="sldNum" sz="quarter" idx="12"/>
          </p:nvPr>
        </p:nvSpPr>
        <p:spPr/>
        <p:txBody>
          <a:bodyPr/>
          <a:lstStyle/>
          <a:p>
            <a:fld id="{0D036DAE-6F2A-468D-A7CC-A75A66FA9108}" type="slidenum">
              <a:rPr lang="uk-UA" smtClean="0"/>
              <a:t>‹№›</a:t>
            </a:fld>
            <a:endParaRPr lang="uk-UA"/>
          </a:p>
        </p:txBody>
      </p:sp>
    </p:spTree>
    <p:extLst>
      <p:ext uri="{BB962C8B-B14F-4D97-AF65-F5344CB8AC3E}">
        <p14:creationId xmlns:p14="http://schemas.microsoft.com/office/powerpoint/2010/main" val="43345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A4DFECE-453A-4847-B46F-1DCD8093C2A2}"/>
              </a:ext>
            </a:extLst>
          </p:cNvPr>
          <p:cNvSpPr>
            <a:spLocks noGrp="1"/>
          </p:cNvSpPr>
          <p:nvPr>
            <p:ph type="title"/>
          </p:nvPr>
        </p:nvSpPr>
        <p:spPr/>
        <p:txBody>
          <a:bodyPr/>
          <a:lstStyle/>
          <a:p>
            <a:r>
              <a:rPr lang="ru-RU"/>
              <a:t>Образец заголовка</a:t>
            </a:r>
            <a:endParaRPr lang="uk-UA"/>
          </a:p>
        </p:txBody>
      </p:sp>
      <p:sp>
        <p:nvSpPr>
          <p:cNvPr id="3" name="Вертикальный текст 2">
            <a:extLst>
              <a:ext uri="{FF2B5EF4-FFF2-40B4-BE49-F238E27FC236}">
                <a16:creationId xmlns:a16="http://schemas.microsoft.com/office/drawing/2014/main" id="{492F4E60-D692-4C8E-85AB-82DEC22E29AD}"/>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38793972-97F4-4E01-A723-4D16CD062526}"/>
              </a:ext>
            </a:extLst>
          </p:cNvPr>
          <p:cNvSpPr>
            <a:spLocks noGrp="1"/>
          </p:cNvSpPr>
          <p:nvPr>
            <p:ph type="dt" sz="half" idx="10"/>
          </p:nvPr>
        </p:nvSpPr>
        <p:spPr/>
        <p:txBody>
          <a:bodyPr/>
          <a:lstStyle/>
          <a:p>
            <a:fld id="{786C7610-C2D0-421D-9DC0-D02C4E3042E2}" type="datetimeFigureOut">
              <a:rPr lang="uk-UA" smtClean="0"/>
              <a:t>14.09.2023</a:t>
            </a:fld>
            <a:endParaRPr lang="uk-UA"/>
          </a:p>
        </p:txBody>
      </p:sp>
      <p:sp>
        <p:nvSpPr>
          <p:cNvPr id="5" name="Нижний колонтитул 4">
            <a:extLst>
              <a:ext uri="{FF2B5EF4-FFF2-40B4-BE49-F238E27FC236}">
                <a16:creationId xmlns:a16="http://schemas.microsoft.com/office/drawing/2014/main" id="{4C7ECD4C-9A9F-45A6-A326-4602B3BAAAAC}"/>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05E9A187-ACD4-4462-ACF0-D5F7A830069C}"/>
              </a:ext>
            </a:extLst>
          </p:cNvPr>
          <p:cNvSpPr>
            <a:spLocks noGrp="1"/>
          </p:cNvSpPr>
          <p:nvPr>
            <p:ph type="sldNum" sz="quarter" idx="12"/>
          </p:nvPr>
        </p:nvSpPr>
        <p:spPr/>
        <p:txBody>
          <a:bodyPr/>
          <a:lstStyle/>
          <a:p>
            <a:fld id="{0D036DAE-6F2A-468D-A7CC-A75A66FA9108}" type="slidenum">
              <a:rPr lang="uk-UA" smtClean="0"/>
              <a:t>‹№›</a:t>
            </a:fld>
            <a:endParaRPr lang="uk-UA"/>
          </a:p>
        </p:txBody>
      </p:sp>
    </p:spTree>
    <p:extLst>
      <p:ext uri="{BB962C8B-B14F-4D97-AF65-F5344CB8AC3E}">
        <p14:creationId xmlns:p14="http://schemas.microsoft.com/office/powerpoint/2010/main" val="3918820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E03FAF5D-C3CB-4C71-8DBA-59749BAEDE58}"/>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uk-UA"/>
          </a:p>
        </p:txBody>
      </p:sp>
      <p:sp>
        <p:nvSpPr>
          <p:cNvPr id="3" name="Вертикальный текст 2">
            <a:extLst>
              <a:ext uri="{FF2B5EF4-FFF2-40B4-BE49-F238E27FC236}">
                <a16:creationId xmlns:a16="http://schemas.microsoft.com/office/drawing/2014/main" id="{3B2DC30B-51FD-4346-A3A2-FC1DD6C8D0E1}"/>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52F68B56-6014-4565-8A2F-AF9BF29D1F66}"/>
              </a:ext>
            </a:extLst>
          </p:cNvPr>
          <p:cNvSpPr>
            <a:spLocks noGrp="1"/>
          </p:cNvSpPr>
          <p:nvPr>
            <p:ph type="dt" sz="half" idx="10"/>
          </p:nvPr>
        </p:nvSpPr>
        <p:spPr/>
        <p:txBody>
          <a:bodyPr/>
          <a:lstStyle/>
          <a:p>
            <a:fld id="{786C7610-C2D0-421D-9DC0-D02C4E3042E2}" type="datetimeFigureOut">
              <a:rPr lang="uk-UA" smtClean="0"/>
              <a:t>14.09.2023</a:t>
            </a:fld>
            <a:endParaRPr lang="uk-UA"/>
          </a:p>
        </p:txBody>
      </p:sp>
      <p:sp>
        <p:nvSpPr>
          <p:cNvPr id="5" name="Нижний колонтитул 4">
            <a:extLst>
              <a:ext uri="{FF2B5EF4-FFF2-40B4-BE49-F238E27FC236}">
                <a16:creationId xmlns:a16="http://schemas.microsoft.com/office/drawing/2014/main" id="{7BAA8925-0961-43C2-914B-B77CBED9E509}"/>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873B844C-2B54-4DC0-AFCA-771846A76698}"/>
              </a:ext>
            </a:extLst>
          </p:cNvPr>
          <p:cNvSpPr>
            <a:spLocks noGrp="1"/>
          </p:cNvSpPr>
          <p:nvPr>
            <p:ph type="sldNum" sz="quarter" idx="12"/>
          </p:nvPr>
        </p:nvSpPr>
        <p:spPr/>
        <p:txBody>
          <a:bodyPr/>
          <a:lstStyle/>
          <a:p>
            <a:fld id="{0D036DAE-6F2A-468D-A7CC-A75A66FA9108}" type="slidenum">
              <a:rPr lang="uk-UA" smtClean="0"/>
              <a:t>‹№›</a:t>
            </a:fld>
            <a:endParaRPr lang="uk-UA"/>
          </a:p>
        </p:txBody>
      </p:sp>
    </p:spTree>
    <p:extLst>
      <p:ext uri="{BB962C8B-B14F-4D97-AF65-F5344CB8AC3E}">
        <p14:creationId xmlns:p14="http://schemas.microsoft.com/office/powerpoint/2010/main" val="4109857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12CEAE-59BC-4C90-BCFF-D402DF1FCDA4}"/>
              </a:ext>
            </a:extLst>
          </p:cNvPr>
          <p:cNvSpPr>
            <a:spLocks noGrp="1"/>
          </p:cNvSpPr>
          <p:nvPr>
            <p:ph type="title"/>
          </p:nvPr>
        </p:nvSpPr>
        <p:spPr/>
        <p:txBody>
          <a:bodyPr/>
          <a:lstStyle/>
          <a:p>
            <a:r>
              <a:rPr lang="ru-RU"/>
              <a:t>Образец заголовка</a:t>
            </a:r>
            <a:endParaRPr lang="uk-UA"/>
          </a:p>
        </p:txBody>
      </p:sp>
      <p:sp>
        <p:nvSpPr>
          <p:cNvPr id="3" name="Объект 2">
            <a:extLst>
              <a:ext uri="{FF2B5EF4-FFF2-40B4-BE49-F238E27FC236}">
                <a16:creationId xmlns:a16="http://schemas.microsoft.com/office/drawing/2014/main" id="{21B46A0C-7336-43B8-A6E9-54F5F4C7D421}"/>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B89B4BDC-30C5-4EEC-B210-003B14EE04E1}"/>
              </a:ext>
            </a:extLst>
          </p:cNvPr>
          <p:cNvSpPr>
            <a:spLocks noGrp="1"/>
          </p:cNvSpPr>
          <p:nvPr>
            <p:ph type="dt" sz="half" idx="10"/>
          </p:nvPr>
        </p:nvSpPr>
        <p:spPr/>
        <p:txBody>
          <a:bodyPr/>
          <a:lstStyle/>
          <a:p>
            <a:fld id="{786C7610-C2D0-421D-9DC0-D02C4E3042E2}" type="datetimeFigureOut">
              <a:rPr lang="uk-UA" smtClean="0"/>
              <a:t>14.09.2023</a:t>
            </a:fld>
            <a:endParaRPr lang="uk-UA"/>
          </a:p>
        </p:txBody>
      </p:sp>
      <p:sp>
        <p:nvSpPr>
          <p:cNvPr id="5" name="Нижний колонтитул 4">
            <a:extLst>
              <a:ext uri="{FF2B5EF4-FFF2-40B4-BE49-F238E27FC236}">
                <a16:creationId xmlns:a16="http://schemas.microsoft.com/office/drawing/2014/main" id="{E2BFF7E6-2DA9-4122-94F0-9DD3CDA47A25}"/>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E7E05D61-8D92-47CC-B817-DD5111E7F680}"/>
              </a:ext>
            </a:extLst>
          </p:cNvPr>
          <p:cNvSpPr>
            <a:spLocks noGrp="1"/>
          </p:cNvSpPr>
          <p:nvPr>
            <p:ph type="sldNum" sz="quarter" idx="12"/>
          </p:nvPr>
        </p:nvSpPr>
        <p:spPr/>
        <p:txBody>
          <a:bodyPr/>
          <a:lstStyle/>
          <a:p>
            <a:fld id="{0D036DAE-6F2A-468D-A7CC-A75A66FA9108}" type="slidenum">
              <a:rPr lang="uk-UA" smtClean="0"/>
              <a:t>‹№›</a:t>
            </a:fld>
            <a:endParaRPr lang="uk-UA"/>
          </a:p>
        </p:txBody>
      </p:sp>
    </p:spTree>
    <p:extLst>
      <p:ext uri="{BB962C8B-B14F-4D97-AF65-F5344CB8AC3E}">
        <p14:creationId xmlns:p14="http://schemas.microsoft.com/office/powerpoint/2010/main" val="1544145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5E71D78-88EA-43E0-8A3B-9A54EF21CF30}"/>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uk-UA"/>
          </a:p>
        </p:txBody>
      </p:sp>
      <p:sp>
        <p:nvSpPr>
          <p:cNvPr id="3" name="Текст 2">
            <a:extLst>
              <a:ext uri="{FF2B5EF4-FFF2-40B4-BE49-F238E27FC236}">
                <a16:creationId xmlns:a16="http://schemas.microsoft.com/office/drawing/2014/main" id="{431DECD7-F51C-4FBF-90E9-453B36FFC7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13202AEF-E7B1-4BB5-8691-048BB43226B5}"/>
              </a:ext>
            </a:extLst>
          </p:cNvPr>
          <p:cNvSpPr>
            <a:spLocks noGrp="1"/>
          </p:cNvSpPr>
          <p:nvPr>
            <p:ph type="dt" sz="half" idx="10"/>
          </p:nvPr>
        </p:nvSpPr>
        <p:spPr/>
        <p:txBody>
          <a:bodyPr/>
          <a:lstStyle/>
          <a:p>
            <a:fld id="{786C7610-C2D0-421D-9DC0-D02C4E3042E2}" type="datetimeFigureOut">
              <a:rPr lang="uk-UA" smtClean="0"/>
              <a:t>14.09.2023</a:t>
            </a:fld>
            <a:endParaRPr lang="uk-UA"/>
          </a:p>
        </p:txBody>
      </p:sp>
      <p:sp>
        <p:nvSpPr>
          <p:cNvPr id="5" name="Нижний колонтитул 4">
            <a:extLst>
              <a:ext uri="{FF2B5EF4-FFF2-40B4-BE49-F238E27FC236}">
                <a16:creationId xmlns:a16="http://schemas.microsoft.com/office/drawing/2014/main" id="{3F2904AE-1372-468F-8553-C2BD30CD3D3B}"/>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80CAC4D3-6796-442A-84EA-5E7B26C2938D}"/>
              </a:ext>
            </a:extLst>
          </p:cNvPr>
          <p:cNvSpPr>
            <a:spLocks noGrp="1"/>
          </p:cNvSpPr>
          <p:nvPr>
            <p:ph type="sldNum" sz="quarter" idx="12"/>
          </p:nvPr>
        </p:nvSpPr>
        <p:spPr/>
        <p:txBody>
          <a:bodyPr/>
          <a:lstStyle/>
          <a:p>
            <a:fld id="{0D036DAE-6F2A-468D-A7CC-A75A66FA9108}" type="slidenum">
              <a:rPr lang="uk-UA" smtClean="0"/>
              <a:t>‹№›</a:t>
            </a:fld>
            <a:endParaRPr lang="uk-UA"/>
          </a:p>
        </p:txBody>
      </p:sp>
    </p:spTree>
    <p:extLst>
      <p:ext uri="{BB962C8B-B14F-4D97-AF65-F5344CB8AC3E}">
        <p14:creationId xmlns:p14="http://schemas.microsoft.com/office/powerpoint/2010/main" val="1432282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CF8FA21-798C-416D-89F7-17829D64DBE3}"/>
              </a:ext>
            </a:extLst>
          </p:cNvPr>
          <p:cNvSpPr>
            <a:spLocks noGrp="1"/>
          </p:cNvSpPr>
          <p:nvPr>
            <p:ph type="title"/>
          </p:nvPr>
        </p:nvSpPr>
        <p:spPr/>
        <p:txBody>
          <a:bodyPr/>
          <a:lstStyle/>
          <a:p>
            <a:r>
              <a:rPr lang="ru-RU"/>
              <a:t>Образец заголовка</a:t>
            </a:r>
            <a:endParaRPr lang="uk-UA"/>
          </a:p>
        </p:txBody>
      </p:sp>
      <p:sp>
        <p:nvSpPr>
          <p:cNvPr id="3" name="Объект 2">
            <a:extLst>
              <a:ext uri="{FF2B5EF4-FFF2-40B4-BE49-F238E27FC236}">
                <a16:creationId xmlns:a16="http://schemas.microsoft.com/office/drawing/2014/main" id="{1CE46630-FBBC-4CC3-ABFE-42CE012D7A32}"/>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Объект 3">
            <a:extLst>
              <a:ext uri="{FF2B5EF4-FFF2-40B4-BE49-F238E27FC236}">
                <a16:creationId xmlns:a16="http://schemas.microsoft.com/office/drawing/2014/main" id="{65D402F0-9749-4D17-BCEA-8BE89A0793B1}"/>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5" name="Дата 4">
            <a:extLst>
              <a:ext uri="{FF2B5EF4-FFF2-40B4-BE49-F238E27FC236}">
                <a16:creationId xmlns:a16="http://schemas.microsoft.com/office/drawing/2014/main" id="{52EEA482-7640-4D85-9667-6B62B1A72D26}"/>
              </a:ext>
            </a:extLst>
          </p:cNvPr>
          <p:cNvSpPr>
            <a:spLocks noGrp="1"/>
          </p:cNvSpPr>
          <p:nvPr>
            <p:ph type="dt" sz="half" idx="10"/>
          </p:nvPr>
        </p:nvSpPr>
        <p:spPr/>
        <p:txBody>
          <a:bodyPr/>
          <a:lstStyle/>
          <a:p>
            <a:fld id="{786C7610-C2D0-421D-9DC0-D02C4E3042E2}" type="datetimeFigureOut">
              <a:rPr lang="uk-UA" smtClean="0"/>
              <a:t>14.09.2023</a:t>
            </a:fld>
            <a:endParaRPr lang="uk-UA"/>
          </a:p>
        </p:txBody>
      </p:sp>
      <p:sp>
        <p:nvSpPr>
          <p:cNvPr id="6" name="Нижний колонтитул 5">
            <a:extLst>
              <a:ext uri="{FF2B5EF4-FFF2-40B4-BE49-F238E27FC236}">
                <a16:creationId xmlns:a16="http://schemas.microsoft.com/office/drawing/2014/main" id="{58E4D609-F9A1-4C96-8180-AC7C3D429477}"/>
              </a:ext>
            </a:extLst>
          </p:cNvPr>
          <p:cNvSpPr>
            <a:spLocks noGrp="1"/>
          </p:cNvSpPr>
          <p:nvPr>
            <p:ph type="ftr" sz="quarter" idx="11"/>
          </p:nvPr>
        </p:nvSpPr>
        <p:spPr/>
        <p:txBody>
          <a:bodyPr/>
          <a:lstStyle/>
          <a:p>
            <a:endParaRPr lang="uk-UA"/>
          </a:p>
        </p:txBody>
      </p:sp>
      <p:sp>
        <p:nvSpPr>
          <p:cNvPr id="7" name="Номер слайда 6">
            <a:extLst>
              <a:ext uri="{FF2B5EF4-FFF2-40B4-BE49-F238E27FC236}">
                <a16:creationId xmlns:a16="http://schemas.microsoft.com/office/drawing/2014/main" id="{EF85BD21-28EF-47C4-BE03-7487DCC04DF6}"/>
              </a:ext>
            </a:extLst>
          </p:cNvPr>
          <p:cNvSpPr>
            <a:spLocks noGrp="1"/>
          </p:cNvSpPr>
          <p:nvPr>
            <p:ph type="sldNum" sz="quarter" idx="12"/>
          </p:nvPr>
        </p:nvSpPr>
        <p:spPr/>
        <p:txBody>
          <a:bodyPr/>
          <a:lstStyle/>
          <a:p>
            <a:fld id="{0D036DAE-6F2A-468D-A7CC-A75A66FA9108}" type="slidenum">
              <a:rPr lang="uk-UA" smtClean="0"/>
              <a:t>‹№›</a:t>
            </a:fld>
            <a:endParaRPr lang="uk-UA"/>
          </a:p>
        </p:txBody>
      </p:sp>
    </p:spTree>
    <p:extLst>
      <p:ext uri="{BB962C8B-B14F-4D97-AF65-F5344CB8AC3E}">
        <p14:creationId xmlns:p14="http://schemas.microsoft.com/office/powerpoint/2010/main" val="4163983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AC4B3F4-659E-4F9E-8A1F-7E905A129518}"/>
              </a:ext>
            </a:extLst>
          </p:cNvPr>
          <p:cNvSpPr>
            <a:spLocks noGrp="1"/>
          </p:cNvSpPr>
          <p:nvPr>
            <p:ph type="title"/>
          </p:nvPr>
        </p:nvSpPr>
        <p:spPr>
          <a:xfrm>
            <a:off x="839788" y="365125"/>
            <a:ext cx="10515600" cy="1325563"/>
          </a:xfrm>
        </p:spPr>
        <p:txBody>
          <a:bodyPr/>
          <a:lstStyle/>
          <a:p>
            <a:r>
              <a:rPr lang="ru-RU"/>
              <a:t>Образец заголовка</a:t>
            </a:r>
            <a:endParaRPr lang="uk-UA"/>
          </a:p>
        </p:txBody>
      </p:sp>
      <p:sp>
        <p:nvSpPr>
          <p:cNvPr id="3" name="Текст 2">
            <a:extLst>
              <a:ext uri="{FF2B5EF4-FFF2-40B4-BE49-F238E27FC236}">
                <a16:creationId xmlns:a16="http://schemas.microsoft.com/office/drawing/2014/main" id="{8562CB5C-0A2E-4E8D-B2B4-15C0E18B96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789F6D4A-6FB6-4D3E-9BB9-8BDDBEEF1FD9}"/>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5" name="Текст 4">
            <a:extLst>
              <a:ext uri="{FF2B5EF4-FFF2-40B4-BE49-F238E27FC236}">
                <a16:creationId xmlns:a16="http://schemas.microsoft.com/office/drawing/2014/main" id="{B8AC7FFE-00A3-4244-8579-DB6CD8DC9B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99327B29-A4FD-4E1C-A8F1-1224DFB18B37}"/>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7" name="Дата 6">
            <a:extLst>
              <a:ext uri="{FF2B5EF4-FFF2-40B4-BE49-F238E27FC236}">
                <a16:creationId xmlns:a16="http://schemas.microsoft.com/office/drawing/2014/main" id="{D4046D3E-3165-4592-8E5E-047F12166272}"/>
              </a:ext>
            </a:extLst>
          </p:cNvPr>
          <p:cNvSpPr>
            <a:spLocks noGrp="1"/>
          </p:cNvSpPr>
          <p:nvPr>
            <p:ph type="dt" sz="half" idx="10"/>
          </p:nvPr>
        </p:nvSpPr>
        <p:spPr/>
        <p:txBody>
          <a:bodyPr/>
          <a:lstStyle/>
          <a:p>
            <a:fld id="{786C7610-C2D0-421D-9DC0-D02C4E3042E2}" type="datetimeFigureOut">
              <a:rPr lang="uk-UA" smtClean="0"/>
              <a:t>14.09.2023</a:t>
            </a:fld>
            <a:endParaRPr lang="uk-UA"/>
          </a:p>
        </p:txBody>
      </p:sp>
      <p:sp>
        <p:nvSpPr>
          <p:cNvPr id="8" name="Нижний колонтитул 7">
            <a:extLst>
              <a:ext uri="{FF2B5EF4-FFF2-40B4-BE49-F238E27FC236}">
                <a16:creationId xmlns:a16="http://schemas.microsoft.com/office/drawing/2014/main" id="{302B0E98-2A9C-4134-B152-2CC5D93BCE40}"/>
              </a:ext>
            </a:extLst>
          </p:cNvPr>
          <p:cNvSpPr>
            <a:spLocks noGrp="1"/>
          </p:cNvSpPr>
          <p:nvPr>
            <p:ph type="ftr" sz="quarter" idx="11"/>
          </p:nvPr>
        </p:nvSpPr>
        <p:spPr/>
        <p:txBody>
          <a:bodyPr/>
          <a:lstStyle/>
          <a:p>
            <a:endParaRPr lang="uk-UA"/>
          </a:p>
        </p:txBody>
      </p:sp>
      <p:sp>
        <p:nvSpPr>
          <p:cNvPr id="9" name="Номер слайда 8">
            <a:extLst>
              <a:ext uri="{FF2B5EF4-FFF2-40B4-BE49-F238E27FC236}">
                <a16:creationId xmlns:a16="http://schemas.microsoft.com/office/drawing/2014/main" id="{1792D7C2-5E37-40B9-A163-C2962FAB719F}"/>
              </a:ext>
            </a:extLst>
          </p:cNvPr>
          <p:cNvSpPr>
            <a:spLocks noGrp="1"/>
          </p:cNvSpPr>
          <p:nvPr>
            <p:ph type="sldNum" sz="quarter" idx="12"/>
          </p:nvPr>
        </p:nvSpPr>
        <p:spPr/>
        <p:txBody>
          <a:bodyPr/>
          <a:lstStyle/>
          <a:p>
            <a:fld id="{0D036DAE-6F2A-468D-A7CC-A75A66FA9108}" type="slidenum">
              <a:rPr lang="uk-UA" smtClean="0"/>
              <a:t>‹№›</a:t>
            </a:fld>
            <a:endParaRPr lang="uk-UA"/>
          </a:p>
        </p:txBody>
      </p:sp>
    </p:spTree>
    <p:extLst>
      <p:ext uri="{BB962C8B-B14F-4D97-AF65-F5344CB8AC3E}">
        <p14:creationId xmlns:p14="http://schemas.microsoft.com/office/powerpoint/2010/main" val="3193224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4645F8C-30D4-4027-BE64-3E4E899C8702}"/>
              </a:ext>
            </a:extLst>
          </p:cNvPr>
          <p:cNvSpPr>
            <a:spLocks noGrp="1"/>
          </p:cNvSpPr>
          <p:nvPr>
            <p:ph type="title"/>
          </p:nvPr>
        </p:nvSpPr>
        <p:spPr/>
        <p:txBody>
          <a:bodyPr/>
          <a:lstStyle/>
          <a:p>
            <a:r>
              <a:rPr lang="ru-RU"/>
              <a:t>Образец заголовка</a:t>
            </a:r>
            <a:endParaRPr lang="uk-UA"/>
          </a:p>
        </p:txBody>
      </p:sp>
      <p:sp>
        <p:nvSpPr>
          <p:cNvPr id="3" name="Дата 2">
            <a:extLst>
              <a:ext uri="{FF2B5EF4-FFF2-40B4-BE49-F238E27FC236}">
                <a16:creationId xmlns:a16="http://schemas.microsoft.com/office/drawing/2014/main" id="{40CE6ED4-5793-4B24-9473-5734F67428A0}"/>
              </a:ext>
            </a:extLst>
          </p:cNvPr>
          <p:cNvSpPr>
            <a:spLocks noGrp="1"/>
          </p:cNvSpPr>
          <p:nvPr>
            <p:ph type="dt" sz="half" idx="10"/>
          </p:nvPr>
        </p:nvSpPr>
        <p:spPr/>
        <p:txBody>
          <a:bodyPr/>
          <a:lstStyle/>
          <a:p>
            <a:fld id="{786C7610-C2D0-421D-9DC0-D02C4E3042E2}" type="datetimeFigureOut">
              <a:rPr lang="uk-UA" smtClean="0"/>
              <a:t>14.09.2023</a:t>
            </a:fld>
            <a:endParaRPr lang="uk-UA"/>
          </a:p>
        </p:txBody>
      </p:sp>
      <p:sp>
        <p:nvSpPr>
          <p:cNvPr id="4" name="Нижний колонтитул 3">
            <a:extLst>
              <a:ext uri="{FF2B5EF4-FFF2-40B4-BE49-F238E27FC236}">
                <a16:creationId xmlns:a16="http://schemas.microsoft.com/office/drawing/2014/main" id="{2F75DA74-849B-44F5-A22A-77261F9B81D7}"/>
              </a:ext>
            </a:extLst>
          </p:cNvPr>
          <p:cNvSpPr>
            <a:spLocks noGrp="1"/>
          </p:cNvSpPr>
          <p:nvPr>
            <p:ph type="ftr" sz="quarter" idx="11"/>
          </p:nvPr>
        </p:nvSpPr>
        <p:spPr/>
        <p:txBody>
          <a:bodyPr/>
          <a:lstStyle/>
          <a:p>
            <a:endParaRPr lang="uk-UA"/>
          </a:p>
        </p:txBody>
      </p:sp>
      <p:sp>
        <p:nvSpPr>
          <p:cNvPr id="5" name="Номер слайда 4">
            <a:extLst>
              <a:ext uri="{FF2B5EF4-FFF2-40B4-BE49-F238E27FC236}">
                <a16:creationId xmlns:a16="http://schemas.microsoft.com/office/drawing/2014/main" id="{49360DE6-56EF-489D-A721-4DFD3300CAB9}"/>
              </a:ext>
            </a:extLst>
          </p:cNvPr>
          <p:cNvSpPr>
            <a:spLocks noGrp="1"/>
          </p:cNvSpPr>
          <p:nvPr>
            <p:ph type="sldNum" sz="quarter" idx="12"/>
          </p:nvPr>
        </p:nvSpPr>
        <p:spPr/>
        <p:txBody>
          <a:bodyPr/>
          <a:lstStyle/>
          <a:p>
            <a:fld id="{0D036DAE-6F2A-468D-A7CC-A75A66FA9108}" type="slidenum">
              <a:rPr lang="uk-UA" smtClean="0"/>
              <a:t>‹№›</a:t>
            </a:fld>
            <a:endParaRPr lang="uk-UA"/>
          </a:p>
        </p:txBody>
      </p:sp>
    </p:spTree>
    <p:extLst>
      <p:ext uri="{BB962C8B-B14F-4D97-AF65-F5344CB8AC3E}">
        <p14:creationId xmlns:p14="http://schemas.microsoft.com/office/powerpoint/2010/main" val="4060969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13855936-488D-4739-8687-DBFBE1A1F914}"/>
              </a:ext>
            </a:extLst>
          </p:cNvPr>
          <p:cNvSpPr>
            <a:spLocks noGrp="1"/>
          </p:cNvSpPr>
          <p:nvPr>
            <p:ph type="dt" sz="half" idx="10"/>
          </p:nvPr>
        </p:nvSpPr>
        <p:spPr/>
        <p:txBody>
          <a:bodyPr/>
          <a:lstStyle/>
          <a:p>
            <a:fld id="{786C7610-C2D0-421D-9DC0-D02C4E3042E2}" type="datetimeFigureOut">
              <a:rPr lang="uk-UA" smtClean="0"/>
              <a:t>14.09.2023</a:t>
            </a:fld>
            <a:endParaRPr lang="uk-UA"/>
          </a:p>
        </p:txBody>
      </p:sp>
      <p:sp>
        <p:nvSpPr>
          <p:cNvPr id="3" name="Нижний колонтитул 2">
            <a:extLst>
              <a:ext uri="{FF2B5EF4-FFF2-40B4-BE49-F238E27FC236}">
                <a16:creationId xmlns:a16="http://schemas.microsoft.com/office/drawing/2014/main" id="{7EC767F5-B67A-4129-964B-F68A74600C51}"/>
              </a:ext>
            </a:extLst>
          </p:cNvPr>
          <p:cNvSpPr>
            <a:spLocks noGrp="1"/>
          </p:cNvSpPr>
          <p:nvPr>
            <p:ph type="ftr" sz="quarter" idx="11"/>
          </p:nvPr>
        </p:nvSpPr>
        <p:spPr/>
        <p:txBody>
          <a:bodyPr/>
          <a:lstStyle/>
          <a:p>
            <a:endParaRPr lang="uk-UA"/>
          </a:p>
        </p:txBody>
      </p:sp>
      <p:sp>
        <p:nvSpPr>
          <p:cNvPr id="4" name="Номер слайда 3">
            <a:extLst>
              <a:ext uri="{FF2B5EF4-FFF2-40B4-BE49-F238E27FC236}">
                <a16:creationId xmlns:a16="http://schemas.microsoft.com/office/drawing/2014/main" id="{BFE4372B-D549-43B7-BB2F-DA3CBB19F5EA}"/>
              </a:ext>
            </a:extLst>
          </p:cNvPr>
          <p:cNvSpPr>
            <a:spLocks noGrp="1"/>
          </p:cNvSpPr>
          <p:nvPr>
            <p:ph type="sldNum" sz="quarter" idx="12"/>
          </p:nvPr>
        </p:nvSpPr>
        <p:spPr/>
        <p:txBody>
          <a:bodyPr/>
          <a:lstStyle/>
          <a:p>
            <a:fld id="{0D036DAE-6F2A-468D-A7CC-A75A66FA9108}" type="slidenum">
              <a:rPr lang="uk-UA" smtClean="0"/>
              <a:t>‹№›</a:t>
            </a:fld>
            <a:endParaRPr lang="uk-UA"/>
          </a:p>
        </p:txBody>
      </p:sp>
    </p:spTree>
    <p:extLst>
      <p:ext uri="{BB962C8B-B14F-4D97-AF65-F5344CB8AC3E}">
        <p14:creationId xmlns:p14="http://schemas.microsoft.com/office/powerpoint/2010/main" val="2904951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771C608-8877-4A5B-AB95-78D2BA3C12FC}"/>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uk-UA"/>
          </a:p>
        </p:txBody>
      </p:sp>
      <p:sp>
        <p:nvSpPr>
          <p:cNvPr id="3" name="Объект 2">
            <a:extLst>
              <a:ext uri="{FF2B5EF4-FFF2-40B4-BE49-F238E27FC236}">
                <a16:creationId xmlns:a16="http://schemas.microsoft.com/office/drawing/2014/main" id="{784198E2-500F-4F8A-8984-2325B045BD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Текст 3">
            <a:extLst>
              <a:ext uri="{FF2B5EF4-FFF2-40B4-BE49-F238E27FC236}">
                <a16:creationId xmlns:a16="http://schemas.microsoft.com/office/drawing/2014/main" id="{651F4838-5C25-4A46-9E89-DA188F9E35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ADACF801-FCB0-4BAC-A07B-E3CC71BEF19D}"/>
              </a:ext>
            </a:extLst>
          </p:cNvPr>
          <p:cNvSpPr>
            <a:spLocks noGrp="1"/>
          </p:cNvSpPr>
          <p:nvPr>
            <p:ph type="dt" sz="half" idx="10"/>
          </p:nvPr>
        </p:nvSpPr>
        <p:spPr/>
        <p:txBody>
          <a:bodyPr/>
          <a:lstStyle/>
          <a:p>
            <a:fld id="{786C7610-C2D0-421D-9DC0-D02C4E3042E2}" type="datetimeFigureOut">
              <a:rPr lang="uk-UA" smtClean="0"/>
              <a:t>14.09.2023</a:t>
            </a:fld>
            <a:endParaRPr lang="uk-UA"/>
          </a:p>
        </p:txBody>
      </p:sp>
      <p:sp>
        <p:nvSpPr>
          <p:cNvPr id="6" name="Нижний колонтитул 5">
            <a:extLst>
              <a:ext uri="{FF2B5EF4-FFF2-40B4-BE49-F238E27FC236}">
                <a16:creationId xmlns:a16="http://schemas.microsoft.com/office/drawing/2014/main" id="{8502102F-8FCB-4E36-A64A-6CAF5FAAD37A}"/>
              </a:ext>
            </a:extLst>
          </p:cNvPr>
          <p:cNvSpPr>
            <a:spLocks noGrp="1"/>
          </p:cNvSpPr>
          <p:nvPr>
            <p:ph type="ftr" sz="quarter" idx="11"/>
          </p:nvPr>
        </p:nvSpPr>
        <p:spPr/>
        <p:txBody>
          <a:bodyPr/>
          <a:lstStyle/>
          <a:p>
            <a:endParaRPr lang="uk-UA"/>
          </a:p>
        </p:txBody>
      </p:sp>
      <p:sp>
        <p:nvSpPr>
          <p:cNvPr id="7" name="Номер слайда 6">
            <a:extLst>
              <a:ext uri="{FF2B5EF4-FFF2-40B4-BE49-F238E27FC236}">
                <a16:creationId xmlns:a16="http://schemas.microsoft.com/office/drawing/2014/main" id="{0B507100-1982-4AEE-B012-2130854E921E}"/>
              </a:ext>
            </a:extLst>
          </p:cNvPr>
          <p:cNvSpPr>
            <a:spLocks noGrp="1"/>
          </p:cNvSpPr>
          <p:nvPr>
            <p:ph type="sldNum" sz="quarter" idx="12"/>
          </p:nvPr>
        </p:nvSpPr>
        <p:spPr/>
        <p:txBody>
          <a:bodyPr/>
          <a:lstStyle/>
          <a:p>
            <a:fld id="{0D036DAE-6F2A-468D-A7CC-A75A66FA9108}" type="slidenum">
              <a:rPr lang="uk-UA" smtClean="0"/>
              <a:t>‹№›</a:t>
            </a:fld>
            <a:endParaRPr lang="uk-UA"/>
          </a:p>
        </p:txBody>
      </p:sp>
    </p:spTree>
    <p:extLst>
      <p:ext uri="{BB962C8B-B14F-4D97-AF65-F5344CB8AC3E}">
        <p14:creationId xmlns:p14="http://schemas.microsoft.com/office/powerpoint/2010/main" val="1522793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04BE961-7760-4152-B2BF-ED5F69AEDC19}"/>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uk-UA"/>
          </a:p>
        </p:txBody>
      </p:sp>
      <p:sp>
        <p:nvSpPr>
          <p:cNvPr id="3" name="Рисунок 2">
            <a:extLst>
              <a:ext uri="{FF2B5EF4-FFF2-40B4-BE49-F238E27FC236}">
                <a16:creationId xmlns:a16="http://schemas.microsoft.com/office/drawing/2014/main" id="{BA1823BA-D4E0-4B5D-8BD8-FBA193BAC65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a:extLst>
              <a:ext uri="{FF2B5EF4-FFF2-40B4-BE49-F238E27FC236}">
                <a16:creationId xmlns:a16="http://schemas.microsoft.com/office/drawing/2014/main" id="{E3B86075-2A7B-4134-B6DF-A6939A9B71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E68F8982-DE13-4B48-8AF0-8F27B640C90D}"/>
              </a:ext>
            </a:extLst>
          </p:cNvPr>
          <p:cNvSpPr>
            <a:spLocks noGrp="1"/>
          </p:cNvSpPr>
          <p:nvPr>
            <p:ph type="dt" sz="half" idx="10"/>
          </p:nvPr>
        </p:nvSpPr>
        <p:spPr/>
        <p:txBody>
          <a:bodyPr/>
          <a:lstStyle/>
          <a:p>
            <a:fld id="{786C7610-C2D0-421D-9DC0-D02C4E3042E2}" type="datetimeFigureOut">
              <a:rPr lang="uk-UA" smtClean="0"/>
              <a:t>14.09.2023</a:t>
            </a:fld>
            <a:endParaRPr lang="uk-UA"/>
          </a:p>
        </p:txBody>
      </p:sp>
      <p:sp>
        <p:nvSpPr>
          <p:cNvPr id="6" name="Нижний колонтитул 5">
            <a:extLst>
              <a:ext uri="{FF2B5EF4-FFF2-40B4-BE49-F238E27FC236}">
                <a16:creationId xmlns:a16="http://schemas.microsoft.com/office/drawing/2014/main" id="{D4CAAC7B-955A-4C31-A1DE-2BE36164F7E4}"/>
              </a:ext>
            </a:extLst>
          </p:cNvPr>
          <p:cNvSpPr>
            <a:spLocks noGrp="1"/>
          </p:cNvSpPr>
          <p:nvPr>
            <p:ph type="ftr" sz="quarter" idx="11"/>
          </p:nvPr>
        </p:nvSpPr>
        <p:spPr/>
        <p:txBody>
          <a:bodyPr/>
          <a:lstStyle/>
          <a:p>
            <a:endParaRPr lang="uk-UA"/>
          </a:p>
        </p:txBody>
      </p:sp>
      <p:sp>
        <p:nvSpPr>
          <p:cNvPr id="7" name="Номер слайда 6">
            <a:extLst>
              <a:ext uri="{FF2B5EF4-FFF2-40B4-BE49-F238E27FC236}">
                <a16:creationId xmlns:a16="http://schemas.microsoft.com/office/drawing/2014/main" id="{955DCB70-3BDB-46C9-9AB0-B7BDC6CC5025}"/>
              </a:ext>
            </a:extLst>
          </p:cNvPr>
          <p:cNvSpPr>
            <a:spLocks noGrp="1"/>
          </p:cNvSpPr>
          <p:nvPr>
            <p:ph type="sldNum" sz="quarter" idx="12"/>
          </p:nvPr>
        </p:nvSpPr>
        <p:spPr/>
        <p:txBody>
          <a:bodyPr/>
          <a:lstStyle/>
          <a:p>
            <a:fld id="{0D036DAE-6F2A-468D-A7CC-A75A66FA9108}" type="slidenum">
              <a:rPr lang="uk-UA" smtClean="0"/>
              <a:t>‹№›</a:t>
            </a:fld>
            <a:endParaRPr lang="uk-UA"/>
          </a:p>
        </p:txBody>
      </p:sp>
    </p:spTree>
    <p:extLst>
      <p:ext uri="{BB962C8B-B14F-4D97-AF65-F5344CB8AC3E}">
        <p14:creationId xmlns:p14="http://schemas.microsoft.com/office/powerpoint/2010/main" val="3040945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1458B17-D0AD-4279-ADAC-75591659E1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uk-UA"/>
          </a:p>
        </p:txBody>
      </p:sp>
      <p:sp>
        <p:nvSpPr>
          <p:cNvPr id="3" name="Текст 2">
            <a:extLst>
              <a:ext uri="{FF2B5EF4-FFF2-40B4-BE49-F238E27FC236}">
                <a16:creationId xmlns:a16="http://schemas.microsoft.com/office/drawing/2014/main" id="{94E5D839-F7C5-4670-BA47-326E9A16B3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02181DFB-6B67-4BCA-BAEF-2DB5891E1C1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6C7610-C2D0-421D-9DC0-D02C4E3042E2}" type="datetimeFigureOut">
              <a:rPr lang="uk-UA" smtClean="0"/>
              <a:t>14.09.2023</a:t>
            </a:fld>
            <a:endParaRPr lang="uk-UA"/>
          </a:p>
        </p:txBody>
      </p:sp>
      <p:sp>
        <p:nvSpPr>
          <p:cNvPr id="5" name="Нижний колонтитул 4">
            <a:extLst>
              <a:ext uri="{FF2B5EF4-FFF2-40B4-BE49-F238E27FC236}">
                <a16:creationId xmlns:a16="http://schemas.microsoft.com/office/drawing/2014/main" id="{77A6A0C5-6E58-45D0-80C5-AE77BF4F86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a:extLst>
              <a:ext uri="{FF2B5EF4-FFF2-40B4-BE49-F238E27FC236}">
                <a16:creationId xmlns:a16="http://schemas.microsoft.com/office/drawing/2014/main" id="{FE505098-7B0C-436A-93BF-23AFFCCE5DE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036DAE-6F2A-468D-A7CC-A75A66FA9108}" type="slidenum">
              <a:rPr lang="uk-UA" smtClean="0"/>
              <a:t>‹№›</a:t>
            </a:fld>
            <a:endParaRPr lang="uk-UA"/>
          </a:p>
        </p:txBody>
      </p:sp>
    </p:spTree>
    <p:extLst>
      <p:ext uri="{BB962C8B-B14F-4D97-AF65-F5344CB8AC3E}">
        <p14:creationId xmlns:p14="http://schemas.microsoft.com/office/powerpoint/2010/main" val="32095267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7AB8E11-88D4-4B76-A797-F7E5DBB0DA10}"/>
              </a:ext>
            </a:extLst>
          </p:cNvPr>
          <p:cNvPicPr>
            <a:picLocks noChangeAspect="1"/>
          </p:cNvPicPr>
          <p:nvPr/>
        </p:nvPicPr>
        <p:blipFill rotWithShape="1">
          <a:blip r:embed="rId2"/>
          <a:srcRect t="5036" b="4964"/>
          <a:stretch/>
        </p:blipFill>
        <p:spPr>
          <a:xfrm>
            <a:off x="20" y="10"/>
            <a:ext cx="12191980" cy="6857990"/>
          </a:xfrm>
          <a:prstGeom prst="rect">
            <a:avLst/>
          </a:prstGeom>
        </p:spPr>
      </p:pic>
      <p:sp>
        <p:nvSpPr>
          <p:cNvPr id="9" name="Freeform 5">
            <a:extLst>
              <a:ext uri="{FF2B5EF4-FFF2-40B4-BE49-F238E27FC236}">
                <a16:creationId xmlns:a16="http://schemas.microsoft.com/office/drawing/2014/main" id="{87CC2527-562A-4F69-B487-4371E5B243E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Заголовок 1">
            <a:extLst>
              <a:ext uri="{FF2B5EF4-FFF2-40B4-BE49-F238E27FC236}">
                <a16:creationId xmlns:a16="http://schemas.microsoft.com/office/drawing/2014/main" id="{67CDDF0A-677F-4A01-823A-43D71D9C1024}"/>
              </a:ext>
            </a:extLst>
          </p:cNvPr>
          <p:cNvSpPr>
            <a:spLocks noGrp="1"/>
          </p:cNvSpPr>
          <p:nvPr>
            <p:ph type="ctrTitle"/>
          </p:nvPr>
        </p:nvSpPr>
        <p:spPr>
          <a:xfrm>
            <a:off x="8022021" y="3231931"/>
            <a:ext cx="3852041" cy="1834056"/>
          </a:xfrm>
        </p:spPr>
        <p:txBody>
          <a:bodyPr>
            <a:normAutofit/>
          </a:bodyPr>
          <a:lstStyle/>
          <a:p>
            <a:r>
              <a:rPr lang="uk-UA" sz="4000" dirty="0"/>
              <a:t>Контролінг</a:t>
            </a:r>
          </a:p>
        </p:txBody>
      </p:sp>
      <p:sp>
        <p:nvSpPr>
          <p:cNvPr id="3" name="Подзаголовок 2">
            <a:extLst>
              <a:ext uri="{FF2B5EF4-FFF2-40B4-BE49-F238E27FC236}">
                <a16:creationId xmlns:a16="http://schemas.microsoft.com/office/drawing/2014/main" id="{DC2B5D8D-C5A7-4DB0-8647-1F2F855096D6}"/>
              </a:ext>
            </a:extLst>
          </p:cNvPr>
          <p:cNvSpPr>
            <a:spLocks noGrp="1"/>
          </p:cNvSpPr>
          <p:nvPr>
            <p:ph type="subTitle" idx="1"/>
          </p:nvPr>
        </p:nvSpPr>
        <p:spPr>
          <a:xfrm>
            <a:off x="7782910" y="5242675"/>
            <a:ext cx="4330262" cy="683284"/>
          </a:xfrm>
        </p:spPr>
        <p:txBody>
          <a:bodyPr>
            <a:normAutofit/>
          </a:bodyPr>
          <a:lstStyle/>
          <a:p>
            <a:r>
              <a:rPr lang="uk-UA" sz="2000" dirty="0"/>
              <a:t>Практичне заняття </a:t>
            </a:r>
            <a:r>
              <a:rPr lang="uk-UA" sz="2000" dirty="0" smtClean="0"/>
              <a:t>2</a:t>
            </a:r>
            <a:endParaRPr lang="uk-UA" sz="2000" dirty="0"/>
          </a:p>
        </p:txBody>
      </p:sp>
      <p:cxnSp>
        <p:nvCxnSpPr>
          <p:cNvPr id="11" name="Straight Connector 10">
            <a:extLst>
              <a:ext uri="{FF2B5EF4-FFF2-40B4-BE49-F238E27FC236}">
                <a16:creationId xmlns:a16="http://schemas.microsoft.com/office/drawing/2014/main" id="{BCDAEC91-5BCE-4B55-9CC0-43EF94CB734B}"/>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63161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3945E216-DC1C-4BF5-B20D-4DE45921A18D}"/>
              </a:ext>
            </a:extLst>
          </p:cNvPr>
          <p:cNvSpPr/>
          <p:nvPr/>
        </p:nvSpPr>
        <p:spPr>
          <a:xfrm>
            <a:off x="781049" y="552450"/>
            <a:ext cx="10429875" cy="4801314"/>
          </a:xfrm>
          <a:prstGeom prst="rect">
            <a:avLst/>
          </a:prstGeom>
        </p:spPr>
        <p:txBody>
          <a:bodyPr wrap="square">
            <a:spAutoFit/>
          </a:bodyPr>
          <a:lstStyle/>
          <a:p>
            <a:endParaRPr lang="ru-RU" dirty="0"/>
          </a:p>
          <a:p>
            <a:r>
              <a:rPr lang="ru-RU" b="1" dirty="0" err="1"/>
              <a:t>Відрядна</a:t>
            </a:r>
            <a:r>
              <a:rPr lang="ru-RU" b="1" dirty="0"/>
              <a:t> оплата </a:t>
            </a:r>
            <a:r>
              <a:rPr lang="ru-RU" b="1" dirty="0" err="1"/>
              <a:t>праці</a:t>
            </a:r>
            <a:r>
              <a:rPr lang="ru-RU" b="1" dirty="0"/>
              <a:t> </a:t>
            </a:r>
            <a:r>
              <a:rPr lang="en-US" dirty="0"/>
              <a:t>- </a:t>
            </a:r>
            <a:r>
              <a:rPr lang="ru-RU" dirty="0" err="1"/>
              <a:t>це</a:t>
            </a:r>
            <a:r>
              <a:rPr lang="ru-RU" dirty="0"/>
              <a:t> оплата </a:t>
            </a:r>
            <a:r>
              <a:rPr lang="ru-RU" dirty="0" err="1"/>
              <a:t>праці</a:t>
            </a:r>
            <a:r>
              <a:rPr lang="ru-RU" dirty="0"/>
              <a:t> за </a:t>
            </a:r>
            <a:r>
              <a:rPr lang="ru-RU" dirty="0" err="1"/>
              <a:t>кількість</a:t>
            </a:r>
            <a:r>
              <a:rPr lang="ru-RU" dirty="0"/>
              <a:t> </a:t>
            </a:r>
            <a:r>
              <a:rPr lang="ru-RU" dirty="0" err="1"/>
              <a:t>зробленої</a:t>
            </a:r>
            <a:r>
              <a:rPr lang="ru-RU" dirty="0"/>
              <a:t> </a:t>
            </a:r>
            <a:r>
              <a:rPr lang="ru-RU" dirty="0" err="1"/>
              <a:t>продукції</a:t>
            </a:r>
            <a:r>
              <a:rPr lang="ru-RU" dirty="0"/>
              <a:t> (</a:t>
            </a:r>
            <a:r>
              <a:rPr lang="ru-RU" dirty="0" err="1"/>
              <a:t>робіт</a:t>
            </a:r>
            <a:r>
              <a:rPr lang="ru-RU" dirty="0"/>
              <a:t>, </a:t>
            </a:r>
            <a:r>
              <a:rPr lang="ru-RU" dirty="0" err="1"/>
              <a:t>послуг</a:t>
            </a:r>
            <a:r>
              <a:rPr lang="ru-RU" dirty="0"/>
              <a:t>), вона заснована на </a:t>
            </a:r>
            <a:r>
              <a:rPr lang="ru-RU" dirty="0" err="1"/>
              <a:t>оплаті</a:t>
            </a:r>
            <a:r>
              <a:rPr lang="ru-RU" dirty="0"/>
              <a:t> </a:t>
            </a:r>
            <a:r>
              <a:rPr lang="ru-RU" dirty="0" err="1"/>
              <a:t>праці</a:t>
            </a:r>
            <a:r>
              <a:rPr lang="ru-RU" dirty="0"/>
              <a:t> в </a:t>
            </a:r>
            <a:r>
              <a:rPr lang="ru-RU" dirty="0" err="1"/>
              <a:t>прямій</a:t>
            </a:r>
            <a:r>
              <a:rPr lang="ru-RU" dirty="0"/>
              <a:t> </a:t>
            </a:r>
            <a:r>
              <a:rPr lang="ru-RU" dirty="0" err="1"/>
              <a:t>залежності</a:t>
            </a:r>
            <a:r>
              <a:rPr lang="ru-RU" dirty="0"/>
              <a:t> </a:t>
            </a:r>
            <a:r>
              <a:rPr lang="ru-RU" dirty="0" err="1"/>
              <a:t>від</a:t>
            </a:r>
            <a:r>
              <a:rPr lang="ru-RU" dirty="0"/>
              <a:t> </a:t>
            </a:r>
            <a:r>
              <a:rPr lang="ru-RU" dirty="0" err="1"/>
              <a:t>його</a:t>
            </a:r>
            <a:r>
              <a:rPr lang="ru-RU" dirty="0"/>
              <a:t> </a:t>
            </a:r>
            <a:r>
              <a:rPr lang="ru-RU" dirty="0" err="1"/>
              <a:t>результатів</a:t>
            </a:r>
            <a:r>
              <a:rPr lang="ru-RU" dirty="0"/>
              <a:t>.</a:t>
            </a:r>
          </a:p>
          <a:p>
            <a:r>
              <a:rPr lang="ru-RU" dirty="0" err="1"/>
              <a:t>Відрядну</a:t>
            </a:r>
            <a:r>
              <a:rPr lang="ru-RU" dirty="0"/>
              <a:t> систему оплати </a:t>
            </a:r>
            <a:r>
              <a:rPr lang="ru-RU" dirty="0" err="1"/>
              <a:t>праці</a:t>
            </a:r>
            <a:r>
              <a:rPr lang="ru-RU" dirty="0"/>
              <a:t> на </a:t>
            </a:r>
            <a:r>
              <a:rPr lang="ru-RU" dirty="0" err="1"/>
              <a:t>підприємстві</a:t>
            </a:r>
            <a:r>
              <a:rPr lang="ru-RU" dirty="0"/>
              <a:t> </a:t>
            </a:r>
            <a:r>
              <a:rPr lang="ru-RU" dirty="0" err="1"/>
              <a:t>найбільше</a:t>
            </a:r>
            <a:r>
              <a:rPr lang="ru-RU" dirty="0"/>
              <a:t> </a:t>
            </a:r>
            <a:r>
              <a:rPr lang="ru-RU" dirty="0" err="1"/>
              <a:t>доцільно</a:t>
            </a:r>
            <a:r>
              <a:rPr lang="ru-RU" dirty="0"/>
              <a:t> </a:t>
            </a:r>
            <a:r>
              <a:rPr lang="ru-RU" dirty="0" err="1"/>
              <a:t>застосовувати</a:t>
            </a:r>
            <a:r>
              <a:rPr lang="ru-RU" dirty="0"/>
              <a:t> в </a:t>
            </a:r>
            <a:r>
              <a:rPr lang="ru-RU" dirty="0" err="1"/>
              <a:t>наступних</a:t>
            </a:r>
            <a:r>
              <a:rPr lang="ru-RU" dirty="0"/>
              <a:t> </a:t>
            </a:r>
            <a:r>
              <a:rPr lang="ru-RU" dirty="0" err="1"/>
              <a:t>випадках</a:t>
            </a:r>
            <a:r>
              <a:rPr lang="ru-RU" dirty="0"/>
              <a:t>:</a:t>
            </a:r>
          </a:p>
          <a:p>
            <a:r>
              <a:rPr lang="ru-RU" dirty="0"/>
              <a:t>- є </a:t>
            </a:r>
            <a:r>
              <a:rPr lang="ru-RU" dirty="0" err="1"/>
              <a:t>можливість</a:t>
            </a:r>
            <a:r>
              <a:rPr lang="ru-RU" dirty="0"/>
              <a:t> точного </a:t>
            </a:r>
            <a:r>
              <a:rPr lang="ru-RU" dirty="0" err="1"/>
              <a:t>обліку</a:t>
            </a:r>
            <a:r>
              <a:rPr lang="ru-RU" dirty="0"/>
              <a:t> </a:t>
            </a:r>
            <a:r>
              <a:rPr lang="ru-RU" dirty="0" err="1"/>
              <a:t>обсягів</a:t>
            </a:r>
            <a:r>
              <a:rPr lang="ru-RU" dirty="0"/>
              <a:t> </a:t>
            </a:r>
            <a:r>
              <a:rPr lang="ru-RU" dirty="0" err="1"/>
              <a:t>виконуваних</a:t>
            </a:r>
            <a:r>
              <a:rPr lang="ru-RU" dirty="0"/>
              <a:t> </a:t>
            </a:r>
            <a:r>
              <a:rPr lang="ru-RU" dirty="0" err="1"/>
              <a:t>робіт</a:t>
            </a:r>
            <a:r>
              <a:rPr lang="ru-RU" dirty="0"/>
              <a:t>;</a:t>
            </a:r>
          </a:p>
          <a:p>
            <a:r>
              <a:rPr lang="ru-RU" dirty="0"/>
              <a:t>- є </a:t>
            </a:r>
            <a:r>
              <a:rPr lang="ru-RU" dirty="0" err="1"/>
              <a:t>значні</a:t>
            </a:r>
            <a:r>
              <a:rPr lang="ru-RU" dirty="0"/>
              <a:t> </a:t>
            </a:r>
            <a:r>
              <a:rPr lang="ru-RU" dirty="0" err="1"/>
              <a:t>замовлення</a:t>
            </a:r>
            <a:r>
              <a:rPr lang="ru-RU" dirty="0"/>
              <a:t> на </a:t>
            </a:r>
            <a:r>
              <a:rPr lang="ru-RU" dirty="0" err="1"/>
              <a:t>виготовлювану</a:t>
            </a:r>
            <a:r>
              <a:rPr lang="ru-RU" dirty="0"/>
              <a:t> </a:t>
            </a:r>
            <a:r>
              <a:rPr lang="ru-RU" dirty="0" err="1"/>
              <a:t>продукцію</a:t>
            </a:r>
            <a:r>
              <a:rPr lang="ru-RU" dirty="0"/>
              <a:t>, а </a:t>
            </a:r>
            <a:r>
              <a:rPr lang="ru-RU" dirty="0" err="1"/>
              <a:t>чисельність</a:t>
            </a:r>
            <a:r>
              <a:rPr lang="ru-RU" dirty="0"/>
              <a:t> </a:t>
            </a:r>
            <a:r>
              <a:rPr lang="ru-RU" dirty="0" err="1"/>
              <a:t>робітників</a:t>
            </a:r>
            <a:r>
              <a:rPr lang="ru-RU" dirty="0"/>
              <a:t> </a:t>
            </a:r>
            <a:r>
              <a:rPr lang="ru-RU" dirty="0" err="1"/>
              <a:t>обмежена</a:t>
            </a:r>
            <a:r>
              <a:rPr lang="ru-RU" dirty="0"/>
              <a:t>;</a:t>
            </a:r>
          </a:p>
          <a:p>
            <a:r>
              <a:rPr lang="ru-RU" dirty="0"/>
              <a:t>- </a:t>
            </a:r>
            <a:r>
              <a:rPr lang="ru-RU" dirty="0" err="1"/>
              <a:t>одне</a:t>
            </a:r>
            <a:r>
              <a:rPr lang="ru-RU" dirty="0"/>
              <a:t> </a:t>
            </a:r>
            <a:r>
              <a:rPr lang="ru-RU" dirty="0" err="1"/>
              <a:t>зі</a:t>
            </a:r>
            <a:r>
              <a:rPr lang="ru-RU" dirty="0"/>
              <a:t> </a:t>
            </a:r>
            <a:r>
              <a:rPr lang="ru-RU" dirty="0" err="1"/>
              <a:t>структурних</a:t>
            </a:r>
            <a:r>
              <a:rPr lang="ru-RU" dirty="0"/>
              <a:t> </a:t>
            </a:r>
            <a:r>
              <a:rPr lang="ru-RU" dirty="0" err="1"/>
              <a:t>підрозділів</a:t>
            </a:r>
            <a:r>
              <a:rPr lang="ru-RU" dirty="0"/>
              <a:t> </a:t>
            </a:r>
            <a:r>
              <a:rPr lang="ru-RU" dirty="0" err="1"/>
              <a:t>підприємства</a:t>
            </a:r>
            <a:r>
              <a:rPr lang="ru-RU" dirty="0"/>
              <a:t> (цех, </a:t>
            </a:r>
            <a:r>
              <a:rPr lang="ru-RU" dirty="0" err="1"/>
              <a:t>ділянка</a:t>
            </a:r>
            <a:r>
              <a:rPr lang="ru-RU" dirty="0"/>
              <a:t>, </a:t>
            </a:r>
            <a:r>
              <a:rPr lang="ru-RU" dirty="0" err="1"/>
              <a:t>робоче</a:t>
            </a:r>
            <a:r>
              <a:rPr lang="ru-RU" dirty="0"/>
              <a:t> </a:t>
            </a:r>
            <a:r>
              <a:rPr lang="ru-RU" dirty="0" err="1"/>
              <a:t>місце</a:t>
            </a:r>
            <a:r>
              <a:rPr lang="ru-RU" dirty="0"/>
              <a:t>) є "</a:t>
            </a:r>
            <a:r>
              <a:rPr lang="ru-RU" dirty="0" err="1"/>
              <a:t>вузьким</a:t>
            </a:r>
            <a:r>
              <a:rPr lang="ru-RU" dirty="0"/>
              <a:t>" </a:t>
            </a:r>
            <a:r>
              <a:rPr lang="ru-RU" dirty="0" err="1"/>
              <a:t>місцем</a:t>
            </a:r>
            <a:r>
              <a:rPr lang="ru-RU" dirty="0"/>
              <a:t>, </a:t>
            </a:r>
            <a:r>
              <a:rPr lang="ru-RU" dirty="0" err="1"/>
              <a:t>тобто</a:t>
            </a:r>
            <a:r>
              <a:rPr lang="ru-RU" dirty="0"/>
              <a:t> </a:t>
            </a:r>
            <a:r>
              <a:rPr lang="ru-RU" dirty="0" err="1"/>
              <a:t>стримує</a:t>
            </a:r>
            <a:r>
              <a:rPr lang="ru-RU" dirty="0"/>
              <a:t> </a:t>
            </a:r>
            <a:r>
              <a:rPr lang="ru-RU" dirty="0" err="1"/>
              <a:t>випуск</a:t>
            </a:r>
            <a:r>
              <a:rPr lang="ru-RU" dirty="0"/>
              <a:t> </a:t>
            </a:r>
            <a:r>
              <a:rPr lang="ru-RU" dirty="0" err="1"/>
              <a:t>продукції</a:t>
            </a:r>
            <a:r>
              <a:rPr lang="ru-RU" dirty="0"/>
              <a:t> в </a:t>
            </a:r>
            <a:r>
              <a:rPr lang="ru-RU" dirty="0" err="1"/>
              <a:t>інших</a:t>
            </a:r>
            <a:r>
              <a:rPr lang="ru-RU" dirty="0"/>
              <a:t> </a:t>
            </a:r>
            <a:r>
              <a:rPr lang="ru-RU" dirty="0" err="1"/>
              <a:t>технологічно</a:t>
            </a:r>
            <a:r>
              <a:rPr lang="ru-RU" dirty="0"/>
              <a:t> </a:t>
            </a:r>
            <a:r>
              <a:rPr lang="ru-RU" dirty="0" err="1"/>
              <a:t>взаємозалежних</a:t>
            </a:r>
            <a:r>
              <a:rPr lang="ru-RU" dirty="0"/>
              <a:t> </a:t>
            </a:r>
            <a:r>
              <a:rPr lang="ru-RU" dirty="0" err="1"/>
              <a:t>підрозділах</a:t>
            </a:r>
            <a:r>
              <a:rPr lang="ru-RU" dirty="0"/>
              <a:t>;</a:t>
            </a:r>
          </a:p>
          <a:p>
            <a:r>
              <a:rPr lang="ru-RU" dirty="0"/>
              <a:t>- </a:t>
            </a:r>
            <a:r>
              <a:rPr lang="ru-RU" dirty="0" err="1"/>
              <a:t>застосування</a:t>
            </a:r>
            <a:r>
              <a:rPr lang="ru-RU" dirty="0"/>
              <a:t> </a:t>
            </a:r>
            <a:r>
              <a:rPr lang="ru-RU" dirty="0" err="1"/>
              <a:t>цієї</a:t>
            </a:r>
            <a:r>
              <a:rPr lang="ru-RU" dirty="0"/>
              <a:t> </a:t>
            </a:r>
            <a:r>
              <a:rPr lang="ru-RU" dirty="0" err="1"/>
              <a:t>системи</a:t>
            </a:r>
            <a:r>
              <a:rPr lang="ru-RU" dirty="0"/>
              <a:t> негативно не </a:t>
            </a:r>
            <a:r>
              <a:rPr lang="ru-RU" dirty="0" err="1"/>
              <a:t>відобразиться</a:t>
            </a:r>
            <a:r>
              <a:rPr lang="ru-RU" dirty="0"/>
              <a:t> на </a:t>
            </a:r>
            <a:r>
              <a:rPr lang="ru-RU" dirty="0" err="1"/>
              <a:t>якості</a:t>
            </a:r>
            <a:r>
              <a:rPr lang="ru-RU" dirty="0"/>
              <a:t> </a:t>
            </a:r>
            <a:r>
              <a:rPr lang="ru-RU" dirty="0" err="1"/>
              <a:t>продукції</a:t>
            </a:r>
            <a:r>
              <a:rPr lang="ru-RU" dirty="0"/>
              <a:t>;</a:t>
            </a:r>
          </a:p>
          <a:p>
            <a:r>
              <a:rPr lang="ru-RU" dirty="0"/>
              <a:t>- </a:t>
            </a:r>
            <a:r>
              <a:rPr lang="ru-RU" dirty="0" err="1"/>
              <a:t>існує</a:t>
            </a:r>
            <a:r>
              <a:rPr lang="ru-RU" dirty="0"/>
              <a:t> </a:t>
            </a:r>
            <a:r>
              <a:rPr lang="ru-RU" dirty="0" err="1"/>
              <a:t>гостра</a:t>
            </a:r>
            <a:r>
              <a:rPr lang="ru-RU" dirty="0"/>
              <a:t> </a:t>
            </a:r>
            <a:r>
              <a:rPr lang="ru-RU" dirty="0" err="1"/>
              <a:t>необхідність</a:t>
            </a:r>
            <a:r>
              <a:rPr lang="ru-RU" dirty="0"/>
              <a:t> у </a:t>
            </a:r>
            <a:r>
              <a:rPr lang="ru-RU" dirty="0" err="1"/>
              <a:t>збільшенні</a:t>
            </a:r>
            <a:r>
              <a:rPr lang="ru-RU" dirty="0"/>
              <a:t> </a:t>
            </a:r>
            <a:r>
              <a:rPr lang="ru-RU" dirty="0" err="1"/>
              <a:t>випуску</a:t>
            </a:r>
            <a:r>
              <a:rPr lang="ru-RU" dirty="0"/>
              <a:t> </a:t>
            </a:r>
            <a:r>
              <a:rPr lang="ru-RU" dirty="0" err="1"/>
              <a:t>продукції</a:t>
            </a:r>
            <a:r>
              <a:rPr lang="ru-RU" dirty="0"/>
              <a:t> в </a:t>
            </a:r>
            <a:r>
              <a:rPr lang="ru-RU" dirty="0" err="1"/>
              <a:t>цілому</a:t>
            </a:r>
            <a:r>
              <a:rPr lang="ru-RU" dirty="0"/>
              <a:t> по </a:t>
            </a:r>
            <a:r>
              <a:rPr lang="ru-RU" dirty="0" err="1"/>
              <a:t>підприємству</a:t>
            </a:r>
            <a:r>
              <a:rPr lang="ru-RU" dirty="0"/>
              <a:t>.</a:t>
            </a:r>
          </a:p>
          <a:p>
            <a:r>
              <a:rPr lang="ru-RU" dirty="0" err="1"/>
              <a:t>Відрядну</a:t>
            </a:r>
            <a:r>
              <a:rPr lang="ru-RU" dirty="0"/>
              <a:t> оплату </a:t>
            </a:r>
            <a:r>
              <a:rPr lang="ru-RU" dirty="0" err="1"/>
              <a:t>праці</a:t>
            </a:r>
            <a:r>
              <a:rPr lang="ru-RU" dirty="0"/>
              <a:t> не </a:t>
            </a:r>
            <a:r>
              <a:rPr lang="ru-RU" dirty="0" err="1"/>
              <a:t>рекомендується</a:t>
            </a:r>
            <a:r>
              <a:rPr lang="ru-RU" dirty="0"/>
              <a:t> </a:t>
            </a:r>
            <a:r>
              <a:rPr lang="ru-RU" dirty="0" err="1"/>
              <a:t>використовувати</a:t>
            </a:r>
            <a:r>
              <a:rPr lang="ru-RU" dirty="0"/>
              <a:t> в тому </a:t>
            </a:r>
            <a:r>
              <a:rPr lang="ru-RU" dirty="0" err="1"/>
              <a:t>випадку</a:t>
            </a:r>
            <a:r>
              <a:rPr lang="ru-RU" dirty="0"/>
              <a:t>, </a:t>
            </a:r>
            <a:r>
              <a:rPr lang="ru-RU" dirty="0" err="1"/>
              <a:t>якщо</a:t>
            </a:r>
            <a:r>
              <a:rPr lang="ru-RU" dirty="0"/>
              <a:t>:</a:t>
            </a:r>
          </a:p>
          <a:p>
            <a:r>
              <a:rPr lang="ru-RU" dirty="0"/>
              <a:t>- </a:t>
            </a:r>
            <a:r>
              <a:rPr lang="ru-RU" dirty="0" err="1"/>
              <a:t>погіршується</a:t>
            </a:r>
            <a:r>
              <a:rPr lang="ru-RU" dirty="0"/>
              <a:t> </a:t>
            </a:r>
            <a:r>
              <a:rPr lang="ru-RU" dirty="0" err="1"/>
              <a:t>якість</a:t>
            </a:r>
            <a:r>
              <a:rPr lang="ru-RU" dirty="0"/>
              <a:t> </a:t>
            </a:r>
            <a:r>
              <a:rPr lang="ru-RU" dirty="0" err="1"/>
              <a:t>продукції</a:t>
            </a:r>
            <a:r>
              <a:rPr lang="ru-RU" dirty="0"/>
              <a:t>;</a:t>
            </a:r>
          </a:p>
          <a:p>
            <a:r>
              <a:rPr lang="ru-RU" dirty="0"/>
              <a:t>- </a:t>
            </a:r>
            <a:r>
              <a:rPr lang="ru-RU" dirty="0" err="1"/>
              <a:t>порушуються</a:t>
            </a:r>
            <a:r>
              <a:rPr lang="ru-RU" dirty="0"/>
              <a:t> </a:t>
            </a:r>
            <a:r>
              <a:rPr lang="ru-RU" dirty="0" err="1"/>
              <a:t>технологічні</a:t>
            </a:r>
            <a:r>
              <a:rPr lang="ru-RU" dirty="0"/>
              <a:t> </a:t>
            </a:r>
            <a:r>
              <a:rPr lang="ru-RU" dirty="0" err="1"/>
              <a:t>режими</a:t>
            </a:r>
            <a:r>
              <a:rPr lang="ru-RU" dirty="0"/>
              <a:t>;</a:t>
            </a:r>
          </a:p>
          <a:p>
            <a:r>
              <a:rPr lang="ru-RU" dirty="0"/>
              <a:t>- </a:t>
            </a:r>
            <a:r>
              <a:rPr lang="ru-RU" dirty="0" err="1"/>
              <a:t>погіршується</a:t>
            </a:r>
            <a:r>
              <a:rPr lang="ru-RU" dirty="0"/>
              <a:t> </a:t>
            </a:r>
            <a:r>
              <a:rPr lang="ru-RU" dirty="0" err="1"/>
              <a:t>обслуговування</a:t>
            </a:r>
            <a:r>
              <a:rPr lang="ru-RU" dirty="0"/>
              <a:t> </a:t>
            </a:r>
            <a:r>
              <a:rPr lang="ru-RU" dirty="0" err="1"/>
              <a:t>устаткування</a:t>
            </a:r>
            <a:r>
              <a:rPr lang="ru-RU" dirty="0"/>
              <a:t>;</a:t>
            </a:r>
          </a:p>
          <a:p>
            <a:r>
              <a:rPr lang="ru-RU" dirty="0"/>
              <a:t>- </a:t>
            </a:r>
            <a:r>
              <a:rPr lang="ru-RU" dirty="0" err="1"/>
              <a:t>порушуються</a:t>
            </a:r>
            <a:r>
              <a:rPr lang="ru-RU" dirty="0"/>
              <a:t> </a:t>
            </a:r>
            <a:r>
              <a:rPr lang="ru-RU" dirty="0" err="1"/>
              <a:t>вимоги</a:t>
            </a:r>
            <a:r>
              <a:rPr lang="ru-RU" dirty="0"/>
              <a:t> </a:t>
            </a:r>
            <a:r>
              <a:rPr lang="ru-RU" dirty="0" err="1"/>
              <a:t>техніки</a:t>
            </a:r>
            <a:r>
              <a:rPr lang="ru-RU" dirty="0"/>
              <a:t> </a:t>
            </a:r>
            <a:r>
              <a:rPr lang="ru-RU" dirty="0" err="1"/>
              <a:t>безпеки</a:t>
            </a:r>
            <a:r>
              <a:rPr lang="ru-RU" dirty="0"/>
              <a:t>;</a:t>
            </a:r>
          </a:p>
          <a:p>
            <a:r>
              <a:rPr lang="ru-RU" dirty="0"/>
              <a:t>- </a:t>
            </a:r>
            <a:r>
              <a:rPr lang="ru-RU" dirty="0" err="1"/>
              <a:t>перевитрачаються</a:t>
            </a:r>
            <a:r>
              <a:rPr lang="ru-RU" dirty="0"/>
              <a:t> </a:t>
            </a:r>
            <a:r>
              <a:rPr lang="ru-RU" dirty="0" err="1"/>
              <a:t>сировина</a:t>
            </a:r>
            <a:r>
              <a:rPr lang="ru-RU" dirty="0"/>
              <a:t> і </a:t>
            </a:r>
            <a:r>
              <a:rPr lang="ru-RU" dirty="0" err="1"/>
              <a:t>матеріали</a:t>
            </a:r>
            <a:r>
              <a:rPr lang="ru-RU" dirty="0"/>
              <a:t>.</a:t>
            </a:r>
          </a:p>
        </p:txBody>
      </p:sp>
    </p:spTree>
    <p:extLst>
      <p:ext uri="{BB962C8B-B14F-4D97-AF65-F5344CB8AC3E}">
        <p14:creationId xmlns:p14="http://schemas.microsoft.com/office/powerpoint/2010/main" val="466080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C61FA8F6-4657-4EA5-8953-780F0D8C0C62}"/>
              </a:ext>
            </a:extLst>
          </p:cNvPr>
          <p:cNvSpPr/>
          <p:nvPr/>
        </p:nvSpPr>
        <p:spPr>
          <a:xfrm>
            <a:off x="500062" y="1056799"/>
            <a:ext cx="11191875" cy="5078313"/>
          </a:xfrm>
          <a:prstGeom prst="rect">
            <a:avLst/>
          </a:prstGeom>
        </p:spPr>
        <p:txBody>
          <a:bodyPr wrap="square">
            <a:spAutoFit/>
          </a:bodyPr>
          <a:lstStyle/>
          <a:p>
            <a:r>
              <a:rPr lang="uk-UA" dirty="0"/>
              <a:t>Різновиди (системи) відрядної оплати праці:</a:t>
            </a:r>
          </a:p>
          <a:p>
            <a:r>
              <a:rPr lang="uk-UA" b="1" dirty="0"/>
              <a:t>Відрядна пряма</a:t>
            </a:r>
            <a:r>
              <a:rPr lang="uk-UA" dirty="0"/>
              <a:t> – визначається як добуток відрядної розцінки та кількості виготовленої продукції (робіт, послуг).</a:t>
            </a:r>
          </a:p>
          <a:p>
            <a:r>
              <a:rPr lang="uk-UA" b="1" dirty="0"/>
              <a:t>Відрядно-преміальна</a:t>
            </a:r>
            <a:r>
              <a:rPr lang="uk-UA" dirty="0"/>
              <a:t> - це така система оплати праці, коли робітник одержує не тільки відрядний заробіток, але і премію. Премія звичайно встановлюється за досягнення визначених показників: виконання плану виробництва продукції, завдань по якості продукції або економії у витраті матеріальних і інших видів ресурсів.</a:t>
            </a:r>
          </a:p>
          <a:p>
            <a:r>
              <a:rPr lang="uk-UA" b="1" dirty="0"/>
              <a:t>Непряма-відрядна</a:t>
            </a:r>
            <a:r>
              <a:rPr lang="uk-UA" dirty="0"/>
              <a:t> - застосовується для оплати праці допоміжних робітників, заробітна плата яких залежить від результатів праці основних робітників, що обслуговуються ними.</a:t>
            </a:r>
          </a:p>
          <a:p>
            <a:r>
              <a:rPr lang="uk-UA" b="1" dirty="0"/>
              <a:t>Відрядно-прогресивна</a:t>
            </a:r>
            <a:r>
              <a:rPr lang="uk-UA" dirty="0"/>
              <a:t> оплата праці, як правило, вводиться тимчасово на найважливіших ділянках основного виробництва. При цій системі заробіток робітника визначається по виконанню норми виробітки, як і при прямій відрядній оплаті, тобто по встановлених розцінках. При перевиконанні установленої норми прогресивно збільшуються доплати до основної відрядної розцінки. Нарахування прогресивних доплат робиться по результатах місячної роботи. Така система оплати праці застосовується звичайно на вирішальних ділянках, що є "вузьким місцем", у випадку особливої необхідності матеріального стимулювання робітників у зростанні виробітку. Недолік цієї системи в тому, що заробіток робітника зростає швидше, чим продуктивність праці. Розрахунок вимагає великої обчислювальної роботи.</a:t>
            </a:r>
          </a:p>
          <a:p>
            <a:r>
              <a:rPr lang="uk-UA" b="1" dirty="0"/>
              <a:t>Акордна система оплати праці </a:t>
            </a:r>
            <a:r>
              <a:rPr lang="uk-UA" dirty="0"/>
              <a:t>- це різновид відрядної, оплати праці, сутність якої полягає в тому, що розмір оплати праці встановлюється на весь обсяг виконання робіт із визначенням терміну його виконання.</a:t>
            </a:r>
          </a:p>
        </p:txBody>
      </p:sp>
    </p:spTree>
    <p:extLst>
      <p:ext uri="{BB962C8B-B14F-4D97-AF65-F5344CB8AC3E}">
        <p14:creationId xmlns:p14="http://schemas.microsoft.com/office/powerpoint/2010/main" val="9235999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Прямоугольник 1">
                <a:extLst>
                  <a:ext uri="{FF2B5EF4-FFF2-40B4-BE49-F238E27FC236}">
                    <a16:creationId xmlns:a16="http://schemas.microsoft.com/office/drawing/2014/main" id="{D1E90907-AF4E-494F-8019-5DDDD8E9B32A}"/>
                  </a:ext>
                </a:extLst>
              </p:cNvPr>
              <p:cNvSpPr/>
              <p:nvPr/>
            </p:nvSpPr>
            <p:spPr>
              <a:xfrm>
                <a:off x="1538287" y="1847850"/>
                <a:ext cx="8824913" cy="2745432"/>
              </a:xfrm>
              <a:prstGeom prst="rect">
                <a:avLst/>
              </a:prstGeom>
            </p:spPr>
            <p:txBody>
              <a:bodyPr wrap="square">
                <a:spAutoFit/>
              </a:bodyPr>
              <a:lstStyle/>
              <a:p>
                <a:r>
                  <a:rPr lang="uk-UA" b="1" dirty="0"/>
                  <a:t>Приклад. </a:t>
                </a:r>
                <a:r>
                  <a:rPr lang="ru-RU" dirty="0"/>
                  <a:t>За </a:t>
                </a:r>
                <a:r>
                  <a:rPr lang="ru-RU" dirty="0" err="1"/>
                  <a:t>місяць</a:t>
                </a:r>
                <a:r>
                  <a:rPr lang="ru-RU" dirty="0"/>
                  <a:t> </a:t>
                </a:r>
                <a:r>
                  <a:rPr lang="ru-RU" dirty="0" err="1"/>
                  <a:t>відпрацьовано</a:t>
                </a:r>
                <a:r>
                  <a:rPr lang="ru-RU" dirty="0"/>
                  <a:t> 22 </a:t>
                </a:r>
                <a:r>
                  <a:rPr lang="ru-RU" dirty="0" err="1"/>
                  <a:t>дні</a:t>
                </a:r>
                <a:r>
                  <a:rPr lang="ru-RU" dirty="0"/>
                  <a:t> по 8 годин. </a:t>
                </a:r>
                <a:r>
                  <a:rPr lang="ru-RU" dirty="0" err="1"/>
                  <a:t>Розмір</a:t>
                </a:r>
                <a:r>
                  <a:rPr lang="ru-RU" dirty="0"/>
                  <a:t> </a:t>
                </a:r>
                <a:r>
                  <a:rPr lang="ru-RU" dirty="0" err="1"/>
                  <a:t>прожиткового</a:t>
                </a:r>
                <a:r>
                  <a:rPr lang="ru-RU" dirty="0"/>
                  <a:t> </a:t>
                </a:r>
                <a:r>
                  <a:rPr lang="ru-RU" dirty="0" err="1"/>
                  <a:t>мінімуму</a:t>
                </a:r>
                <a:r>
                  <a:rPr lang="ru-RU" dirty="0"/>
                  <a:t> на </a:t>
                </a:r>
                <a:r>
                  <a:rPr lang="ru-RU" dirty="0" err="1"/>
                  <a:t>працездатну</a:t>
                </a:r>
                <a:r>
                  <a:rPr lang="ru-RU" dirty="0"/>
                  <a:t> особу 2684 грн. на </a:t>
                </a:r>
                <a:r>
                  <a:rPr lang="ru-RU" dirty="0" err="1"/>
                  <a:t>місяць</a:t>
                </a:r>
                <a:r>
                  <a:rPr lang="ru-RU" dirty="0"/>
                  <a:t>, </a:t>
                </a:r>
                <a:r>
                  <a:rPr lang="ru-RU" dirty="0" err="1"/>
                  <a:t>тарифний</a:t>
                </a:r>
                <a:r>
                  <a:rPr lang="ru-RU" dirty="0"/>
                  <a:t> </a:t>
                </a:r>
                <a:r>
                  <a:rPr lang="ru-RU" dirty="0" err="1"/>
                  <a:t>коефіцієнт</a:t>
                </a:r>
                <a:r>
                  <a:rPr lang="ru-RU" dirty="0"/>
                  <a:t> 3,42. План </a:t>
                </a:r>
                <a:r>
                  <a:rPr lang="ru-RU" dirty="0" err="1"/>
                  <a:t>виконано</a:t>
                </a:r>
                <a:r>
                  <a:rPr lang="ru-RU" dirty="0"/>
                  <a:t> на 120%, за </a:t>
                </a:r>
                <a:r>
                  <a:rPr lang="ru-RU" dirty="0" err="1"/>
                  <a:t>кожен</a:t>
                </a:r>
                <a:r>
                  <a:rPr lang="ru-RU" dirty="0"/>
                  <a:t> </a:t>
                </a:r>
                <a:r>
                  <a:rPr lang="ru-RU" dirty="0" err="1"/>
                  <a:t>відсоток</a:t>
                </a:r>
                <a:r>
                  <a:rPr lang="ru-RU" dirty="0"/>
                  <a:t> </a:t>
                </a:r>
                <a:r>
                  <a:rPr lang="ru-RU" dirty="0" err="1"/>
                  <a:t>перевиконання</a:t>
                </a:r>
                <a:r>
                  <a:rPr lang="ru-RU" dirty="0"/>
                  <a:t> плану </a:t>
                </a:r>
                <a:r>
                  <a:rPr lang="ru-RU" dirty="0" err="1"/>
                  <a:t>передбачається</a:t>
                </a:r>
                <a:r>
                  <a:rPr lang="ru-RU" dirty="0"/>
                  <a:t> </a:t>
                </a:r>
                <a:r>
                  <a:rPr lang="ru-RU" dirty="0" err="1"/>
                  <a:t>премія</a:t>
                </a:r>
                <a:r>
                  <a:rPr lang="ru-RU" dirty="0"/>
                  <a:t> у </a:t>
                </a:r>
                <a:r>
                  <a:rPr lang="ru-RU" dirty="0" err="1"/>
                  <a:t>розмірі</a:t>
                </a:r>
                <a:r>
                  <a:rPr lang="ru-RU" dirty="0"/>
                  <a:t> 0,8% </a:t>
                </a:r>
                <a:r>
                  <a:rPr lang="ru-RU" dirty="0" err="1"/>
                  <a:t>від</a:t>
                </a:r>
                <a:r>
                  <a:rPr lang="ru-RU" dirty="0"/>
                  <a:t> </a:t>
                </a:r>
                <a:r>
                  <a:rPr lang="ru-RU" dirty="0" err="1"/>
                  <a:t>прямої</a:t>
                </a:r>
                <a:r>
                  <a:rPr lang="ru-RU" dirty="0"/>
                  <a:t> оплати </a:t>
                </a:r>
                <a:r>
                  <a:rPr lang="ru-RU" dirty="0" err="1"/>
                  <a:t>праці</a:t>
                </a:r>
                <a:r>
                  <a:rPr lang="ru-RU" dirty="0"/>
                  <a:t>. Норма часу на </a:t>
                </a:r>
                <a:r>
                  <a:rPr lang="ru-RU" dirty="0" err="1"/>
                  <a:t>одиницю</a:t>
                </a:r>
                <a:r>
                  <a:rPr lang="ru-RU" dirty="0"/>
                  <a:t> </a:t>
                </a:r>
                <a:r>
                  <a:rPr lang="ru-RU" dirty="0" err="1"/>
                  <a:t>продукції</a:t>
                </a:r>
                <a:r>
                  <a:rPr lang="ru-RU" dirty="0"/>
                  <a:t> </a:t>
                </a:r>
                <a:r>
                  <a:rPr lang="ru-RU" dirty="0" err="1"/>
                  <a:t>складає</a:t>
                </a:r>
                <a:r>
                  <a:rPr lang="ru-RU" dirty="0"/>
                  <a:t> 3 </a:t>
                </a:r>
                <a:r>
                  <a:rPr lang="ru-RU" dirty="0" err="1"/>
                  <a:t>хв</a:t>
                </a:r>
                <a:r>
                  <a:rPr lang="ru-RU" dirty="0"/>
                  <a:t>., </a:t>
                </a:r>
                <a:r>
                  <a:rPr lang="ru-RU" dirty="0" err="1"/>
                  <a:t>прогресивна</a:t>
                </a:r>
                <a:r>
                  <a:rPr lang="ru-RU" dirty="0"/>
                  <a:t> </a:t>
                </a:r>
                <a:r>
                  <a:rPr lang="ru-RU" dirty="0" err="1"/>
                  <a:t>розцінка</a:t>
                </a:r>
                <a:r>
                  <a:rPr lang="ru-RU" dirty="0"/>
                  <a:t> 0,5% </a:t>
                </a:r>
                <a:r>
                  <a:rPr lang="ru-RU" dirty="0" err="1"/>
                  <a:t>більша</a:t>
                </a:r>
                <a:r>
                  <a:rPr lang="ru-RU" dirty="0"/>
                  <a:t> за </a:t>
                </a:r>
                <a:r>
                  <a:rPr lang="ru-RU" dirty="0" err="1"/>
                  <a:t>звичайну</a:t>
                </a:r>
                <a:r>
                  <a:rPr lang="ru-RU" dirty="0"/>
                  <a:t>. </a:t>
                </a:r>
                <a:r>
                  <a:rPr lang="ru-RU" dirty="0" err="1"/>
                  <a:t>Знайти</a:t>
                </a:r>
                <a:r>
                  <a:rPr lang="ru-RU" dirty="0"/>
                  <a:t> </a:t>
                </a:r>
                <a:r>
                  <a:rPr lang="ru-RU" dirty="0" err="1"/>
                  <a:t>заробітну</a:t>
                </a:r>
                <a:r>
                  <a:rPr lang="ru-RU" dirty="0"/>
                  <a:t> плату за </a:t>
                </a:r>
                <a:r>
                  <a:rPr lang="ru-RU" dirty="0" err="1"/>
                  <a:t>всіма</a:t>
                </a:r>
                <a:r>
                  <a:rPr lang="ru-RU" dirty="0"/>
                  <a:t> системами.</a:t>
                </a:r>
                <a:endParaRPr lang="uk-UA" dirty="0"/>
              </a:p>
              <a:p>
                <a:r>
                  <a:rPr lang="uk-UA" dirty="0"/>
                  <a:t>Годинна тарифна ставка </a:t>
                </a:r>
                <a14:m>
                  <m:oMath xmlns:m="http://schemas.openxmlformats.org/officeDocument/2006/math">
                    <m:r>
                      <a:rPr lang="uk-UA" i="1">
                        <a:latin typeface="Cambria Math" panose="02040503050406030204" pitchFamily="18" charset="0"/>
                      </a:rPr>
                      <m:t>ГТС=</m:t>
                    </m:r>
                    <m:f>
                      <m:fPr>
                        <m:ctrlPr>
                          <a:rPr lang="uk-UA" i="1">
                            <a:latin typeface="Cambria Math" panose="02040503050406030204" pitchFamily="18" charset="0"/>
                          </a:rPr>
                        </m:ctrlPr>
                      </m:fPr>
                      <m:num>
                        <m:r>
                          <a:rPr lang="uk-UA" i="1">
                            <a:latin typeface="Cambria Math" panose="02040503050406030204" pitchFamily="18" charset="0"/>
                          </a:rPr>
                          <m:t>Прожитковий мінімум</m:t>
                        </m:r>
                      </m:num>
                      <m:den>
                        <m:r>
                          <a:rPr lang="uk-UA" i="1">
                            <a:latin typeface="Cambria Math" panose="02040503050406030204" pitchFamily="18" charset="0"/>
                          </a:rPr>
                          <m:t>середня кількість робочих годин за місяць</m:t>
                        </m:r>
                      </m:den>
                    </m:f>
                    <m:r>
                      <a:rPr lang="uk-UA" i="1">
                        <a:latin typeface="Cambria Math" panose="02040503050406030204" pitchFamily="18" charset="0"/>
                        <a:ea typeface="Cambria Math" panose="02040503050406030204" pitchFamily="18" charset="0"/>
                      </a:rPr>
                      <m:t>×ТК</m:t>
                    </m:r>
                  </m:oMath>
                </a14:m>
                <a:endParaRPr lang="uk-UA" dirty="0">
                  <a:ea typeface="Cambria Math" panose="02040503050406030204" pitchFamily="18" charset="0"/>
                </a:endParaRPr>
              </a:p>
              <a:p>
                <a:r>
                  <a:rPr lang="uk-UA" dirty="0"/>
                  <a:t>ГТС = </a:t>
                </a:r>
                <a14:m>
                  <m:oMath xmlns:m="http://schemas.openxmlformats.org/officeDocument/2006/math">
                    <m:f>
                      <m:fPr>
                        <m:ctrlPr>
                          <a:rPr lang="uk-UA" i="1">
                            <a:latin typeface="Cambria Math" panose="02040503050406030204" pitchFamily="18" charset="0"/>
                          </a:rPr>
                        </m:ctrlPr>
                      </m:fPr>
                      <m:num>
                        <m:r>
                          <a:rPr lang="uk-UA" b="0" i="1" smtClean="0">
                            <a:latin typeface="Cambria Math" panose="02040503050406030204" pitchFamily="18" charset="0"/>
                          </a:rPr>
                          <m:t>2684</m:t>
                        </m:r>
                      </m:num>
                      <m:den>
                        <m:r>
                          <a:rPr lang="uk-UA" i="1">
                            <a:latin typeface="Cambria Math" panose="02040503050406030204" pitchFamily="18" charset="0"/>
                          </a:rPr>
                          <m:t>22</m:t>
                        </m:r>
                        <m:r>
                          <a:rPr lang="uk-UA" i="1">
                            <a:latin typeface="Cambria Math" panose="02040503050406030204" pitchFamily="18" charset="0"/>
                            <a:ea typeface="Cambria Math" panose="02040503050406030204" pitchFamily="18" charset="0"/>
                          </a:rPr>
                          <m:t>×8</m:t>
                        </m:r>
                      </m:den>
                    </m:f>
                    <m:r>
                      <a:rPr lang="uk-UA" i="1">
                        <a:latin typeface="Cambria Math" panose="02040503050406030204" pitchFamily="18" charset="0"/>
                        <a:ea typeface="Cambria Math" panose="02040503050406030204" pitchFamily="18" charset="0"/>
                      </a:rPr>
                      <m:t>×3,4</m:t>
                    </m:r>
                    <m:r>
                      <a:rPr lang="uk-UA" b="0" i="1" smtClean="0">
                        <a:latin typeface="Cambria Math" panose="02040503050406030204" pitchFamily="18" charset="0"/>
                        <a:ea typeface="Cambria Math" panose="02040503050406030204" pitchFamily="18" charset="0"/>
                      </a:rPr>
                      <m:t>2</m:t>
                    </m:r>
                    <m:r>
                      <a:rPr lang="uk-UA" i="1">
                        <a:latin typeface="Cambria Math" panose="02040503050406030204" pitchFamily="18" charset="0"/>
                        <a:ea typeface="Cambria Math" panose="02040503050406030204" pitchFamily="18" charset="0"/>
                      </a:rPr>
                      <m:t>=</m:t>
                    </m:r>
                    <m:r>
                      <a:rPr lang="uk-UA" b="0" i="1" smtClean="0">
                        <a:latin typeface="Cambria Math" panose="02040503050406030204" pitchFamily="18" charset="0"/>
                        <a:ea typeface="Cambria Math" panose="02040503050406030204" pitchFamily="18" charset="0"/>
                      </a:rPr>
                      <m:t>52,16</m:t>
                    </m:r>
                    <m:r>
                      <a:rPr lang="uk-UA" i="1">
                        <a:latin typeface="Cambria Math" panose="02040503050406030204" pitchFamily="18" charset="0"/>
                        <a:ea typeface="Cambria Math" panose="02040503050406030204" pitchFamily="18" charset="0"/>
                      </a:rPr>
                      <m:t> грн</m:t>
                    </m:r>
                  </m:oMath>
                </a14:m>
                <a:r>
                  <a:rPr lang="uk-UA" dirty="0"/>
                  <a:t>.</a:t>
                </a:r>
              </a:p>
              <a:p>
                <a:r>
                  <a:rPr lang="uk-UA" dirty="0"/>
                  <a:t>Відрядна розцінка ВР = </a:t>
                </a:r>
                <a14:m>
                  <m:oMath xmlns:m="http://schemas.openxmlformats.org/officeDocument/2006/math">
                    <m:f>
                      <m:fPr>
                        <m:ctrlPr>
                          <a:rPr lang="uk-UA" i="1">
                            <a:latin typeface="Cambria Math" panose="02040503050406030204" pitchFamily="18" charset="0"/>
                          </a:rPr>
                        </m:ctrlPr>
                      </m:fPr>
                      <m:num>
                        <m:r>
                          <a:rPr lang="uk-UA" i="1">
                            <a:latin typeface="Cambria Math" panose="02040503050406030204" pitchFamily="18" charset="0"/>
                          </a:rPr>
                          <m:t>ГТС</m:t>
                        </m:r>
                        <m:r>
                          <a:rPr lang="uk-UA" i="1">
                            <a:latin typeface="Cambria Math" panose="02040503050406030204" pitchFamily="18" charset="0"/>
                            <a:ea typeface="Cambria Math" panose="02040503050406030204" pitchFamily="18" charset="0"/>
                          </a:rPr>
                          <m:t>×Норму часу</m:t>
                        </m:r>
                      </m:num>
                      <m:den>
                        <m:r>
                          <a:rPr lang="uk-UA" i="1">
                            <a:latin typeface="Cambria Math" panose="02040503050406030204" pitchFamily="18" charset="0"/>
                          </a:rPr>
                          <m:t>60</m:t>
                        </m:r>
                      </m:den>
                    </m:f>
                  </m:oMath>
                </a14:m>
                <a:r>
                  <a:rPr lang="uk-UA" dirty="0"/>
                  <a:t> = </a:t>
                </a:r>
                <a14:m>
                  <m:oMath xmlns:m="http://schemas.openxmlformats.org/officeDocument/2006/math">
                    <m:f>
                      <m:fPr>
                        <m:ctrlPr>
                          <a:rPr lang="uk-UA" i="1">
                            <a:latin typeface="Cambria Math" panose="02040503050406030204" pitchFamily="18" charset="0"/>
                          </a:rPr>
                        </m:ctrlPr>
                      </m:fPr>
                      <m:num>
                        <m:r>
                          <a:rPr lang="uk-UA" i="1">
                            <a:latin typeface="Cambria Math" panose="02040503050406030204" pitchFamily="18" charset="0"/>
                          </a:rPr>
                          <m:t>ГТС</m:t>
                        </m:r>
                      </m:num>
                      <m:den>
                        <m:r>
                          <a:rPr lang="uk-UA" i="1">
                            <a:latin typeface="Cambria Math" panose="02040503050406030204" pitchFamily="18" charset="0"/>
                          </a:rPr>
                          <m:t>Норма виробітку за годину</m:t>
                        </m:r>
                      </m:den>
                    </m:f>
                  </m:oMath>
                </a14:m>
                <a:endParaRPr lang="uk-UA" dirty="0"/>
              </a:p>
            </p:txBody>
          </p:sp>
        </mc:Choice>
        <mc:Fallback xmlns="">
          <p:sp>
            <p:nvSpPr>
              <p:cNvPr id="2" name="Прямоугольник 1">
                <a:extLst>
                  <a:ext uri="{FF2B5EF4-FFF2-40B4-BE49-F238E27FC236}">
                    <a16:creationId xmlns:a16="http://schemas.microsoft.com/office/drawing/2014/main" id="{D1E90907-AF4E-494F-8019-5DDDD8E9B32A}"/>
                  </a:ext>
                </a:extLst>
              </p:cNvPr>
              <p:cNvSpPr>
                <a:spLocks noRot="1" noChangeAspect="1" noMove="1" noResize="1" noEditPoints="1" noAdjustHandles="1" noChangeArrowheads="1" noChangeShapeType="1" noTextEdit="1"/>
              </p:cNvSpPr>
              <p:nvPr/>
            </p:nvSpPr>
            <p:spPr>
              <a:xfrm>
                <a:off x="1538287" y="1847850"/>
                <a:ext cx="8824913" cy="2745432"/>
              </a:xfrm>
              <a:prstGeom prst="rect">
                <a:avLst/>
              </a:prstGeom>
              <a:blipFill>
                <a:blip r:embed="rId2"/>
                <a:stretch>
                  <a:fillRect l="-552" t="-1111" r="-552" b="-444"/>
                </a:stretch>
              </a:blipFill>
            </p:spPr>
            <p:txBody>
              <a:bodyPr/>
              <a:lstStyle/>
              <a:p>
                <a:r>
                  <a:rPr lang="uk-UA">
                    <a:noFill/>
                  </a:rPr>
                  <a:t> </a:t>
                </a:r>
              </a:p>
            </p:txBody>
          </p:sp>
        </mc:Fallback>
      </mc:AlternateContent>
    </p:spTree>
    <p:extLst>
      <p:ext uri="{BB962C8B-B14F-4D97-AF65-F5344CB8AC3E}">
        <p14:creationId xmlns:p14="http://schemas.microsoft.com/office/powerpoint/2010/main" val="20336972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Прямоугольник 2">
                <a:extLst>
                  <a:ext uri="{FF2B5EF4-FFF2-40B4-BE49-F238E27FC236}">
                    <a16:creationId xmlns:a16="http://schemas.microsoft.com/office/drawing/2014/main" id="{D3794D15-9143-4006-B227-A7A54C31900F}"/>
                  </a:ext>
                </a:extLst>
              </p:cNvPr>
              <p:cNvSpPr/>
              <p:nvPr/>
            </p:nvSpPr>
            <p:spPr>
              <a:xfrm>
                <a:off x="2743200" y="1714500"/>
                <a:ext cx="6069330" cy="2637582"/>
              </a:xfrm>
              <a:prstGeom prst="rect">
                <a:avLst/>
              </a:prstGeom>
            </p:spPr>
            <p:txBody>
              <a:bodyPr wrap="square">
                <a:spAutoFit/>
              </a:bodyPr>
              <a:lstStyle/>
              <a:p>
                <a:r>
                  <a:rPr lang="uk-UA" dirty="0"/>
                  <a:t>1. Пряма погодинна оплата праці </a:t>
                </a:r>
              </a:p>
              <a:p>
                <a:r>
                  <a:rPr lang="uk-UA" dirty="0"/>
                  <a:t>52,16×8×22= 9180,16 грн.</a:t>
                </a:r>
              </a:p>
              <a:p>
                <a:endParaRPr lang="uk-UA" dirty="0"/>
              </a:p>
              <a:p>
                <a:r>
                  <a:rPr lang="uk-UA" dirty="0"/>
                  <a:t>2. Погодинно-преміальна оплата праці </a:t>
                </a:r>
              </a:p>
              <a:p>
                <a:r>
                  <a:rPr lang="uk-UA" dirty="0"/>
                  <a:t>(52,16×8×22) ×(1+</a:t>
                </a:r>
                <a14:m>
                  <m:oMath xmlns:m="http://schemas.openxmlformats.org/officeDocument/2006/math">
                    <m:f>
                      <m:fPr>
                        <m:ctrlPr>
                          <a:rPr lang="uk-UA" i="1">
                            <a:latin typeface="Cambria Math" panose="02040503050406030204" pitchFamily="18" charset="0"/>
                          </a:rPr>
                        </m:ctrlPr>
                      </m:fPr>
                      <m:num>
                        <m:r>
                          <a:rPr lang="uk-UA" i="1">
                            <a:latin typeface="Cambria Math" panose="02040503050406030204" pitchFamily="18" charset="0"/>
                          </a:rPr>
                          <m:t>20</m:t>
                        </m:r>
                        <m:r>
                          <a:rPr lang="uk-UA" i="1">
                            <a:latin typeface="Cambria Math" panose="02040503050406030204" pitchFamily="18" charset="0"/>
                            <a:ea typeface="Cambria Math" panose="02040503050406030204" pitchFamily="18" charset="0"/>
                          </a:rPr>
                          <m:t>×0,8</m:t>
                        </m:r>
                      </m:num>
                      <m:den>
                        <m:r>
                          <a:rPr lang="uk-UA" i="1">
                            <a:latin typeface="Cambria Math" panose="02040503050406030204" pitchFamily="18" charset="0"/>
                          </a:rPr>
                          <m:t>100</m:t>
                        </m:r>
                      </m:den>
                    </m:f>
                  </m:oMath>
                </a14:m>
                <a:r>
                  <a:rPr lang="uk-UA" dirty="0"/>
                  <a:t>)= 10648,99 грн.</a:t>
                </a:r>
              </a:p>
              <a:p>
                <a:endParaRPr lang="uk-UA" dirty="0"/>
              </a:p>
              <a:p>
                <a:r>
                  <a:rPr lang="uk-UA" dirty="0"/>
                  <a:t>3. Пряма відрядна оплата праці</a:t>
                </a:r>
                <a:endParaRPr lang="uk-UA" i="1" dirty="0">
                  <a:latin typeface="Cambria Math" panose="02040503050406030204" pitchFamily="18" charset="0"/>
                </a:endParaRPr>
              </a:p>
              <a:p>
                <a14:m>
                  <m:oMath xmlns:m="http://schemas.openxmlformats.org/officeDocument/2006/math">
                    <m:f>
                      <m:fPr>
                        <m:ctrlPr>
                          <a:rPr lang="uk-UA" i="1">
                            <a:latin typeface="Cambria Math" panose="02040503050406030204" pitchFamily="18" charset="0"/>
                          </a:rPr>
                        </m:ctrlPr>
                      </m:fPr>
                      <m:num>
                        <m:r>
                          <a:rPr lang="uk-UA" b="0" i="1" smtClean="0">
                            <a:latin typeface="Cambria Math" panose="02040503050406030204" pitchFamily="18" charset="0"/>
                          </a:rPr>
                          <m:t>52,16</m:t>
                        </m:r>
                        <m:r>
                          <a:rPr lang="uk-UA" i="1">
                            <a:latin typeface="Cambria Math" panose="02040503050406030204" pitchFamily="18" charset="0"/>
                            <a:ea typeface="Cambria Math" panose="02040503050406030204" pitchFamily="18" charset="0"/>
                          </a:rPr>
                          <m:t>×3</m:t>
                        </m:r>
                      </m:num>
                      <m:den>
                        <m:r>
                          <a:rPr lang="uk-UA" i="1">
                            <a:latin typeface="Cambria Math" panose="02040503050406030204" pitchFamily="18" charset="0"/>
                          </a:rPr>
                          <m:t>60</m:t>
                        </m:r>
                      </m:den>
                    </m:f>
                    <m:r>
                      <a:rPr lang="uk-UA" i="1">
                        <a:latin typeface="Cambria Math" panose="02040503050406030204" pitchFamily="18" charset="0"/>
                        <a:ea typeface="Cambria Math" panose="02040503050406030204" pitchFamily="18" charset="0"/>
                      </a:rPr>
                      <m:t>×</m:t>
                    </m:r>
                    <m:d>
                      <m:dPr>
                        <m:ctrlPr>
                          <a:rPr lang="uk-UA" i="1">
                            <a:latin typeface="Cambria Math" panose="02040503050406030204" pitchFamily="18" charset="0"/>
                            <a:ea typeface="Cambria Math" panose="02040503050406030204" pitchFamily="18" charset="0"/>
                          </a:rPr>
                        </m:ctrlPr>
                      </m:dPr>
                      <m:e>
                        <m:f>
                          <m:fPr>
                            <m:ctrlPr>
                              <a:rPr lang="uk-UA" i="1">
                                <a:latin typeface="Cambria Math" panose="02040503050406030204" pitchFamily="18" charset="0"/>
                                <a:ea typeface="Cambria Math" panose="02040503050406030204" pitchFamily="18" charset="0"/>
                              </a:rPr>
                            </m:ctrlPr>
                          </m:fPr>
                          <m:num>
                            <m:r>
                              <a:rPr lang="uk-UA" i="1">
                                <a:latin typeface="Cambria Math" panose="02040503050406030204" pitchFamily="18" charset="0"/>
                                <a:ea typeface="Cambria Math" panose="02040503050406030204" pitchFamily="18" charset="0"/>
                              </a:rPr>
                              <m:t>22×8×60</m:t>
                            </m:r>
                          </m:num>
                          <m:den>
                            <m:r>
                              <a:rPr lang="uk-UA" i="1">
                                <a:latin typeface="Cambria Math" panose="02040503050406030204" pitchFamily="18" charset="0"/>
                                <a:ea typeface="Cambria Math" panose="02040503050406030204" pitchFamily="18" charset="0"/>
                              </a:rPr>
                              <m:t>3</m:t>
                            </m:r>
                          </m:den>
                        </m:f>
                        <m:r>
                          <a:rPr lang="uk-UA" i="1">
                            <a:latin typeface="Cambria Math" panose="02040503050406030204" pitchFamily="18" charset="0"/>
                            <a:ea typeface="Cambria Math" panose="02040503050406030204" pitchFamily="18" charset="0"/>
                          </a:rPr>
                          <m:t>×</m:t>
                        </m:r>
                        <m:d>
                          <m:dPr>
                            <m:ctrlPr>
                              <a:rPr lang="uk-UA" i="1">
                                <a:latin typeface="Cambria Math" panose="02040503050406030204" pitchFamily="18" charset="0"/>
                                <a:ea typeface="Cambria Math" panose="02040503050406030204" pitchFamily="18" charset="0"/>
                              </a:rPr>
                            </m:ctrlPr>
                          </m:dPr>
                          <m:e>
                            <m:r>
                              <a:rPr lang="uk-UA" i="1">
                                <a:latin typeface="Cambria Math" panose="02040503050406030204" pitchFamily="18" charset="0"/>
                                <a:ea typeface="Cambria Math" panose="02040503050406030204" pitchFamily="18" charset="0"/>
                              </a:rPr>
                              <m:t>1+</m:t>
                            </m:r>
                            <m:f>
                              <m:fPr>
                                <m:ctrlPr>
                                  <a:rPr lang="uk-UA" i="1">
                                    <a:latin typeface="Cambria Math" panose="02040503050406030204" pitchFamily="18" charset="0"/>
                                    <a:ea typeface="Cambria Math" panose="02040503050406030204" pitchFamily="18" charset="0"/>
                                  </a:rPr>
                                </m:ctrlPr>
                              </m:fPr>
                              <m:num>
                                <m:r>
                                  <a:rPr lang="uk-UA" i="1">
                                    <a:latin typeface="Cambria Math" panose="02040503050406030204" pitchFamily="18" charset="0"/>
                                    <a:ea typeface="Cambria Math" panose="02040503050406030204" pitchFamily="18" charset="0"/>
                                  </a:rPr>
                                  <m:t>20</m:t>
                                </m:r>
                              </m:num>
                              <m:den>
                                <m:r>
                                  <a:rPr lang="uk-UA" i="1">
                                    <a:latin typeface="Cambria Math" panose="02040503050406030204" pitchFamily="18" charset="0"/>
                                    <a:ea typeface="Cambria Math" panose="02040503050406030204" pitchFamily="18" charset="0"/>
                                  </a:rPr>
                                  <m:t>100</m:t>
                                </m:r>
                              </m:den>
                            </m:f>
                          </m:e>
                        </m:d>
                      </m:e>
                    </m:d>
                  </m:oMath>
                </a14:m>
                <a:r>
                  <a:rPr lang="uk-UA" dirty="0"/>
                  <a:t>= 2,61×4224=11024,64 грн.</a:t>
                </a:r>
              </a:p>
            </p:txBody>
          </p:sp>
        </mc:Choice>
        <mc:Fallback xmlns="">
          <p:sp>
            <p:nvSpPr>
              <p:cNvPr id="3" name="Прямоугольник 2">
                <a:extLst>
                  <a:ext uri="{FF2B5EF4-FFF2-40B4-BE49-F238E27FC236}">
                    <a16:creationId xmlns:a16="http://schemas.microsoft.com/office/drawing/2014/main" id="{D3794D15-9143-4006-B227-A7A54C31900F}"/>
                  </a:ext>
                </a:extLst>
              </p:cNvPr>
              <p:cNvSpPr>
                <a:spLocks noRot="1" noChangeAspect="1" noMove="1" noResize="1" noEditPoints="1" noAdjustHandles="1" noChangeArrowheads="1" noChangeShapeType="1" noTextEdit="1"/>
              </p:cNvSpPr>
              <p:nvPr/>
            </p:nvSpPr>
            <p:spPr>
              <a:xfrm>
                <a:off x="2743200" y="1714500"/>
                <a:ext cx="6069330" cy="2637582"/>
              </a:xfrm>
              <a:prstGeom prst="rect">
                <a:avLst/>
              </a:prstGeom>
              <a:blipFill>
                <a:blip r:embed="rId2"/>
                <a:stretch>
                  <a:fillRect l="-803" t="-1155"/>
                </a:stretch>
              </a:blipFill>
            </p:spPr>
            <p:txBody>
              <a:bodyPr/>
              <a:lstStyle/>
              <a:p>
                <a:r>
                  <a:rPr lang="uk-UA">
                    <a:noFill/>
                  </a:rPr>
                  <a:t> </a:t>
                </a:r>
              </a:p>
            </p:txBody>
          </p:sp>
        </mc:Fallback>
      </mc:AlternateContent>
    </p:spTree>
    <p:extLst>
      <p:ext uri="{BB962C8B-B14F-4D97-AF65-F5344CB8AC3E}">
        <p14:creationId xmlns:p14="http://schemas.microsoft.com/office/powerpoint/2010/main" val="37044937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Прямоугольник 1">
                <a:extLst>
                  <a:ext uri="{FF2B5EF4-FFF2-40B4-BE49-F238E27FC236}">
                    <a16:creationId xmlns:a16="http://schemas.microsoft.com/office/drawing/2014/main" id="{325690A3-141B-4DC6-84E4-035ADF5E6D32}"/>
                  </a:ext>
                </a:extLst>
              </p:cNvPr>
              <p:cNvSpPr/>
              <p:nvPr/>
            </p:nvSpPr>
            <p:spPr>
              <a:xfrm>
                <a:off x="2686050" y="1835230"/>
                <a:ext cx="7349490" cy="1593770"/>
              </a:xfrm>
              <a:prstGeom prst="rect">
                <a:avLst/>
              </a:prstGeom>
            </p:spPr>
            <p:txBody>
              <a:bodyPr wrap="square">
                <a:spAutoFit/>
              </a:bodyPr>
              <a:lstStyle/>
              <a:p>
                <a:r>
                  <a:rPr lang="uk-UA" dirty="0"/>
                  <a:t>4. Відрядно-преміальна оплата праці</a:t>
                </a:r>
              </a:p>
              <a:p>
                <a:r>
                  <a:rPr lang="uk-UA" dirty="0"/>
                  <a:t>2,61×4224×(1+</a:t>
                </a:r>
                <a14:m>
                  <m:oMath xmlns:m="http://schemas.openxmlformats.org/officeDocument/2006/math">
                    <m:f>
                      <m:fPr>
                        <m:ctrlPr>
                          <a:rPr lang="uk-UA" i="1">
                            <a:latin typeface="Cambria Math" panose="02040503050406030204" pitchFamily="18" charset="0"/>
                          </a:rPr>
                        </m:ctrlPr>
                      </m:fPr>
                      <m:num>
                        <m:r>
                          <a:rPr lang="uk-UA" i="1">
                            <a:latin typeface="Cambria Math" panose="02040503050406030204" pitchFamily="18" charset="0"/>
                          </a:rPr>
                          <m:t>20</m:t>
                        </m:r>
                        <m:r>
                          <a:rPr lang="uk-UA" i="1">
                            <a:latin typeface="Cambria Math" panose="02040503050406030204" pitchFamily="18" charset="0"/>
                            <a:ea typeface="Cambria Math" panose="02040503050406030204" pitchFamily="18" charset="0"/>
                          </a:rPr>
                          <m:t>×0,8</m:t>
                        </m:r>
                      </m:num>
                      <m:den>
                        <m:r>
                          <a:rPr lang="uk-UA" i="1">
                            <a:latin typeface="Cambria Math" panose="02040503050406030204" pitchFamily="18" charset="0"/>
                          </a:rPr>
                          <m:t>100</m:t>
                        </m:r>
                      </m:den>
                    </m:f>
                  </m:oMath>
                </a14:m>
                <a:r>
                  <a:rPr lang="uk-UA" dirty="0"/>
                  <a:t>)= 12788,58 грн.</a:t>
                </a:r>
              </a:p>
              <a:p>
                <a:endParaRPr lang="uk-UA" dirty="0"/>
              </a:p>
              <a:p>
                <a:r>
                  <a:rPr lang="uk-UA" dirty="0"/>
                  <a:t>5. Відрядно-прогресивна</a:t>
                </a:r>
              </a:p>
              <a:p>
                <a:r>
                  <a:rPr lang="uk-UA" dirty="0"/>
                  <a:t>2,61</a:t>
                </a:r>
                <a:r>
                  <a:rPr lang="uk-UA" dirty="0">
                    <a:ea typeface="Cambria Math" panose="02040503050406030204" pitchFamily="18" charset="0"/>
                  </a:rPr>
                  <a:t> </a:t>
                </a:r>
                <a14:m>
                  <m:oMath xmlns:m="http://schemas.openxmlformats.org/officeDocument/2006/math">
                    <m:r>
                      <a:rPr lang="uk-UA" i="1">
                        <a:latin typeface="Cambria Math" panose="02040503050406030204" pitchFamily="18" charset="0"/>
                        <a:ea typeface="Cambria Math" panose="02040503050406030204" pitchFamily="18" charset="0"/>
                      </a:rPr>
                      <m:t>×3520</m:t>
                    </m:r>
                  </m:oMath>
                </a14:m>
                <a:r>
                  <a:rPr lang="uk-UA" dirty="0"/>
                  <a:t>+ 2,61×1,005×(4224-3520) = 9187,20 + 1846,59 = 11033,79 грн.</a:t>
                </a:r>
              </a:p>
            </p:txBody>
          </p:sp>
        </mc:Choice>
        <mc:Fallback xmlns="">
          <p:sp>
            <p:nvSpPr>
              <p:cNvPr id="2" name="Прямоугольник 1">
                <a:extLst>
                  <a:ext uri="{FF2B5EF4-FFF2-40B4-BE49-F238E27FC236}">
                    <a16:creationId xmlns:a16="http://schemas.microsoft.com/office/drawing/2014/main" id="{325690A3-141B-4DC6-84E4-035ADF5E6D32}"/>
                  </a:ext>
                </a:extLst>
              </p:cNvPr>
              <p:cNvSpPr>
                <a:spLocks noRot="1" noChangeAspect="1" noMove="1" noResize="1" noEditPoints="1" noAdjustHandles="1" noChangeArrowheads="1" noChangeShapeType="1" noTextEdit="1"/>
              </p:cNvSpPr>
              <p:nvPr/>
            </p:nvSpPr>
            <p:spPr>
              <a:xfrm>
                <a:off x="2686050" y="1835230"/>
                <a:ext cx="7349490" cy="1593770"/>
              </a:xfrm>
              <a:prstGeom prst="rect">
                <a:avLst/>
              </a:prstGeom>
              <a:blipFill>
                <a:blip r:embed="rId2"/>
                <a:stretch>
                  <a:fillRect l="-747" t="-1908" b="-4962"/>
                </a:stretch>
              </a:blipFill>
            </p:spPr>
            <p:txBody>
              <a:bodyPr/>
              <a:lstStyle/>
              <a:p>
                <a:r>
                  <a:rPr lang="uk-UA">
                    <a:noFill/>
                  </a:rPr>
                  <a:t> </a:t>
                </a:r>
              </a:p>
            </p:txBody>
          </p:sp>
        </mc:Fallback>
      </mc:AlternateContent>
    </p:spTree>
    <p:extLst>
      <p:ext uri="{BB962C8B-B14F-4D97-AF65-F5344CB8AC3E}">
        <p14:creationId xmlns:p14="http://schemas.microsoft.com/office/powerpoint/2010/main" val="18944617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A7655C3-A266-4536-91BB-EF280CF390F0}"/>
              </a:ext>
            </a:extLst>
          </p:cNvPr>
          <p:cNvSpPr/>
          <p:nvPr/>
        </p:nvSpPr>
        <p:spPr>
          <a:xfrm>
            <a:off x="1524000" y="1838325"/>
            <a:ext cx="8820150" cy="2308324"/>
          </a:xfrm>
          <a:prstGeom prst="rect">
            <a:avLst/>
          </a:prstGeom>
        </p:spPr>
        <p:txBody>
          <a:bodyPr wrap="square">
            <a:spAutoFit/>
          </a:bodyPr>
          <a:lstStyle/>
          <a:p>
            <a:r>
              <a:rPr lang="uk-UA" dirty="0"/>
              <a:t>Відрахування на соціальні заходи (ЄСВ 22%). Підприємство за результатами роботи, вирішило виплатити премію робітникам та виділило суму у розмірі 30 000 грн. Визначити суму премії та ЄСВ.</a:t>
            </a:r>
          </a:p>
          <a:p>
            <a:r>
              <a:rPr lang="uk-UA" dirty="0"/>
              <a:t>30 000 = Премія + ЄСВ</a:t>
            </a:r>
          </a:p>
          <a:p>
            <a:r>
              <a:rPr lang="uk-UA" dirty="0"/>
              <a:t>ЄСВ = 0,22×Премія</a:t>
            </a:r>
          </a:p>
          <a:p>
            <a:r>
              <a:rPr lang="uk-UA" dirty="0"/>
              <a:t>30 000 = Премія + 0,22×Премія</a:t>
            </a:r>
          </a:p>
          <a:p>
            <a:r>
              <a:rPr lang="uk-UA" dirty="0"/>
              <a:t>Премія = 30 000 / 1,22 = 24 590,16 грн.</a:t>
            </a:r>
          </a:p>
          <a:p>
            <a:r>
              <a:rPr lang="uk-UA" dirty="0"/>
              <a:t>ЄСВ = 5 409,84 грн.</a:t>
            </a:r>
          </a:p>
        </p:txBody>
      </p:sp>
    </p:spTree>
    <p:extLst>
      <p:ext uri="{BB962C8B-B14F-4D97-AF65-F5344CB8AC3E}">
        <p14:creationId xmlns:p14="http://schemas.microsoft.com/office/powerpoint/2010/main" val="42898475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79AD1A59-1030-4855-8824-A8BAEED1AE21}"/>
              </a:ext>
            </a:extLst>
          </p:cNvPr>
          <p:cNvSpPr/>
          <p:nvPr/>
        </p:nvSpPr>
        <p:spPr>
          <a:xfrm>
            <a:off x="1819275" y="1447800"/>
            <a:ext cx="8039100" cy="3139321"/>
          </a:xfrm>
          <a:prstGeom prst="rect">
            <a:avLst/>
          </a:prstGeom>
        </p:spPr>
        <p:txBody>
          <a:bodyPr wrap="square">
            <a:spAutoFit/>
          </a:bodyPr>
          <a:lstStyle/>
          <a:p>
            <a:pPr algn="ctr"/>
            <a:r>
              <a:rPr lang="ru-RU" b="1" dirty="0" err="1"/>
              <a:t>Завдання</a:t>
            </a:r>
            <a:r>
              <a:rPr lang="ru-RU" b="1" dirty="0"/>
              <a:t> для </a:t>
            </a:r>
            <a:r>
              <a:rPr lang="ru-RU" b="1" dirty="0" err="1"/>
              <a:t>самостійного</a:t>
            </a:r>
            <a:r>
              <a:rPr lang="ru-RU" b="1" dirty="0"/>
              <a:t> </a:t>
            </a:r>
            <a:r>
              <a:rPr lang="ru-RU" b="1" dirty="0" err="1"/>
              <a:t>вирішення</a:t>
            </a:r>
            <a:endParaRPr lang="ru-RU" b="1" dirty="0"/>
          </a:p>
          <a:p>
            <a:endParaRPr lang="ru-RU" dirty="0"/>
          </a:p>
          <a:p>
            <a:r>
              <a:rPr lang="ru-RU" dirty="0"/>
              <a:t>1. За </a:t>
            </a:r>
            <a:r>
              <a:rPr lang="ru-RU" dirty="0" err="1"/>
              <a:t>місяць</a:t>
            </a:r>
            <a:r>
              <a:rPr lang="ru-RU" dirty="0"/>
              <a:t> </a:t>
            </a:r>
            <a:r>
              <a:rPr lang="ru-RU" dirty="0" err="1"/>
              <a:t>відпрацьовано</a:t>
            </a:r>
            <a:r>
              <a:rPr lang="ru-RU" dirty="0"/>
              <a:t> 22 </a:t>
            </a:r>
            <a:r>
              <a:rPr lang="ru-RU" dirty="0" err="1"/>
              <a:t>дні</a:t>
            </a:r>
            <a:r>
              <a:rPr lang="ru-RU" dirty="0"/>
              <a:t> по 8 годин. </a:t>
            </a:r>
            <a:r>
              <a:rPr lang="ru-RU" dirty="0" err="1"/>
              <a:t>Розмір</a:t>
            </a:r>
            <a:r>
              <a:rPr lang="ru-RU" dirty="0"/>
              <a:t> </a:t>
            </a:r>
            <a:r>
              <a:rPr lang="ru-RU" dirty="0" err="1"/>
              <a:t>прожиткового</a:t>
            </a:r>
            <a:r>
              <a:rPr lang="ru-RU" dirty="0"/>
              <a:t> </a:t>
            </a:r>
            <a:r>
              <a:rPr lang="ru-RU" dirty="0" err="1"/>
              <a:t>мінімуму</a:t>
            </a:r>
            <a:r>
              <a:rPr lang="ru-RU" dirty="0"/>
              <a:t> на </a:t>
            </a:r>
            <a:r>
              <a:rPr lang="ru-RU" dirty="0" err="1"/>
              <a:t>працездатну</a:t>
            </a:r>
            <a:r>
              <a:rPr lang="ru-RU" dirty="0"/>
              <a:t> особу 2684 грн. на </a:t>
            </a:r>
            <a:r>
              <a:rPr lang="ru-RU" dirty="0" err="1"/>
              <a:t>місяць</a:t>
            </a:r>
            <a:r>
              <a:rPr lang="ru-RU" dirty="0"/>
              <a:t>, </a:t>
            </a:r>
            <a:r>
              <a:rPr lang="ru-RU" dirty="0" err="1"/>
              <a:t>тарифний</a:t>
            </a:r>
            <a:r>
              <a:rPr lang="ru-RU" dirty="0"/>
              <a:t> </a:t>
            </a:r>
            <a:r>
              <a:rPr lang="ru-RU" dirty="0" err="1"/>
              <a:t>коефіцієнт</a:t>
            </a:r>
            <a:r>
              <a:rPr lang="ru-RU" dirty="0"/>
              <a:t> 3,85. План </a:t>
            </a:r>
            <a:r>
              <a:rPr lang="ru-RU" dirty="0" err="1"/>
              <a:t>виконано</a:t>
            </a:r>
            <a:r>
              <a:rPr lang="ru-RU" dirty="0"/>
              <a:t> на 120%, за </a:t>
            </a:r>
            <a:r>
              <a:rPr lang="ru-RU" dirty="0" err="1"/>
              <a:t>кожен</a:t>
            </a:r>
            <a:r>
              <a:rPr lang="ru-RU" dirty="0"/>
              <a:t> </a:t>
            </a:r>
            <a:r>
              <a:rPr lang="ru-RU" dirty="0" err="1"/>
              <a:t>відсоток</a:t>
            </a:r>
            <a:r>
              <a:rPr lang="ru-RU" dirty="0"/>
              <a:t> </a:t>
            </a:r>
            <a:r>
              <a:rPr lang="ru-RU" dirty="0" err="1"/>
              <a:t>перевиконання</a:t>
            </a:r>
            <a:r>
              <a:rPr lang="ru-RU" dirty="0"/>
              <a:t> плану </a:t>
            </a:r>
            <a:r>
              <a:rPr lang="ru-RU" dirty="0" err="1"/>
              <a:t>передбачається</a:t>
            </a:r>
            <a:r>
              <a:rPr lang="ru-RU" dirty="0"/>
              <a:t> </a:t>
            </a:r>
            <a:r>
              <a:rPr lang="ru-RU" dirty="0" err="1"/>
              <a:t>премія</a:t>
            </a:r>
            <a:r>
              <a:rPr lang="ru-RU" dirty="0"/>
              <a:t> у </a:t>
            </a:r>
            <a:r>
              <a:rPr lang="ru-RU" dirty="0" err="1"/>
              <a:t>розмірі</a:t>
            </a:r>
            <a:r>
              <a:rPr lang="ru-RU" dirty="0"/>
              <a:t> 0,75% </a:t>
            </a:r>
            <a:r>
              <a:rPr lang="ru-RU" dirty="0" err="1"/>
              <a:t>від</a:t>
            </a:r>
            <a:r>
              <a:rPr lang="ru-RU" dirty="0"/>
              <a:t> </a:t>
            </a:r>
            <a:r>
              <a:rPr lang="ru-RU" dirty="0" err="1"/>
              <a:t>прямої</a:t>
            </a:r>
            <a:r>
              <a:rPr lang="ru-RU" dirty="0"/>
              <a:t> оплати </a:t>
            </a:r>
            <a:r>
              <a:rPr lang="ru-RU" dirty="0" err="1"/>
              <a:t>праці</a:t>
            </a:r>
            <a:r>
              <a:rPr lang="ru-RU" dirty="0"/>
              <a:t>. Норма часу на </a:t>
            </a:r>
            <a:r>
              <a:rPr lang="ru-RU" dirty="0" err="1"/>
              <a:t>одиницю</a:t>
            </a:r>
            <a:r>
              <a:rPr lang="ru-RU" dirty="0"/>
              <a:t> </a:t>
            </a:r>
            <a:r>
              <a:rPr lang="ru-RU" dirty="0" err="1"/>
              <a:t>продукції</a:t>
            </a:r>
            <a:r>
              <a:rPr lang="ru-RU" dirty="0"/>
              <a:t> </a:t>
            </a:r>
            <a:r>
              <a:rPr lang="ru-RU" dirty="0" err="1"/>
              <a:t>складає</a:t>
            </a:r>
            <a:r>
              <a:rPr lang="ru-RU" dirty="0"/>
              <a:t> 6 </a:t>
            </a:r>
            <a:r>
              <a:rPr lang="ru-RU" dirty="0" err="1"/>
              <a:t>хв</a:t>
            </a:r>
            <a:r>
              <a:rPr lang="ru-RU" dirty="0"/>
              <a:t>., </a:t>
            </a:r>
            <a:r>
              <a:rPr lang="ru-RU" dirty="0" err="1"/>
              <a:t>прогресивна</a:t>
            </a:r>
            <a:r>
              <a:rPr lang="ru-RU" dirty="0"/>
              <a:t> </a:t>
            </a:r>
            <a:r>
              <a:rPr lang="ru-RU" dirty="0" err="1"/>
              <a:t>розцінка</a:t>
            </a:r>
            <a:r>
              <a:rPr lang="ru-RU" dirty="0"/>
              <a:t> 0,3% </a:t>
            </a:r>
            <a:r>
              <a:rPr lang="ru-RU" dirty="0" err="1"/>
              <a:t>більша</a:t>
            </a:r>
            <a:r>
              <a:rPr lang="ru-RU" dirty="0"/>
              <a:t> за </a:t>
            </a:r>
            <a:r>
              <a:rPr lang="ru-RU" dirty="0" err="1"/>
              <a:t>звичайну</a:t>
            </a:r>
            <a:r>
              <a:rPr lang="ru-RU" dirty="0"/>
              <a:t>. </a:t>
            </a:r>
            <a:r>
              <a:rPr lang="ru-RU" dirty="0" err="1"/>
              <a:t>Знайти</a:t>
            </a:r>
            <a:r>
              <a:rPr lang="ru-RU" dirty="0"/>
              <a:t> </a:t>
            </a:r>
            <a:r>
              <a:rPr lang="ru-RU" dirty="0" err="1"/>
              <a:t>заробітну</a:t>
            </a:r>
            <a:r>
              <a:rPr lang="ru-RU" dirty="0"/>
              <a:t> плату за </a:t>
            </a:r>
            <a:r>
              <a:rPr lang="ru-RU" dirty="0" err="1"/>
              <a:t>всіма</a:t>
            </a:r>
            <a:r>
              <a:rPr lang="ru-RU" dirty="0"/>
              <a:t> системами.</a:t>
            </a:r>
          </a:p>
          <a:p>
            <a:endParaRPr lang="ru-RU" dirty="0"/>
          </a:p>
          <a:p>
            <a:r>
              <a:rPr lang="ru-RU" dirty="0"/>
              <a:t>2.  </a:t>
            </a:r>
            <a:r>
              <a:rPr lang="ru-RU" dirty="0" err="1"/>
              <a:t>Підприємство</a:t>
            </a:r>
            <a:r>
              <a:rPr lang="ru-RU" dirty="0"/>
              <a:t> за результатами </a:t>
            </a:r>
            <a:r>
              <a:rPr lang="ru-RU" dirty="0" err="1"/>
              <a:t>роботи</a:t>
            </a:r>
            <a:r>
              <a:rPr lang="ru-RU" dirty="0"/>
              <a:t>, </a:t>
            </a:r>
            <a:r>
              <a:rPr lang="ru-RU" dirty="0" err="1"/>
              <a:t>вирішило</a:t>
            </a:r>
            <a:r>
              <a:rPr lang="ru-RU" dirty="0"/>
              <a:t> </a:t>
            </a:r>
            <a:r>
              <a:rPr lang="ru-RU" dirty="0" err="1"/>
              <a:t>виплатити</a:t>
            </a:r>
            <a:r>
              <a:rPr lang="ru-RU" dirty="0"/>
              <a:t> </a:t>
            </a:r>
            <a:r>
              <a:rPr lang="ru-RU" dirty="0" err="1"/>
              <a:t>премію</a:t>
            </a:r>
            <a:r>
              <a:rPr lang="ru-RU" dirty="0"/>
              <a:t> </a:t>
            </a:r>
            <a:r>
              <a:rPr lang="ru-RU" dirty="0" err="1"/>
              <a:t>робітникам</a:t>
            </a:r>
            <a:r>
              <a:rPr lang="ru-RU" dirty="0"/>
              <a:t> та </a:t>
            </a:r>
            <a:r>
              <a:rPr lang="ru-RU" dirty="0" err="1"/>
              <a:t>виділило</a:t>
            </a:r>
            <a:r>
              <a:rPr lang="ru-RU" dirty="0"/>
              <a:t> суму у </a:t>
            </a:r>
            <a:r>
              <a:rPr lang="ru-RU" dirty="0" err="1"/>
              <a:t>розмірі</a:t>
            </a:r>
            <a:r>
              <a:rPr lang="ru-RU" dirty="0"/>
              <a:t> 50 000 грн. </a:t>
            </a:r>
            <a:r>
              <a:rPr lang="ru-RU" dirty="0" err="1"/>
              <a:t>Визначити</a:t>
            </a:r>
            <a:r>
              <a:rPr lang="ru-RU" dirty="0"/>
              <a:t> суму </a:t>
            </a:r>
            <a:r>
              <a:rPr lang="ru-RU" dirty="0" err="1"/>
              <a:t>премії</a:t>
            </a:r>
            <a:r>
              <a:rPr lang="ru-RU" dirty="0"/>
              <a:t> та ЄСВ.</a:t>
            </a:r>
          </a:p>
        </p:txBody>
      </p:sp>
    </p:spTree>
    <p:extLst>
      <p:ext uri="{BB962C8B-B14F-4D97-AF65-F5344CB8AC3E}">
        <p14:creationId xmlns:p14="http://schemas.microsoft.com/office/powerpoint/2010/main" val="1693222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8ECA2BCF-6B03-4931-9EC6-0BF99E14C65C}"/>
              </a:ext>
            </a:extLst>
          </p:cNvPr>
          <p:cNvSpPr/>
          <p:nvPr/>
        </p:nvSpPr>
        <p:spPr>
          <a:xfrm>
            <a:off x="1666874" y="1743075"/>
            <a:ext cx="8620125" cy="2308324"/>
          </a:xfrm>
          <a:prstGeom prst="rect">
            <a:avLst/>
          </a:prstGeom>
        </p:spPr>
        <p:txBody>
          <a:bodyPr wrap="square">
            <a:spAutoFit/>
          </a:bodyPr>
          <a:lstStyle/>
          <a:p>
            <a:r>
              <a:rPr lang="uk-UA" b="1" dirty="0"/>
              <a:t>Оплата праці </a:t>
            </a:r>
            <a:r>
              <a:rPr lang="uk-UA" dirty="0"/>
              <a:t>– це будь-який заробіток, обчислений, як правило, у грошовому виразі, що його за трудовим договором власник або вповноважений ним орган виплачує працівникові за виконану роботу або надані послуги.</a:t>
            </a:r>
          </a:p>
          <a:p>
            <a:endParaRPr lang="uk-UA" dirty="0"/>
          </a:p>
          <a:p>
            <a:r>
              <a:rPr lang="uk-UA" dirty="0"/>
              <a:t>Заробітна плата працівників складається з трьох частин:</a:t>
            </a:r>
          </a:p>
          <a:p>
            <a:r>
              <a:rPr lang="uk-UA" dirty="0"/>
              <a:t>– основної заробітної плати;</a:t>
            </a:r>
          </a:p>
          <a:p>
            <a:r>
              <a:rPr lang="uk-UA" dirty="0"/>
              <a:t>– додаткової заробітної плати;</a:t>
            </a:r>
          </a:p>
          <a:p>
            <a:r>
              <a:rPr lang="uk-UA" dirty="0"/>
              <a:t>– інших компенсаційних та заохочувальних виплат.</a:t>
            </a:r>
          </a:p>
        </p:txBody>
      </p:sp>
    </p:spTree>
    <p:extLst>
      <p:ext uri="{BB962C8B-B14F-4D97-AF65-F5344CB8AC3E}">
        <p14:creationId xmlns:p14="http://schemas.microsoft.com/office/powerpoint/2010/main" val="1442002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296A665-0939-4993-BDC4-D4A4983DCA8D}"/>
              </a:ext>
            </a:extLst>
          </p:cNvPr>
          <p:cNvSpPr/>
          <p:nvPr/>
        </p:nvSpPr>
        <p:spPr>
          <a:xfrm>
            <a:off x="1228725" y="1257300"/>
            <a:ext cx="9353550" cy="3970318"/>
          </a:xfrm>
          <a:prstGeom prst="rect">
            <a:avLst/>
          </a:prstGeom>
        </p:spPr>
        <p:txBody>
          <a:bodyPr wrap="square">
            <a:spAutoFit/>
          </a:bodyPr>
          <a:lstStyle/>
          <a:p>
            <a:r>
              <a:rPr lang="ru-RU" b="1" dirty="0" err="1"/>
              <a:t>Основна</a:t>
            </a:r>
            <a:r>
              <a:rPr lang="ru-RU" b="1" dirty="0"/>
              <a:t> </a:t>
            </a:r>
            <a:r>
              <a:rPr lang="ru-RU" b="1" dirty="0" err="1"/>
              <a:t>заробітна</a:t>
            </a:r>
            <a:r>
              <a:rPr lang="ru-RU" b="1" dirty="0"/>
              <a:t> плата </a:t>
            </a:r>
            <a:r>
              <a:rPr lang="ru-RU" dirty="0" err="1"/>
              <a:t>працівника</a:t>
            </a:r>
            <a:r>
              <a:rPr lang="ru-RU" dirty="0"/>
              <a:t> </a:t>
            </a:r>
            <a:r>
              <a:rPr lang="ru-RU" dirty="0" err="1"/>
              <a:t>залежить</a:t>
            </a:r>
            <a:r>
              <a:rPr lang="ru-RU" dirty="0"/>
              <a:t> </a:t>
            </a:r>
            <a:r>
              <a:rPr lang="ru-RU" dirty="0" err="1"/>
              <a:t>від</a:t>
            </a:r>
            <a:r>
              <a:rPr lang="ru-RU" dirty="0"/>
              <a:t> </a:t>
            </a:r>
            <a:r>
              <a:rPr lang="ru-RU" dirty="0" err="1"/>
              <a:t>результатів</a:t>
            </a:r>
            <a:r>
              <a:rPr lang="ru-RU" dirty="0"/>
              <a:t> </a:t>
            </a:r>
            <a:r>
              <a:rPr lang="ru-RU" dirty="0" err="1"/>
              <a:t>його</a:t>
            </a:r>
            <a:r>
              <a:rPr lang="ru-RU" dirty="0"/>
              <a:t> </a:t>
            </a:r>
            <a:r>
              <a:rPr lang="ru-RU" dirty="0" err="1"/>
              <a:t>праці</a:t>
            </a:r>
            <a:r>
              <a:rPr lang="ru-RU" dirty="0"/>
              <a:t> й </a:t>
            </a:r>
            <a:r>
              <a:rPr lang="ru-RU" dirty="0" err="1"/>
              <a:t>визначається</a:t>
            </a:r>
            <a:r>
              <a:rPr lang="ru-RU" dirty="0"/>
              <a:t> </a:t>
            </a:r>
            <a:r>
              <a:rPr lang="ru-RU" dirty="0" err="1"/>
              <a:t>тарифними</a:t>
            </a:r>
            <a:r>
              <a:rPr lang="ru-RU" dirty="0"/>
              <a:t> ставками, </a:t>
            </a:r>
            <a:r>
              <a:rPr lang="ru-RU" dirty="0" err="1"/>
              <a:t>відрядними</a:t>
            </a:r>
            <a:r>
              <a:rPr lang="ru-RU" dirty="0"/>
              <a:t> </a:t>
            </a:r>
            <a:r>
              <a:rPr lang="ru-RU" dirty="0" err="1"/>
              <a:t>розцінками</a:t>
            </a:r>
            <a:r>
              <a:rPr lang="ru-RU" dirty="0"/>
              <a:t>, </a:t>
            </a:r>
            <a:r>
              <a:rPr lang="ru-RU" dirty="0" err="1"/>
              <a:t>посадовими</a:t>
            </a:r>
            <a:r>
              <a:rPr lang="ru-RU" dirty="0"/>
              <a:t> окладами, а </a:t>
            </a:r>
            <a:r>
              <a:rPr lang="ru-RU" dirty="0" err="1"/>
              <a:t>також</a:t>
            </a:r>
            <a:r>
              <a:rPr lang="ru-RU" dirty="0"/>
              <a:t> надбавками й доплатами в </a:t>
            </a:r>
            <a:r>
              <a:rPr lang="ru-RU" dirty="0" err="1"/>
              <a:t>розмірах</a:t>
            </a:r>
            <a:r>
              <a:rPr lang="ru-RU" dirty="0"/>
              <a:t>, не </a:t>
            </a:r>
            <a:r>
              <a:rPr lang="ru-RU" dirty="0" err="1"/>
              <a:t>вищих</a:t>
            </a:r>
            <a:r>
              <a:rPr lang="ru-RU" dirty="0"/>
              <a:t> за </a:t>
            </a:r>
            <a:r>
              <a:rPr lang="ru-RU" dirty="0" err="1"/>
              <a:t>встановлені</a:t>
            </a:r>
            <a:r>
              <a:rPr lang="ru-RU" dirty="0"/>
              <a:t> </a:t>
            </a:r>
            <a:r>
              <a:rPr lang="ru-RU" dirty="0" err="1"/>
              <a:t>чинним</a:t>
            </a:r>
            <a:r>
              <a:rPr lang="ru-RU" dirty="0"/>
              <a:t> </a:t>
            </a:r>
            <a:r>
              <a:rPr lang="ru-RU" dirty="0" err="1"/>
              <a:t>законодавством</a:t>
            </a:r>
            <a:r>
              <a:rPr lang="ru-RU" dirty="0"/>
              <a:t>.</a:t>
            </a:r>
          </a:p>
          <a:p>
            <a:endParaRPr lang="ru-RU" dirty="0"/>
          </a:p>
          <a:p>
            <a:r>
              <a:rPr lang="ru-RU" b="1" dirty="0" err="1"/>
              <a:t>Рівень</a:t>
            </a:r>
            <a:r>
              <a:rPr lang="ru-RU" b="1" dirty="0"/>
              <a:t> </a:t>
            </a:r>
            <a:r>
              <a:rPr lang="ru-RU" b="1" dirty="0" err="1"/>
              <a:t>додаткової</a:t>
            </a:r>
            <a:r>
              <a:rPr lang="ru-RU" b="1" dirty="0"/>
              <a:t> оплати </a:t>
            </a:r>
            <a:r>
              <a:rPr lang="ru-RU" b="1" dirty="0" err="1"/>
              <a:t>праці</a:t>
            </a:r>
            <a:r>
              <a:rPr lang="ru-RU" b="1" dirty="0"/>
              <a:t> </a:t>
            </a:r>
            <a:r>
              <a:rPr lang="ru-RU" dirty="0" err="1"/>
              <a:t>здебільшого</a:t>
            </a:r>
            <a:r>
              <a:rPr lang="ru-RU" dirty="0"/>
              <a:t> </a:t>
            </a:r>
            <a:r>
              <a:rPr lang="ru-RU" dirty="0" err="1"/>
              <a:t>залежить</a:t>
            </a:r>
            <a:r>
              <a:rPr lang="ru-RU" dirty="0"/>
              <a:t> </a:t>
            </a:r>
            <a:r>
              <a:rPr lang="ru-RU" dirty="0" err="1"/>
              <a:t>від</a:t>
            </a:r>
            <a:r>
              <a:rPr lang="ru-RU" dirty="0"/>
              <a:t> </a:t>
            </a:r>
            <a:r>
              <a:rPr lang="ru-RU" dirty="0" err="1"/>
              <a:t>кінцевих</a:t>
            </a:r>
            <a:r>
              <a:rPr lang="ru-RU" dirty="0"/>
              <a:t> </a:t>
            </a:r>
            <a:r>
              <a:rPr lang="ru-RU" dirty="0" err="1"/>
              <a:t>результатів</a:t>
            </a:r>
            <a:r>
              <a:rPr lang="ru-RU" dirty="0"/>
              <a:t> </a:t>
            </a:r>
            <a:r>
              <a:rPr lang="ru-RU" dirty="0" err="1"/>
              <a:t>діяльності</a:t>
            </a:r>
            <a:r>
              <a:rPr lang="ru-RU" dirty="0"/>
              <a:t> </a:t>
            </a:r>
            <a:r>
              <a:rPr lang="ru-RU" dirty="0" err="1"/>
              <a:t>підприємства</a:t>
            </a:r>
            <a:r>
              <a:rPr lang="ru-RU" dirty="0"/>
              <a:t>. </a:t>
            </a:r>
            <a:r>
              <a:rPr lang="ru-RU" dirty="0" err="1"/>
              <a:t>Додаткова</a:t>
            </a:r>
            <a:r>
              <a:rPr lang="ru-RU" dirty="0"/>
              <a:t> </a:t>
            </a:r>
            <a:r>
              <a:rPr lang="ru-RU" dirty="0" err="1"/>
              <a:t>заробітна</a:t>
            </a:r>
            <a:r>
              <a:rPr lang="ru-RU" dirty="0"/>
              <a:t> плата – </a:t>
            </a:r>
            <a:r>
              <a:rPr lang="ru-RU" dirty="0" err="1"/>
              <a:t>це</a:t>
            </a:r>
            <a:r>
              <a:rPr lang="ru-RU" dirty="0"/>
              <a:t> </a:t>
            </a:r>
            <a:r>
              <a:rPr lang="ru-RU" dirty="0" err="1"/>
              <a:t>винагорода</a:t>
            </a:r>
            <a:r>
              <a:rPr lang="ru-RU" dirty="0"/>
              <a:t> за </a:t>
            </a:r>
            <a:r>
              <a:rPr lang="ru-RU" dirty="0" err="1"/>
              <a:t>працю</a:t>
            </a:r>
            <a:r>
              <a:rPr lang="ru-RU" dirty="0"/>
              <a:t> </a:t>
            </a:r>
            <a:r>
              <a:rPr lang="ru-RU" dirty="0" err="1"/>
              <a:t>понад</a:t>
            </a:r>
            <a:r>
              <a:rPr lang="ru-RU" dirty="0"/>
              <a:t> </a:t>
            </a:r>
            <a:r>
              <a:rPr lang="ru-RU" dirty="0" err="1"/>
              <a:t>встановлені</a:t>
            </a:r>
            <a:r>
              <a:rPr lang="ru-RU" dirty="0"/>
              <a:t> </a:t>
            </a:r>
            <a:r>
              <a:rPr lang="ru-RU" dirty="0" err="1"/>
              <a:t>норми</a:t>
            </a:r>
            <a:r>
              <a:rPr lang="ru-RU" dirty="0"/>
              <a:t>, за </a:t>
            </a:r>
            <a:r>
              <a:rPr lang="ru-RU" dirty="0" err="1"/>
              <a:t>трудові</a:t>
            </a:r>
            <a:r>
              <a:rPr lang="ru-RU" dirty="0"/>
              <a:t> </a:t>
            </a:r>
            <a:r>
              <a:rPr lang="ru-RU" dirty="0" err="1"/>
              <a:t>успіхи</a:t>
            </a:r>
            <a:r>
              <a:rPr lang="ru-RU" dirty="0"/>
              <a:t> та </a:t>
            </a:r>
            <a:r>
              <a:rPr lang="ru-RU" dirty="0" err="1"/>
              <a:t>винахідливість</a:t>
            </a:r>
            <a:r>
              <a:rPr lang="ru-RU" dirty="0"/>
              <a:t> і за </a:t>
            </a:r>
            <a:r>
              <a:rPr lang="ru-RU" dirty="0" err="1"/>
              <a:t>особливі</a:t>
            </a:r>
            <a:r>
              <a:rPr lang="ru-RU" dirty="0"/>
              <a:t> </a:t>
            </a:r>
            <a:r>
              <a:rPr lang="ru-RU" dirty="0" err="1"/>
              <a:t>умови</a:t>
            </a:r>
            <a:r>
              <a:rPr lang="ru-RU" dirty="0"/>
              <a:t> </a:t>
            </a:r>
            <a:r>
              <a:rPr lang="ru-RU" dirty="0" err="1"/>
              <a:t>праці</a:t>
            </a:r>
            <a:r>
              <a:rPr lang="ru-RU" dirty="0"/>
              <a:t>, у тому </a:t>
            </a:r>
            <a:r>
              <a:rPr lang="ru-RU" dirty="0" err="1"/>
              <a:t>числі</a:t>
            </a:r>
            <a:r>
              <a:rPr lang="ru-RU" dirty="0"/>
              <a:t> доплати, надбавки, </a:t>
            </a:r>
            <a:r>
              <a:rPr lang="ru-RU" dirty="0" err="1"/>
              <a:t>гарантійні</a:t>
            </a:r>
            <a:r>
              <a:rPr lang="ru-RU" dirty="0"/>
              <a:t> й </a:t>
            </a:r>
            <a:r>
              <a:rPr lang="ru-RU" dirty="0" err="1"/>
              <a:t>компенсаційні</a:t>
            </a:r>
            <a:r>
              <a:rPr lang="ru-RU" dirty="0"/>
              <a:t> </a:t>
            </a:r>
            <a:r>
              <a:rPr lang="ru-RU" dirty="0" err="1"/>
              <a:t>виплати</a:t>
            </a:r>
            <a:r>
              <a:rPr lang="ru-RU" dirty="0"/>
              <a:t>, </a:t>
            </a:r>
            <a:r>
              <a:rPr lang="ru-RU" dirty="0" err="1"/>
              <a:t>передбачені</a:t>
            </a:r>
            <a:r>
              <a:rPr lang="ru-RU" dirty="0"/>
              <a:t> </a:t>
            </a:r>
            <a:r>
              <a:rPr lang="ru-RU" dirty="0" err="1"/>
              <a:t>чинним</a:t>
            </a:r>
            <a:r>
              <a:rPr lang="ru-RU" dirty="0"/>
              <a:t> </a:t>
            </a:r>
            <a:r>
              <a:rPr lang="ru-RU" dirty="0" err="1"/>
              <a:t>законодавством</a:t>
            </a:r>
            <a:r>
              <a:rPr lang="ru-RU" dirty="0"/>
              <a:t>, а </a:t>
            </a:r>
            <a:r>
              <a:rPr lang="ru-RU" dirty="0" err="1"/>
              <a:t>також</a:t>
            </a:r>
            <a:r>
              <a:rPr lang="ru-RU" dirty="0"/>
              <a:t> </a:t>
            </a:r>
            <a:r>
              <a:rPr lang="ru-RU" dirty="0" err="1"/>
              <a:t>премії</a:t>
            </a:r>
            <a:r>
              <a:rPr lang="ru-RU" dirty="0"/>
              <a:t>, </a:t>
            </a:r>
            <a:r>
              <a:rPr lang="ru-RU" dirty="0" err="1"/>
              <a:t>пов'язані</a:t>
            </a:r>
            <a:r>
              <a:rPr lang="ru-RU" dirty="0"/>
              <a:t> з </a:t>
            </a:r>
            <a:r>
              <a:rPr lang="ru-RU" dirty="0" err="1"/>
              <a:t>виконанням</a:t>
            </a:r>
            <a:r>
              <a:rPr lang="ru-RU" dirty="0"/>
              <a:t> </a:t>
            </a:r>
            <a:r>
              <a:rPr lang="ru-RU" dirty="0" err="1"/>
              <a:t>виробничих</a:t>
            </a:r>
            <a:r>
              <a:rPr lang="ru-RU" dirty="0"/>
              <a:t> </a:t>
            </a:r>
            <a:r>
              <a:rPr lang="ru-RU" dirty="0" err="1"/>
              <a:t>завдань</a:t>
            </a:r>
            <a:r>
              <a:rPr lang="ru-RU" dirty="0"/>
              <a:t> і </a:t>
            </a:r>
            <a:r>
              <a:rPr lang="ru-RU" dirty="0" err="1"/>
              <a:t>функцій</a:t>
            </a:r>
            <a:r>
              <a:rPr lang="ru-RU" dirty="0"/>
              <a:t>.</a:t>
            </a:r>
          </a:p>
          <a:p>
            <a:endParaRPr lang="ru-RU" dirty="0"/>
          </a:p>
          <a:p>
            <a:r>
              <a:rPr lang="ru-RU" b="1" dirty="0" err="1"/>
              <a:t>Інші</a:t>
            </a:r>
            <a:r>
              <a:rPr lang="ru-RU" b="1" dirty="0"/>
              <a:t> </a:t>
            </a:r>
            <a:r>
              <a:rPr lang="ru-RU" b="1" dirty="0" err="1"/>
              <a:t>заохочувальні</a:t>
            </a:r>
            <a:r>
              <a:rPr lang="ru-RU" b="1" dirty="0"/>
              <a:t> та </a:t>
            </a:r>
            <a:r>
              <a:rPr lang="ru-RU" b="1" dirty="0" err="1"/>
              <a:t>компенсаційні</a:t>
            </a:r>
            <a:r>
              <a:rPr lang="ru-RU" b="1" dirty="0"/>
              <a:t> </a:t>
            </a:r>
            <a:r>
              <a:rPr lang="ru-RU" b="1" dirty="0" err="1"/>
              <a:t>виплати</a:t>
            </a:r>
            <a:r>
              <a:rPr lang="ru-RU" b="1" dirty="0"/>
              <a:t> </a:t>
            </a:r>
            <a:r>
              <a:rPr lang="ru-RU" dirty="0"/>
              <a:t>– </a:t>
            </a:r>
            <a:r>
              <a:rPr lang="ru-RU" dirty="0" err="1"/>
              <a:t>це</a:t>
            </a:r>
            <a:r>
              <a:rPr lang="ru-RU" dirty="0"/>
              <a:t> </a:t>
            </a:r>
            <a:r>
              <a:rPr lang="ru-RU" dirty="0" err="1"/>
              <a:t>винагорода</a:t>
            </a:r>
            <a:r>
              <a:rPr lang="ru-RU" dirty="0"/>
              <a:t> за </a:t>
            </a:r>
            <a:r>
              <a:rPr lang="ru-RU" dirty="0" err="1"/>
              <a:t>підсумками</a:t>
            </a:r>
            <a:r>
              <a:rPr lang="ru-RU" dirty="0"/>
              <a:t> </a:t>
            </a:r>
            <a:r>
              <a:rPr lang="ru-RU" dirty="0" err="1"/>
              <a:t>роботи</a:t>
            </a:r>
            <a:r>
              <a:rPr lang="ru-RU" dirty="0"/>
              <a:t> за </a:t>
            </a:r>
            <a:r>
              <a:rPr lang="ru-RU" dirty="0" err="1"/>
              <a:t>рік</a:t>
            </a:r>
            <a:r>
              <a:rPr lang="ru-RU" dirty="0"/>
              <a:t>, </a:t>
            </a:r>
            <a:r>
              <a:rPr lang="ru-RU" dirty="0" err="1"/>
              <a:t>премії</a:t>
            </a:r>
            <a:r>
              <a:rPr lang="ru-RU" dirty="0"/>
              <a:t> за </a:t>
            </a:r>
            <a:r>
              <a:rPr lang="ru-RU" dirty="0" err="1"/>
              <a:t>спеціальними</a:t>
            </a:r>
            <a:r>
              <a:rPr lang="ru-RU" dirty="0"/>
              <a:t> системами і </a:t>
            </a:r>
            <a:r>
              <a:rPr lang="ru-RU" dirty="0" err="1"/>
              <a:t>положеннями</a:t>
            </a:r>
            <a:r>
              <a:rPr lang="ru-RU" dirty="0"/>
              <a:t>, </a:t>
            </a:r>
            <a:r>
              <a:rPr lang="ru-RU" dirty="0" err="1"/>
              <a:t>компенсаційні</a:t>
            </a:r>
            <a:r>
              <a:rPr lang="ru-RU" dirty="0"/>
              <a:t> та </a:t>
            </a:r>
            <a:r>
              <a:rPr lang="ru-RU" dirty="0" err="1"/>
              <a:t>інші</a:t>
            </a:r>
            <a:r>
              <a:rPr lang="ru-RU" dirty="0"/>
              <a:t> </a:t>
            </a:r>
            <a:r>
              <a:rPr lang="ru-RU" dirty="0" err="1"/>
              <a:t>грошові</a:t>
            </a:r>
            <a:r>
              <a:rPr lang="ru-RU" dirty="0"/>
              <a:t> й </a:t>
            </a:r>
            <a:r>
              <a:rPr lang="ru-RU" dirty="0" err="1"/>
              <a:t>матеріальні</a:t>
            </a:r>
            <a:r>
              <a:rPr lang="ru-RU" dirty="0"/>
              <a:t> </a:t>
            </a:r>
            <a:r>
              <a:rPr lang="ru-RU" dirty="0" err="1"/>
              <a:t>виплати</a:t>
            </a:r>
            <a:r>
              <a:rPr lang="ru-RU" dirty="0"/>
              <a:t>, </a:t>
            </a:r>
            <a:r>
              <a:rPr lang="ru-RU" dirty="0" err="1"/>
              <a:t>які</a:t>
            </a:r>
            <a:r>
              <a:rPr lang="ru-RU" dirty="0"/>
              <a:t> не </a:t>
            </a:r>
            <a:r>
              <a:rPr lang="ru-RU" dirty="0" err="1"/>
              <a:t>передбачені</a:t>
            </a:r>
            <a:r>
              <a:rPr lang="ru-RU" dirty="0"/>
              <a:t> актами чинного </a:t>
            </a:r>
            <a:r>
              <a:rPr lang="ru-RU" dirty="0" err="1"/>
              <a:t>законодавства</a:t>
            </a:r>
            <a:r>
              <a:rPr lang="ru-RU" dirty="0"/>
              <a:t> </a:t>
            </a:r>
            <a:r>
              <a:rPr lang="ru-RU" dirty="0" err="1"/>
              <a:t>або</a:t>
            </a:r>
            <a:r>
              <a:rPr lang="ru-RU" dirty="0"/>
              <a:t> </a:t>
            </a:r>
            <a:r>
              <a:rPr lang="ru-RU" dirty="0" err="1"/>
              <a:t>які</a:t>
            </a:r>
            <a:r>
              <a:rPr lang="ru-RU" dirty="0"/>
              <a:t> </a:t>
            </a:r>
            <a:r>
              <a:rPr lang="ru-RU" dirty="0" err="1"/>
              <a:t>провадяться</a:t>
            </a:r>
            <a:r>
              <a:rPr lang="ru-RU" dirty="0"/>
              <a:t> </a:t>
            </a:r>
            <a:r>
              <a:rPr lang="ru-RU" dirty="0" err="1"/>
              <a:t>понад</a:t>
            </a:r>
            <a:r>
              <a:rPr lang="ru-RU" dirty="0"/>
              <a:t> </a:t>
            </a:r>
            <a:r>
              <a:rPr lang="ru-RU" dirty="0" err="1"/>
              <a:t>встановлені</a:t>
            </a:r>
            <a:r>
              <a:rPr lang="ru-RU" dirty="0"/>
              <a:t> </a:t>
            </a:r>
            <a:r>
              <a:rPr lang="ru-RU" dirty="0" err="1"/>
              <a:t>зазначеними</a:t>
            </a:r>
            <a:r>
              <a:rPr lang="ru-RU" dirty="0"/>
              <a:t> актами </a:t>
            </a:r>
            <a:r>
              <a:rPr lang="ru-RU" dirty="0" err="1"/>
              <a:t>норми</a:t>
            </a:r>
            <a:r>
              <a:rPr lang="ru-RU" dirty="0"/>
              <a:t>.</a:t>
            </a:r>
            <a:endParaRPr lang="uk-UA" dirty="0"/>
          </a:p>
        </p:txBody>
      </p:sp>
    </p:spTree>
    <p:extLst>
      <p:ext uri="{BB962C8B-B14F-4D97-AF65-F5344CB8AC3E}">
        <p14:creationId xmlns:p14="http://schemas.microsoft.com/office/powerpoint/2010/main" val="1819724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0E05C775-9737-4193-AD88-B45760BDFB15}"/>
              </a:ext>
            </a:extLst>
          </p:cNvPr>
          <p:cNvSpPr/>
          <p:nvPr/>
        </p:nvSpPr>
        <p:spPr>
          <a:xfrm>
            <a:off x="1819275" y="2019300"/>
            <a:ext cx="8553450" cy="2585323"/>
          </a:xfrm>
          <a:prstGeom prst="rect">
            <a:avLst/>
          </a:prstGeom>
        </p:spPr>
        <p:txBody>
          <a:bodyPr wrap="square">
            <a:spAutoFit/>
          </a:bodyPr>
          <a:lstStyle/>
          <a:p>
            <a:r>
              <a:rPr lang="uk-UA" dirty="0"/>
              <a:t>Практична організація оплати праці базується на державному й договірному регулюванні її абсолютного рівня та механізмі визначення індивідуальної заробітної плати всіх окремих категорій працівників (робітників, спеціалістів, службовців, керівників) підприємств та установ різних форм власності. Основним організаційно-правовим інструментом обґрунтування диференціації заробітної плати працівників різних суб'єктів господарювання є тарифно-посадова система, основні елементи якої такі: тарифно-кваліфікаційні довідники; кваліфікаційні довідники посад керівників, спеціалістів і службовців; тарифні сітки й ставки; схеми посадових окладів або єдина тарифна сітка.</a:t>
            </a:r>
          </a:p>
        </p:txBody>
      </p:sp>
    </p:spTree>
    <p:extLst>
      <p:ext uri="{BB962C8B-B14F-4D97-AF65-F5344CB8AC3E}">
        <p14:creationId xmlns:p14="http://schemas.microsoft.com/office/powerpoint/2010/main" val="1741783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8BD9D379-2918-4EB7-BADA-4F57D70AC1B4}"/>
              </a:ext>
            </a:extLst>
          </p:cNvPr>
          <p:cNvSpPr/>
          <p:nvPr/>
        </p:nvSpPr>
        <p:spPr>
          <a:xfrm>
            <a:off x="1790700" y="2057401"/>
            <a:ext cx="9277350" cy="1200329"/>
          </a:xfrm>
          <a:prstGeom prst="rect">
            <a:avLst/>
          </a:prstGeom>
        </p:spPr>
        <p:txBody>
          <a:bodyPr wrap="square">
            <a:spAutoFit/>
          </a:bodyPr>
          <a:lstStyle/>
          <a:p>
            <a:r>
              <a:rPr lang="ru-RU" dirty="0" err="1"/>
              <a:t>Мінімальна</a:t>
            </a:r>
            <a:r>
              <a:rPr lang="ru-RU" dirty="0"/>
              <a:t> </a:t>
            </a:r>
            <a:r>
              <a:rPr lang="ru-RU" dirty="0" err="1"/>
              <a:t>заробітна</a:t>
            </a:r>
            <a:r>
              <a:rPr lang="ru-RU" dirty="0"/>
              <a:t> плата в </a:t>
            </a:r>
            <a:r>
              <a:rPr lang="ru-RU" dirty="0" err="1"/>
              <a:t>Україні</a:t>
            </a:r>
            <a:r>
              <a:rPr lang="ru-RU" dirty="0"/>
              <a:t> — </a:t>
            </a:r>
            <a:r>
              <a:rPr lang="ru-RU" dirty="0" err="1"/>
              <a:t>це</a:t>
            </a:r>
            <a:r>
              <a:rPr lang="ru-RU" dirty="0"/>
              <a:t> </a:t>
            </a:r>
            <a:r>
              <a:rPr lang="ru-RU" dirty="0" err="1"/>
              <a:t>найнижча</a:t>
            </a:r>
            <a:r>
              <a:rPr lang="ru-RU" dirty="0"/>
              <a:t> </a:t>
            </a:r>
            <a:r>
              <a:rPr lang="ru-RU" dirty="0" err="1"/>
              <a:t>щомісячна</a:t>
            </a:r>
            <a:r>
              <a:rPr lang="ru-RU" dirty="0"/>
              <a:t> і </a:t>
            </a:r>
            <a:r>
              <a:rPr lang="ru-RU" dirty="0" err="1"/>
              <a:t>погодинна</a:t>
            </a:r>
            <a:r>
              <a:rPr lang="ru-RU" dirty="0"/>
              <a:t> оплата </a:t>
            </a:r>
            <a:r>
              <a:rPr lang="ru-RU" dirty="0" err="1"/>
              <a:t>праці</a:t>
            </a:r>
            <a:r>
              <a:rPr lang="ru-RU" dirty="0"/>
              <a:t>, </a:t>
            </a:r>
            <a:r>
              <a:rPr lang="ru-RU" dirty="0" err="1"/>
              <a:t>що</a:t>
            </a:r>
            <a:r>
              <a:rPr lang="ru-RU" dirty="0"/>
              <a:t> </a:t>
            </a:r>
            <a:r>
              <a:rPr lang="ru-RU" dirty="0" err="1"/>
              <a:t>роботодавці</a:t>
            </a:r>
            <a:r>
              <a:rPr lang="ru-RU" dirty="0"/>
              <a:t> за законом </a:t>
            </a:r>
            <a:r>
              <a:rPr lang="ru-RU" dirty="0" err="1"/>
              <a:t>мають</a:t>
            </a:r>
            <a:r>
              <a:rPr lang="ru-RU" dirty="0"/>
              <a:t> права </a:t>
            </a:r>
            <a:r>
              <a:rPr lang="ru-RU" dirty="0" err="1"/>
              <a:t>виплачувати</a:t>
            </a:r>
            <a:r>
              <a:rPr lang="ru-RU" dirty="0"/>
              <a:t> </a:t>
            </a:r>
            <a:r>
              <a:rPr lang="ru-RU" dirty="0" err="1"/>
              <a:t>своїм</a:t>
            </a:r>
            <a:r>
              <a:rPr lang="ru-RU" dirty="0"/>
              <a:t> </a:t>
            </a:r>
            <a:r>
              <a:rPr lang="ru-RU" dirty="0" err="1"/>
              <a:t>працівникам</a:t>
            </a:r>
            <a:r>
              <a:rPr lang="ru-RU" dirty="0"/>
              <a:t> в </a:t>
            </a:r>
            <a:r>
              <a:rPr lang="ru-RU" dirty="0" err="1"/>
              <a:t>Україні</a:t>
            </a:r>
            <a:r>
              <a:rPr lang="ru-RU" dirty="0"/>
              <a:t>.</a:t>
            </a:r>
          </a:p>
          <a:p>
            <a:endParaRPr lang="ru-RU" dirty="0"/>
          </a:p>
          <a:p>
            <a:r>
              <a:rPr lang="ru-RU" dirty="0" smtClean="0"/>
              <a:t>З </a:t>
            </a:r>
            <a:r>
              <a:rPr lang="ru-RU" dirty="0"/>
              <a:t>01.10.2022 р. – 6700 грн. Та 40,46 грн. За годину</a:t>
            </a:r>
            <a:endParaRPr lang="uk-UA" dirty="0"/>
          </a:p>
        </p:txBody>
      </p:sp>
    </p:spTree>
    <p:extLst>
      <p:ext uri="{BB962C8B-B14F-4D97-AF65-F5344CB8AC3E}">
        <p14:creationId xmlns:p14="http://schemas.microsoft.com/office/powerpoint/2010/main" val="3565339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9FDD7AD-206F-48FF-8532-B43FF704FC4D}"/>
              </a:ext>
            </a:extLst>
          </p:cNvPr>
          <p:cNvSpPr/>
          <p:nvPr/>
        </p:nvSpPr>
        <p:spPr>
          <a:xfrm>
            <a:off x="2727960" y="614095"/>
            <a:ext cx="7444740" cy="646331"/>
          </a:xfrm>
          <a:prstGeom prst="rect">
            <a:avLst/>
          </a:prstGeom>
        </p:spPr>
        <p:txBody>
          <a:bodyPr wrap="square">
            <a:spAutoFit/>
          </a:bodyPr>
          <a:lstStyle/>
          <a:p>
            <a:pPr algn="ctr"/>
            <a:r>
              <a:rPr lang="ru-RU" b="1" dirty="0" err="1">
                <a:solidFill>
                  <a:srgbClr val="000000"/>
                </a:solidFill>
                <a:latin typeface="verdana" panose="020B0604030504040204" pitchFamily="34" charset="0"/>
              </a:rPr>
              <a:t>Прожитковий</a:t>
            </a:r>
            <a:r>
              <a:rPr lang="ru-RU" b="1" dirty="0">
                <a:solidFill>
                  <a:srgbClr val="000000"/>
                </a:solidFill>
                <a:latin typeface="verdana" panose="020B0604030504040204" pitchFamily="34" charset="0"/>
              </a:rPr>
              <a:t> </a:t>
            </a:r>
            <a:r>
              <a:rPr lang="ru-RU" b="1" dirty="0" err="1">
                <a:solidFill>
                  <a:srgbClr val="000000"/>
                </a:solidFill>
                <a:latin typeface="verdana" panose="020B0604030504040204" pitchFamily="34" charset="0"/>
              </a:rPr>
              <a:t>мінімум</a:t>
            </a:r>
            <a:r>
              <a:rPr lang="ru-RU" b="1" dirty="0">
                <a:solidFill>
                  <a:srgbClr val="000000"/>
                </a:solidFill>
                <a:latin typeface="verdana" panose="020B0604030504040204" pitchFamily="34" charset="0"/>
              </a:rPr>
              <a:t> в </a:t>
            </a:r>
            <a:r>
              <a:rPr lang="ru-RU" b="1" dirty="0" err="1">
                <a:solidFill>
                  <a:srgbClr val="000000"/>
                </a:solidFill>
                <a:latin typeface="verdana" panose="020B0604030504040204" pitchFamily="34" charset="0"/>
              </a:rPr>
              <a:t>Україні</a:t>
            </a:r>
            <a:r>
              <a:rPr lang="ru-RU" b="1" dirty="0">
                <a:solidFill>
                  <a:srgbClr val="000000"/>
                </a:solidFill>
                <a:latin typeface="verdana" panose="020B0604030504040204" pitchFamily="34" charset="0"/>
              </a:rPr>
              <a:t> по </a:t>
            </a:r>
            <a:r>
              <a:rPr lang="ru-RU" b="1" dirty="0" err="1">
                <a:solidFill>
                  <a:srgbClr val="000000"/>
                </a:solidFill>
                <a:latin typeface="verdana" panose="020B0604030504040204" pitchFamily="34" charset="0"/>
              </a:rPr>
              <a:t>соціальним</a:t>
            </a:r>
            <a:r>
              <a:rPr lang="ru-RU" b="1" dirty="0">
                <a:solidFill>
                  <a:srgbClr val="000000"/>
                </a:solidFill>
                <a:latin typeface="verdana" panose="020B0604030504040204" pitchFamily="34" charset="0"/>
              </a:rPr>
              <a:t> та </a:t>
            </a:r>
            <a:r>
              <a:rPr lang="ru-RU" b="1" dirty="0" err="1">
                <a:solidFill>
                  <a:srgbClr val="000000"/>
                </a:solidFill>
                <a:latin typeface="verdana" panose="020B0604030504040204" pitchFamily="34" charset="0"/>
              </a:rPr>
              <a:t>демографічним</a:t>
            </a:r>
            <a:r>
              <a:rPr lang="ru-RU" b="1" dirty="0">
                <a:solidFill>
                  <a:srgbClr val="000000"/>
                </a:solidFill>
                <a:latin typeface="verdana" panose="020B0604030504040204" pitchFamily="34" charset="0"/>
              </a:rPr>
              <a:t> </a:t>
            </a:r>
            <a:r>
              <a:rPr lang="ru-RU" b="1" dirty="0" err="1">
                <a:solidFill>
                  <a:srgbClr val="000000"/>
                </a:solidFill>
                <a:latin typeface="verdana" panose="020B0604030504040204" pitchFamily="34" charset="0"/>
              </a:rPr>
              <a:t>групам</a:t>
            </a:r>
            <a:r>
              <a:rPr lang="ru-RU" b="1" dirty="0">
                <a:solidFill>
                  <a:srgbClr val="000000"/>
                </a:solidFill>
                <a:latin typeface="verdana" panose="020B0604030504040204" pitchFamily="34" charset="0"/>
              </a:rPr>
              <a:t> у 2022 р. </a:t>
            </a:r>
            <a:endParaRPr lang="uk-UA" dirty="0"/>
          </a:p>
        </p:txBody>
      </p:sp>
      <p:pic>
        <p:nvPicPr>
          <p:cNvPr id="4" name="Рисунок 3">
            <a:extLst>
              <a:ext uri="{FF2B5EF4-FFF2-40B4-BE49-F238E27FC236}">
                <a16:creationId xmlns:a16="http://schemas.microsoft.com/office/drawing/2014/main" id="{2EF82F8D-B819-4953-BF1A-50999C7BD2D3}"/>
              </a:ext>
            </a:extLst>
          </p:cNvPr>
          <p:cNvPicPr>
            <a:picLocks noChangeAspect="1"/>
          </p:cNvPicPr>
          <p:nvPr/>
        </p:nvPicPr>
        <p:blipFill>
          <a:blip r:embed="rId2"/>
          <a:stretch>
            <a:fillRect/>
          </a:stretch>
        </p:blipFill>
        <p:spPr>
          <a:xfrm>
            <a:off x="569979" y="1988820"/>
            <a:ext cx="11052042" cy="2163127"/>
          </a:xfrm>
          <a:prstGeom prst="rect">
            <a:avLst/>
          </a:prstGeom>
        </p:spPr>
      </p:pic>
    </p:spTree>
    <p:extLst>
      <p:ext uri="{BB962C8B-B14F-4D97-AF65-F5344CB8AC3E}">
        <p14:creationId xmlns:p14="http://schemas.microsoft.com/office/powerpoint/2010/main" val="2876244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9AD04521-91C5-4C5A-8F48-82A0F19E4D91}"/>
              </a:ext>
            </a:extLst>
          </p:cNvPr>
          <p:cNvPicPr>
            <a:picLocks noChangeAspect="1"/>
          </p:cNvPicPr>
          <p:nvPr/>
        </p:nvPicPr>
        <p:blipFill>
          <a:blip r:embed="rId2"/>
          <a:stretch>
            <a:fillRect/>
          </a:stretch>
        </p:blipFill>
        <p:spPr>
          <a:xfrm>
            <a:off x="452688" y="785348"/>
            <a:ext cx="11343072" cy="5261122"/>
          </a:xfrm>
          <a:prstGeom prst="rect">
            <a:avLst/>
          </a:prstGeom>
        </p:spPr>
      </p:pic>
    </p:spTree>
    <p:extLst>
      <p:ext uri="{BB962C8B-B14F-4D97-AF65-F5344CB8AC3E}">
        <p14:creationId xmlns:p14="http://schemas.microsoft.com/office/powerpoint/2010/main" val="1041599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D3E57A36-A867-4ACD-8E5F-BB91311C647D}"/>
              </a:ext>
            </a:extLst>
          </p:cNvPr>
          <p:cNvPicPr>
            <a:picLocks noChangeAspect="1"/>
          </p:cNvPicPr>
          <p:nvPr/>
        </p:nvPicPr>
        <p:blipFill>
          <a:blip r:embed="rId2"/>
          <a:stretch>
            <a:fillRect/>
          </a:stretch>
        </p:blipFill>
        <p:spPr>
          <a:xfrm>
            <a:off x="723900" y="581025"/>
            <a:ext cx="10744200" cy="5695950"/>
          </a:xfrm>
          <a:prstGeom prst="rect">
            <a:avLst/>
          </a:prstGeom>
        </p:spPr>
      </p:pic>
    </p:spTree>
    <p:extLst>
      <p:ext uri="{BB962C8B-B14F-4D97-AF65-F5344CB8AC3E}">
        <p14:creationId xmlns:p14="http://schemas.microsoft.com/office/powerpoint/2010/main" val="15544415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43CF5C8-5A56-4A77-BEAA-0D9E65EE4188}"/>
              </a:ext>
            </a:extLst>
          </p:cNvPr>
          <p:cNvSpPr/>
          <p:nvPr/>
        </p:nvSpPr>
        <p:spPr>
          <a:xfrm>
            <a:off x="735330" y="474345"/>
            <a:ext cx="10355580" cy="5909310"/>
          </a:xfrm>
          <a:prstGeom prst="rect">
            <a:avLst/>
          </a:prstGeom>
        </p:spPr>
        <p:txBody>
          <a:bodyPr wrap="square">
            <a:spAutoFit/>
          </a:bodyPr>
          <a:lstStyle/>
          <a:p>
            <a:r>
              <a:rPr lang="ru-RU" dirty="0"/>
              <a:t>У </a:t>
            </a:r>
            <a:r>
              <a:rPr lang="ru-RU" dirty="0" err="1"/>
              <a:t>сучасних</a:t>
            </a:r>
            <a:r>
              <a:rPr lang="ru-RU" dirty="0"/>
              <a:t> </a:t>
            </a:r>
            <a:r>
              <a:rPr lang="ru-RU" dirty="0" err="1"/>
              <a:t>умовах</a:t>
            </a:r>
            <a:r>
              <a:rPr lang="ru-RU" dirty="0"/>
              <a:t> на </a:t>
            </a:r>
            <a:r>
              <a:rPr lang="ru-RU" dirty="0" err="1"/>
              <a:t>підприємствах</a:t>
            </a:r>
            <a:r>
              <a:rPr lang="ru-RU" dirty="0"/>
              <a:t> </a:t>
            </a:r>
            <a:r>
              <a:rPr lang="ru-RU" dirty="0" err="1"/>
              <a:t>застосовуються</a:t>
            </a:r>
            <a:r>
              <a:rPr lang="ru-RU" dirty="0"/>
              <a:t> </a:t>
            </a:r>
            <a:r>
              <a:rPr lang="ru-RU" dirty="0" err="1"/>
              <a:t>різні</a:t>
            </a:r>
            <a:r>
              <a:rPr lang="ru-RU" dirty="0"/>
              <a:t> </a:t>
            </a:r>
            <a:r>
              <a:rPr lang="ru-RU" dirty="0" err="1"/>
              <a:t>форми</a:t>
            </a:r>
            <a:r>
              <a:rPr lang="ru-RU" dirty="0"/>
              <a:t> і </a:t>
            </a:r>
            <a:r>
              <a:rPr lang="ru-RU" dirty="0" err="1"/>
              <a:t>системи</a:t>
            </a:r>
            <a:r>
              <a:rPr lang="ru-RU" dirty="0"/>
              <a:t> оплати </a:t>
            </a:r>
            <a:r>
              <a:rPr lang="ru-RU" dirty="0" err="1"/>
              <a:t>праці</a:t>
            </a:r>
            <a:r>
              <a:rPr lang="ru-RU" dirty="0"/>
              <a:t>, але </a:t>
            </a:r>
            <a:r>
              <a:rPr lang="ru-RU" dirty="0" err="1"/>
              <a:t>найбільше</a:t>
            </a:r>
            <a:r>
              <a:rPr lang="ru-RU" dirty="0"/>
              <a:t> </a:t>
            </a:r>
            <a:r>
              <a:rPr lang="ru-RU" dirty="0" err="1"/>
              <a:t>поширення</a:t>
            </a:r>
            <a:r>
              <a:rPr lang="ru-RU" dirty="0"/>
              <a:t> </a:t>
            </a:r>
            <a:r>
              <a:rPr lang="ru-RU" dirty="0" err="1"/>
              <a:t>отримали</a:t>
            </a:r>
            <a:r>
              <a:rPr lang="ru-RU" dirty="0"/>
              <a:t> </a:t>
            </a:r>
            <a:r>
              <a:rPr lang="ru-RU" dirty="0" err="1"/>
              <a:t>форми</a:t>
            </a:r>
            <a:r>
              <a:rPr lang="ru-RU" dirty="0"/>
              <a:t> оплати </a:t>
            </a:r>
            <a:r>
              <a:rPr lang="ru-RU" dirty="0" err="1"/>
              <a:t>праці</a:t>
            </a:r>
            <a:r>
              <a:rPr lang="ru-RU" dirty="0"/>
              <a:t>: </a:t>
            </a:r>
            <a:r>
              <a:rPr lang="ru-RU" dirty="0" err="1"/>
              <a:t>відрядна</a:t>
            </a:r>
            <a:r>
              <a:rPr lang="ru-RU" dirty="0"/>
              <a:t> і </a:t>
            </a:r>
            <a:r>
              <a:rPr lang="ru-RU" dirty="0" err="1"/>
              <a:t>погодинна</a:t>
            </a:r>
            <a:r>
              <a:rPr lang="ru-RU" dirty="0"/>
              <a:t>.</a:t>
            </a:r>
          </a:p>
          <a:p>
            <a:r>
              <a:rPr lang="uk-UA" dirty="0"/>
              <a:t>Погодинна оплата праці </a:t>
            </a:r>
            <a:r>
              <a:rPr lang="en-US" dirty="0"/>
              <a:t>- </a:t>
            </a:r>
            <a:r>
              <a:rPr lang="uk-UA" dirty="0"/>
              <a:t>це оплата праці за відпрацьований час.</a:t>
            </a:r>
          </a:p>
          <a:p>
            <a:r>
              <a:rPr lang="uk-UA" dirty="0"/>
              <a:t>Ця форма має такі системи:</a:t>
            </a:r>
          </a:p>
          <a:p>
            <a:r>
              <a:rPr lang="uk-UA" b="1" dirty="0"/>
              <a:t>Проста (пряма)  погодинна </a:t>
            </a:r>
            <a:r>
              <a:rPr lang="uk-UA" dirty="0"/>
              <a:t>- розраховується як добуток годинної тарифної ставки робочого даного розряду на відпрацьований час у даному періоді.</a:t>
            </a:r>
          </a:p>
          <a:p>
            <a:r>
              <a:rPr lang="uk-UA" b="1" dirty="0"/>
              <a:t>Погодинно-преміальна</a:t>
            </a:r>
            <a:r>
              <a:rPr lang="uk-UA" dirty="0"/>
              <a:t> - це така оплата праці, коли робітник одержує не тільки заробіток за кількість відпрацьованого часу, але і визначений відсоток премії до цього заробітку.</a:t>
            </a:r>
          </a:p>
          <a:p>
            <a:r>
              <a:rPr lang="uk-UA" b="1" dirty="0"/>
              <a:t>Система посадових окладів. </a:t>
            </a:r>
            <a:r>
              <a:rPr lang="uk-UA" dirty="0"/>
              <a:t>По цій системі оплачуються працівники, робота яких має стабільний характер.</a:t>
            </a:r>
          </a:p>
          <a:p>
            <a:r>
              <a:rPr lang="uk-UA" dirty="0"/>
              <a:t>Погодинну систему оплати праці найбільш вигідно застосовувати, якщо:</a:t>
            </a:r>
          </a:p>
          <a:p>
            <a:r>
              <a:rPr lang="uk-UA" dirty="0"/>
              <a:t>- на підприємстві функціонують потокові і конвеєрні лінії зі строго заданим ритмом;</a:t>
            </a:r>
          </a:p>
          <a:p>
            <a:r>
              <a:rPr lang="uk-UA" dirty="0"/>
              <a:t>- функції робітника зводяться до спостереження і контролю за ходом технологічного процесу;</a:t>
            </a:r>
          </a:p>
          <a:p>
            <a:r>
              <a:rPr lang="uk-UA" dirty="0"/>
              <a:t>- витрати на визначення планової та облік зробленої кількості продукції відносно великі;</a:t>
            </a:r>
          </a:p>
          <a:p>
            <a:r>
              <a:rPr lang="uk-UA" dirty="0"/>
              <a:t>- кількісний результат праці не може бути виміряний і не є визначальним;</a:t>
            </a:r>
          </a:p>
          <a:p>
            <a:r>
              <a:rPr lang="uk-UA" dirty="0"/>
              <a:t>- якість праці важливіше його кількості;</a:t>
            </a:r>
          </a:p>
          <a:p>
            <a:r>
              <a:rPr lang="uk-UA" dirty="0"/>
              <a:t>- робота є небезпечною;</a:t>
            </a:r>
          </a:p>
          <a:p>
            <a:r>
              <a:rPr lang="uk-UA" dirty="0"/>
              <a:t>- робота неоднорідна за своїм характером і нерегулярна по навантаженню;</a:t>
            </a:r>
          </a:p>
          <a:p>
            <a:r>
              <a:rPr lang="uk-UA" dirty="0"/>
              <a:t>- на даний момент збільшення випуску продукції (робіт, послуг) на тому або іншому робочому місці є недоцільним для підприємства;</a:t>
            </a:r>
          </a:p>
          <a:p>
            <a:r>
              <a:rPr lang="uk-UA" dirty="0"/>
              <a:t>- збільшення випуску продукції може призвести до браку або зниження її якості.</a:t>
            </a:r>
          </a:p>
        </p:txBody>
      </p:sp>
    </p:spTree>
    <p:extLst>
      <p:ext uri="{BB962C8B-B14F-4D97-AF65-F5344CB8AC3E}">
        <p14:creationId xmlns:p14="http://schemas.microsoft.com/office/powerpoint/2010/main" val="380575195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Капля</Template>
  <TotalTime>172</TotalTime>
  <Words>1245</Words>
  <Application>Microsoft Office PowerPoint</Application>
  <PresentationFormat>Широкий екран</PresentationFormat>
  <Paragraphs>82</Paragraphs>
  <Slides>16</Slides>
  <Notes>0</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16</vt:i4>
      </vt:variant>
    </vt:vector>
  </HeadingPairs>
  <TitlesOfParts>
    <vt:vector size="22" baseType="lpstr">
      <vt:lpstr>Arial</vt:lpstr>
      <vt:lpstr>Calibri</vt:lpstr>
      <vt:lpstr>Calibri Light</vt:lpstr>
      <vt:lpstr>Cambria Math</vt:lpstr>
      <vt:lpstr>verdana</vt:lpstr>
      <vt:lpstr>Тема Office</vt:lpstr>
      <vt:lpstr>Контролінг</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Управління системою контролінгу на підприємстві</dc:title>
  <dc:creator>Катерина Бужимська</dc:creator>
  <cp:lastModifiedBy>AdminR</cp:lastModifiedBy>
  <cp:revision>17</cp:revision>
  <dcterms:created xsi:type="dcterms:W3CDTF">2021-10-01T01:46:29Z</dcterms:created>
  <dcterms:modified xsi:type="dcterms:W3CDTF">2023-09-14T05:46:38Z</dcterms:modified>
</cp:coreProperties>
</file>