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0"/>
  </p:notesMasterIdLst>
  <p:sldIdLst>
    <p:sldId id="256" r:id="rId2"/>
    <p:sldId id="303" r:id="rId3"/>
    <p:sldId id="304" r:id="rId4"/>
    <p:sldId id="305" r:id="rId5"/>
    <p:sldId id="306" r:id="rId6"/>
    <p:sldId id="307" r:id="rId7"/>
    <p:sldId id="308" r:id="rId8"/>
    <p:sldId id="309" r:id="rId9"/>
    <p:sldId id="310" r:id="rId10"/>
    <p:sldId id="311" r:id="rId11"/>
    <p:sldId id="312" r:id="rId12"/>
    <p:sldId id="313" r:id="rId13"/>
    <p:sldId id="314" r:id="rId14"/>
    <p:sldId id="315" r:id="rId15"/>
    <p:sldId id="257" r:id="rId16"/>
    <p:sldId id="258" r:id="rId17"/>
    <p:sldId id="259" r:id="rId18"/>
    <p:sldId id="260" r:id="rId19"/>
    <p:sldId id="261" r:id="rId20"/>
    <p:sldId id="262" r:id="rId21"/>
    <p:sldId id="263" r:id="rId22"/>
    <p:sldId id="264" r:id="rId23"/>
    <p:sldId id="265" r:id="rId24"/>
    <p:sldId id="316" r:id="rId25"/>
    <p:sldId id="266" r:id="rId26"/>
    <p:sldId id="267" r:id="rId27"/>
    <p:sldId id="268" r:id="rId28"/>
    <p:sldId id="269" r:id="rId29"/>
    <p:sldId id="270" r:id="rId30"/>
    <p:sldId id="271" r:id="rId31"/>
    <p:sldId id="272" r:id="rId32"/>
    <p:sldId id="273" r:id="rId33"/>
    <p:sldId id="274" r:id="rId34"/>
    <p:sldId id="275" r:id="rId35"/>
    <p:sldId id="276" r:id="rId36"/>
    <p:sldId id="277" r:id="rId37"/>
    <p:sldId id="278" r:id="rId38"/>
    <p:sldId id="279" r:id="rId39"/>
    <p:sldId id="280" r:id="rId40"/>
    <p:sldId id="281" r:id="rId41"/>
    <p:sldId id="282" r:id="rId42"/>
    <p:sldId id="283" r:id="rId43"/>
    <p:sldId id="284" r:id="rId44"/>
    <p:sldId id="285" r:id="rId45"/>
    <p:sldId id="286" r:id="rId46"/>
    <p:sldId id="287" r:id="rId47"/>
    <p:sldId id="288" r:id="rId48"/>
    <p:sldId id="289" r:id="rId49"/>
    <p:sldId id="290" r:id="rId50"/>
    <p:sldId id="291" r:id="rId51"/>
    <p:sldId id="292" r:id="rId52"/>
    <p:sldId id="293" r:id="rId53"/>
    <p:sldId id="294" r:id="rId54"/>
    <p:sldId id="295" r:id="rId55"/>
    <p:sldId id="296" r:id="rId56"/>
    <p:sldId id="297" r:id="rId57"/>
    <p:sldId id="298" r:id="rId58"/>
    <p:sldId id="299" r:id="rId59"/>
    <p:sldId id="300" r:id="rId60"/>
    <p:sldId id="301" r:id="rId61"/>
    <p:sldId id="302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tableStyles" Target="tableStyle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749B2A-87B4-4408-BCBE-83D402BAFCA5}" type="datetimeFigureOut">
              <a:rPr lang="ru-RU" smtClean="0"/>
              <a:t>11.11.2024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33A350-69E4-49F8-BA4F-39C3E9AB1D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067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33A350-69E4-49F8-BA4F-39C3E9AB1D70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56606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33A350-69E4-49F8-BA4F-39C3E9AB1D70}" type="slidenum">
              <a:rPr lang="ru-RU" smtClean="0"/>
              <a:t>50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2199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33A350-69E4-49F8-BA4F-39C3E9AB1D70}" type="slidenum">
              <a:rPr lang="ru-RU" smtClean="0"/>
              <a:t>62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08083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33A350-69E4-49F8-BA4F-39C3E9AB1D70}" type="slidenum">
              <a:rPr lang="ru-RU" smtClean="0"/>
              <a:t>66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84797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33A350-69E4-49F8-BA4F-39C3E9AB1D70}" type="slidenum">
              <a:rPr lang="ru-RU" smtClean="0"/>
              <a:t>70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32071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png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4.png"/><Relationship Id="rId4" Type="http://schemas.openxmlformats.org/officeDocument/2006/relationships/image" Target="../media/image10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2.png"/><Relationship Id="rId4" Type="http://schemas.openxmlformats.org/officeDocument/2006/relationships/image" Target="../media/image111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8.png"/><Relationship Id="rId5" Type="http://schemas.openxmlformats.org/officeDocument/2006/relationships/image" Target="../media/image117.png"/><Relationship Id="rId4" Type="http://schemas.openxmlformats.org/officeDocument/2006/relationships/image" Target="../media/image116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1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png"/><Relationship Id="rId3" Type="http://schemas.openxmlformats.org/officeDocument/2006/relationships/image" Target="../media/image123.png"/><Relationship Id="rId7" Type="http://schemas.openxmlformats.org/officeDocument/2006/relationships/image" Target="../media/image127.pn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6.png"/><Relationship Id="rId5" Type="http://schemas.openxmlformats.org/officeDocument/2006/relationships/image" Target="../media/image125.png"/><Relationship Id="rId4" Type="http://schemas.openxmlformats.org/officeDocument/2006/relationships/image" Target="../media/image124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3.png"/><Relationship Id="rId5" Type="http://schemas.openxmlformats.org/officeDocument/2006/relationships/image" Target="../media/image132.png"/><Relationship Id="rId4" Type="http://schemas.openxmlformats.org/officeDocument/2006/relationships/image" Target="../media/image131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7.png"/><Relationship Id="rId4" Type="http://schemas.openxmlformats.org/officeDocument/2006/relationships/image" Target="../media/image136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0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5.png"/><Relationship Id="rId4" Type="http://schemas.openxmlformats.org/officeDocument/2006/relationships/image" Target="../media/image144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7" Type="http://schemas.openxmlformats.org/officeDocument/2006/relationships/image" Target="../media/image151.png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0.png"/><Relationship Id="rId5" Type="http://schemas.openxmlformats.org/officeDocument/2006/relationships/image" Target="../media/image149.png"/><Relationship Id="rId4" Type="http://schemas.openxmlformats.org/officeDocument/2006/relationships/image" Target="../media/image148.pn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png"/><Relationship Id="rId2" Type="http://schemas.openxmlformats.org/officeDocument/2006/relationships/image" Target="../media/image154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8.png"/><Relationship Id="rId4" Type="http://schemas.openxmlformats.org/officeDocument/2006/relationships/image" Target="../media/image157.pn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9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png"/><Relationship Id="rId2" Type="http://schemas.openxmlformats.org/officeDocument/2006/relationships/image" Target="../media/image162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7.png"/><Relationship Id="rId5" Type="http://schemas.openxmlformats.org/officeDocument/2006/relationships/image" Target="../media/image166.png"/><Relationship Id="rId4" Type="http://schemas.openxmlformats.org/officeDocument/2006/relationships/image" Target="../media/image165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png"/><Relationship Id="rId2" Type="http://schemas.openxmlformats.org/officeDocument/2006/relationships/image" Target="../media/image1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2.png"/><Relationship Id="rId5" Type="http://schemas.openxmlformats.org/officeDocument/2006/relationships/image" Target="../media/image171.png"/><Relationship Id="rId4" Type="http://schemas.openxmlformats.org/officeDocument/2006/relationships/image" Target="../media/image170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4.png"/><Relationship Id="rId2" Type="http://schemas.openxmlformats.org/officeDocument/2006/relationships/image" Target="../media/image17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7.png"/><Relationship Id="rId5" Type="http://schemas.openxmlformats.org/officeDocument/2006/relationships/image" Target="../media/image176.png"/><Relationship Id="rId4" Type="http://schemas.openxmlformats.org/officeDocument/2006/relationships/image" Target="../media/image175.pn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4.png"/><Relationship Id="rId3" Type="http://schemas.openxmlformats.org/officeDocument/2006/relationships/image" Target="../media/image179.png"/><Relationship Id="rId7" Type="http://schemas.openxmlformats.org/officeDocument/2006/relationships/image" Target="../media/image183.png"/><Relationship Id="rId2" Type="http://schemas.openxmlformats.org/officeDocument/2006/relationships/image" Target="../media/image17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2.png"/><Relationship Id="rId5" Type="http://schemas.openxmlformats.org/officeDocument/2006/relationships/image" Target="../media/image181.png"/><Relationship Id="rId4" Type="http://schemas.openxmlformats.org/officeDocument/2006/relationships/image" Target="../media/image180.png"/><Relationship Id="rId9" Type="http://schemas.openxmlformats.org/officeDocument/2006/relationships/image" Target="../media/image17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png"/><Relationship Id="rId2" Type="http://schemas.openxmlformats.org/officeDocument/2006/relationships/image" Target="../media/image18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9.png"/><Relationship Id="rId4" Type="http://schemas.openxmlformats.org/officeDocument/2006/relationships/image" Target="../media/image188.png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2.png"/><Relationship Id="rId2" Type="http://schemas.openxmlformats.org/officeDocument/2006/relationships/image" Target="../media/image19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5.png"/><Relationship Id="rId5" Type="http://schemas.openxmlformats.org/officeDocument/2006/relationships/image" Target="../media/image194.png"/><Relationship Id="rId4" Type="http://schemas.openxmlformats.org/officeDocument/2006/relationships/image" Target="../media/image193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7.png"/><Relationship Id="rId2" Type="http://schemas.openxmlformats.org/officeDocument/2006/relationships/image" Target="../media/image19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9.png"/><Relationship Id="rId4" Type="http://schemas.openxmlformats.org/officeDocument/2006/relationships/image" Target="../media/image198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1.png"/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3.png"/><Relationship Id="rId4" Type="http://schemas.openxmlformats.org/officeDocument/2006/relationships/image" Target="../media/image202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5.png"/><Relationship Id="rId2" Type="http://schemas.openxmlformats.org/officeDocument/2006/relationships/image" Target="../media/image20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6.png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3.png"/><Relationship Id="rId3" Type="http://schemas.openxmlformats.org/officeDocument/2006/relationships/image" Target="../media/image208.png"/><Relationship Id="rId7" Type="http://schemas.openxmlformats.org/officeDocument/2006/relationships/image" Target="../media/image212.png"/><Relationship Id="rId2" Type="http://schemas.openxmlformats.org/officeDocument/2006/relationships/image" Target="../media/image20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1.png"/><Relationship Id="rId5" Type="http://schemas.openxmlformats.org/officeDocument/2006/relationships/image" Target="../media/image210.png"/><Relationship Id="rId4" Type="http://schemas.openxmlformats.org/officeDocument/2006/relationships/image" Target="../media/image209.png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Дослідження</a:t>
            </a:r>
            <a:r>
              <a:rPr lang="ru-RU" dirty="0" smtClean="0"/>
              <a:t> параметр</a:t>
            </a:r>
            <a:r>
              <a:rPr lang="uk-UA" dirty="0" smtClean="0"/>
              <a:t>і</a:t>
            </a:r>
            <a:r>
              <a:rPr lang="ru-RU" dirty="0" smtClean="0"/>
              <a:t>в ТК мереж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4005064"/>
            <a:ext cx="6400800" cy="720080"/>
          </a:xfrm>
        </p:spPr>
        <p:txBody>
          <a:bodyPr/>
          <a:lstStyle/>
          <a:p>
            <a:r>
              <a:rPr lang="uk-UA" dirty="0" smtClean="0"/>
              <a:t>Методи та моделі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91224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Технічні показники якості послуг</a:t>
            </a:r>
            <a:endParaRPr lang="ru-RU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1844824"/>
            <a:ext cx="9029700" cy="486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26604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Показники якості послуг споживацькі</a:t>
            </a:r>
            <a:endParaRPr lang="ru-RU" dirty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" y="1556792"/>
            <a:ext cx="9086850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33340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Показники якості послуг </a:t>
            </a:r>
            <a:endParaRPr lang="ru-RU" dirty="0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65" y="1484784"/>
            <a:ext cx="9058275" cy="347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636" y="4961409"/>
            <a:ext cx="9134475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89483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Показники якості послуг</a:t>
            </a:r>
            <a:endParaRPr lang="ru-RU" dirty="0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1221726"/>
            <a:ext cx="9134475" cy="5642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26693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Нормативи якості послуг</a:t>
            </a:r>
            <a:endParaRPr lang="ru-RU" dirty="0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" y="2014538"/>
            <a:ext cx="9086850" cy="282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00214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Задач</a:t>
            </a:r>
            <a:r>
              <a:rPr lang="uk-UA" dirty="0" smtClean="0"/>
              <a:t>і аналізу параметрів ТК мереж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475" y="1205423"/>
            <a:ext cx="8998678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23" y="3861048"/>
            <a:ext cx="9048750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746998"/>
            <a:ext cx="836295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8425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Оцінка пропускної здатності ТК мережі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3" y="1700808"/>
            <a:ext cx="9020175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708920"/>
            <a:ext cx="185737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72" y="3356992"/>
            <a:ext cx="9039225" cy="187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36741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Зворотна задача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01" y="1628800"/>
            <a:ext cx="907732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228875"/>
            <a:ext cx="1876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2502" y="2698054"/>
            <a:ext cx="65436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01" y="3431309"/>
            <a:ext cx="913447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914" y="4869160"/>
            <a:ext cx="451485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35992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Вихідні дані аналізу </a:t>
            </a:r>
            <a:r>
              <a:rPr lang="uk-UA" dirty="0"/>
              <a:t>Т</a:t>
            </a:r>
            <a:r>
              <a:rPr lang="uk-UA" dirty="0" smtClean="0"/>
              <a:t>К мережі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44" y="1916832"/>
            <a:ext cx="9115425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05947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Пропускна здатність ТК мережі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21" y="1628800"/>
            <a:ext cx="9153525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0" y="2590013"/>
            <a:ext cx="9096375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91640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Якість обслуговування в ТК мережах</a:t>
            </a:r>
            <a:endParaRPr lang="ru-RU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67" y="1988840"/>
            <a:ext cx="9163050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57770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Реальна пропускна здатність мережі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46" y="1556792"/>
            <a:ext cx="908685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2" y="3933056"/>
            <a:ext cx="9120188" cy="246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22917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Продуктивність ТК мережі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2" y="1484784"/>
            <a:ext cx="9020175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371042"/>
            <a:ext cx="1724025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2" y="2852936"/>
            <a:ext cx="9020175" cy="151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05" y="4581128"/>
            <a:ext cx="9096375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06768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Матриця продуктивності ТК мережі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784"/>
            <a:ext cx="9067800" cy="153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125" y="3212976"/>
            <a:ext cx="5619750" cy="204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5445224"/>
            <a:ext cx="626745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98202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Продуктивність ТК мереж</a:t>
            </a: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8281" y="1484784"/>
            <a:ext cx="6391275" cy="320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31" y="4797152"/>
            <a:ext cx="907732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7018" y="5101952"/>
            <a:ext cx="373380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6075379"/>
            <a:ext cx="5210175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4501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Висновки аналізу продуктивності ТК мереж</a:t>
            </a:r>
            <a:endParaRPr lang="ru-RU" dirty="0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3" y="2786063"/>
            <a:ext cx="9096375" cy="1651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14283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Не комутовані ТК мережі</a:t>
            </a:r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1643063"/>
            <a:ext cx="904875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7" y="3001516"/>
            <a:ext cx="9039225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3573016"/>
            <a:ext cx="9048750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221088"/>
            <a:ext cx="6067425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6309320"/>
            <a:ext cx="6819900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65355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Початкові дані для аналізу</a:t>
            </a:r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9077325" cy="154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6963" y="3262313"/>
            <a:ext cx="4410075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030" y="3789040"/>
            <a:ext cx="8963025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725144"/>
            <a:ext cx="417195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35217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Початкові обмеження аналізу продуктивності ТК мережі</a:t>
            </a:r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3" y="2028825"/>
            <a:ext cx="9096375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26375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Реалізація оцінки продуктивності та кількості каналів ТК мережі</a:t>
            </a:r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14488"/>
            <a:ext cx="9105900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3237" y="2924944"/>
            <a:ext cx="301942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6" y="3573016"/>
            <a:ext cx="9105900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243518"/>
            <a:ext cx="4105275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5157192"/>
            <a:ext cx="3312368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85186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Показник якості послуг ТК мережі</a:t>
            </a:r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844824"/>
            <a:ext cx="2438400" cy="134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787674"/>
            <a:ext cx="4048125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92384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Показники якості</a:t>
            </a:r>
            <a:endParaRPr lang="ru-RU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08" y="1772816"/>
            <a:ext cx="9115425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80049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Комутовані ТК мережі</a:t>
            </a:r>
            <a:endParaRPr lang="ru-R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10788"/>
            <a:ext cx="893058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95" y="1923121"/>
            <a:ext cx="9067800" cy="210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89560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Початкові дані аналізу </a:t>
            </a:r>
            <a:endParaRPr lang="ru-RU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8982075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92021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Основні обмеження</a:t>
            </a:r>
            <a:endParaRPr lang="ru-RU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8" y="1881188"/>
            <a:ext cx="9039225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221971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Етапи розрахунку продуктивності</a:t>
            </a:r>
            <a:endParaRPr lang="ru-RU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0200"/>
            <a:ext cx="913447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29241"/>
            <a:ext cx="9153526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69107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Визначення сукупності шляхів</a:t>
            </a:r>
            <a:endParaRPr lang="ru-RU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626" y="1556792"/>
            <a:ext cx="9191625" cy="273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8861" y="4303889"/>
            <a:ext cx="4438650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49" y="4759069"/>
            <a:ext cx="90297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49" y="5788057"/>
            <a:ext cx="9029700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193851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Етап перший</a:t>
            </a:r>
            <a:endParaRPr lang="ru-RU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9096375" cy="279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4653136"/>
            <a:ext cx="9096375" cy="154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801406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Матриця маршрутів ТК мережі</a:t>
            </a:r>
            <a:endParaRPr lang="ru-RU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8" y="1844824"/>
            <a:ext cx="914400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780928"/>
            <a:ext cx="1905332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783" y="3861048"/>
            <a:ext cx="7629525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502830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Другий</a:t>
            </a:r>
            <a:r>
              <a:rPr lang="ru-RU" dirty="0" smtClean="0"/>
              <a:t> </a:t>
            </a:r>
            <a:r>
              <a:rPr lang="ru-RU" dirty="0" err="1" smtClean="0"/>
              <a:t>етап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11" y="1556792"/>
            <a:ext cx="9039225" cy="493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7599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Другий етап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69" y="1412776"/>
            <a:ext cx="9096375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2349" y="3622576"/>
            <a:ext cx="2369171" cy="67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69" y="4293096"/>
            <a:ext cx="90106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900676"/>
            <a:ext cx="804862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5373216"/>
            <a:ext cx="9124950" cy="86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1002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Третій етап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9124950" cy="86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1861" y="2060848"/>
            <a:ext cx="21812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41" y="2564904"/>
            <a:ext cx="9067800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3260228"/>
            <a:ext cx="9182100" cy="3553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963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Показники якості послуг</a:t>
            </a:r>
            <a:endParaRPr lang="ru-RU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" y="1628800"/>
            <a:ext cx="9115425" cy="436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469418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Третій етап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8" y="1484784"/>
            <a:ext cx="9020175" cy="307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653136"/>
            <a:ext cx="2362200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8873" y="5409219"/>
            <a:ext cx="5772150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5837844"/>
            <a:ext cx="90868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3225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Третій етап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1412776"/>
            <a:ext cx="9124950" cy="311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7111" y="4328482"/>
            <a:ext cx="2028825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13176"/>
            <a:ext cx="9096375" cy="159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4289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Четвертий етап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534" y="1442438"/>
            <a:ext cx="9153525" cy="307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6419" y="4221088"/>
            <a:ext cx="2600325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66" y="4953705"/>
            <a:ext cx="9077325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5690278"/>
            <a:ext cx="318135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0795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Четвертий етап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3" y="1628800"/>
            <a:ext cx="9001125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2825" y="3133725"/>
            <a:ext cx="2038350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3" y="3790950"/>
            <a:ext cx="9134475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299" y="4602460"/>
            <a:ext cx="1666875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373216"/>
            <a:ext cx="7067550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3680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Розрахунок канальної ємності гілок ТК мережі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9" y="1484784"/>
            <a:ext cx="9172575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9" y="4077072"/>
            <a:ext cx="5514975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2420888"/>
            <a:ext cx="9163050" cy="154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4395576"/>
            <a:ext cx="9096375" cy="216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6463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Задача аналізу та обмеження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72" y="1556792"/>
            <a:ext cx="9058275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59" y="2852936"/>
            <a:ext cx="90678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823771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Етапи та порядок аналізу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56792"/>
            <a:ext cx="8115300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60848"/>
            <a:ext cx="9153526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182418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Перший етап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1628800"/>
            <a:ext cx="9096375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8" y="2352675"/>
            <a:ext cx="9115425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4505325"/>
            <a:ext cx="4448175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952" y="5085184"/>
            <a:ext cx="9163050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9351923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Перший етап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84" y="1700808"/>
            <a:ext cx="9077325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88232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Матриця маршрутів ТК мережі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44824"/>
            <a:ext cx="9182100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69337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Технічні показники якості послуг</a:t>
            </a:r>
            <a:endParaRPr lang="ru-RU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8" y="1279351"/>
            <a:ext cx="9134475" cy="553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741791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Етап другий аналізу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01" y="1556792"/>
            <a:ext cx="9058275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52117"/>
            <a:ext cx="908685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852101"/>
            <a:ext cx="2990850" cy="286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4869160"/>
            <a:ext cx="58102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799146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Етап другий аналізу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" y="1700808"/>
            <a:ext cx="8953500" cy="140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12976"/>
            <a:ext cx="9172576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83" y="4149080"/>
            <a:ext cx="906780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142467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Порядок оцінки  продуктивності</a:t>
            </a: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" y="1484784"/>
            <a:ext cx="91059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20" y="2065809"/>
            <a:ext cx="9058275" cy="153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3401" y="3630879"/>
            <a:ext cx="3245995" cy="129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3806331"/>
            <a:ext cx="5715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927023"/>
            <a:ext cx="5629275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2332" y="5445224"/>
            <a:ext cx="28575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4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5805264"/>
            <a:ext cx="64770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335414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Порядок оцінки</a:t>
            </a:r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5" y="1628800"/>
            <a:ext cx="9048750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602515"/>
            <a:ext cx="2751364" cy="1042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2861831"/>
            <a:ext cx="6381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5" y="3645024"/>
            <a:ext cx="9086850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99" y="4365104"/>
            <a:ext cx="9105900" cy="211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197529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Порядок розрахунків</a:t>
            </a:r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3" y="1543402"/>
            <a:ext cx="9020175" cy="302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310552"/>
            <a:ext cx="3445019" cy="1132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4572352"/>
            <a:ext cx="5715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2" y="5443321"/>
            <a:ext cx="9096375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984366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Алгоритм усунення невизначеності</a:t>
            </a:r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77971"/>
            <a:ext cx="9058275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2420601"/>
            <a:ext cx="9086850" cy="2088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338" y="4544888"/>
            <a:ext cx="9124950" cy="223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384108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Третій етап аналізу</a:t>
            </a:r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3" y="1238250"/>
            <a:ext cx="9096375" cy="438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535533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Третій етап аналізу</a:t>
            </a:r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" y="1412776"/>
            <a:ext cx="901065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1936" y="2036050"/>
            <a:ext cx="2723481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992" y="2815936"/>
            <a:ext cx="573405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" y="3573016"/>
            <a:ext cx="9077325" cy="306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150463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Четвертий етап аналізу</a:t>
            </a:r>
            <a:endParaRPr lang="ru-R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" y="1412776"/>
            <a:ext cx="9077325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2365276"/>
            <a:ext cx="912495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9487" y="3409076"/>
            <a:ext cx="2276829" cy="628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17" y="4149080"/>
            <a:ext cx="9115425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53" y="4739630"/>
            <a:ext cx="9029700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7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5911205"/>
            <a:ext cx="2736665" cy="698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435064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</a:t>
            </a:r>
            <a:r>
              <a:rPr lang="en-US" dirty="0" smtClean="0"/>
              <a:t>’</a:t>
            </a:r>
            <a:r>
              <a:rPr lang="uk-UA" dirty="0" err="1" smtClean="0"/>
              <a:t>ятий</a:t>
            </a:r>
            <a:r>
              <a:rPr lang="uk-UA" dirty="0" smtClean="0"/>
              <a:t> етап аналізу </a:t>
            </a:r>
            <a:endParaRPr lang="ru-RU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1962150"/>
            <a:ext cx="9105900" cy="293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94617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Технічні показники якості послуг</a:t>
            </a:r>
            <a:endParaRPr lang="ru-RU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8" y="1475184"/>
            <a:ext cx="9086850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109756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Шостий етап аналізу</a:t>
            </a:r>
            <a:endParaRPr lang="ru-RU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1843088"/>
            <a:ext cx="9048750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860670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Дослідження живучості ТК мереж</a:t>
            </a:r>
            <a:endParaRPr lang="ru-RU" dirty="0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84" y="1174585"/>
            <a:ext cx="9124950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81128"/>
            <a:ext cx="9096375" cy="2177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229283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Фактори, що визначають живучість</a:t>
            </a:r>
            <a:endParaRPr lang="ru-RU" dirty="0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4" y="1484784"/>
            <a:ext cx="9048750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71" y="3068960"/>
            <a:ext cx="9020175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" y="5301208"/>
            <a:ext cx="9058275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471283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Види живучості ТК мереж</a:t>
            </a:r>
            <a:endParaRPr lang="ru-RU" dirty="0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76" y="1484784"/>
            <a:ext cx="9039225" cy="334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276935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Функціональна живучість</a:t>
            </a:r>
            <a:endParaRPr lang="ru-RU" dirty="0"/>
          </a:p>
        </p:txBody>
      </p:sp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7" y="1412776"/>
            <a:ext cx="9115425" cy="247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7" y="3889275"/>
            <a:ext cx="9144000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310170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Матриця живучості ТК мереж</a:t>
            </a:r>
            <a:endParaRPr lang="ru-RU" dirty="0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16" y="1556792"/>
            <a:ext cx="9039225" cy="273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378916"/>
            <a:ext cx="4165464" cy="2290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83061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Структурна живучість</a:t>
            </a:r>
            <a:endParaRPr lang="ru-RU" dirty="0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1556792"/>
            <a:ext cx="9153525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356992"/>
            <a:ext cx="2664296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3377774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437112"/>
            <a:ext cx="70389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541164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Точні та наближені методи аналізу</a:t>
            </a:r>
            <a:endParaRPr lang="ru-RU" dirty="0"/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32" y="1412776"/>
            <a:ext cx="90963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341698"/>
            <a:ext cx="2822714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2497481"/>
            <a:ext cx="5715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205794"/>
            <a:ext cx="615315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32" y="3789040"/>
            <a:ext cx="9020175" cy="282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415487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Методи та порядок розрахунку живучості ТК мереж</a:t>
            </a:r>
            <a:endParaRPr lang="ru-RU" dirty="0"/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04" y="1556792"/>
            <a:ext cx="9086850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04" y="2751032"/>
            <a:ext cx="9001125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437112"/>
            <a:ext cx="283845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4651424"/>
            <a:ext cx="6381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5322937"/>
            <a:ext cx="530542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520462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Основне рівняння</a:t>
            </a:r>
            <a:endParaRPr lang="ru-RU" dirty="0"/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7" y="1628800"/>
            <a:ext cx="9058275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469429"/>
            <a:ext cx="297180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1" y="2564904"/>
            <a:ext cx="5429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6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4004822"/>
            <a:ext cx="4829175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7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505" y="3533606"/>
            <a:ext cx="1743075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8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623821"/>
            <a:ext cx="69532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9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6550" y="3571434"/>
            <a:ext cx="3086100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992" y="3544582"/>
            <a:ext cx="5429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577920"/>
            <a:ext cx="6381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2886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Технічні показники якості послуг</a:t>
            </a:r>
            <a:endParaRPr lang="ru-RU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3" y="4447059"/>
            <a:ext cx="9134475" cy="151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784"/>
            <a:ext cx="9144000" cy="296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237406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Порядок розрахунку живучості ТК мереж</a:t>
            </a:r>
            <a:endParaRPr lang="ru-RU" dirty="0"/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16832"/>
            <a:ext cx="9182100" cy="1880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966732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Аналіз надійності ТК мереж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148" y="1268760"/>
            <a:ext cx="8963025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88" y="2904318"/>
            <a:ext cx="9039225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52" y="3474073"/>
            <a:ext cx="902017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51" y="4083673"/>
            <a:ext cx="9058275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475527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Початкові дані аналізу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8" y="1700808"/>
            <a:ext cx="9029700" cy="219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877563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Методи аналізу надійності ТК мереж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91916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" y="2276872"/>
            <a:ext cx="9124950" cy="153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810396"/>
            <a:ext cx="3013068" cy="5547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3871535"/>
            <a:ext cx="885825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417" y="4797152"/>
            <a:ext cx="5705475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572392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Методи аналізу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1" y="1556792"/>
            <a:ext cx="9086850" cy="246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6927" y="4023767"/>
            <a:ext cx="2890361" cy="1204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4340175"/>
            <a:ext cx="62865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228084"/>
            <a:ext cx="8162925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644974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Варіанти умов аналізу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1556792"/>
            <a:ext cx="9096375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537867"/>
            <a:ext cx="4229849" cy="1179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2743200"/>
            <a:ext cx="619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836" y="3933056"/>
            <a:ext cx="8258175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741822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Метод імовірнісних графів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33" y="1543050"/>
            <a:ext cx="9067800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808" y="3431131"/>
            <a:ext cx="680085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658" y="5805264"/>
            <a:ext cx="4886325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362453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Показники надійності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8800"/>
            <a:ext cx="90106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276500"/>
            <a:ext cx="20002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2581877"/>
            <a:ext cx="66675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2188" y="3645024"/>
            <a:ext cx="5372100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1306" y="4869160"/>
            <a:ext cx="622935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5183336"/>
            <a:ext cx="264795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664" y="5936677"/>
            <a:ext cx="6181725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325953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Результат аналізу надійності ТК мереж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52600"/>
            <a:ext cx="91440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36231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Технічні показники </a:t>
            </a:r>
            <a:r>
              <a:rPr lang="uk-UA" dirty="0" err="1" smtClean="0"/>
              <a:t>чкості</a:t>
            </a:r>
            <a:r>
              <a:rPr lang="uk-UA" dirty="0" smtClean="0"/>
              <a:t> послуг</a:t>
            </a:r>
            <a:endParaRPr lang="ru-RU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27" y="1268760"/>
            <a:ext cx="9124950" cy="5472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68620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Технічні показники якості послуг</a:t>
            </a:r>
            <a:endParaRPr lang="ru-RU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56369"/>
            <a:ext cx="9172575" cy="414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79744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</TotalTime>
  <Words>285</Words>
  <Application>Microsoft Office PowerPoint</Application>
  <PresentationFormat>Экран (4:3)</PresentationFormat>
  <Paragraphs>84</Paragraphs>
  <Slides>78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78</vt:i4>
      </vt:variant>
    </vt:vector>
  </HeadingPairs>
  <TitlesOfParts>
    <vt:vector size="79" baseType="lpstr">
      <vt:lpstr>Тема Office</vt:lpstr>
      <vt:lpstr>Дослідження параметрів ТК мереж</vt:lpstr>
      <vt:lpstr>Якість обслуговування в ТК мережах</vt:lpstr>
      <vt:lpstr>Показники якості</vt:lpstr>
      <vt:lpstr>Показники якості послуг</vt:lpstr>
      <vt:lpstr>Технічні показники якості послуг</vt:lpstr>
      <vt:lpstr>Технічні показники якості послуг</vt:lpstr>
      <vt:lpstr>Технічні показники якості послуг</vt:lpstr>
      <vt:lpstr>Технічні показники чкості послуг</vt:lpstr>
      <vt:lpstr>Технічні показники якості послуг</vt:lpstr>
      <vt:lpstr>Технічні показники якості послуг</vt:lpstr>
      <vt:lpstr>Показники якості послуг споживацькі</vt:lpstr>
      <vt:lpstr>Показники якості послуг </vt:lpstr>
      <vt:lpstr>Показники якості послуг</vt:lpstr>
      <vt:lpstr>Нормативи якості послуг</vt:lpstr>
      <vt:lpstr>Задачі аналізу параметрів ТК мереж</vt:lpstr>
      <vt:lpstr>Оцінка пропускної здатності ТК мережі</vt:lpstr>
      <vt:lpstr>Зворотна задача</vt:lpstr>
      <vt:lpstr>Вихідні дані аналізу ТК мережі</vt:lpstr>
      <vt:lpstr>Пропускна здатність ТК мережі</vt:lpstr>
      <vt:lpstr>Реальна пропускна здатність мережі</vt:lpstr>
      <vt:lpstr>Продуктивність ТК мережі</vt:lpstr>
      <vt:lpstr>Матриця продуктивності ТК мережі</vt:lpstr>
      <vt:lpstr>Продуктивність ТК мереж</vt:lpstr>
      <vt:lpstr>Висновки аналізу продуктивності ТК мереж</vt:lpstr>
      <vt:lpstr>Не комутовані ТК мережі</vt:lpstr>
      <vt:lpstr>Початкові дані для аналізу</vt:lpstr>
      <vt:lpstr>Початкові обмеження аналізу продуктивності ТК мережі</vt:lpstr>
      <vt:lpstr>Реалізація оцінки продуктивності та кількості каналів ТК мережі</vt:lpstr>
      <vt:lpstr>Показник якості послуг ТК мережі</vt:lpstr>
      <vt:lpstr>Комутовані ТК мережі</vt:lpstr>
      <vt:lpstr>Початкові дані аналізу </vt:lpstr>
      <vt:lpstr>Основні обмеження</vt:lpstr>
      <vt:lpstr>Етапи розрахунку продуктивності</vt:lpstr>
      <vt:lpstr>Визначення сукупності шляхів</vt:lpstr>
      <vt:lpstr>Етап перший</vt:lpstr>
      <vt:lpstr>Матриця маршрутів ТК мережі</vt:lpstr>
      <vt:lpstr>Другий етап</vt:lpstr>
      <vt:lpstr>Другий етап</vt:lpstr>
      <vt:lpstr>Третій етап</vt:lpstr>
      <vt:lpstr>Третій етап</vt:lpstr>
      <vt:lpstr>Третій етап</vt:lpstr>
      <vt:lpstr>Четвертий етап</vt:lpstr>
      <vt:lpstr>Четвертий етап</vt:lpstr>
      <vt:lpstr>Розрахунок канальної ємності гілок ТК мережі</vt:lpstr>
      <vt:lpstr>Задача аналізу та обмеження</vt:lpstr>
      <vt:lpstr>Етапи та порядок аналізу</vt:lpstr>
      <vt:lpstr>Перший етап</vt:lpstr>
      <vt:lpstr>Перший етап</vt:lpstr>
      <vt:lpstr>Матриця маршрутів ТК мережі</vt:lpstr>
      <vt:lpstr>Етап другий аналізу</vt:lpstr>
      <vt:lpstr>Етап другий аналізу</vt:lpstr>
      <vt:lpstr>Порядок оцінки  продуктивності</vt:lpstr>
      <vt:lpstr>Порядок оцінки</vt:lpstr>
      <vt:lpstr>Порядок розрахунків</vt:lpstr>
      <vt:lpstr>Алгоритм усунення невизначеності</vt:lpstr>
      <vt:lpstr>Третій етап аналізу</vt:lpstr>
      <vt:lpstr>Третій етап аналізу</vt:lpstr>
      <vt:lpstr>Четвертий етап аналізу</vt:lpstr>
      <vt:lpstr>П’ятий етап аналізу </vt:lpstr>
      <vt:lpstr>Шостий етап аналізу</vt:lpstr>
      <vt:lpstr>Дослідження живучості ТК мереж</vt:lpstr>
      <vt:lpstr>Фактори, що визначають живучість</vt:lpstr>
      <vt:lpstr>Види живучості ТК мереж</vt:lpstr>
      <vt:lpstr>Функціональна живучість</vt:lpstr>
      <vt:lpstr>Матриця живучості ТК мереж</vt:lpstr>
      <vt:lpstr>Структурна живучість</vt:lpstr>
      <vt:lpstr>Точні та наближені методи аналізу</vt:lpstr>
      <vt:lpstr>Методи та порядок розрахунку живучості ТК мереж</vt:lpstr>
      <vt:lpstr>Основне рівняння</vt:lpstr>
      <vt:lpstr>Порядок розрахунку живучості ТК мереж</vt:lpstr>
      <vt:lpstr>Аналіз надійності ТК мереж</vt:lpstr>
      <vt:lpstr>Початкові дані аналізу</vt:lpstr>
      <vt:lpstr>Методи аналізу надійності ТК мереж</vt:lpstr>
      <vt:lpstr>Методи аналізу</vt:lpstr>
      <vt:lpstr>Варіанти умов аналізу</vt:lpstr>
      <vt:lpstr>Метод імовірнісних графів</vt:lpstr>
      <vt:lpstr>Показники надійності</vt:lpstr>
      <vt:lpstr>Результат аналізу надійності ТК мереж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Дослідження параметрів ТК мереж</dc:title>
  <dc:creator>User</dc:creator>
  <cp:lastModifiedBy>User</cp:lastModifiedBy>
  <cp:revision>121</cp:revision>
  <dcterms:created xsi:type="dcterms:W3CDTF">2024-10-29T09:16:56Z</dcterms:created>
  <dcterms:modified xsi:type="dcterms:W3CDTF">2024-11-11T11:07:09Z</dcterms:modified>
</cp:coreProperties>
</file>