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34"/>
  </p:notesMasterIdLst>
  <p:sldIdLst>
    <p:sldId id="256" r:id="rId2"/>
    <p:sldId id="257" r:id="rId3"/>
    <p:sldId id="258" r:id="rId4"/>
    <p:sldId id="295" r:id="rId5"/>
    <p:sldId id="318" r:id="rId6"/>
    <p:sldId id="329" r:id="rId7"/>
    <p:sldId id="330" r:id="rId8"/>
    <p:sldId id="331" r:id="rId9"/>
    <p:sldId id="332" r:id="rId10"/>
    <p:sldId id="296" r:id="rId11"/>
    <p:sldId id="360" r:id="rId12"/>
    <p:sldId id="359" r:id="rId13"/>
    <p:sldId id="361" r:id="rId14"/>
    <p:sldId id="321" r:id="rId15"/>
    <p:sldId id="357" r:id="rId16"/>
    <p:sldId id="356" r:id="rId17"/>
    <p:sldId id="374" r:id="rId18"/>
    <p:sldId id="358" r:id="rId19"/>
    <p:sldId id="362" r:id="rId20"/>
    <p:sldId id="354" r:id="rId21"/>
    <p:sldId id="363" r:id="rId22"/>
    <p:sldId id="364" r:id="rId23"/>
    <p:sldId id="365" r:id="rId24"/>
    <p:sldId id="366" r:id="rId25"/>
    <p:sldId id="367" r:id="rId26"/>
    <p:sldId id="368" r:id="rId27"/>
    <p:sldId id="369" r:id="rId28"/>
    <p:sldId id="370" r:id="rId29"/>
    <p:sldId id="371" r:id="rId30"/>
    <p:sldId id="372" r:id="rId31"/>
    <p:sldId id="373" r:id="rId32"/>
    <p:sldId id="322" r:id="rId3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6" autoAdjust="0"/>
    <p:restoredTop sz="99758" autoAdjust="0"/>
  </p:normalViewPr>
  <p:slideViewPr>
    <p:cSldViewPr>
      <p:cViewPr varScale="1">
        <p:scale>
          <a:sx n="84" d="100"/>
          <a:sy n="84" d="100"/>
        </p:scale>
        <p:origin x="-7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5663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3628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73587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26.10.2025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000" dirty="0"/>
              <a:t>5.2. Праця як фактор </a:t>
            </a:r>
            <a:r>
              <a:rPr lang="uk-UA" sz="4000" dirty="0" smtClean="0"/>
              <a:t>виробництва. Індивідуальна пропозиція праці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400600"/>
          </a:xfrm>
        </p:spPr>
        <p:txBody>
          <a:bodyPr>
            <a:noAutofit/>
          </a:bodyPr>
          <a:lstStyle/>
          <a:p>
            <a:r>
              <a:rPr lang="uk-UA" sz="2200" dirty="0" smtClean="0"/>
              <a:t>Заробітна </a:t>
            </a:r>
            <a:r>
              <a:rPr lang="uk-UA" sz="2200" dirty="0"/>
              <a:t>плата формує більшу частину доходів споживачів, а тому має суттєвий вплив на розмір попиту на споживчі товари та на їхні ціни. </a:t>
            </a:r>
            <a:endParaRPr lang="uk-UA" sz="2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 плата </a:t>
            </a:r>
            <a:r>
              <a:rPr lang="uk-UA" sz="2200" dirty="0"/>
              <a:t>у широкому розумінні є </a:t>
            </a:r>
            <a:r>
              <a:rPr lang="uk-UA" sz="2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дохід від фактора виробництва</a:t>
            </a:r>
            <a:r>
              <a:rPr lang="uk-UA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200" dirty="0"/>
              <a:t>– праці.  У вузькому розумінні заробітна плата  - це </a:t>
            </a:r>
            <a:r>
              <a:rPr lang="uk-UA" sz="2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заробітної плати</a:t>
            </a:r>
            <a:r>
              <a:rPr lang="uk-UA" sz="2200" dirty="0"/>
              <a:t>, тобто ціна, що отримує працівник за використання своєї праці протягом певного </a:t>
            </a:r>
            <a:r>
              <a:rPr lang="uk-UA" sz="2200" dirty="0" smtClean="0"/>
              <a:t>терміну</a:t>
            </a:r>
          </a:p>
          <a:p>
            <a:r>
              <a:rPr lang="uk-UA" sz="2200" dirty="0"/>
              <a:t>Розрізняють номінальну і реальну заробітну плату</a:t>
            </a:r>
            <a:r>
              <a:rPr lang="uk-UA" sz="2200" i="1" dirty="0">
                <a:solidFill>
                  <a:srgbClr val="FFC000"/>
                </a:solidFill>
              </a:rPr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uk-UA" sz="2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Номінальна заробітна плата </a:t>
            </a:r>
            <a:r>
              <a:rPr lang="uk-UA" sz="2200" dirty="0"/>
              <a:t>– сума грошей, яку отримує робітник за свою працю у встановлений термін;</a:t>
            </a:r>
          </a:p>
          <a:p>
            <a:pPr marL="457200" indent="-457200">
              <a:buFont typeface="+mj-lt"/>
              <a:buAutoNum type="alphaLcParenR"/>
            </a:pPr>
            <a:r>
              <a:rPr lang="uk-UA" sz="2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Реальна заробітна плата </a:t>
            </a:r>
            <a:r>
              <a:rPr lang="uk-UA" sz="2200" dirty="0"/>
              <a:t>– маса життєвих благ, які може придбати працівник за отримані гроші. Вона перебуває у прямій залежності від номінальної і в зворотній – від рівня цін на предмети споживання і платні послуги та від рівня сплачених податків.</a:t>
            </a:r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414296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435280" cy="626469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Погодинна  ставка  </a:t>
            </a:r>
            <a:r>
              <a:rPr lang="uk-UA" dirty="0">
                <a:solidFill>
                  <a:srgbClr val="FF0000"/>
                </a:solidFill>
              </a:rPr>
              <a:t>заробітної  плати </a:t>
            </a:r>
            <a:r>
              <a:rPr lang="uk-UA" dirty="0" smtClean="0"/>
              <a:t>- альтернативна цінність </a:t>
            </a:r>
            <a:r>
              <a:rPr lang="uk-UA" dirty="0"/>
              <a:t>праці, </a:t>
            </a:r>
            <a:r>
              <a:rPr lang="uk-UA" dirty="0" smtClean="0"/>
              <a:t>грошовий </a:t>
            </a:r>
            <a:r>
              <a:rPr lang="uk-UA" dirty="0"/>
              <a:t>еквівалент товарів та послуг, </a:t>
            </a:r>
            <a:r>
              <a:rPr lang="uk-UA" dirty="0" smtClean="0"/>
              <a:t>яким  здатен пожертвувати  </a:t>
            </a:r>
            <a:r>
              <a:rPr lang="uk-UA" dirty="0"/>
              <a:t>індивід  </a:t>
            </a:r>
            <a:r>
              <a:rPr lang="uk-UA" dirty="0" smtClean="0"/>
              <a:t>забравши час від насолоди додатковою  </a:t>
            </a:r>
            <a:r>
              <a:rPr lang="uk-UA" dirty="0"/>
              <a:t>годиною </a:t>
            </a:r>
            <a:r>
              <a:rPr lang="uk-UA" dirty="0" smtClean="0"/>
              <a:t>відпочинку</a:t>
            </a:r>
            <a:r>
              <a:rPr lang="uk-UA" dirty="0"/>
              <a:t>. Підвищення ставки заробітної </a:t>
            </a:r>
            <a:r>
              <a:rPr lang="uk-UA" dirty="0" smtClean="0"/>
              <a:t>впливає на </a:t>
            </a:r>
            <a:r>
              <a:rPr lang="uk-UA" dirty="0"/>
              <a:t>вибір між працею </a:t>
            </a:r>
            <a:r>
              <a:rPr lang="uk-UA" dirty="0" smtClean="0"/>
              <a:t>і </a:t>
            </a:r>
            <a:r>
              <a:rPr lang="uk-UA" dirty="0"/>
              <a:t>відпочинком </a:t>
            </a:r>
            <a:r>
              <a:rPr lang="uk-UA" dirty="0" smtClean="0"/>
              <a:t>подвійним чином: </a:t>
            </a:r>
            <a:endParaRPr lang="uk-UA" dirty="0"/>
          </a:p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Ефект  </a:t>
            </a:r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заміщення.</a:t>
            </a:r>
            <a:r>
              <a:rPr lang="uk-UA" dirty="0"/>
              <a:t>  Підвищення  ставки  заробітної  плати </a:t>
            </a:r>
            <a:r>
              <a:rPr lang="uk-UA" dirty="0" smtClean="0"/>
              <a:t>збільшує </a:t>
            </a:r>
            <a:r>
              <a:rPr lang="uk-UA" dirty="0"/>
              <a:t>альтернативну цінність праці. В результаті з’являється </a:t>
            </a:r>
            <a:r>
              <a:rPr lang="uk-UA" dirty="0">
                <a:solidFill>
                  <a:srgbClr val="FFC000"/>
                </a:solidFill>
              </a:rPr>
              <a:t>стимул заміни </a:t>
            </a:r>
            <a:r>
              <a:rPr lang="uk-UA" dirty="0" smtClean="0">
                <a:solidFill>
                  <a:srgbClr val="FFC000"/>
                </a:solidFill>
              </a:rPr>
              <a:t>відпочинку  </a:t>
            </a:r>
            <a:r>
              <a:rPr lang="uk-UA" dirty="0">
                <a:solidFill>
                  <a:srgbClr val="FFC000"/>
                </a:solidFill>
              </a:rPr>
              <a:t>на  працю</a:t>
            </a:r>
            <a:r>
              <a:rPr lang="uk-UA" dirty="0"/>
              <a:t>,  а  отже,  на  товари,  які  можна  придбати  за  рахунок </a:t>
            </a:r>
            <a:r>
              <a:rPr lang="uk-UA" dirty="0" smtClean="0"/>
              <a:t>додаткових </a:t>
            </a:r>
            <a:r>
              <a:rPr lang="uk-UA" dirty="0"/>
              <a:t>заробітків. </a:t>
            </a:r>
          </a:p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Ефект  </a:t>
            </a:r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доходу. </a:t>
            </a:r>
            <a:r>
              <a:rPr lang="uk-UA" dirty="0" smtClean="0"/>
              <a:t>Більш </a:t>
            </a:r>
            <a:r>
              <a:rPr lang="uk-UA" dirty="0"/>
              <a:t>висока ставка заробітної  плати  підвищує  реальні  доходи  робітників,  за </a:t>
            </a:r>
            <a:r>
              <a:rPr lang="uk-UA" dirty="0" smtClean="0"/>
              <a:t>умови незмінних цін.  </a:t>
            </a:r>
            <a:r>
              <a:rPr lang="uk-UA" dirty="0"/>
              <a:t>При  високих  доходах  </a:t>
            </a:r>
            <a:r>
              <a:rPr lang="uk-UA" dirty="0">
                <a:solidFill>
                  <a:srgbClr val="FFC000"/>
                </a:solidFill>
              </a:rPr>
              <a:t>люди  будуть </a:t>
            </a:r>
            <a:r>
              <a:rPr lang="uk-UA" dirty="0">
                <a:solidFill>
                  <a:srgbClr val="FFC000"/>
                </a:solidFill>
              </a:rPr>
              <a:t>намагатися </a:t>
            </a:r>
            <a:r>
              <a:rPr lang="uk-UA" dirty="0">
                <a:solidFill>
                  <a:srgbClr val="FFC000"/>
                </a:solidFill>
              </a:rPr>
              <a:t>більше відпочивати</a:t>
            </a:r>
            <a:r>
              <a:rPr lang="uk-UA" dirty="0"/>
              <a:t>, скорочуючи при цьому робочий </a:t>
            </a:r>
            <a:r>
              <a:rPr lang="uk-UA" dirty="0" smtClean="0"/>
              <a:t>час.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49393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Юрій У\Desktop\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6"/>
            <a:ext cx="4969718" cy="4655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3568" y="400308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solidFill>
                  <a:srgbClr val="FFFF00"/>
                </a:solidFill>
              </a:rPr>
              <a:t>Індивідуальна пропозиція праці</a:t>
            </a:r>
          </a:p>
        </p:txBody>
      </p:sp>
    </p:spTree>
    <p:extLst>
      <p:ext uri="{BB962C8B-B14F-4D97-AF65-F5344CB8AC3E}">
        <p14:creationId xmlns:p14="http://schemas.microsoft.com/office/powerpoint/2010/main" val="565161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uk-UA" sz="2800" dirty="0">
                <a:solidFill>
                  <a:srgbClr val="FFFF00"/>
                </a:solidFill>
              </a:rPr>
              <a:t>Індивідуальна пропозиція </a:t>
            </a:r>
            <a:r>
              <a:rPr lang="uk-UA" sz="2800" dirty="0"/>
              <a:t>праці має свою особливість в області цінової залежності. Приступаючи до праці при ставці заробітної плати </a:t>
            </a:r>
            <a:r>
              <a:rPr lang="en-US" sz="2800" i="1" dirty="0">
                <a:solidFill>
                  <a:srgbClr val="FFFF00"/>
                </a:solidFill>
              </a:rPr>
              <a:t>W </a:t>
            </a:r>
            <a:r>
              <a:rPr lang="en-US" sz="2800" baseline="-25000" dirty="0">
                <a:solidFill>
                  <a:srgbClr val="FFFF00"/>
                </a:solidFill>
              </a:rPr>
              <a:t>min</a:t>
            </a:r>
            <a:r>
              <a:rPr lang="en-US" sz="2800" dirty="0"/>
              <a:t> , </a:t>
            </a:r>
            <a:r>
              <a:rPr lang="uk-UA" sz="2800" dirty="0"/>
              <a:t>працівник нарощує кількість своєї праці з метою збільшити ставку заробітної плати до точки </a:t>
            </a:r>
            <a:r>
              <a:rPr lang="uk-UA" sz="2800" i="1" dirty="0">
                <a:solidFill>
                  <a:srgbClr val="FFFF00"/>
                </a:solidFill>
              </a:rPr>
              <a:t>А</a:t>
            </a:r>
            <a:r>
              <a:rPr lang="uk-UA" sz="2800" i="1" dirty="0"/>
              <a:t>.</a:t>
            </a:r>
            <a:r>
              <a:rPr lang="uk-UA" sz="2800" dirty="0"/>
              <a:t> Однак при досягненні певного співвідношення ставки заробітної плати і кількості праці в кар'єрі працівника починається зворотна залежність: </a:t>
            </a:r>
            <a:r>
              <a:rPr lang="uk-UA" sz="2800" dirty="0">
                <a:solidFill>
                  <a:srgbClr val="FFC000"/>
                </a:solidFill>
              </a:rPr>
              <a:t>дохід від праці починає рости, а кількість праці знижується.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68799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5.3. </a:t>
            </a:r>
            <a:r>
              <a:rPr lang="uk-UA" dirty="0"/>
              <a:t> Ринок праці і заробітна плата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84576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На ринку праці продається і купується не сама праця, а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послуги праці </a:t>
            </a:r>
          </a:p>
          <a:p>
            <a:r>
              <a:rPr lang="uk-UA" dirty="0"/>
              <a:t>Попит на ринку праці, як і на будь якому іншому ринку ресурсів (факторів), є </a:t>
            </a:r>
            <a:r>
              <a:rPr lang="uk-UA" i="1" dirty="0">
                <a:solidFill>
                  <a:srgbClr val="FFC000"/>
                </a:solidFill>
              </a:rPr>
              <a:t>похідним</a:t>
            </a:r>
            <a:r>
              <a:rPr lang="uk-UA" dirty="0"/>
              <a:t>  і залежить від попиту на ту продукцію, що буде вироблена за допомогою цього фактора.</a:t>
            </a:r>
          </a:p>
          <a:p>
            <a:r>
              <a:rPr lang="uk-UA" i="1" dirty="0">
                <a:solidFill>
                  <a:srgbClr val="FFC000"/>
                </a:solidFill>
              </a:rPr>
              <a:t>Ринок праці має такі особливості: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суттєві за тривалістю у часі стосунки між продавцем і покупцем, що оформлюються договором;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важливість </a:t>
            </a:r>
            <a:r>
              <a:rPr lang="uk-UA" dirty="0">
                <a:solidFill>
                  <a:srgbClr val="FFC000"/>
                </a:solidFill>
              </a:rPr>
              <a:t>не грошових факторів </a:t>
            </a:r>
            <a:r>
              <a:rPr lang="uk-UA" dirty="0"/>
              <a:t>– складність і престижність праці, умови праці, безпека, гарантії зайнятості і кар'єрного зростання  тощо;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Значний вплив на ринок  </a:t>
            </a:r>
            <a:r>
              <a:rPr lang="uk-UA" dirty="0">
                <a:solidFill>
                  <a:srgbClr val="FFC000"/>
                </a:solidFill>
              </a:rPr>
              <a:t>інституційних структур </a:t>
            </a:r>
            <a:r>
              <a:rPr lang="uk-UA" dirty="0"/>
              <a:t>– профспілок, трудового законодавства, державної політики зайнятості тощо.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2294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36266" y="226642"/>
                <a:ext cx="8568952" cy="64160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2400" dirty="0" smtClean="0">
                    <a:solidFill>
                      <a:srgbClr val="FFC000"/>
                    </a:solidFill>
                  </a:rPr>
                  <a:t>Попит </a:t>
                </a:r>
                <a:r>
                  <a:rPr lang="uk-UA" sz="2400" dirty="0">
                    <a:solidFill>
                      <a:srgbClr val="FFC000"/>
                    </a:solidFill>
                  </a:rPr>
                  <a:t>на працю </a:t>
                </a:r>
                <a:r>
                  <a:rPr lang="uk-UA" sz="2400" dirty="0"/>
                  <a:t>- це кількість праці, </a:t>
                </a:r>
                <a:r>
                  <a:rPr lang="uk-UA" sz="2400" dirty="0" smtClean="0"/>
                  <a:t>яку </a:t>
                </a:r>
                <a:r>
                  <a:rPr lang="uk-UA" sz="2400" dirty="0"/>
                  <a:t>бажають і здатні придбати роботодавці в </a:t>
                </a:r>
                <a:r>
                  <a:rPr lang="uk-UA" sz="2400" dirty="0" smtClean="0"/>
                  <a:t>певний проміжок часу</a:t>
                </a:r>
                <a:r>
                  <a:rPr lang="uk-UA" sz="2400" dirty="0"/>
                  <a:t>, тобто це платоспроможна потреба роботодавців у робочій силі, </a:t>
                </a:r>
                <a:r>
                  <a:rPr lang="uk-UA" sz="2400" dirty="0" smtClean="0"/>
                  <a:t>що втілена </a:t>
                </a:r>
                <a:r>
                  <a:rPr lang="uk-UA" sz="2400" dirty="0"/>
                  <a:t>в сумі зайнятих і вакантних робочих місць. Зайняті робочі місця </a:t>
                </a:r>
                <a:r>
                  <a:rPr lang="uk-UA" sz="2400" dirty="0" smtClean="0"/>
                  <a:t>є задоволеним попитом </a:t>
                </a:r>
                <a:r>
                  <a:rPr lang="uk-UA" sz="2400" dirty="0"/>
                  <a:t>на </a:t>
                </a:r>
                <a:r>
                  <a:rPr lang="uk-UA" sz="2400" dirty="0" smtClean="0"/>
                  <a:t>працю. Натомість вакантні - </a:t>
                </a:r>
                <a:r>
                  <a:rPr lang="uk-UA" sz="2400" dirty="0"/>
                  <a:t>попит, який </a:t>
                </a:r>
                <a:r>
                  <a:rPr lang="uk-UA" sz="2400" dirty="0" smtClean="0"/>
                  <a:t>ще необхідно задовольнити</a:t>
                </a:r>
              </a:p>
              <a:p>
                <a:r>
                  <a:rPr lang="uk-UA" sz="2400" dirty="0" smtClean="0"/>
                  <a:t>Попит </a:t>
                </a:r>
                <a:r>
                  <a:rPr lang="uk-UA" sz="2400" dirty="0"/>
                  <a:t>на працю має </a:t>
                </a:r>
                <a:r>
                  <a:rPr lang="uk-UA" sz="2400" i="1" dirty="0">
                    <a:solidFill>
                      <a:srgbClr val="FFFF00"/>
                    </a:solidFill>
                  </a:rPr>
                  <a:t>зворотну залежність </a:t>
                </a:r>
                <a:r>
                  <a:rPr lang="uk-UA" sz="2400" dirty="0"/>
                  <a:t>від</a:t>
                </a:r>
                <a:r>
                  <a:rPr lang="uk-UA" sz="2400" i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uk-UA" sz="2400" dirty="0" smtClean="0"/>
                  <a:t>ціни </a:t>
                </a:r>
                <a:r>
                  <a:rPr lang="uk-UA" sz="2400" dirty="0"/>
                  <a:t>праці: чим вища ціна </a:t>
                </a:r>
                <a:r>
                  <a:rPr lang="uk-UA" sz="2400" dirty="0" smtClean="0"/>
                  <a:t>на </a:t>
                </a:r>
                <a:r>
                  <a:rPr lang="uk-UA" sz="2400" dirty="0"/>
                  <a:t>працю, тим </a:t>
                </a:r>
                <a:r>
                  <a:rPr lang="uk-UA" sz="2400" dirty="0" smtClean="0"/>
                  <a:t>меншу </a:t>
                </a:r>
                <a:r>
                  <a:rPr lang="uk-UA" sz="2400" dirty="0"/>
                  <a:t>кількість праці можуть собі дозволити роботодавці. </a:t>
                </a:r>
                <a:endParaRPr lang="uk-UA" sz="2400" dirty="0" smtClean="0"/>
              </a:p>
              <a:p>
                <a:r>
                  <a:rPr lang="uk-UA" sz="2400" dirty="0">
                    <a:solidFill>
                      <a:srgbClr val="FFC000"/>
                    </a:solidFill>
                  </a:rPr>
                  <a:t>Графічно крива попиту на працю </a:t>
                </a:r>
                <a:r>
                  <a:rPr lang="uk-UA" sz="2400" dirty="0"/>
                  <a:t>має негативний </a:t>
                </a:r>
                <a:r>
                  <a:rPr lang="uk-UA" sz="2400" dirty="0" smtClean="0"/>
                  <a:t>нахил. </a:t>
                </a:r>
              </a:p>
              <a:p>
                <a:r>
                  <a:rPr lang="uk-UA" sz="2400" dirty="0" smtClean="0"/>
                  <a:t>На </a:t>
                </a:r>
                <a:r>
                  <a:rPr lang="uk-UA" sz="2400" dirty="0"/>
                  <a:t>осі абсцис зазвичай відкладають </a:t>
                </a:r>
                <a:r>
                  <a:rPr lang="uk-UA" sz="2400" dirty="0">
                    <a:solidFill>
                      <a:srgbClr val="FFC000"/>
                    </a:solidFill>
                  </a:rPr>
                  <a:t>кількість праці</a:t>
                </a:r>
                <a:r>
                  <a:rPr lang="uk-UA" sz="2400" dirty="0"/>
                  <a:t> </a:t>
                </a:r>
                <a:r>
                  <a:rPr lang="en-US" sz="2400" i="1" dirty="0">
                    <a:solidFill>
                      <a:srgbClr val="FFC000"/>
                    </a:solidFill>
                  </a:rPr>
                  <a:t>L</a:t>
                </a:r>
                <a:r>
                  <a:rPr lang="en-US" sz="2400" dirty="0"/>
                  <a:t> (</a:t>
                </a:r>
                <a:r>
                  <a:rPr lang="uk-UA" sz="2400" dirty="0"/>
                  <a:t>від </a:t>
                </a:r>
                <a:r>
                  <a:rPr lang="uk-UA" sz="2400" dirty="0" smtClean="0"/>
                  <a:t>англ.,</a:t>
                </a:r>
                <a:r>
                  <a:rPr lang="uk-UA" sz="2400" dirty="0"/>
                  <a:t> </a:t>
                </a:r>
                <a:r>
                  <a:rPr lang="en-US" sz="2400" i="1" dirty="0" err="1">
                    <a:solidFill>
                      <a:srgbClr val="FFFF00"/>
                    </a:solidFill>
                  </a:rPr>
                  <a:t>labour</a:t>
                </a:r>
                <a:r>
                  <a:rPr lang="en-US" sz="2400" dirty="0"/>
                  <a:t>- </a:t>
                </a:r>
                <a:r>
                  <a:rPr lang="uk-UA" sz="2400" dirty="0"/>
                  <a:t>праця</a:t>
                </a:r>
                <a:r>
                  <a:rPr lang="uk-UA" sz="2400" dirty="0" smtClean="0"/>
                  <a:t>), яка вимірюється в кількістю </a:t>
                </a:r>
                <a:r>
                  <a:rPr lang="uk-UA" sz="2400" dirty="0"/>
                  <a:t>працівників, що виконують однорідну роботу. </a:t>
                </a:r>
                <a:endParaRPr lang="uk-UA" sz="2400" dirty="0" smtClean="0"/>
              </a:p>
              <a:p>
                <a:r>
                  <a:rPr lang="uk-UA" sz="24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Ціна праці </a:t>
                </a:r>
                <a:r>
                  <a:rPr lang="uk-UA" sz="2400" dirty="0" smtClean="0"/>
                  <a:t>(ставка </a:t>
                </a:r>
                <a:r>
                  <a:rPr lang="uk-UA" sz="2400" dirty="0"/>
                  <a:t>заробітної </a:t>
                </a:r>
                <a:r>
                  <a:rPr lang="uk-UA" sz="2400" dirty="0" smtClean="0"/>
                  <a:t>плати) </a:t>
                </a:r>
                <a:r>
                  <a:rPr lang="uk-UA" sz="2400" dirty="0"/>
                  <a:t>зазвичай відкладається на осі ординат і позначається </a:t>
                </a:r>
                <a:r>
                  <a:rPr lang="en-US" sz="2400" i="1" dirty="0">
                    <a:solidFill>
                      <a:srgbClr val="FFC000"/>
                    </a:solidFill>
                  </a:rPr>
                  <a:t>W</a:t>
                </a:r>
                <a:r>
                  <a:rPr lang="en-US" sz="2400" dirty="0"/>
                  <a:t> (</a:t>
                </a:r>
                <a:r>
                  <a:rPr lang="uk-UA" sz="2400" dirty="0"/>
                  <a:t>від </a:t>
                </a:r>
                <a:r>
                  <a:rPr lang="uk-UA" sz="2400" dirty="0" smtClean="0"/>
                  <a:t>англ.,</a:t>
                </a:r>
                <a:r>
                  <a:rPr lang="uk-UA" sz="2400" dirty="0"/>
                  <a:t> </a:t>
                </a:r>
                <a:r>
                  <a:rPr lang="en-US" sz="2400" i="1" dirty="0">
                    <a:solidFill>
                      <a:srgbClr val="FFFF00"/>
                    </a:solidFill>
                  </a:rPr>
                  <a:t>wages</a:t>
                </a:r>
                <a:r>
                  <a:rPr lang="en-US" sz="2400" dirty="0"/>
                  <a:t> - </a:t>
                </a:r>
                <a:r>
                  <a:rPr lang="uk-UA" sz="2400" dirty="0"/>
                  <a:t>заробітна плата). </a:t>
                </a:r>
                <a:r>
                  <a:rPr lang="uk-UA" sz="2400" dirty="0">
                    <a:solidFill>
                      <a:srgbClr val="FFC000"/>
                    </a:solidFill>
                  </a:rPr>
                  <a:t>Попит на працю </a:t>
                </a:r>
                <a:r>
                  <a:rPr lang="uk-UA" sz="2400" dirty="0"/>
                  <a:t>позначається</a:t>
                </a:r>
                <a:r>
                  <a:rPr lang="uk-UA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dirty="0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sz="2400" i="1" dirty="0">
                            <a:solidFill>
                              <a:srgbClr val="FFC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i="1" dirty="0">
                            <a:solidFill>
                              <a:srgbClr val="FFC000"/>
                            </a:solidFill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sz="2400" i="1" dirty="0">
                            <a:solidFill>
                              <a:srgbClr val="FFC000"/>
                            </a:solidFill>
                            <a:latin typeface="Cambria Math"/>
                          </a:rPr>
                          <m:t>𝐿</m:t>
                        </m:r>
                      </m:sub>
                    </m:sSub>
                    <m:r>
                      <a:rPr lang="uk-UA" sz="2400" i="1" dirty="0">
                        <a:solidFill>
                          <a:srgbClr val="FFC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(</a:t>
                </a:r>
                <a:r>
                  <a:rPr lang="uk-UA" sz="2400" dirty="0"/>
                  <a:t>від </a:t>
                </a:r>
                <a:r>
                  <a:rPr lang="uk-UA" sz="2400" dirty="0" smtClean="0"/>
                  <a:t>англ.,</a:t>
                </a:r>
                <a:r>
                  <a:rPr lang="uk-UA" sz="2400" dirty="0"/>
                  <a:t> </a:t>
                </a:r>
                <a:r>
                  <a:rPr lang="en-US" sz="2400" i="1" dirty="0">
                    <a:solidFill>
                      <a:srgbClr val="FFFF00"/>
                    </a:solidFill>
                  </a:rPr>
                  <a:t>demand</a:t>
                </a:r>
                <a:r>
                  <a:rPr lang="en-US" sz="2400" i="1" dirty="0"/>
                  <a:t> -</a:t>
                </a:r>
                <a:r>
                  <a:rPr lang="en-US" sz="2400" dirty="0"/>
                  <a:t> </a:t>
                </a:r>
                <a:r>
                  <a:rPr lang="uk-UA" sz="2400" dirty="0"/>
                  <a:t>попит).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266" y="226642"/>
                <a:ext cx="8568952" cy="6416052"/>
              </a:xfrm>
              <a:prstGeom prst="rect">
                <a:avLst/>
              </a:prstGeom>
              <a:blipFill rotWithShape="1">
                <a:blip r:embed="rId2"/>
                <a:stretch>
                  <a:fillRect l="-1138" t="-760" b="-114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3105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sz="3500" dirty="0"/>
              <a:t>Попит і пропозиція на ринку праці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62" y="1667434"/>
            <a:ext cx="3597052" cy="3031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317" y="1666660"/>
            <a:ext cx="3312368" cy="3031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123728" y="4436338"/>
            <a:ext cx="1512168" cy="26175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1187624" y="4926359"/>
            <a:ext cx="6449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Криві попиту (1) і пропозиції (2) праці 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554673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805114"/>
            <a:ext cx="4606031" cy="4677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67544" y="524994"/>
                <a:ext cx="8280920" cy="1765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uk-UA" sz="2000" b="1" i="1" smtClean="0">
                            <a:solidFill>
                              <a:srgbClr val="FFFF00"/>
                            </a:solidFill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</a:rPr>
                          <m:t>𝑾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</a:rPr>
                          <m:t>𝑷</m:t>
                        </m:r>
                      </m:den>
                    </m:f>
                  </m:oMath>
                </a14:m>
                <a:r>
                  <a:rPr lang="en-US" sz="2000" b="1" i="1" dirty="0" smtClean="0">
                    <a:solidFill>
                      <a:srgbClr val="FFFF00"/>
                    </a:solidFill>
                  </a:rPr>
                  <a:t>E</a:t>
                </a:r>
                <a:r>
                  <a:rPr lang="uk-UA" sz="2000" b="1" dirty="0" smtClean="0">
                    <a:solidFill>
                      <a:srgbClr val="FFFF00"/>
                    </a:solidFill>
                  </a:rPr>
                  <a:t>  </a:t>
                </a:r>
                <a:r>
                  <a:rPr lang="uk-UA" sz="2000" dirty="0" smtClean="0"/>
                  <a:t>– рівень  заробітної плати; </a:t>
                </a:r>
              </a:p>
              <a:p>
                <a:r>
                  <a:rPr lang="en-US" sz="2000" b="1" i="1" dirty="0">
                    <a:solidFill>
                      <a:srgbClr val="FFFF00"/>
                    </a:solidFill>
                  </a:rPr>
                  <a:t>E </a:t>
                </a:r>
                <a:r>
                  <a:rPr lang="uk-UA" sz="2000" dirty="0"/>
                  <a:t>–</a:t>
                </a:r>
                <a:r>
                  <a:rPr lang="en-US" sz="2000" dirty="0" smtClean="0"/>
                  <a:t> </a:t>
                </a:r>
                <a:r>
                  <a:rPr lang="uk-UA" sz="2000" dirty="0" smtClean="0"/>
                  <a:t>визначає рівень повної зайнятості. </a:t>
                </a:r>
              </a:p>
              <a:p>
                <a:r>
                  <a:rPr lang="uk-UA" sz="2000" b="1" dirty="0" smtClean="0">
                    <a:solidFill>
                      <a:srgbClr val="FF0000"/>
                    </a:solidFill>
                  </a:rPr>
                  <a:t>ЗАРОБІТНА ПЛАТА </a:t>
                </a:r>
                <a:r>
                  <a:rPr lang="uk-UA" sz="2000" dirty="0" smtClean="0"/>
                  <a:t>– ціна рівноваги на ринку праці</a:t>
                </a:r>
              </a:p>
              <a:p>
                <a:r>
                  <a:rPr lang="en-US" sz="20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</a:t>
                </a:r>
                <a:r>
                  <a:rPr lang="en-US" sz="2000" b="1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en-US" sz="2000" dirty="0" smtClean="0"/>
                  <a:t> – </a:t>
                </a:r>
                <a:r>
                  <a:rPr lang="uk-UA" sz="2000" dirty="0" smtClean="0"/>
                  <a:t>попит на працю</a:t>
                </a:r>
                <a:endParaRPr lang="en-US" sz="2000" dirty="0" smtClean="0"/>
              </a:p>
              <a:p>
                <a:r>
                  <a:rPr lang="en-US" sz="2000" b="1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LS</a:t>
                </a:r>
                <a:r>
                  <a:rPr lang="en-US" sz="2000" dirty="0" smtClean="0"/>
                  <a:t> </a:t>
                </a:r>
                <a:r>
                  <a:rPr lang="uk-UA" sz="2000" dirty="0"/>
                  <a:t>– </a:t>
                </a:r>
                <a:r>
                  <a:rPr lang="uk-UA" sz="2000" dirty="0" smtClean="0"/>
                  <a:t> пропозиція праці.</a:t>
                </a:r>
                <a:endParaRPr lang="uk-UA" sz="20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524994"/>
                <a:ext cx="8280920" cy="1765099"/>
              </a:xfrm>
              <a:prstGeom prst="rect">
                <a:avLst/>
              </a:prstGeom>
              <a:blipFill rotWithShape="1">
                <a:blip r:embed="rId3"/>
                <a:stretch>
                  <a:fillRect l="-884" b="-689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8650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FFC000"/>
                </a:solidFill>
              </a:rPr>
              <a:t>Пропозиція праці</a:t>
            </a:r>
            <a:r>
              <a:rPr lang="uk-UA" sz="2400" dirty="0"/>
              <a:t> є кількістю праці, яку пропонують домогосподарства на ринку в певний проміжок часу за </a:t>
            </a:r>
            <a:r>
              <a:rPr lang="uk-UA" sz="2600" dirty="0"/>
              <a:t>певною</a:t>
            </a:r>
            <a:r>
              <a:rPr lang="uk-UA" sz="2400" dirty="0"/>
              <a:t> ціною, тобто ставкою заробітної плати. </a:t>
            </a:r>
            <a:endParaRPr lang="uk-UA" sz="2400" dirty="0" smtClean="0"/>
          </a:p>
          <a:p>
            <a:r>
              <a:rPr lang="uk-UA" sz="2400" dirty="0" smtClean="0"/>
              <a:t>Розрізняють </a:t>
            </a:r>
            <a:r>
              <a:rPr lang="uk-UA" sz="2400" dirty="0" smtClean="0">
                <a:solidFill>
                  <a:srgbClr val="FFFF00"/>
                </a:solidFill>
              </a:rPr>
              <a:t>ринкову </a:t>
            </a:r>
            <a:r>
              <a:rPr lang="uk-UA" sz="2400" dirty="0"/>
              <a:t>та </a:t>
            </a:r>
            <a:r>
              <a:rPr lang="uk-UA" sz="2400" dirty="0">
                <a:solidFill>
                  <a:srgbClr val="FFFF00"/>
                </a:solidFill>
              </a:rPr>
              <a:t>індивідуальну</a:t>
            </a:r>
            <a:r>
              <a:rPr lang="uk-UA" sz="2400" dirty="0" smtClean="0"/>
              <a:t> пропозицію </a:t>
            </a:r>
            <a:r>
              <a:rPr lang="uk-UA" sz="2400" dirty="0"/>
              <a:t>праці.</a:t>
            </a:r>
          </a:p>
          <a:p>
            <a:r>
              <a:rPr lang="uk-UA" sz="2400" dirty="0">
                <a:solidFill>
                  <a:srgbClr val="FFFF00"/>
                </a:solidFill>
              </a:rPr>
              <a:t>Ринкова пропозиція </a:t>
            </a:r>
            <a:r>
              <a:rPr lang="uk-UA" sz="2400" dirty="0"/>
              <a:t>праці вимірюється </a:t>
            </a:r>
            <a:r>
              <a:rPr lang="uk-UA" sz="2400" dirty="0" smtClean="0"/>
              <a:t>кількістю </a:t>
            </a:r>
            <a:r>
              <a:rPr lang="uk-UA" sz="2400" dirty="0"/>
              <a:t>працівників</a:t>
            </a:r>
            <a:r>
              <a:rPr lang="uk-UA" sz="2400" dirty="0" smtClean="0"/>
              <a:t>, які готові працювати за пропоновану заробітну плату. Вона подібна до пропозиції товару на індивідуальних ринках, а тому має подібний до неї вигляд</a:t>
            </a:r>
            <a:r>
              <a:rPr lang="uk-UA" sz="2400" dirty="0" smtClean="0"/>
              <a:t>.</a:t>
            </a:r>
          </a:p>
          <a:p>
            <a:endParaRPr lang="uk-UA" sz="2400" dirty="0" smtClean="0"/>
          </a:p>
          <a:p>
            <a:r>
              <a:rPr lang="uk-UA" sz="2400" dirty="0" smtClean="0"/>
              <a:t>Умовою </a:t>
            </a:r>
            <a:r>
              <a:rPr lang="uk-UA" sz="2400" dirty="0"/>
              <a:t>дії закону пропозиції на ринку праці є </a:t>
            </a:r>
            <a:r>
              <a:rPr lang="uk-UA" sz="2400" i="1" dirty="0" smtClean="0">
                <a:solidFill>
                  <a:srgbClr val="FFC000"/>
                </a:solidFill>
              </a:rPr>
              <a:t>вільний характер праці</a:t>
            </a:r>
            <a:r>
              <a:rPr lang="uk-UA" sz="2400" dirty="0" smtClean="0"/>
              <a:t>, що передбачає</a:t>
            </a:r>
            <a:r>
              <a:rPr lang="uk-UA" sz="2400" dirty="0"/>
              <a:t>: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/>
              <a:t>свободу </a:t>
            </a:r>
            <a:r>
              <a:rPr lang="uk-UA" sz="2400" dirty="0"/>
              <a:t>вибору </a:t>
            </a:r>
            <a:r>
              <a:rPr lang="uk-UA" sz="2400" dirty="0" smtClean="0"/>
              <a:t>між </a:t>
            </a:r>
            <a:r>
              <a:rPr lang="uk-UA" sz="2400" dirty="0"/>
              <a:t>зайнятістю і не зайнятістю</a:t>
            </a:r>
            <a:r>
              <a:rPr lang="uk-UA" sz="2400" dirty="0" smtClean="0"/>
              <a:t>;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/>
              <a:t>свободу </a:t>
            </a:r>
            <a:r>
              <a:rPr lang="uk-UA" sz="2400" dirty="0"/>
              <a:t>вибору професії та виду діяльності; </a:t>
            </a:r>
            <a:endParaRPr lang="uk-UA" sz="24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/>
              <a:t>свободу </a:t>
            </a:r>
            <a:r>
              <a:rPr lang="uk-UA" sz="2400" dirty="0"/>
              <a:t>зміни місця праці. </a:t>
            </a:r>
          </a:p>
        </p:txBody>
      </p:sp>
    </p:spTree>
    <p:extLst>
      <p:ext uri="{BB962C8B-B14F-4D97-AF65-F5344CB8AC3E}">
        <p14:creationId xmlns:p14="http://schemas.microsoft.com/office/powerpoint/2010/main" val="2160234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Проте </a:t>
            </a:r>
            <a:r>
              <a:rPr lang="uk-UA" sz="2400" i="1" dirty="0" smtClean="0">
                <a:solidFill>
                  <a:srgbClr val="FFC000"/>
                </a:solidFill>
              </a:rPr>
              <a:t>свобода вибору для індивіда </a:t>
            </a:r>
            <a:r>
              <a:rPr lang="uk-UA" sz="2400" i="1" dirty="0">
                <a:solidFill>
                  <a:srgbClr val="FFC000"/>
                </a:solidFill>
              </a:rPr>
              <a:t>обмежена</a:t>
            </a:r>
            <a:r>
              <a:rPr lang="uk-UA" sz="2400" dirty="0">
                <a:solidFill>
                  <a:srgbClr val="FFC000"/>
                </a:solidFill>
              </a:rPr>
              <a:t> </a:t>
            </a:r>
            <a:r>
              <a:rPr lang="uk-UA" sz="2400" dirty="0" smtClean="0"/>
              <a:t>такими об’єктивними обставинами: </a:t>
            </a:r>
            <a:endParaRPr lang="uk-UA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/>
              <a:t>природними </a:t>
            </a:r>
            <a:r>
              <a:rPr lang="uk-UA" sz="2400" dirty="0"/>
              <a:t>здібностями і перевагами людини;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/>
              <a:t>рівнем </a:t>
            </a:r>
            <a:r>
              <a:rPr lang="uk-UA" sz="2400" dirty="0"/>
              <a:t>освіти і професійною спеціалізацією;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/>
              <a:t>фізіологічними </a:t>
            </a:r>
            <a:r>
              <a:rPr lang="uk-UA" sz="2400" dirty="0"/>
              <a:t>можливостями людини (вік, стать, стан здоров’я);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/>
              <a:t>соціальними </a:t>
            </a:r>
            <a:r>
              <a:rPr lang="uk-UA" sz="2400" dirty="0"/>
              <a:t>умовами (сімейні обставини, умови і місце проживання);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uk-UA" sz="2400" dirty="0" smtClean="0"/>
              <a:t>наявність </a:t>
            </a:r>
            <a:r>
              <a:rPr lang="uk-UA" sz="2400" dirty="0"/>
              <a:t>досвіду і стажу роботи. 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val="4100686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>Тема </a:t>
            </a:r>
            <a:r>
              <a:rPr lang="uk-UA" dirty="0"/>
              <a:t>5. </a:t>
            </a:r>
            <a:r>
              <a:rPr lang="uk-UA" dirty="0" smtClean="0"/>
              <a:t>Ринок праці і заробітна плата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145435"/>
          </a:xfrm>
        </p:spPr>
        <p:txBody>
          <a:bodyPr>
            <a:normAutofit/>
          </a:bodyPr>
          <a:lstStyle/>
          <a:p>
            <a:endParaRPr lang="uk-UA" sz="3200" dirty="0" smtClean="0"/>
          </a:p>
          <a:p>
            <a:endParaRPr lang="uk-UA" sz="3200" dirty="0"/>
          </a:p>
          <a:p>
            <a:r>
              <a:rPr lang="uk-UA" sz="3200" dirty="0" smtClean="0"/>
              <a:t>5.1</a:t>
            </a:r>
            <a:r>
              <a:rPr lang="uk-UA" sz="3200" dirty="0"/>
              <a:t>. Виробнича функція. Теорія граничної продуктивності факторів.</a:t>
            </a:r>
          </a:p>
          <a:p>
            <a:r>
              <a:rPr lang="uk-UA" sz="3200" dirty="0" smtClean="0"/>
              <a:t>5.2</a:t>
            </a:r>
            <a:r>
              <a:rPr lang="uk-UA" sz="3200" dirty="0"/>
              <a:t>. Праця як фактор виробництва</a:t>
            </a:r>
            <a:r>
              <a:rPr lang="uk-UA" sz="3200" dirty="0" smtClean="0"/>
              <a:t>. Індивідуальна пропозиція праці.</a:t>
            </a:r>
            <a:endParaRPr lang="uk-UA" sz="3200" dirty="0"/>
          </a:p>
          <a:p>
            <a:r>
              <a:rPr lang="uk-UA" sz="3200" dirty="0" smtClean="0"/>
              <a:t>5.3</a:t>
            </a:r>
            <a:r>
              <a:rPr lang="uk-UA" sz="3200" dirty="0"/>
              <a:t>. </a:t>
            </a:r>
            <a:r>
              <a:rPr lang="uk-UA" sz="3200" dirty="0"/>
              <a:t> Ринок праці і заробітна плата. </a:t>
            </a:r>
            <a:endParaRPr lang="uk-UA" sz="3200" dirty="0"/>
          </a:p>
          <a:p>
            <a:r>
              <a:rPr lang="uk-UA" sz="3200" dirty="0" smtClean="0"/>
              <a:t>5.4</a:t>
            </a:r>
            <a:r>
              <a:rPr lang="uk-UA" sz="3200" dirty="0"/>
              <a:t>. </a:t>
            </a:r>
            <a:r>
              <a:rPr lang="uk-UA" sz="3200" dirty="0" smtClean="0"/>
              <a:t>Моделі ринку праці.</a:t>
            </a:r>
            <a:endParaRPr lang="uk-UA" sz="3200" dirty="0"/>
          </a:p>
          <a:p>
            <a:pPr marL="0" indent="0">
              <a:buNone/>
            </a:pP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5.4.</a:t>
            </a:r>
            <a:r>
              <a:rPr lang="uk-UA" dirty="0"/>
              <a:t> </a:t>
            </a:r>
            <a:r>
              <a:rPr lang="uk-UA" dirty="0" smtClean="0"/>
              <a:t>Моделі ринку праці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400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4000" dirty="0" smtClean="0"/>
              <a:t>Наявні такі </a:t>
            </a:r>
            <a:r>
              <a:rPr lang="uk-UA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моделі ринку праці:</a:t>
            </a:r>
          </a:p>
          <a:p>
            <a:pPr marL="0" indent="0">
              <a:buNone/>
            </a:pPr>
            <a:r>
              <a:rPr lang="uk-UA" sz="3600" dirty="0"/>
              <a:t>1. Модель конкурентного ринку праці; </a:t>
            </a:r>
          </a:p>
          <a:p>
            <a:pPr marL="0" indent="0">
              <a:buNone/>
            </a:pPr>
            <a:r>
              <a:rPr lang="uk-UA" sz="3600" dirty="0"/>
              <a:t>2. Модель монопсонії; </a:t>
            </a:r>
          </a:p>
          <a:p>
            <a:pPr marL="0" indent="0">
              <a:buNone/>
            </a:pPr>
            <a:r>
              <a:rPr lang="uk-UA" sz="3600" dirty="0"/>
              <a:t>3. Модель за участю профспілок; </a:t>
            </a:r>
          </a:p>
          <a:p>
            <a:pPr marL="0" indent="0">
              <a:buNone/>
            </a:pPr>
            <a:r>
              <a:rPr lang="uk-UA" sz="3600" dirty="0"/>
              <a:t>4. Модель двосторонньої монополії</a:t>
            </a:r>
            <a:r>
              <a:rPr lang="ru-RU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401625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5.4. 1</a:t>
            </a:r>
            <a:r>
              <a:rPr lang="ru-RU" dirty="0"/>
              <a:t>. Модель конкурентного </a:t>
            </a:r>
            <a:r>
              <a:rPr lang="ru-RU" dirty="0" smtClean="0"/>
              <a:t>ринку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424936" cy="5949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200" dirty="0" smtClean="0"/>
              <a:t>а)  </a:t>
            </a:r>
            <a:r>
              <a:rPr lang="uk-UA" sz="2200" i="1" dirty="0" smtClean="0">
                <a:solidFill>
                  <a:srgbClr val="FFC000"/>
                </a:solidFill>
              </a:rPr>
              <a:t>велика  кількість  фірм  </a:t>
            </a:r>
            <a:r>
              <a:rPr lang="uk-UA" sz="2200" dirty="0" smtClean="0"/>
              <a:t>конкурує  на  ринку  при  залученні  конкретного виду праці; </a:t>
            </a:r>
          </a:p>
          <a:p>
            <a:pPr marL="0" indent="0">
              <a:buNone/>
            </a:pPr>
            <a:r>
              <a:rPr lang="uk-UA" sz="2200" dirty="0" smtClean="0"/>
              <a:t>б) </a:t>
            </a:r>
            <a:r>
              <a:rPr lang="uk-UA" sz="2200" i="1" dirty="0">
                <a:solidFill>
                  <a:srgbClr val="FFC000"/>
                </a:solidFill>
              </a:rPr>
              <a:t>багато працівників, що мають однакову кваліфікацію</a:t>
            </a:r>
            <a:r>
              <a:rPr lang="uk-UA" sz="2200" dirty="0" smtClean="0"/>
              <a:t>, незалежно один від одного пропонують даний вид послуг праці; </a:t>
            </a:r>
          </a:p>
          <a:p>
            <a:pPr marL="0" indent="0">
              <a:buNone/>
            </a:pPr>
            <a:r>
              <a:rPr lang="uk-UA" sz="2200" dirty="0" smtClean="0"/>
              <a:t>в) ні фірми, ні працівники </a:t>
            </a:r>
            <a:r>
              <a:rPr lang="uk-UA" sz="2200" i="1" dirty="0">
                <a:solidFill>
                  <a:srgbClr val="FFC000"/>
                </a:solidFill>
              </a:rPr>
              <a:t>не змозі здійснювати контроль </a:t>
            </a:r>
            <a:r>
              <a:rPr lang="uk-UA" sz="2200" dirty="0" smtClean="0"/>
              <a:t>над ринковою ставкою заробітної плати. </a:t>
            </a:r>
          </a:p>
          <a:p>
            <a:pPr marL="0" indent="0">
              <a:buNone/>
            </a:pPr>
            <a:r>
              <a:rPr lang="uk-UA" sz="2200" dirty="0" smtClean="0"/>
              <a:t>	Рівноважна </a:t>
            </a:r>
            <a:r>
              <a:rPr lang="uk-UA" sz="2200" dirty="0"/>
              <a:t>ставка заробітної плати </a:t>
            </a:r>
            <a:r>
              <a:rPr lang="en-US" sz="2200" b="1" dirty="0">
                <a:solidFill>
                  <a:srgbClr val="FFFF00"/>
                </a:solidFill>
              </a:rPr>
              <a:t>We</a:t>
            </a:r>
            <a:r>
              <a:rPr lang="en-US" sz="2200" dirty="0"/>
              <a:t> </a:t>
            </a:r>
            <a:r>
              <a:rPr lang="uk-UA" sz="2200" dirty="0"/>
              <a:t>і </a:t>
            </a:r>
            <a:r>
              <a:rPr lang="uk-UA" sz="2200" dirty="0" smtClean="0"/>
              <a:t> рівноважна  </a:t>
            </a:r>
            <a:r>
              <a:rPr lang="uk-UA" sz="2200" dirty="0"/>
              <a:t>кількість  найманих  робітників  </a:t>
            </a:r>
            <a:r>
              <a:rPr lang="en-US" sz="2200" b="1" dirty="0" err="1">
                <a:solidFill>
                  <a:srgbClr val="FFFF00"/>
                </a:solidFill>
              </a:rPr>
              <a:t>Qe</a:t>
            </a:r>
            <a:r>
              <a:rPr lang="en-US" sz="2200" b="1" dirty="0">
                <a:solidFill>
                  <a:srgbClr val="FFFF00"/>
                </a:solidFill>
              </a:rPr>
              <a:t> </a:t>
            </a:r>
            <a:r>
              <a:rPr lang="en-US" sz="2200" dirty="0"/>
              <a:t> </a:t>
            </a:r>
            <a:r>
              <a:rPr lang="uk-UA" sz="2200" dirty="0"/>
              <a:t>визначаються  в  точці  перетину </a:t>
            </a:r>
            <a:r>
              <a:rPr lang="uk-UA" sz="2200" dirty="0" smtClean="0"/>
              <a:t>кривих </a:t>
            </a:r>
            <a:r>
              <a:rPr lang="uk-UA" sz="2200" dirty="0"/>
              <a:t>пропозиції праці і попиту на працю (</a:t>
            </a:r>
            <a:r>
              <a:rPr lang="uk-UA" sz="2200" dirty="0"/>
              <a:t>рис. а). </a:t>
            </a:r>
            <a:endParaRPr lang="uk-UA" sz="2200" dirty="0"/>
          </a:p>
          <a:p>
            <a:pPr marL="0" indent="0">
              <a:buNone/>
            </a:pPr>
            <a:r>
              <a:rPr lang="uk-UA" sz="2200" dirty="0" smtClean="0"/>
              <a:t>	Для </a:t>
            </a:r>
            <a:r>
              <a:rPr lang="uk-UA" sz="2200" i="1" dirty="0">
                <a:solidFill>
                  <a:srgbClr val="FFFF00"/>
                </a:solidFill>
              </a:rPr>
              <a:t>кожної окремої </a:t>
            </a:r>
            <a:r>
              <a:rPr lang="uk-UA" sz="2200" i="1" dirty="0" smtClean="0">
                <a:solidFill>
                  <a:srgbClr val="FFFF00"/>
                </a:solidFill>
              </a:rPr>
              <a:t>фірми</a:t>
            </a:r>
            <a:r>
              <a:rPr lang="uk-UA" sz="2200" dirty="0" smtClean="0"/>
              <a:t>:</a:t>
            </a:r>
          </a:p>
          <a:p>
            <a:pPr marL="0" indent="0">
              <a:buNone/>
            </a:pPr>
            <a:r>
              <a:rPr lang="uk-UA" sz="2200" dirty="0" smtClean="0"/>
              <a:t>ставка </a:t>
            </a:r>
            <a:r>
              <a:rPr lang="uk-UA" sz="2200" dirty="0"/>
              <a:t>заробітної плати </a:t>
            </a:r>
            <a:r>
              <a:rPr lang="uk-UA" sz="2200" dirty="0" smtClean="0"/>
              <a:t>(</a:t>
            </a:r>
            <a:r>
              <a:rPr lang="en-US" sz="2200" b="1" dirty="0" smtClean="0">
                <a:solidFill>
                  <a:srgbClr val="FFFF00"/>
                </a:solidFill>
              </a:rPr>
              <a:t>We</a:t>
            </a:r>
            <a:r>
              <a:rPr lang="uk-UA" sz="2200" dirty="0" smtClean="0"/>
              <a:t>) задана </a:t>
            </a:r>
            <a:r>
              <a:rPr lang="uk-UA" sz="2200" dirty="0"/>
              <a:t>ринком праці. </a:t>
            </a:r>
            <a:r>
              <a:rPr lang="uk-UA" sz="2200" dirty="0" smtClean="0"/>
              <a:t>Фірма </a:t>
            </a:r>
            <a:r>
              <a:rPr lang="uk-UA" sz="2200" dirty="0"/>
              <a:t>не може на неї вплинути. </a:t>
            </a:r>
            <a:r>
              <a:rPr lang="uk-UA" sz="2200" dirty="0" smtClean="0"/>
              <a:t>Пропозиція </a:t>
            </a:r>
            <a:r>
              <a:rPr lang="uk-UA" sz="2200" dirty="0"/>
              <a:t>праці </a:t>
            </a:r>
            <a:r>
              <a:rPr lang="uk-UA" sz="2200" dirty="0" smtClean="0"/>
              <a:t>буде абсолютно </a:t>
            </a:r>
            <a:r>
              <a:rPr lang="uk-UA" sz="2200" dirty="0"/>
              <a:t>еластичною і зображується на графіку горизонтальною лінією (рис. </a:t>
            </a:r>
            <a:r>
              <a:rPr lang="uk-UA" sz="2200" dirty="0" smtClean="0"/>
              <a:t>б); вигідно </a:t>
            </a:r>
            <a:r>
              <a:rPr lang="uk-UA" sz="2200" dirty="0"/>
              <a:t>наймати працівників до точки, в </a:t>
            </a:r>
            <a:r>
              <a:rPr lang="uk-UA" sz="2200" dirty="0" smtClean="0"/>
              <a:t>якій </a:t>
            </a:r>
            <a:r>
              <a:rPr lang="uk-UA" sz="2200" dirty="0"/>
              <a:t>поточна ставка заробітної плати дорівнює граничній віддачі ресурсу праці </a:t>
            </a:r>
            <a:r>
              <a:rPr lang="uk-UA" sz="2200" dirty="0" smtClean="0"/>
              <a:t>в </a:t>
            </a:r>
            <a:r>
              <a:rPr lang="uk-UA" sz="2200" dirty="0"/>
              <a:t>грошовій формі. </a:t>
            </a:r>
            <a:endParaRPr lang="uk-UA" sz="2200" b="1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200" b="1" dirty="0" smtClean="0">
                <a:solidFill>
                  <a:srgbClr val="FFFF00"/>
                </a:solidFill>
              </a:rPr>
              <a:t>MRP </a:t>
            </a:r>
            <a:r>
              <a:rPr lang="en-US" sz="2200" b="1" dirty="0">
                <a:solidFill>
                  <a:srgbClr val="FFFF00"/>
                </a:solidFill>
              </a:rPr>
              <a:t>= </a:t>
            </a:r>
            <a:r>
              <a:rPr lang="en-US" sz="2200" b="1" dirty="0" smtClean="0">
                <a:solidFill>
                  <a:srgbClr val="FFFF00"/>
                </a:solidFill>
              </a:rPr>
              <a:t>W</a:t>
            </a:r>
            <a:r>
              <a:rPr lang="uk-UA" sz="2200" b="1" dirty="0" smtClean="0">
                <a:solidFill>
                  <a:srgbClr val="FFFF00"/>
                </a:solidFill>
              </a:rPr>
              <a:t>;  </a:t>
            </a:r>
            <a:r>
              <a:rPr lang="uk-UA" sz="2200" dirty="0"/>
              <a:t>Оскільки</a:t>
            </a:r>
            <a:r>
              <a:rPr lang="uk-UA" sz="2200" b="1" dirty="0" smtClean="0">
                <a:solidFill>
                  <a:srgbClr val="FFFF00"/>
                </a:solidFill>
              </a:rPr>
              <a:t> </a:t>
            </a:r>
            <a:r>
              <a:rPr lang="en-US" sz="2200" b="1" dirty="0" smtClean="0">
                <a:solidFill>
                  <a:srgbClr val="FFFF00"/>
                </a:solidFill>
              </a:rPr>
              <a:t>MRP </a:t>
            </a:r>
            <a:r>
              <a:rPr lang="en-US" sz="2200" b="1" dirty="0">
                <a:solidFill>
                  <a:srgbClr val="FFFF00"/>
                </a:solidFill>
              </a:rPr>
              <a:t>= MRC </a:t>
            </a:r>
            <a:r>
              <a:rPr lang="uk-UA" sz="2200" b="1" dirty="0" smtClean="0">
                <a:solidFill>
                  <a:srgbClr val="FFFF00"/>
                </a:solidFill>
              </a:rPr>
              <a:t> </a:t>
            </a:r>
            <a:r>
              <a:rPr lang="en-US" sz="2200" b="1" dirty="0" smtClean="0">
                <a:solidFill>
                  <a:srgbClr val="FFFF00"/>
                </a:solidFill>
                <a:latin typeface="Cambria Math"/>
                <a:ea typeface="Cambria Math"/>
              </a:rPr>
              <a:t>⇒</a:t>
            </a:r>
            <a:r>
              <a:rPr lang="en-US" sz="2200" b="1" dirty="0" smtClean="0">
                <a:solidFill>
                  <a:srgbClr val="FFFF00"/>
                </a:solidFill>
              </a:rPr>
              <a:t>  </a:t>
            </a:r>
            <a:r>
              <a:rPr lang="en-US" sz="2200" b="1" dirty="0">
                <a:solidFill>
                  <a:srgbClr val="FFFF00"/>
                </a:solidFill>
              </a:rPr>
              <a:t>MRC = W</a:t>
            </a:r>
            <a:endParaRPr lang="uk-UA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3864832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8689472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08608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uk-UA" dirty="0" smtClean="0"/>
              <a:t>5.4.2. Модель монопсонії – монополії одного покупця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200" dirty="0" smtClean="0"/>
              <a:t>а) </a:t>
            </a:r>
            <a:r>
              <a:rPr lang="uk-UA" sz="2200" i="1" dirty="0">
                <a:solidFill>
                  <a:srgbClr val="FFC000"/>
                </a:solidFill>
              </a:rPr>
              <a:t>кількість зайнятих працівників</a:t>
            </a:r>
            <a:r>
              <a:rPr lang="uk-UA" sz="2200" dirty="0" smtClean="0"/>
              <a:t> в певній фірмі </a:t>
            </a:r>
            <a:r>
              <a:rPr lang="uk-UA" sz="2200" i="1" dirty="0">
                <a:solidFill>
                  <a:srgbClr val="FFC000"/>
                </a:solidFill>
              </a:rPr>
              <a:t>складає основну частину всіх зайнятих </a:t>
            </a:r>
            <a:r>
              <a:rPr lang="uk-UA" sz="2200" dirty="0" smtClean="0"/>
              <a:t>даним видом праці; </a:t>
            </a:r>
          </a:p>
          <a:p>
            <a:pPr marL="0" indent="0">
              <a:buNone/>
            </a:pPr>
            <a:r>
              <a:rPr lang="uk-UA" sz="2200" dirty="0" smtClean="0"/>
              <a:t>б) </a:t>
            </a:r>
            <a:r>
              <a:rPr lang="uk-UA" sz="2200" dirty="0"/>
              <a:t>даний  </a:t>
            </a:r>
            <a:r>
              <a:rPr lang="uk-UA" sz="2200" i="1" dirty="0">
                <a:solidFill>
                  <a:srgbClr val="FFC000"/>
                </a:solidFill>
              </a:rPr>
              <a:t>вид  праці  є  відносно  немобільним  </a:t>
            </a:r>
            <a:r>
              <a:rPr lang="uk-UA" sz="2200" dirty="0"/>
              <a:t>в  силу  дії  певних </a:t>
            </a:r>
          </a:p>
          <a:p>
            <a:pPr marL="0" indent="0">
              <a:buNone/>
            </a:pPr>
            <a:r>
              <a:rPr lang="uk-UA" sz="2200" dirty="0"/>
              <a:t>географічних або інших факторів</a:t>
            </a:r>
            <a:r>
              <a:rPr lang="uk-UA" sz="2200" dirty="0" smtClean="0"/>
              <a:t>; </a:t>
            </a:r>
            <a:endParaRPr lang="uk-UA" sz="2200" dirty="0"/>
          </a:p>
          <a:p>
            <a:pPr marL="0" indent="0">
              <a:buNone/>
            </a:pPr>
            <a:r>
              <a:rPr lang="uk-UA" sz="2200" dirty="0" smtClean="0"/>
              <a:t>в</a:t>
            </a:r>
            <a:r>
              <a:rPr lang="uk-UA" sz="2200" dirty="0"/>
              <a:t>) </a:t>
            </a:r>
            <a:r>
              <a:rPr lang="uk-UA" sz="2200" i="1" dirty="0">
                <a:solidFill>
                  <a:srgbClr val="FFC000"/>
                </a:solidFill>
              </a:rPr>
              <a:t>фірма диктує заробітну плату</a:t>
            </a:r>
            <a:r>
              <a:rPr lang="uk-UA" sz="2200" dirty="0"/>
              <a:t>, в тому розумінні, що ставка заробітної </a:t>
            </a:r>
            <a:r>
              <a:rPr lang="uk-UA" sz="2200" dirty="0" smtClean="0"/>
              <a:t>плати</a:t>
            </a:r>
            <a:r>
              <a:rPr lang="uk-UA" sz="2200" dirty="0"/>
              <a:t>,  яку  фірма  повинна  виплачувати,  знаходиться  в  прямій  залежності  від </a:t>
            </a:r>
            <a:r>
              <a:rPr lang="uk-UA" sz="2200" dirty="0" smtClean="0"/>
              <a:t>кількості </a:t>
            </a:r>
            <a:r>
              <a:rPr lang="uk-UA" sz="2200" dirty="0"/>
              <a:t>працівників, яких вона наймає на роботу. </a:t>
            </a:r>
            <a:endParaRPr lang="uk-UA" sz="2200" dirty="0" smtClean="0"/>
          </a:p>
          <a:p>
            <a:pPr marL="0" indent="0">
              <a:buNone/>
            </a:pPr>
            <a:r>
              <a:rPr lang="uk-UA" sz="2200" dirty="0"/>
              <a:t>	Ситуація  </a:t>
            </a:r>
            <a:r>
              <a:rPr lang="uk-UA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монопсонії</a:t>
            </a:r>
            <a:r>
              <a:rPr lang="uk-UA" sz="2200" dirty="0"/>
              <a:t>  характерна  для  економіки  деяких  середніх  і  малих </a:t>
            </a:r>
            <a:r>
              <a:rPr lang="uk-UA" sz="2200" dirty="0" smtClean="0"/>
              <a:t>міст</a:t>
            </a:r>
            <a:r>
              <a:rPr lang="uk-UA" sz="2200" dirty="0"/>
              <a:t>, яка майже повністю залежить від однієї великої фірми. Якщо ж три або </a:t>
            </a:r>
            <a:r>
              <a:rPr lang="uk-UA" sz="2200" dirty="0" smtClean="0"/>
              <a:t>чотири  </a:t>
            </a:r>
            <a:r>
              <a:rPr lang="uk-UA" sz="2200" dirty="0"/>
              <a:t>фірми  будуть  наймати  більшу  частину  запропонованої  праці  на </a:t>
            </a:r>
            <a:r>
              <a:rPr lang="uk-UA" sz="2200" dirty="0" smtClean="0"/>
              <a:t>конкретному </a:t>
            </a:r>
            <a:r>
              <a:rPr lang="uk-UA" sz="2200" dirty="0"/>
              <a:t>ринку, то це модель </a:t>
            </a:r>
            <a:r>
              <a:rPr lang="uk-UA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олігопсонії</a:t>
            </a:r>
            <a:r>
              <a:rPr lang="uk-UA" sz="2200" dirty="0"/>
              <a:t>. Їх сумісні дії при найманні праці </a:t>
            </a:r>
            <a:r>
              <a:rPr lang="uk-UA" sz="2200" dirty="0" smtClean="0"/>
              <a:t> практично </a:t>
            </a:r>
            <a:r>
              <a:rPr lang="uk-UA" sz="2200" dirty="0"/>
              <a:t>не відрізняються від поведінки </a:t>
            </a:r>
            <a:r>
              <a:rPr lang="uk-UA" sz="2200" dirty="0"/>
              <a:t>монопсонії.</a:t>
            </a:r>
            <a:r>
              <a:rPr lang="uk-UA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89062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 </a:t>
            </a:r>
            <a:r>
              <a:rPr lang="uk-UA" sz="2000" dirty="0" smtClean="0"/>
              <a:t>Виплата  </a:t>
            </a:r>
            <a:r>
              <a:rPr lang="uk-UA" sz="2000" dirty="0"/>
              <a:t>єдиної  заробітної </a:t>
            </a:r>
            <a:r>
              <a:rPr lang="uk-UA" sz="2000" dirty="0" smtClean="0"/>
              <a:t> плати  </a:t>
            </a:r>
            <a:r>
              <a:rPr lang="uk-UA" sz="2000" dirty="0"/>
              <a:t>всім  працівникам  буде  означати,  що  граничні  витрати  на  ресурс  праці </a:t>
            </a:r>
            <a:r>
              <a:rPr lang="uk-UA" sz="2000" dirty="0" smtClean="0"/>
              <a:t> </a:t>
            </a:r>
            <a:r>
              <a:rPr lang="uk-UA" sz="2000" b="1" dirty="0">
                <a:solidFill>
                  <a:srgbClr val="FFFF00"/>
                </a:solidFill>
              </a:rPr>
              <a:t>(</a:t>
            </a:r>
            <a:r>
              <a:rPr lang="uk-UA" sz="2000" b="1" dirty="0">
                <a:solidFill>
                  <a:srgbClr val="FFFF00"/>
                </a:solidFill>
              </a:rPr>
              <a:t>М</a:t>
            </a:r>
            <a:r>
              <a:rPr lang="en-US" sz="2000" b="1" dirty="0">
                <a:solidFill>
                  <a:srgbClr val="FFFF00"/>
                </a:solidFill>
              </a:rPr>
              <a:t>R</a:t>
            </a:r>
            <a:r>
              <a:rPr lang="uk-UA" sz="2000" b="1" dirty="0">
                <a:solidFill>
                  <a:srgbClr val="FFFF00"/>
                </a:solidFill>
              </a:rPr>
              <a:t>С)</a:t>
            </a:r>
            <a:r>
              <a:rPr lang="uk-UA" sz="2000" dirty="0"/>
              <a:t> – будуть перевищувати ставку заробітної плати на величину, необхідну </a:t>
            </a:r>
            <a:r>
              <a:rPr lang="uk-UA" sz="2000" dirty="0" smtClean="0"/>
              <a:t>для </a:t>
            </a:r>
            <a:r>
              <a:rPr lang="uk-UA" sz="2000" dirty="0"/>
              <a:t>доведення ставки заробітної плати всіх вже найнятих працівників до нового </a:t>
            </a:r>
            <a:r>
              <a:rPr lang="uk-UA" sz="2000" dirty="0" smtClean="0"/>
              <a:t>рівня  </a:t>
            </a:r>
            <a:r>
              <a:rPr lang="uk-UA" sz="2000" dirty="0"/>
              <a:t>заробітної  плати.  На  графіку  крива  </a:t>
            </a:r>
            <a:r>
              <a:rPr lang="uk-UA" sz="2000" b="1" dirty="0">
                <a:solidFill>
                  <a:srgbClr val="FFFF00"/>
                </a:solidFill>
              </a:rPr>
              <a:t>М</a:t>
            </a:r>
            <a:r>
              <a:rPr lang="en-US" sz="2000" b="1" dirty="0">
                <a:solidFill>
                  <a:srgbClr val="FFFF00"/>
                </a:solidFill>
              </a:rPr>
              <a:t>R</a:t>
            </a:r>
            <a:r>
              <a:rPr lang="uk-UA" sz="2000" b="1" dirty="0">
                <a:solidFill>
                  <a:srgbClr val="FFFF00"/>
                </a:solidFill>
              </a:rPr>
              <a:t>С  </a:t>
            </a:r>
            <a:r>
              <a:rPr lang="uk-UA" sz="2000" dirty="0"/>
              <a:t>буде  знаходитись  зліва  від </a:t>
            </a:r>
            <a:r>
              <a:rPr lang="uk-UA" sz="2000" dirty="0" smtClean="0"/>
              <a:t> кривої </a:t>
            </a:r>
            <a:r>
              <a:rPr lang="uk-UA" sz="2000" dirty="0"/>
              <a:t>пропозиції праці або середніх витрат </a:t>
            </a:r>
            <a:r>
              <a:rPr lang="uk-UA" sz="2000" dirty="0" smtClean="0"/>
              <a:t>праці. 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2697710"/>
            <a:ext cx="6462677" cy="3953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59152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6264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dirty="0"/>
              <a:t>Щоб  максимізувати  прибуток, 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фірма-монопсонія</a:t>
            </a:r>
            <a:r>
              <a:rPr lang="uk-UA" dirty="0"/>
              <a:t>  буде  вирівнювати </a:t>
            </a:r>
            <a:r>
              <a:rPr lang="uk-UA" dirty="0" smtClean="0"/>
              <a:t>граничні </a:t>
            </a:r>
            <a:r>
              <a:rPr lang="uk-UA" dirty="0"/>
              <a:t>витрати на ресурс з граничною </a:t>
            </a:r>
            <a:r>
              <a:rPr lang="uk-UA" dirty="0" smtClean="0"/>
              <a:t>віддачею </a:t>
            </a:r>
            <a:r>
              <a:rPr lang="uk-UA" dirty="0"/>
              <a:t>ресурсу в грошовій </a:t>
            </a:r>
            <a:r>
              <a:rPr lang="uk-UA" dirty="0" smtClean="0"/>
              <a:t>формі: 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MRC = MRP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  </a:t>
            </a:r>
            <a:r>
              <a:rPr lang="uk-UA" dirty="0"/>
              <a:t>нашому  </a:t>
            </a:r>
            <a:r>
              <a:rPr lang="uk-UA" dirty="0"/>
              <a:t>випадку  фірма-монопсонія  прийме  </a:t>
            </a:r>
            <a:r>
              <a:rPr lang="uk-UA" dirty="0"/>
              <a:t>на  роботу  кількість </a:t>
            </a:r>
            <a:r>
              <a:rPr lang="uk-UA" dirty="0" smtClean="0"/>
              <a:t>працівників </a:t>
            </a:r>
            <a:r>
              <a:rPr lang="en-US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Qm</a:t>
            </a:r>
            <a:r>
              <a:rPr lang="en-US" dirty="0"/>
              <a:t> </a:t>
            </a:r>
            <a:r>
              <a:rPr lang="uk-UA" dirty="0"/>
              <a:t>при ставці заробітної плати 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Wm.</a:t>
            </a:r>
            <a:r>
              <a:rPr lang="en-US" dirty="0"/>
              <a:t> </a:t>
            </a:r>
            <a:r>
              <a:rPr lang="uk-UA" dirty="0" smtClean="0"/>
              <a:t> 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Фірма-монопсонія </a:t>
            </a:r>
            <a:r>
              <a:rPr lang="uk-UA" dirty="0" smtClean="0"/>
              <a:t> </a:t>
            </a:r>
            <a:r>
              <a:rPr lang="uk-UA" dirty="0"/>
              <a:t>буде </a:t>
            </a:r>
            <a:r>
              <a:rPr lang="uk-UA" i="1" dirty="0" smtClean="0">
                <a:solidFill>
                  <a:srgbClr val="FFC000"/>
                </a:solidFill>
              </a:rPr>
              <a:t>максимізувати </a:t>
            </a:r>
            <a:r>
              <a:rPr lang="uk-UA" i="1" dirty="0">
                <a:solidFill>
                  <a:srgbClr val="FFC000"/>
                </a:solidFill>
              </a:rPr>
              <a:t>свій прибуток шляхом залучення меншої кількості працівників</a:t>
            </a:r>
            <a:r>
              <a:rPr lang="uk-UA" dirty="0"/>
              <a:t> і </a:t>
            </a:r>
            <a:r>
              <a:rPr lang="uk-UA" dirty="0" smtClean="0"/>
              <a:t>при  </a:t>
            </a:r>
            <a:r>
              <a:rPr lang="uk-UA" dirty="0"/>
              <a:t>цьому  виплачуючи  ставку  заробітної  плати  меншу,  ніж  в  умовах </a:t>
            </a:r>
            <a:r>
              <a:rPr lang="uk-UA" dirty="0" smtClean="0"/>
              <a:t>конкуренції</a:t>
            </a:r>
            <a:r>
              <a:rPr lang="uk-UA" dirty="0"/>
              <a:t>. В результаті суспільство отримає менше продукції, а працівники – </a:t>
            </a:r>
            <a:r>
              <a:rPr lang="uk-UA" dirty="0" smtClean="0"/>
              <a:t>ставку  </a:t>
            </a:r>
            <a:r>
              <a:rPr lang="uk-UA" dirty="0"/>
              <a:t>заробітної  плати  меншу,  ніж  їх  граничний  продукт  в  грошовому </a:t>
            </a:r>
            <a:r>
              <a:rPr lang="uk-UA" dirty="0" smtClean="0"/>
              <a:t>вираженні</a:t>
            </a:r>
            <a:r>
              <a:rPr lang="uk-UA" dirty="0"/>
              <a:t>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	</a:t>
            </a:r>
            <a:endParaRPr lang="uk-U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15690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uk-UA" dirty="0" smtClean="0"/>
              <a:t>5.4.3. Модель за участю профспілок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200" dirty="0"/>
              <a:t> </a:t>
            </a:r>
            <a:r>
              <a:rPr lang="uk-UA" sz="2200" dirty="0" smtClean="0"/>
              <a:t>Економічною </a:t>
            </a:r>
            <a:r>
              <a:rPr lang="uk-UA" sz="2200" dirty="0"/>
              <a:t>метою для </a:t>
            </a:r>
            <a:r>
              <a:rPr lang="uk-UA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профспілок</a:t>
            </a:r>
            <a:r>
              <a:rPr lang="uk-UA" sz="2200" dirty="0" smtClean="0"/>
              <a:t> </a:t>
            </a:r>
            <a:r>
              <a:rPr lang="uk-UA" sz="2200" dirty="0"/>
              <a:t>є підвищення заробітної плати. Профспілка може досягати цієї мети </a:t>
            </a:r>
            <a:r>
              <a:rPr lang="uk-UA" sz="2200" dirty="0" smtClean="0"/>
              <a:t>як </a:t>
            </a:r>
            <a:r>
              <a:rPr lang="uk-UA" sz="2200" dirty="0"/>
              <a:t>шляхом </a:t>
            </a:r>
            <a:r>
              <a:rPr lang="uk-UA" sz="2200" i="1" dirty="0">
                <a:solidFill>
                  <a:srgbClr val="FFC000"/>
                </a:solidFill>
              </a:rPr>
              <a:t>прямої</a:t>
            </a:r>
            <a:r>
              <a:rPr lang="uk-UA" sz="2200" dirty="0"/>
              <a:t>, так і </a:t>
            </a:r>
            <a:r>
              <a:rPr lang="uk-UA" sz="2200" i="1" dirty="0">
                <a:solidFill>
                  <a:srgbClr val="FFC000"/>
                </a:solidFill>
              </a:rPr>
              <a:t>непрямої</a:t>
            </a:r>
            <a:r>
              <a:rPr lang="uk-UA" sz="2200" dirty="0"/>
              <a:t> дії на ставки заробітної плати. </a:t>
            </a:r>
          </a:p>
          <a:p>
            <a:pPr marL="0" indent="0">
              <a:buNone/>
            </a:pPr>
            <a:r>
              <a:rPr lang="uk-UA" sz="2200" dirty="0"/>
              <a:t>Інструменти </a:t>
            </a:r>
            <a:r>
              <a:rPr lang="uk-UA" sz="2200" dirty="0">
                <a:solidFill>
                  <a:srgbClr val="FF0000"/>
                </a:solidFill>
              </a:rPr>
              <a:t>прямої дії </a:t>
            </a:r>
            <a:r>
              <a:rPr lang="uk-UA" sz="2200" dirty="0"/>
              <a:t>профспілок на ставки заробітної плати: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200" i="1" dirty="0" smtClean="0">
                <a:solidFill>
                  <a:srgbClr val="FFC000"/>
                </a:solidFill>
              </a:rPr>
              <a:t>укладання </a:t>
            </a:r>
            <a:r>
              <a:rPr lang="uk-UA" sz="2200" i="1" dirty="0">
                <a:solidFill>
                  <a:srgbClr val="FFC000"/>
                </a:solidFill>
              </a:rPr>
              <a:t>колективного договору </a:t>
            </a:r>
            <a:r>
              <a:rPr lang="uk-UA" sz="2200" dirty="0"/>
              <a:t>з адміністрацією підприємства;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200" i="1" dirty="0" smtClean="0">
                <a:solidFill>
                  <a:srgbClr val="FFC000"/>
                </a:solidFill>
              </a:rPr>
              <a:t>укладання  </a:t>
            </a:r>
            <a:r>
              <a:rPr lang="uk-UA" sz="2200" i="1" dirty="0">
                <a:solidFill>
                  <a:srgbClr val="FFC000"/>
                </a:solidFill>
              </a:rPr>
              <a:t>галузевих  і  міжгалузевих  тарифних  </a:t>
            </a:r>
            <a:r>
              <a:rPr lang="uk-UA" sz="2200" i="1" dirty="0" smtClean="0">
                <a:solidFill>
                  <a:srgbClr val="FFC000"/>
                </a:solidFill>
              </a:rPr>
              <a:t>угод </a:t>
            </a:r>
            <a:r>
              <a:rPr lang="uk-UA" sz="2200" dirty="0" smtClean="0"/>
              <a:t>з урядом </a:t>
            </a:r>
            <a:r>
              <a:rPr lang="uk-UA" sz="2200" dirty="0"/>
              <a:t>або спілкою підприємців;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200" dirty="0" smtClean="0"/>
              <a:t>оголошення </a:t>
            </a:r>
            <a:r>
              <a:rPr lang="uk-UA" sz="2200" dirty="0"/>
              <a:t>страйку</a:t>
            </a:r>
            <a:r>
              <a:rPr lang="uk-UA" sz="2200" dirty="0" smtClean="0"/>
              <a:t>.</a:t>
            </a:r>
            <a:r>
              <a:rPr lang="uk-UA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r>
              <a:rPr lang="uk-UA" sz="2200" dirty="0">
                <a:solidFill>
                  <a:srgbClr val="FF0000"/>
                </a:solidFill>
              </a:rPr>
              <a:t>Непрямий  вплив  профспілок  </a:t>
            </a:r>
            <a:r>
              <a:rPr lang="uk-UA" sz="2200" dirty="0"/>
              <a:t>на  ставки  заробітної  плати  здійснюється </a:t>
            </a:r>
            <a:r>
              <a:rPr lang="uk-UA" sz="2200" dirty="0" smtClean="0"/>
              <a:t>через </a:t>
            </a:r>
            <a:r>
              <a:rPr lang="uk-UA" sz="2200" dirty="0"/>
              <a:t>їх дію на умови попиту або пропозиції робочої сили. </a:t>
            </a:r>
            <a:r>
              <a:rPr lang="uk-UA" sz="2200" dirty="0" smtClean="0"/>
              <a:t>Основним  </a:t>
            </a:r>
            <a:r>
              <a:rPr lang="uk-UA" sz="2200" dirty="0"/>
              <a:t>способом  </a:t>
            </a:r>
            <a:r>
              <a:rPr lang="uk-UA" sz="2200" dirty="0" smtClean="0"/>
              <a:t>для них є підвищення </a:t>
            </a:r>
            <a:r>
              <a:rPr lang="uk-UA" sz="2200" dirty="0"/>
              <a:t>заробітної  </a:t>
            </a:r>
            <a:r>
              <a:rPr lang="uk-UA" sz="2200" dirty="0"/>
              <a:t>плати  </a:t>
            </a:r>
            <a:r>
              <a:rPr lang="uk-UA" sz="2200" dirty="0" smtClean="0"/>
              <a:t>шляхом </a:t>
            </a:r>
            <a:r>
              <a:rPr lang="uk-UA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розширення  попиту  на  працю</a:t>
            </a:r>
            <a:r>
              <a:rPr lang="uk-UA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544730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18" y="273720"/>
            <a:ext cx="6800756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7407" y="4581128"/>
            <a:ext cx="85169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1.  Збільшення  </a:t>
            </a:r>
            <a:r>
              <a:rPr lang="uk-UA" i="1" dirty="0" smtClean="0">
                <a:solidFill>
                  <a:srgbClr val="FFC000"/>
                </a:solidFill>
              </a:rPr>
              <a:t>попиту  на  вироблені  продукти  та  послуги</a:t>
            </a:r>
            <a:r>
              <a:rPr lang="uk-UA" dirty="0" smtClean="0"/>
              <a:t>,  тим  самим </a:t>
            </a:r>
          </a:p>
          <a:p>
            <a:r>
              <a:rPr lang="uk-UA" dirty="0" smtClean="0"/>
              <a:t>збільшення похідного попиту на необхідні трудові ресурси шляхом: а) використання реклами; б) використання політичного лобі;  в)  застосування  практики  збереження  чисельності  робочої  сили  незалежно від потреб у ній. </a:t>
            </a:r>
          </a:p>
          <a:p>
            <a:r>
              <a:rPr lang="uk-UA" dirty="0" smtClean="0"/>
              <a:t>2.  </a:t>
            </a:r>
            <a:r>
              <a:rPr lang="uk-UA" i="1" dirty="0">
                <a:solidFill>
                  <a:srgbClr val="FFC000"/>
                </a:solidFill>
              </a:rPr>
              <a:t>Підвищити  продуктивність  </a:t>
            </a:r>
            <a:r>
              <a:rPr lang="uk-UA" i="1" dirty="0" smtClean="0">
                <a:solidFill>
                  <a:srgbClr val="FFC000"/>
                </a:solidFill>
              </a:rPr>
              <a:t>праці</a:t>
            </a:r>
            <a:r>
              <a:rPr lang="uk-UA" dirty="0"/>
              <a:t> </a:t>
            </a:r>
            <a:r>
              <a:rPr lang="uk-UA" dirty="0" smtClean="0"/>
              <a:t>шляхом  використання  на підприємстві більш продуктивного та безпечного устаткування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 </a:t>
            </a:r>
            <a:r>
              <a:rPr lang="uk-UA" i="1" dirty="0">
                <a:solidFill>
                  <a:srgbClr val="FFC000"/>
                </a:solidFill>
              </a:rPr>
              <a:t>Змінити  ціни  на  інші  фактори  </a:t>
            </a:r>
            <a:r>
              <a:rPr lang="uk-UA" i="1" dirty="0" smtClean="0">
                <a:solidFill>
                  <a:srgbClr val="FFC000"/>
                </a:solidFill>
              </a:rPr>
              <a:t>виробництва.</a:t>
            </a:r>
            <a:endParaRPr lang="uk-UA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8283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dirty="0" smtClean="0"/>
              <a:t>	</a:t>
            </a:r>
            <a:r>
              <a:rPr lang="uk-UA" sz="2400" dirty="0" smtClean="0"/>
              <a:t>Профспілки  </a:t>
            </a:r>
            <a:r>
              <a:rPr lang="uk-UA" sz="2400" dirty="0"/>
              <a:t>можуть  підвищувати  ставки  заробітної  плати  шляхом </a:t>
            </a:r>
            <a:r>
              <a:rPr lang="uk-UA" sz="2400" dirty="0" smtClean="0"/>
              <a:t>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скорочення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пропозиції праці</a:t>
            </a:r>
            <a:r>
              <a:rPr lang="uk-UA" sz="2400" dirty="0"/>
              <a:t>. Для цього вони підтримують </a:t>
            </a:r>
            <a:r>
              <a:rPr lang="uk-UA" sz="2400" dirty="0" smtClean="0"/>
              <a:t>законодавство</a:t>
            </a:r>
            <a:r>
              <a:rPr lang="uk-UA" sz="2400" dirty="0"/>
              <a:t>, яке: </a:t>
            </a:r>
            <a:endParaRPr lang="uk-UA" sz="2400" dirty="0" smtClean="0"/>
          </a:p>
          <a:p>
            <a:endParaRPr lang="uk-UA" sz="24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/>
              <a:t>а) обмежує імміграцію робочої сили;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/>
              <a:t>б) скорочує дитячу працю;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/>
              <a:t>в) вимагає обов’язкового виходу на пенсію;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/>
              <a:t>г) сприяє скороченню робочого тижня. </a:t>
            </a:r>
            <a:endParaRPr lang="uk-UA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uk-UA" sz="2400" dirty="0"/>
          </a:p>
          <a:p>
            <a:r>
              <a:rPr lang="uk-UA" sz="2400" dirty="0" smtClean="0"/>
              <a:t>	Крім </a:t>
            </a:r>
            <a:r>
              <a:rPr lang="uk-UA" sz="2400" dirty="0"/>
              <a:t>цього профспілки: </a:t>
            </a:r>
            <a:endParaRPr lang="uk-UA" sz="2400" dirty="0" smtClean="0"/>
          </a:p>
          <a:p>
            <a:endParaRPr lang="uk-UA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/>
              <a:t>а) намагаються скоротити кількість своїх членів;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/>
              <a:t>б) здійснюють тиск на підприємців, щоб вони наймали на роботу тільки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/>
              <a:t>працівників-членів цих профспілок;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400" dirty="0"/>
              <a:t>в) вимагають кваліфікаційного ліцензування професій.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06449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71700"/>
            <a:ext cx="7718511" cy="4426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8055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5.1. Виробнича функція. Теорія граничної продуктивності факторів.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40060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Виробнича функція </a:t>
            </a:r>
            <a:r>
              <a:rPr lang="uk-UA" sz="2800" dirty="0" smtClean="0"/>
              <a:t>визначає максимальний обсяг випуску продукції при наявній кількості  ресурсів.</a:t>
            </a:r>
          </a:p>
          <a:p>
            <a:r>
              <a:rPr lang="uk-UA" sz="2800" dirty="0" smtClean="0"/>
              <a:t>Для забезпечення конкурентоспроможності фірма має максимально </a:t>
            </a:r>
            <a:r>
              <a:rPr lang="uk-UA" sz="2800" i="1" dirty="0" smtClean="0">
                <a:solidFill>
                  <a:srgbClr val="FFFF00"/>
                </a:solidFill>
              </a:rPr>
              <a:t>ефективно використовувати наявні ресурси</a:t>
            </a:r>
            <a:r>
              <a:rPr lang="uk-UA" sz="2800" dirty="0" smtClean="0"/>
              <a:t>: мінімізувати витрати і максимізувати прибуток.</a:t>
            </a:r>
          </a:p>
          <a:p>
            <a:r>
              <a:rPr lang="uk-UA" sz="2800" dirty="0"/>
              <a:t>ПРИКЛАД</a:t>
            </a:r>
            <a:r>
              <a:rPr lang="uk-UA" sz="2800" dirty="0" smtClean="0"/>
              <a:t>: розглянемо виробничий процес випуску телевізорів (</a:t>
            </a: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  <a:r>
              <a:rPr lang="uk-UA" sz="2800" dirty="0" smtClean="0"/>
              <a:t>), у якому задіяні різні кількості капіталу (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uk-UA" sz="2800" dirty="0" smtClean="0"/>
              <a:t>) </a:t>
            </a:r>
            <a:r>
              <a:rPr lang="en-US" sz="2800" dirty="0" smtClean="0"/>
              <a:t> </a:t>
            </a:r>
            <a:r>
              <a:rPr lang="uk-UA" sz="2800" dirty="0" smtClean="0"/>
              <a:t>та праці (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uk-UA" sz="2800" dirty="0" smtClean="0"/>
              <a:t>). Виробнича функція для даного випадку буде мати такий вигляд:</a:t>
            </a: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 = f (L, K)</a:t>
            </a:r>
            <a:endParaRPr lang="uk-UA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143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uk-UA" dirty="0" smtClean="0"/>
              <a:t>5.4.4. Модель двосторонньої монополії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200" dirty="0" smtClean="0"/>
              <a:t>Модель  </a:t>
            </a:r>
            <a:r>
              <a:rPr lang="uk-UA" sz="2200" dirty="0"/>
              <a:t>двосторонньої </a:t>
            </a:r>
            <a:r>
              <a:rPr lang="uk-UA" sz="2200" dirty="0" smtClean="0"/>
              <a:t>монополії є </a:t>
            </a:r>
            <a:r>
              <a:rPr lang="uk-UA" sz="2200" i="1" dirty="0" smtClean="0">
                <a:solidFill>
                  <a:srgbClr val="FFC000"/>
                </a:solidFill>
              </a:rPr>
              <a:t>об’єднанням </a:t>
            </a:r>
            <a:r>
              <a:rPr lang="uk-UA" sz="2200" i="1" dirty="0">
                <a:solidFill>
                  <a:srgbClr val="FFC000"/>
                </a:solidFill>
              </a:rPr>
              <a:t>монопсонічної моделі з моделлю відкритих </a:t>
            </a:r>
            <a:r>
              <a:rPr lang="uk-UA" sz="2200" i="1" dirty="0" smtClean="0">
                <a:solidFill>
                  <a:srgbClr val="FFC000"/>
                </a:solidFill>
              </a:rPr>
              <a:t>профспілок</a:t>
            </a:r>
            <a:r>
              <a:rPr lang="uk-UA" sz="2200" dirty="0"/>
              <a:t>.  Ця  модель  застосовується  в  таких  важливих  галузях  як  вугільна, </a:t>
            </a:r>
            <a:r>
              <a:rPr lang="uk-UA" sz="2200" dirty="0" smtClean="0"/>
              <a:t>металургійна</a:t>
            </a:r>
            <a:r>
              <a:rPr lang="uk-UA" sz="2200" dirty="0"/>
              <a:t>, автомобільна </a:t>
            </a:r>
            <a:r>
              <a:rPr lang="uk-UA" sz="2200" dirty="0" smtClean="0"/>
              <a:t>тощо.</a:t>
            </a:r>
            <a:r>
              <a:rPr lang="uk-UA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r>
              <a:rPr lang="uk-UA" sz="2200" dirty="0"/>
              <a:t>Якщо  </a:t>
            </a:r>
            <a:r>
              <a:rPr lang="uk-UA" sz="2200" dirty="0" smtClean="0"/>
              <a:t>монопсоніст  </a:t>
            </a:r>
            <a:r>
              <a:rPr lang="uk-UA" sz="2200" dirty="0"/>
              <a:t>намагається  встановити  ставку  заробітної  плати  на </a:t>
            </a:r>
            <a:r>
              <a:rPr lang="uk-UA" sz="2200" dirty="0" smtClean="0"/>
              <a:t>рівні  </a:t>
            </a:r>
            <a:r>
              <a:rPr lang="en-US" sz="2200" b="1" dirty="0" err="1">
                <a:solidFill>
                  <a:srgbClr val="FFC000"/>
                </a:solidFill>
              </a:rPr>
              <a:t>Wm</a:t>
            </a:r>
            <a:r>
              <a:rPr lang="en-US" sz="2200" dirty="0"/>
              <a:t>,  </a:t>
            </a:r>
            <a:r>
              <a:rPr lang="uk-UA" sz="2200" dirty="0"/>
              <a:t>а  профспілка,  з  якою  вони  стикаються,  прикладає  зусилля,  щоб </a:t>
            </a:r>
            <a:r>
              <a:rPr lang="uk-UA" sz="2200" dirty="0" smtClean="0"/>
              <a:t>досягти  </a:t>
            </a:r>
            <a:r>
              <a:rPr lang="uk-UA" sz="2200" dirty="0"/>
              <a:t>ставки  заробітної  плати  </a:t>
            </a:r>
            <a:r>
              <a:rPr lang="en-US" sz="2200" b="1" dirty="0">
                <a:solidFill>
                  <a:srgbClr val="FFC000"/>
                </a:solidFill>
              </a:rPr>
              <a:t>Wu</a:t>
            </a:r>
            <a:r>
              <a:rPr lang="en-US" sz="2200" dirty="0"/>
              <a:t>,  </a:t>
            </a:r>
            <a:r>
              <a:rPr lang="uk-UA" sz="2200" dirty="0"/>
              <a:t>що  перевищує  рівноважну,  то  не  можна </a:t>
            </a:r>
            <a:r>
              <a:rPr lang="uk-UA" sz="2200" dirty="0" smtClean="0"/>
              <a:t>сказати </a:t>
            </a:r>
            <a:r>
              <a:rPr lang="uk-UA" sz="2200" dirty="0"/>
              <a:t>досить впевнено, яка із цих двох можливостей </a:t>
            </a:r>
            <a:r>
              <a:rPr lang="uk-UA" sz="2200" dirty="0" smtClean="0"/>
              <a:t>реалізується.</a:t>
            </a:r>
          </a:p>
          <a:p>
            <a:pPr marL="0" indent="0">
              <a:buNone/>
            </a:pPr>
            <a:r>
              <a:rPr lang="uk-UA" sz="2200" dirty="0"/>
              <a:t>За  логікою  результат  можливий  проміжний,  тобто  заробітна  плата </a:t>
            </a:r>
            <a:r>
              <a:rPr lang="uk-UA" sz="2200" dirty="0" smtClean="0"/>
              <a:t>встановиться  </a:t>
            </a:r>
            <a:r>
              <a:rPr lang="uk-UA" sz="2200" dirty="0"/>
              <a:t>десь  між  </a:t>
            </a:r>
            <a:r>
              <a:rPr lang="en-US" sz="2200" b="1" dirty="0" err="1">
                <a:solidFill>
                  <a:srgbClr val="FFC000"/>
                </a:solidFill>
              </a:rPr>
              <a:t>Wm</a:t>
            </a:r>
            <a:r>
              <a:rPr lang="en-US" sz="2200" dirty="0"/>
              <a:t>  </a:t>
            </a:r>
            <a:r>
              <a:rPr lang="uk-UA" sz="2200" dirty="0"/>
              <a:t>і  </a:t>
            </a:r>
            <a:r>
              <a:rPr lang="en-US" sz="2200" b="1" dirty="0">
                <a:solidFill>
                  <a:srgbClr val="FFC000"/>
                </a:solidFill>
              </a:rPr>
              <a:t>Wu</a:t>
            </a:r>
            <a:r>
              <a:rPr lang="en-US" sz="2200" dirty="0"/>
              <a:t>.  </a:t>
            </a:r>
            <a:r>
              <a:rPr lang="uk-UA" sz="2200" dirty="0"/>
              <a:t>Практично  ж,  сторона,  яка  володіє  в  ході </a:t>
            </a:r>
            <a:r>
              <a:rPr lang="uk-UA" sz="2200" dirty="0" smtClean="0"/>
              <a:t>укладання </a:t>
            </a:r>
            <a:r>
              <a:rPr lang="uk-UA" sz="2200" dirty="0"/>
              <a:t>трудової угоди більшою силою і більш ефективною стратегією, буде </a:t>
            </a:r>
            <a:r>
              <a:rPr lang="uk-UA" sz="2200" dirty="0" smtClean="0"/>
              <a:t>здатна  </a:t>
            </a:r>
            <a:r>
              <a:rPr lang="uk-UA" sz="2200" dirty="0"/>
              <a:t>схилити  опонента  прийняти  ставку  заробітної  плати  більш  близьку  до </a:t>
            </a:r>
            <a:r>
              <a:rPr lang="uk-UA" sz="2200" dirty="0" smtClean="0"/>
              <a:t>тієї</a:t>
            </a:r>
            <a:r>
              <a:rPr lang="uk-UA" sz="2200" dirty="0"/>
              <a:t>, яку вона вимагає. 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18108024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22" y="836712"/>
            <a:ext cx="7887207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82022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Ринки факторів виробництва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063448"/>
              </p:ext>
            </p:extLst>
          </p:nvPr>
        </p:nvGraphicFramePr>
        <p:xfrm>
          <a:off x="323528" y="1196752"/>
          <a:ext cx="7992888" cy="5213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1691341"/>
                <a:gridCol w="1981067"/>
                <a:gridCol w="1728192"/>
              </a:tblGrid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Вид факторного ринку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Суб'єкти попиту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Суб'єкти пропозиції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Ціна рівноваги (факторний доход)</a:t>
                      </a:r>
                      <a:endParaRPr lang="uk-UA" sz="2000" dirty="0"/>
                    </a:p>
                  </a:txBody>
                  <a:tcPr/>
                </a:tc>
              </a:tr>
              <a:tr h="1107680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праці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(бізнес), держава</a:t>
                      </a: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Заробітна плата</a:t>
                      </a:r>
                      <a:endParaRPr lang="uk-UA" sz="2000" dirty="0"/>
                    </a:p>
                  </a:txBody>
                  <a:tcPr/>
                </a:tc>
              </a:tr>
              <a:tr h="426872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капіталу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(бізнес), держава</a:t>
                      </a: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Процент</a:t>
                      </a:r>
                      <a:endParaRPr lang="uk-UA" sz="20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земельних</a:t>
                      </a:r>
                      <a:r>
                        <a:rPr lang="uk-UA" sz="2000" b="1" baseline="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ресурсів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Рента</a:t>
                      </a:r>
                      <a:endParaRPr lang="uk-UA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736792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Підприємницькі здібності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Факторний</a:t>
                      </a:r>
                      <a:r>
                        <a:rPr lang="uk-UA" sz="2000" baseline="0" dirty="0" smtClean="0"/>
                        <a:t> ринок відсутній</a:t>
                      </a:r>
                      <a:endParaRPr lang="uk-U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Економічний прибуток</a:t>
                      </a:r>
                      <a:endParaRPr lang="uk-UA" sz="20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887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>Альтернативні способи виготовлення продукції</a:t>
            </a:r>
            <a:br>
              <a:rPr lang="uk-UA" sz="3200" dirty="0" smtClean="0"/>
            </a:br>
            <a:r>
              <a:rPr lang="uk-UA" sz="3200" dirty="0" smtClean="0"/>
              <a:t>(телевізори, шт</a:t>
            </a:r>
            <a:r>
              <a:rPr lang="uk-UA" sz="3200" dirty="0"/>
              <a:t>.</a:t>
            </a:r>
            <a:r>
              <a:rPr lang="uk-UA" sz="3200" dirty="0" smtClean="0"/>
              <a:t>)</a:t>
            </a:r>
            <a:endParaRPr lang="uk-UA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111510"/>
              </p:ext>
            </p:extLst>
          </p:nvPr>
        </p:nvGraphicFramePr>
        <p:xfrm>
          <a:off x="457200" y="1600200"/>
          <a:ext cx="8363273" cy="4853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4532"/>
                <a:gridCol w="658599"/>
                <a:gridCol w="731777"/>
                <a:gridCol w="585421"/>
                <a:gridCol w="731777"/>
                <a:gridCol w="804954"/>
                <a:gridCol w="731777"/>
                <a:gridCol w="804954"/>
                <a:gridCol w="658599"/>
                <a:gridCol w="731777"/>
                <a:gridCol w="669106"/>
              </a:tblGrid>
              <a:tr h="706187"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Капітал, кількість</a:t>
                      </a:r>
                      <a:endParaRPr lang="en-US" dirty="0" smtClean="0"/>
                    </a:p>
                    <a:p>
                      <a:r>
                        <a:rPr lang="uk-UA" dirty="0" smtClean="0"/>
                        <a:t>одиниць</a:t>
                      </a:r>
                    </a:p>
                    <a:p>
                      <a:r>
                        <a:rPr lang="uk-UA" dirty="0" smtClean="0"/>
                        <a:t>(фактор </a:t>
                      </a:r>
                      <a:r>
                        <a:rPr lang="en-US" dirty="0" smtClean="0"/>
                        <a:t>K</a:t>
                      </a:r>
                      <a:r>
                        <a:rPr lang="uk-UA" dirty="0" smtClean="0"/>
                        <a:t>)</a:t>
                      </a:r>
                      <a:endParaRPr lang="uk-UA" dirty="0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Праця, кількість одиниць (фактор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8211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39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66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70C0"/>
                          </a:solidFill>
                        </a:rPr>
                        <a:t>34</a:t>
                      </a:r>
                      <a:endParaRPr lang="uk-UA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lang="uk-UA" sz="1800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88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90</a:t>
                      </a:r>
                      <a:endParaRPr lang="uk-UA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102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106</a:t>
                      </a:r>
                      <a:endParaRPr lang="uk-UA" sz="1800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109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lang="uk-UA" sz="1800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106</a:t>
                      </a:r>
                      <a:endParaRPr lang="uk-UA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116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121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lang="uk-UA" sz="1800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125</a:t>
                      </a:r>
                      <a:endParaRPr lang="uk-UA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45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336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 smtClean="0"/>
              <a:t>Висновки з таблиці. Виробнича </a:t>
            </a:r>
            <a:r>
              <a:rPr lang="uk-UA" sz="2800" dirty="0"/>
              <a:t>функція показує </a:t>
            </a:r>
            <a:r>
              <a:rPr lang="uk-UA" sz="2800" dirty="0" smtClean="0"/>
              <a:t>:</a:t>
            </a:r>
            <a:endParaRPr lang="uk-UA" sz="2800" dirty="0"/>
          </a:p>
          <a:p>
            <a:pPr marL="457200" indent="-457200">
              <a:buFont typeface="+mj-lt"/>
              <a:buAutoNum type="alphaLcParenR"/>
            </a:pPr>
            <a:r>
              <a:rPr lang="uk-UA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максимальну кількість товару</a:t>
            </a:r>
            <a:r>
              <a:rPr lang="uk-UA" sz="2800" dirty="0" smtClean="0"/>
              <a:t>, яку можна буде виготовити при різних поєднаннях  факторів виробництва: праці і капіталу;</a:t>
            </a:r>
          </a:p>
          <a:p>
            <a:pPr marL="457200" indent="-457200">
              <a:buFont typeface="+mj-lt"/>
              <a:buAutoNum type="alphaLcParenR"/>
            </a:pP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альтернативні можливості </a:t>
            </a:r>
            <a:r>
              <a:rPr lang="uk-UA" sz="2800" dirty="0" smtClean="0"/>
              <a:t>, за яких різні комбінації факторів забезпечать один і той самий обсяг випуску продукції.</a:t>
            </a:r>
          </a:p>
          <a:p>
            <a:pPr marL="0" indent="0" algn="ctr">
              <a:buNone/>
            </a:pP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64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Е</a:t>
            </a:r>
            <a:r>
              <a:rPr lang="uk-UA" sz="3200" dirty="0" smtClean="0"/>
              <a:t>фект </a:t>
            </a:r>
            <a:r>
              <a:rPr lang="uk-UA" sz="3200" dirty="0"/>
              <a:t>масштабу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24744"/>
                <a:ext cx="8517632" cy="547260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uk-UA" sz="2800" dirty="0" smtClean="0"/>
                  <a:t>Фірма </a:t>
                </a:r>
                <a:r>
                  <a:rPr lang="uk-UA" sz="2800" dirty="0"/>
                  <a:t>прийняла рішення одночасно і пропорційно змінити кількість усіх задіяних факторів в </a:t>
                </a:r>
                <a:r>
                  <a:rPr lang="en-US" sz="2800" dirty="0">
                    <a:solidFill>
                      <a:srgbClr val="FFC000"/>
                    </a:solidFill>
                  </a:rPr>
                  <a:t>n</a:t>
                </a:r>
                <a:r>
                  <a:rPr lang="uk-UA" sz="2800" dirty="0">
                    <a:solidFill>
                      <a:srgbClr val="FFC000"/>
                    </a:solidFill>
                  </a:rPr>
                  <a:t> </a:t>
                </a:r>
                <a:r>
                  <a:rPr lang="en-US" sz="2800" dirty="0">
                    <a:solidFill>
                      <a:srgbClr val="FFC000"/>
                    </a:solidFill>
                  </a:rPr>
                  <a:t>- </a:t>
                </a:r>
                <a:r>
                  <a:rPr lang="uk-UA" sz="2800" dirty="0">
                    <a:solidFill>
                      <a:srgbClr val="FFC000"/>
                    </a:solidFill>
                  </a:rPr>
                  <a:t>раз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= f (</a:t>
                </a:r>
                <a:r>
                  <a:rPr lang="en-US" sz="2800" b="1" dirty="0" err="1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nL</a:t>
                </a:r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en-US" sz="2800" b="1" dirty="0" err="1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nK</a:t>
                </a:r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uk-UA" sz="28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r>
                  <a:rPr lang="uk-UA" sz="2800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Взаємозв'язок між зміною масштабу виробництва і </a:t>
                </a:r>
                <a:r>
                  <a:rPr lang="uk-UA" sz="2800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відповідними змінами </a:t>
                </a:r>
                <a:r>
                  <a:rPr lang="uk-UA" sz="2800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у обсягах виробництва називають віддачею від </a:t>
                </a:r>
                <a:r>
                  <a:rPr lang="uk-UA" sz="2800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масштабу</a:t>
                </a:r>
                <a:r>
                  <a:rPr lang="uk-UA" sz="2800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uk-UA" sz="28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r>
                  <a:rPr lang="uk-UA" sz="2800" dirty="0"/>
                  <a:t>Постійна віддача від масштабу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= 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marL="0" indent="0">
                  <a:buNone/>
                </a:pPr>
                <a:r>
                  <a:rPr lang="uk-UA" sz="2800" dirty="0"/>
                  <a:t>Зростаюча віддача від масштабу</a:t>
                </a:r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uk-UA" sz="2800" dirty="0" smtClean="0"/>
              </a:p>
              <a:p>
                <a:pPr marL="0" indent="0">
                  <a:buNone/>
                </a:pPr>
                <a:r>
                  <a:rPr lang="uk-UA" sz="2800" dirty="0" smtClean="0"/>
                  <a:t>Спадна віддача від масштабу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uk-UA" sz="2800" dirty="0" smtClean="0"/>
              </a:p>
              <a:p>
                <a:pPr marL="0" indent="0">
                  <a:buNone/>
                </a:pPr>
                <a:r>
                  <a:rPr lang="uk-UA" sz="2800" dirty="0" smtClean="0">
                    <a:solidFill>
                      <a:srgbClr val="FFC000"/>
                    </a:solidFill>
                  </a:rPr>
                  <a:t>Віддача від фактору </a:t>
                </a:r>
                <a:r>
                  <a:rPr lang="uk-UA" sz="2800" dirty="0" smtClean="0"/>
                  <a:t>показує залежність між обсягом випуску продукції та зміною у кількості одного фактору при незмінній кількості іншого</a:t>
                </a:r>
                <a:endParaRPr lang="uk-UA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24744"/>
                <a:ext cx="8517632" cy="5472608"/>
              </a:xfrm>
              <a:blipFill rotWithShape="1">
                <a:blip r:embed="rId2"/>
                <a:stretch>
                  <a:fillRect l="-1502" t="-1784" r="-21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087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052736"/>
                <a:ext cx="8229600" cy="547260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Загальний продукт (</a:t>
                </a:r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TP</a:t>
                </a: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en-US" sz="2800" dirty="0" smtClean="0"/>
                  <a:t> –</a:t>
                </a:r>
                <a:r>
                  <a:rPr lang="uk-UA" sz="2800" dirty="0" smtClean="0"/>
                  <a:t> </a:t>
                </a:r>
                <a:r>
                  <a:rPr lang="uk-UA" sz="2800" dirty="0"/>
                  <a:t>обрахований у фізичних </a:t>
                </a:r>
                <a:r>
                  <a:rPr lang="uk-UA" sz="2800" dirty="0" smtClean="0"/>
                  <a:t>одиницях підсумковий обсяг випущеної продукції, отриманий у межах заданої виробничої функції.</a:t>
                </a:r>
              </a:p>
              <a:p>
                <a:pPr marL="0" indent="0">
                  <a:buNone/>
                </a:pPr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Граничний продукт фактора виробництва (</a:t>
                </a:r>
                <a:r>
                  <a:rPr lang="en-US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en-US" sz="2800" dirty="0"/>
                  <a:t>– </a:t>
                </a:r>
                <a:r>
                  <a:rPr lang="uk-UA" sz="2800" dirty="0"/>
                  <a:t>обрахований у фізичних одиницях, відображає зміни у обсягу випуску продукції, що викликані використанням додаткової одиниці даного фактору </a:t>
                </a:r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</a:t>
                </a:r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en-US" sz="2800" dirty="0"/>
                  <a:t> </a:t>
                </a:r>
                <a:r>
                  <a:rPr lang="uk-UA" sz="2800" dirty="0"/>
                  <a:t>при незмінній кількості </a:t>
                </a:r>
                <a:r>
                  <a:rPr lang="uk-UA" sz="2800" dirty="0" smtClean="0"/>
                  <a:t>інших.</a:t>
                </a:r>
                <a:endParaRPr lang="en-US" sz="2800" dirty="0" smtClean="0"/>
              </a:p>
              <a:p>
                <a:pPr marL="0" indent="0" algn="ctr">
                  <a:buNone/>
                </a:pPr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𝐿</m:t>
                        </m:r>
                      </m:sub>
                    </m:sSub>
                    <m:r>
                      <a:rPr lang="en-US" sz="280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 </m:t>
                    </m:r>
                  </m:oMath>
                </a14:m>
                <a:r>
                  <a:rPr lang="el-GR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Δ</a:t>
                </a:r>
                <a:r>
                  <a:rPr lang="en-US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Q/</a:t>
                </a:r>
                <a:r>
                  <a:rPr lang="el-GR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Δ</a:t>
                </a:r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</a:t>
                </a:r>
              </a:p>
              <a:p>
                <a:pPr marL="0" indent="0">
                  <a:buNone/>
                </a:pP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Середній продукт </a:t>
                </a:r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фактора </a:t>
                </a: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uk-UA" sz="2800" dirty="0"/>
                  <a:t>- р</a:t>
                </a:r>
                <a:r>
                  <a:rPr lang="uk-UA" sz="2800" dirty="0" smtClean="0"/>
                  <a:t>озраховується діленням обсягу випущеної продукції на кількість використаного змінного фактора </a:t>
                </a: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</a:t>
                </a: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):</a:t>
                </a:r>
              </a:p>
              <a:p>
                <a:pPr marL="0" indent="0" algn="ctr">
                  <a:buNone/>
                </a:pPr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𝐿</m:t>
                        </m:r>
                      </m:sub>
                    </m:sSub>
                    <m:r>
                      <a:rPr lang="en-US" sz="280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 </m:t>
                    </m:r>
                  </m:oMath>
                </a14:m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Q/L</a:t>
                </a:r>
                <a:endParaRPr lang="en-US" sz="28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endParaRPr lang="uk-UA" sz="28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052736"/>
                <a:ext cx="8229600" cy="5472608"/>
              </a:xfrm>
              <a:blipFill rotWithShape="1">
                <a:blip r:embed="rId2"/>
                <a:stretch>
                  <a:fillRect l="-1630" t="-2007" b="-289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>Загальний, граничний і середній продукт змінного фактору виробництва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88749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6481745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499992" y="3068960"/>
            <a:ext cx="1944216" cy="4320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bg1"/>
                </a:solidFill>
              </a:rPr>
              <a:t>Кількість праці, </a:t>
            </a:r>
            <a:r>
              <a:rPr lang="en-US" b="1" dirty="0" smtClean="0">
                <a:solidFill>
                  <a:schemeClr val="bg1"/>
                </a:solidFill>
              </a:rPr>
              <a:t>L</a:t>
            </a:r>
            <a:endParaRPr lang="uk-UA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5633265"/>
            <a:ext cx="1872208" cy="36004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Кількість праці, </a:t>
            </a:r>
            <a:r>
              <a:rPr lang="en-US" b="1" dirty="0">
                <a:solidFill>
                  <a:schemeClr val="bg1"/>
                </a:solidFill>
              </a:rPr>
              <a:t>L</a:t>
            </a:r>
            <a:endParaRPr lang="uk-UA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7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/>
              <a:t>Криві загального і граничного продукту відображають  тенденцію, що відома як 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спадної граничної продуктивності  факторів виробництва: </a:t>
            </a:r>
            <a:r>
              <a:rPr lang="uk-UA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міру збільшення кількості змінного фактору за незмінної кількості інших факторів буде досягнута межа, після якої граничний продукт почне зменшуватися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174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3923</TotalTime>
  <Words>1730</Words>
  <Application>Microsoft Office PowerPoint</Application>
  <PresentationFormat>Экран (4:3)</PresentationFormat>
  <Paragraphs>260</Paragraphs>
  <Slides>32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Паркет</vt:lpstr>
      <vt:lpstr>ЕКОНОМІЧНА ТЕОРІЯ</vt:lpstr>
      <vt:lpstr>Тема 5. Ринок праці і заробітна плата</vt:lpstr>
      <vt:lpstr>5.1. Виробнича функція. Теорія граничної продуктивності факторів.</vt:lpstr>
      <vt:lpstr>Альтернативні способи виготовлення продукції (телевізори, шт.)</vt:lpstr>
      <vt:lpstr>Презентация PowerPoint</vt:lpstr>
      <vt:lpstr>Ефект масштабу</vt:lpstr>
      <vt:lpstr>Загальний, граничний і середній продукт змінного фактору виробництва</vt:lpstr>
      <vt:lpstr>Презентация PowerPoint</vt:lpstr>
      <vt:lpstr>Презентация PowerPoint</vt:lpstr>
      <vt:lpstr>     5.2. Праця як фактор виробництва. Індивідуальна пропозиція праці</vt:lpstr>
      <vt:lpstr>Презентация PowerPoint</vt:lpstr>
      <vt:lpstr>Презентация PowerPoint</vt:lpstr>
      <vt:lpstr>Презентация PowerPoint</vt:lpstr>
      <vt:lpstr>5.3.  Ринок праці і заробітна плата</vt:lpstr>
      <vt:lpstr>Презентация PowerPoint</vt:lpstr>
      <vt:lpstr>Попит і пропозиція на ринку праці</vt:lpstr>
      <vt:lpstr>Презентация PowerPoint</vt:lpstr>
      <vt:lpstr>Презентация PowerPoint</vt:lpstr>
      <vt:lpstr>Презентация PowerPoint</vt:lpstr>
      <vt:lpstr>5.4. Моделі ринку праці</vt:lpstr>
      <vt:lpstr>     5.4. 1. Модель конкурентного ринку</vt:lpstr>
      <vt:lpstr>Презентация PowerPoint</vt:lpstr>
      <vt:lpstr>     5.4.2. Модель монопсонії – монополії одного покупця</vt:lpstr>
      <vt:lpstr>Презентация PowerPoint</vt:lpstr>
      <vt:lpstr>Презентация PowerPoint</vt:lpstr>
      <vt:lpstr>     5.4.3. Модель за участю профспілок</vt:lpstr>
      <vt:lpstr>Презентация PowerPoint</vt:lpstr>
      <vt:lpstr>Презентация PowerPoint</vt:lpstr>
      <vt:lpstr>Презентация PowerPoint</vt:lpstr>
      <vt:lpstr>     5.4.4. Модель двосторонньої монополії</vt:lpstr>
      <vt:lpstr>Презентация PowerPoint</vt:lpstr>
      <vt:lpstr>Ринки факторів виробництва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297</cp:revision>
  <dcterms:created xsi:type="dcterms:W3CDTF">2022-09-14T17:34:50Z</dcterms:created>
  <dcterms:modified xsi:type="dcterms:W3CDTF">2025-10-26T12:22:22Z</dcterms:modified>
</cp:coreProperties>
</file>