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2"/>
  </p:notesMasterIdLst>
  <p:sldIdLst>
    <p:sldId id="290" r:id="rId2"/>
    <p:sldId id="291" r:id="rId3"/>
    <p:sldId id="292" r:id="rId4"/>
    <p:sldId id="294" r:id="rId5"/>
    <p:sldId id="295" r:id="rId6"/>
    <p:sldId id="296" r:id="rId7"/>
    <p:sldId id="306" r:id="rId8"/>
    <p:sldId id="526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6" r:id="rId19"/>
    <p:sldId id="524" r:id="rId20"/>
    <p:sldId id="525" r:id="rId2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0DA3"/>
    <a:srgbClr val="9933FF"/>
    <a:srgbClr val="D60093"/>
    <a:srgbClr val="357B5F"/>
    <a:srgbClr val="19972E"/>
    <a:srgbClr val="89275F"/>
    <a:srgbClr val="FF6600"/>
    <a:srgbClr val="0066FF"/>
    <a:srgbClr val="FF33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42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AE646-D5CC-4B09-981B-B0FD0742BBB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6A5D4-AD22-432C-9C14-E38029AF05E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18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AA3B5FA-B3DE-4EA4-9989-6BF48FD4F6EE}" type="datetimeFigureOut">
              <a:rPr lang="uk-UA" smtClean="0"/>
              <a:pPr/>
              <a:t>15.01.2025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2FF7C6-4196-4E57-9B8B-C490634267C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785794"/>
            <a:ext cx="6912768" cy="1584176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uk-UA" sz="6000" b="1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«Вступ до мовознавства</a:t>
            </a:r>
            <a:r>
              <a:rPr lang="uk-UA" sz="6000" dirty="0" smtClean="0">
                <a:ln w="5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»</a:t>
            </a:r>
            <a:endParaRPr lang="uk-UA" sz="6000" dirty="0">
              <a:ln w="50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4">
                  <a:lumMod val="50000"/>
                </a:schemeClr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068960"/>
            <a:ext cx="57134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3200" b="1" dirty="0" smtClean="0">
                <a:latin typeface="Monotype Corsiva" pitchFamily="66" charset="0"/>
              </a:rPr>
              <a:t>Arbeit gibt Brot, Faulheit bringt Not</a:t>
            </a:r>
            <a:r>
              <a:rPr lang="de-DE" sz="3200" dirty="0" smtClean="0"/>
              <a:t>.</a:t>
            </a:r>
            <a:endParaRPr lang="ru-RU" sz="3200" dirty="0"/>
          </a:p>
        </p:txBody>
      </p:sp>
      <p:pic>
        <p:nvPicPr>
          <p:cNvPr id="3" name="Picture 2" descr="Мовознавство - WordArt.co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077072"/>
            <a:ext cx="3511729" cy="18939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98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4237" y="841830"/>
            <a:ext cx="7955478" cy="4644571"/>
          </a:xfrm>
        </p:spPr>
        <p:txBody>
          <a:bodyPr>
            <a:noAutofit/>
          </a:bodyPr>
          <a:lstStyle/>
          <a:p>
            <a:pPr algn="l"/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Філологу  необхідні загальнолінгвістичні знання для того, щоб свідомо орієнтуватись у своєму предметі, розуміти зміни теоретичних положень і підходів до вивчення мови, уміти правильно оцінити нові досягнення в науці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ефективно використати ці знання у своїй роботі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379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711200"/>
            <a:ext cx="8022772" cy="18457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Традиційно </a:t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 «Теорія мови» </a:t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 «Загальне мовознавство» охоплює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історію мовознавства;</a:t>
            </a:r>
          </a:p>
          <a:p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 мови; </a:t>
            </a:r>
          </a:p>
          <a:p>
            <a:r>
              <a:rPr lang="uk-UA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методологію мовознавства (під останньою розуміють науку про методи лінгвістичного аналізу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ru-RU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85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82133"/>
            <a:ext cx="3701143" cy="4751011"/>
          </a:xfrm>
        </p:spPr>
        <p:txBody>
          <a:bodyPr>
            <a:noAutofit/>
          </a:bodyPr>
          <a:lstStyle/>
          <a:p>
            <a:pPr algn="l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Курс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 мовознавства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 підсумковий характер. </a:t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 узагальнює відомості попередньо вивчених лінгвістичних дисциплін і дає їм теоретичне обґрунтування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4028" y="696687"/>
            <a:ext cx="4180115" cy="54428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завдання мовознавства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розширення загальнолінгвістичної підготовки словесника, а також поглиблене вивчення проблем, які не могли бути висвітлені в попередніх курсах, ознайомлення з основними напрямами, ідеями і проблемами сучасного мовознавства, озброєння майбутнього спеціаліста методами наукового дослідження мови.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0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551" y="1246910"/>
            <a:ext cx="7200897" cy="462895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3600" b="1" dirty="0" smtClean="0"/>
              <a:t>Предметом</a:t>
            </a:r>
            <a:r>
              <a:rPr lang="uk-UA" sz="3600" dirty="0" smtClean="0"/>
              <a:t> мовознавства є </a:t>
            </a:r>
            <a:r>
              <a:rPr lang="uk-UA" sz="3600" b="1" dirty="0" smtClean="0"/>
              <a:t>мова </a:t>
            </a:r>
            <a:r>
              <a:rPr lang="uk-UA" sz="3600" dirty="0" smtClean="0"/>
              <a:t>як притаманний тільки людині засіб спілкування й окремі конкретні мови в їх реальному функціонуванні, у статиці й динаміці, в їх теперішньому й минулому, в усіх їх взаємозв’язках та взаємодії з іншими соціальними феноменами (суспільством, свідомістю, культурою тощо).</a:t>
            </a:r>
            <a:endParaRPr lang="uk-UA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7606" y="678004"/>
            <a:ext cx="1108085" cy="1266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2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628800"/>
            <a:ext cx="7600949" cy="3875313"/>
          </a:xfrm>
        </p:spPr>
        <p:txBody>
          <a:bodyPr>
            <a:noAutofit/>
          </a:bodyPr>
          <a:lstStyle/>
          <a:p>
            <a:pPr algn="l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 — один із найвизначніших божественно-людських витворів, універсальне надбання людства й універсальна реальність суспільного існування. </a:t>
            </a:r>
            <a:b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Це, за висловом німецького філософа Мартіна Гайдеґґера, оселя людського духа. 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не дивно, що люди ще в давні часи зацікавились мовою і створили про неї науку — мовознавство.</a:t>
            </a:r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028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743" y="783772"/>
            <a:ext cx="8153399" cy="92891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 основних питань, які висуває і розв’язує </a:t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«Теорія мови» («Загальне мовознавство»):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915" y="1712687"/>
            <a:ext cx="7892143" cy="4484915"/>
          </a:xfrm>
        </p:spPr>
        <p:txBody>
          <a:bodyPr>
            <a:no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про природу мови;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сутність мови;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її структуру;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функціонування та розвиток мови;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її зв’язок з позамовними явищами;</a:t>
            </a:r>
          </a:p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дослідження мови та межі їх найдоцільнішого та найефективнішого застосування. 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6235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Отже 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Мовознавство</a:t>
            </a:r>
            <a:r>
              <a:rPr lang="uk-UA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або лінгвістика, — наука про природну людську мову загалом і про всі мови світу як її індивідуальних представників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1953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6943" y="566057"/>
            <a:ext cx="8044543" cy="885372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3100" b="1" dirty="0" smtClean="0"/>
              <a:t>Завдання </a:t>
            </a:r>
            <a:r>
              <a:rPr lang="uk-UA" sz="3100" b="1" dirty="0"/>
              <a:t>навчальної </a:t>
            </a:r>
            <a:r>
              <a:rPr lang="uk-UA" sz="3100" b="1" dirty="0" smtClean="0"/>
              <a:t>дисципліни</a:t>
            </a:r>
            <a:r>
              <a:rPr lang="uk-UA" sz="3100" dirty="0"/>
              <a:t/>
            </a:r>
            <a:br>
              <a:rPr lang="uk-UA" sz="3100" dirty="0"/>
            </a:br>
            <a:endParaRPr lang="uk-UA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6316" y="1451430"/>
            <a:ext cx="8175170" cy="4847771"/>
          </a:xfrm>
        </p:spPr>
        <p:txBody>
          <a:bodyPr>
            <a:noAutofit/>
          </a:bodyPr>
          <a:lstStyle/>
          <a:p>
            <a:pPr lvl="0"/>
            <a:r>
              <a:rPr lang="uk-UA" sz="1400" dirty="0" smtClean="0"/>
              <a:t>формувати </a:t>
            </a:r>
            <a:r>
              <a:rPr lang="uk-UA" sz="1400" dirty="0"/>
              <a:t>компетенції аналізу, узагальнення та практичного застосування основних теоретичних положень мовознавчої науки (визначення основних термінів (знак, структура знака, мислення, свідомість, мова\мовлення, структура\система мови, мовні рівні, синхронія\діахронія тощо); історичних етапів розвитку різних напрямів науки про мову, представників та їхні праці;</a:t>
            </a:r>
          </a:p>
          <a:p>
            <a:pPr lvl="0"/>
            <a:r>
              <a:rPr lang="uk-UA" sz="1400" dirty="0"/>
              <a:t>поглибити загальнолінгвістичну компетентність словесника, тобто поглибити компетенцію аналізу та узагальнення проблем, що не могли бути висвітлені в попередніх курсах</a:t>
            </a:r>
            <a:r>
              <a:rPr lang="uk-UA" sz="1400" b="1" dirty="0"/>
              <a:t>, </a:t>
            </a:r>
            <a:r>
              <a:rPr lang="uk-UA" sz="1400" dirty="0"/>
              <a:t>узагальнення філософських основ сучасного, здобутків вітчизняного, європейського і світового мовознавства;</a:t>
            </a:r>
            <a:r>
              <a:rPr lang="uk-UA" sz="1400" b="1" dirty="0"/>
              <a:t> </a:t>
            </a:r>
            <a:endParaRPr lang="uk-UA" sz="1400" dirty="0"/>
          </a:p>
          <a:p>
            <a:pPr lvl="0"/>
            <a:r>
              <a:rPr lang="uk-UA" sz="1400" dirty="0"/>
              <a:t>формувати компетенції аналізу та розуміння сучасних поглядів на проблеми мовознавства, спираючись на історію розвитку вітчизняного, європейського і світового мовознавства; </a:t>
            </a:r>
          </a:p>
          <a:p>
            <a:pPr lvl="0"/>
            <a:r>
              <a:rPr lang="uk-UA" sz="1400" dirty="0"/>
              <a:t>сформувати компетенції майбутнього філолога у оволодінні методами наукового дослідження мови, в аналізі й застосовуванні основних положень лінгвістичних теорій у практичній діяльності).</a:t>
            </a:r>
          </a:p>
          <a:p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992021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2" y="725715"/>
            <a:ext cx="7200897" cy="551543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>Опанувавши дисципліну, ви: 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1628" y="1277257"/>
            <a:ext cx="8153400" cy="4891314"/>
          </a:xfrm>
        </p:spPr>
        <p:txBody>
          <a:bodyPr>
            <a:normAutofit fontScale="77500" lnSpcReduction="20000"/>
          </a:bodyPr>
          <a:lstStyle/>
          <a:p>
            <a:r>
              <a:rPr lang="uk-UA" sz="2800" dirty="0" smtClean="0"/>
              <a:t>знатимете </a:t>
            </a:r>
            <a:r>
              <a:rPr lang="uk-UA" sz="2800" dirty="0"/>
              <a:t>теоретичні положення мовознавчої науки;  основні терміни (знак, структура знака, мислення, свідомість, мова\мовлення, структура\система мови, мовні рівні, синхронія\діахронія тощо),  історичні етапи розвитку різних напрямів науки про мову, представників та їхні праці.</a:t>
            </a:r>
          </a:p>
          <a:p>
            <a:r>
              <a:rPr lang="uk-UA" sz="2800" dirty="0" smtClean="0"/>
              <a:t>умітимете </a:t>
            </a:r>
            <a:r>
              <a:rPr lang="uk-UA" sz="2800" dirty="0"/>
              <a:t>аналізувати та узагальнювати проблеми, що не могли бути висвітлені в попередніх курсах</a:t>
            </a:r>
            <a:r>
              <a:rPr lang="uk-UA" sz="2800" b="1" dirty="0"/>
              <a:t>, </a:t>
            </a:r>
            <a:r>
              <a:rPr lang="uk-UA" sz="2800" dirty="0"/>
              <a:t>узагальнювати філософські основи сучасного, здобутків вітчизняного, європейського і світового мовознавства; розуміти сучасні погляди на проблеми мовознавства, спираючись на історію розвитку вітчизняного, європейського і світового мовознавства; </a:t>
            </a:r>
            <a:r>
              <a:rPr lang="uk-UA" sz="2800" dirty="0" smtClean="0"/>
              <a:t>володієте </a:t>
            </a:r>
            <a:r>
              <a:rPr lang="uk-UA" sz="2800" dirty="0"/>
              <a:t>навичками впроваджувати методи наукового дослідження мови, </a:t>
            </a:r>
            <a:r>
              <a:rPr lang="uk-UA" sz="2800" dirty="0" smtClean="0"/>
              <a:t>матимете </a:t>
            </a:r>
            <a:r>
              <a:rPr lang="uk-UA" sz="2800" dirty="0"/>
              <a:t>навички аналізу й застосування основних положень лінгвістичних теорій у практичній діяльності.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27914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15616" y="980728"/>
            <a:ext cx="53482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Список літератури:</a:t>
            </a:r>
            <a:endParaRPr lang="uk-UA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8083" y="1988840"/>
            <a:ext cx="8208912" cy="4616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1.Бевзенко С. П.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Короткий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нарис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ВНЗ].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Вища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школа, 2006. 144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2.Білецький А. О. Про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і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філол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спец.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вищ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закладів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Артек, 1996. 224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3.Вступ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[І.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Голубовська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С. М.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Лучканин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В. Ф.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Чемес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та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.]; за ред. І.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Голубовської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2016. 320 с.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Серія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“Альма-матер”).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4.Дорошенко С. І.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Загальне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мовознавство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Центр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Л-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ри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288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5.Карпенко Ю.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336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Серія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“Альма-матер”).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6.Кочерган М. П.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підручник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студентів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ВНЗ].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Академія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2014. 304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Левицький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А. Е.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Центр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літератури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2006. 104с.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Монжалей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Т. К.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Київ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Університецька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книга, 2016. 184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Семегин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Т. С.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(за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вимогами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кредитно-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трансферної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системи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навчання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навчально-методичний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семінарських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занять.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Хмельницький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ФОП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Цюпак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А. А., 2017. 140 с.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10.Швачко С. О.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Вступ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мовознавства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(курс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лекцій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): [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посібник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].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Вінниця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: Нова книга,</a:t>
            </a: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2006. 224 с.</a:t>
            </a:r>
          </a:p>
        </p:txBody>
      </p:sp>
    </p:spTree>
    <p:extLst>
      <p:ext uri="{BB962C8B-B14F-4D97-AF65-F5344CB8AC3E}">
        <p14:creationId xmlns:p14="http://schemas.microsoft.com/office/powerpoint/2010/main" val="700484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714356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uk-UA" sz="4800" dirty="0" smtClean="0">
                <a:solidFill>
                  <a:schemeClr val="tx2"/>
                </a:solidFill>
                <a:latin typeface="Times New Roman"/>
                <a:cs typeface="Times New Roman"/>
              </a:rPr>
              <a:t/>
            </a:r>
            <a:br>
              <a:rPr lang="uk-UA" sz="4800" dirty="0" smtClean="0">
                <a:solidFill>
                  <a:schemeClr val="tx2"/>
                </a:solidFill>
                <a:latin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1988840"/>
            <a:ext cx="5508104" cy="436759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800" b="1" u="sng" dirty="0" smtClean="0">
                <a:latin typeface="+mj-lt"/>
              </a:rPr>
              <a:t>Предмет мовознавства: </a:t>
            </a:r>
            <a:r>
              <a:rPr lang="uk-UA" sz="2800" dirty="0" smtClean="0">
                <a:latin typeface="+mj-lt"/>
              </a:rPr>
              <a:t>природа й сутність мови, встановлення системи мови, походження мови, зміни в мові, фактори цих змін, виникнення та розвиток письма, та інші.</a:t>
            </a:r>
          </a:p>
          <a:p>
            <a:pPr>
              <a:buNone/>
            </a:pPr>
            <a:r>
              <a:rPr lang="uk-UA" sz="2800" b="1" u="sng" dirty="0" smtClean="0">
                <a:latin typeface="+mj-lt"/>
              </a:rPr>
              <a:t>Об</a:t>
            </a:r>
            <a:r>
              <a:rPr lang="en-US" sz="2800" b="1" u="sng" dirty="0" smtClean="0">
                <a:latin typeface="+mj-lt"/>
              </a:rPr>
              <a:t>’</a:t>
            </a:r>
            <a:r>
              <a:rPr lang="uk-UA" sz="2800" b="1" u="sng" dirty="0" err="1" smtClean="0">
                <a:latin typeface="+mj-lt"/>
              </a:rPr>
              <a:t>єкт</a:t>
            </a:r>
            <a:r>
              <a:rPr lang="uk-UA" sz="2800" b="1" u="sng" dirty="0" smtClean="0">
                <a:latin typeface="+mj-lt"/>
              </a:rPr>
              <a:t>  мовознавства: </a:t>
            </a:r>
          </a:p>
          <a:p>
            <a:pPr>
              <a:buNone/>
            </a:pPr>
            <a:r>
              <a:rPr lang="uk-UA" sz="2800" dirty="0" smtClean="0">
                <a:latin typeface="+mj-lt"/>
              </a:rPr>
              <a:t>       людська мова.</a:t>
            </a:r>
            <a:endParaRPr lang="ru-RU" sz="2800" dirty="0"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428604"/>
            <a:ext cx="84296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endParaRPr lang="uk-UA" sz="2800" b="1" dirty="0" smtClean="0">
              <a:cs typeface="Times New Roman"/>
            </a:endParaRPr>
          </a:p>
          <a:p>
            <a:pPr>
              <a:buNone/>
            </a:pPr>
            <a:r>
              <a:rPr lang="uk-UA" sz="2800" b="1" dirty="0" smtClean="0">
                <a:cs typeface="Times New Roman"/>
              </a:rPr>
              <a:t>Мовознавство</a:t>
            </a:r>
            <a:r>
              <a:rPr lang="uk-UA" sz="2800" dirty="0" smtClean="0">
                <a:cs typeface="Times New Roman"/>
              </a:rPr>
              <a:t> - наука про природну людську мову загалом і мови світу, як її представників.</a:t>
            </a:r>
          </a:p>
        </p:txBody>
      </p:sp>
      <p:pic>
        <p:nvPicPr>
          <p:cNvPr id="2050" name="Picture 2" descr="Stack of Old books Stock Photo by ©vnstudio 123768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708920"/>
            <a:ext cx="2603954" cy="2546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79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7322" y="188640"/>
            <a:ext cx="534825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uk-UA" sz="72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pPr algn="ctr"/>
            <a:r>
              <a:rPr lang="uk-UA" sz="7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Дякую за увагу !</a:t>
            </a:r>
            <a:endParaRPr lang="uk-UA" sz="7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 descr="Персональний сайт заступника директора гімназії, учителя-філолога: МОТИВУЮЧИ  ЦИТАТИ. МРІЙТЕ.ПРАГНІТЬ.ДОСЯГАЙТЕ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20888"/>
            <a:ext cx="4098032" cy="409803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17572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268760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9800" dirty="0" smtClean="0">
                <a:solidFill>
                  <a:schemeClr val="accent4">
                    <a:lumMod val="50000"/>
                  </a:schemeClr>
                </a:solidFill>
                <a:latin typeface="Monotype Corsiva" pitchFamily="66" charset="0"/>
              </a:rPr>
              <a:t>Мова…</a:t>
            </a:r>
            <a:r>
              <a:rPr lang="uk-UA" dirty="0" smtClean="0">
                <a:latin typeface="Arial Black" panose="020B0A04020102020204" pitchFamily="34" charset="0"/>
              </a:rPr>
              <a:t> 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357298"/>
            <a:ext cx="8229600" cy="492941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 </a:t>
            </a:r>
          </a:p>
          <a:p>
            <a:pPr algn="just">
              <a:buNone/>
            </a:pPr>
            <a:endParaRPr lang="uk-UA" sz="2800" dirty="0">
              <a:latin typeface="Times New Roman"/>
              <a:cs typeface="Times New Roman"/>
            </a:endParaRPr>
          </a:p>
          <a:p>
            <a:pPr algn="just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Мова – це динамічна система, це відображення у свідомості оточуючих, мова це специфічний вид знакової діяльності.</a:t>
            </a:r>
          </a:p>
          <a:p>
            <a:pPr algn="just">
              <a:buNone/>
            </a:pPr>
            <a:endParaRPr lang="uk-UA" sz="2800" dirty="0" smtClean="0">
              <a:latin typeface="Times New Roman"/>
              <a:cs typeface="Times New Roman"/>
            </a:endParaRPr>
          </a:p>
          <a:p>
            <a:pPr algn="just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 Мова – це сукупність правил за якими будуються мовлення.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67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43372" y="285728"/>
            <a:ext cx="4648496" cy="571504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uk-UA" sz="35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>
              <a:buNone/>
            </a:pPr>
            <a:r>
              <a:rPr lang="uk-UA" sz="35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Причини виникнення мовознавства :</a:t>
            </a:r>
          </a:p>
          <a:p>
            <a:pPr algn="ctr">
              <a:buNone/>
            </a:pPr>
            <a:endParaRPr lang="uk-UA" sz="40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just">
              <a:buFont typeface="Wingdings" pitchFamily="2" charset="2"/>
              <a:buChar char="ü"/>
            </a:pPr>
            <a:r>
              <a:rPr lang="uk-UA" sz="2800" dirty="0" smtClean="0">
                <a:latin typeface="Times New Roman"/>
                <a:cs typeface="Times New Roman"/>
              </a:rPr>
              <a:t>навчання грамоті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800" dirty="0" smtClean="0">
                <a:latin typeface="Times New Roman"/>
                <a:cs typeface="Times New Roman"/>
              </a:rPr>
              <a:t>оволодіння культурою усного та писемного мовлення</a:t>
            </a:r>
          </a:p>
          <a:p>
            <a:pPr algn="just">
              <a:buFont typeface="Wingdings" pitchFamily="2" charset="2"/>
              <a:buChar char="ü"/>
            </a:pPr>
            <a:r>
              <a:rPr lang="uk-UA" sz="2800" dirty="0" smtClean="0">
                <a:latin typeface="Times New Roman"/>
                <a:cs typeface="Times New Roman"/>
              </a:rPr>
              <a:t>вивчення іноземних мов.</a:t>
            </a:r>
            <a:endParaRPr lang="uk-UA" sz="2800" dirty="0">
              <a:latin typeface="Times New Roman"/>
              <a:cs typeface="Times New Roman"/>
            </a:endParaRPr>
          </a:p>
        </p:txBody>
      </p:sp>
      <p:pic>
        <p:nvPicPr>
          <p:cNvPr id="3074" name="Picture 2" descr="ТОП-15 сучасних українських книжок, які стали культовими » Літературний  дайджест » » Буквої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83038"/>
            <a:ext cx="3240360" cy="486939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422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flipH="1">
            <a:off x="1928794" y="1785926"/>
            <a:ext cx="955429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215074" y="1928802"/>
            <a:ext cx="700755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4222" y="3714752"/>
            <a:ext cx="2902224" cy="2714644"/>
          </a:xfrm>
        </p:spPr>
        <p:txBody>
          <a:bodyPr>
            <a:normAutofit fontScale="25000" lnSpcReduction="20000"/>
          </a:bodyPr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dirty="0" smtClean="0"/>
          </a:p>
          <a:p>
            <a:pPr algn="ctr"/>
            <a:endParaRPr lang="uk-UA" sz="9600" dirty="0" smtClean="0"/>
          </a:p>
          <a:p>
            <a:pPr algn="ctr"/>
            <a:endParaRPr lang="uk-UA" sz="9600" dirty="0" smtClean="0"/>
          </a:p>
          <a:p>
            <a:pPr marL="0" indent="0" algn="ctr">
              <a:buNone/>
            </a:pPr>
            <a:r>
              <a:rPr lang="uk-UA" sz="9600" dirty="0" smtClean="0"/>
              <a:t> </a:t>
            </a:r>
            <a:r>
              <a:rPr lang="ru-RU" sz="9600" dirty="0" err="1" smtClean="0"/>
              <a:t>вивчає</a:t>
            </a:r>
            <a:r>
              <a:rPr lang="ru-RU" sz="9600" dirty="0" smtClean="0"/>
              <a:t> </a:t>
            </a:r>
            <a:r>
              <a:rPr lang="ru-RU" sz="9600" dirty="0" err="1" smtClean="0"/>
              <a:t>вс</a:t>
            </a:r>
            <a:r>
              <a:rPr lang="en-US" sz="9600" dirty="0" err="1" smtClean="0"/>
              <a:t>i</a:t>
            </a:r>
            <a:r>
              <a:rPr lang="en-US" sz="9600" dirty="0" smtClean="0"/>
              <a:t> </a:t>
            </a:r>
            <a:r>
              <a:rPr lang="ru-RU" sz="9600" dirty="0" err="1" smtClean="0"/>
              <a:t>мови</a:t>
            </a:r>
            <a:r>
              <a:rPr lang="ru-RU" sz="9600" dirty="0" smtClean="0"/>
              <a:t> </a:t>
            </a:r>
            <a:r>
              <a:rPr lang="ru-RU" sz="9600" dirty="0" err="1" smtClean="0"/>
              <a:t>св</a:t>
            </a:r>
            <a:r>
              <a:rPr lang="en-US" sz="9600" dirty="0" err="1" smtClean="0"/>
              <a:t>i</a:t>
            </a:r>
            <a:r>
              <a:rPr lang="ru-RU" sz="9600" dirty="0" smtClean="0"/>
              <a:t>ту </a:t>
            </a:r>
            <a:r>
              <a:rPr lang="en-US" sz="9600" dirty="0" err="1" smtClean="0"/>
              <a:t>i</a:t>
            </a:r>
            <a:r>
              <a:rPr lang="en-US" sz="9600" dirty="0" smtClean="0"/>
              <a:t> </a:t>
            </a:r>
            <a:r>
              <a:rPr lang="ru-RU" sz="9600" dirty="0" err="1" smtClean="0"/>
              <a:t>є</a:t>
            </a:r>
            <a:r>
              <a:rPr lang="ru-RU" sz="9600" dirty="0" smtClean="0"/>
              <a:t> </a:t>
            </a:r>
            <a:r>
              <a:rPr lang="ru-RU" sz="9600" dirty="0" err="1" smtClean="0"/>
              <a:t>н</a:t>
            </a:r>
            <a:r>
              <a:rPr lang="en-US" sz="9600" dirty="0" err="1" smtClean="0"/>
              <a:t>i</a:t>
            </a:r>
            <a:r>
              <a:rPr lang="ru-RU" sz="9600" dirty="0" err="1" smtClean="0"/>
              <a:t>би</a:t>
            </a:r>
            <a:r>
              <a:rPr lang="ru-RU" sz="9600" dirty="0" smtClean="0"/>
              <a:t> </a:t>
            </a:r>
            <a:r>
              <a:rPr lang="ru-RU" sz="9600" dirty="0" err="1" smtClean="0"/>
              <a:t>узагальненням</a:t>
            </a:r>
            <a:r>
              <a:rPr lang="ru-RU" sz="9600" dirty="0" smtClean="0"/>
              <a:t> </a:t>
            </a:r>
            <a:r>
              <a:rPr lang="ru-RU" sz="9600" dirty="0" err="1" smtClean="0"/>
              <a:t>конкретних</a:t>
            </a:r>
            <a:r>
              <a:rPr lang="ru-RU" sz="9600" dirty="0" smtClean="0"/>
              <a:t> л</a:t>
            </a:r>
            <a:r>
              <a:rPr lang="en-US" sz="9600" dirty="0" err="1" smtClean="0"/>
              <a:t>i</a:t>
            </a:r>
            <a:r>
              <a:rPr lang="ru-RU" sz="9600" dirty="0" err="1" smtClean="0"/>
              <a:t>нгв</a:t>
            </a:r>
            <a:r>
              <a:rPr lang="en-US" sz="9600" dirty="0" err="1" smtClean="0"/>
              <a:t>i</a:t>
            </a:r>
            <a:r>
              <a:rPr lang="ru-RU" sz="9600" dirty="0" err="1" smtClean="0"/>
              <a:t>стик</a:t>
            </a:r>
            <a:r>
              <a:rPr lang="uk-UA" sz="9600" dirty="0" smtClean="0"/>
              <a:t>                                                                                                       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406508" y="142852"/>
            <a:ext cx="4000529" cy="178595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</a:rPr>
              <a:t>МОВОЗНАВСТВО</a:t>
            </a:r>
            <a:endParaRPr lang="ru-RU" sz="3200" b="1" dirty="0">
              <a:solidFill>
                <a:srgbClr val="7030A0"/>
              </a:solidFill>
            </a:endParaRPr>
          </a:p>
        </p:txBody>
      </p:sp>
      <p:cxnSp>
        <p:nvCxnSpPr>
          <p:cNvPr id="9" name="Прямая со стрелкой 8"/>
          <p:cNvCxnSpPr>
            <a:stCxn id="5" idx="2"/>
          </p:cNvCxnSpPr>
          <p:nvPr/>
        </p:nvCxnSpPr>
        <p:spPr>
          <a:xfrm rot="5400000">
            <a:off x="3978145" y="2357430"/>
            <a:ext cx="857256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57157" y="2643182"/>
            <a:ext cx="2527065" cy="16757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700" dirty="0" smtClean="0">
                <a:solidFill>
                  <a:srgbClr val="002060"/>
                </a:solidFill>
              </a:rPr>
              <a:t>Конкретне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457185" y="4502627"/>
            <a:ext cx="366256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/>
              <a:t>опрацьовує</a:t>
            </a:r>
            <a:r>
              <a:rPr lang="ru-RU" sz="2400" dirty="0" smtClean="0"/>
              <a:t> </a:t>
            </a:r>
            <a:r>
              <a:rPr lang="ru-RU" sz="2400" dirty="0" err="1" smtClean="0"/>
              <a:t>методи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розв'язання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практичних</a:t>
            </a:r>
            <a:r>
              <a:rPr lang="ru-RU" sz="2400" dirty="0" smtClean="0"/>
              <a:t> </a:t>
            </a:r>
            <a:r>
              <a:rPr lang="ru-RU" sz="2400" dirty="0" err="1" smtClean="0"/>
              <a:t>завдань</a:t>
            </a:r>
            <a:r>
              <a:rPr lang="ru-RU" sz="2400" dirty="0" smtClean="0"/>
              <a:t>, </a:t>
            </a:r>
            <a:r>
              <a:rPr lang="ru-RU" sz="2400" dirty="0" err="1" smtClean="0"/>
              <a:t>пов'язаних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використанням</a:t>
            </a:r>
            <a:r>
              <a:rPr lang="ru-RU" sz="2400" dirty="0" smtClean="0"/>
              <a:t> </a:t>
            </a:r>
            <a:r>
              <a:rPr lang="ru-RU" sz="2400" dirty="0" err="1" smtClean="0"/>
              <a:t>мови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428596" y="4429132"/>
            <a:ext cx="19288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dirty="0" smtClean="0"/>
              <a:t>вивчає окремі</a:t>
            </a:r>
          </a:p>
          <a:p>
            <a:pPr algn="ctr"/>
            <a:r>
              <a:rPr lang="uk-UA" sz="2400" dirty="0" smtClean="0"/>
              <a:t>мови</a:t>
            </a:r>
            <a:endParaRPr lang="ru-RU" sz="2400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28992" y="3071810"/>
            <a:ext cx="2028194" cy="16757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700" dirty="0" smtClean="0">
                <a:solidFill>
                  <a:srgbClr val="002060"/>
                </a:solidFill>
              </a:rPr>
              <a:t>Загальне</a:t>
            </a:r>
            <a:endParaRPr lang="ru-RU" sz="2700" dirty="0">
              <a:solidFill>
                <a:srgbClr val="002060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868144" y="2786058"/>
            <a:ext cx="2704384" cy="167577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700" dirty="0" smtClean="0">
                <a:solidFill>
                  <a:srgbClr val="002060"/>
                </a:solidFill>
              </a:rPr>
              <a:t>Прикладне</a:t>
            </a:r>
            <a:endParaRPr lang="ru-RU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3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42852"/>
            <a:ext cx="850109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      </a:t>
            </a:r>
            <a:r>
              <a:rPr lang="uk-UA" sz="4400" b="1" dirty="0" smtClean="0">
                <a:solidFill>
                  <a:srgbClr val="7030A0"/>
                </a:solidFill>
                <a:latin typeface="Sylfaen" pitchFamily="18" charset="0"/>
                <a:cs typeface="Times New Roman"/>
              </a:rPr>
              <a:t>Основні проблеми мовознавства</a:t>
            </a:r>
            <a:endParaRPr lang="ru-RU" sz="4400" b="1" dirty="0">
              <a:solidFill>
                <a:srgbClr val="7030A0"/>
              </a:solidFill>
              <a:latin typeface="Sylfaen" pitchFamily="18" charset="0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7224" y="1643050"/>
            <a:ext cx="7467600" cy="4525963"/>
          </a:xfrm>
          <a:ln>
            <a:noFill/>
          </a:ln>
        </p:spPr>
        <p:txBody>
          <a:bodyPr>
            <a:normAutofit/>
          </a:bodyPr>
          <a:lstStyle/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природа і сутність мови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структура мови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походження мови та закономірності розвитку мов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виникнення й розвиток письма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класифікація мов за походженням і за будовою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шляхи й методи вивчення мовного матеріалу</a:t>
            </a:r>
          </a:p>
          <a:p>
            <a:pPr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</a:pPr>
            <a:r>
              <a:rPr lang="uk-UA" sz="2800" dirty="0" smtClean="0">
                <a:latin typeface="Times New Roman"/>
                <a:cs typeface="Times New Roman"/>
              </a:rPr>
              <a:t>зв'язок мовознавства з іншими науками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1571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6" y="629816"/>
            <a:ext cx="7024744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k-UA" sz="3200" b="1" dirty="0" smtClean="0">
                <a:solidFill>
                  <a:srgbClr val="7030A0"/>
                </a:solidFill>
                <a:latin typeface="Times New Roman"/>
                <a:cs typeface="Times New Roman"/>
              </a:rPr>
              <a:t>Два погляди, щодо мови і мислення </a:t>
            </a:r>
            <a:endParaRPr lang="uk-UA" sz="3200" b="1" dirty="0">
              <a:solidFill>
                <a:srgbClr val="7030A0"/>
              </a:solidFill>
              <a:latin typeface="Times New Roman"/>
              <a:cs typeface="Times New Roman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395536" y="1916832"/>
            <a:ext cx="4100264" cy="4824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Ототожнення мови й мислення </a:t>
            </a:r>
          </a:p>
          <a:p>
            <a:pPr algn="ctr">
              <a:buNone/>
            </a:pPr>
            <a:r>
              <a:rPr lang="uk-UA" sz="2800" i="1" dirty="0" smtClean="0">
                <a:latin typeface="Times New Roman"/>
                <a:cs typeface="Times New Roman"/>
              </a:rPr>
              <a:t>  ( Й. Гаман)</a:t>
            </a:r>
          </a:p>
          <a:p>
            <a:pPr>
              <a:buNone/>
            </a:pPr>
            <a:r>
              <a:rPr lang="uk-UA" sz="2800" u="sng" dirty="0">
                <a:latin typeface="Times New Roman"/>
                <a:cs typeface="Times New Roman"/>
              </a:rPr>
              <a:t>М</a:t>
            </a:r>
            <a:r>
              <a:rPr lang="uk-UA" sz="2800" dirty="0" smtClean="0">
                <a:latin typeface="Times New Roman"/>
                <a:cs typeface="Times New Roman"/>
              </a:rPr>
              <a:t>ова - всього лише</a:t>
            </a:r>
          </a:p>
          <a:p>
            <a:pPr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форма мислення; мова й</a:t>
            </a:r>
          </a:p>
          <a:p>
            <a:pPr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мислення становлять один об’єкт</a:t>
            </a:r>
            <a:endParaRPr lang="uk-UA" sz="2800" dirty="0">
              <a:latin typeface="Times New Roman"/>
              <a:cs typeface="Times New Roman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8200" y="1916832"/>
            <a:ext cx="4038600" cy="48245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Відривання мови від мислення </a:t>
            </a:r>
          </a:p>
          <a:p>
            <a:pPr algn="ctr">
              <a:buNone/>
            </a:pPr>
            <a:r>
              <a:rPr lang="uk-UA" sz="2800" i="1" dirty="0" smtClean="0">
                <a:latin typeface="Times New Roman"/>
                <a:cs typeface="Times New Roman"/>
              </a:rPr>
              <a:t>(Ф.-Е. Бенеке)</a:t>
            </a:r>
          </a:p>
          <a:p>
            <a:pPr>
              <a:buNone/>
            </a:pPr>
            <a:r>
              <a:rPr lang="uk-UA" sz="2800" dirty="0" smtClean="0">
                <a:latin typeface="Times New Roman"/>
                <a:cs typeface="Times New Roman"/>
              </a:rPr>
              <a:t>    Мова й мислення між собою абсолютно пов’язані, мислення не залежить від мови, воно здійснюється в інших формах</a:t>
            </a:r>
            <a:endParaRPr lang="uk-UA" sz="2800" dirty="0">
              <a:latin typeface="Times New Roman"/>
              <a:cs typeface="Times New Roman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483768" y="1484784"/>
            <a:ext cx="18002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5724128" y="1484784"/>
            <a:ext cx="21602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2647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2" y="711201"/>
            <a:ext cx="7200897" cy="1698171"/>
          </a:xfrm>
        </p:spPr>
        <p:txBody>
          <a:bodyPr>
            <a:noAutofit/>
          </a:bodyPr>
          <a:lstStyle/>
          <a:p>
            <a:pPr algn="l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Мовознавство — одна з найдавніших і найрозгалуженіших наук. Усі мовознавчі дослідження розподіляють між двома підрозділами цієї науки — конкретним (частковим) і загальним мовознавством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2379518" y="2521527"/>
            <a:ext cx="1018310" cy="803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5029200" y="2521527"/>
            <a:ext cx="758537" cy="8035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675409" y="3325092"/>
            <a:ext cx="2919846" cy="292330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Конкретне мовознавство вивчає окремі мови (україністика, полоністика, богемістика, русистика) або групи споріднених мов (славістика, германістика, романістика тощо).</a:t>
            </a:r>
            <a:endParaRPr lang="uk-UA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101937" y="3131128"/>
            <a:ext cx="2992581" cy="311727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Загальне мовознавство вивчає загальні особливості мови як людського засобу спілкування, а також структуру й закономірності функціонування всіх мов світу.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041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6171" y="653144"/>
            <a:ext cx="7236277" cy="3149600"/>
          </a:xfrm>
        </p:spPr>
        <p:txBody>
          <a:bodyPr>
            <a:noAutofit/>
          </a:bodyPr>
          <a:lstStyle/>
          <a:p>
            <a:pPr algn="l"/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Дехто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учених пропонує розбити коло питань, що вивчають у курсі загального мовознавства, на дві групи, розподіливши їх між власне загальним (у вужчому значенні) і теоретичним мовознавством. </a:t>
            </a:r>
            <a:b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такому разі </a:t>
            </a:r>
            <a:r>
              <a:rPr lang="uk-U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«Теорія мови» («Загальне мовознавство»)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лінгвістична дисципліна, яка вивчає всі мови світу і є, ніби узагальненням конкретних лінгвістик (загальна фонетика, загальна граматика, структура всіх мов світу, типологія мов тощо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1322" y="3802743"/>
            <a:ext cx="4916291" cy="200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2741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1261</TotalTime>
  <Words>1119</Words>
  <Application>Microsoft Office PowerPoint</Application>
  <PresentationFormat>Экран (4:3)</PresentationFormat>
  <Paragraphs>103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Остин</vt:lpstr>
      <vt:lpstr> «Вступ до мовознавства»</vt:lpstr>
      <vt:lpstr> </vt:lpstr>
      <vt:lpstr>Мова… </vt:lpstr>
      <vt:lpstr>Презентация PowerPoint</vt:lpstr>
      <vt:lpstr>Презентация PowerPoint</vt:lpstr>
      <vt:lpstr>       Основні проблеми мовознавства</vt:lpstr>
      <vt:lpstr>Два погляди, щодо мови і мислення </vt:lpstr>
      <vt:lpstr>Мовознавство — одна з найдавніших і найрозгалуженіших наук. Усі мовознавчі дослідження розподіляють між двома підрозділами цієї науки — конкретним (частковим) і загальним мовознавством.</vt:lpstr>
      <vt:lpstr>Дехто з учених пропонує розбити коло питань, що вивчають у курсі загального мовознавства, на дві групи, розподіливши їх між власне загальним (у вужчому значенні) і теоретичним мовознавством.  У такому разі «Теорія мови» («Загальне мовознавство») — лінгвістична дисципліна, яка вивчає всі мови світу і є, ніби узагальненням конкретних лінгвістик (загальна фонетика, загальна граматика, структура всіх мов світу, типологія мов тощо).</vt:lpstr>
      <vt:lpstr> Філологу  необхідні загальнолінгвістичні знання для того, щоб свідомо орієнтуватись у своєму предметі, розуміти зміни теоретичних положень і підходів до вивчення мови, уміти правильно оцінити нові досягнення в науці, а також ефективно використати ці знання у своїй роботі.  </vt:lpstr>
      <vt:lpstr>Традиційно  курс «Теорія мови»  або «Загальне мовознавство» охоплює :</vt:lpstr>
      <vt:lpstr>Курс загального мовознавства має підсумковий характер.  Він узагальнює відомості попередньо вивчених лінгвістичних дисциплін і дає їм теоретичне обґрунтування. </vt:lpstr>
      <vt:lpstr>Презентация PowerPoint</vt:lpstr>
      <vt:lpstr>Мова — один із найвизначніших божественно-людських витворів, універсальне надбання людства й універсальна реальність суспільного існування.  Це, за висловом німецького філософа Мартіна Гайдеґґера, оселя людського духа. І не дивно, що люди ще в давні часи зацікавились мовою і створили про неї науку — мовознавство.</vt:lpstr>
      <vt:lpstr>Серед основних питань, які висуває і розв’язує  «Теорія мови» («Загальне мовознавство»):</vt:lpstr>
      <vt:lpstr>Отже !</vt:lpstr>
      <vt:lpstr> Завдання навчальної дисципліни </vt:lpstr>
      <vt:lpstr>Опанувавши дисципліну, ви: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Вступ до мовознавства</dc:title>
  <dc:creator>Студент Ліб-305</dc:creator>
  <cp:lastModifiedBy>suvor</cp:lastModifiedBy>
  <cp:revision>182</cp:revision>
  <dcterms:created xsi:type="dcterms:W3CDTF">2015-10-20T11:06:18Z</dcterms:created>
  <dcterms:modified xsi:type="dcterms:W3CDTF">2025-01-15T16:45:58Z</dcterms:modified>
</cp:coreProperties>
</file>