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70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120787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300821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099C48-323A-497A-8BCB-FCEBAC82805D}"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9944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1469137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099C48-323A-497A-8BCB-FCEBAC82805D}"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6586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2970639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3031739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238686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160155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4F22B04-B792-40F1-8074-C189CF03180E}" type="datetimeFigureOut">
              <a:rPr lang="uk-UA" smtClean="0"/>
              <a:t>01.10.2021</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395138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419463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4F22B04-B792-40F1-8074-C189CF03180E}" type="datetimeFigureOut">
              <a:rPr lang="uk-UA" smtClean="0"/>
              <a:t>01.10.2021</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210769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4F22B04-B792-40F1-8074-C189CF03180E}" type="datetimeFigureOut">
              <a:rPr lang="uk-UA" smtClean="0"/>
              <a:t>01.10.2021</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21708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22B04-B792-40F1-8074-C189CF03180E}" type="datetimeFigureOut">
              <a:rPr lang="uk-UA" smtClean="0"/>
              <a:t>01.10.2021</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29154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3697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4F22B04-B792-40F1-8074-C189CF03180E}" type="datetimeFigureOut">
              <a:rPr lang="uk-UA" smtClean="0"/>
              <a:t>01.10.2021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099C48-323A-497A-8BCB-FCEBAC82805D}" type="slidenum">
              <a:rPr lang="uk-UA" smtClean="0"/>
              <a:t>‹#›</a:t>
            </a:fld>
            <a:endParaRPr lang="uk-UA"/>
          </a:p>
        </p:txBody>
      </p:sp>
    </p:spTree>
    <p:extLst>
      <p:ext uri="{BB962C8B-B14F-4D97-AF65-F5344CB8AC3E}">
        <p14:creationId xmlns:p14="http://schemas.microsoft.com/office/powerpoint/2010/main" val="346555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F22B04-B792-40F1-8074-C189CF03180E}" type="datetimeFigureOut">
              <a:rPr lang="uk-UA" smtClean="0"/>
              <a:t>01.10.2021</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099C48-323A-497A-8BCB-FCEBAC82805D}" type="slidenum">
              <a:rPr lang="uk-UA" smtClean="0"/>
              <a:t>‹#›</a:t>
            </a:fld>
            <a:endParaRPr lang="uk-UA"/>
          </a:p>
        </p:txBody>
      </p:sp>
    </p:spTree>
    <p:extLst>
      <p:ext uri="{BB962C8B-B14F-4D97-AF65-F5344CB8AC3E}">
        <p14:creationId xmlns:p14="http://schemas.microsoft.com/office/powerpoint/2010/main" val="177903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DD36DE-F67A-4B00-AB9A-7E53C6C1E08C}"/>
              </a:ext>
            </a:extLst>
          </p:cNvPr>
          <p:cNvSpPr>
            <a:spLocks noGrp="1"/>
          </p:cNvSpPr>
          <p:nvPr>
            <p:ph type="ctrTitle"/>
          </p:nvPr>
        </p:nvSpPr>
        <p:spPr/>
        <p:txBody>
          <a:bodyPr>
            <a:normAutofit fontScale="90000"/>
          </a:bodyPr>
          <a:lstStyle/>
          <a:p>
            <a:r>
              <a:rPr lang="uk-UA" dirty="0"/>
              <a:t>Оцінка конкурентоспроможності послуг</a:t>
            </a:r>
          </a:p>
        </p:txBody>
      </p:sp>
      <p:sp>
        <p:nvSpPr>
          <p:cNvPr id="3" name="Подзаголовок 2">
            <a:extLst>
              <a:ext uri="{FF2B5EF4-FFF2-40B4-BE49-F238E27FC236}">
                <a16:creationId xmlns:a16="http://schemas.microsoft.com/office/drawing/2014/main" id="{C1F1587D-CD4E-43D6-A960-8DCEFD8C2DE0}"/>
              </a:ext>
            </a:extLst>
          </p:cNvPr>
          <p:cNvSpPr>
            <a:spLocks noGrp="1"/>
          </p:cNvSpPr>
          <p:nvPr>
            <p:ph type="subTitle" idx="1"/>
          </p:nvPr>
        </p:nvSpPr>
        <p:spPr/>
        <p:txBody>
          <a:bodyPr/>
          <a:lstStyle/>
          <a:p>
            <a:r>
              <a:rPr lang="uk-UA" dirty="0"/>
              <a:t>Практичне заняття з навчальної дисципліни</a:t>
            </a:r>
          </a:p>
          <a:p>
            <a:r>
              <a:rPr lang="uk-UA" dirty="0"/>
              <a:t>«Підприємництво у сфері послуг»</a:t>
            </a:r>
          </a:p>
        </p:txBody>
      </p:sp>
    </p:spTree>
    <p:extLst>
      <p:ext uri="{BB962C8B-B14F-4D97-AF65-F5344CB8AC3E}">
        <p14:creationId xmlns:p14="http://schemas.microsoft.com/office/powerpoint/2010/main" val="335956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B9E49EF-ACCA-4AC8-A17D-64F01587AF37}"/>
              </a:ext>
            </a:extLst>
          </p:cNvPr>
          <p:cNvSpPr/>
          <p:nvPr/>
        </p:nvSpPr>
        <p:spPr>
          <a:xfrm>
            <a:off x="1634531" y="1504131"/>
            <a:ext cx="9750251" cy="3416320"/>
          </a:xfrm>
          <a:prstGeom prst="rect">
            <a:avLst/>
          </a:prstGeom>
        </p:spPr>
        <p:txBody>
          <a:bodyPr wrap="square">
            <a:spAutoFit/>
          </a:bodyPr>
          <a:lstStyle/>
          <a:p>
            <a:r>
              <a:rPr lang="uk-UA" dirty="0"/>
              <a:t>Існують різні підходи до оцінки конкурентоспроможності послуг. Розглянемо одну з </a:t>
            </a:r>
            <a:r>
              <a:rPr lang="uk-UA" dirty="0" err="1"/>
              <a:t>методик</a:t>
            </a:r>
            <a:r>
              <a:rPr lang="uk-UA" dirty="0"/>
              <a:t>. За нею оцінка конкурентоспроможності товару виконується у такій послідовності:</a:t>
            </a:r>
          </a:p>
          <a:p>
            <a:endParaRPr lang="uk-UA" dirty="0"/>
          </a:p>
          <a:p>
            <a:r>
              <a:rPr lang="uk-UA" dirty="0"/>
              <a:t>1. Збирання та аналіз інформації про споживачів (покупців), мотиви їх поведінки, тенденції розвитку ситуації на ринку, конкурентів тощо.</a:t>
            </a:r>
          </a:p>
          <a:p>
            <a:endParaRPr lang="uk-UA" dirty="0"/>
          </a:p>
          <a:p>
            <a:r>
              <a:rPr lang="uk-UA" dirty="0"/>
              <a:t>2. Вибір оціночних показників конкурентоспроможності, виходячи із специфіки послуг і споживацьких запитів (техніко-економічні показники, показники рівня сервісу, іміджу тощо), а також вимог стандартів (нормативні показники). Наприклад: якість та безпечність послуг, ціна послуги, рівень обслуговування, комплексність послуг тощо.</a:t>
            </a:r>
          </a:p>
        </p:txBody>
      </p:sp>
    </p:spTree>
    <p:extLst>
      <p:ext uri="{BB962C8B-B14F-4D97-AF65-F5344CB8AC3E}">
        <p14:creationId xmlns:p14="http://schemas.microsoft.com/office/powerpoint/2010/main" val="397896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98ECAC9-7CC0-4F12-BEDF-A49B2F2E211A}"/>
              </a:ext>
            </a:extLst>
          </p:cNvPr>
          <p:cNvSpPr/>
          <p:nvPr/>
        </p:nvSpPr>
        <p:spPr>
          <a:xfrm>
            <a:off x="2515436" y="2192832"/>
            <a:ext cx="7964993" cy="1477328"/>
          </a:xfrm>
          <a:prstGeom prst="rect">
            <a:avLst/>
          </a:prstGeom>
        </p:spPr>
        <p:txBody>
          <a:bodyPr wrap="square">
            <a:spAutoFit/>
          </a:bodyPr>
          <a:lstStyle/>
          <a:p>
            <a:r>
              <a:rPr lang="uk-UA" dirty="0"/>
              <a:t>3. Визначення вагомості оціночних показників. Оскільки якість послуг оцінюють споживачі (сприймають чи не сприймають її), то кращим способом визначення вагомості оціночних показників є опитування споживачів. При цьому, звичайно, до уваги слід брати думку розробників і виробників.</a:t>
            </a:r>
          </a:p>
        </p:txBody>
      </p:sp>
    </p:spTree>
    <p:extLst>
      <p:ext uri="{BB962C8B-B14F-4D97-AF65-F5344CB8AC3E}">
        <p14:creationId xmlns:p14="http://schemas.microsoft.com/office/powerpoint/2010/main" val="266280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8AD86B9-8B0D-498B-B977-488E38AEF73B}"/>
              </a:ext>
            </a:extLst>
          </p:cNvPr>
          <p:cNvSpPr/>
          <p:nvPr/>
        </p:nvSpPr>
        <p:spPr>
          <a:xfrm>
            <a:off x="1858944" y="1487157"/>
            <a:ext cx="8721969" cy="1768285"/>
          </a:xfrm>
          <a:prstGeom prst="rect">
            <a:avLst/>
          </a:prstGeom>
        </p:spPr>
        <p:txBody>
          <a:bodyPr wrap="square">
            <a:spAutoFit/>
          </a:bodyPr>
          <a:lstStyle/>
          <a:p>
            <a:r>
              <a:rPr lang="ru-RU" dirty="0"/>
              <a:t>Для </a:t>
            </a:r>
            <a:r>
              <a:rPr lang="ru-RU" dirty="0" err="1"/>
              <a:t>визначення</a:t>
            </a:r>
            <a:r>
              <a:rPr lang="ru-RU" dirty="0"/>
              <a:t> </a:t>
            </a:r>
            <a:r>
              <a:rPr lang="ru-RU" dirty="0" err="1"/>
              <a:t>вагомості</a:t>
            </a:r>
            <a:r>
              <a:rPr lang="ru-RU" dirty="0"/>
              <a:t> </a:t>
            </a:r>
            <a:r>
              <a:rPr lang="ru-RU" dirty="0" err="1"/>
              <a:t>показників</a:t>
            </a:r>
            <a:r>
              <a:rPr lang="ru-RU" dirty="0"/>
              <a:t> </a:t>
            </a:r>
            <a:r>
              <a:rPr lang="ru-RU" dirty="0" err="1"/>
              <a:t>конкурентоспроможності</a:t>
            </a:r>
            <a:r>
              <a:rPr lang="ru-RU" dirty="0"/>
              <a:t> </a:t>
            </a:r>
            <a:r>
              <a:rPr lang="ru-RU" dirty="0" err="1"/>
              <a:t>порівнюваних</a:t>
            </a:r>
            <a:r>
              <a:rPr lang="ru-RU" dirty="0"/>
              <a:t> </a:t>
            </a:r>
            <a:r>
              <a:rPr lang="ru-RU" dirty="0" err="1"/>
              <a:t>товарів</a:t>
            </a:r>
            <a:r>
              <a:rPr lang="ru-RU" dirty="0"/>
              <a:t> </a:t>
            </a:r>
            <a:r>
              <a:rPr lang="ru-RU" dirty="0" err="1"/>
              <a:t>застосовано</a:t>
            </a:r>
            <a:r>
              <a:rPr lang="ru-RU" dirty="0"/>
              <a:t> </a:t>
            </a:r>
            <a:r>
              <a:rPr lang="ru-RU" dirty="0" err="1"/>
              <a:t>підхід</a:t>
            </a:r>
            <a:r>
              <a:rPr lang="ru-RU" dirty="0"/>
              <a:t>, </a:t>
            </a:r>
            <a:r>
              <a:rPr lang="ru-RU" dirty="0" err="1"/>
              <a:t>що</a:t>
            </a:r>
            <a:r>
              <a:rPr lang="ru-RU" dirty="0"/>
              <a:t> </a:t>
            </a:r>
            <a:r>
              <a:rPr lang="ru-RU" dirty="0" err="1"/>
              <a:t>базується</a:t>
            </a:r>
            <a:r>
              <a:rPr lang="ru-RU" dirty="0"/>
              <a:t> на парному </a:t>
            </a:r>
            <a:r>
              <a:rPr lang="ru-RU" dirty="0" err="1"/>
              <a:t>порівнянні</a:t>
            </a:r>
            <a:r>
              <a:rPr lang="ru-RU" dirty="0"/>
              <a:t> </a:t>
            </a:r>
            <a:r>
              <a:rPr lang="ru-RU" dirty="0" err="1"/>
              <a:t>показників</a:t>
            </a:r>
            <a:r>
              <a:rPr lang="ru-RU" dirty="0"/>
              <a:t> (табл. 1). </a:t>
            </a:r>
            <a:r>
              <a:rPr lang="ru-RU" dirty="0" err="1"/>
              <a:t>Оцінки</a:t>
            </a:r>
            <a:r>
              <a:rPr lang="ru-RU" dirty="0"/>
              <a:t> у </a:t>
            </a:r>
            <a:r>
              <a:rPr lang="ru-RU" dirty="0" err="1"/>
              <a:t>клітинках</a:t>
            </a:r>
            <a:r>
              <a:rPr lang="ru-RU" dirty="0"/>
              <a:t> табл. 1 </a:t>
            </a:r>
            <a:r>
              <a:rPr lang="ru-RU" dirty="0" err="1"/>
              <a:t>проставлялися</a:t>
            </a:r>
            <a:r>
              <a:rPr lang="ru-RU" dirty="0"/>
              <a:t> </a:t>
            </a:r>
            <a:r>
              <a:rPr lang="ru-RU" dirty="0" err="1"/>
              <a:t>виходячи</a:t>
            </a:r>
            <a:r>
              <a:rPr lang="ru-RU" dirty="0"/>
              <a:t> з </a:t>
            </a:r>
            <a:r>
              <a:rPr lang="ru-RU" dirty="0" err="1"/>
              <a:t>наступного</a:t>
            </a:r>
            <a:r>
              <a:rPr lang="ru-RU" dirty="0"/>
              <a:t>: 0 - </a:t>
            </a:r>
            <a:r>
              <a:rPr lang="ru-RU" dirty="0" err="1"/>
              <a:t>якщо</a:t>
            </a:r>
            <a:r>
              <a:rPr lang="ru-RU" dirty="0"/>
              <a:t> </a:t>
            </a:r>
            <a:r>
              <a:rPr lang="ru-RU" dirty="0" err="1"/>
              <a:t>показник</a:t>
            </a:r>
            <a:r>
              <a:rPr lang="ru-RU" dirty="0"/>
              <a:t> у </a:t>
            </a:r>
            <a:r>
              <a:rPr lang="ru-RU" dirty="0" err="1"/>
              <a:t>стовпчику</a:t>
            </a:r>
            <a:r>
              <a:rPr lang="ru-RU" dirty="0"/>
              <a:t> є </a:t>
            </a:r>
            <a:r>
              <a:rPr lang="ru-RU" dirty="0" err="1"/>
              <a:t>важливішим</a:t>
            </a:r>
            <a:r>
              <a:rPr lang="ru-RU" dirty="0"/>
              <a:t> за </a:t>
            </a:r>
            <a:r>
              <a:rPr lang="ru-RU" dirty="0" err="1"/>
              <a:t>показник</a:t>
            </a:r>
            <a:r>
              <a:rPr lang="ru-RU" dirty="0"/>
              <a:t> у рядку; 1 - </a:t>
            </a:r>
            <a:r>
              <a:rPr lang="ru-RU" dirty="0" err="1"/>
              <a:t>якщо</a:t>
            </a:r>
            <a:r>
              <a:rPr lang="ru-RU" dirty="0"/>
              <a:t> </a:t>
            </a:r>
            <a:r>
              <a:rPr lang="ru-RU" dirty="0" err="1"/>
              <a:t>показник</a:t>
            </a:r>
            <a:r>
              <a:rPr lang="ru-RU" dirty="0"/>
              <a:t> у рядку є </a:t>
            </a:r>
            <a:r>
              <a:rPr lang="ru-RU" dirty="0" err="1"/>
              <a:t>важливішим</a:t>
            </a:r>
            <a:r>
              <a:rPr lang="ru-RU" dirty="0"/>
              <a:t> за </a:t>
            </a:r>
            <a:r>
              <a:rPr lang="ru-RU" dirty="0" err="1"/>
              <a:t>показник</a:t>
            </a:r>
            <a:r>
              <a:rPr lang="ru-RU" dirty="0"/>
              <a:t> у </a:t>
            </a:r>
            <a:r>
              <a:rPr lang="ru-RU" dirty="0" err="1"/>
              <a:t>стовпчику</a:t>
            </a:r>
            <a:r>
              <a:rPr lang="ru-RU" dirty="0"/>
              <a:t>.</a:t>
            </a:r>
            <a:endParaRPr lang="uk-UA" dirty="0"/>
          </a:p>
        </p:txBody>
      </p:sp>
      <p:graphicFrame>
        <p:nvGraphicFramePr>
          <p:cNvPr id="3" name="Таблица 3">
            <a:extLst>
              <a:ext uri="{FF2B5EF4-FFF2-40B4-BE49-F238E27FC236}">
                <a16:creationId xmlns:a16="http://schemas.microsoft.com/office/drawing/2014/main" id="{4FFF5268-1DCE-45B8-B6F1-4D059DA21B00}"/>
              </a:ext>
            </a:extLst>
          </p:cNvPr>
          <p:cNvGraphicFramePr>
            <a:graphicFrameLocks noGrp="1"/>
          </p:cNvGraphicFramePr>
          <p:nvPr>
            <p:extLst>
              <p:ext uri="{D42A27DB-BD31-4B8C-83A1-F6EECF244321}">
                <p14:modId xmlns:p14="http://schemas.microsoft.com/office/powerpoint/2010/main" val="2192857480"/>
              </p:ext>
            </p:extLst>
          </p:nvPr>
        </p:nvGraphicFramePr>
        <p:xfrm>
          <a:off x="1679748" y="3429000"/>
          <a:ext cx="9080360" cy="2961640"/>
        </p:xfrm>
        <a:graphic>
          <a:graphicData uri="http://schemas.openxmlformats.org/drawingml/2006/table">
            <a:tbl>
              <a:tblPr firstRow="1" bandRow="1">
                <a:tableStyleId>{5C22544A-7EE6-4342-B048-85BDC9FD1C3A}</a:tableStyleId>
              </a:tblPr>
              <a:tblGrid>
                <a:gridCol w="4129872">
                  <a:extLst>
                    <a:ext uri="{9D8B030D-6E8A-4147-A177-3AD203B41FA5}">
                      <a16:colId xmlns:a16="http://schemas.microsoft.com/office/drawing/2014/main" val="608980871"/>
                    </a:ext>
                  </a:extLst>
                </a:gridCol>
                <a:gridCol w="648038">
                  <a:extLst>
                    <a:ext uri="{9D8B030D-6E8A-4147-A177-3AD203B41FA5}">
                      <a16:colId xmlns:a16="http://schemas.microsoft.com/office/drawing/2014/main" val="2994099256"/>
                    </a:ext>
                  </a:extLst>
                </a:gridCol>
                <a:gridCol w="641527">
                  <a:extLst>
                    <a:ext uri="{9D8B030D-6E8A-4147-A177-3AD203B41FA5}">
                      <a16:colId xmlns:a16="http://schemas.microsoft.com/office/drawing/2014/main" val="3109058720"/>
                    </a:ext>
                  </a:extLst>
                </a:gridCol>
                <a:gridCol w="641527">
                  <a:extLst>
                    <a:ext uri="{9D8B030D-6E8A-4147-A177-3AD203B41FA5}">
                      <a16:colId xmlns:a16="http://schemas.microsoft.com/office/drawing/2014/main" val="2598230786"/>
                    </a:ext>
                  </a:extLst>
                </a:gridCol>
                <a:gridCol w="641527">
                  <a:extLst>
                    <a:ext uri="{9D8B030D-6E8A-4147-A177-3AD203B41FA5}">
                      <a16:colId xmlns:a16="http://schemas.microsoft.com/office/drawing/2014/main" val="3066842398"/>
                    </a:ext>
                  </a:extLst>
                </a:gridCol>
                <a:gridCol w="641527">
                  <a:extLst>
                    <a:ext uri="{9D8B030D-6E8A-4147-A177-3AD203B41FA5}">
                      <a16:colId xmlns:a16="http://schemas.microsoft.com/office/drawing/2014/main" val="2389269766"/>
                    </a:ext>
                  </a:extLst>
                </a:gridCol>
                <a:gridCol w="641527">
                  <a:extLst>
                    <a:ext uri="{9D8B030D-6E8A-4147-A177-3AD203B41FA5}">
                      <a16:colId xmlns:a16="http://schemas.microsoft.com/office/drawing/2014/main" val="2882316110"/>
                    </a:ext>
                  </a:extLst>
                </a:gridCol>
                <a:gridCol w="1094815">
                  <a:extLst>
                    <a:ext uri="{9D8B030D-6E8A-4147-A177-3AD203B41FA5}">
                      <a16:colId xmlns:a16="http://schemas.microsoft.com/office/drawing/2014/main" val="40658940"/>
                    </a:ext>
                  </a:extLst>
                </a:gridCol>
              </a:tblGrid>
              <a:tr h="208729">
                <a:tc>
                  <a:txBody>
                    <a:bodyPr/>
                    <a:lstStyle/>
                    <a:p>
                      <a:endParaRPr lang="uk-UA"/>
                    </a:p>
                  </a:txBody>
                  <a:tcPr/>
                </a:tc>
                <a:tc>
                  <a:txBody>
                    <a:bodyPr/>
                    <a:lstStyle/>
                    <a:p>
                      <a:pPr algn="ctr"/>
                      <a:r>
                        <a:rPr lang="uk-UA" dirty="0"/>
                        <a:t>1</a:t>
                      </a:r>
                    </a:p>
                  </a:txBody>
                  <a:tcPr anchor="ctr"/>
                </a:tc>
                <a:tc>
                  <a:txBody>
                    <a:bodyPr/>
                    <a:lstStyle/>
                    <a:p>
                      <a:pPr algn="ctr"/>
                      <a:r>
                        <a:rPr lang="uk-UA" dirty="0"/>
                        <a:t>2</a:t>
                      </a:r>
                    </a:p>
                  </a:txBody>
                  <a:tcPr anchor="ctr"/>
                </a:tc>
                <a:tc>
                  <a:txBody>
                    <a:bodyPr/>
                    <a:lstStyle/>
                    <a:p>
                      <a:pPr algn="ctr"/>
                      <a:r>
                        <a:rPr lang="uk-UA" dirty="0"/>
                        <a:t>3</a:t>
                      </a:r>
                    </a:p>
                  </a:txBody>
                  <a:tcPr anchor="ctr"/>
                </a:tc>
                <a:tc>
                  <a:txBody>
                    <a:bodyPr/>
                    <a:lstStyle/>
                    <a:p>
                      <a:pPr algn="ctr"/>
                      <a:r>
                        <a:rPr lang="uk-UA" dirty="0"/>
                        <a:t>4</a:t>
                      </a:r>
                    </a:p>
                  </a:txBody>
                  <a:tcPr anchor="ctr"/>
                </a:tc>
                <a:tc>
                  <a:txBody>
                    <a:bodyPr/>
                    <a:lstStyle/>
                    <a:p>
                      <a:pPr algn="ctr"/>
                      <a:r>
                        <a:rPr lang="uk-UA" dirty="0"/>
                        <a:t>5</a:t>
                      </a:r>
                    </a:p>
                  </a:txBody>
                  <a:tcPr anchor="ctr"/>
                </a:tc>
                <a:tc>
                  <a:txBody>
                    <a:bodyPr/>
                    <a:lstStyle/>
                    <a:p>
                      <a:pPr algn="ctr"/>
                      <a:r>
                        <a:rPr lang="uk-UA" dirty="0"/>
                        <a:t>6</a:t>
                      </a:r>
                    </a:p>
                  </a:txBody>
                  <a:tcPr anchor="ctr"/>
                </a:tc>
                <a:tc>
                  <a:txBody>
                    <a:bodyPr/>
                    <a:lstStyle/>
                    <a:p>
                      <a:pPr algn="ctr"/>
                      <a:r>
                        <a:rPr lang="uk-UA" dirty="0"/>
                        <a:t>Сума</a:t>
                      </a:r>
                    </a:p>
                  </a:txBody>
                  <a:tcPr anchor="ctr"/>
                </a:tc>
                <a:extLst>
                  <a:ext uri="{0D108BD9-81ED-4DB2-BD59-A6C34878D82A}">
                    <a16:rowId xmlns:a16="http://schemas.microsoft.com/office/drawing/2014/main" val="246239346"/>
                  </a:ext>
                </a:extLst>
              </a:tr>
              <a:tr h="370840">
                <a:tc>
                  <a:txBody>
                    <a:bodyPr/>
                    <a:lstStyle/>
                    <a:p>
                      <a:r>
                        <a:rPr lang="uk-UA" dirty="0"/>
                        <a:t>1. Якість основної послуги</a:t>
                      </a:r>
                    </a:p>
                  </a:txBody>
                  <a:tcPr/>
                </a:tc>
                <a:tc>
                  <a:txBody>
                    <a:bodyPr/>
                    <a:lstStyle/>
                    <a:p>
                      <a:pPr algn="ctr"/>
                      <a:r>
                        <a:rPr lang="uk-UA" dirty="0"/>
                        <a:t>Х</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5</a:t>
                      </a:r>
                    </a:p>
                  </a:txBody>
                  <a:tcPr/>
                </a:tc>
                <a:extLst>
                  <a:ext uri="{0D108BD9-81ED-4DB2-BD59-A6C34878D82A}">
                    <a16:rowId xmlns:a16="http://schemas.microsoft.com/office/drawing/2014/main" val="974747898"/>
                  </a:ext>
                </a:extLst>
              </a:tr>
              <a:tr h="370840">
                <a:tc>
                  <a:txBody>
                    <a:bodyPr/>
                    <a:lstStyle/>
                    <a:p>
                      <a:r>
                        <a:rPr lang="uk-UA" dirty="0"/>
                        <a:t>2. Рівень цін</a:t>
                      </a:r>
                    </a:p>
                  </a:txBody>
                  <a:tcPr/>
                </a:tc>
                <a:tc>
                  <a:txBody>
                    <a:bodyPr/>
                    <a:lstStyle/>
                    <a:p>
                      <a:pPr algn="ctr"/>
                      <a:r>
                        <a:rPr lang="uk-UA" dirty="0"/>
                        <a:t>0</a:t>
                      </a:r>
                    </a:p>
                  </a:txBody>
                  <a:tcPr/>
                </a:tc>
                <a:tc>
                  <a:txBody>
                    <a:bodyPr/>
                    <a:lstStyle/>
                    <a:p>
                      <a:pPr algn="ctr"/>
                      <a:r>
                        <a:rPr lang="uk-UA" dirty="0"/>
                        <a:t>Х</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4</a:t>
                      </a:r>
                    </a:p>
                  </a:txBody>
                  <a:tcPr/>
                </a:tc>
                <a:extLst>
                  <a:ext uri="{0D108BD9-81ED-4DB2-BD59-A6C34878D82A}">
                    <a16:rowId xmlns:a16="http://schemas.microsoft.com/office/drawing/2014/main" val="2521262291"/>
                  </a:ext>
                </a:extLst>
              </a:tr>
              <a:tr h="370840">
                <a:tc>
                  <a:txBody>
                    <a:bodyPr/>
                    <a:lstStyle/>
                    <a:p>
                      <a:r>
                        <a:rPr lang="uk-UA" dirty="0"/>
                        <a:t>3. Наявність додаткових послуг</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Х</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1</a:t>
                      </a:r>
                    </a:p>
                  </a:txBody>
                  <a:tcPr/>
                </a:tc>
                <a:tc>
                  <a:txBody>
                    <a:bodyPr/>
                    <a:lstStyle/>
                    <a:p>
                      <a:pPr algn="ctr"/>
                      <a:r>
                        <a:rPr lang="uk-UA" dirty="0"/>
                        <a:t>1</a:t>
                      </a:r>
                    </a:p>
                  </a:txBody>
                  <a:tcPr/>
                </a:tc>
                <a:extLst>
                  <a:ext uri="{0D108BD9-81ED-4DB2-BD59-A6C34878D82A}">
                    <a16:rowId xmlns:a16="http://schemas.microsoft.com/office/drawing/2014/main" val="3703296650"/>
                  </a:ext>
                </a:extLst>
              </a:tr>
              <a:tr h="370840">
                <a:tc>
                  <a:txBody>
                    <a:bodyPr/>
                    <a:lstStyle/>
                    <a:p>
                      <a:r>
                        <a:rPr lang="uk-UA" dirty="0"/>
                        <a:t>4. Рівень обслуговування</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1</a:t>
                      </a:r>
                    </a:p>
                  </a:txBody>
                  <a:tcPr/>
                </a:tc>
                <a:tc>
                  <a:txBody>
                    <a:bodyPr/>
                    <a:lstStyle/>
                    <a:p>
                      <a:pPr algn="ctr"/>
                      <a:r>
                        <a:rPr lang="uk-UA" dirty="0"/>
                        <a:t>Х</a:t>
                      </a:r>
                    </a:p>
                  </a:txBody>
                  <a:tcPr/>
                </a:tc>
                <a:tc>
                  <a:txBody>
                    <a:bodyPr/>
                    <a:lstStyle/>
                    <a:p>
                      <a:pPr algn="ctr"/>
                      <a:r>
                        <a:rPr lang="uk-UA" dirty="0"/>
                        <a:t>0</a:t>
                      </a:r>
                    </a:p>
                  </a:txBody>
                  <a:tcPr/>
                </a:tc>
                <a:tc>
                  <a:txBody>
                    <a:bodyPr/>
                    <a:lstStyle/>
                    <a:p>
                      <a:pPr algn="ctr"/>
                      <a:r>
                        <a:rPr lang="uk-UA" dirty="0"/>
                        <a:t>1</a:t>
                      </a:r>
                    </a:p>
                  </a:txBody>
                  <a:tcPr/>
                </a:tc>
                <a:tc>
                  <a:txBody>
                    <a:bodyPr/>
                    <a:lstStyle/>
                    <a:p>
                      <a:pPr algn="ctr"/>
                      <a:r>
                        <a:rPr lang="uk-UA" dirty="0"/>
                        <a:t>2</a:t>
                      </a:r>
                    </a:p>
                  </a:txBody>
                  <a:tcPr/>
                </a:tc>
                <a:extLst>
                  <a:ext uri="{0D108BD9-81ED-4DB2-BD59-A6C34878D82A}">
                    <a16:rowId xmlns:a16="http://schemas.microsoft.com/office/drawing/2014/main" val="3190853813"/>
                  </a:ext>
                </a:extLst>
              </a:tr>
              <a:tr h="370840">
                <a:tc>
                  <a:txBody>
                    <a:bodyPr/>
                    <a:lstStyle/>
                    <a:p>
                      <a:r>
                        <a:rPr lang="uk-UA" dirty="0"/>
                        <a:t>5. Місце знаходження</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1</a:t>
                      </a:r>
                    </a:p>
                  </a:txBody>
                  <a:tcPr/>
                </a:tc>
                <a:tc>
                  <a:txBody>
                    <a:bodyPr/>
                    <a:lstStyle/>
                    <a:p>
                      <a:pPr algn="ctr"/>
                      <a:r>
                        <a:rPr lang="uk-UA" dirty="0"/>
                        <a:t>1</a:t>
                      </a:r>
                    </a:p>
                  </a:txBody>
                  <a:tcPr/>
                </a:tc>
                <a:tc>
                  <a:txBody>
                    <a:bodyPr/>
                    <a:lstStyle/>
                    <a:p>
                      <a:pPr algn="ctr"/>
                      <a:r>
                        <a:rPr lang="uk-UA" dirty="0"/>
                        <a:t>Х</a:t>
                      </a:r>
                    </a:p>
                  </a:txBody>
                  <a:tcPr/>
                </a:tc>
                <a:tc>
                  <a:txBody>
                    <a:bodyPr/>
                    <a:lstStyle/>
                    <a:p>
                      <a:pPr algn="ctr"/>
                      <a:r>
                        <a:rPr lang="uk-UA" dirty="0"/>
                        <a:t>0</a:t>
                      </a:r>
                    </a:p>
                  </a:txBody>
                  <a:tcPr/>
                </a:tc>
                <a:tc>
                  <a:txBody>
                    <a:bodyPr/>
                    <a:lstStyle/>
                    <a:p>
                      <a:pPr algn="ctr"/>
                      <a:r>
                        <a:rPr lang="uk-UA" dirty="0"/>
                        <a:t>2</a:t>
                      </a:r>
                    </a:p>
                  </a:txBody>
                  <a:tcPr/>
                </a:tc>
                <a:extLst>
                  <a:ext uri="{0D108BD9-81ED-4DB2-BD59-A6C34878D82A}">
                    <a16:rowId xmlns:a16="http://schemas.microsoft.com/office/drawing/2014/main" val="2759532791"/>
                  </a:ext>
                </a:extLst>
              </a:tr>
              <a:tr h="370840">
                <a:tc>
                  <a:txBody>
                    <a:bodyPr/>
                    <a:lstStyle/>
                    <a:p>
                      <a:r>
                        <a:rPr lang="uk-UA" dirty="0"/>
                        <a:t>6. Імідж виробника</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0</a:t>
                      </a:r>
                    </a:p>
                  </a:txBody>
                  <a:tcPr/>
                </a:tc>
                <a:tc>
                  <a:txBody>
                    <a:bodyPr/>
                    <a:lstStyle/>
                    <a:p>
                      <a:pPr algn="ctr"/>
                      <a:r>
                        <a:rPr lang="uk-UA" dirty="0"/>
                        <a:t>1</a:t>
                      </a:r>
                    </a:p>
                  </a:txBody>
                  <a:tcPr/>
                </a:tc>
                <a:tc>
                  <a:txBody>
                    <a:bodyPr/>
                    <a:lstStyle/>
                    <a:p>
                      <a:pPr algn="ctr"/>
                      <a:r>
                        <a:rPr lang="uk-UA" dirty="0"/>
                        <a:t>Х</a:t>
                      </a:r>
                    </a:p>
                  </a:txBody>
                  <a:tcPr/>
                </a:tc>
                <a:tc>
                  <a:txBody>
                    <a:bodyPr/>
                    <a:lstStyle/>
                    <a:p>
                      <a:pPr algn="ctr"/>
                      <a:r>
                        <a:rPr lang="uk-UA" dirty="0"/>
                        <a:t>1</a:t>
                      </a:r>
                    </a:p>
                  </a:txBody>
                  <a:tcPr/>
                </a:tc>
                <a:extLst>
                  <a:ext uri="{0D108BD9-81ED-4DB2-BD59-A6C34878D82A}">
                    <a16:rowId xmlns:a16="http://schemas.microsoft.com/office/drawing/2014/main" val="267735499"/>
                  </a:ext>
                </a:extLst>
              </a:tr>
              <a:tr h="370840">
                <a:tc gridSpan="7">
                  <a:txBody>
                    <a:bodyPr/>
                    <a:lstStyle/>
                    <a:p>
                      <a:r>
                        <a:rPr lang="uk-UA" dirty="0"/>
                        <a:t>Сума</a:t>
                      </a:r>
                    </a:p>
                  </a:txBody>
                  <a:tcPr/>
                </a:tc>
                <a:tc hMerge="1">
                  <a:txBody>
                    <a:bodyPr/>
                    <a:lstStyle/>
                    <a:p>
                      <a:pPr algn="ctr"/>
                      <a:endParaRPr lang="uk-UA" dirty="0"/>
                    </a:p>
                  </a:txBody>
                  <a:tcPr/>
                </a:tc>
                <a:tc hMerge="1">
                  <a:txBody>
                    <a:bodyPr/>
                    <a:lstStyle/>
                    <a:p>
                      <a:pPr algn="ctr"/>
                      <a:endParaRPr lang="uk-UA" dirty="0"/>
                    </a:p>
                  </a:txBody>
                  <a:tcPr/>
                </a:tc>
                <a:tc hMerge="1">
                  <a:txBody>
                    <a:bodyPr/>
                    <a:lstStyle/>
                    <a:p>
                      <a:pPr algn="ctr"/>
                      <a:endParaRPr lang="uk-UA" dirty="0"/>
                    </a:p>
                  </a:txBody>
                  <a:tcPr/>
                </a:tc>
                <a:tc hMerge="1">
                  <a:txBody>
                    <a:bodyPr/>
                    <a:lstStyle/>
                    <a:p>
                      <a:pPr algn="ctr"/>
                      <a:endParaRPr lang="uk-UA" dirty="0"/>
                    </a:p>
                  </a:txBody>
                  <a:tcPr/>
                </a:tc>
                <a:tc hMerge="1">
                  <a:txBody>
                    <a:bodyPr/>
                    <a:lstStyle/>
                    <a:p>
                      <a:pPr algn="ctr"/>
                      <a:endParaRPr lang="uk-UA" dirty="0"/>
                    </a:p>
                  </a:txBody>
                  <a:tcPr/>
                </a:tc>
                <a:tc hMerge="1">
                  <a:txBody>
                    <a:bodyPr/>
                    <a:lstStyle/>
                    <a:p>
                      <a:pPr algn="ctr"/>
                      <a:endParaRPr lang="uk-UA" dirty="0"/>
                    </a:p>
                  </a:txBody>
                  <a:tcPr/>
                </a:tc>
                <a:tc>
                  <a:txBody>
                    <a:bodyPr/>
                    <a:lstStyle/>
                    <a:p>
                      <a:pPr algn="ctr"/>
                      <a:r>
                        <a:rPr lang="uk-UA" dirty="0"/>
                        <a:t>15</a:t>
                      </a:r>
                    </a:p>
                  </a:txBody>
                  <a:tcPr/>
                </a:tc>
                <a:extLst>
                  <a:ext uri="{0D108BD9-81ED-4DB2-BD59-A6C34878D82A}">
                    <a16:rowId xmlns:a16="http://schemas.microsoft.com/office/drawing/2014/main" val="2528966060"/>
                  </a:ext>
                </a:extLst>
              </a:tr>
            </a:tbl>
          </a:graphicData>
        </a:graphic>
      </p:graphicFrame>
    </p:spTree>
    <p:extLst>
      <p:ext uri="{BB962C8B-B14F-4D97-AF65-F5344CB8AC3E}">
        <p14:creationId xmlns:p14="http://schemas.microsoft.com/office/powerpoint/2010/main" val="421976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A94EF17-7A63-4A15-992F-EA571FC318FB}"/>
              </a:ext>
            </a:extLst>
          </p:cNvPr>
          <p:cNvSpPr/>
          <p:nvPr/>
        </p:nvSpPr>
        <p:spPr>
          <a:xfrm>
            <a:off x="1979526" y="1547445"/>
            <a:ext cx="8521002" cy="2862322"/>
          </a:xfrm>
          <a:prstGeom prst="rect">
            <a:avLst/>
          </a:prstGeom>
        </p:spPr>
        <p:txBody>
          <a:bodyPr wrap="square">
            <a:spAutoFit/>
          </a:bodyPr>
          <a:lstStyle/>
          <a:p>
            <a:r>
              <a:rPr lang="uk-UA" dirty="0"/>
              <a:t>Далі підрахована сума балів у всіх рядках, вона склала £ = 14. Вагомість кожного показника визначена як частка від ділення суми у відповідному рядку на величину £. Відповідно, вагомості показників складають:</a:t>
            </a:r>
          </a:p>
          <a:p>
            <a:pPr fontAlgn="t"/>
            <a:r>
              <a:rPr lang="uk-UA" dirty="0">
                <a:latin typeface="Century Gothic" panose="020B0502020202020204" pitchFamily="34" charset="0"/>
              </a:rPr>
              <a:t>1. Якість основної послуги 5/15=0,33</a:t>
            </a:r>
            <a:endParaRPr lang="uk-UA" dirty="0">
              <a:latin typeface="Arial" panose="020B0604020202020204" pitchFamily="34" charset="0"/>
            </a:endParaRPr>
          </a:p>
          <a:p>
            <a:pPr fontAlgn="t"/>
            <a:r>
              <a:rPr lang="uk-UA" dirty="0">
                <a:latin typeface="Century Gothic" panose="020B0502020202020204" pitchFamily="34" charset="0"/>
              </a:rPr>
              <a:t>2. Рівень цін 4/15=0,27</a:t>
            </a:r>
            <a:endParaRPr lang="uk-UA" dirty="0">
              <a:latin typeface="Arial" panose="020B0604020202020204" pitchFamily="34" charset="0"/>
            </a:endParaRPr>
          </a:p>
          <a:p>
            <a:pPr fontAlgn="t"/>
            <a:r>
              <a:rPr lang="uk-UA" dirty="0">
                <a:latin typeface="Century Gothic" panose="020B0502020202020204" pitchFamily="34" charset="0"/>
              </a:rPr>
              <a:t>3. Наявність додаткових послуг 1/15=0,07</a:t>
            </a:r>
            <a:endParaRPr lang="uk-UA" dirty="0">
              <a:latin typeface="Arial" panose="020B0604020202020204" pitchFamily="34" charset="0"/>
            </a:endParaRPr>
          </a:p>
          <a:p>
            <a:pPr fontAlgn="t"/>
            <a:r>
              <a:rPr lang="uk-UA" dirty="0">
                <a:solidFill>
                  <a:srgbClr val="000000"/>
                </a:solidFill>
                <a:latin typeface="Century Gothic" panose="020B0502020202020204" pitchFamily="34" charset="0"/>
              </a:rPr>
              <a:t>4. Рівень обслуговування 2/15=0,13</a:t>
            </a:r>
            <a:endParaRPr lang="uk-UA" dirty="0">
              <a:latin typeface="Arial" panose="020B0604020202020204" pitchFamily="34" charset="0"/>
            </a:endParaRPr>
          </a:p>
          <a:p>
            <a:pPr fontAlgn="t"/>
            <a:r>
              <a:rPr lang="uk-UA" dirty="0">
                <a:solidFill>
                  <a:srgbClr val="000000"/>
                </a:solidFill>
                <a:latin typeface="Century Gothic" panose="020B0502020202020204" pitchFamily="34" charset="0"/>
              </a:rPr>
              <a:t>5. Місце знаходження 2/15=0,13</a:t>
            </a:r>
            <a:endParaRPr lang="uk-UA" dirty="0">
              <a:latin typeface="Arial" panose="020B0604020202020204" pitchFamily="34" charset="0"/>
            </a:endParaRPr>
          </a:p>
          <a:p>
            <a:pPr fontAlgn="t"/>
            <a:r>
              <a:rPr lang="uk-UA" dirty="0">
                <a:solidFill>
                  <a:srgbClr val="000000"/>
                </a:solidFill>
                <a:latin typeface="Century Gothic" panose="020B0502020202020204" pitchFamily="34" charset="0"/>
              </a:rPr>
              <a:t>6. Імідж виробника 1/15=0,07</a:t>
            </a:r>
            <a:endParaRPr lang="uk-UA" dirty="0">
              <a:latin typeface="Arial" panose="020B0604020202020204" pitchFamily="34" charset="0"/>
            </a:endParaRPr>
          </a:p>
        </p:txBody>
      </p:sp>
    </p:spTree>
    <p:extLst>
      <p:ext uri="{BB962C8B-B14F-4D97-AF65-F5344CB8AC3E}">
        <p14:creationId xmlns:p14="http://schemas.microsoft.com/office/powerpoint/2010/main" val="233418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2">
            <a:extLst>
              <a:ext uri="{FF2B5EF4-FFF2-40B4-BE49-F238E27FC236}">
                <a16:creationId xmlns:a16="http://schemas.microsoft.com/office/drawing/2014/main" id="{C4DCE12D-97B3-4B14-B1BA-1BC057147877}"/>
              </a:ext>
            </a:extLst>
          </p:cNvPr>
          <p:cNvGraphicFramePr>
            <a:graphicFrameLocks noGrp="1"/>
          </p:cNvGraphicFramePr>
          <p:nvPr>
            <p:extLst>
              <p:ext uri="{D42A27DB-BD31-4B8C-83A1-F6EECF244321}">
                <p14:modId xmlns:p14="http://schemas.microsoft.com/office/powerpoint/2010/main" val="4116022240"/>
              </p:ext>
            </p:extLst>
          </p:nvPr>
        </p:nvGraphicFramePr>
        <p:xfrm>
          <a:off x="834013" y="1587500"/>
          <a:ext cx="10989547" cy="3784600"/>
        </p:xfrm>
        <a:graphic>
          <a:graphicData uri="http://schemas.openxmlformats.org/drawingml/2006/table">
            <a:tbl>
              <a:tblPr firstRow="1" bandRow="1">
                <a:tableStyleId>{5C22544A-7EE6-4342-B048-85BDC9FD1C3A}</a:tableStyleId>
              </a:tblPr>
              <a:tblGrid>
                <a:gridCol w="2360714">
                  <a:extLst>
                    <a:ext uri="{9D8B030D-6E8A-4147-A177-3AD203B41FA5}">
                      <a16:colId xmlns:a16="http://schemas.microsoft.com/office/drawing/2014/main" val="607299299"/>
                    </a:ext>
                  </a:extLst>
                </a:gridCol>
                <a:gridCol w="590412">
                  <a:extLst>
                    <a:ext uri="{9D8B030D-6E8A-4147-A177-3AD203B41FA5}">
                      <a16:colId xmlns:a16="http://schemas.microsoft.com/office/drawing/2014/main" val="1300463189"/>
                    </a:ext>
                  </a:extLst>
                </a:gridCol>
                <a:gridCol w="590412">
                  <a:extLst>
                    <a:ext uri="{9D8B030D-6E8A-4147-A177-3AD203B41FA5}">
                      <a16:colId xmlns:a16="http://schemas.microsoft.com/office/drawing/2014/main" val="577310875"/>
                    </a:ext>
                  </a:extLst>
                </a:gridCol>
                <a:gridCol w="590412">
                  <a:extLst>
                    <a:ext uri="{9D8B030D-6E8A-4147-A177-3AD203B41FA5}">
                      <a16:colId xmlns:a16="http://schemas.microsoft.com/office/drawing/2014/main" val="994184209"/>
                    </a:ext>
                  </a:extLst>
                </a:gridCol>
                <a:gridCol w="590412">
                  <a:extLst>
                    <a:ext uri="{9D8B030D-6E8A-4147-A177-3AD203B41FA5}">
                      <a16:colId xmlns:a16="http://schemas.microsoft.com/office/drawing/2014/main" val="1901387248"/>
                    </a:ext>
                  </a:extLst>
                </a:gridCol>
                <a:gridCol w="590412">
                  <a:extLst>
                    <a:ext uri="{9D8B030D-6E8A-4147-A177-3AD203B41FA5}">
                      <a16:colId xmlns:a16="http://schemas.microsoft.com/office/drawing/2014/main" val="1440237326"/>
                    </a:ext>
                  </a:extLst>
                </a:gridCol>
                <a:gridCol w="590412">
                  <a:extLst>
                    <a:ext uri="{9D8B030D-6E8A-4147-A177-3AD203B41FA5}">
                      <a16:colId xmlns:a16="http://schemas.microsoft.com/office/drawing/2014/main" val="416939335"/>
                    </a:ext>
                  </a:extLst>
                </a:gridCol>
                <a:gridCol w="590412">
                  <a:extLst>
                    <a:ext uri="{9D8B030D-6E8A-4147-A177-3AD203B41FA5}">
                      <a16:colId xmlns:a16="http://schemas.microsoft.com/office/drawing/2014/main" val="2004668192"/>
                    </a:ext>
                  </a:extLst>
                </a:gridCol>
                <a:gridCol w="590412">
                  <a:extLst>
                    <a:ext uri="{9D8B030D-6E8A-4147-A177-3AD203B41FA5}">
                      <a16:colId xmlns:a16="http://schemas.microsoft.com/office/drawing/2014/main" val="2777185580"/>
                    </a:ext>
                  </a:extLst>
                </a:gridCol>
                <a:gridCol w="590412">
                  <a:extLst>
                    <a:ext uri="{9D8B030D-6E8A-4147-A177-3AD203B41FA5}">
                      <a16:colId xmlns:a16="http://schemas.microsoft.com/office/drawing/2014/main" val="723318228"/>
                    </a:ext>
                  </a:extLst>
                </a:gridCol>
                <a:gridCol w="590412">
                  <a:extLst>
                    <a:ext uri="{9D8B030D-6E8A-4147-A177-3AD203B41FA5}">
                      <a16:colId xmlns:a16="http://schemas.microsoft.com/office/drawing/2014/main" val="2886813377"/>
                    </a:ext>
                  </a:extLst>
                </a:gridCol>
                <a:gridCol w="590412">
                  <a:extLst>
                    <a:ext uri="{9D8B030D-6E8A-4147-A177-3AD203B41FA5}">
                      <a16:colId xmlns:a16="http://schemas.microsoft.com/office/drawing/2014/main" val="3849501169"/>
                    </a:ext>
                  </a:extLst>
                </a:gridCol>
                <a:gridCol w="690688">
                  <a:extLst>
                    <a:ext uri="{9D8B030D-6E8A-4147-A177-3AD203B41FA5}">
                      <a16:colId xmlns:a16="http://schemas.microsoft.com/office/drawing/2014/main" val="1395755475"/>
                    </a:ext>
                  </a:extLst>
                </a:gridCol>
                <a:gridCol w="1443613">
                  <a:extLst>
                    <a:ext uri="{9D8B030D-6E8A-4147-A177-3AD203B41FA5}">
                      <a16:colId xmlns:a16="http://schemas.microsoft.com/office/drawing/2014/main" val="3092469164"/>
                    </a:ext>
                  </a:extLst>
                </a:gridCol>
              </a:tblGrid>
              <a:tr h="0">
                <a:tc rowSpan="3">
                  <a:txBody>
                    <a:bodyPr/>
                    <a:lstStyle/>
                    <a:p>
                      <a:r>
                        <a:rPr lang="uk-UA" dirty="0"/>
                        <a:t>Показники/ підприємства</a:t>
                      </a:r>
                    </a:p>
                  </a:txBody>
                  <a:tcPr/>
                </a:tc>
                <a:tc gridSpan="2">
                  <a:txBody>
                    <a:bodyPr/>
                    <a:lstStyle/>
                    <a:p>
                      <a:r>
                        <a:rPr lang="uk-UA" dirty="0"/>
                        <a:t>Асортимент, В=0,33</a:t>
                      </a:r>
                    </a:p>
                  </a:txBody>
                  <a:tcPr/>
                </a:tc>
                <a:tc hMerge="1">
                  <a:txBody>
                    <a:bodyPr/>
                    <a:lstStyle/>
                    <a:p>
                      <a:endParaRPr lang="uk-UA" dirty="0"/>
                    </a:p>
                  </a:txBody>
                  <a:tcPr/>
                </a:tc>
                <a:tc gridSpan="2">
                  <a:txBody>
                    <a:bodyPr/>
                    <a:lstStyle/>
                    <a:p>
                      <a:r>
                        <a:rPr lang="uk-UA" dirty="0"/>
                        <a:t>Рівень цін, </a:t>
                      </a:r>
                    </a:p>
                    <a:p>
                      <a:r>
                        <a:rPr lang="uk-UA" dirty="0"/>
                        <a:t>В=0,27</a:t>
                      </a:r>
                    </a:p>
                  </a:txBody>
                  <a:tcPr/>
                </a:tc>
                <a:tc hMerge="1">
                  <a:txBody>
                    <a:bodyPr/>
                    <a:lstStyle/>
                    <a:p>
                      <a:endParaRPr lang="uk-UA" dirty="0"/>
                    </a:p>
                  </a:txBody>
                  <a:tcPr/>
                </a:tc>
                <a:tc gridSpan="2">
                  <a:txBody>
                    <a:bodyPr/>
                    <a:lstStyle/>
                    <a:p>
                      <a:r>
                        <a:rPr lang="uk-UA" dirty="0"/>
                        <a:t>Режим роботи</a:t>
                      </a:r>
                    </a:p>
                    <a:p>
                      <a:r>
                        <a:rPr lang="uk-UA" dirty="0"/>
                        <a:t>В=0,07</a:t>
                      </a:r>
                    </a:p>
                  </a:txBody>
                  <a:tcPr/>
                </a:tc>
                <a:tc hMerge="1">
                  <a:txBody>
                    <a:bodyPr/>
                    <a:lstStyle/>
                    <a:p>
                      <a:endParaRPr lang="uk-UA" dirty="0"/>
                    </a:p>
                  </a:txBody>
                  <a:tcPr/>
                </a:tc>
                <a:tc gridSpan="2">
                  <a:txBody>
                    <a:bodyPr/>
                    <a:lstStyle/>
                    <a:p>
                      <a:r>
                        <a:rPr lang="uk-UA" dirty="0"/>
                        <a:t>Рівень обслуговування</a:t>
                      </a:r>
                    </a:p>
                    <a:p>
                      <a:r>
                        <a:rPr lang="uk-UA" dirty="0"/>
                        <a:t>В=0,13</a:t>
                      </a:r>
                    </a:p>
                  </a:txBody>
                  <a:tcPr/>
                </a:tc>
                <a:tc hMerge="1">
                  <a:txBody>
                    <a:bodyPr/>
                    <a:lstStyle/>
                    <a:p>
                      <a:endParaRPr lang="uk-UA" dirty="0"/>
                    </a:p>
                  </a:txBody>
                  <a:tcPr/>
                </a:tc>
                <a:tc gridSpan="2">
                  <a:txBody>
                    <a:bodyPr/>
                    <a:lstStyle/>
                    <a:p>
                      <a:r>
                        <a:rPr lang="uk-UA" dirty="0"/>
                        <a:t>Місце знаходження</a:t>
                      </a:r>
                    </a:p>
                    <a:p>
                      <a:r>
                        <a:rPr lang="uk-UA" dirty="0"/>
                        <a:t>В=0,13</a:t>
                      </a:r>
                    </a:p>
                  </a:txBody>
                  <a:tcPr/>
                </a:tc>
                <a:tc hMerge="1">
                  <a:txBody>
                    <a:bodyPr/>
                    <a:lstStyle/>
                    <a:p>
                      <a:endParaRPr lang="uk-UA" dirty="0"/>
                    </a:p>
                  </a:txBody>
                  <a:tcPr/>
                </a:tc>
                <a:tc gridSpan="2">
                  <a:txBody>
                    <a:bodyPr/>
                    <a:lstStyle/>
                    <a:p>
                      <a:r>
                        <a:rPr lang="uk-UA" dirty="0"/>
                        <a:t>Імідж</a:t>
                      </a:r>
                    </a:p>
                    <a:p>
                      <a:r>
                        <a:rPr lang="uk-UA" dirty="0"/>
                        <a:t>В=0,07</a:t>
                      </a:r>
                    </a:p>
                  </a:txBody>
                  <a:tcPr/>
                </a:tc>
                <a:tc hMerge="1">
                  <a:txBody>
                    <a:bodyPr/>
                    <a:lstStyle/>
                    <a:p>
                      <a:endParaRPr lang="uk-UA" dirty="0"/>
                    </a:p>
                  </a:txBody>
                  <a:tcPr/>
                </a:tc>
                <a:tc rowSpan="3">
                  <a:txBody>
                    <a:bodyPr/>
                    <a:lstStyle/>
                    <a:p>
                      <a:r>
                        <a:rPr lang="uk-UA" dirty="0"/>
                        <a:t>Разом</a:t>
                      </a:r>
                    </a:p>
                    <a:p>
                      <a:r>
                        <a:rPr lang="uk-UA" dirty="0"/>
                        <a:t>2+4+6+8+</a:t>
                      </a:r>
                    </a:p>
                    <a:p>
                      <a:r>
                        <a:rPr lang="uk-UA" dirty="0"/>
                        <a:t>+10+12</a:t>
                      </a:r>
                    </a:p>
                  </a:txBody>
                  <a:tcPr/>
                </a:tc>
                <a:extLst>
                  <a:ext uri="{0D108BD9-81ED-4DB2-BD59-A6C34878D82A}">
                    <a16:rowId xmlns:a16="http://schemas.microsoft.com/office/drawing/2014/main" val="1595085867"/>
                  </a:ext>
                </a:extLst>
              </a:tr>
              <a:tr h="370840">
                <a:tc vMerge="1">
                  <a:txBody>
                    <a:bodyPr/>
                    <a:lstStyle/>
                    <a:p>
                      <a:endParaRPr lang="uk-UA" dirty="0"/>
                    </a:p>
                  </a:txBody>
                  <a:tcPr/>
                </a:tc>
                <a:tc>
                  <a:txBody>
                    <a:bodyPr/>
                    <a:lstStyle/>
                    <a:p>
                      <a:r>
                        <a:rPr lang="uk-UA" dirty="0"/>
                        <a:t>Б</a:t>
                      </a:r>
                    </a:p>
                  </a:txBody>
                  <a:tcPr/>
                </a:tc>
                <a:tc>
                  <a:txBody>
                    <a:bodyPr/>
                    <a:lstStyle/>
                    <a:p>
                      <a:r>
                        <a:rPr lang="uk-UA" dirty="0"/>
                        <a:t>Б*В</a:t>
                      </a:r>
                    </a:p>
                  </a:txBody>
                  <a:tcPr/>
                </a:tc>
                <a:tc>
                  <a:txBody>
                    <a:bodyPr/>
                    <a:lstStyle/>
                    <a:p>
                      <a:r>
                        <a:rPr lang="uk-UA" dirty="0"/>
                        <a:t>Б</a:t>
                      </a:r>
                    </a:p>
                  </a:txBody>
                  <a:tcPr/>
                </a:tc>
                <a:tc>
                  <a:txBody>
                    <a:bodyPr/>
                    <a:lstStyle/>
                    <a:p>
                      <a:r>
                        <a:rPr lang="uk-UA" dirty="0"/>
                        <a:t>Б*В</a:t>
                      </a:r>
                    </a:p>
                  </a:txBody>
                  <a:tcPr/>
                </a:tc>
                <a:tc>
                  <a:txBody>
                    <a:bodyPr/>
                    <a:lstStyle/>
                    <a:p>
                      <a:r>
                        <a:rPr lang="uk-UA" dirty="0"/>
                        <a:t>Б</a:t>
                      </a:r>
                    </a:p>
                  </a:txBody>
                  <a:tcPr/>
                </a:tc>
                <a:tc>
                  <a:txBody>
                    <a:bodyPr/>
                    <a:lstStyle/>
                    <a:p>
                      <a:r>
                        <a:rPr lang="uk-UA" dirty="0"/>
                        <a:t>Б*В</a:t>
                      </a:r>
                    </a:p>
                  </a:txBody>
                  <a:tcPr/>
                </a:tc>
                <a:tc>
                  <a:txBody>
                    <a:bodyPr/>
                    <a:lstStyle/>
                    <a:p>
                      <a:r>
                        <a:rPr lang="uk-UA" dirty="0"/>
                        <a:t>Б</a:t>
                      </a:r>
                    </a:p>
                  </a:txBody>
                  <a:tcPr/>
                </a:tc>
                <a:tc>
                  <a:txBody>
                    <a:bodyPr/>
                    <a:lstStyle/>
                    <a:p>
                      <a:r>
                        <a:rPr lang="uk-UA" dirty="0"/>
                        <a:t>Б*В</a:t>
                      </a:r>
                    </a:p>
                  </a:txBody>
                  <a:tcPr/>
                </a:tc>
                <a:tc>
                  <a:txBody>
                    <a:bodyPr/>
                    <a:lstStyle/>
                    <a:p>
                      <a:r>
                        <a:rPr lang="uk-UA" dirty="0"/>
                        <a:t>Б</a:t>
                      </a:r>
                    </a:p>
                  </a:txBody>
                  <a:tcPr/>
                </a:tc>
                <a:tc>
                  <a:txBody>
                    <a:bodyPr/>
                    <a:lstStyle/>
                    <a:p>
                      <a:r>
                        <a:rPr lang="uk-UA" dirty="0"/>
                        <a:t>Б*В</a:t>
                      </a:r>
                    </a:p>
                  </a:txBody>
                  <a:tcPr/>
                </a:tc>
                <a:tc>
                  <a:txBody>
                    <a:bodyPr/>
                    <a:lstStyle/>
                    <a:p>
                      <a:r>
                        <a:rPr lang="uk-UA" dirty="0"/>
                        <a:t>Б</a:t>
                      </a:r>
                    </a:p>
                  </a:txBody>
                  <a:tcPr/>
                </a:tc>
                <a:tc>
                  <a:txBody>
                    <a:bodyPr/>
                    <a:lstStyle/>
                    <a:p>
                      <a:r>
                        <a:rPr lang="uk-UA" dirty="0"/>
                        <a:t>Б*В</a:t>
                      </a:r>
                    </a:p>
                  </a:txBody>
                  <a:tcPr/>
                </a:tc>
                <a:tc vMerge="1">
                  <a:txBody>
                    <a:bodyPr/>
                    <a:lstStyle/>
                    <a:p>
                      <a:endParaRPr lang="uk-UA" dirty="0"/>
                    </a:p>
                  </a:txBody>
                  <a:tcPr/>
                </a:tc>
                <a:extLst>
                  <a:ext uri="{0D108BD9-81ED-4DB2-BD59-A6C34878D82A}">
                    <a16:rowId xmlns:a16="http://schemas.microsoft.com/office/drawing/2014/main" val="2881188469"/>
                  </a:ext>
                </a:extLst>
              </a:tr>
              <a:tr h="370840">
                <a:tc vMerge="1">
                  <a:txBody>
                    <a:bodyPr/>
                    <a:lstStyle/>
                    <a:p>
                      <a:endParaRPr lang="uk-UA" dirty="0"/>
                    </a:p>
                  </a:txBody>
                  <a:tcPr/>
                </a:tc>
                <a:tc>
                  <a:txBody>
                    <a:bodyPr/>
                    <a:lstStyle/>
                    <a:p>
                      <a:r>
                        <a:rPr lang="uk-UA" dirty="0"/>
                        <a:t>1</a:t>
                      </a:r>
                    </a:p>
                  </a:txBody>
                  <a:tcPr/>
                </a:tc>
                <a:tc>
                  <a:txBody>
                    <a:bodyPr/>
                    <a:lstStyle/>
                    <a:p>
                      <a:r>
                        <a:rPr lang="uk-UA" dirty="0"/>
                        <a:t>2</a:t>
                      </a:r>
                    </a:p>
                  </a:txBody>
                  <a:tcPr/>
                </a:tc>
                <a:tc>
                  <a:txBody>
                    <a:bodyPr/>
                    <a:lstStyle/>
                    <a:p>
                      <a:r>
                        <a:rPr lang="uk-UA" dirty="0"/>
                        <a:t>3</a:t>
                      </a:r>
                    </a:p>
                  </a:txBody>
                  <a:tcPr/>
                </a:tc>
                <a:tc>
                  <a:txBody>
                    <a:bodyPr/>
                    <a:lstStyle/>
                    <a:p>
                      <a:r>
                        <a:rPr lang="uk-UA" dirty="0"/>
                        <a:t>4</a:t>
                      </a:r>
                    </a:p>
                  </a:txBody>
                  <a:tcPr/>
                </a:tc>
                <a:tc>
                  <a:txBody>
                    <a:bodyPr/>
                    <a:lstStyle/>
                    <a:p>
                      <a:r>
                        <a:rPr lang="uk-UA" dirty="0"/>
                        <a:t>5</a:t>
                      </a:r>
                    </a:p>
                  </a:txBody>
                  <a:tcPr/>
                </a:tc>
                <a:tc>
                  <a:txBody>
                    <a:bodyPr/>
                    <a:lstStyle/>
                    <a:p>
                      <a:r>
                        <a:rPr lang="uk-UA" dirty="0"/>
                        <a:t>6</a:t>
                      </a:r>
                    </a:p>
                  </a:txBody>
                  <a:tcPr/>
                </a:tc>
                <a:tc>
                  <a:txBody>
                    <a:bodyPr/>
                    <a:lstStyle/>
                    <a:p>
                      <a:r>
                        <a:rPr lang="uk-UA" dirty="0"/>
                        <a:t>7</a:t>
                      </a:r>
                    </a:p>
                  </a:txBody>
                  <a:tcPr/>
                </a:tc>
                <a:tc>
                  <a:txBody>
                    <a:bodyPr/>
                    <a:lstStyle/>
                    <a:p>
                      <a:r>
                        <a:rPr lang="uk-UA" dirty="0"/>
                        <a:t>8</a:t>
                      </a:r>
                    </a:p>
                  </a:txBody>
                  <a:tcPr/>
                </a:tc>
                <a:tc>
                  <a:txBody>
                    <a:bodyPr/>
                    <a:lstStyle/>
                    <a:p>
                      <a:r>
                        <a:rPr lang="uk-UA" dirty="0"/>
                        <a:t>9</a:t>
                      </a:r>
                    </a:p>
                  </a:txBody>
                  <a:tcPr/>
                </a:tc>
                <a:tc>
                  <a:txBody>
                    <a:bodyPr/>
                    <a:lstStyle/>
                    <a:p>
                      <a:r>
                        <a:rPr lang="uk-UA" dirty="0"/>
                        <a:t>10</a:t>
                      </a:r>
                    </a:p>
                  </a:txBody>
                  <a:tcPr/>
                </a:tc>
                <a:tc>
                  <a:txBody>
                    <a:bodyPr/>
                    <a:lstStyle/>
                    <a:p>
                      <a:r>
                        <a:rPr lang="uk-UA" dirty="0"/>
                        <a:t>11</a:t>
                      </a:r>
                    </a:p>
                  </a:txBody>
                  <a:tcPr/>
                </a:tc>
                <a:tc>
                  <a:txBody>
                    <a:bodyPr/>
                    <a:lstStyle/>
                    <a:p>
                      <a:r>
                        <a:rPr lang="uk-UA" dirty="0"/>
                        <a:t>12</a:t>
                      </a:r>
                    </a:p>
                  </a:txBody>
                  <a:tcPr/>
                </a:tc>
                <a:tc vMerge="1">
                  <a:txBody>
                    <a:bodyPr/>
                    <a:lstStyle/>
                    <a:p>
                      <a:endParaRPr lang="uk-UA" dirty="0"/>
                    </a:p>
                  </a:txBody>
                  <a:tcPr/>
                </a:tc>
                <a:extLst>
                  <a:ext uri="{0D108BD9-81ED-4DB2-BD59-A6C34878D82A}">
                    <a16:rowId xmlns:a16="http://schemas.microsoft.com/office/drawing/2014/main" val="4245066533"/>
                  </a:ext>
                </a:extLst>
              </a:tr>
              <a:tr h="370840">
                <a:tc>
                  <a:txBody>
                    <a:bodyPr/>
                    <a:lstStyle/>
                    <a:p>
                      <a:r>
                        <a:rPr lang="uk-UA" dirty="0"/>
                        <a:t>АШАН</a:t>
                      </a:r>
                    </a:p>
                  </a:txBody>
                  <a:tcPr/>
                </a:tc>
                <a:tc>
                  <a:txBody>
                    <a:bodyPr/>
                    <a:lstStyle/>
                    <a:p>
                      <a:pPr algn="ctr" rtl="0" fontAlgn="ctr"/>
                      <a:r>
                        <a:rPr lang="uk-UA" sz="1800" b="0" i="0" u="none" strike="noStrike" dirty="0">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3,3</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2,7</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0,7</a:t>
                      </a:r>
                    </a:p>
                  </a:txBody>
                  <a:tcPr marL="7620" marR="7620" marT="7620" marB="0" anchor="ctr"/>
                </a:tc>
                <a:tc>
                  <a:txBody>
                    <a:bodyPr/>
                    <a:lstStyle/>
                    <a:p>
                      <a:pPr algn="ctr" fontAlgn="b"/>
                      <a:r>
                        <a:rPr lang="uk-UA" sz="1800" b="0" i="0" u="none" strike="noStrike">
                          <a:solidFill>
                            <a:srgbClr val="000000"/>
                          </a:solidFill>
                          <a:effectLst/>
                          <a:latin typeface="Calibri" panose="020F0502020204030204" pitchFamily="34" charset="0"/>
                        </a:rPr>
                        <a:t>8,35</a:t>
                      </a:r>
                    </a:p>
                  </a:txBody>
                  <a:tcPr marL="7620" marR="7620" marT="7620" marB="0" anchor="ctr"/>
                </a:tc>
                <a:extLst>
                  <a:ext uri="{0D108BD9-81ED-4DB2-BD59-A6C34878D82A}">
                    <a16:rowId xmlns:a16="http://schemas.microsoft.com/office/drawing/2014/main" val="3700928971"/>
                  </a:ext>
                </a:extLst>
              </a:tr>
              <a:tr h="370840">
                <a:tc>
                  <a:txBody>
                    <a:bodyPr/>
                    <a:lstStyle/>
                    <a:p>
                      <a:r>
                        <a:rPr lang="uk-UA" dirty="0"/>
                        <a:t>КВАРА</a:t>
                      </a:r>
                    </a:p>
                  </a:txBody>
                  <a:tcP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1,35</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0,7</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1,3</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fontAlgn="b"/>
                      <a:r>
                        <a:rPr lang="uk-UA" sz="1800" b="0" i="0" u="none" strike="noStrike">
                          <a:solidFill>
                            <a:srgbClr val="000000"/>
                          </a:solidFill>
                          <a:effectLst/>
                          <a:latin typeface="Calibri" panose="020F0502020204030204" pitchFamily="34" charset="0"/>
                        </a:rPr>
                        <a:t>6</a:t>
                      </a:r>
                    </a:p>
                  </a:txBody>
                  <a:tcPr marL="7620" marR="7620" marT="7620" marB="0" anchor="ctr"/>
                </a:tc>
                <a:extLst>
                  <a:ext uri="{0D108BD9-81ED-4DB2-BD59-A6C34878D82A}">
                    <a16:rowId xmlns:a16="http://schemas.microsoft.com/office/drawing/2014/main" val="157270774"/>
                  </a:ext>
                </a:extLst>
              </a:tr>
              <a:tr h="370840">
                <a:tc>
                  <a:txBody>
                    <a:bodyPr/>
                    <a:lstStyle/>
                    <a:p>
                      <a:r>
                        <a:rPr lang="uk-UA" dirty="0"/>
                        <a:t>ПОЛІССЯ ПРОДУКТ</a:t>
                      </a:r>
                    </a:p>
                  </a:txBody>
                  <a:tcP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1,3</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fontAlgn="b"/>
                      <a:r>
                        <a:rPr lang="uk-UA" sz="1800" b="0" i="0" u="none" strike="noStrike">
                          <a:solidFill>
                            <a:srgbClr val="000000"/>
                          </a:solidFill>
                          <a:effectLst/>
                          <a:latin typeface="Calibri" panose="020F0502020204030204" pitchFamily="34" charset="0"/>
                        </a:rPr>
                        <a:t>5,65</a:t>
                      </a:r>
                    </a:p>
                  </a:txBody>
                  <a:tcPr marL="7620" marR="7620" marT="7620" marB="0" anchor="ctr"/>
                </a:tc>
                <a:extLst>
                  <a:ext uri="{0D108BD9-81ED-4DB2-BD59-A6C34878D82A}">
                    <a16:rowId xmlns:a16="http://schemas.microsoft.com/office/drawing/2014/main" val="1795813778"/>
                  </a:ext>
                </a:extLst>
              </a:tr>
              <a:tr h="370840">
                <a:tc>
                  <a:txBody>
                    <a:bodyPr/>
                    <a:lstStyle/>
                    <a:p>
                      <a:r>
                        <a:rPr lang="uk-UA" dirty="0"/>
                        <a:t>АТБ</a:t>
                      </a:r>
                    </a:p>
                  </a:txBody>
                  <a:tcPr/>
                </a:tc>
                <a:tc>
                  <a:txBody>
                    <a:bodyPr/>
                    <a:lstStyle/>
                    <a:p>
                      <a:pPr algn="ctr" rtl="0" fontAlgn="ctr"/>
                      <a:r>
                        <a:rPr lang="uk-UA" sz="1800" b="0" i="0" u="none" strike="noStrike">
                          <a:solidFill>
                            <a:srgbClr val="000000"/>
                          </a:solidFill>
                          <a:effectLst/>
                          <a:latin typeface="Century Gothic" panose="020B0502020202020204" pitchFamily="34" charset="0"/>
                        </a:rPr>
                        <a:t>8</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2,64</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10</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2,7</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fontAlgn="b"/>
                      <a:r>
                        <a:rPr lang="uk-UA" sz="1800" b="0" i="0" u="none" strike="noStrike">
                          <a:solidFill>
                            <a:srgbClr val="000000"/>
                          </a:solidFill>
                          <a:effectLst/>
                          <a:latin typeface="Calibri" panose="020F0502020204030204" pitchFamily="34" charset="0"/>
                        </a:rPr>
                        <a:t>7,34</a:t>
                      </a:r>
                    </a:p>
                  </a:txBody>
                  <a:tcPr marL="7620" marR="7620" marT="7620" marB="0" anchor="ctr"/>
                </a:tc>
                <a:extLst>
                  <a:ext uri="{0D108BD9-81ED-4DB2-BD59-A6C34878D82A}">
                    <a16:rowId xmlns:a16="http://schemas.microsoft.com/office/drawing/2014/main" val="1553646446"/>
                  </a:ext>
                </a:extLst>
              </a:tr>
              <a:tr h="370840">
                <a:tc>
                  <a:txBody>
                    <a:bodyPr/>
                    <a:lstStyle/>
                    <a:p>
                      <a:r>
                        <a:rPr lang="uk-UA" dirty="0"/>
                        <a:t>ЕКО-МАРКЕТ</a:t>
                      </a:r>
                    </a:p>
                  </a:txBody>
                  <a:tcPr/>
                </a:tc>
                <a:tc>
                  <a:txBody>
                    <a:bodyPr/>
                    <a:lstStyle/>
                    <a:p>
                      <a:pPr algn="ctr" rtl="0" fontAlgn="ctr"/>
                      <a:r>
                        <a:rPr lang="uk-UA" sz="1800" b="0" i="0" u="none" strike="noStrike">
                          <a:solidFill>
                            <a:srgbClr val="000000"/>
                          </a:solidFill>
                          <a:effectLst/>
                          <a:latin typeface="Century Gothic" panose="020B0502020202020204" pitchFamily="34" charset="0"/>
                        </a:rPr>
                        <a:t>8</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2,64</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1,35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0,35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a:solidFill>
                            <a:srgbClr val="000000"/>
                          </a:solidFill>
                          <a:effectLst/>
                          <a:latin typeface="Arial" panose="020B0604020202020204" pitchFamily="34" charset="0"/>
                        </a:rPr>
                        <a:t>0,65</a:t>
                      </a:r>
                    </a:p>
                  </a:txBody>
                  <a:tcPr marL="7620" marR="7620" marT="7620" marB="0" anchor="ctr"/>
                </a:tc>
                <a:tc>
                  <a:txBody>
                    <a:bodyPr/>
                    <a:lstStyle/>
                    <a:p>
                      <a:pPr algn="ctr" rtl="0" fontAlgn="ctr"/>
                      <a:r>
                        <a:rPr lang="uk-UA" sz="1800" b="0" i="0" u="none" strike="noStrike" dirty="0">
                          <a:solidFill>
                            <a:srgbClr val="000000"/>
                          </a:solidFill>
                          <a:effectLst/>
                          <a:latin typeface="Century Gothic" panose="020B0502020202020204" pitchFamily="34" charset="0"/>
                        </a:rPr>
                        <a:t>5</a:t>
                      </a:r>
                    </a:p>
                  </a:txBody>
                  <a:tcPr marL="7620" marR="7620" marT="7620" marB="0" anchor="ctr"/>
                </a:tc>
                <a:tc>
                  <a:txBody>
                    <a:bodyPr/>
                    <a:lstStyle/>
                    <a:p>
                      <a:pPr algn="ctr" fontAlgn="t"/>
                      <a:r>
                        <a:rPr lang="uk-UA" sz="1800" b="0" i="0" u="none" strike="noStrike" dirty="0">
                          <a:solidFill>
                            <a:srgbClr val="000000"/>
                          </a:solidFill>
                          <a:effectLst/>
                          <a:latin typeface="Arial" panose="020B0604020202020204" pitchFamily="34" charset="0"/>
                        </a:rPr>
                        <a:t>0,35</a:t>
                      </a:r>
                    </a:p>
                  </a:txBody>
                  <a:tcPr marL="7620" marR="7620" marT="7620" marB="0" anchor="ctr"/>
                </a:tc>
                <a:tc>
                  <a:txBody>
                    <a:bodyPr/>
                    <a:lstStyle/>
                    <a:p>
                      <a:pPr algn="ctr" fontAlgn="b"/>
                      <a:r>
                        <a:rPr lang="uk-UA" sz="1800" b="0" i="0" u="none" strike="noStrike" dirty="0">
                          <a:solidFill>
                            <a:srgbClr val="000000"/>
                          </a:solidFill>
                          <a:effectLst/>
                          <a:latin typeface="Calibri" panose="020F0502020204030204" pitchFamily="34" charset="0"/>
                        </a:rPr>
                        <a:t>5,99</a:t>
                      </a:r>
                    </a:p>
                  </a:txBody>
                  <a:tcPr marL="7620" marR="7620" marT="7620" marB="0" anchor="ctr"/>
                </a:tc>
                <a:extLst>
                  <a:ext uri="{0D108BD9-81ED-4DB2-BD59-A6C34878D82A}">
                    <a16:rowId xmlns:a16="http://schemas.microsoft.com/office/drawing/2014/main" val="866674221"/>
                  </a:ext>
                </a:extLst>
              </a:tr>
            </a:tbl>
          </a:graphicData>
        </a:graphic>
      </p:graphicFrame>
    </p:spTree>
    <p:extLst>
      <p:ext uri="{BB962C8B-B14F-4D97-AF65-F5344CB8AC3E}">
        <p14:creationId xmlns:p14="http://schemas.microsoft.com/office/powerpoint/2010/main" val="346252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4595D9-6578-4629-8231-33DBBCBCC444}"/>
              </a:ext>
            </a:extLst>
          </p:cNvPr>
          <p:cNvSpPr txBox="1"/>
          <p:nvPr/>
        </p:nvSpPr>
        <p:spPr>
          <a:xfrm>
            <a:off x="1567543" y="2120203"/>
            <a:ext cx="8912888" cy="1754326"/>
          </a:xfrm>
          <a:prstGeom prst="rect">
            <a:avLst/>
          </a:prstGeom>
          <a:noFill/>
        </p:spPr>
        <p:txBody>
          <a:bodyPr wrap="square" rtlCol="0">
            <a:spAutoFit/>
          </a:bodyPr>
          <a:lstStyle/>
          <a:p>
            <a:pPr algn="ctr"/>
            <a:r>
              <a:rPr lang="uk-UA" b="1" dirty="0"/>
              <a:t>Завдання для самостійного розв’язання </a:t>
            </a:r>
          </a:p>
          <a:p>
            <a:pPr algn="ctr"/>
            <a:endParaRPr lang="uk-UA" dirty="0"/>
          </a:p>
          <a:p>
            <a:pPr algn="just"/>
            <a:r>
              <a:rPr lang="uk-UA" dirty="0"/>
              <a:t>Оберіть послугу, якою Ви часто користуєтеся. Розробіть список показників, за якими Ви її бажаєте та можете оцінити (не менше 6). Оберіть підприємства, які її надають (не менше 5). Проведіть оцінку конкурентоспроможності послуг, що надають обрані підприємства.</a:t>
            </a:r>
          </a:p>
        </p:txBody>
      </p:sp>
    </p:spTree>
    <p:extLst>
      <p:ext uri="{BB962C8B-B14F-4D97-AF65-F5344CB8AC3E}">
        <p14:creationId xmlns:p14="http://schemas.microsoft.com/office/powerpoint/2010/main" val="24320605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TotalTime>
  <Words>552</Words>
  <Application>Microsoft Office PowerPoint</Application>
  <PresentationFormat>Широкоэкранный</PresentationFormat>
  <Paragraphs>186</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Century Gothic</vt:lpstr>
      <vt:lpstr>Wingdings 3</vt:lpstr>
      <vt:lpstr>Легкий дым</vt:lpstr>
      <vt:lpstr>Оцінка конкурентоспроможності послуг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Оцінка конкурентоспроможності послуг</dc:title>
  <dc:creator>Катерина Бужимська</dc:creator>
  <cp:lastModifiedBy>Катерина Бужимська</cp:lastModifiedBy>
  <cp:revision>2</cp:revision>
  <dcterms:created xsi:type="dcterms:W3CDTF">2021-10-01T02:09:40Z</dcterms:created>
  <dcterms:modified xsi:type="dcterms:W3CDTF">2021-10-01T03:13:06Z</dcterms:modified>
</cp:coreProperties>
</file>