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71" r:id="rId5"/>
    <p:sldId id="262" r:id="rId6"/>
    <p:sldId id="260" r:id="rId7"/>
    <p:sldId id="261" r:id="rId8"/>
    <p:sldId id="272" r:id="rId9"/>
    <p:sldId id="273" r:id="rId10"/>
    <p:sldId id="258" r:id="rId11"/>
    <p:sldId id="264" r:id="rId12"/>
    <p:sldId id="263" r:id="rId13"/>
    <p:sldId id="268" r:id="rId14"/>
    <p:sldId id="265" r:id="rId15"/>
    <p:sldId id="267" r:id="rId16"/>
    <p:sldId id="269" r:id="rId17"/>
    <p:sldId id="276" r:id="rId18"/>
    <p:sldId id="274" r:id="rId19"/>
    <p:sldId id="275" r:id="rId20"/>
    <p:sldId id="277" r:id="rId21"/>
    <p:sldId id="26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741" autoAdjust="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642D-11DA-469D-90E1-812500D264A5}" type="datetimeFigureOut">
              <a:rPr lang="uk-UA" smtClean="0"/>
              <a:t>28.10.2023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9EF70F8-ADEC-4D4A-8D7E-219063B8C6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491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642D-11DA-469D-90E1-812500D264A5}" type="datetimeFigureOut">
              <a:rPr lang="uk-UA" smtClean="0"/>
              <a:t>28.10.2023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EF70F8-ADEC-4D4A-8D7E-219063B8C6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285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642D-11DA-469D-90E1-812500D264A5}" type="datetimeFigureOut">
              <a:rPr lang="uk-UA" smtClean="0"/>
              <a:t>28.10.2023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EF70F8-ADEC-4D4A-8D7E-219063B8C630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8602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642D-11DA-469D-90E1-812500D264A5}" type="datetimeFigureOut">
              <a:rPr lang="uk-UA" smtClean="0"/>
              <a:t>28.10.2023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EF70F8-ADEC-4D4A-8D7E-219063B8C6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3898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642D-11DA-469D-90E1-812500D264A5}" type="datetimeFigureOut">
              <a:rPr lang="uk-UA" smtClean="0"/>
              <a:t>28.10.2023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EF70F8-ADEC-4D4A-8D7E-219063B8C630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852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642D-11DA-469D-90E1-812500D264A5}" type="datetimeFigureOut">
              <a:rPr lang="uk-UA" smtClean="0"/>
              <a:t>28.10.2023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EF70F8-ADEC-4D4A-8D7E-219063B8C6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6969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642D-11DA-469D-90E1-812500D264A5}" type="datetimeFigureOut">
              <a:rPr lang="uk-UA" smtClean="0"/>
              <a:t>28.10.2023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70F8-ADEC-4D4A-8D7E-219063B8C6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177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642D-11DA-469D-90E1-812500D264A5}" type="datetimeFigureOut">
              <a:rPr lang="uk-UA" smtClean="0"/>
              <a:t>28.10.2023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70F8-ADEC-4D4A-8D7E-219063B8C6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171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642D-11DA-469D-90E1-812500D264A5}" type="datetimeFigureOut">
              <a:rPr lang="uk-UA" smtClean="0"/>
              <a:t>28.10.2023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70F8-ADEC-4D4A-8D7E-219063B8C6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777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642D-11DA-469D-90E1-812500D264A5}" type="datetimeFigureOut">
              <a:rPr lang="uk-UA" smtClean="0"/>
              <a:t>28.10.2023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EF70F8-ADEC-4D4A-8D7E-219063B8C6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988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642D-11DA-469D-90E1-812500D264A5}" type="datetimeFigureOut">
              <a:rPr lang="uk-UA" smtClean="0"/>
              <a:t>28.10.2023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9EF70F8-ADEC-4D4A-8D7E-219063B8C6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4777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642D-11DA-469D-90E1-812500D264A5}" type="datetimeFigureOut">
              <a:rPr lang="uk-UA" smtClean="0"/>
              <a:t>28.10.2023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9EF70F8-ADEC-4D4A-8D7E-219063B8C6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590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642D-11DA-469D-90E1-812500D264A5}" type="datetimeFigureOut">
              <a:rPr lang="uk-UA" smtClean="0"/>
              <a:t>28.10.2023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70F8-ADEC-4D4A-8D7E-219063B8C6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6070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642D-11DA-469D-90E1-812500D264A5}" type="datetimeFigureOut">
              <a:rPr lang="uk-UA" smtClean="0"/>
              <a:t>28.10.2023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70F8-ADEC-4D4A-8D7E-219063B8C6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9397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642D-11DA-469D-90E1-812500D264A5}" type="datetimeFigureOut">
              <a:rPr lang="uk-UA" smtClean="0"/>
              <a:t>28.10.2023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70F8-ADEC-4D4A-8D7E-219063B8C6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05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642D-11DA-469D-90E1-812500D264A5}" type="datetimeFigureOut">
              <a:rPr lang="uk-UA" smtClean="0"/>
              <a:t>28.10.2023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EF70F8-ADEC-4D4A-8D7E-219063B8C6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5096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B642D-11DA-469D-90E1-812500D264A5}" type="datetimeFigureOut">
              <a:rPr lang="uk-UA" smtClean="0"/>
              <a:t>28.10.2023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9EF70F8-ADEC-4D4A-8D7E-219063B8C6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671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slideshare.net/AlexMechew/ss-6493315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52798E-5F4B-8AE8-EDD6-5559DF70B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011" y="86628"/>
            <a:ext cx="11119601" cy="3994484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br>
              <a:rPr lang="uk-UA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Просвітництво:</a:t>
            </a:r>
            <a:r>
              <a:rPr lang="uk-UA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культ розуму і науки; </a:t>
            </a:r>
            <a:b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універсалізм; </a:t>
            </a:r>
            <a:b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закон розвитку суспільства – послідовний прогрес; </a:t>
            </a:r>
            <a:b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критичне ставлення до релігії; </a:t>
            </a:r>
            <a:b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ідея емансипації, автономії, незалежності; </a:t>
            </a:r>
            <a:b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національне самовизначення; </a:t>
            </a:r>
            <a:b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«реабілітація людської натури» та ін.</a:t>
            </a:r>
            <a:b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2800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0957722-4434-9DE4-F8E3-C0769C0987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799" y="3715352"/>
            <a:ext cx="9752814" cy="2762449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Просвітництво витворило</a:t>
            </a:r>
          </a:p>
          <a:p>
            <a:r>
              <a:rPr lang="uk-UA" sz="3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раціональний фундамент </a:t>
            </a:r>
          </a:p>
          <a:p>
            <a:r>
              <a:rPr lang="uk-UA" sz="3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радикальних </a:t>
            </a:r>
          </a:p>
          <a:p>
            <a:r>
              <a:rPr lang="uk-UA" sz="3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суспільних змін</a:t>
            </a:r>
            <a:endParaRPr lang="uk-UA" sz="3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A78A14-8E50-7961-40FE-EDEF6B268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813" y="3272589"/>
            <a:ext cx="5329187" cy="349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39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E4349DA-F0EF-F755-08AE-591BBBACA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9622" y="431515"/>
            <a:ext cx="9614167" cy="54797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сучасної філософії характерні такі риси:</a:t>
            </a:r>
          </a:p>
          <a:p>
            <a:pPr>
              <a:buAutoNum type="arabicPeriod"/>
            </a:pPr>
            <a:r>
              <a:rPr lang="uk-UA" sz="3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Сучасна філософія характеризується наявністю </a:t>
            </a: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різноманітних шкіл. </a:t>
            </a:r>
          </a:p>
          <a:p>
            <a:pPr marL="0" indent="0">
              <a:buNone/>
            </a:pPr>
            <a:r>
              <a:rPr lang="uk-UA" sz="3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Найбільш відомими є такі:</a:t>
            </a:r>
          </a:p>
          <a:p>
            <a:pPr marL="0" indent="0">
              <a:buNone/>
            </a:pPr>
            <a:r>
              <a:rPr lang="uk-UA" sz="3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герменевтика, екзистенціалізм, неопозитивізм, </a:t>
            </a:r>
            <a:r>
              <a:rPr lang="uk-UA" sz="36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неофрейдизм</a:t>
            </a:r>
            <a:r>
              <a:rPr lang="uk-UA" sz="3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неотомізм, персоналізм, філософія мови, філософія науки, прагматизм, структуралізм, феноменологія, філософська антропологія, марксизм та ін. </a:t>
            </a:r>
            <a:endParaRPr lang="uk-UA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3600" b="1" dirty="0">
              <a:solidFill>
                <a:schemeClr val="accent1">
                  <a:lumMod val="75000"/>
                </a:schemeClr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05329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E4349DA-F0EF-F755-08AE-591BBBACA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912" y="595901"/>
            <a:ext cx="9521700" cy="53153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Проте це аж ніяк не означає її "</a:t>
            </a:r>
            <a:r>
              <a:rPr lang="uk-UA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космополітизації</a:t>
            </a:r>
            <a:r>
              <a:rPr lang="uk-UA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". Навпаки, сучасна філософія набула "</a:t>
            </a:r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загальнолюдського", "планетарного</a:t>
            </a:r>
            <a:r>
              <a:rPr lang="uk-UA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характеру. </a:t>
            </a:r>
            <a:endParaRPr lang="uk-UA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 ст. - це час становлення нового рівня цілісності людства, яке починає активно визначати себе як суб'єкт загальнолюдської практики. За цих умов філософія вперше за всю свою історію стає реально "світовою філософією" - її провідні школи набувають </a:t>
            </a:r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статусу світових тенденцій </a:t>
            </a:r>
            <a:r>
              <a:rPr lang="uk-UA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планетарності</a:t>
            </a:r>
            <a:r>
              <a:rPr lang="uk-UA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філософської думки.</a:t>
            </a:r>
            <a:endParaRPr lang="uk-UA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025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E4349DA-F0EF-F755-08AE-591BBBACA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787" y="688369"/>
            <a:ext cx="10592656" cy="56816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Сучасна філософія, як правило, відмовляється від раціоналізму: </a:t>
            </a:r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стає на позиції ірраціоналізму.</a:t>
            </a:r>
            <a:r>
              <a:rPr lang="uk-UA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Ірраціоналізм (від лат. </a:t>
            </a:r>
            <a:r>
              <a:rPr lang="uk-UA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irrationalis</a:t>
            </a:r>
            <a:r>
              <a:rPr lang="uk-UA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нерозумний, несвідомий) - це система філософських </a:t>
            </a:r>
            <a:r>
              <a:rPr lang="uk-UA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вчень</a:t>
            </a:r>
            <a:r>
              <a:rPr lang="uk-UA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які обстоюють обмеженість раціонального пізнання, протиставляють йому </a:t>
            </a:r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інтуїцію, віру, інстинкт як основні види пізнання.</a:t>
            </a:r>
            <a:r>
              <a:rPr lang="uk-UA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uk-UA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філософська течія ірраціоналізм сформувався у XIX ст. У XX ст. цей стиль філософствування починає домінувати в західній філософії; "</a:t>
            </a:r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філософію мислення" замінює "філософія життя".</a:t>
            </a:r>
            <a:endParaRPr lang="uk-UA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323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E4349DA-F0EF-F755-08AE-591BBBACA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787" y="688369"/>
            <a:ext cx="10592656" cy="56816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32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uk-UA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Більшість сучасних філософських систем </a:t>
            </a:r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має антропологічний характер</a:t>
            </a:r>
            <a:r>
              <a:rPr lang="uk-UA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uk-UA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Вони поєднуються загальною особливістю: наявністю спільного підходу до визначення головної філософської проблеми, а саме проблеми людини. </a:t>
            </a:r>
          </a:p>
          <a:p>
            <a:pPr marL="0" indent="0" algn="just">
              <a:buNone/>
            </a:pPr>
            <a:r>
              <a:rPr lang="uk-UA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Антропологізм виявляється у спробах визначати основи і сфери людської особистості та суб'єктивності, </a:t>
            </a:r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розглядати людину як "міру всіх речей</a:t>
            </a:r>
            <a:r>
              <a:rPr lang="uk-UA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", із неї та завдяки їй намагатися зрозуміти як її саму, так і навколишнє середовище (природу, суспільство), а також культуру.</a:t>
            </a:r>
          </a:p>
          <a:p>
            <a:pPr marL="0" indent="0">
              <a:buNone/>
            </a:pP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114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E4349DA-F0EF-F755-08AE-591BBBACA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787" y="688369"/>
            <a:ext cx="10592656" cy="56816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У сучасній філософії спостерігається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суперечливе ставлення до науки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uk-UA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З'явилися погляди, які дістали назву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сцієнтизму і </a:t>
            </a:r>
            <a:r>
              <a:rPr lang="uk-UA" sz="2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антисцієнтизму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Сцієнтизм (від лат. </a:t>
            </a:r>
            <a:r>
              <a:rPr lang="uk-UA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scientia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uk-UA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англ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science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знання, наука) - позиція світогляду, в основі якої лежить уявлення про наукове знання як про універсальну культурну цінність і достатню умову для орієнтації людини у світі. </a:t>
            </a:r>
          </a:p>
          <a:p>
            <a:pPr marL="0" indent="0" algn="just">
              <a:buNone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Наука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це універсальне "всезнання",</a:t>
            </a:r>
          </a:p>
          <a:p>
            <a:pPr marL="0" indent="0" algn="just">
              <a:buNone/>
            </a:pPr>
            <a:r>
              <a:rPr lang="uk-UA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що містить відповіді на всі питання</a:t>
            </a:r>
          </a:p>
          <a:p>
            <a:pPr marL="0" indent="0" algn="just">
              <a:buNone/>
            </a:pPr>
            <a:r>
              <a:rPr lang="uk-UA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дає людині абсолютну гарантію успішності</a:t>
            </a:r>
          </a:p>
          <a:p>
            <a:pPr marL="0" indent="0" algn="just">
              <a:buNone/>
            </a:pPr>
            <a:r>
              <a:rPr lang="uk-UA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її безпосередніх дій у будь-яких життєвих ситуаціях</a:t>
            </a:r>
            <a:r>
              <a:rPr lang="uk-UA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DECB41F-FFEC-DB01-5314-90CE5B0C8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895" y="3529173"/>
            <a:ext cx="3345548" cy="24401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86285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E4349DA-F0EF-F755-08AE-591BBBACA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787" y="688369"/>
            <a:ext cx="10592656" cy="56816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uk-UA" sz="2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Антисцієнтизм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заперечує позитивне значення науки, стверджує принципову обмеженість науки у вирішенні проблем людського існування, звертає увагу на негативні наслідки науково-технічного прогресу. Він тлумачить науку як "</a:t>
            </a:r>
            <a:r>
              <a:rPr lang="uk-UA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дегуманізуючу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силу", що є джерелом трагічності людського існування.</a:t>
            </a:r>
            <a:endParaRPr lang="uk-UA" sz="28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659FA4-A525-64A1-A097-750E70E66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216" y="3017479"/>
            <a:ext cx="4565105" cy="33524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5B54C9-E6AD-E2F7-E1AF-55CA226F7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611" y="3703420"/>
            <a:ext cx="49149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74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BA54A27-AE14-DFFE-8398-D36E0F62F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667" y="423512"/>
            <a:ext cx="9954945" cy="5487710"/>
          </a:xfrm>
        </p:spPr>
        <p:txBody>
          <a:bodyPr/>
          <a:lstStyle/>
          <a:p>
            <a:r>
              <a:rPr lang="uk-UA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За сучасної епохи набула подальшого розвитку </a:t>
            </a:r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релігійна філософія</a:t>
            </a:r>
            <a:r>
              <a:rPr lang="uk-UA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uk-UA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Спроби релігійного осмислення дійсності відрізняються від наукових методів, мають свою специфіку. Однак і в руслі релігійної думки народжувались і народжуються видатні філософські вчення, що значно впливають на культуру людства.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1076A0-03F9-8652-7890-F66DF6583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482" y="4340994"/>
            <a:ext cx="3965408" cy="221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89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8FEE1-734A-1C0E-DBE1-58B71B996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047" y="624110"/>
            <a:ext cx="9810566" cy="1280890"/>
          </a:xfrm>
        </p:spPr>
        <p:txBody>
          <a:bodyPr>
            <a:noAutofit/>
          </a:bodyPr>
          <a:lstStyle/>
          <a:p>
            <a:pPr algn="just"/>
            <a:r>
              <a:rPr lang="uk-UA" sz="2400" dirty="0">
                <a:solidFill>
                  <a:schemeClr val="accent1"/>
                </a:solidFill>
              </a:rPr>
              <a:t>Найпопулярнішою антропологічною школою сучасності є </a:t>
            </a:r>
            <a:r>
              <a:rPr lang="uk-UA" sz="2400" b="1" dirty="0">
                <a:solidFill>
                  <a:schemeClr val="accent1"/>
                </a:solidFill>
              </a:rPr>
              <a:t>екзистенціалізм</a:t>
            </a:r>
            <a:r>
              <a:rPr lang="uk-UA" sz="2400" dirty="0">
                <a:solidFill>
                  <a:schemeClr val="accent1"/>
                </a:solidFill>
              </a:rPr>
              <a:t>, послідовники якої вважають, що людина самостійно визначає власну сутність, а цей процес відбувається в постійному протистоянні з дійсністю. </a:t>
            </a:r>
            <a:br>
              <a:rPr lang="uk-UA" sz="2400" dirty="0">
                <a:solidFill>
                  <a:schemeClr val="accent1"/>
                </a:solidFill>
              </a:rPr>
            </a:br>
            <a:r>
              <a:rPr lang="uk-UA" sz="2400" dirty="0">
                <a:solidFill>
                  <a:schemeClr val="accent1"/>
                </a:solidFill>
              </a:rPr>
              <a:t>Неспроможність людини досягти поставлені цілі перетворює її життя в абсурд і наповнює її тривогою.</a:t>
            </a:r>
            <a:br>
              <a:rPr lang="uk-UA" sz="2400" dirty="0">
                <a:solidFill>
                  <a:schemeClr val="accent1"/>
                </a:solidFill>
              </a:rPr>
            </a:br>
            <a:r>
              <a:rPr lang="uk-UA" sz="2400" dirty="0">
                <a:solidFill>
                  <a:schemeClr val="accent1"/>
                </a:solidFill>
              </a:rPr>
              <a:t> </a:t>
            </a:r>
            <a:br>
              <a:rPr lang="uk-UA" sz="2400" dirty="0">
                <a:solidFill>
                  <a:schemeClr val="accent1"/>
                </a:solidFill>
              </a:rPr>
            </a:br>
            <a:r>
              <a:rPr lang="uk-UA" sz="1600" dirty="0">
                <a:solidFill>
                  <a:schemeClr val="accent1"/>
                </a:solidFill>
              </a:rPr>
              <a:t>Більш детально: </a:t>
            </a:r>
            <a:r>
              <a:rPr lang="en-US" sz="1600" dirty="0">
                <a:solidFill>
                  <a:schemeClr val="accent1"/>
                </a:solidFill>
                <a:hlinkClick r:id="rId2"/>
              </a:rPr>
              <a:t>https://www.slideshare.net/AlexMechew/ss-6493315</a:t>
            </a:r>
            <a:r>
              <a:rPr lang="uk-UA" sz="160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B84627-B9AC-D106-EF8A-D6B24F765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628" y="3638349"/>
            <a:ext cx="4985886" cy="281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59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1C7F66-B887-ADC8-9DA4-544EA4763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261" y="394636"/>
            <a:ext cx="11100351" cy="55165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Величезний вплив на філософію людини мала </a:t>
            </a:r>
            <a:r>
              <a:rPr lang="uk-UA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глибинна психологія, </a:t>
            </a:r>
            <a:r>
              <a:rPr lang="uk-UA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 напрям психології, послідовники якого намагалися вивчити людину, зосереджуючись не на зовнішніх даних (поведінка, реакція), а </a:t>
            </a:r>
            <a:r>
              <a:rPr lang="uk-UA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внутрішньому світі людини</a:t>
            </a:r>
            <a:r>
              <a:rPr lang="uk-UA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uk-UA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 цього напряму заглибились </a:t>
            </a:r>
            <a:r>
              <a:rPr lang="uk-UA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несвідомого та інстинктів</a:t>
            </a:r>
            <a:r>
              <a:rPr lang="uk-UA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Фундатором глибинної психології був засновник</a:t>
            </a:r>
          </a:p>
          <a:p>
            <a:pPr marL="0" indent="0">
              <a:buNone/>
            </a:pPr>
            <a:r>
              <a:rPr lang="uk-UA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психоаналізу </a:t>
            </a:r>
            <a:r>
              <a:rPr lang="uk-UA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Зіґмунд</a:t>
            </a:r>
            <a:r>
              <a:rPr lang="uk-UA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Фройд</a:t>
            </a:r>
            <a:r>
              <a:rPr lang="uk-UA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(1856-1939). </a:t>
            </a:r>
          </a:p>
          <a:p>
            <a:pPr marL="0" indent="0">
              <a:buNone/>
            </a:pPr>
            <a:r>
              <a:rPr lang="uk-UA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86DBE5-20A0-C822-F6CF-8AB2F8142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9328" y="3626719"/>
            <a:ext cx="2269781" cy="308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02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1C7F66-B887-ADC8-9DA4-544EA4763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175" y="394636"/>
            <a:ext cx="9685437" cy="55165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Зіґмунд</a:t>
            </a:r>
            <a:r>
              <a:rPr lang="uk-UA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Фройд</a:t>
            </a:r>
            <a:r>
              <a:rPr lang="uk-UA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описав людську психіку як складний комплекс, до якого входить свідомість (Я), несвідоме (Воно), тобто намір інстинктів, та </a:t>
            </a:r>
            <a:r>
              <a:rPr lang="uk-UA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надсвідоме</a:t>
            </a:r>
            <a:r>
              <a:rPr lang="uk-UA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(над-Я), тобто набір соціальних норм, які регулюють людські поведінку і світосприйняття. Психічне життя </a:t>
            </a:r>
            <a:r>
              <a:rPr lang="uk-UA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Фройд</a:t>
            </a:r>
            <a:r>
              <a:rPr lang="uk-UA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визначав як протистояння двох базових інстинктів:</a:t>
            </a:r>
          </a:p>
          <a:p>
            <a:pPr marL="0" indent="0">
              <a:buNone/>
            </a:pPr>
            <a:r>
              <a:rPr lang="uk-UA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статевий інстинкт (лібідо), який штовхає людину розмножуватись, виживання людини як виду; та інстинкт самозбереження чи страху перед смертю, який дбає про виживати;</a:t>
            </a:r>
          </a:p>
          <a:p>
            <a:pPr marL="0" indent="0">
              <a:buNone/>
            </a:pPr>
            <a:r>
              <a:rPr lang="uk-UA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страх перед смертю (обмежує лібідо, і тому лібідо вимушене шукати неприродні способи вираження). Одним із таких проявів є сублімація, тобто скерування сил на творчість.</a:t>
            </a:r>
          </a:p>
        </p:txBody>
      </p:sp>
    </p:spTree>
    <p:extLst>
      <p:ext uri="{BB962C8B-B14F-4D97-AF65-F5344CB8AC3E}">
        <p14:creationId xmlns:p14="http://schemas.microsoft.com/office/powerpoint/2010/main" val="2997775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448590-7B10-1DD3-A20C-9C2ECD1B6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817" y="647272"/>
            <a:ext cx="9750174" cy="590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01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04AF8C-4CB5-9676-0970-C77785418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1541" y="308008"/>
            <a:ext cx="10003071" cy="5603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Провідним напрямом сучасної філософії стала </a:t>
            </a:r>
            <a:r>
              <a:rPr lang="uk-UA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філософія мови, </a:t>
            </a:r>
            <a:r>
              <a:rPr lang="uk-UA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яку розвивали </a:t>
            </a:r>
            <a:r>
              <a:rPr lang="uk-UA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неогумбольдтіанці</a:t>
            </a:r>
            <a:r>
              <a:rPr lang="uk-UA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Вайсґербер</a:t>
            </a:r>
            <a:r>
              <a:rPr lang="uk-UA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Сепір</a:t>
            </a:r>
            <a:r>
              <a:rPr lang="uk-UA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Лі </a:t>
            </a:r>
            <a:r>
              <a:rPr lang="uk-UA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Ворф</a:t>
            </a:r>
            <a:r>
              <a:rPr lang="uk-UA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структуралісти (де Соссюр та інші), творці аналітичної філософії. Філософи-аналітики (</a:t>
            </a:r>
            <a:r>
              <a:rPr lang="uk-UA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Расселл</a:t>
            </a:r>
            <a:r>
              <a:rPr lang="uk-UA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Вітґенштайн</a:t>
            </a:r>
            <a:r>
              <a:rPr lang="uk-UA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довели, що численні філософські проблеми породжені не складністю досліджуваного предмету, а нечіткістю мови. Вирішувати ці проблеми потрібно шляхом очищення мови.</a:t>
            </a:r>
          </a:p>
        </p:txBody>
      </p:sp>
    </p:spTree>
    <p:extLst>
      <p:ext uri="{BB962C8B-B14F-4D97-AF65-F5344CB8AC3E}">
        <p14:creationId xmlns:p14="http://schemas.microsoft.com/office/powerpoint/2010/main" val="1084097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6F251CB-B79C-DE9D-7863-DAAD6E078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933" y="694457"/>
            <a:ext cx="8386813" cy="546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33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E4349DA-F0EF-F755-08AE-591BBBACA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155" y="667820"/>
            <a:ext cx="9737457" cy="5243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Двадцяте століття є особливим етапом у розвитку сучасного суспільства. </a:t>
            </a:r>
          </a:p>
          <a:p>
            <a:pPr marL="0" indent="0">
              <a:buNone/>
            </a:pPr>
            <a:r>
              <a:rPr lang="uk-UA" sz="2800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Воно вирізняється </a:t>
            </a:r>
          </a:p>
          <a:p>
            <a:pPr marL="0" indent="0">
              <a:buNone/>
            </a:pPr>
            <a:r>
              <a:rPr lang="uk-UA" sz="2800" b="1" dirty="0">
                <a:solidFill>
                  <a:srgbClr val="222222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-</a:t>
            </a:r>
            <a:r>
              <a:rPr lang="uk-UA" sz="2800" b="1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конфліктністю, </a:t>
            </a:r>
          </a:p>
          <a:p>
            <a:pPr marL="0" indent="0">
              <a:buNone/>
            </a:pPr>
            <a:r>
              <a:rPr lang="uk-UA" sz="2800" b="1" dirty="0">
                <a:solidFill>
                  <a:srgbClr val="222222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-</a:t>
            </a:r>
            <a:r>
              <a:rPr lang="uk-UA" sz="2800" b="1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суперечливістю, </a:t>
            </a:r>
          </a:p>
          <a:p>
            <a:pPr marL="0" indent="0">
              <a:buNone/>
            </a:pPr>
            <a:r>
              <a:rPr lang="uk-UA" sz="2800" b="1" dirty="0">
                <a:solidFill>
                  <a:srgbClr val="222222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-</a:t>
            </a:r>
            <a:r>
              <a:rPr lang="uk-UA" sz="2800" b="1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інтенсифікацією соціальних процесів, </a:t>
            </a:r>
          </a:p>
          <a:p>
            <a:pPr marL="0" indent="0">
              <a:buNone/>
            </a:pPr>
            <a:r>
              <a:rPr lang="uk-UA" sz="2800" b="1" dirty="0">
                <a:solidFill>
                  <a:srgbClr val="222222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-</a:t>
            </a:r>
            <a:r>
              <a:rPr lang="uk-UA" sz="2800" b="1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прискоренням темпів соціальних змін та ін. </a:t>
            </a:r>
          </a:p>
          <a:p>
            <a:pPr marL="0" indent="0">
              <a:buNone/>
            </a:pPr>
            <a:endParaRPr lang="uk-UA" sz="2800" b="1" dirty="0">
              <a:solidFill>
                <a:srgbClr val="222222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b="1" dirty="0">
                <a:solidFill>
                  <a:srgbClr val="222222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Ц</a:t>
            </a:r>
            <a:r>
              <a:rPr lang="uk-UA" sz="2800" b="1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е час зародження глобальних проблем. </a:t>
            </a:r>
            <a:endPara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55302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819EA880-7B1C-28FD-336C-0925786577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0674" y="296833"/>
            <a:ext cx="9933271" cy="63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1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E4349DA-F0EF-F755-08AE-591BBBACA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254" y="462337"/>
            <a:ext cx="10333358" cy="5448885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Загальна характеристика сучасної світової парадигми</a:t>
            </a:r>
            <a:endParaRPr lang="uk-UA" sz="2800" b="1" dirty="0">
              <a:solidFill>
                <a:schemeClr val="accent1">
                  <a:lumMod val="75000"/>
                </a:schemeClr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800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Філософію, яка існувала до середини XIX ст., називають </a:t>
            </a:r>
            <a:r>
              <a:rPr lang="uk-UA" sz="2800" b="1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класичною.</a:t>
            </a:r>
            <a:r>
              <a:rPr lang="uk-UA" sz="2800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800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Це був значний крок у становленні теоретичної думки порівняно з усім попереднім філософським розвитком. Характерна ознака цієї філософії - </a:t>
            </a:r>
            <a:r>
              <a:rPr lang="uk-UA" sz="2800" b="1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безмежна віра в розум</a:t>
            </a:r>
            <a:r>
              <a:rPr lang="uk-UA" sz="2800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. Філософам-класикам властивий </a:t>
            </a:r>
            <a:r>
              <a:rPr lang="uk-UA" sz="2800" b="1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пізнавальний оптимізм, упевненість у тому, що раціональне пізнання, наука є тією силою, яка згодом дасть змогу вирішити всі проблеми, які стоять перед людством.</a:t>
            </a:r>
            <a:endPara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2132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E4349DA-F0EF-F755-08AE-591BBBACA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636998"/>
            <a:ext cx="8915400" cy="5274224"/>
          </a:xfrm>
        </p:spPr>
        <p:txBody>
          <a:bodyPr/>
          <a:lstStyle/>
          <a:p>
            <a:pPr marL="0" indent="0">
              <a:buNone/>
            </a:pPr>
            <a:r>
              <a:rPr lang="uk-UA" sz="3600" b="1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Особливістю</a:t>
            </a:r>
            <a:r>
              <a:rPr lang="uk-UA" sz="3600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класичної філософії є також те, що, розглядаючи людину та історію, вона сконцентрувала свою увагу навколо </a:t>
            </a:r>
            <a:r>
              <a:rPr lang="uk-UA" sz="3600" b="1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проблеми свободи </a:t>
            </a:r>
            <a:r>
              <a:rPr lang="uk-UA" sz="3600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та інших гуманістичних цінностей і стверджувала </a:t>
            </a:r>
            <a:r>
              <a:rPr lang="uk-UA" sz="3600" b="1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необхідність раціонального пізнання загальнолюдських моральних принципів та ідеалів.</a:t>
            </a:r>
            <a:endParaRPr lang="uk-UA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15632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E4349DA-F0EF-F755-08AE-591BBBACA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945222"/>
            <a:ext cx="8915400" cy="222949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4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Філософія XX ст. (некласична) формувалася насамперед </a:t>
            </a:r>
          </a:p>
          <a:p>
            <a:pPr marL="0" indent="0" algn="ctr">
              <a:buNone/>
            </a:pPr>
            <a:r>
              <a:rPr lang="uk-UA" sz="4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антитеза класичній</a:t>
            </a:r>
            <a:r>
              <a:rPr lang="uk-UA" sz="4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buNone/>
            </a:pPr>
            <a:r>
              <a:rPr lang="uk-UA" sz="4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певне нове філософське мислення. </a:t>
            </a:r>
            <a:endParaRPr lang="uk-U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C01E35-2A75-B69D-1FB7-9641B0CA0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162" y="3094233"/>
            <a:ext cx="66675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37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7BFA0FE-173A-B032-9AEE-9FE2AC886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41" y="231006"/>
            <a:ext cx="10917471" cy="5680216"/>
          </a:xfrm>
        </p:spPr>
        <p:txBody>
          <a:bodyPr>
            <a:noAutofit/>
          </a:bodyPr>
          <a:lstStyle/>
          <a:p>
            <a:r>
              <a:rPr lang="uk-UA" sz="2400" dirty="0"/>
              <a:t>•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Інтенсивність філософської дискусії: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ХХ-ХХІ ст. філософська дискусія стала значно активнішою, аніж раніше. В жоден період історії не було написано такої кількості томів, опубліковано стільки статей, проведено стільки конференцій на філософські теми, як це було зроблено у ХХ-ХХІ століттях.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Зріст інтенсивності філософського дискурсу не є виключною характеристикою філософії; він спостерігається і в інших галузях знань, але й для філософії цей факт став дуже важливим.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Спеціалізація філософського дискурсу: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філософія у ХХ-ХХІ ст. є вузько спеціалізованою. Якщо філософи минулих епох творили великі філософські системи та цікавились усіма філософськими проблемами, то у ХХ-ХХІ ст. філософи зосереджуються на вузьких питаннях. Так, Платон, Аристотель, Тома Аквінський намагались охопити всю філософію, то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Людвік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Віттґенштайн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цікавився не усією філософією, а передовсім філософією мови, Карл Поппер – філософією науки і соціальною філософією та ін.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у ХХ-ХХІ століттях доречніше вести мову не про філософію на загал, а про окремі царини філософії, напр., філософію науки, філософію мови, філософію людини.</a:t>
            </a:r>
          </a:p>
        </p:txBody>
      </p:sp>
    </p:spTree>
    <p:extLst>
      <p:ext uri="{BB962C8B-B14F-4D97-AF65-F5344CB8AC3E}">
        <p14:creationId xmlns:p14="http://schemas.microsoft.com/office/powerpoint/2010/main" val="1923677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7BFA0FE-173A-B032-9AEE-9FE2AC886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019" y="500513"/>
            <a:ext cx="11213432" cy="6169793"/>
          </a:xfrm>
        </p:spPr>
        <p:txBody>
          <a:bodyPr>
            <a:normAutofit fontScale="92500" lnSpcReduction="10000"/>
          </a:bodyPr>
          <a:lstStyle/>
          <a:p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Географія філософії: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ХХ-ХХІ століттях змінилася географія філософського дискурсу. Традиція європейської філософії впродовж багатьох століть зосереджувалась у Європі. Так, у науковій літературі аж до ХІХ ст. майже не згадуються філософи, які б належали до європейської філософської традиції, але жили поза межами Європи. У ХХ столітті серед учасників філософських дискусій з'являється все більше мешканців інших континентів. Важливим центром філософії, як будь-якої іншої галузі знань, стали США. Серед причин, які сприяли розвитку науково-освітніх центрів поза межами Європи, особливе значення мали дві світові війни, які змусили численних європейських інтелектуалів мігрувати до нових земель. </a:t>
            </a:r>
          </a:p>
          <a:p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Мова філософії: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активізація філософського дискурсу у США та інших країнах за межами Європи призвела також до зміни основної робочої мови філософських дискусій. На зорі виникнення європейської філософії її мовою була грецька. В Середньовіччі і Новому часі філософи писали здебільшого латиною. В Новий час філософи почали використовувати національні мови. Найбільше філософських текстів Нового часу написані німецькою, французькою, англійською та італійською. У ХХІ столітті навіть у континентальній Європі більшість публікацій є англомовними. 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48112"/>
      </p:ext>
    </p:extLst>
  </p:cSld>
  <p:clrMapOvr>
    <a:masterClrMapping/>
  </p:clrMapOvr>
</p:sld>
</file>

<file path=ppt/theme/theme1.xml><?xml version="1.0" encoding="utf-8"?>
<a:theme xmlns:a="http://schemas.openxmlformats.org/drawingml/2006/main" name="Віхоть">
  <a:themeElements>
    <a:clrScheme name="Віхоть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Віхоть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іхоть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59</TotalTime>
  <Words>1347</Words>
  <Application>Microsoft Office PowerPoint</Application>
  <PresentationFormat>Широкий екран</PresentationFormat>
  <Paragraphs>54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Georgia</vt:lpstr>
      <vt:lpstr>Times New Roman</vt:lpstr>
      <vt:lpstr>Wingdings</vt:lpstr>
      <vt:lpstr>Wingdings 3</vt:lpstr>
      <vt:lpstr>Віхоть</vt:lpstr>
      <vt:lpstr>   Просвітництво:  - культ розуму і науки;  - універсалізм;  - закон розвитку суспільства – послідовний прогрес;  - критичне ставлення до релігії;  - ідея емансипації, автономії, незалежності;  - національне самовизначення;  - «реабілітація людської натури» та ін.  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Найпопулярнішою антропологічною школою сучасності є екзистенціалізм, послідовники якої вважають, що людина самостійно визначає власну сутність, а цей процес відбувається в постійному протистоянні з дійсністю.  Неспроможність людини досягти поставлені цілі перетворює її життя в абсурд і наповнює її тривогою.   Більш детально: https://www.slideshare.net/AlexMechew/ss-6493315 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Просвітництво:  - культ розуму і науки;  - універсалізм;  - закон розвитку суспільства – послідовний прогрес;  - критичне ставлення до релігії;  - ідея емансипації, автономії, незалежності;  - національне самовизначення;  - «реабілітація людської натури» та ін.  </dc:title>
  <dc:creator>Olga</dc:creator>
  <cp:lastModifiedBy>Olga</cp:lastModifiedBy>
  <cp:revision>2</cp:revision>
  <dcterms:created xsi:type="dcterms:W3CDTF">2023-10-22T19:33:16Z</dcterms:created>
  <dcterms:modified xsi:type="dcterms:W3CDTF">2023-10-28T14:05:53Z</dcterms:modified>
</cp:coreProperties>
</file>