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6" r:id="rId3"/>
    <p:sldId id="257" r:id="rId4"/>
    <p:sldId id="296" r:id="rId5"/>
    <p:sldId id="298" r:id="rId6"/>
    <p:sldId id="285" r:id="rId7"/>
    <p:sldId id="299" r:id="rId8"/>
    <p:sldId id="260" r:id="rId9"/>
    <p:sldId id="291" r:id="rId10"/>
    <p:sldId id="286" r:id="rId11"/>
    <p:sldId id="287" r:id="rId12"/>
    <p:sldId id="284" r:id="rId13"/>
    <p:sldId id="258" r:id="rId14"/>
    <p:sldId id="300" r:id="rId15"/>
    <p:sldId id="301" r:id="rId16"/>
    <p:sldId id="261" r:id="rId17"/>
    <p:sldId id="302" r:id="rId18"/>
    <p:sldId id="288" r:id="rId19"/>
    <p:sldId id="289" r:id="rId20"/>
    <p:sldId id="290" r:id="rId21"/>
    <p:sldId id="262" r:id="rId22"/>
    <p:sldId id="265" r:id="rId23"/>
    <p:sldId id="283" r:id="rId24"/>
    <p:sldId id="303" r:id="rId25"/>
    <p:sldId id="264" r:id="rId26"/>
    <p:sldId id="272" r:id="rId27"/>
    <p:sldId id="276" r:id="rId28"/>
    <p:sldId id="304" r:id="rId29"/>
    <p:sldId id="274" r:id="rId30"/>
    <p:sldId id="275" r:id="rId31"/>
    <p:sldId id="263" r:id="rId32"/>
    <p:sldId id="273" r:id="rId33"/>
    <p:sldId id="295" r:id="rId34"/>
    <p:sldId id="271" r:id="rId35"/>
    <p:sldId id="278" r:id="rId36"/>
    <p:sldId id="306" r:id="rId37"/>
    <p:sldId id="307" r:id="rId38"/>
    <p:sldId id="269" r:id="rId39"/>
    <p:sldId id="279" r:id="rId40"/>
    <p:sldId id="293" r:id="rId41"/>
    <p:sldId id="268" r:id="rId42"/>
    <p:sldId id="292" r:id="rId43"/>
    <p:sldId id="281" r:id="rId44"/>
    <p:sldId id="282" r:id="rId45"/>
    <p:sldId id="294" r:id="rId46"/>
    <p:sldId id="308" r:id="rId47"/>
    <p:sldId id="309" r:id="rId48"/>
    <p:sldId id="280" r:id="rId49"/>
    <p:sldId id="266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16" autoAdjust="0"/>
    <p:restoredTop sz="94660"/>
  </p:normalViewPr>
  <p:slideViewPr>
    <p:cSldViewPr snapToGrid="0">
      <p:cViewPr varScale="1">
        <p:scale>
          <a:sx n="35" d="100"/>
          <a:sy n="35" d="100"/>
        </p:scale>
        <p:origin x="84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44C4-925D-4A41-ACE5-C5701E8A6C9B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F537-57EE-4254-B7B4-87A155799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76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44C4-925D-4A41-ACE5-C5701E8A6C9B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F537-57EE-4254-B7B4-87A155799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84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44C4-925D-4A41-ACE5-C5701E8A6C9B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F537-57EE-4254-B7B4-87A15579944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6544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44C4-925D-4A41-ACE5-C5701E8A6C9B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F537-57EE-4254-B7B4-87A155799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77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44C4-925D-4A41-ACE5-C5701E8A6C9B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F537-57EE-4254-B7B4-87A15579944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3970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44C4-925D-4A41-ACE5-C5701E8A6C9B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F537-57EE-4254-B7B4-87A155799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24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44C4-925D-4A41-ACE5-C5701E8A6C9B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F537-57EE-4254-B7B4-87A155799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12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44C4-925D-4A41-ACE5-C5701E8A6C9B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F537-57EE-4254-B7B4-87A155799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90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1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9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72968" y="1583816"/>
            <a:ext cx="6846062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2793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8811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6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44C4-925D-4A41-ACE5-C5701E8A6C9B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F537-57EE-4254-B7B4-87A155799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093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852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512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44C4-925D-4A41-ACE5-C5701E8A6C9B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F537-57EE-4254-B7B4-87A155799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80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44C4-925D-4A41-ACE5-C5701E8A6C9B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F537-57EE-4254-B7B4-87A155799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44C4-925D-4A41-ACE5-C5701E8A6C9B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F537-57EE-4254-B7B4-87A155799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04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44C4-925D-4A41-ACE5-C5701E8A6C9B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F537-57EE-4254-B7B4-87A155799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03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44C4-925D-4A41-ACE5-C5701E8A6C9B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F537-57EE-4254-B7B4-87A155799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28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44C4-925D-4A41-ACE5-C5701E8A6C9B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F537-57EE-4254-B7B4-87A155799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7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44C4-925D-4A41-ACE5-C5701E8A6C9B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F537-57EE-4254-B7B4-87A155799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82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44C4-925D-4A41-ACE5-C5701E8A6C9B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625F537-57EE-4254-B7B4-87A155799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13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1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9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43073" y="249682"/>
            <a:ext cx="7705852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310" y="1290574"/>
            <a:ext cx="10679379" cy="182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37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microsoft.com/office/2007/relationships/hdphoto" Target="../media/hdphoto7.wdp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887461"/>
            <a:ext cx="7766936" cy="1646302"/>
          </a:xfrm>
        </p:spPr>
        <p:txBody>
          <a:bodyPr/>
          <a:lstStyle/>
          <a:p>
            <a:r>
              <a:rPr lang="uk-UA" dirty="0"/>
              <a:t>Лекція 8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533763"/>
            <a:ext cx="7766936" cy="1096899"/>
          </a:xfrm>
        </p:spPr>
        <p:txBody>
          <a:bodyPr>
            <a:normAutofit/>
          </a:bodyPr>
          <a:lstStyle/>
          <a:p>
            <a:r>
              <a:rPr lang="uk-UA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Нарізь</a:t>
            </a:r>
            <a:r>
              <a:rPr lang="uk-UA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нарізні з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57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2">
            <a:extLst>
              <a:ext uri="{FF2B5EF4-FFF2-40B4-BE49-F238E27FC236}">
                <a16:creationId xmlns:a16="http://schemas.microsoft.com/office/drawing/2014/main" id="{FA6E8F0F-68BE-4A62-8775-72C47A31E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976" y="1274586"/>
            <a:ext cx="63991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uk-UA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uk-UA" altLang="uk-U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8305C5-A161-4DE3-A30D-B229E56EF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6416"/>
            <a:ext cx="8557846" cy="456068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03FBAD-2F88-4439-AE9B-83D481BAB5E3}"/>
              </a:ext>
            </a:extLst>
          </p:cNvPr>
          <p:cNvSpPr/>
          <p:nvPr/>
        </p:nvSpPr>
        <p:spPr>
          <a:xfrm>
            <a:off x="3506664" y="4567752"/>
            <a:ext cx="3189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Утворення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внутрішньої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різьби</a:t>
            </a:r>
            <a:endParaRPr lang="uk-UA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871F5F-F58D-4B3B-94B5-B048E5E0B02B}"/>
              </a:ext>
            </a:extLst>
          </p:cNvPr>
          <p:cNvSpPr/>
          <p:nvPr/>
        </p:nvSpPr>
        <p:spPr>
          <a:xfrm>
            <a:off x="609600" y="5204256"/>
            <a:ext cx="94360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Внутрішня нарізь </a:t>
            </a:r>
            <a:r>
              <a:rPr lang="uk-UA" dirty="0"/>
              <a:t>— це нарізь, яка утворена на внутрішній циліндричній або конічній поверхні.</a:t>
            </a:r>
          </a:p>
          <a:p>
            <a:r>
              <a:rPr lang="uk-UA" dirty="0"/>
              <a:t>Внутрішня нарізь виконують за допомогою різьбонарізного інструменту — мітчика.</a:t>
            </a:r>
          </a:p>
          <a:p>
            <a:r>
              <a:rPr lang="uk-UA" dirty="0"/>
              <a:t>Різьблення в наскрізних отворах порівняно просто. Більш важким різьблення в глухих некрізних отворах. Такий отвір з різьбленням називають гніздом.</a:t>
            </a:r>
          </a:p>
        </p:txBody>
      </p:sp>
    </p:spTree>
    <p:extLst>
      <p:ext uri="{BB962C8B-B14F-4D97-AF65-F5344CB8AC3E}">
        <p14:creationId xmlns:p14="http://schemas.microsoft.com/office/powerpoint/2010/main" val="2680989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65203"/>
          <a:stretch/>
        </p:blipFill>
        <p:spPr>
          <a:xfrm>
            <a:off x="803562" y="307847"/>
            <a:ext cx="10196945" cy="182575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9AAC1D-AF0D-454D-AFA9-DD0E25C58D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-3306"/>
          <a:stretch/>
        </p:blipFill>
        <p:spPr>
          <a:xfrm>
            <a:off x="2320634" y="2133600"/>
            <a:ext cx="7162799" cy="450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9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38" y="267468"/>
            <a:ext cx="8669216" cy="58625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2E980F-73C7-41D2-9FC0-48216E39BCD1}"/>
              </a:ext>
            </a:extLst>
          </p:cNvPr>
          <p:cNvSpPr txBox="1"/>
          <p:nvPr/>
        </p:nvSpPr>
        <p:spPr>
          <a:xfrm>
            <a:off x="7082220" y="3198759"/>
            <a:ext cx="45338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2425"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 між двома найближчими сусідніми витками гвинтової лінії, виміряна по твірній циліндра, називається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кроком гвинтової лінії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144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876300"/>
            <a:ext cx="8520684" cy="48966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2546" y="478282"/>
            <a:ext cx="32105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Trebuchet MS"/>
                <a:cs typeface="Trebuchet MS"/>
              </a:rPr>
              <a:t>Елементи</a:t>
            </a:r>
            <a:r>
              <a:rPr b="1" spc="-6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нарізі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7108" y="5780023"/>
            <a:ext cx="91478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Збігом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називають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ділянку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нарізі,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якій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відбувається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зменшення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профілю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до </a:t>
            </a:r>
            <a:r>
              <a:rPr kumimoji="0" sz="2000" b="0" i="0" u="none" strike="noStrike" kern="1200" cap="none" spc="-5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його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зникнення.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Збіг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разом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недоводом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утворюють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недоріз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нарізі.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39" y="2819400"/>
            <a:ext cx="8229600" cy="3200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1497" y="476758"/>
            <a:ext cx="5810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rebuchet MS"/>
                <a:cs typeface="Trebuchet MS"/>
              </a:rPr>
              <a:t>Елемент</a:t>
            </a:r>
            <a:r>
              <a:rPr sz="3600" b="1" spc="-15" dirty="0">
                <a:latin typeface="Trebuchet MS"/>
                <a:cs typeface="Trebuchet MS"/>
              </a:rPr>
              <a:t> </a:t>
            </a:r>
            <a:r>
              <a:rPr sz="3600" b="1" spc="-5" dirty="0">
                <a:latin typeface="Trebuchet MS"/>
                <a:cs typeface="Trebuchet MS"/>
              </a:rPr>
              <a:t>нарізі</a:t>
            </a:r>
            <a:r>
              <a:rPr sz="3600" b="1" spc="5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-</a:t>
            </a:r>
            <a:r>
              <a:rPr sz="3600" b="1" spc="-1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проточка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12989" y="1397254"/>
            <a:ext cx="12630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проточка,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7108" y="1397254"/>
            <a:ext cx="696531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362585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631314" algn="l"/>
                <a:tab pos="3868420" algn="l"/>
                <a:tab pos="5410835" algn="l"/>
                <a:tab pos="6365240" algn="l"/>
              </a:tabLst>
              <a:defRPr/>
            </a:pPr>
            <a:r>
              <a:rPr kumimoji="0" sz="2200" b="0" i="0" u="none" strike="noStrike" kern="1200" cap="none" spc="-10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</a:t>
            </a:r>
            <a:r>
              <a:rPr kumimoji="0" sz="22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sz="2200" b="0" i="0" u="none" strike="noStrike" kern="1200" cap="none" spc="-8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зм</a:t>
            </a:r>
            <a:r>
              <a:rPr kumimoji="0" sz="22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і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	</a:t>
            </a:r>
            <a:r>
              <a:rPr kumimoji="0" sz="2200" b="0" i="0" u="none" strike="noStrike" kern="1200" cap="none" spc="-1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он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</a:t>
            </a:r>
            <a:r>
              <a:rPr kumimoji="0" sz="22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</a:t>
            </a:r>
            <a:r>
              <a:rPr kumimoji="0" sz="2200" b="0" i="0" u="none" strike="noStrike" kern="1200" cap="none" spc="-7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у</a:t>
            </a:r>
            <a:r>
              <a:rPr kumimoji="0" sz="2200" b="0" i="0" u="none" strike="noStrike" kern="1200" cap="none" spc="-6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них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	</a:t>
            </a:r>
            <a:r>
              <a:rPr kumimoji="0" sz="2200" b="0" i="0" u="none" strike="noStrike" kern="1200" cap="none" spc="-7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л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</a:t>
            </a:r>
            <a:r>
              <a:rPr kumimoji="0" sz="22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ме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ті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	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нар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і</a:t>
            </a:r>
            <a:r>
              <a:rPr kumimoji="0" sz="2200" b="0" i="0" u="none" strike="noStrike" kern="1200" cap="none" spc="-8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</a:t>
            </a:r>
            <a:r>
              <a:rPr kumimoji="0" sz="2200" b="0" i="0" u="none" strike="noStrike" kern="1200" cap="none" spc="-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і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	</a:t>
            </a:r>
            <a:r>
              <a:rPr kumimoji="0" sz="2200" b="0" i="0" u="none" strike="noStrike" kern="120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(</a:t>
            </a:r>
            <a:r>
              <a:rPr kumimoji="0" sz="2200" b="0" i="0" u="none" strike="noStrike" kern="1200" cap="none" spc="-8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бі</a:t>
            </a:r>
            <a:r>
              <a:rPr kumimoji="0" sz="2200" b="0" i="0" u="none" strike="noStrike" kern="1200" cap="none" spc="-30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, 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фаска)</a:t>
            </a:r>
            <a:r>
              <a:rPr kumimoji="0" sz="2200" b="0" i="0" u="none" strike="noStrike" kern="1200" cap="none" spc="4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200" b="0" i="0" u="none" strike="noStrike" kern="1200" cap="none" spc="-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залежать</a:t>
            </a:r>
            <a:r>
              <a:rPr kumimoji="0" sz="2200" b="0" i="0" u="none" strike="noStrike" kern="1200" cap="none" spc="6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від</a:t>
            </a:r>
            <a:r>
              <a:rPr kumimoji="0" sz="2200" b="0" i="0" u="none" strike="noStrike" kern="1200" cap="none" spc="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200" b="0" i="0" u="none" strike="noStrike" kern="1200" cap="none" spc="-5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кроку</a:t>
            </a:r>
            <a:r>
              <a:rPr kumimoji="0" sz="2200" b="0" i="0" u="none" strike="noStrike" kern="1200" cap="none" spc="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</a:t>
            </a:r>
            <a:r>
              <a:rPr kumimoji="0" sz="2200" b="0" i="0" u="none" strike="noStrike" kern="1200" cap="none" spc="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та</a:t>
            </a:r>
            <a:r>
              <a:rPr kumimoji="0" sz="2200" b="0" i="0" u="none" strike="noStrike" kern="1200" cap="none" spc="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2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діаметра</a:t>
            </a:r>
            <a:r>
              <a:rPr kumimoji="0" sz="2200" b="0" i="0" u="none" strike="noStrike" kern="1200" cap="none" spc="5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2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нарізі</a:t>
            </a:r>
            <a:r>
              <a:rPr kumimoji="0" sz="2200" b="0" i="0" u="none" strike="noStrike" kern="1200" cap="none" spc="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d.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4371A2-2003-4C2C-9F0A-36AA6B3C01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17"/>
          <a:stretch/>
        </p:blipFill>
        <p:spPr>
          <a:xfrm>
            <a:off x="721700" y="1232014"/>
            <a:ext cx="10748600" cy="562598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861847-9A45-42EA-BB41-25D26E2ECADC}"/>
              </a:ext>
            </a:extLst>
          </p:cNvPr>
          <p:cNvSpPr/>
          <p:nvPr/>
        </p:nvSpPr>
        <p:spPr>
          <a:xfrm>
            <a:off x="3751448" y="270935"/>
            <a:ext cx="4689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Класифікація нарізі</a:t>
            </a:r>
            <a:endParaRPr lang="uk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116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140" y="1066800"/>
            <a:ext cx="8534400" cy="5638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4473" y="325882"/>
            <a:ext cx="58858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rebuchet MS"/>
                <a:cs typeface="Trebuchet MS"/>
              </a:rPr>
              <a:t>Типи</a:t>
            </a:r>
            <a:r>
              <a:rPr b="1" spc="-3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нарізей</a:t>
            </a:r>
            <a:r>
              <a:rPr b="1" spc="-1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та</a:t>
            </a:r>
            <a:r>
              <a:rPr b="1" spc="-1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їх</a:t>
            </a:r>
            <a:r>
              <a:rPr b="1" spc="-3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параметри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2">
            <a:extLst>
              <a:ext uri="{FF2B5EF4-FFF2-40B4-BE49-F238E27FC236}">
                <a16:creationId xmlns:a16="http://schemas.microsoft.com/office/drawing/2014/main" id="{FA6E8F0F-68BE-4A62-8775-72C47A31E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976" y="1274586"/>
            <a:ext cx="63991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uk-UA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uk-UA" altLang="uk-U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063F66D-30CC-4A2D-9D91-A2F03D505939}"/>
              </a:ext>
            </a:extLst>
          </p:cNvPr>
          <p:cNvSpPr/>
          <p:nvPr/>
        </p:nvSpPr>
        <p:spPr>
          <a:xfrm>
            <a:off x="2088872" y="243226"/>
            <a:ext cx="8065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Зображення</a:t>
            </a:r>
            <a:r>
              <a:rPr lang="uk-UA" sz="3600" b="1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</a:t>
            </a:r>
            <a:r>
              <a:rPr lang="uk-UA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різі</a:t>
            </a:r>
            <a:r>
              <a:rPr lang="uk-UA" sz="3600" b="1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</a:t>
            </a:r>
            <a:r>
              <a:rPr lang="uk-UA" sz="3600" b="1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креслениках</a:t>
            </a:r>
            <a:endParaRPr lang="uk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7E3253-1748-4DD8-AF1A-9DC377ED9EDA}"/>
              </a:ext>
            </a:extLst>
          </p:cNvPr>
          <p:cNvSpPr/>
          <p:nvPr/>
        </p:nvSpPr>
        <p:spPr>
          <a:xfrm>
            <a:off x="599935" y="1043753"/>
            <a:ext cx="102321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2425" algn="just"/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креслениках деталей нарізь показують умовно незалежно від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 профілю по ГОСТу 2.311-68: суцільними основними лініями по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зовнішньому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діаметру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різьби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суцільними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тонкими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лініями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внутрішньому</a:t>
            </a:r>
            <a:r>
              <a:rPr lang="uk-UA" sz="20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діаметру.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B519AA-073B-4467-8BCD-55352B489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1108" y="2193490"/>
            <a:ext cx="5077077" cy="202681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E54B771-58C4-49BF-94AF-0B4A61105DCD}"/>
              </a:ext>
            </a:extLst>
          </p:cNvPr>
          <p:cNvSpPr/>
          <p:nvPr/>
        </p:nvSpPr>
        <p:spPr>
          <a:xfrm>
            <a:off x="4126266" y="4354382"/>
            <a:ext cx="3814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Зображення</a:t>
            </a:r>
            <a:r>
              <a:rPr lang="uk-UA" sz="20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зовнішньої</a:t>
            </a:r>
            <a:r>
              <a:rPr lang="uk-UA" sz="20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різьби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79FFE3C-6DCF-45B4-9226-A61194314A83}"/>
              </a:ext>
            </a:extLst>
          </p:cNvPr>
          <p:cNvSpPr/>
          <p:nvPr/>
        </p:nvSpPr>
        <p:spPr>
          <a:xfrm>
            <a:off x="2985359" y="512174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2425" algn="just"/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цьому випадку на вигляді зліва дуга повинна бути дорівнює ¾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кола, але вона не повинна починатися та закінчуватися у центровий лінії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082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2">
            <a:extLst>
              <a:ext uri="{FF2B5EF4-FFF2-40B4-BE49-F238E27FC236}">
                <a16:creationId xmlns:a16="http://schemas.microsoft.com/office/drawing/2014/main" id="{FA6E8F0F-68BE-4A62-8775-72C47A31E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976" y="1274586"/>
            <a:ext cx="63991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uk-UA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uk-UA" altLang="uk-U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063F66D-30CC-4A2D-9D91-A2F03D505939}"/>
              </a:ext>
            </a:extLst>
          </p:cNvPr>
          <p:cNvSpPr/>
          <p:nvPr/>
        </p:nvSpPr>
        <p:spPr>
          <a:xfrm>
            <a:off x="2088872" y="243226"/>
            <a:ext cx="8065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Зображення</a:t>
            </a:r>
            <a:r>
              <a:rPr lang="uk-UA" sz="3600" b="1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</a:t>
            </a:r>
            <a:r>
              <a:rPr lang="uk-UA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різі</a:t>
            </a:r>
            <a:r>
              <a:rPr lang="uk-UA" sz="3600" b="1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</a:t>
            </a:r>
            <a:r>
              <a:rPr lang="uk-UA" sz="3600" b="1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креслениках</a:t>
            </a:r>
            <a:endParaRPr lang="uk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6B0710-088D-4B70-8162-978F3C2D8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5493" y="2998191"/>
            <a:ext cx="4802400" cy="290733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AAD56F6-75B2-4218-8A2C-B2774AC896A2}"/>
              </a:ext>
            </a:extLst>
          </p:cNvPr>
          <p:cNvSpPr/>
          <p:nvPr/>
        </p:nvSpPr>
        <p:spPr>
          <a:xfrm>
            <a:off x="3844679" y="6033067"/>
            <a:ext cx="3944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Зображення</a:t>
            </a:r>
            <a:r>
              <a:rPr lang="uk-UA" sz="20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внутрішньої</a:t>
            </a:r>
            <a:r>
              <a:rPr lang="uk-UA" sz="20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різьби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7DB6C2-F3B2-4B8A-A4BE-0631DE500D46}"/>
              </a:ext>
            </a:extLst>
          </p:cNvPr>
          <p:cNvSpPr/>
          <p:nvPr/>
        </p:nvSpPr>
        <p:spPr>
          <a:xfrm>
            <a:off x="373270" y="958335"/>
            <a:ext cx="10529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marR="400685" indent="450215" algn="just">
              <a:spcAft>
                <a:spcPts val="0"/>
              </a:spcAft>
            </a:pP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отворі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розрізі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різьба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повинна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бути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показана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суцільними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основними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лініями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внутрішньому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діаметру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різьби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тонкими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зовнішньому (рис.1.7). Штрихування в розрізі слід доводити до суцільних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ліній.</a:t>
            </a:r>
          </a:p>
          <a:p>
            <a:pPr marL="69850" marR="400050" indent="450215" algn="just">
              <a:spcAft>
                <a:spcPts val="0"/>
              </a:spcAft>
            </a:pP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Якщо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отвір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різьблення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наскрізний,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він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закінчується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знизу конусом з кутом при вершині в 120 градусів (слід конічного вістря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свердла), рідше – 90 градусів. Фаска, як на стрижні, так і у отворі не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креслиться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3589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2">
            <a:extLst>
              <a:ext uri="{FF2B5EF4-FFF2-40B4-BE49-F238E27FC236}">
                <a16:creationId xmlns:a16="http://schemas.microsoft.com/office/drawing/2014/main" id="{FA6E8F0F-68BE-4A62-8775-72C47A31E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976" y="1274586"/>
            <a:ext cx="63991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uk-UA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uk-UA" altLang="uk-U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063F66D-30CC-4A2D-9D91-A2F03D505939}"/>
              </a:ext>
            </a:extLst>
          </p:cNvPr>
          <p:cNvSpPr/>
          <p:nvPr/>
        </p:nvSpPr>
        <p:spPr>
          <a:xfrm>
            <a:off x="2088872" y="243226"/>
            <a:ext cx="8065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Зображення</a:t>
            </a:r>
            <a:r>
              <a:rPr lang="uk-UA" sz="3600" b="1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</a:t>
            </a:r>
            <a:r>
              <a:rPr lang="uk-UA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різі</a:t>
            </a:r>
            <a:r>
              <a:rPr lang="uk-UA" sz="3600" b="1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</a:t>
            </a:r>
            <a:r>
              <a:rPr lang="uk-UA" sz="3600" b="1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креслениках</a:t>
            </a:r>
            <a:endParaRPr lang="uk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0606BDE-E817-4111-8BCD-2135915B68F8}"/>
              </a:ext>
            </a:extLst>
          </p:cNvPr>
          <p:cNvSpPr/>
          <p:nvPr/>
        </p:nvSpPr>
        <p:spPr>
          <a:xfrm>
            <a:off x="599934" y="1043753"/>
            <a:ext cx="115920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/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розрізах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нарізного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з’єднання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слід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зображувати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тільки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частину внутрішньої різьби, яка не закрита зовнішньої наріззю, при цьому</a:t>
            </a:r>
            <a:r>
              <a:rPr lang="uk-UA" sz="2000" spc="-2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є ділянка загальна для двох деталей і зовнішня нарізь показана на деталі,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яка</a:t>
            </a:r>
            <a:r>
              <a:rPr lang="uk-UA" sz="20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угвинчується в</a:t>
            </a:r>
            <a:r>
              <a:rPr lang="uk-UA" sz="20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різьбове</a:t>
            </a:r>
            <a:r>
              <a:rPr lang="uk-UA" sz="20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гніздо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F165FA-DE22-4F70-9B1B-F13E29041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2340" y="2162807"/>
            <a:ext cx="8301560" cy="277626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5497905-5EDB-48C7-A938-F4EB4CD90741}"/>
              </a:ext>
            </a:extLst>
          </p:cNvPr>
          <p:cNvSpPr/>
          <p:nvPr/>
        </p:nvSpPr>
        <p:spPr>
          <a:xfrm>
            <a:off x="599934" y="5306415"/>
            <a:ext cx="10560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9555" marR="220980" indent="450215" algn="just">
              <a:spcAft>
                <a:spcPts val="0"/>
              </a:spcAft>
            </a:pP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креслениках деталей завжди показують розмір зовнішнього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діаметра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різі.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Якщо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стрижень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угвинчується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отвір,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зовнішній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діаметр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отвору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повинен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відповідати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внутрішньому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діаметру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різьби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</a:t>
            </a:r>
            <a:r>
              <a:rPr lang="uk-UA" sz="20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стержні.</a:t>
            </a:r>
          </a:p>
        </p:txBody>
      </p:sp>
    </p:spTree>
    <p:extLst>
      <p:ext uri="{BB962C8B-B14F-4D97-AF65-F5344CB8AC3E}">
        <p14:creationId xmlns:p14="http://schemas.microsoft.com/office/powerpoint/2010/main" val="81610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2">
            <a:extLst>
              <a:ext uri="{FF2B5EF4-FFF2-40B4-BE49-F238E27FC236}">
                <a16:creationId xmlns:a16="http://schemas.microsoft.com/office/drawing/2014/main" id="{FA6E8F0F-68BE-4A62-8775-72C47A31E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976" y="1274586"/>
            <a:ext cx="63991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uk-UA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uk-UA" altLang="uk-U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815D680-C5B3-4C75-8368-B630D9E49A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9339" y="632205"/>
            <a:ext cx="716470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04040"/>
                </a:solidFill>
                <a:latin typeface="Trebuchet MS"/>
                <a:cs typeface="Trebuchet MS"/>
              </a:rPr>
              <a:t>Мета: </a:t>
            </a:r>
            <a:r>
              <a:rPr sz="2800" spc="-5" dirty="0">
                <a:solidFill>
                  <a:srgbClr val="404040"/>
                </a:solidFill>
              </a:rPr>
              <a:t>Ознайомлення</a:t>
            </a:r>
            <a:r>
              <a:rPr sz="2800" spc="20" dirty="0">
                <a:solidFill>
                  <a:srgbClr val="404040"/>
                </a:solidFill>
              </a:rPr>
              <a:t> </a:t>
            </a:r>
            <a:r>
              <a:rPr sz="2800" spc="-5" dirty="0">
                <a:solidFill>
                  <a:srgbClr val="404040"/>
                </a:solidFill>
              </a:rPr>
              <a:t>з</a:t>
            </a:r>
            <a:r>
              <a:rPr sz="2800" spc="-10" dirty="0">
                <a:solidFill>
                  <a:srgbClr val="404040"/>
                </a:solidFill>
              </a:rPr>
              <a:t> основними</a:t>
            </a:r>
            <a:r>
              <a:rPr sz="2800" spc="5" dirty="0">
                <a:solidFill>
                  <a:srgbClr val="404040"/>
                </a:solidFill>
              </a:rPr>
              <a:t> </a:t>
            </a:r>
            <a:r>
              <a:rPr sz="2800" spc="-10" dirty="0">
                <a:solidFill>
                  <a:srgbClr val="404040"/>
                </a:solidFill>
              </a:rPr>
              <a:t>типами </a:t>
            </a:r>
            <a:r>
              <a:rPr sz="2800" spc="-5" dirty="0">
                <a:solidFill>
                  <a:srgbClr val="404040"/>
                </a:solidFill>
              </a:rPr>
              <a:t> </a:t>
            </a:r>
            <a:r>
              <a:rPr sz="2800" spc="-10" dirty="0">
                <a:solidFill>
                  <a:srgbClr val="404040"/>
                </a:solidFill>
              </a:rPr>
              <a:t>нерознімних</a:t>
            </a:r>
            <a:r>
              <a:rPr sz="2800" spc="20" dirty="0">
                <a:solidFill>
                  <a:srgbClr val="404040"/>
                </a:solidFill>
              </a:rPr>
              <a:t> </a:t>
            </a:r>
            <a:r>
              <a:rPr sz="2800" spc="-5" dirty="0">
                <a:solidFill>
                  <a:srgbClr val="404040"/>
                </a:solidFill>
              </a:rPr>
              <a:t>і</a:t>
            </a:r>
            <a:r>
              <a:rPr sz="2800" spc="-10" dirty="0">
                <a:solidFill>
                  <a:srgbClr val="404040"/>
                </a:solidFill>
              </a:rPr>
              <a:t> розімних</a:t>
            </a:r>
            <a:r>
              <a:rPr sz="2800" dirty="0">
                <a:solidFill>
                  <a:srgbClr val="404040"/>
                </a:solidFill>
              </a:rPr>
              <a:t> </a:t>
            </a:r>
            <a:r>
              <a:rPr sz="2800" spc="-5" dirty="0">
                <a:solidFill>
                  <a:srgbClr val="404040"/>
                </a:solidFill>
              </a:rPr>
              <a:t>з’єднань</a:t>
            </a:r>
            <a:r>
              <a:rPr sz="2800" spc="-15" dirty="0">
                <a:solidFill>
                  <a:srgbClr val="404040"/>
                </a:solidFill>
              </a:rPr>
              <a:t> </a:t>
            </a:r>
            <a:r>
              <a:rPr sz="2800" spc="-5" dirty="0">
                <a:solidFill>
                  <a:srgbClr val="404040"/>
                </a:solidFill>
              </a:rPr>
              <a:t>та</a:t>
            </a:r>
            <a:r>
              <a:rPr sz="2800" spc="10" dirty="0">
                <a:solidFill>
                  <a:srgbClr val="404040"/>
                </a:solidFill>
              </a:rPr>
              <a:t> </a:t>
            </a:r>
            <a:r>
              <a:rPr sz="2800" spc="-10" dirty="0">
                <a:solidFill>
                  <a:srgbClr val="404040"/>
                </a:solidFill>
              </a:rPr>
              <a:t>типами </a:t>
            </a:r>
            <a:r>
              <a:rPr sz="2800" spc="-830" dirty="0">
                <a:solidFill>
                  <a:srgbClr val="404040"/>
                </a:solidFill>
              </a:rPr>
              <a:t> </a:t>
            </a:r>
            <a:r>
              <a:rPr sz="2800" spc="-5" dirty="0">
                <a:solidFill>
                  <a:srgbClr val="404040"/>
                </a:solidFill>
              </a:rPr>
              <a:t>нарізі.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A5B805E2-AF77-4938-8C83-A09F5A3E1B14}"/>
              </a:ext>
            </a:extLst>
          </p:cNvPr>
          <p:cNvSpPr txBox="1"/>
          <p:nvPr/>
        </p:nvSpPr>
        <p:spPr>
          <a:xfrm>
            <a:off x="1069339" y="2466619"/>
            <a:ext cx="8209280" cy="266763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612515">
              <a:lnSpc>
                <a:spcPct val="100000"/>
              </a:lnSpc>
              <a:spcBef>
                <a:spcPts val="1095"/>
              </a:spcBef>
            </a:pP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Зміст:</a:t>
            </a:r>
            <a:endParaRPr sz="2800" dirty="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357"/>
              <a:buAutoNum type="arabicPeriod"/>
              <a:tabLst>
                <a:tab pos="356235" algn="l"/>
              </a:tabLst>
            </a:pP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Класифікація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з’єднань</a:t>
            </a:r>
            <a:endParaRPr sz="2800" dirty="0">
              <a:latin typeface="Trebuchet MS"/>
              <a:cs typeface="Trebuchet MS"/>
            </a:endParaRPr>
          </a:p>
          <a:p>
            <a:pPr marL="355600" marR="5080" indent="-343535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357"/>
              <a:buAutoNum type="arabicPeriod"/>
              <a:tabLst>
                <a:tab pos="356235" algn="l"/>
              </a:tabLst>
            </a:pP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Нарізь:</a:t>
            </a:r>
            <a:r>
              <a:rPr sz="2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конструктивні</a:t>
            </a:r>
            <a:r>
              <a:rPr sz="28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елементи,</a:t>
            </a:r>
            <a:r>
              <a:rPr sz="28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класифікація, </a:t>
            </a:r>
            <a:r>
              <a:rPr sz="2800" spc="-8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зображення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та</a:t>
            </a:r>
            <a:r>
              <a:rPr sz="2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умовне</a:t>
            </a:r>
            <a:r>
              <a:rPr sz="2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позначення</a:t>
            </a:r>
            <a:endParaRPr sz="2800" dirty="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357"/>
              <a:buAutoNum type="arabicPeriod"/>
              <a:tabLst>
                <a:tab pos="356235" algn="l"/>
              </a:tabLst>
            </a:pP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Стандартні</a:t>
            </a:r>
            <a:r>
              <a:rPr sz="2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кріпильні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деталі</a:t>
            </a:r>
            <a:r>
              <a:rPr sz="2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з</a:t>
            </a:r>
            <a:r>
              <a:rPr sz="28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наріззю</a:t>
            </a:r>
            <a:endParaRPr sz="28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65658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967" y="2316587"/>
            <a:ext cx="5544033" cy="1664855"/>
          </a:xfrm>
        </p:spPr>
        <p:txBody>
          <a:bodyPr>
            <a:normAutofit fontScale="90000"/>
          </a:bodyPr>
          <a:lstStyle/>
          <a:p>
            <a:pPr indent="352425" algn="just"/>
            <a:r>
              <a:rPr lang="uk-UA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Метрична нарізь М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основним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типом </a:t>
            </a:r>
            <a:r>
              <a:rPr lang="ru-RU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кріпильної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нарізі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Діаметри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кроки </a:t>
            </a:r>
            <a:r>
              <a:rPr lang="ru-RU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встановлює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ГОСТ 8724-81. В </a:t>
            </a:r>
            <a:r>
              <a:rPr lang="ru-RU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основі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профілю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лежить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рівнобічний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трикутник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(кут профілю 60</a:t>
            </a:r>
            <a:r>
              <a:rPr lang="uk-UA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uk-UA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0454" y="2096209"/>
            <a:ext cx="5777345" cy="166485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24255" y="4503880"/>
            <a:ext cx="6247418" cy="16648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46088" algn="just"/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Дюймова нарізь.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основі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профілю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лежить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рівнобічний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трикутник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(кут профілю 55</a:t>
            </a: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Номінальний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діаметр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цієї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нарізі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виражається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дюймах. Дюйм (1") –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англійська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міра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довжини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дорівнює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25,4 мм.</a:t>
            </a: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182" y="4223893"/>
            <a:ext cx="3241891" cy="222482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A66571-542A-40A9-9562-EE27029F55FD}"/>
              </a:ext>
            </a:extLst>
          </p:cNvPr>
          <p:cNvSpPr/>
          <p:nvPr/>
        </p:nvSpPr>
        <p:spPr>
          <a:xfrm>
            <a:off x="4178409" y="199055"/>
            <a:ext cx="3038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Кріпильні нарізі</a:t>
            </a: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DBC43AA-3116-411E-BBE4-C79ACC83C0B3}"/>
              </a:ext>
            </a:extLst>
          </p:cNvPr>
          <p:cNvSpPr txBox="1">
            <a:spLocks/>
          </p:cNvSpPr>
          <p:nvPr/>
        </p:nvSpPr>
        <p:spPr>
          <a:xfrm>
            <a:off x="677333" y="1149927"/>
            <a:ext cx="10711103" cy="7634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360363"/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Вироби, за допомогою яких виробляються з'єднання деталей у машинах і механізмах називаються </a:t>
            </a: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кріпильними.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659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455" y="456543"/>
            <a:ext cx="8596668" cy="678873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Метрична </a:t>
            </a:r>
            <a:r>
              <a:rPr lang="uk-U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нарізь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003" y="5504502"/>
            <a:ext cx="961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Нарізь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великим кроком позначається, наприклад: М24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003" y="6027722"/>
            <a:ext cx="9903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Нарізь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дрібним кроком 1 мм позначається, наприклад: М24×1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745"/>
          <a:stretch/>
        </p:blipFill>
        <p:spPr>
          <a:xfrm>
            <a:off x="1736932" y="1135416"/>
            <a:ext cx="6988194" cy="394193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053070" y="4584879"/>
            <a:ext cx="1081826" cy="218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82614" y="4584879"/>
            <a:ext cx="135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GOST type B" panose="020B0500000000000000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Вісь нарізі</a:t>
            </a:r>
            <a:endParaRPr lang="ru-RU" b="1" dirty="0">
              <a:latin typeface="GOST type B" panose="020B0500000000000000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5003" y="5138901"/>
            <a:ext cx="4826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профилю Н = 0,866025404Р</a:t>
            </a:r>
          </a:p>
        </p:txBody>
      </p:sp>
    </p:spTree>
    <p:extLst>
      <p:ext uri="{BB962C8B-B14F-4D97-AF65-F5344CB8AC3E}">
        <p14:creationId xmlns:p14="http://schemas.microsoft.com/office/powerpoint/2010/main" val="3833368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101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кроки метричних нарізей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43" b="-1"/>
          <a:stretch/>
        </p:blipFill>
        <p:spPr>
          <a:xfrm>
            <a:off x="1983346" y="1159099"/>
            <a:ext cx="5306095" cy="52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30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8136" y="990600"/>
            <a:ext cx="8348471" cy="5410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0668" y="402082"/>
            <a:ext cx="87661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Trebuchet MS"/>
                <a:cs typeface="Trebuchet MS"/>
              </a:rPr>
              <a:t>Профілі</a:t>
            </a:r>
            <a:r>
              <a:rPr b="1" spc="-3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та</a:t>
            </a:r>
            <a:r>
              <a:rPr b="1" spc="-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позначення</a:t>
            </a:r>
            <a:r>
              <a:rPr b="1" spc="-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стандартних</a:t>
            </a:r>
            <a:r>
              <a:rPr b="1" spc="-2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нарізей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660D10-42C5-4635-BE75-C0B513B9B1FF}"/>
              </a:ext>
            </a:extLst>
          </p:cNvPr>
          <p:cNvSpPr/>
          <p:nvPr/>
        </p:nvSpPr>
        <p:spPr>
          <a:xfrm>
            <a:off x="609599" y="566678"/>
            <a:ext cx="105294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ctr"/>
            <a:r>
              <a:rPr lang="ru-RU" sz="2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Кріпильно-ущільнювальні</a:t>
            </a:r>
            <a:r>
              <a:rPr lang="ru-RU" sz="2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2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нарізі</a:t>
            </a:r>
            <a:r>
              <a:rPr lang="ru-RU" sz="2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indent="360363" algn="just"/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Трубна </a:t>
            </a:r>
            <a:r>
              <a:rPr lang="ru-RU" sz="20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циліндрична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(ГОСТ 6357-81). </a:t>
            </a:r>
          </a:p>
          <a:p>
            <a:pPr indent="360363" algn="just"/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Профіль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рівнобічний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трикутник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із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кутом при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вершині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55°. </a:t>
            </a:r>
          </a:p>
          <a:p>
            <a:pPr indent="360363" algn="just"/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Слід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відмітити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дюйм (25,4 мм)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дорівнює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не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зовнішньому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діаметру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нарізі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а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діаметру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отвору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труби і тому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позначення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нарізі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виноситься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поличку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щоб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його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не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відносили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до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зовнішнього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діаметру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Розмір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зовнішнього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діаметру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нарізі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дорівнює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сумі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діаметру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отвору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і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товщині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стінок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труби.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F7DFD0B-79D5-4CD8-90DD-092514F00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9647" y="3004271"/>
            <a:ext cx="6829358" cy="361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46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991" y="1371600"/>
            <a:ext cx="8575548" cy="5105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4376" y="630682"/>
            <a:ext cx="54457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Trebuchet MS"/>
                <a:cs typeface="Trebuchet MS"/>
              </a:rPr>
              <a:t>Трубна</a:t>
            </a:r>
            <a:r>
              <a:rPr b="1" spc="-35" dirty="0">
                <a:latin typeface="Trebuchet MS"/>
                <a:cs typeface="Trebuchet MS"/>
              </a:rPr>
              <a:t> </a:t>
            </a:r>
            <a:r>
              <a:rPr b="1" spc="-5" dirty="0">
                <a:latin typeface="Trebuchet MS"/>
                <a:cs typeface="Trebuchet MS"/>
              </a:rPr>
              <a:t>циліндрична</a:t>
            </a:r>
            <a:r>
              <a:rPr b="1" spc="-1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нарізь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8457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Трапецеїдальна </a:t>
            </a:r>
            <a:r>
              <a:rPr lang="uk-U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нарізь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1" y="1328058"/>
            <a:ext cx="7687034" cy="462939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489296-48A4-45DE-8DCC-2B698E7CB408}"/>
              </a:ext>
            </a:extLst>
          </p:cNvPr>
          <p:cNvSpPr/>
          <p:nvPr/>
        </p:nvSpPr>
        <p:spPr>
          <a:xfrm>
            <a:off x="7330905" y="1328057"/>
            <a:ext cx="4563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0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Трапецеїдальна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(ГОСТ 24738-81 –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однозахідна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ГОСТ 24739-81 –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багатозахідна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В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основі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профілю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лежить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рівнобічна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трапеція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 кутом при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вершині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30°.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600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991" y="1371600"/>
            <a:ext cx="8575548" cy="5105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4376" y="630682"/>
            <a:ext cx="54457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Trebuchet MS"/>
                <a:cs typeface="Trebuchet MS"/>
              </a:rPr>
              <a:t>Трубна</a:t>
            </a:r>
            <a:r>
              <a:rPr b="1" spc="-35" dirty="0">
                <a:latin typeface="Trebuchet MS"/>
                <a:cs typeface="Trebuchet MS"/>
              </a:rPr>
              <a:t> </a:t>
            </a:r>
            <a:r>
              <a:rPr b="1" spc="-5" dirty="0">
                <a:latin typeface="Trebuchet MS"/>
                <a:cs typeface="Trebuchet MS"/>
              </a:rPr>
              <a:t>циліндрична</a:t>
            </a:r>
            <a:r>
              <a:rPr b="1" spc="-1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нарізь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143000"/>
            <a:ext cx="8906256" cy="5486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6065" y="630682"/>
            <a:ext cx="28022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Trebuchet MS"/>
                <a:cs typeface="Trebuchet MS"/>
              </a:rPr>
              <a:t>Упорна</a:t>
            </a:r>
            <a:r>
              <a:rPr b="1" spc="-7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нарізь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655" y="1371600"/>
            <a:ext cx="8686800" cy="5105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5733" y="630682"/>
            <a:ext cx="35426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Прямокутна</a:t>
            </a:r>
            <a:r>
              <a:rPr spc="-85" dirty="0"/>
              <a:t> </a:t>
            </a:r>
            <a:r>
              <a:rPr spc="-5" dirty="0"/>
              <a:t>нарізь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2">
            <a:extLst>
              <a:ext uri="{FF2B5EF4-FFF2-40B4-BE49-F238E27FC236}">
                <a16:creationId xmlns:a16="http://schemas.microsoft.com/office/drawing/2014/main" id="{FA6E8F0F-68BE-4A62-8775-72C47A31E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976" y="1274586"/>
            <a:ext cx="63991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uk-UA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uk-UA" altLang="uk-U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385D8316-D25C-4E34-BDAB-47A790575C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19882" y="629158"/>
            <a:ext cx="53771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Класифікація</a:t>
            </a:r>
            <a:r>
              <a:rPr sz="4000" spc="-25" dirty="0"/>
              <a:t> </a:t>
            </a:r>
            <a:r>
              <a:rPr sz="4000" spc="-10" dirty="0"/>
              <a:t>з’єднань</a:t>
            </a:r>
            <a:endParaRPr sz="4000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E8948648-D05B-4333-8952-879691958840}"/>
              </a:ext>
            </a:extLst>
          </p:cNvPr>
          <p:cNvSpPr txBox="1"/>
          <p:nvPr/>
        </p:nvSpPr>
        <p:spPr>
          <a:xfrm>
            <a:off x="690533" y="1526213"/>
            <a:ext cx="10810933" cy="16100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sz="2200" b="1" spc="-30" dirty="0" err="1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Нерознімні</a:t>
            </a:r>
            <a:r>
              <a:rPr sz="2200" b="1" spc="-3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sz="2200" b="1" spc="-2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з’єднання </a:t>
            </a:r>
            <a:r>
              <a:rPr sz="2200" spc="73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– </a:t>
            </a:r>
            <a:r>
              <a:rPr sz="2200" spc="-2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з’єднання, </a:t>
            </a:r>
            <a:r>
              <a:rPr sz="2200" spc="-7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які </a:t>
            </a:r>
            <a:r>
              <a:rPr sz="2200" spc="-1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не </a:t>
            </a:r>
            <a:r>
              <a:rPr sz="2200" spc="-1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sz="2200" spc="-3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можливо</a:t>
            </a:r>
            <a:r>
              <a:rPr sz="2200" spc="6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sz="2200" spc="-3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розібрати</a:t>
            </a:r>
            <a:r>
              <a:rPr sz="2200" spc="6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не</a:t>
            </a:r>
            <a:r>
              <a:rPr sz="2200" spc="4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порушуючи</a:t>
            </a:r>
            <a:r>
              <a:rPr sz="2200" spc="4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цілісність </a:t>
            </a:r>
            <a:r>
              <a:rPr sz="2200" spc="-73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деталей</a:t>
            </a:r>
            <a:r>
              <a:rPr sz="2200" spc="6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(зварювання,</a:t>
            </a:r>
            <a:r>
              <a:rPr sz="2200" spc="6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sz="2200" spc="-3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пайка,</a:t>
            </a:r>
            <a:r>
              <a:rPr sz="2200" spc="3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sz="2200" spc="-4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заклепкові </a:t>
            </a:r>
            <a:r>
              <a:rPr sz="2200" spc="-4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з’єднання,</a:t>
            </a:r>
            <a:r>
              <a:rPr sz="2200" spc="4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інші)</a:t>
            </a:r>
            <a:endParaRPr sz="2200" dirty="0">
              <a:latin typeface="Cambria" panose="02040503050406030204" pitchFamily="18" charset="0"/>
              <a:ea typeface="Cambria" panose="02040503050406030204" pitchFamily="18" charset="0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200" dirty="0">
              <a:latin typeface="Cambria" panose="02040503050406030204" pitchFamily="18" charset="0"/>
              <a:ea typeface="Cambria" panose="02040503050406030204" pitchFamily="18" charset="0"/>
              <a:cs typeface="Microsoft Sans Serif"/>
            </a:endParaRPr>
          </a:p>
          <a:p>
            <a:pPr marL="355600" marR="259715" indent="-342900" algn="just">
              <a:lnSpc>
                <a:spcPct val="100000"/>
              </a:lnSpc>
              <a:spcBef>
                <a:spcPts val="1860"/>
              </a:spcBef>
            </a:pPr>
            <a:r>
              <a:rPr sz="2200" spc="-220" dirty="0">
                <a:solidFill>
                  <a:srgbClr val="90C225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/>
              </a:rPr>
              <a:t> 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E97FDF45-F3E5-47A5-A933-F09EFD0B9083}"/>
              </a:ext>
            </a:extLst>
          </p:cNvPr>
          <p:cNvSpPr txBox="1"/>
          <p:nvPr/>
        </p:nvSpPr>
        <p:spPr>
          <a:xfrm>
            <a:off x="690533" y="2569078"/>
            <a:ext cx="23552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16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20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Зварні</a:t>
            </a:r>
            <a:r>
              <a:rPr sz="20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з’єднання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39062A54-460D-4C04-BC27-A3A647DF5137}"/>
              </a:ext>
            </a:extLst>
          </p:cNvPr>
          <p:cNvSpPr txBox="1"/>
          <p:nvPr/>
        </p:nvSpPr>
        <p:spPr>
          <a:xfrm>
            <a:off x="690533" y="3671456"/>
            <a:ext cx="30010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16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20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З’єднання</a:t>
            </a:r>
            <a:r>
              <a:rPr sz="20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заклепками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DA2C23C-2A3E-492C-8716-AA8C021AD4DE}"/>
              </a:ext>
            </a:extLst>
          </p:cNvPr>
          <p:cNvSpPr txBox="1"/>
          <p:nvPr/>
        </p:nvSpPr>
        <p:spPr>
          <a:xfrm>
            <a:off x="690533" y="5034937"/>
            <a:ext cx="3419053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600" spc="-16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20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З’єднання</a:t>
            </a:r>
            <a:r>
              <a:rPr sz="2000" spc="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паянням,</a:t>
            </a:r>
            <a:r>
              <a:rPr sz="2000" spc="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endParaRPr lang="uk-UA" sz="2000" spc="25" dirty="0">
              <a:solidFill>
                <a:srgbClr val="404040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000" spc="-20" dirty="0" err="1">
                <a:solidFill>
                  <a:srgbClr val="404040"/>
                </a:solidFill>
                <a:latin typeface="Microsoft Sans Serif"/>
                <a:cs typeface="Microsoft Sans Serif"/>
              </a:rPr>
              <a:t>склеюванням</a:t>
            </a:r>
            <a:r>
              <a:rPr sz="200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та</a:t>
            </a:r>
            <a:r>
              <a:rPr sz="2000" spc="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зшиванням</a:t>
            </a:r>
            <a:endParaRPr sz="2000" dirty="0">
              <a:latin typeface="Microsoft Sans Serif"/>
              <a:cs typeface="Microsoft Sans Serif"/>
            </a:endParaRPr>
          </a:p>
        </p:txBody>
      </p:sp>
      <p:pic>
        <p:nvPicPr>
          <p:cNvPr id="12" name="object 7">
            <a:extLst>
              <a:ext uri="{FF2B5EF4-FFF2-40B4-BE49-F238E27FC236}">
                <a16:creationId xmlns:a16="http://schemas.microsoft.com/office/drawing/2014/main" id="{583244BC-944F-4BF9-9D2A-B551FB67A3B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6311" y="2353343"/>
            <a:ext cx="2139215" cy="1565852"/>
          </a:xfrm>
          <a:prstGeom prst="rect">
            <a:avLst/>
          </a:prstGeom>
        </p:spPr>
      </p:pic>
      <p:pic>
        <p:nvPicPr>
          <p:cNvPr id="13" name="object 8">
            <a:extLst>
              <a:ext uri="{FF2B5EF4-FFF2-40B4-BE49-F238E27FC236}">
                <a16:creationId xmlns:a16="http://schemas.microsoft.com/office/drawing/2014/main" id="{1541BDEC-F1E7-4459-B3FE-17FADCF1E75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75330" y="3378349"/>
            <a:ext cx="4660392" cy="1656588"/>
          </a:xfrm>
          <a:prstGeom prst="rect">
            <a:avLst/>
          </a:prstGeom>
        </p:spPr>
      </p:pic>
      <p:pic>
        <p:nvPicPr>
          <p:cNvPr id="14" name="object 2">
            <a:extLst>
              <a:ext uri="{FF2B5EF4-FFF2-40B4-BE49-F238E27FC236}">
                <a16:creationId xmlns:a16="http://schemas.microsoft.com/office/drawing/2014/main" id="{D1136B15-9EAB-4244-80A1-CCB7D7CEDE6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09586" y="5034937"/>
            <a:ext cx="6624666" cy="18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57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8091"/>
          </a:xfrm>
        </p:spPr>
        <p:txBody>
          <a:bodyPr>
            <a:noAutofit/>
          </a:bodyPr>
          <a:lstStyle/>
          <a:p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Едісона кругла нарізь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Профіль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різьби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складається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дуг,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спряжені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короткими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прямими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лініями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(кут профілю 30</a:t>
            </a: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740" y="1480632"/>
            <a:ext cx="7093023" cy="419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48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Умовне позначення нарізі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251" y="1219200"/>
            <a:ext cx="8742894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66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9957A73-5166-4937-88FC-F2AE68254918}"/>
              </a:ext>
            </a:extLst>
          </p:cNvPr>
          <p:cNvSpPr/>
          <p:nvPr/>
        </p:nvSpPr>
        <p:spPr>
          <a:xfrm>
            <a:off x="695738" y="2766549"/>
            <a:ext cx="9928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Для з’єднання технічних виробів застосовуються стандартні кріпильні різьбові деталі: 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болти, гвинти, шпильки, гайки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Всі кріпильні різьбові деталі виконуються з метричною наріззю і виготовляються за стандартами, що встановлюють вимоги до матеріалу, покриття й до інших умов їх виготовлення.</a:t>
            </a:r>
          </a:p>
          <a:p>
            <a:pPr indent="457200"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Різьбові кріпильні деталі, як правило, мають метричну різьбу з великим кроком, рідше із дрібним кроком.</a:t>
            </a: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FA6E8F0F-68BE-4A62-8775-72C47A31E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976" y="1274586"/>
            <a:ext cx="63991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uk-UA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uk-UA" altLang="uk-U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33467A-919A-49B6-8997-807C5F04CD34}"/>
              </a:ext>
            </a:extLst>
          </p:cNvPr>
          <p:cNvSpPr/>
          <p:nvPr/>
        </p:nvSpPr>
        <p:spPr>
          <a:xfrm>
            <a:off x="3209980" y="1012976"/>
            <a:ext cx="6777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Стандартні кріпильні різьбові деталі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615410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012" y="482915"/>
            <a:ext cx="10627976" cy="1367640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Болт –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деталь, що складається з циліндричного стержня з наріззю на одному кінці та шестигранною головкою на іншому.</a:t>
            </a:r>
            <a:b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pc="-25" dirty="0" err="1">
                <a:solidFill>
                  <a:srgbClr val="404040"/>
                </a:solidFill>
                <a:latin typeface="Microsoft Sans Serif"/>
                <a:cs typeface="Microsoft Sans Serif"/>
              </a:rPr>
              <a:t>Умовне</a:t>
            </a:r>
            <a:r>
              <a:rPr lang="ru-RU" sz="28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lang="ru-RU" sz="2800" spc="-25" dirty="0" err="1">
                <a:solidFill>
                  <a:srgbClr val="404040"/>
                </a:solidFill>
                <a:latin typeface="Microsoft Sans Serif"/>
                <a:cs typeface="Microsoft Sans Serif"/>
              </a:rPr>
              <a:t>позначення</a:t>
            </a:r>
            <a:r>
              <a:rPr lang="ru-RU" sz="28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:</a:t>
            </a:r>
            <a:r>
              <a:rPr lang="ru-RU" sz="28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lang="ru-RU" sz="28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Болт </a:t>
            </a:r>
            <a:r>
              <a:rPr lang="ru-RU" sz="2800" dirty="0">
                <a:solidFill>
                  <a:srgbClr val="404040"/>
                </a:solidFill>
                <a:latin typeface="Microsoft Sans Serif"/>
                <a:cs typeface="Microsoft Sans Serif"/>
              </a:rPr>
              <a:t>М16х50</a:t>
            </a:r>
            <a:r>
              <a:rPr lang="ru-RU" sz="28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lang="ru-RU" sz="28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ГОСТ</a:t>
            </a:r>
            <a:r>
              <a:rPr lang="ru-RU" sz="28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lang="ru-RU" sz="28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7798-70</a:t>
            </a:r>
            <a:br>
              <a:rPr lang="ru-RU" sz="2800" dirty="0">
                <a:latin typeface="Microsoft Sans Serif"/>
                <a:cs typeface="Microsoft Sans Serif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945" y="2066643"/>
            <a:ext cx="6233490" cy="43084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2F8813-0D63-48CC-9BAF-0A65E04D1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423" y="1985160"/>
            <a:ext cx="26289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22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137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Болтове з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001" y="1240971"/>
            <a:ext cx="5921941" cy="51115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530" y="1635579"/>
            <a:ext cx="4286886" cy="471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67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21674"/>
            <a:ext cx="11514667" cy="156358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Гайка –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деталь шестигранної, круглої або квадратної форми з нарізним отвором</a:t>
            </a: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5" dirty="0" err="1">
                <a:solidFill>
                  <a:srgbClr val="404040"/>
                </a:solidFill>
                <a:cs typeface="Trebuchet MS"/>
              </a:rPr>
              <a:t>Умовне</a:t>
            </a:r>
            <a:r>
              <a:rPr lang="ru-RU" spc="-25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spc="-5" dirty="0" err="1">
                <a:solidFill>
                  <a:srgbClr val="404040"/>
                </a:solidFill>
                <a:cs typeface="Trebuchet MS"/>
              </a:rPr>
              <a:t>позначення</a:t>
            </a:r>
            <a:r>
              <a:rPr lang="ru-RU" spc="-5" dirty="0">
                <a:solidFill>
                  <a:srgbClr val="404040"/>
                </a:solidFill>
                <a:cs typeface="Trebuchet MS"/>
              </a:rPr>
              <a:t>:</a:t>
            </a:r>
            <a:r>
              <a:rPr lang="ru-RU" spc="-20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spc="-5" dirty="0">
                <a:solidFill>
                  <a:srgbClr val="404040"/>
                </a:solidFill>
                <a:cs typeface="Trebuchet MS"/>
              </a:rPr>
              <a:t>Гайка</a:t>
            </a:r>
            <a:r>
              <a:rPr lang="ru-RU" spc="-10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spc="-5" dirty="0">
                <a:solidFill>
                  <a:srgbClr val="404040"/>
                </a:solidFill>
                <a:cs typeface="Trebuchet MS"/>
              </a:rPr>
              <a:t>М12</a:t>
            </a:r>
            <a:r>
              <a:rPr lang="ru-RU" spc="5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spc="-5" dirty="0">
                <a:solidFill>
                  <a:srgbClr val="404040"/>
                </a:solidFill>
                <a:cs typeface="Trebuchet MS"/>
              </a:rPr>
              <a:t>ГОСТ</a:t>
            </a:r>
            <a:r>
              <a:rPr lang="ru-RU" dirty="0">
                <a:solidFill>
                  <a:srgbClr val="404040"/>
                </a:solidFill>
                <a:cs typeface="Trebuchet MS"/>
              </a:rPr>
              <a:t> 5915-70</a:t>
            </a:r>
            <a:br>
              <a:rPr lang="ru-RU" dirty="0">
                <a:cs typeface="Trebuchet MS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2157980"/>
            <a:ext cx="9163965" cy="328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67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375" y="2175162"/>
            <a:ext cx="10342419" cy="361603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2376" y="510921"/>
            <a:ext cx="10781479" cy="9625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36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4455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Шайба	має вигляд металевого диска, вона закладається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під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гайку, головку болта або гвинта. </a:t>
            </a:r>
            <a:r>
              <a:rPr kumimoji="0" sz="2400" b="0" i="0" u="none" strike="noStrike" kern="1200" cap="none" spc="-5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Умовне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позначення: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Шайба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М12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ГОСТ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11371-78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796704" cy="1550988"/>
          </a:xfrm>
        </p:spPr>
        <p:txBody>
          <a:bodyPr>
            <a:noAutofit/>
          </a:bodyPr>
          <a:lstStyle/>
          <a:p>
            <a:pPr algn="just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Кріпильний гвинт –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циліндричний стержень, на одному кінці якого є головка, а на другому – нарізь</a:t>
            </a:r>
            <a:b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pc="-5" dirty="0" err="1">
                <a:solidFill>
                  <a:srgbClr val="404040"/>
                </a:solidFill>
                <a:cs typeface="Trebuchet MS"/>
              </a:rPr>
              <a:t>Умовне</a:t>
            </a:r>
            <a:r>
              <a:rPr lang="ru-RU" sz="2800" spc="-15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sz="2800" spc="-5" dirty="0" err="1">
                <a:solidFill>
                  <a:srgbClr val="404040"/>
                </a:solidFill>
                <a:cs typeface="Trebuchet MS"/>
              </a:rPr>
              <a:t>позначення</a:t>
            </a:r>
            <a:r>
              <a:rPr lang="ru-RU" sz="2800" spc="-5" dirty="0">
                <a:solidFill>
                  <a:srgbClr val="404040"/>
                </a:solidFill>
                <a:cs typeface="Trebuchet MS"/>
              </a:rPr>
              <a:t>:</a:t>
            </a:r>
            <a:r>
              <a:rPr lang="ru-RU" sz="2800" spc="-15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sz="2800" spc="-5" dirty="0" err="1">
                <a:solidFill>
                  <a:srgbClr val="404040"/>
                </a:solidFill>
                <a:cs typeface="Trebuchet MS"/>
              </a:rPr>
              <a:t>Гвинт</a:t>
            </a:r>
            <a:r>
              <a:rPr lang="ru-RU" sz="2800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sz="2800" spc="-5" dirty="0">
                <a:solidFill>
                  <a:srgbClr val="404040"/>
                </a:solidFill>
                <a:cs typeface="Trebuchet MS"/>
              </a:rPr>
              <a:t>М12х1,25х40</a:t>
            </a:r>
            <a:r>
              <a:rPr lang="ru-RU" sz="2800" spc="30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sz="2800" spc="-5" dirty="0">
                <a:solidFill>
                  <a:srgbClr val="404040"/>
                </a:solidFill>
                <a:cs typeface="Trebuchet MS"/>
              </a:rPr>
              <a:t>ГОСТ</a:t>
            </a:r>
            <a:r>
              <a:rPr lang="ru-RU" sz="2800" dirty="0">
                <a:solidFill>
                  <a:srgbClr val="404040"/>
                </a:solidFill>
                <a:cs typeface="Trebuchet MS"/>
              </a:rPr>
              <a:t> 17475-80</a:t>
            </a:r>
            <a:br>
              <a:rPr lang="ru-RU" sz="2800" dirty="0">
                <a:cs typeface="Trebuchet MS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3941" y="2160588"/>
            <a:ext cx="6804117" cy="445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43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Гвинтові з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6711156" cy="518341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A24486-6606-41BA-BC31-4FEB1A1F6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842" y="1828800"/>
            <a:ext cx="468283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872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0B713DF5-7148-4C21-9CFC-824EA27A3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21" y="408319"/>
            <a:ext cx="11182157" cy="604136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глибину </a:t>
            </a:r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загвинчування гвинта в залежності від матеріалу деталі з різьбовим гніздом - для сталі і бронзи </a:t>
            </a:r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= d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для чавуну </a:t>
            </a:r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= 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1,25</a:t>
            </a:r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для алюмінію </a:t>
            </a:r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глибину </a:t>
            </a:r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uk-UA" sz="20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різьблення з повним профілем, мм:</a:t>
            </a:r>
          </a:p>
          <a:p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uk-UA" sz="20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</a:t>
            </a:r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глибину </a:t>
            </a:r>
            <a:r>
              <a:rPr lang="uk-UA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uk-UA" sz="2000" i="1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свердління гнізда під різьбу, мм:</a:t>
            </a:r>
          </a:p>
          <a:p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uk-UA" sz="20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+ 6</a:t>
            </a:r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uk-UA" sz="20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+ 4</a:t>
            </a:r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довжину l гвинта, мм:</a:t>
            </a:r>
          </a:p>
          <a:p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= В + L + </a:t>
            </a:r>
            <a:r>
              <a:rPr lang="uk-UA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k-UA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uk-U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(рис. 3.8, б)</a:t>
            </a:r>
          </a:p>
          <a:p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</a:t>
            </a:r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uk-UA" sz="20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</a:t>
            </a:r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+ </a:t>
            </a:r>
            <a:r>
              <a:rPr lang="uk-UA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k-UA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номінальний діаметр </a:t>
            </a:r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uk-UA" sz="20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отвору під нарізування різьби, мм:</a:t>
            </a:r>
          </a:p>
          <a:p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uk-UA" sz="20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- р 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 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0,5 ... 2 мм;</a:t>
            </a:r>
          </a:p>
          <a:p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uk-UA" sz="20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- р 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- 0,1 для </a:t>
            </a:r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 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2,5 ... 4,5 мм;</a:t>
            </a:r>
          </a:p>
          <a:p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uk-UA" sz="20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- p 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- 0,2 для </a:t>
            </a:r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 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 ... 6 мм;</a:t>
            </a:r>
          </a:p>
          <a:p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діаметр d0 наскрізного отвору в пригвинчуватися деталі, зазвичай для гвинтів</a:t>
            </a:r>
          </a:p>
          <a:p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uk-UA" sz="20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≈ </a:t>
            </a:r>
            <a:r>
              <a:rPr lang="uk-UA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+ 0,5 мм.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35884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2163" y="1583436"/>
            <a:ext cx="7298436" cy="19583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2510" y="301497"/>
            <a:ext cx="1152698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indent="347663" algn="just">
              <a:spcBef>
                <a:spcPts val="100"/>
              </a:spcBef>
            </a:pPr>
            <a:r>
              <a:rPr sz="2000" b="1" spc="-5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Рознімні</a:t>
            </a:r>
            <a:r>
              <a:rPr sz="2000" b="1" spc="-7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000" b="1" spc="-5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з’єднання</a:t>
            </a:r>
            <a:r>
              <a:rPr lang="uk-UA" sz="2000" b="1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20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uk-UA" sz="2000" spc="-1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з’єднання, </a:t>
            </a:r>
            <a:r>
              <a:rPr lang="uk-UA" sz="2000" spc="-7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які </a:t>
            </a:r>
            <a:r>
              <a:rPr lang="uk-UA" sz="2000" spc="-3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можливо </a:t>
            </a:r>
            <a:r>
              <a:rPr lang="uk-UA" sz="2000" spc="-3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розібрати </a:t>
            </a:r>
            <a:r>
              <a:rPr lang="uk-UA" sz="2000" spc="-2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lang="uk-UA" sz="2000" spc="-1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не </a:t>
            </a:r>
            <a:r>
              <a:rPr lang="uk-UA" sz="2000" spc="-2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порушуючи </a:t>
            </a:r>
            <a:r>
              <a:rPr lang="uk-UA" sz="2000" spc="-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цілісність </a:t>
            </a:r>
            <a:r>
              <a:rPr lang="uk-UA" sz="2000" spc="-2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деталей </a:t>
            </a:r>
            <a:br>
              <a:rPr lang="uk-UA" sz="2000" spc="-2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</a:br>
            <a:r>
              <a:rPr lang="uk-UA" sz="2000" spc="-1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(болтові, </a:t>
            </a:r>
            <a:r>
              <a:rPr lang="uk-UA" sz="2000" spc="-73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lang="uk-UA" sz="2000" spc="-2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шпилькові,</a:t>
            </a:r>
            <a:r>
              <a:rPr lang="uk-UA" sz="2000" spc="4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lang="uk-UA" sz="2000" spc="-1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гвинтові,</a:t>
            </a:r>
            <a:r>
              <a:rPr lang="uk-UA" sz="2000" spc="4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lang="uk-UA" sz="2000" spc="-15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інші)</a:t>
            </a:r>
            <a:endParaRPr sz="2000" spc="-5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6310" y="903808"/>
            <a:ext cx="811149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Шпонкові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з’єднання,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що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утворюються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за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допомогою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деталей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певної форми,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які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входять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одночасно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у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паз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вала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та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у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паз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охоплюючої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втулки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6290" y="3652266"/>
            <a:ext cx="7425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Шліцьові з’єднання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– спряження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втулок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з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валами,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які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утворюються за </a:t>
            </a:r>
            <a:r>
              <a:rPr kumimoji="0" sz="1800" b="0" i="0" u="none" strike="noStrike" kern="1200" cap="none" spc="-5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допомогою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виступів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на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валу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і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западин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такого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ж профілю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у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втулці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3791" y="4192523"/>
            <a:ext cx="6862572" cy="188366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96290" y="6012586"/>
            <a:ext cx="8409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Нарізні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з’єднання,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які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одержують нагвинчуванням однієї деталі на іншу або за </a:t>
            </a:r>
            <a:r>
              <a:rPr kumimoji="0" sz="1800" b="0" i="0" u="none" strike="noStrike" kern="1200" cap="none" spc="-5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допомогою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стандартних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кріпильних деталей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з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наріззю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72242"/>
            <a:ext cx="10073793" cy="1330036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Шпилька –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кріпильна циліндрична деталь з наріззю на обох кінцях</a:t>
            </a:r>
            <a:b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pc="-5" dirty="0" err="1">
                <a:solidFill>
                  <a:srgbClr val="404040"/>
                </a:solidFill>
                <a:cs typeface="Trebuchet MS"/>
              </a:rPr>
              <a:t>Умовне</a:t>
            </a:r>
            <a:r>
              <a:rPr lang="ru-RU" sz="2400" spc="-30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sz="2400" dirty="0" err="1">
                <a:solidFill>
                  <a:srgbClr val="404040"/>
                </a:solidFill>
                <a:cs typeface="Trebuchet MS"/>
              </a:rPr>
              <a:t>позначення</a:t>
            </a:r>
            <a:r>
              <a:rPr lang="ru-RU" sz="2400" dirty="0">
                <a:solidFill>
                  <a:srgbClr val="404040"/>
                </a:solidFill>
                <a:cs typeface="Trebuchet MS"/>
              </a:rPr>
              <a:t>:</a:t>
            </a:r>
            <a:r>
              <a:rPr lang="ru-RU" sz="2400" spc="-20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sz="2400" spc="-5" dirty="0">
                <a:solidFill>
                  <a:srgbClr val="404040"/>
                </a:solidFill>
                <a:cs typeface="Trebuchet MS"/>
              </a:rPr>
              <a:t>Шпилька</a:t>
            </a:r>
            <a:r>
              <a:rPr lang="ru-RU" sz="2400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sz="2400" spc="-5" dirty="0">
                <a:solidFill>
                  <a:srgbClr val="404040"/>
                </a:solidFill>
                <a:cs typeface="Trebuchet MS"/>
              </a:rPr>
              <a:t>М16х80</a:t>
            </a:r>
            <a:r>
              <a:rPr lang="ru-RU" sz="2400" spc="10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sz="2400" spc="-5" dirty="0">
                <a:solidFill>
                  <a:srgbClr val="404040"/>
                </a:solidFill>
                <a:cs typeface="Trebuchet MS"/>
              </a:rPr>
              <a:t>ГОСТ</a:t>
            </a:r>
            <a:r>
              <a:rPr lang="ru-RU" sz="2400" spc="-10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sz="2400" dirty="0">
                <a:solidFill>
                  <a:srgbClr val="404040"/>
                </a:solidFill>
                <a:cs typeface="Trebuchet MS"/>
              </a:rPr>
              <a:t>22032-76</a:t>
            </a:r>
            <a:br>
              <a:rPr lang="ru-RU" sz="2400" dirty="0">
                <a:cs typeface="Trebuchet MS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127" y="1302327"/>
            <a:ext cx="6331528" cy="518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968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430" y="360218"/>
            <a:ext cx="8596668" cy="696686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Шпилькові з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4502D1-2500-4A16-9570-AC3AB8571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499" y="1056904"/>
            <a:ext cx="6600315" cy="544087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CDA0951-1368-4A25-A06A-661E384415E8}"/>
              </a:ext>
            </a:extLst>
          </p:cNvPr>
          <p:cNvSpPr/>
          <p:nvPr/>
        </p:nvSpPr>
        <p:spPr>
          <a:xfrm>
            <a:off x="7923792" y="1955862"/>
            <a:ext cx="416517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Діаметр отвору: d</a:t>
            </a:r>
            <a:r>
              <a:rPr lang="uk-UA" sz="20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uk-UA" sz="20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1,1</a:t>
            </a:r>
            <a:r>
              <a:rPr lang="uk-UA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  <a:p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Глибина гнізда: </a:t>
            </a:r>
          </a:p>
          <a:p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uk-UA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uk-UA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+ 0,5</a:t>
            </a: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  <a:p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Глибина нарізної частини гнізда:</a:t>
            </a:r>
          </a:p>
          <a:p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uk-UA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uk-UA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+ 0,2</a:t>
            </a: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  <a:p>
            <a:r>
              <a:rPr lang="uk-UA" sz="20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304A84-9B00-41F6-A96A-0DC9B7BF3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3754" y="3670385"/>
            <a:ext cx="3091747" cy="318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14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36" y="404132"/>
            <a:ext cx="10834007" cy="584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984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853" y="234155"/>
            <a:ext cx="8486890" cy="30347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53" y="3268861"/>
            <a:ext cx="8334490" cy="350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290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430" y="360218"/>
            <a:ext cx="8596668" cy="696686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Шпилькові з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5085609-C4C5-4115-A37A-0828745B9093}"/>
              </a:ext>
            </a:extLst>
          </p:cNvPr>
          <p:cNvSpPr/>
          <p:nvPr/>
        </p:nvSpPr>
        <p:spPr>
          <a:xfrm>
            <a:off x="526472" y="1056904"/>
            <a:ext cx="101969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Розміри елементів шпильки: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 –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діаметр різьби;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 –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крок різьби;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l0 –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довжина різьбового кінця;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 –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висота фаски наведені у таблиці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8C1A3A-1037-4C42-803F-2ABAD43B0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81" y="1779838"/>
            <a:ext cx="10461537" cy="190524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78D88A4-8F55-4A7A-B459-4DAA0BF99650}"/>
              </a:ext>
            </a:extLst>
          </p:cNvPr>
          <p:cNvSpPr/>
          <p:nvPr/>
        </p:nvSpPr>
        <p:spPr>
          <a:xfrm>
            <a:off x="510968" y="3728514"/>
            <a:ext cx="111700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Робоча довжина шпильки: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 = b + S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ш +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 + k,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де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 –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товщина приєднуваної деталі (рис. 11.7);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ш – висота шайби (табл. 11.2);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 –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висота гайки (табл. 11.2);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 –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запас різьби шпильки на виході, з врахуванням висоти фаски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 = (0,2...0,5)d.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6D670FA-61D7-4536-894E-E978F7F7CA63}"/>
              </a:ext>
            </a:extLst>
          </p:cNvPr>
          <p:cNvSpPr/>
          <p:nvPr/>
        </p:nvSpPr>
        <p:spPr>
          <a:xfrm>
            <a:off x="526472" y="4950270"/>
            <a:ext cx="5802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Розмір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довжини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посадочного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кінця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шпильки l1:</a:t>
            </a:r>
            <a:r>
              <a:rPr lang="ru-RU" dirty="0"/>
              <a:t> </a:t>
            </a:r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526465-9B43-4F8F-9B59-8684B6ED2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26" y="5350380"/>
            <a:ext cx="9985465" cy="130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629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1"/>
            <a:ext cx="4435668" cy="5714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8647" y="1143000"/>
            <a:ext cx="4114705" cy="571817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6F1280-97D0-4E82-AEC9-54DC14C055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3850" y="0"/>
            <a:ext cx="4019550" cy="56102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3DCA9D-9CDB-4B5F-9B37-9ACB435BF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1091" y="200889"/>
            <a:ext cx="1334800" cy="40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550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0CFCAB-BADE-4291-BDAE-947B9158086F}"/>
              </a:ext>
            </a:extLst>
          </p:cNvPr>
          <p:cNvSpPr/>
          <p:nvPr/>
        </p:nvSpPr>
        <p:spPr>
          <a:xfrm>
            <a:off x="4834595" y="418007"/>
            <a:ext cx="2522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Специфікація</a:t>
            </a:r>
            <a:endParaRPr lang="uk-UA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52978F-9D5B-49F6-A41C-E30269B32A77}"/>
              </a:ext>
            </a:extLst>
          </p:cNvPr>
          <p:cNvSpPr/>
          <p:nvPr/>
        </p:nvSpPr>
        <p:spPr>
          <a:xfrm>
            <a:off x="526471" y="1000081"/>
            <a:ext cx="1119447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Специфікація</a:t>
            </a: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це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документ,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визначає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склад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складальної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одиниці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(комплексу і комплекту) і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потрібний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для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виготовлення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комплектування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конструкторської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документації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планування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до запуску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зазначеного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виробу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виробництво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indent="360363" algn="just"/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Для кожного складального </a:t>
            </a:r>
            <a:r>
              <a:rPr lang="uk-UA" sz="2200" dirty="0">
                <a:latin typeface="Cambria" panose="02040503050406030204" pitchFamily="18" charset="0"/>
                <a:ea typeface="Cambria" panose="02040503050406030204" pitchFamily="18" charset="0"/>
              </a:rPr>
              <a:t>креслення має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бути </a:t>
            </a:r>
            <a:r>
              <a:rPr lang="uk-UA" sz="2200" dirty="0">
                <a:latin typeface="Cambria" panose="02040503050406030204" pitchFamily="18" charset="0"/>
                <a:ea typeface="Cambria" panose="02040503050406030204" pitchFamily="18" charset="0"/>
              </a:rPr>
              <a:t>специфікація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, яку </a:t>
            </a:r>
            <a:r>
              <a:rPr lang="uk-UA" sz="2200" dirty="0">
                <a:latin typeface="Cambria" panose="02040503050406030204" pitchFamily="18" charset="0"/>
                <a:ea typeface="Cambria" panose="02040503050406030204" pitchFamily="18" charset="0"/>
              </a:rPr>
              <a:t>виконують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за стандартом ГОСТ 2.108-68 на </a:t>
            </a:r>
            <a:r>
              <a:rPr lang="uk-UA" sz="2200" dirty="0">
                <a:latin typeface="Cambria" panose="02040503050406030204" pitchFamily="18" charset="0"/>
                <a:ea typeface="Cambria" panose="02040503050406030204" pitchFamily="18" charset="0"/>
              </a:rPr>
              <a:t>окремих аркушах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формату А4 за формою 1 </a:t>
            </a:r>
            <a:r>
              <a:rPr lang="uk-UA" sz="2200" dirty="0">
                <a:latin typeface="Cambria" panose="02040503050406030204" pitchFamily="18" charset="0"/>
                <a:ea typeface="Cambria" panose="02040503050406030204" pitchFamily="18" charset="0"/>
              </a:rPr>
              <a:t>або 1а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indent="360363" algn="just"/>
            <a:r>
              <a:rPr lang="uk-UA" sz="2200" dirty="0">
                <a:latin typeface="Cambria" panose="02040503050406030204" pitchFamily="18" charset="0"/>
                <a:ea typeface="Cambria" panose="02040503050406030204" pitchFamily="18" charset="0"/>
              </a:rPr>
              <a:t>Специфікація складається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з таких </a:t>
            </a:r>
            <a:r>
              <a:rPr lang="uk-UA" sz="2200" dirty="0">
                <a:latin typeface="Cambria" panose="02040503050406030204" pitchFamily="18" charset="0"/>
                <a:ea typeface="Cambria" panose="02040503050406030204" pitchFamily="18" charset="0"/>
              </a:rPr>
              <a:t>розділів: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2200" i="1" dirty="0">
                <a:latin typeface="Cambria" panose="02040503050406030204" pitchFamily="18" charset="0"/>
                <a:ea typeface="Cambria" panose="02040503050406030204" pitchFamily="18" charset="0"/>
              </a:rPr>
              <a:t>документація</a:t>
            </a:r>
            <a:r>
              <a:rPr lang="ru-RU" sz="22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uk-UA" sz="2200" i="1" dirty="0">
                <a:latin typeface="Cambria" panose="02040503050406030204" pitchFamily="18" charset="0"/>
                <a:ea typeface="Cambria" panose="02040503050406030204" pitchFamily="18" charset="0"/>
              </a:rPr>
              <a:t>комплекси</a:t>
            </a:r>
            <a:r>
              <a:rPr lang="ru-RU" sz="22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uk-UA" sz="2200" i="1" dirty="0">
                <a:latin typeface="Cambria" panose="02040503050406030204" pitchFamily="18" charset="0"/>
                <a:ea typeface="Cambria" panose="02040503050406030204" pitchFamily="18" charset="0"/>
              </a:rPr>
              <a:t>складальні одиниці</a:t>
            </a:r>
            <a:r>
              <a:rPr lang="ru-RU" sz="22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uk-UA" sz="2200" i="1" dirty="0">
                <a:latin typeface="Cambria" panose="02040503050406030204" pitchFamily="18" charset="0"/>
                <a:ea typeface="Cambria" panose="02040503050406030204" pitchFamily="18" charset="0"/>
              </a:rPr>
              <a:t>деталі</a:t>
            </a:r>
            <a:r>
              <a:rPr lang="ru-RU" sz="22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uk-UA" sz="2200" i="1" dirty="0">
                <a:latin typeface="Cambria" panose="02040503050406030204" pitchFamily="18" charset="0"/>
                <a:ea typeface="Cambria" panose="02040503050406030204" pitchFamily="18" charset="0"/>
              </a:rPr>
              <a:t>стандартні вироби</a:t>
            </a:r>
            <a:r>
              <a:rPr lang="ru-RU" sz="22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uk-UA" sz="2200" i="1" dirty="0">
                <a:latin typeface="Cambria" panose="02040503050406030204" pitchFamily="18" charset="0"/>
                <a:ea typeface="Cambria" panose="02040503050406030204" pitchFamily="18" charset="0"/>
              </a:rPr>
              <a:t>інші вироби</a:t>
            </a:r>
            <a:r>
              <a:rPr lang="ru-RU" sz="22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uk-UA" sz="2200" i="1" dirty="0">
                <a:latin typeface="Cambria" panose="02040503050406030204" pitchFamily="18" charset="0"/>
                <a:ea typeface="Cambria" panose="02040503050406030204" pitchFamily="18" charset="0"/>
              </a:rPr>
              <a:t>матеріали</a:t>
            </a:r>
            <a:r>
              <a:rPr lang="ru-RU" sz="22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uk-UA" sz="2200" i="1" dirty="0">
                <a:latin typeface="Cambria" panose="02040503050406030204" pitchFamily="18" charset="0"/>
                <a:ea typeface="Cambria" panose="02040503050406030204" pitchFamily="18" charset="0"/>
              </a:rPr>
              <a:t>комплекти</a:t>
            </a:r>
            <a:r>
              <a:rPr lang="ru-RU" sz="22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indent="360363" algn="just"/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Найменування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кожного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розділу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записують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специфікації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вигляді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заголовка в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графі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«</a:t>
            </a:r>
            <a:r>
              <a:rPr lang="uk-UA" sz="2200" dirty="0">
                <a:latin typeface="Cambria" panose="02040503050406030204" pitchFamily="18" charset="0"/>
                <a:ea typeface="Cambria" panose="02040503050406030204" pitchFamily="18" charset="0"/>
              </a:rPr>
              <a:t>Н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айменування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» і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підкреслюють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суцільною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тонкою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лінією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Під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кожним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заголовком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залишають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вільний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рядок, а в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кінці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кожного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розділу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– не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менш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ніж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один рядок для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додаткових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записів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. У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навчальному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кресленні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найчастіше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зустрічаються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розділами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«</a:t>
            </a:r>
            <a:r>
              <a:rPr lang="ru-RU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Деталі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», «</a:t>
            </a:r>
            <a:r>
              <a:rPr lang="ru-RU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Стандартні</a:t>
            </a:r>
            <a:r>
              <a:rPr lang="ru-RU" sz="2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вироби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» та « </a:t>
            </a:r>
            <a:r>
              <a:rPr lang="ru-RU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Інші</a:t>
            </a:r>
            <a:r>
              <a:rPr lang="ru-RU" sz="2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вироби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».</a:t>
            </a:r>
            <a:endParaRPr lang="uk-UA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360363" algn="just"/>
            <a:r>
              <a:rPr lang="uk-UA" sz="2200" dirty="0">
                <a:latin typeface="Cambria" panose="02040503050406030204" pitchFamily="18" charset="0"/>
                <a:ea typeface="Cambria" panose="02040503050406030204" pitchFamily="18" charset="0"/>
              </a:rPr>
              <a:t>Г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рупу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кріпильних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виробів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слід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записувати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специфікацію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за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алфавітом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, а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саме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болти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; гайки;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гвинти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шайби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; шпильки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тощо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uk-UA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849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5883" y="762000"/>
            <a:ext cx="8686800" cy="5867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3073" y="249682"/>
            <a:ext cx="54825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Зразок</a:t>
            </a:r>
            <a:r>
              <a:rPr spc="-45" dirty="0"/>
              <a:t> </a:t>
            </a:r>
            <a:r>
              <a:rPr spc="-5" dirty="0"/>
              <a:t>виконання</a:t>
            </a:r>
            <a:r>
              <a:rPr spc="-50" dirty="0"/>
              <a:t> </a:t>
            </a:r>
            <a:r>
              <a:rPr spc="-5" dirty="0"/>
              <a:t>креслення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724400"/>
          </a:xfrm>
        </p:spPr>
        <p:txBody>
          <a:bodyPr/>
          <a:lstStyle/>
          <a:p>
            <a:pPr algn="ctr"/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увагу!!!!!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41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9957A73-5166-4937-88FC-F2AE68254918}"/>
              </a:ext>
            </a:extLst>
          </p:cNvPr>
          <p:cNvSpPr/>
          <p:nvPr/>
        </p:nvSpPr>
        <p:spPr>
          <a:xfrm>
            <a:off x="748145" y="612844"/>
            <a:ext cx="106957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uk-UA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Найбільшого поширення в машинобудуванні набули на</a:t>
            </a:r>
            <a:r>
              <a:rPr lang="uk-UA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різні з'єднання</a:t>
            </a:r>
            <a:r>
              <a:rPr lang="uk-UA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indent="360363" algn="just"/>
            <a:endParaRPr lang="uk-UA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360363" algn="just"/>
            <a:r>
              <a:rPr lang="uk-UA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Нарізні з'єднання </a:t>
            </a:r>
            <a:r>
              <a:rPr lang="uk-UA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– з'єднання деталей за допомогою нарізі, що забезпечує відносну нерухомість деталей або задане переміщення однієї деталі щодо іншої. </a:t>
            </a:r>
          </a:p>
          <a:p>
            <a:pPr indent="360363" algn="just"/>
            <a:r>
              <a:rPr lang="uk-UA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У нарізному з'єднанні одна деталь має </a:t>
            </a:r>
            <a:r>
              <a:rPr lang="uk-UA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зовнішню нарізь</a:t>
            </a:r>
            <a:r>
              <a:rPr lang="uk-UA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інша - </a:t>
            </a:r>
            <a:r>
              <a:rPr lang="uk-UA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внутрішню</a:t>
            </a:r>
            <a:r>
              <a:rPr lang="uk-UA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indent="360363" algn="just"/>
            <a:r>
              <a:rPr lang="uk-UA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Основним елементом всіх нарізних з'єднань є різьблена поверхня, утворена при гвинтовому русі плоского контуру по циліндричній або конічній поверхні.</a:t>
            </a:r>
          </a:p>
          <a:p>
            <a:pPr indent="360363" algn="just"/>
            <a:r>
              <a:rPr lang="uk-UA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Зовнішня нарізь </a:t>
            </a:r>
            <a:r>
              <a:rPr lang="uk-UA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це різьблення, утворене на зовнішній циліндричній або конічній поверхні.</a:t>
            </a:r>
          </a:p>
          <a:p>
            <a:pPr indent="360363" algn="just"/>
            <a:r>
              <a:rPr lang="uk-UA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Якщо різець, рівномірно переміщується уздовж твірної, а заготовка рівномірно обертається, то на її поверхні утворюється гвинтова поверхня. Вид цієї поверхні залежить від форми різця.</a:t>
            </a: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FA6E8F0F-68BE-4A62-8775-72C47A31E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976" y="1274586"/>
            <a:ext cx="63991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uk-UA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uk-UA" altLang="uk-U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1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3278123"/>
            <a:ext cx="8282940" cy="29702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11929" y="400558"/>
            <a:ext cx="1927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2.</a:t>
            </a:r>
            <a:r>
              <a:rPr sz="3600" spc="-90" dirty="0"/>
              <a:t> </a:t>
            </a:r>
            <a:r>
              <a:rPr sz="3600" dirty="0"/>
              <a:t>Нарізь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55649" y="1081178"/>
            <a:ext cx="9524424" cy="201542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6985" lvl="0" indent="351790" algn="just" defTabSz="914400" rtl="0" eaLnBrk="1" fontAlgn="auto" latinLnBrk="0" hangingPunct="1">
              <a:lnSpc>
                <a:spcPct val="901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Нарізь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kumimoji="0" sz="2400" b="0" i="0" u="none" strike="noStrike" kern="1200" cap="none" spc="5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–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найпоширеніший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елемент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рознімних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з’єднань,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що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застосовують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для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скріплення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деталей 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між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собою,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передавання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руху,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а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також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для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утворення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герметичних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з’єднань.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Microsoft Sans Serif"/>
            </a:endParaRPr>
          </a:p>
          <a:p>
            <a:pPr marL="12700" marR="5080" lvl="0" indent="351790" algn="just" defTabSz="914400" rtl="0" eaLnBrk="1" fontAlgn="auto" latinLnBrk="0" hangingPunct="1">
              <a:lnSpc>
                <a:spcPts val="2160"/>
              </a:lnSpc>
              <a:spcBef>
                <a:spcPts val="10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Наріззю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називають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один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або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кілька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рівномірних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виступів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сталого </a:t>
            </a:r>
            <a:r>
              <a:rPr kumimoji="0" sz="2400" b="0" i="0" u="none" strike="noStrike" kern="1200" cap="none" spc="-5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перерізу,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утворених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на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боковій поверхні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прямого 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кругового</a:t>
            </a:r>
            <a:r>
              <a:rPr kumimoji="0" sz="2400" b="0" i="0" u="none" strike="noStrike" kern="1200" cap="none" spc="4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циліндра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або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прямого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кругового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конуса.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9803"/>
          <a:stretch/>
        </p:blipFill>
        <p:spPr>
          <a:xfrm>
            <a:off x="912951" y="1528293"/>
            <a:ext cx="8888990" cy="413695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C78A230-B551-420E-890A-D3B255CEF661}"/>
              </a:ext>
            </a:extLst>
          </p:cNvPr>
          <p:cNvSpPr/>
          <p:nvPr/>
        </p:nvSpPr>
        <p:spPr>
          <a:xfrm>
            <a:off x="679938" y="583157"/>
            <a:ext cx="9355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4300" algn="just">
              <a:spcAft>
                <a:spcPts val="0"/>
              </a:spcAft>
            </a:pPr>
            <a:r>
              <a:rPr lang="uk-UA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Нарізь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це поверхня, утворена при гвинтовому переміщенні плоского контуру по циліндричній або конічній поверхні.</a:t>
            </a:r>
            <a:endParaRPr lang="uk-U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60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B1C9DF-697B-46BD-B16D-C0D3FE041DE1}"/>
              </a:ext>
            </a:extLst>
          </p:cNvPr>
          <p:cNvSpPr/>
          <p:nvPr/>
        </p:nvSpPr>
        <p:spPr>
          <a:xfrm>
            <a:off x="280287" y="312762"/>
            <a:ext cx="11260550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uk-UA" sz="19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Профіль різьби</a:t>
            </a:r>
            <a:r>
              <a:rPr lang="uk-UA" sz="19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це контур перерізу різьби, який проходить через її вісь.</a:t>
            </a:r>
          </a:p>
          <a:p>
            <a:pPr lvl="0" indent="446088" algn="just"/>
            <a:r>
              <a:rPr lang="uk-UA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Зовнішній діаметр різьби </a:t>
            </a:r>
            <a:r>
              <a:rPr lang="en-US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– діаметр уявного циліндра, описаного навколо вершин зовнішньої різьби або западин внутрішньої; 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– номінальний діаметр різьби.</a:t>
            </a:r>
          </a:p>
          <a:p>
            <a:pPr lvl="0" indent="446088" algn="just"/>
            <a:r>
              <a:rPr lang="uk-UA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Внутрішній діаметр різьби </a:t>
            </a:r>
            <a:r>
              <a:rPr lang="en-US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uk-UA" sz="19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– діаметр уявного циліндра, вписаного в западини зовнішньої різьби або у вершини внутрішньої різьби.</a:t>
            </a:r>
          </a:p>
          <a:p>
            <a:pPr lvl="0" indent="446088" algn="just"/>
            <a:r>
              <a:rPr lang="uk-UA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Середній діаметр різьби </a:t>
            </a:r>
            <a:r>
              <a:rPr lang="en-US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uk-UA" sz="19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– умовна величина ділить профіль різьби пополам.</a:t>
            </a:r>
          </a:p>
          <a:p>
            <a:pPr lvl="0" indent="446088" algn="just"/>
            <a:r>
              <a:rPr lang="uk-UA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Крок різьби Р</a:t>
            </a:r>
            <a:r>
              <a:rPr lang="uk-UA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– відстань між сусідніми однойменними бічними сторонами профілю, виміряна паралельно осі циліндра.</a:t>
            </a:r>
          </a:p>
          <a:p>
            <a:pPr lvl="0" indent="446088" algn="just"/>
            <a:r>
              <a:rPr lang="uk-UA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Хід різьби </a:t>
            </a:r>
            <a:r>
              <a:rPr lang="en-US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k-UA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– відстань між найближчими однойменними бічними сторонами профілю однієї і тієї ж гвинтової поверхні, виміряна паралельно осі циліндра. </a:t>
            </a:r>
          </a:p>
          <a:p>
            <a:pPr indent="446088" algn="just"/>
            <a:r>
              <a:rPr lang="uk-UA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Хід різьби</a:t>
            </a:r>
            <a:r>
              <a:rPr lang="uk-UA" sz="1900" i="1" dirty="0">
                <a:latin typeface="Arial" panose="020B0604020202020204" pitchFamily="34" charset="0"/>
                <a:cs typeface="Arial" panose="020B0604020202020204" pitchFamily="34" charset="0"/>
              </a:rPr>
              <a:t> – це величина відносного осьового переміщення гвинта чи гайки за один повний оберт.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uk-UA" sz="1900" dirty="0" err="1">
                <a:latin typeface="Arial" panose="020B0604020202020204" pitchFamily="34" charset="0"/>
                <a:cs typeface="Arial" panose="020B0604020202020204" pitchFamily="34" charset="0"/>
              </a:rPr>
              <a:t>однозахідної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 різьби 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k-UA" sz="1900" i="1" dirty="0">
                <a:latin typeface="Arial" panose="020B0604020202020204" pitchFamily="34" charset="0"/>
                <a:cs typeface="Arial" panose="020B0604020202020204" pitchFamily="34" charset="0"/>
              </a:rPr>
              <a:t>=Р,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 а для </a:t>
            </a:r>
            <a:r>
              <a:rPr lang="uk-UA" sz="1900" dirty="0" err="1">
                <a:latin typeface="Arial" panose="020B0604020202020204" pitchFamily="34" charset="0"/>
                <a:cs typeface="Arial" panose="020B0604020202020204" pitchFamily="34" charset="0"/>
              </a:rPr>
              <a:t>багатозахідної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k-UA" sz="1900" i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k-UA" sz="1900" i="1" dirty="0">
                <a:latin typeface="Arial" panose="020B0604020202020204" pitchFamily="34" charset="0"/>
                <a:cs typeface="Arial" panose="020B0604020202020204" pitchFamily="34" charset="0"/>
              </a:rPr>
              <a:t>·Р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, де </a:t>
            </a:r>
            <a:r>
              <a:rPr lang="uk-UA" sz="1900" i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 – кількість заходів.</a:t>
            </a:r>
          </a:p>
          <a:p>
            <a:pPr lvl="0" indent="442913"/>
            <a:r>
              <a:rPr lang="uk-UA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Кут профілю різьби α</a:t>
            </a:r>
            <a:r>
              <a:rPr lang="uk-UA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–кут між бічними сторонами профілю.</a:t>
            </a:r>
          </a:p>
          <a:p>
            <a:pPr lvl="0" indent="442913"/>
            <a:r>
              <a:rPr lang="uk-UA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Висота вихідного (теоретичного) профілю Н</a:t>
            </a:r>
            <a:r>
              <a:rPr lang="uk-UA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– висота гострокутного профілю, утворена продовженням бічних сторін до взаємного їх перетину.</a:t>
            </a:r>
          </a:p>
          <a:p>
            <a:pPr lvl="0" indent="442913"/>
            <a:r>
              <a:rPr lang="uk-UA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Висота профілю Н</a:t>
            </a:r>
            <a:r>
              <a:rPr lang="uk-UA" sz="19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– відстань між вершиною й западиною з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єднання в напрямку, перпендикулярному до осі різьби.</a:t>
            </a:r>
          </a:p>
          <a:p>
            <a:pPr lvl="0" indent="442913"/>
            <a:r>
              <a:rPr lang="uk-UA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Робоча висота профілю Н</a:t>
            </a:r>
            <a:r>
              <a:rPr lang="uk-UA" sz="19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– висота дотикання  сторін профілю зовнішньої та внутрішньої різьби у напрямку, перпендикулярному до осі різьби.</a:t>
            </a:r>
          </a:p>
          <a:p>
            <a:pPr lvl="0" indent="442913"/>
            <a:r>
              <a:rPr lang="uk-UA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Збіг різьби </a:t>
            </a:r>
            <a:r>
              <a:rPr lang="en-US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sz="19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- ділянка неповного профілю в зоні переходу від різьби до гладенької частини деталі. </a:t>
            </a:r>
          </a:p>
        </p:txBody>
      </p:sp>
    </p:spTree>
    <p:extLst>
      <p:ext uri="{BB962C8B-B14F-4D97-AF65-F5344CB8AC3E}">
        <p14:creationId xmlns:p14="http://schemas.microsoft.com/office/powerpoint/2010/main" val="3894192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2">
            <a:extLst>
              <a:ext uri="{FF2B5EF4-FFF2-40B4-BE49-F238E27FC236}">
                <a16:creationId xmlns:a16="http://schemas.microsoft.com/office/drawing/2014/main" id="{FA6E8F0F-68BE-4A62-8775-72C47A31E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976" y="1274586"/>
            <a:ext cx="63991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uk-UA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uk-UA" altLang="uk-U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4CC3AD-F2B7-40D8-8A69-46769A747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86" y="398584"/>
            <a:ext cx="9573010" cy="441593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0FF73B4-766E-4DDB-BB58-8B2357934963}"/>
              </a:ext>
            </a:extLst>
          </p:cNvPr>
          <p:cNvSpPr/>
          <p:nvPr/>
        </p:nvSpPr>
        <p:spPr>
          <a:xfrm>
            <a:off x="3235840" y="4814521"/>
            <a:ext cx="4538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Отримання</a:t>
            </a:r>
            <a:r>
              <a:rPr lang="uk-UA" sz="20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зовнішньої</a:t>
            </a:r>
            <a:r>
              <a:rPr lang="uk-UA" sz="20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різьби</a:t>
            </a:r>
            <a:r>
              <a:rPr lang="uk-UA" sz="20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різцем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AEA6BAC-E4BA-4BC9-811D-1663AEEEA854}"/>
              </a:ext>
            </a:extLst>
          </p:cNvPr>
          <p:cNvSpPr/>
          <p:nvPr/>
        </p:nvSpPr>
        <p:spPr>
          <a:xfrm>
            <a:off x="955963" y="5443753"/>
            <a:ext cx="95433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Крім нарізання різьбовими різцями на токарно-гвинторізних верстатах, її можна нарізати плашками, накочувати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різьбонакатними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роликами або гребінками.</a:t>
            </a:r>
          </a:p>
        </p:txBody>
      </p:sp>
    </p:spTree>
    <p:extLst>
      <p:ext uri="{BB962C8B-B14F-4D97-AF65-F5344CB8AC3E}">
        <p14:creationId xmlns:p14="http://schemas.microsoft.com/office/powerpoint/2010/main" val="208233981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293</TotalTime>
  <Words>1767</Words>
  <Application>Microsoft Office PowerPoint</Application>
  <PresentationFormat>Широкоэкранный</PresentationFormat>
  <Paragraphs>155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48</vt:i4>
      </vt:variant>
    </vt:vector>
  </HeadingPairs>
  <TitlesOfParts>
    <vt:vector size="59" baseType="lpstr">
      <vt:lpstr>Arial</vt:lpstr>
      <vt:lpstr>Calibri</vt:lpstr>
      <vt:lpstr>Cambria</vt:lpstr>
      <vt:lpstr>GOST type B</vt:lpstr>
      <vt:lpstr>Lucida Sans Unicode</vt:lpstr>
      <vt:lpstr>Microsoft Sans Serif</vt:lpstr>
      <vt:lpstr>Times New Roman</vt:lpstr>
      <vt:lpstr>Trebuchet MS</vt:lpstr>
      <vt:lpstr>Wingdings 3</vt:lpstr>
      <vt:lpstr>Грань</vt:lpstr>
      <vt:lpstr>Office Theme</vt:lpstr>
      <vt:lpstr>Лекція 8</vt:lpstr>
      <vt:lpstr>Мета: Ознайомлення з основними типами  нерознімних і розімних з’єднань та типами  нарізі.</vt:lpstr>
      <vt:lpstr>Класифікація з’єднань</vt:lpstr>
      <vt:lpstr>Рознімні з’єднання - з’єднання, які можливо розібрати  не порушуючи цілісність деталей  (болтові,  шпилькові, гвинтові, інші)</vt:lpstr>
      <vt:lpstr>Презентация PowerPoint</vt:lpstr>
      <vt:lpstr>2. Нарізь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Елементи нарізі</vt:lpstr>
      <vt:lpstr>Елемент нарізі - проточка</vt:lpstr>
      <vt:lpstr>Презентация PowerPoint</vt:lpstr>
      <vt:lpstr>Типи нарізей та їх параметри</vt:lpstr>
      <vt:lpstr>Презентация PowerPoint</vt:lpstr>
      <vt:lpstr>Презентация PowerPoint</vt:lpstr>
      <vt:lpstr>Презентация PowerPoint</vt:lpstr>
      <vt:lpstr>Метрична нарізь М  є основним типом кріпильної нарізі. Діаметри й кроки встановлює ГОСТ 8724-81. В основі профілю лежить рівнобічний трикутник (кут профілю 60)</vt:lpstr>
      <vt:lpstr>Метрична нарізь</vt:lpstr>
      <vt:lpstr>Основні кроки метричних нарізей</vt:lpstr>
      <vt:lpstr>Профілі та позначення стандартних нарізей</vt:lpstr>
      <vt:lpstr>Презентация PowerPoint</vt:lpstr>
      <vt:lpstr>Трубна циліндрична нарізь</vt:lpstr>
      <vt:lpstr>Трапецеїдальна нарізь</vt:lpstr>
      <vt:lpstr>Трубна циліндрична нарізь</vt:lpstr>
      <vt:lpstr>Упорна нарізь</vt:lpstr>
      <vt:lpstr>Прямокутна нарізь</vt:lpstr>
      <vt:lpstr>Едісона кругла нарізь Профіль різьби складається з дуг, що спряжені короткими прямими лініями. (кут профілю 30)</vt:lpstr>
      <vt:lpstr>Умовне позначення нарізі</vt:lpstr>
      <vt:lpstr>Презентация PowerPoint</vt:lpstr>
      <vt:lpstr>Болт – це деталь, що складається з циліндричного стержня з наріззю на одному кінці та шестигранною головкою на іншому. Умовне позначення: Болт М16х50 ГОСТ 7798-70 </vt:lpstr>
      <vt:lpstr>Болтове з’єднання</vt:lpstr>
      <vt:lpstr>Гайка – це деталь шестигранної, круглої або квадратної форми з нарізним отвором Умовне позначення: Гайка М12 ГОСТ 5915-70 </vt:lpstr>
      <vt:lpstr>Презентация PowerPoint</vt:lpstr>
      <vt:lpstr>Кріпильний гвинт – циліндричний стержень, на одному кінці якого є головка, а на другому – нарізь Умовне позначення: Гвинт М12х1,25х40 ГОСТ 17475-80 </vt:lpstr>
      <vt:lpstr>Гвинтові з’єднання</vt:lpstr>
      <vt:lpstr>Презентация PowerPoint</vt:lpstr>
      <vt:lpstr>Шпилька – це кріпильна циліндрична деталь з наріззю на обох кінцях Умовне позначення: Шпилька М16х80 ГОСТ 22032-76 </vt:lpstr>
      <vt:lpstr>Шпилькові з’єднання</vt:lpstr>
      <vt:lpstr>Презентация PowerPoint</vt:lpstr>
      <vt:lpstr>Презентация PowerPoint</vt:lpstr>
      <vt:lpstr>Шпилькові з’єднання</vt:lpstr>
      <vt:lpstr>Презентация PowerPoint</vt:lpstr>
      <vt:lpstr>Презентация PowerPoint</vt:lpstr>
      <vt:lpstr>Зразок виконання креслення</vt:lpstr>
      <vt:lpstr>    Дякую за увагу!!!!!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gle.tmkts@gmail.com</cp:lastModifiedBy>
  <cp:revision>31</cp:revision>
  <dcterms:created xsi:type="dcterms:W3CDTF">2019-12-02T22:21:50Z</dcterms:created>
  <dcterms:modified xsi:type="dcterms:W3CDTF">2021-12-12T20:23:39Z</dcterms:modified>
</cp:coreProperties>
</file>