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353" r:id="rId5"/>
    <p:sldId id="277" r:id="rId6"/>
    <p:sldId id="278" r:id="rId7"/>
    <p:sldId id="279" r:id="rId8"/>
    <p:sldId id="340" r:id="rId9"/>
    <p:sldId id="280" r:id="rId10"/>
    <p:sldId id="341" r:id="rId11"/>
    <p:sldId id="343" r:id="rId12"/>
    <p:sldId id="345" r:id="rId13"/>
    <p:sldId id="347" r:id="rId14"/>
    <p:sldId id="349" r:id="rId15"/>
    <p:sldId id="350" r:id="rId16"/>
    <p:sldId id="366" r:id="rId17"/>
    <p:sldId id="367" r:id="rId18"/>
    <p:sldId id="368" r:id="rId19"/>
    <p:sldId id="369" r:id="rId20"/>
    <p:sldId id="370" r:id="rId21"/>
    <p:sldId id="371" r:id="rId22"/>
    <p:sldId id="372" r:id="rId23"/>
    <p:sldId id="373" r:id="rId24"/>
    <p:sldId id="374" r:id="rId2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/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</a:fld>
            <a:endParaRPr lang="en-US"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0" name="Google Shape;1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8" name="Google Shape;4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8" name="Google Shape;4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8" name="Google Shape;4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8" name="Google Shape;4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8" name="Google Shape;4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8" name="Google Shape;4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2" name="Google Shape;43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8" name="Google Shape;4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44" name="Google Shape;444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8" name="Google Shape;4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8" name="Google Shape;4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matchingName="Заголовок, текст и два объекта">
  <p:cSld name="TEXT_AND_TWO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9" name="Google Shape;19;p2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Заголовок раздела">
  <p:cSld name="SECTION_HEADER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9pPr>
          </a:lstStyle>
          <a:p/>
        </p:txBody>
      </p:sp>
      <p:sp>
        <p:nvSpPr>
          <p:cNvPr id="94" name="Google Shape;94;p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Заголовок и объект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6" name="Google Shape;26;p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Только заголовок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Пустой слайд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Вертикальный заголовок и текст">
  <p:cSld name="VERTICAL_TITLE_AND_VERTICAL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Заголовок и вертикальный текст">
  <p:cSld name="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Рисунок с подписью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3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71" name="Google Shape;71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9pPr>
          </a:lstStyle>
          <a:p/>
        </p:txBody>
      </p:sp>
      <p:sp>
        <p:nvSpPr>
          <p:cNvPr id="72" name="Google Shape;72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Объект с подписью">
  <p:cSld name="OBJECT_WITH_CAPTION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9pPr>
          </a:lstStyle>
          <a:p/>
        </p:txBody>
      </p:sp>
      <p:sp>
        <p:nvSpPr>
          <p:cNvPr id="78" name="Google Shape;78;p1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9pPr>
          </a:lstStyle>
          <a:p/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Сравнение">
  <p:cSld name="TWO_OBJECTS_WITH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9pPr>
          </a:lstStyle>
          <a:p/>
        </p:txBody>
      </p:sp>
      <p:sp>
        <p:nvSpPr>
          <p:cNvPr id="85" name="Google Shape;85;p1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9pPr>
          </a:lstStyle>
          <a:p/>
        </p:txBody>
      </p:sp>
      <p:sp>
        <p:nvSpPr>
          <p:cNvPr id="86" name="Google Shape;86;p1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9pPr>
          </a:lstStyle>
          <a:p/>
        </p:txBody>
      </p:sp>
      <p:sp>
        <p:nvSpPr>
          <p:cNvPr id="87" name="Google Shape;87;p1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9pPr>
          </a:lstStyle>
          <a:p/>
        </p:txBody>
      </p:sp>
      <p:sp>
        <p:nvSpPr>
          <p:cNvPr id="88" name="Google Shape;88;p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body" idx="1"/>
          </p:nvPr>
        </p:nvSpPr>
        <p:spPr>
          <a:xfrm>
            <a:off x="684212" y="2559050"/>
            <a:ext cx="7088187" cy="293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63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 panose="020B0604020202020204"/>
              <a:buNone/>
            </a:pPr>
            <a:endParaRPr sz="4400" b="1" i="0" u="none" dirty="0">
              <a:solidFill>
                <a:schemeClr val="accent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63500" algn="l" rtl="0"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 panose="020B0604020202020204"/>
              <a:buNone/>
            </a:pPr>
            <a:endParaRPr sz="4400" b="1" i="0" u="none" dirty="0">
              <a:solidFill>
                <a:schemeClr val="accent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13" name="Google Shape;113;p17"/>
          <p:cNvSpPr txBox="1">
            <a:spLocks noGrp="1"/>
          </p:cNvSpPr>
          <p:nvPr>
            <p:ph type="title"/>
          </p:nvPr>
        </p:nvSpPr>
        <p:spPr>
          <a:xfrm>
            <a:off x="1187450" y="2205037"/>
            <a:ext cx="6561137" cy="222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br>
              <a:rPr lang="en-US" sz="3200" b="1" i="0" u="none" dirty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lang="en-US" sz="3200" b="1" i="0" u="none" dirty="0" err="1" smtClean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Тема</a:t>
            </a:r>
            <a:r>
              <a:rPr lang="en-US" sz="3200" b="1" i="0" u="none" dirty="0" smtClean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5</a:t>
            </a:r>
            <a:br>
              <a:rPr lang="en-US" sz="3200" b="1" i="0" u="none" dirty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sz="2500" b="1" i="0" u="none" dirty="0"/>
              <a:t>ТЕРИТОРІАЛЬНИЙ МАРКЕТИНГ</a:t>
            </a:r>
            <a:br>
              <a:rPr sz="2500" b="1" i="0" u="none" dirty="0"/>
            </a:br>
            <a:r>
              <a:rPr sz="2500" b="1" i="0" u="none" dirty="0"/>
              <a:t>В УМОВАХ ОБ’ЄДНАНОЇ </a:t>
            </a:r>
            <a:br>
              <a:rPr sz="2500" b="1" i="0" u="none" dirty="0"/>
            </a:br>
            <a:r>
              <a:rPr sz="2500" b="1" i="0" u="none" dirty="0"/>
              <a:t>ТЕРИТОРІАЛЬНОЇ ГРОМАДИ</a:t>
            </a:r>
            <a:br>
              <a:rPr sz="2500" b="1" i="0" u="none" dirty="0"/>
            </a:br>
            <a:r>
              <a:rPr lang="uk-UA" sz="2500" b="1" i="0" u="none" dirty="0"/>
              <a:t>Частина 1</a:t>
            </a:r>
            <a:endParaRPr lang="uk-UA" sz="2500" b="1" i="0" u="none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457200" y="303530"/>
            <a:ext cx="8229600" cy="5822315"/>
          </a:xfrm>
        </p:spPr>
        <p:txBody>
          <a:bodyPr/>
          <a:p>
            <a:pPr marL="114300" indent="0" algn="ctr">
              <a:buNone/>
            </a:pPr>
            <a:r>
              <a:rPr lang="ru-RU" altLang="en-US" sz="2000" b="1">
                <a:solidFill>
                  <a:srgbClr val="FF0000"/>
                </a:solidFill>
              </a:rPr>
              <a:t>Розробка елементів комплексу маркетингу територій ОТГ</a:t>
            </a:r>
            <a:endParaRPr lang="ru-RU" altLang="en-US" sz="2000" b="1">
              <a:solidFill>
                <a:srgbClr val="FF0000"/>
              </a:solidFill>
            </a:endParaRPr>
          </a:p>
          <a:p>
            <a:pPr marL="114300" indent="0" algn="just">
              <a:buNone/>
            </a:pPr>
            <a:endParaRPr lang="ru-RU" altLang="en-US" sz="2000" b="1">
              <a:solidFill>
                <a:srgbClr val="FF0000"/>
              </a:solidFill>
            </a:endParaRPr>
          </a:p>
          <a:p>
            <a:pPr marL="114300" indent="0" algn="just">
              <a:buNone/>
            </a:pPr>
            <a:r>
              <a:rPr lang="ru-RU" altLang="en-US" sz="2000" b="1">
                <a:solidFill>
                  <a:schemeClr val="accent2"/>
                </a:solidFill>
              </a:rPr>
              <a:t>Комплекс територіального маркетингу ОТГ включає в себе 4</a:t>
            </a:r>
            <a:endParaRPr lang="ru-RU" altLang="en-US" sz="2000" b="1">
              <a:solidFill>
                <a:schemeClr val="accent2"/>
              </a:solidFill>
            </a:endParaRPr>
          </a:p>
          <a:p>
            <a:pPr marL="114300" indent="0" algn="just">
              <a:buNone/>
            </a:pPr>
            <a:r>
              <a:rPr lang="ru-RU" altLang="en-US" sz="2000" b="1">
                <a:solidFill>
                  <a:schemeClr val="accent2"/>
                </a:solidFill>
              </a:rPr>
              <a:t>інструменти: </a:t>
            </a:r>
            <a:endParaRPr lang="ru-RU" altLang="en-US" sz="2000" b="1">
              <a:solidFill>
                <a:schemeClr val="accent2"/>
              </a:solidFill>
            </a:endParaRPr>
          </a:p>
          <a:p>
            <a:pPr marL="114300" indent="0" algn="just">
              <a:buNone/>
            </a:pPr>
            <a:r>
              <a:rPr lang="ru-RU" altLang="en-US" sz="2000" b="1">
                <a:solidFill>
                  <a:srgbClr val="FF0000"/>
                </a:solidFill>
              </a:rPr>
              <a:t>територіальний продукт, </a:t>
            </a:r>
            <a:endParaRPr lang="ru-RU" altLang="en-US" sz="2000" b="1">
              <a:solidFill>
                <a:srgbClr val="FF0000"/>
              </a:solidFill>
            </a:endParaRPr>
          </a:p>
          <a:p>
            <a:pPr marL="114300" indent="0" algn="just">
              <a:buNone/>
            </a:pPr>
            <a:endParaRPr lang="ru-RU" altLang="en-US" sz="2000" b="1">
              <a:solidFill>
                <a:srgbClr val="FF0000"/>
              </a:solidFill>
            </a:endParaRPr>
          </a:p>
          <a:p>
            <a:pPr marL="114300" indent="0" algn="just">
              <a:buNone/>
            </a:pPr>
            <a:r>
              <a:rPr lang="ru-RU" altLang="en-US" sz="2000" b="1">
                <a:solidFill>
                  <a:srgbClr val="FF0000"/>
                </a:solidFill>
              </a:rPr>
              <a:t>ціна територіального</a:t>
            </a:r>
            <a:r>
              <a:rPr lang="uk-UA" altLang="ru-RU" sz="2000" b="1">
                <a:solidFill>
                  <a:srgbClr val="FF0000"/>
                </a:solidFill>
              </a:rPr>
              <a:t> </a:t>
            </a:r>
            <a:r>
              <a:rPr lang="ru-RU" altLang="en-US" sz="2000" b="1">
                <a:solidFill>
                  <a:srgbClr val="FF0000"/>
                </a:solidFill>
              </a:rPr>
              <a:t>продукту, </a:t>
            </a:r>
            <a:endParaRPr lang="ru-RU" altLang="en-US" sz="2000" b="1">
              <a:solidFill>
                <a:srgbClr val="FF0000"/>
              </a:solidFill>
            </a:endParaRPr>
          </a:p>
          <a:p>
            <a:pPr marL="114300" indent="0" algn="just">
              <a:buNone/>
            </a:pPr>
            <a:endParaRPr lang="ru-RU" altLang="en-US" sz="2000" b="1">
              <a:solidFill>
                <a:srgbClr val="FF0000"/>
              </a:solidFill>
            </a:endParaRPr>
          </a:p>
          <a:p>
            <a:pPr marL="114300" indent="0" algn="just">
              <a:buNone/>
            </a:pPr>
            <a:r>
              <a:rPr lang="ru-RU" altLang="en-US" sz="2000" b="1">
                <a:solidFill>
                  <a:srgbClr val="FF0000"/>
                </a:solidFill>
              </a:rPr>
              <a:t>локалізація територіального продукту, </a:t>
            </a:r>
            <a:endParaRPr lang="ru-RU" altLang="en-US" sz="2000" b="1">
              <a:solidFill>
                <a:srgbClr val="FF0000"/>
              </a:solidFill>
            </a:endParaRPr>
          </a:p>
          <a:p>
            <a:pPr marL="114300" indent="0" algn="just">
              <a:buNone/>
            </a:pPr>
            <a:endParaRPr lang="ru-RU" altLang="en-US" sz="2000" b="1">
              <a:solidFill>
                <a:srgbClr val="FF0000"/>
              </a:solidFill>
            </a:endParaRPr>
          </a:p>
          <a:p>
            <a:pPr marL="114300" indent="0" algn="just">
              <a:buNone/>
            </a:pPr>
            <a:r>
              <a:rPr lang="ru-RU" altLang="en-US" sz="2000" b="1">
                <a:solidFill>
                  <a:srgbClr val="FF0000"/>
                </a:solidFill>
              </a:rPr>
              <a:t>просування</a:t>
            </a:r>
            <a:r>
              <a:rPr lang="uk-UA" altLang="ru-RU" sz="2000" b="1">
                <a:solidFill>
                  <a:srgbClr val="FF0000"/>
                </a:solidFill>
              </a:rPr>
              <a:t> </a:t>
            </a:r>
            <a:r>
              <a:rPr lang="ru-RU" altLang="en-US" sz="2000" b="1">
                <a:solidFill>
                  <a:srgbClr val="FF0000"/>
                </a:solidFill>
              </a:rPr>
              <a:t>територіального продукту </a:t>
            </a:r>
            <a:endParaRPr lang="ru-RU" altLang="en-US" sz="2000" b="1">
              <a:solidFill>
                <a:srgbClr val="FF0000"/>
              </a:solidFill>
            </a:endParaRPr>
          </a:p>
          <a:p>
            <a:pPr marL="114300" indent="0" algn="just">
              <a:buNone/>
            </a:pPr>
            <a:endParaRPr lang="ru-RU" altLang="en-US" sz="2000" b="1">
              <a:solidFill>
                <a:srgbClr val="FF0000"/>
              </a:solidFill>
            </a:endParaRPr>
          </a:p>
          <a:p>
            <a:pPr marL="114300" indent="0" algn="just">
              <a:buNone/>
            </a:pPr>
            <a:r>
              <a:rPr lang="ru-RU" altLang="en-US" sz="2000" b="1">
                <a:solidFill>
                  <a:schemeClr val="accent2"/>
                </a:solidFill>
              </a:rPr>
              <a:t>(тобто: що? де? за скільки? і навіщо? –</a:t>
            </a:r>
            <a:r>
              <a:rPr lang="uk-UA" altLang="ru-RU" sz="2000" b="1">
                <a:solidFill>
                  <a:schemeClr val="accent2"/>
                </a:solidFill>
              </a:rPr>
              <a:t> </a:t>
            </a:r>
            <a:r>
              <a:rPr lang="ru-RU" altLang="en-US" sz="2000" b="1">
                <a:solidFill>
                  <a:schemeClr val="accent2"/>
                </a:solidFill>
              </a:rPr>
              <a:t>продукт – його локалізація – ціна – реклама).</a:t>
            </a:r>
            <a:endParaRPr lang="ru-RU" altLang="en-US" sz="2000" b="1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 sz="3000" b="1">
                <a:solidFill>
                  <a:srgbClr val="FF0000"/>
                </a:solidFill>
                <a:sym typeface="+mn-ea"/>
              </a:rPr>
              <a:t>Територіальний продукт. </a:t>
            </a:r>
            <a:endParaRPr lang="ru-RU" altLang="en-US" sz="3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114300" indent="0" algn="just">
              <a:buNone/>
            </a:pPr>
            <a:r>
              <a:rPr lang="uk-UA" altLang="ru-RU" sz="1500" b="1"/>
              <a:t>це </a:t>
            </a:r>
            <a:r>
              <a:rPr lang="ru-RU" altLang="en-US" sz="1500" b="1"/>
              <a:t> складн</a:t>
            </a:r>
            <a:r>
              <a:rPr lang="uk-UA" altLang="ru-RU" sz="1500" b="1"/>
              <a:t>а</a:t>
            </a:r>
            <a:r>
              <a:rPr lang="ru-RU" altLang="en-US" sz="1500" b="1"/>
              <a:t> структуру, що складається з 3 елементів:</a:t>
            </a:r>
            <a:endParaRPr lang="ru-RU" altLang="en-US" sz="1500" b="1"/>
          </a:p>
          <a:p>
            <a:pPr marL="114300" indent="0" algn="just">
              <a:buNone/>
            </a:pPr>
            <a:endParaRPr lang="ru-RU" altLang="en-US" sz="1500" b="1"/>
          </a:p>
          <a:p>
            <a:pPr marL="114300" indent="0" algn="just">
              <a:buNone/>
            </a:pPr>
            <a:r>
              <a:rPr lang="ru-RU" altLang="en-US" sz="1800" b="1">
                <a:solidFill>
                  <a:srgbClr val="FF0000"/>
                </a:solidFill>
              </a:rPr>
              <a:t>фізичні характеристики</a:t>
            </a:r>
            <a:r>
              <a:rPr lang="uk-UA" altLang="ru-RU" sz="1800" b="1"/>
              <a:t> - </a:t>
            </a:r>
            <a:r>
              <a:rPr lang="ru-RU" altLang="en-US" sz="1800" b="1">
                <a:sym typeface="+mn-ea"/>
              </a:rPr>
              <a:t>це конкретні характеристики території ОТГ (природні ресурси території, клімат, розташування,</a:t>
            </a:r>
            <a:r>
              <a:rPr lang="uk-UA" altLang="ru-RU" sz="1800" b="1">
                <a:sym typeface="+mn-ea"/>
              </a:rPr>
              <a:t> </a:t>
            </a:r>
            <a:r>
              <a:rPr lang="ru-RU" altLang="en-US" sz="1800" b="1">
                <a:sym typeface="+mn-ea"/>
              </a:rPr>
              <a:t>розвиток транспортного сполучення, види діяльності на території, рівень</a:t>
            </a:r>
            <a:r>
              <a:rPr lang="uk-UA" altLang="ru-RU" sz="1800" b="1">
                <a:sym typeface="+mn-ea"/>
              </a:rPr>
              <a:t> </a:t>
            </a:r>
            <a:r>
              <a:rPr lang="ru-RU" altLang="en-US" sz="1800" b="1">
                <a:sym typeface="+mn-ea"/>
              </a:rPr>
              <a:t>екологічної безпеки, демографічна ситуація, національний, статевий,</a:t>
            </a:r>
            <a:r>
              <a:rPr lang="uk-UA" altLang="ru-RU" sz="1800" b="1">
                <a:sym typeface="+mn-ea"/>
              </a:rPr>
              <a:t> </a:t>
            </a:r>
            <a:r>
              <a:rPr lang="ru-RU" altLang="en-US" sz="1800" b="1">
                <a:sym typeface="+mn-ea"/>
              </a:rPr>
              <a:t>віковий, освітній склад населення та інші характеристики).</a:t>
            </a:r>
            <a:endParaRPr lang="ru-RU" altLang="en-US" sz="1800" b="1"/>
          </a:p>
          <a:p>
            <a:pPr marL="114300" indent="0" algn="just">
              <a:buNone/>
            </a:pPr>
            <a:endParaRPr lang="ru-RU" altLang="en-US" sz="1800" b="1"/>
          </a:p>
          <a:p>
            <a:pPr marL="114300" indent="0" algn="just">
              <a:buNone/>
            </a:pPr>
            <a:r>
              <a:rPr lang="ru-RU" altLang="en-US" sz="1800" b="1">
                <a:solidFill>
                  <a:srgbClr val="FF0000"/>
                </a:solidFill>
              </a:rPr>
              <a:t>сприйняття споживачами</a:t>
            </a:r>
            <a:r>
              <a:rPr lang="uk-UA" altLang="ru-RU" sz="1800" b="1">
                <a:solidFill>
                  <a:srgbClr val="FF0000"/>
                </a:solidFill>
              </a:rPr>
              <a:t> </a:t>
            </a:r>
            <a:r>
              <a:rPr lang="uk-UA" altLang="ru-RU" sz="1800" b="1"/>
              <a:t>- </a:t>
            </a:r>
            <a:r>
              <a:rPr lang="ru-RU" altLang="en-US" sz="1800" b="1">
                <a:sym typeface="+mn-ea"/>
              </a:rPr>
              <a:t>територія сприймається людиною як конкретне місце, де, проживаючи</a:t>
            </a:r>
            <a:r>
              <a:rPr lang="uk-UA" altLang="ru-RU" sz="1800" b="1">
                <a:sym typeface="+mn-ea"/>
              </a:rPr>
              <a:t> </a:t>
            </a:r>
            <a:r>
              <a:rPr lang="ru-RU" altLang="en-US" sz="1800" b="1">
                <a:sym typeface="+mn-ea"/>
              </a:rPr>
              <a:t>і/або здійснюючи діяльність, вона буде отримувати доходи і їх витрачати.</a:t>
            </a:r>
            <a:endParaRPr lang="ru-RU" altLang="en-US" sz="1800" b="1">
              <a:sym typeface="+mn-ea"/>
            </a:endParaRPr>
          </a:p>
          <a:p>
            <a:pPr marL="114300" indent="0" algn="just">
              <a:buNone/>
            </a:pPr>
            <a:endParaRPr lang="uk-UA" altLang="ru-RU" sz="1800" b="1"/>
          </a:p>
          <a:p>
            <a:pPr marL="114300" indent="0" algn="just">
              <a:buNone/>
            </a:pPr>
            <a:r>
              <a:rPr lang="ru-RU" altLang="en-US" sz="1800" b="1">
                <a:solidFill>
                  <a:srgbClr val="FF0000"/>
                </a:solidFill>
              </a:rPr>
              <a:t> система управлінн</a:t>
            </a:r>
            <a:r>
              <a:rPr lang="ru-RU" altLang="en-US" sz="1800" b="1"/>
              <a:t>я</a:t>
            </a:r>
            <a:r>
              <a:rPr lang="uk-UA" altLang="ru-RU" sz="1800" b="1"/>
              <a:t> - </a:t>
            </a:r>
            <a:r>
              <a:rPr lang="ru-RU" altLang="en-US" sz="1800" b="1"/>
              <a:t>це система організації і якість менеджменту даної території ОТГ,</a:t>
            </a:r>
            <a:r>
              <a:rPr lang="uk-UA" altLang="ru-RU" sz="1800" b="1"/>
              <a:t> </a:t>
            </a:r>
            <a:r>
              <a:rPr lang="ru-RU" altLang="en-US" sz="1800" b="1"/>
              <a:t>який здійснюють органи місцевого самоврядування в особі своїх керівників і співробітників. Людина сприймає цей елемент територіального продукту як суспільно організовану силу, яка впливає на його життя і</a:t>
            </a:r>
            <a:r>
              <a:rPr lang="uk-UA" altLang="ru-RU" sz="1800" b="1"/>
              <a:t> </a:t>
            </a:r>
            <a:r>
              <a:rPr lang="ru-RU" altLang="en-US" sz="1800" b="1"/>
              <a:t>ділову активність на території ОТГ.</a:t>
            </a:r>
            <a:endParaRPr lang="ru-RU" altLang="en-US" sz="1800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 b="1">
                <a:solidFill>
                  <a:srgbClr val="00B050"/>
                </a:solidFill>
              </a:rPr>
              <a:t> </a:t>
            </a:r>
            <a:r>
              <a:rPr sz="2000" b="1">
                <a:solidFill>
                  <a:srgbClr val="00B050"/>
                </a:solidFill>
                <a:sym typeface="+mn-ea"/>
              </a:rPr>
              <a:t>«Ціна» територіального продукту ОТГ. </a:t>
            </a:r>
            <a:endParaRPr sz="2000" b="1">
              <a:solidFill>
                <a:srgbClr val="00B050"/>
              </a:solidFill>
              <a:sym typeface="+mn-ea"/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114300" indent="0" algn="just">
              <a:buNone/>
            </a:pPr>
            <a:r>
              <a:rPr sz="1700" b="1"/>
              <a:t></a:t>
            </a:r>
            <a:r>
              <a:rPr sz="1600" b="1"/>
              <a:t>Ціна територіального продукту дозволяє відповісти на питання: </a:t>
            </a:r>
            <a:endParaRPr sz="1600" b="1"/>
          </a:p>
          <a:p>
            <a:pPr marL="114300" indent="0" algn="just">
              <a:buNone/>
            </a:pPr>
            <a:endParaRPr sz="1600" b="1"/>
          </a:p>
          <a:p>
            <a:pPr marL="114300" indent="0" algn="just">
              <a:buNone/>
            </a:pPr>
            <a:r>
              <a:rPr sz="1600" b="1"/>
              <a:t>«Які витрати нестиме людина, проживаючи і/або здійснюючи діяльність на території ОТГ?» </a:t>
            </a:r>
            <a:endParaRPr sz="1600" b="1"/>
          </a:p>
          <a:p>
            <a:pPr marL="114300" indent="0" algn="just">
              <a:buNone/>
            </a:pPr>
            <a:endParaRPr sz="1600" b="1"/>
          </a:p>
          <a:p>
            <a:pPr marL="114300" indent="0" algn="just">
              <a:buNone/>
            </a:pPr>
            <a:endParaRPr sz="1600" b="1"/>
          </a:p>
          <a:p>
            <a:pPr marL="114300" indent="0" algn="just">
              <a:buNone/>
            </a:pPr>
            <a:r>
              <a:rPr sz="1600" b="1" u="sng"/>
              <a:t>Купуючи територіальний продукт, людина несе витрати, які можна розділити також на</a:t>
            </a:r>
            <a:r>
              <a:rPr lang="uk-UA" sz="1600" b="1" u="sng"/>
              <a:t> </a:t>
            </a:r>
            <a:r>
              <a:rPr sz="1600" b="1" u="sng"/>
              <a:t>три групи:</a:t>
            </a:r>
            <a:endParaRPr sz="1600" b="1" u="sng"/>
          </a:p>
          <a:p>
            <a:pPr marL="114300" indent="0" algn="just">
              <a:buNone/>
            </a:pPr>
            <a:endParaRPr sz="1600" b="1"/>
          </a:p>
          <a:p>
            <a:pPr marL="114300" indent="0" algn="just">
              <a:buNone/>
            </a:pPr>
            <a:r>
              <a:rPr sz="1600" b="1"/>
              <a:t> </a:t>
            </a:r>
            <a:r>
              <a:rPr lang="uk-UA" sz="1600" b="1"/>
              <a:t>1) </a:t>
            </a:r>
            <a:r>
              <a:rPr sz="1600" b="1"/>
              <a:t>пов’язані безпосередньо з придбанням територіального продукту;</a:t>
            </a:r>
            <a:endParaRPr sz="1600" b="1"/>
          </a:p>
          <a:p>
            <a:pPr marL="114300" indent="0" algn="just">
              <a:buNone/>
            </a:pPr>
            <a:endParaRPr sz="1600" b="1"/>
          </a:p>
          <a:p>
            <a:pPr marL="114300" indent="0" algn="just">
              <a:buNone/>
            </a:pPr>
            <a:r>
              <a:rPr sz="1600" b="1"/>
              <a:t> </a:t>
            </a:r>
            <a:r>
              <a:rPr lang="uk-UA" sz="1600" b="1"/>
              <a:t>2) витртаи, </a:t>
            </a:r>
            <a:r>
              <a:rPr sz="1600" b="1"/>
              <a:t>що виникають при проживанні і/або здійсненні діяльності на</a:t>
            </a:r>
            <a:r>
              <a:rPr lang="uk-UA" sz="1600" b="1"/>
              <a:t> </a:t>
            </a:r>
            <a:r>
              <a:rPr sz="1600" b="1"/>
              <a:t>території ОТГ;</a:t>
            </a:r>
            <a:endParaRPr sz="1600" b="1"/>
          </a:p>
          <a:p>
            <a:pPr marL="114300" indent="0" algn="just">
              <a:buNone/>
            </a:pPr>
            <a:endParaRPr sz="1600" b="1"/>
          </a:p>
          <a:p>
            <a:pPr marL="114300" indent="0" algn="just">
              <a:buNone/>
            </a:pPr>
            <a:r>
              <a:rPr sz="1600" b="1"/>
              <a:t></a:t>
            </a:r>
            <a:r>
              <a:rPr lang="uk-UA" sz="1600" b="1"/>
              <a:t>3) витрати, </a:t>
            </a:r>
            <a:r>
              <a:rPr sz="1600" b="1"/>
              <a:t> пов’язані з добровільним або вимушеним відходом з території в</a:t>
            </a:r>
            <a:r>
              <a:rPr lang="uk-UA" sz="1600" b="1"/>
              <a:t> </a:t>
            </a:r>
            <a:r>
              <a:rPr sz="1600" b="1"/>
              <a:t>формі збитку і/або недоотриманого доходу.</a:t>
            </a:r>
            <a:endParaRPr sz="1600"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650"/>
            <a:ext cx="8229600" cy="541020"/>
          </a:xfrm>
        </p:spPr>
        <p:txBody>
          <a:bodyPr/>
          <a:p>
            <a:r>
              <a:rPr>
                <a:solidFill>
                  <a:srgbClr val="FFC000"/>
                </a:solidFill>
              </a:rPr>
              <a:t> </a:t>
            </a:r>
            <a:r>
              <a:rPr sz="2000" b="1">
                <a:solidFill>
                  <a:srgbClr val="FFC000"/>
                </a:solidFill>
                <a:sym typeface="+mn-ea"/>
              </a:rPr>
              <a:t>Місце розташування територіального продукту</a:t>
            </a:r>
            <a:endParaRPr sz="2000" b="1">
              <a:solidFill>
                <a:srgbClr val="FFC000"/>
              </a:solidFill>
              <a:sym typeface="+mn-ea"/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457200" y="1199515"/>
            <a:ext cx="8229600" cy="4926330"/>
          </a:xfrm>
        </p:spPr>
        <p:txBody>
          <a:bodyPr/>
          <a:p>
            <a:pPr marL="114300" indent="0" algn="just">
              <a:buNone/>
            </a:pPr>
            <a:r>
              <a:rPr sz="2000" b="1"/>
              <a:t> дозволяє оцінити</a:t>
            </a:r>
            <a:r>
              <a:rPr lang="uk-UA" sz="2000" b="1"/>
              <a:t> </a:t>
            </a:r>
            <a:r>
              <a:rPr sz="2000" b="1"/>
              <a:t>розміщення, розподіл, локалізацію територіального продукту.</a:t>
            </a:r>
            <a:endParaRPr sz="2000" b="1"/>
          </a:p>
          <a:p>
            <a:pPr marL="114300" indent="0" algn="just">
              <a:buNone/>
            </a:pPr>
            <a:endParaRPr sz="2000" b="1"/>
          </a:p>
          <a:p>
            <a:pPr marL="114300" indent="0" algn="just">
              <a:buNone/>
            </a:pPr>
            <a:endParaRPr sz="2000" b="1"/>
          </a:p>
          <a:p>
            <a:pPr marL="114300" indent="0" algn="just">
              <a:buNone/>
            </a:pPr>
            <a:r>
              <a:rPr sz="2000" b="1"/>
              <a:t>Територіальний продукт представлений в двох аспектах:</a:t>
            </a:r>
            <a:endParaRPr sz="2000" b="1"/>
          </a:p>
          <a:p>
            <a:pPr marL="114300" indent="0" algn="just">
              <a:buNone/>
            </a:pPr>
            <a:r>
              <a:rPr sz="2000" b="1"/>
              <a:t>1. Це об’єктивно існуюча, статична, що не підлягає зміні, локалізація, тобто територія ОТГ як пляма на карті, один з багатьох інших територіальних продуктів, об’єктивно має певне (зручне, вигідне, важкодоступне, віддалене тощо) розташування порівняно з іншими територіальними</a:t>
            </a:r>
            <a:endParaRPr sz="2000" b="1"/>
          </a:p>
          <a:p>
            <a:pPr marL="114300" indent="0" algn="just">
              <a:buNone/>
            </a:pPr>
            <a:r>
              <a:rPr sz="2000" b="1"/>
              <a:t>продуктами;</a:t>
            </a:r>
            <a:endParaRPr sz="2000" b="1"/>
          </a:p>
          <a:p>
            <a:pPr marL="114300" indent="0" algn="just">
              <a:buNone/>
            </a:pPr>
            <a:endParaRPr sz="2000" b="1"/>
          </a:p>
          <a:p>
            <a:pPr marL="114300" indent="0" algn="just">
              <a:buNone/>
            </a:pPr>
            <a:r>
              <a:rPr sz="2000" b="1"/>
              <a:t>2. Це динамічна характеристика, в цьому випадку територіальний</a:t>
            </a:r>
            <a:r>
              <a:rPr lang="uk-UA" sz="2000" b="1"/>
              <a:t> </a:t>
            </a:r>
            <a:r>
              <a:rPr sz="2000" b="1"/>
              <a:t>продукт розглядається як елемент системи руху потоків (сировинних,</a:t>
            </a:r>
            <a:r>
              <a:rPr lang="uk-UA" sz="2000" b="1"/>
              <a:t> </a:t>
            </a:r>
            <a:r>
              <a:rPr sz="2000" b="1"/>
              <a:t>людських, матеріальних, фінансових, інформаційних тощо).</a:t>
            </a:r>
            <a:endParaRPr sz="2000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4945"/>
            <a:ext cx="8229600" cy="541020"/>
          </a:xfrm>
        </p:spPr>
        <p:txBody>
          <a:bodyPr/>
          <a:p>
            <a:r>
              <a:rPr>
                <a:solidFill>
                  <a:srgbClr val="FFC000"/>
                </a:solidFill>
              </a:rPr>
              <a:t> </a:t>
            </a:r>
            <a:r>
              <a:rPr sz="2000" b="1">
                <a:solidFill>
                  <a:schemeClr val="accent2"/>
                </a:solidFill>
                <a:sym typeface="+mn-ea"/>
              </a:rPr>
              <a:t>Просування продукту</a:t>
            </a:r>
            <a:endParaRPr sz="2000" b="1">
              <a:solidFill>
                <a:schemeClr val="accent2"/>
              </a:solidFill>
              <a:sym typeface="+mn-ea"/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457200" y="735330"/>
            <a:ext cx="8229600" cy="5390515"/>
          </a:xfrm>
        </p:spPr>
        <p:txBody>
          <a:bodyPr/>
          <a:p>
            <a:pPr marL="114300" indent="0" algn="just">
              <a:buNone/>
            </a:pPr>
            <a:r>
              <a:rPr sz="2000" b="1"/>
              <a:t> </a:t>
            </a:r>
            <a:r>
              <a:rPr sz="2000" b="1">
                <a:solidFill>
                  <a:schemeClr val="accent2"/>
                </a:solidFill>
              </a:rPr>
              <a:t> </a:t>
            </a:r>
            <a:r>
              <a:rPr sz="1700" b="1">
                <a:solidFill>
                  <a:schemeClr val="accent2"/>
                </a:solidFill>
              </a:rPr>
              <a:t>це сукупність заходів із доведення</a:t>
            </a:r>
            <a:r>
              <a:rPr lang="uk-UA" sz="1700" b="1">
                <a:solidFill>
                  <a:schemeClr val="accent2"/>
                </a:solidFill>
              </a:rPr>
              <a:t> </a:t>
            </a:r>
            <a:r>
              <a:rPr sz="1700" b="1">
                <a:solidFill>
                  <a:schemeClr val="accent2"/>
                </a:solidFill>
              </a:rPr>
              <a:t>інформації про переваги продукту до потенційних споживачів і</a:t>
            </a:r>
            <a:r>
              <a:rPr lang="uk-UA" sz="1700" b="1">
                <a:solidFill>
                  <a:schemeClr val="accent2"/>
                </a:solidFill>
              </a:rPr>
              <a:t> </a:t>
            </a:r>
            <a:r>
              <a:rPr sz="1700" b="1">
                <a:solidFill>
                  <a:schemeClr val="accent2"/>
                </a:solidFill>
              </a:rPr>
              <a:t>стимулювання у них бажання його купити.</a:t>
            </a:r>
            <a:endParaRPr sz="1700" b="1">
              <a:solidFill>
                <a:schemeClr val="accent2"/>
              </a:solidFill>
            </a:endParaRPr>
          </a:p>
          <a:p>
            <a:pPr marL="114300" indent="0" algn="just">
              <a:buNone/>
            </a:pPr>
            <a:endParaRPr sz="1700" b="1">
              <a:solidFill>
                <a:schemeClr val="accent2"/>
              </a:solidFill>
            </a:endParaRPr>
          </a:p>
          <a:p>
            <a:pPr marL="114300" indent="0" algn="just">
              <a:buNone/>
            </a:pPr>
            <a:r>
              <a:rPr sz="1700" b="1">
                <a:solidFill>
                  <a:schemeClr val="accent2"/>
                </a:solidFill>
              </a:rPr>
              <a:t>Головн</a:t>
            </a:r>
            <a:r>
              <a:rPr lang="uk-UA" sz="1700" b="1">
                <a:solidFill>
                  <a:schemeClr val="accent2"/>
                </a:solidFill>
              </a:rPr>
              <a:t>е</a:t>
            </a:r>
            <a:r>
              <a:rPr sz="1700" b="1">
                <a:solidFill>
                  <a:schemeClr val="accent2"/>
                </a:solidFill>
              </a:rPr>
              <a:t> завдання </a:t>
            </a:r>
            <a:r>
              <a:rPr lang="uk-UA" sz="1700" b="1">
                <a:solidFill>
                  <a:schemeClr val="accent2"/>
                </a:solidFill>
              </a:rPr>
              <a:t>-</a:t>
            </a:r>
            <a:r>
              <a:rPr sz="1700" b="1">
                <a:solidFill>
                  <a:schemeClr val="accent2"/>
                </a:solidFill>
              </a:rPr>
              <a:t> </a:t>
            </a:r>
            <a:r>
              <a:rPr sz="1700" b="1"/>
              <a:t>формування позитивного іміджу території ОТГ на основі історично сформованих позитивних сторін території</a:t>
            </a:r>
            <a:r>
              <a:rPr lang="uk-UA" sz="1700" b="1"/>
              <a:t> </a:t>
            </a:r>
            <a:r>
              <a:rPr sz="1700" b="1"/>
              <a:t>або на основі створюваних в теперішньому часі привабливих рис території (реклама).</a:t>
            </a:r>
            <a:endParaRPr sz="1700" b="1"/>
          </a:p>
          <a:p>
            <a:pPr marL="114300" indent="0" algn="just">
              <a:buNone/>
            </a:pPr>
            <a:r>
              <a:rPr sz="1700" b="1">
                <a:solidFill>
                  <a:schemeClr val="accent2"/>
                </a:solidFill>
              </a:rPr>
              <a:t>Змістовне наповнення реклами передбачає вирішення трьох основ-</a:t>
            </a:r>
            <a:endParaRPr sz="1700" b="1">
              <a:solidFill>
                <a:schemeClr val="accent2"/>
              </a:solidFill>
            </a:endParaRPr>
          </a:p>
          <a:p>
            <a:pPr marL="114300" indent="0" algn="just">
              <a:buNone/>
            </a:pPr>
            <a:r>
              <a:rPr sz="1700" b="1">
                <a:solidFill>
                  <a:schemeClr val="accent2"/>
                </a:solidFill>
              </a:rPr>
              <a:t>них завдань:</a:t>
            </a:r>
            <a:endParaRPr sz="1700" b="1">
              <a:solidFill>
                <a:schemeClr val="accent2"/>
              </a:solidFill>
            </a:endParaRPr>
          </a:p>
          <a:p>
            <a:pPr marL="114300" indent="0" algn="just">
              <a:buNone/>
            </a:pPr>
            <a:r>
              <a:rPr sz="1700" b="1"/>
              <a:t>1. Інформування про територію ОТГ та її територіальний продукт і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створення на цій основі необхідної обізнаності про умови проживання і</a:t>
            </a:r>
            <a:r>
              <a:rPr lang="uk-UA" sz="1700" b="1"/>
              <a:t> </a:t>
            </a:r>
            <a:r>
              <a:rPr sz="1700" b="1"/>
              <a:t>діяльність на території.</a:t>
            </a:r>
            <a:endParaRPr sz="1700" b="1"/>
          </a:p>
          <a:p>
            <a:pPr marL="114300" indent="0" algn="just">
              <a:buNone/>
            </a:pPr>
            <a:endParaRPr sz="1700" b="1"/>
          </a:p>
          <a:p>
            <a:pPr marL="114300" indent="0" algn="just">
              <a:buNone/>
            </a:pPr>
            <a:r>
              <a:rPr sz="1700" b="1"/>
              <a:t>2. Переконання осіб, які приймають рішення про придбання терито-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ріального продукту, у перевазі пропонованого продукту, тобто активізація</a:t>
            </a:r>
            <a:r>
              <a:rPr lang="uk-UA" sz="1700" b="1"/>
              <a:t> </a:t>
            </a:r>
            <a:r>
              <a:rPr sz="1700" b="1"/>
              <a:t>у споживачів певних емоційних стимулів до покупки.</a:t>
            </a:r>
            <a:endParaRPr sz="1700" b="1"/>
          </a:p>
          <a:p>
            <a:pPr marL="114300" indent="0" algn="just">
              <a:buNone/>
            </a:pPr>
            <a:endParaRPr sz="1700" b="1"/>
          </a:p>
          <a:p>
            <a:pPr marL="114300" indent="0" algn="just">
              <a:buNone/>
            </a:pPr>
            <a:r>
              <a:rPr sz="1700" b="1"/>
              <a:t>3. Нагадування покупцям про територіальний продукт, збереження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обізнаності про території ОТГ та підтримка позитивних емоцій у тих осіб,</a:t>
            </a:r>
            <a:r>
              <a:rPr lang="uk-UA" sz="1700" b="1"/>
              <a:t> </a:t>
            </a:r>
            <a:r>
              <a:rPr sz="1700" b="1"/>
              <a:t>які вже віддали перевагу цій території, наприклад, відвідавши її як туристи.</a:t>
            </a:r>
            <a:endParaRPr sz="1700"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r>
              <a:rPr lang="uk-UA" sz="2000" smtClean="0">
                <a:sym typeface="+mn-ea"/>
              </a:rPr>
              <a:t>Маркетингове середовище території ОТГ – це сукупність умов,</a:t>
            </a:r>
            <a:br>
              <a:rPr lang="uk-UA" sz="2000" smtClean="0"/>
            </a:br>
            <a:r>
              <a:rPr lang="uk-UA" sz="2000" smtClean="0">
                <a:sym typeface="+mn-ea"/>
              </a:rPr>
              <a:t>сил, суб’єктів, які впливають на функціонування і розвиток території. </a:t>
            </a:r>
            <a:endParaRPr lang="uk-UA" sz="2500" b="1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41" name="Google Shape;441;p39"/>
          <p:cNvSpPr txBox="1">
            <a:spLocks noGrp="1"/>
          </p:cNvSpPr>
          <p:nvPr>
            <p:ph type="body" idx="1"/>
          </p:nvPr>
        </p:nvSpPr>
        <p:spPr>
          <a:xfrm>
            <a:off x="250825" y="1341437"/>
            <a:ext cx="8569325" cy="5256212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Види  </a:t>
            </a:r>
            <a:r>
              <a:rPr lang="uk-UA" sz="2000" smtClean="0">
                <a:sym typeface="+mn-ea"/>
              </a:rPr>
              <a:t>маркетингового середовища території ОТГ:</a:t>
            </a:r>
            <a:endParaRPr lang="uk-UA" sz="2000" smtClean="0">
              <a:sym typeface="+mn-ea"/>
            </a:endParaRPr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1) внутрішнє 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2)</a:t>
            </a:r>
            <a:r>
              <a:rPr lang="en-US" sz="2000" smtClean="0"/>
              <a:t> </a:t>
            </a:r>
            <a:r>
              <a:rPr lang="uk-UA" sz="2000" smtClean="0"/>
              <a:t>зовнішн</a:t>
            </a:r>
            <a:r>
              <a:rPr lang="en-US" altLang="uk-UA" sz="2000" smtClean="0"/>
              <a:t>’</a:t>
            </a:r>
            <a:r>
              <a:rPr lang="uk-UA" sz="2000" smtClean="0"/>
              <a:t>. 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Складові внутрішнього середовища території 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1)це весь комплекс ресурсів, що знаходяться на території ОТГ в кількісному і якісному вимірі. 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2) це параметри соціально-економічного стану території. 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3) це ситуаційні фактори всередині відповідного органу місцевого самоврядування на території, як певної організації («колективного менеджера»), що здійснює управлінські функції.</a:t>
            </a:r>
            <a:endParaRPr lang="uk-UA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r>
              <a:rPr lang="uk-UA" sz="2000" smtClean="0"/>
              <a:t>Складові внутрішнього маркетингового середовища території ОТГ.</a:t>
            </a:r>
            <a:r>
              <a:rPr lang="uk-UA" sz="2000" smtClean="0">
                <a:sym typeface="+mn-ea"/>
              </a:rPr>
              <a:t>. </a:t>
            </a:r>
            <a:endParaRPr lang="uk-UA" sz="2500" b="1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41" name="Google Shape;441;p39"/>
          <p:cNvSpPr txBox="1">
            <a:spLocks noGrp="1"/>
          </p:cNvSpPr>
          <p:nvPr>
            <p:ph type="body" idx="1"/>
          </p:nvPr>
        </p:nvSpPr>
        <p:spPr>
          <a:xfrm>
            <a:off x="250825" y="1341437"/>
            <a:ext cx="8569325" cy="5256212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I. Комплекс ресурсів. 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Ресурси території ОТГ можна умовно розділити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на три укрупнені групи :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1. Природні ресурси та географічне положення. </a:t>
            </a:r>
            <a:r>
              <a:rPr lang="uk-UA" sz="2000" smtClean="0">
                <a:sym typeface="+mn-ea"/>
              </a:rPr>
              <a:t>Природні ресурси включають тіла і сили природи, які складаються з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>
                <a:sym typeface="+mn-ea"/>
              </a:rPr>
              <a:t>мінеральних ресурсів (паливно-енергетичні, рудні, хімічна сировина,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>
                <a:sym typeface="+mn-ea"/>
              </a:rPr>
              <a:t>природні будівельні матеріали і нерудні корисні копалини) і ресурсів біосфери (земельні, водні та біологічні ресурси).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2. Технологічні ресурси. </a:t>
            </a:r>
            <a:r>
              <a:rPr lang="uk-UA" sz="2000" smtClean="0">
                <a:sym typeface="+mn-ea"/>
              </a:rPr>
              <a:t>Технологічні ресурси – це комплекс ресурсів, що дозволяють вести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>
                <a:sym typeface="+mn-ea"/>
              </a:rPr>
              <a:t>виробничу діяльність на території.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3. Соціальні ресурси. Соціальні ресурси території ОТГ представлені сукупністю відносин, що виникають між людьми, що населяють територію, в процесі їх взаємодії один з одним.</a:t>
            </a:r>
            <a:endParaRPr lang="uk-UA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r>
              <a:rPr lang="uk-UA" sz="2000" smtClean="0"/>
              <a:t>Складові внутрішнього маркетингового середовища території ОТГ.</a:t>
            </a:r>
            <a:r>
              <a:rPr lang="uk-UA" sz="2000" smtClean="0">
                <a:sym typeface="+mn-ea"/>
              </a:rPr>
              <a:t>. </a:t>
            </a:r>
            <a:endParaRPr lang="uk-UA" sz="2500" b="1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41" name="Google Shape;441;p39"/>
          <p:cNvSpPr txBox="1">
            <a:spLocks noGrp="1"/>
          </p:cNvSpPr>
          <p:nvPr>
            <p:ph type="body" idx="1"/>
          </p:nvPr>
        </p:nvSpPr>
        <p:spPr>
          <a:xfrm>
            <a:off x="250825" y="1341437"/>
            <a:ext cx="8569325" cy="5256212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II. Соціально-економічний стан території ОТГ може бути оцінений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групами показників: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 показники, що відображають фінанси території ОТГ;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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 показники, що відображають економічний добробут жителів території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ОТГ;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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 показники, що відображають соціальний добробут жителів території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ОТГ;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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 показники, що відображають рівень розвитку виробничої та неви-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робничої сфери на території ОТГ.</a:t>
            </a:r>
            <a:endParaRPr lang="uk-UA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r>
              <a:rPr lang="uk-UA" sz="2000" smtClean="0"/>
              <a:t>Складові внутрішнього маркетингового середовища території ОТГ.</a:t>
            </a:r>
            <a:r>
              <a:rPr lang="uk-UA" sz="2000" smtClean="0">
                <a:sym typeface="+mn-ea"/>
              </a:rPr>
              <a:t>. </a:t>
            </a:r>
            <a:endParaRPr lang="uk-UA" sz="2500" b="1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41" name="Google Shape;441;p39"/>
          <p:cNvSpPr txBox="1">
            <a:spLocks noGrp="1"/>
          </p:cNvSpPr>
          <p:nvPr>
            <p:ph type="body" idx="1"/>
          </p:nvPr>
        </p:nvSpPr>
        <p:spPr>
          <a:xfrm>
            <a:off x="250825" y="1341437"/>
            <a:ext cx="8569325" cy="5256212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III. Ситуаційні фактори всередині «колективного менеджера», що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здійснює управлінські функції на території ОТГ.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Аакторами, які вимагають пильної уваги, є: 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цілі, структура, завдання органу місцевого самоврядування, технологія управління і люди (працівники організації), що визначають у подальшому якість менеджменту на території.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Організацію можна розглядати як деякий інструмент досягнення цілей,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що дозволяє людям колективно виконати те, чого вони не досягли б індивідуально. 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Органу місцевого самоврядування важливо пам’ятати про різноманітність цілей своєї діяльності (збільшення доходів місцевого бюджету, зниження рівня безробіття, підвищення якості житлово-комунальних послуг тощо), а також про те, що місцева влада несе соціальну відповідальність і покликана здійснювати діяльність на благо і в інтересах усіх членів громади.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r>
              <a:rPr lang="uk-UA" sz="2000" smtClean="0">
                <a:solidFill>
                  <a:srgbClr val="FF0000"/>
                </a:solidFill>
              </a:rPr>
              <a:t>Складові зовнішнього маркетингового середовища території ОТГ.</a:t>
            </a:r>
            <a:r>
              <a:rPr lang="uk-UA" sz="2000" smtClean="0">
                <a:solidFill>
                  <a:srgbClr val="FF0000"/>
                </a:solidFill>
                <a:sym typeface="+mn-ea"/>
              </a:rPr>
              <a:t>.</a:t>
            </a:r>
            <a:r>
              <a:rPr lang="uk-UA" sz="2000" smtClean="0">
                <a:sym typeface="+mn-ea"/>
              </a:rPr>
              <a:t> </a:t>
            </a:r>
            <a:endParaRPr lang="uk-UA" sz="2500" b="1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41" name="Google Shape;441;p39"/>
          <p:cNvSpPr txBox="1">
            <a:spLocks noGrp="1"/>
          </p:cNvSpPr>
          <p:nvPr>
            <p:ph type="body" idx="1"/>
          </p:nvPr>
        </p:nvSpPr>
        <p:spPr>
          <a:xfrm>
            <a:off x="287655" y="1274445"/>
            <a:ext cx="8569325" cy="549592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>
                <a:solidFill>
                  <a:srgbClr val="FF0000"/>
                </a:solidFill>
              </a:rPr>
              <a:t>Зовнішнє маркетингове середовище території ОТГ складають:</a:t>
            </a:r>
            <a:endParaRPr lang="uk-UA" sz="1800" smtClean="0">
              <a:solidFill>
                <a:srgbClr val="FF0000"/>
              </a:solidFill>
            </a:endParaRPr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 споживачі ресурсів території ОТГ та публічних послуг, що надаються органом місцевого самоврядування території;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 інші території, з якими територія ОТГ співпрацює і конкурує за фінансову допомогу з інших бюджетів і в залученні ресурсів (фінансових, матеріальних, людських та інших) на свою територію;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 головні організації та установи, філії та структурні підрозділи, які здійснюють свою діяльність на території ОТГ;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 вище стоячі органи виконавчої влади, які здійснюють покладені на них функції на даній території 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>
                <a:solidFill>
                  <a:srgbClr val="FF0000"/>
                </a:solidFill>
              </a:rPr>
              <a:t>Групи факторів зовнішнього маркетингового середовища території ОТГ:</a:t>
            </a:r>
            <a:endParaRPr lang="uk-UA" sz="1800" smtClean="0">
              <a:solidFill>
                <a:srgbClr val="FF0000"/>
              </a:solidFill>
            </a:endParaRPr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 політико-правові чинники (нормативно-правові документи, передбачені правила і процедури прийняття управлінських рішень тощо);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 макроекономічні чинники (щодо провадження фінансової, бюджетної, податкової політики відповідного рівня, загальні макроекономічні тенденції тощо);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 соціокультурні чинники (якість і культура національних відносин, що склалися, культурні традиції, звичаї тощо);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 технологічні чинники (рівень досягнень науково-технічного розвитку, розвиток нових джерел енергоресурсів тощо)</a:t>
            </a:r>
            <a:endParaRPr lang="uk-UA" sz="1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ru-RU"/>
              <a:t>План</a:t>
            </a:r>
            <a:endParaRPr lang="uk-UA" altLang="ru-RU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algn="just"/>
            <a:r>
              <a:rPr lang="ru-RU" altLang="en-US" sz="2300"/>
              <a:t>1. Соціально-економічна сутність територіального маркетингу та розробка елементів його </a:t>
            </a:r>
            <a:r>
              <a:rPr lang="uk-UA" altLang="en-US" sz="2300"/>
              <a:t>к</a:t>
            </a:r>
            <a:r>
              <a:rPr lang="ru-RU" altLang="en-US" sz="2300"/>
              <a:t>омплексу 4.2. </a:t>
            </a:r>
            <a:endParaRPr lang="ru-RU" altLang="en-US" sz="2300"/>
          </a:p>
          <a:p>
            <a:pPr algn="just"/>
            <a:endParaRPr lang="uk-UA" altLang="ru-RU" sz="2300"/>
          </a:p>
          <a:p>
            <a:pPr algn="just"/>
            <a:r>
              <a:rPr lang="uk-UA" altLang="ru-RU" sz="2300"/>
              <a:t>2. </a:t>
            </a:r>
            <a:r>
              <a:rPr lang="ru-RU" altLang="en-US" sz="2300"/>
              <a:t>Основні елементи, практика використання маркетингового</a:t>
            </a:r>
            <a:r>
              <a:rPr lang="uk-UA" altLang="ru-RU" sz="2300"/>
              <a:t> </a:t>
            </a:r>
            <a:r>
              <a:rPr lang="ru-RU" altLang="en-US" sz="2300"/>
              <a:t>механізму об’єднаними </a:t>
            </a:r>
            <a:r>
              <a:rPr lang="uk-UA" altLang="ru-RU" sz="2300"/>
              <a:t>т</a:t>
            </a:r>
            <a:r>
              <a:rPr lang="ru-RU" altLang="en-US" sz="2300"/>
              <a:t>ериторіальними громадами та його</a:t>
            </a:r>
            <a:r>
              <a:rPr lang="uk-UA" altLang="ru-RU" sz="2300"/>
              <a:t> </a:t>
            </a:r>
            <a:r>
              <a:rPr lang="ru-RU" altLang="en-US" sz="2300"/>
              <a:t>інформаційне забезпечення </a:t>
            </a:r>
            <a:endParaRPr lang="ru-RU" altLang="en-US" sz="2300"/>
          </a:p>
          <a:p>
            <a:pPr algn="just"/>
            <a:endParaRPr lang="ru-RU" altLang="en-US" sz="2300"/>
          </a:p>
          <a:p>
            <a:pPr algn="just"/>
            <a:r>
              <a:rPr lang="ru-RU" altLang="en-US" sz="2300"/>
              <a:t>3. Пріоритети, типові положення, алгоритми цільового та стратегічного територіального маркетингу</a:t>
            </a:r>
            <a:endParaRPr lang="ru-RU" altLang="en-US" sz="23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r>
              <a:rPr lang="uk-UA" sz="2000" smtClean="0">
                <a:solidFill>
                  <a:srgbClr val="FF0000"/>
                </a:solidFill>
              </a:rPr>
              <a:t>Формування іміджу території ОТГ</a:t>
            </a:r>
            <a:r>
              <a:rPr lang="uk-UA" sz="2000" smtClean="0">
                <a:sym typeface="+mn-ea"/>
              </a:rPr>
              <a:t> </a:t>
            </a:r>
            <a:endParaRPr lang="uk-UA" sz="2500" b="1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41" name="Google Shape;441;p39"/>
          <p:cNvSpPr txBox="1">
            <a:spLocks noGrp="1"/>
          </p:cNvSpPr>
          <p:nvPr>
            <p:ph type="body" idx="1"/>
          </p:nvPr>
        </p:nvSpPr>
        <p:spPr>
          <a:xfrm>
            <a:off x="287655" y="1274445"/>
            <a:ext cx="8569325" cy="549592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Імідж території ОТГ, її репутація у вітчизняних та зарубіжних суспільно-політичних і ділових колах стають основними факторами просування різного роду проектів, найважливішим конкурентним ресурсом для налагодження партнерських відносин.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Імідж території ОТГ базується насамперед на територіальній індивідуальності . Вона включає в себе характеристику особливостей і ресур-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сів території ОТГ: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1. Природні, демографічні, історичні, соціальні та культурні особли-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вості і ресурси.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2. Економічні особливості і ресурси.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3. Організаційно-правові та інформаційні особливості і ресурси.</a:t>
            </a:r>
            <a:endParaRPr lang="uk-UA" sz="1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r>
              <a:rPr lang="uk-UA" sz="2000" smtClean="0">
                <a:solidFill>
                  <a:srgbClr val="FF0000"/>
                </a:solidFill>
              </a:rPr>
              <a:t>Побудова іміджу території ОТГ</a:t>
            </a:r>
            <a:r>
              <a:rPr lang="uk-UA" sz="2000" smtClean="0">
                <a:sym typeface="+mn-ea"/>
              </a:rPr>
              <a:t> </a:t>
            </a:r>
            <a:endParaRPr lang="uk-UA" sz="2500" b="1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41" name="Google Shape;441;p39"/>
          <p:cNvSpPr txBox="1">
            <a:spLocks noGrp="1"/>
          </p:cNvSpPr>
          <p:nvPr>
            <p:ph type="body" idx="1"/>
          </p:nvPr>
        </p:nvSpPr>
        <p:spPr>
          <a:xfrm>
            <a:off x="287655" y="1274445"/>
            <a:ext cx="8569325" cy="549592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>
                <a:solidFill>
                  <a:srgbClr val="FF0000"/>
                </a:solidFill>
              </a:rPr>
              <a:t>Перший етап побудови іміджу території і необхідна умова планування просування ОТГ </a:t>
            </a:r>
            <a:r>
              <a:rPr lang="uk-UA" sz="1800" smtClean="0"/>
              <a:t>– це виявлення цільової аудиторії («споживачів території»), оскільки необхідно знати думку людей і організацій, які приймають рішення про вибір території для того чи іншого виду співпраці, їх оцінки та вихідні установки.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Цільові групи (ринки), «споживачі територій»: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1) жителі,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2) бізнес, 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smtClean="0"/>
              <a:t>3) гості.</a:t>
            </a: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800" b="1" u="sng" smtClean="0"/>
              <a:t>Одне з принципових питань маркетингу територій ОТГ – осмислення того, як, на підставі чого здійснюють вибір їх споживачі – реальні і потенціальні.</a:t>
            </a:r>
            <a:endParaRPr lang="uk-UA" sz="1800" b="1" u="sng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r>
              <a:rPr lang="uk-UA" sz="2000" smtClean="0">
                <a:solidFill>
                  <a:srgbClr val="FF0000"/>
                </a:solidFill>
                <a:sym typeface="+mn-ea"/>
              </a:rPr>
              <a:t>У маркетингу відомо щонайменше шість основних категорій осіб,</a:t>
            </a:r>
            <a:br>
              <a:rPr lang="uk-UA" sz="2000" smtClean="0">
                <a:solidFill>
                  <a:srgbClr val="FF0000"/>
                </a:solidFill>
              </a:rPr>
            </a:br>
            <a:r>
              <a:rPr lang="uk-UA" sz="2000" smtClean="0">
                <a:solidFill>
                  <a:srgbClr val="FF0000"/>
                </a:solidFill>
                <a:sym typeface="+mn-ea"/>
              </a:rPr>
              <a:t>які так чи інакше беруть участь у процесах прийняття рішень. Серед них:</a:t>
            </a:r>
            <a:endParaRPr lang="uk-UA" sz="2000" b="1" i="0" u="none" smtClean="0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+mn-ea"/>
            </a:endParaRPr>
          </a:p>
        </p:txBody>
      </p:sp>
      <p:sp>
        <p:nvSpPr>
          <p:cNvPr id="441" name="Google Shape;441;p39"/>
          <p:cNvSpPr txBox="1">
            <a:spLocks noGrp="1"/>
          </p:cNvSpPr>
          <p:nvPr>
            <p:ph type="body" idx="1"/>
          </p:nvPr>
        </p:nvSpPr>
        <p:spPr>
          <a:xfrm>
            <a:off x="287655" y="1274445"/>
            <a:ext cx="8569325" cy="549592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700" smtClean="0"/>
              <a:t>1. Ініціатор – суб’єкт, який першим зрозумів проблему, потребу або можливість і здійснює перші, найчастіше попередні дії, наприклад: збір інформації, перше формулювання або згадування проблеми в розмові з іншими особами, часто більш значущими.</a:t>
            </a:r>
            <a:endParaRPr lang="uk-UA" sz="17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7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700" smtClean="0"/>
              <a:t>2. Особа впливу – особа, яка залучається на якійсь стадії до ухвалення рішень, обробляє інформацію та у якийсь спосіб впливає на рішення.</a:t>
            </a:r>
            <a:endParaRPr lang="uk-UA" sz="17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7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700" smtClean="0"/>
              <a:t>3. Особа, яка приймає рішення – особа (орган), що має владу, повноваження, щоб зробити остаточне або хоча б необхідне проміжне рішення (наприклад, винести варіанти вирішення проблеми на обговорення, референдум).</a:t>
            </a:r>
            <a:endParaRPr lang="uk-UA" sz="17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7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700" smtClean="0"/>
              <a:t>4. Особа, яка затверджує рішення – той, чиє схвалення, санкція потрібні для вступу рішення в силу, і хто може скасувати рішення.</a:t>
            </a:r>
            <a:endParaRPr lang="uk-UA" sz="17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7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700" smtClean="0"/>
              <a:t>5. Покупець – особа, орган, що реалізує прийняте рішення, використовуючи для цього наявні в нього ресурси.</a:t>
            </a:r>
            <a:endParaRPr lang="uk-UA" sz="17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7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700" smtClean="0"/>
              <a:t>6. Користувач – людина, яка споживає, використовує кінцевий територіальний продукт або послугу.</a:t>
            </a:r>
            <a:endParaRPr lang="uk-UA" sz="17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18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1700" smtClean="0">
                <a:solidFill>
                  <a:srgbClr val="FF0000"/>
                </a:solidFill>
              </a:rPr>
              <a:t>Залежно від того, хто представляє зазначених осіб, можна обирати ефективні маркетингові повідомлення і їх носіїв та адресувати їх у правильному напрямку і в кращий момент часу.</a:t>
            </a:r>
            <a:endParaRPr lang="uk-UA" sz="17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38"/>
          <p:cNvSpPr txBox="1">
            <a:spLocks noGrp="1"/>
          </p:cNvSpPr>
          <p:nvPr>
            <p:ph type="title"/>
          </p:nvPr>
        </p:nvSpPr>
        <p:spPr>
          <a:xfrm>
            <a:off x="457200" y="807720"/>
            <a:ext cx="8229600" cy="393573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Times New Roman" panose="02020603050405020304"/>
              <a:buNone/>
            </a:pPr>
            <a:r>
              <a:rPr sz="2300" b="0" i="0" u="none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Ма́ркетинг (англ. marketing) — це діяльність для формування попиту та задоволення потреб споживачів. У широкому сенсі призначення маркетингу полягає в «визначенні та задоволенні людських і суспільних потреб».</a:t>
            </a:r>
            <a:br>
              <a:rPr sz="2300" b="0" i="0" u="none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br>
              <a:rPr sz="2300" b="0" i="0" u="none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sz="2300" b="0" i="0" u="none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Маркетинг — це аналіз, втілення в життя, а також контроль за прийняттям рішень щодо комплексу маркетингу (продукт, ціна, просування, розповсюдження) для задоволення потреб клієнта та його очікувань як ключових моментів на шляху досягнення цілей і виконання завдань організації.</a:t>
            </a:r>
            <a:endParaRPr sz="2300" b="0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35" name="Google Shape;435;p38"/>
          <p:cNvSpPr txBox="1">
            <a:spLocks noGrp="1"/>
          </p:cNvSpPr>
          <p:nvPr>
            <p:ph type="body" idx="1"/>
          </p:nvPr>
        </p:nvSpPr>
        <p:spPr>
          <a:xfrm>
            <a:off x="457200" y="4954270"/>
            <a:ext cx="8229600" cy="174498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Територіальний маркетинг в умовах ОТГ – це маркетинг в інтересах території об’єднаної територіальної громади, її внутрішніх та</a:t>
            </a:r>
            <a:r>
              <a:rPr lang="uk-UA" alt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зовнішніх суб’єктів, які мають інтереси на території ОТГ.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r>
              <a:rPr lang="uk-UA" sz="2000" smtClean="0">
                <a:sym typeface="+mn-ea"/>
              </a:rPr>
              <a:t>Суб’єкти маркетингу – це виробники продукту (товарів, послуг), споживачі і посередники. </a:t>
            </a:r>
            <a:endParaRPr lang="uk-UA" sz="2500" b="1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41" name="Google Shape;441;p39"/>
          <p:cNvSpPr txBox="1">
            <a:spLocks noGrp="1"/>
          </p:cNvSpPr>
          <p:nvPr>
            <p:ph type="body" idx="1"/>
          </p:nvPr>
        </p:nvSpPr>
        <p:spPr>
          <a:xfrm>
            <a:off x="250825" y="1341437"/>
            <a:ext cx="8569325" cy="5256212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Char char="•"/>
            </a:pPr>
            <a:endParaRPr lang="uk-UA" sz="2000" dirty="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mtClean="0"/>
              <a:t> </a:t>
            </a:r>
            <a:r>
              <a:rPr lang="uk-UA" sz="2600" smtClean="0"/>
              <a:t>Виділяють</a:t>
            </a:r>
            <a:r>
              <a:rPr lang="uk-UA" sz="2600" smtClean="0"/>
              <a:t>: </a:t>
            </a:r>
            <a:endParaRPr lang="uk-UA" sz="26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600" smtClean="0">
                <a:solidFill>
                  <a:srgbClr val="FF0000"/>
                </a:solidFill>
              </a:rPr>
              <a:t>маркетинг територій ОТГ</a:t>
            </a:r>
            <a:r>
              <a:rPr lang="uk-UA" sz="2600" smtClean="0"/>
              <a:t>, об’єктом уваги якого виступає територія в цілому, здійснюється як всередині, так і за її межами; </a:t>
            </a:r>
            <a:endParaRPr lang="uk-UA" sz="26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6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6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600" smtClean="0">
                <a:solidFill>
                  <a:srgbClr val="FF0000"/>
                </a:solidFill>
              </a:rPr>
              <a:t>маркетинг всередині території ОТГ</a:t>
            </a:r>
            <a:r>
              <a:rPr lang="uk-UA" sz="2600" smtClean="0"/>
              <a:t> з приводу конкретних товарів і послуг на території ОТГ.</a:t>
            </a:r>
            <a:endParaRPr lang="uk-UA" sz="2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40"/>
          <p:cNvSpPr txBox="1">
            <a:spLocks noGrp="1"/>
          </p:cNvSpPr>
          <p:nvPr>
            <p:ph type="title"/>
          </p:nvPr>
        </p:nvSpPr>
        <p:spPr>
          <a:xfrm>
            <a:off x="457200" y="274320"/>
            <a:ext cx="8229600" cy="394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uk-UA" sz="2500">
                <a:solidFill>
                  <a:srgbClr val="FF0000"/>
                </a:solidFill>
                <a:sym typeface="Times New Roman" panose="02020603050405020304"/>
              </a:rPr>
              <a:t>Маркетинг території ОТГ</a:t>
            </a:r>
            <a:endParaRPr lang="uk-UA" altLang="en-US" sz="2500">
              <a:solidFill>
                <a:srgbClr val="FF0000"/>
              </a:solidFill>
              <a:sym typeface="Times New Roman" panose="02020603050405020304"/>
            </a:endParaRPr>
          </a:p>
        </p:txBody>
      </p:sp>
      <p:sp>
        <p:nvSpPr>
          <p:cNvPr id="447" name="Google Shape;447;p40"/>
          <p:cNvSpPr txBox="1">
            <a:spLocks noGrp="1"/>
          </p:cNvSpPr>
          <p:nvPr>
            <p:ph type="body" idx="1"/>
          </p:nvPr>
        </p:nvSpPr>
        <p:spPr>
          <a:xfrm>
            <a:off x="467995" y="665480"/>
            <a:ext cx="8218170" cy="619315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en-US" sz="1500">
                <a:sym typeface="Times New Roman" panose="02020603050405020304"/>
              </a:rPr>
              <a:t> </a:t>
            </a:r>
            <a:r>
              <a:rPr sz="1800">
                <a:solidFill>
                  <a:srgbClr val="FF0000"/>
                </a:solidFill>
                <a:sym typeface="Times New Roman" panose="02020603050405020304"/>
              </a:rPr>
              <a:t>Метою маркетингу територій ОТГ</a:t>
            </a:r>
            <a:r>
              <a:rPr sz="1800">
                <a:sym typeface="Times New Roman" panose="02020603050405020304"/>
              </a:rPr>
              <a:t> є вплив на думки і поведінку</a:t>
            </a:r>
            <a:r>
              <a:rPr lang="uk-UA" sz="1800">
                <a:sym typeface="Times New Roman" panose="02020603050405020304"/>
              </a:rPr>
              <a:t> </a:t>
            </a:r>
            <a:r>
              <a:rPr sz="1800">
                <a:sym typeface="Times New Roman" panose="02020603050405020304"/>
              </a:rPr>
              <a:t>споживачів, тобто створення, підтримку або зміну їх ставлення</a:t>
            </a:r>
            <a:r>
              <a:rPr lang="uk-UA" sz="1800">
                <a:sym typeface="Times New Roman" panose="02020603050405020304"/>
              </a:rPr>
              <a:t> </a:t>
            </a:r>
            <a:r>
              <a:rPr sz="1800">
                <a:sym typeface="Times New Roman" panose="02020603050405020304"/>
              </a:rPr>
              <a:t>до привабливості, престижу території в цілому, умов життєдіяльності та ділової активності на території; привабливості зосереджених на території природних,</a:t>
            </a:r>
            <a:r>
              <a:rPr lang="uk-UA" sz="1800">
                <a:sym typeface="Times New Roman" panose="02020603050405020304"/>
              </a:rPr>
              <a:t> </a:t>
            </a:r>
            <a:r>
              <a:rPr sz="1800">
                <a:sym typeface="Times New Roman" panose="02020603050405020304"/>
              </a:rPr>
              <a:t>інансових, трудових, організаційних та інших ресурсів, а також </a:t>
            </a:r>
            <a:r>
              <a:rPr lang="uk-UA" sz="1800">
                <a:sym typeface="Times New Roman" panose="02020603050405020304"/>
              </a:rPr>
              <a:t> </a:t>
            </a:r>
            <a:r>
              <a:rPr sz="1800">
                <a:sym typeface="Times New Roman" panose="02020603050405020304"/>
              </a:rPr>
              <a:t>ожливостей </a:t>
            </a:r>
            <a:r>
              <a:rPr lang="uk-UA" sz="1800">
                <a:sym typeface="Times New Roman" panose="02020603050405020304"/>
              </a:rPr>
              <a:t>в</a:t>
            </a:r>
            <a:r>
              <a:rPr sz="1800">
                <a:sym typeface="Times New Roman" panose="02020603050405020304"/>
              </a:rPr>
              <a:t>ідтворення</a:t>
            </a:r>
            <a:r>
              <a:rPr lang="uk-UA" sz="1800">
                <a:sym typeface="Times New Roman" panose="02020603050405020304"/>
              </a:rPr>
              <a:t> </a:t>
            </a:r>
            <a:r>
              <a:rPr sz="1800">
                <a:sym typeface="Times New Roman" panose="02020603050405020304"/>
              </a:rPr>
              <a:t>таких ресурсів.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endParaRPr sz="20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 b="1" u="sng">
                <a:sym typeface="Times New Roman" panose="02020603050405020304"/>
              </a:rPr>
              <a:t>Для реалізації цих цілей маркетинг територій:</a:t>
            </a:r>
            <a:endParaRPr sz="1800" b="1" u="sng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1) формує і покращує імідж території ОТГ, її престиж, ділову та соці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альну конкурентоспроможності;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2) просуває розширення участі території ОТГ та її суб’єктів в реалізації міжнародних, регіональних та місцевих програм;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3) залучає на територію ОТГ державні та інші зовнішні по відношен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ню до території замовлення;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>
                <a:sym typeface="Times New Roman" panose="02020603050405020304"/>
              </a:rPr>
              <a:t>4) стимулює використання ресурсів території ОТГ (в тому числі і поза нею).</a:t>
            </a:r>
            <a:endParaRPr sz="18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endParaRPr sz="1800">
              <a:sym typeface="Times New Roman" panose="020206030504050203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 b="1">
                <a:sym typeface="Times New Roman" panose="02020603050405020304"/>
              </a:rPr>
              <a:t>Інструменти маркетингу територій ОТГ: SWOT-аналіз, аналіз і вибір</a:t>
            </a:r>
            <a:endParaRPr sz="1800" b="1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sz="1800" b="1">
                <a:sym typeface="Times New Roman" panose="02020603050405020304"/>
              </a:rPr>
              <a:t>цільових ринків і позиціонування (визначення нинішніх і бажаних позицій) територій.</a:t>
            </a:r>
            <a:endParaRPr sz="1800" b="1"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41"/>
          <p:cNvSpPr txBox="1">
            <a:spLocks noGrp="1"/>
          </p:cNvSpPr>
          <p:nvPr>
            <p:ph type="body" idx="1"/>
          </p:nvPr>
        </p:nvSpPr>
        <p:spPr>
          <a:xfrm>
            <a:off x="467995" y="732155"/>
            <a:ext cx="8229600" cy="600646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algn="ctr">
              <a:spcBef>
                <a:spcPts val="0"/>
              </a:spcBef>
              <a:buSzPts val="3200"/>
              <a:buNone/>
            </a:pPr>
            <a:r>
              <a:rPr lang="uk-UA" sz="1800" b="1" dirty="0" smtClean="0">
                <a:solidFill>
                  <a:schemeClr val="tx1"/>
                </a:solidFill>
              </a:rPr>
              <a:t>  Маркетинг територій націлений на залучення відвідувачів, розвиток</a:t>
            </a:r>
            <a:endParaRPr lang="uk-UA" sz="1800" b="1" dirty="0" smtClean="0">
              <a:solidFill>
                <a:schemeClr val="tx1"/>
              </a:solidFill>
            </a:endParaRPr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1800" b="1" dirty="0" smtClean="0">
                <a:solidFill>
                  <a:schemeClr val="tx1"/>
                </a:solidFill>
              </a:rPr>
              <a:t>виробництв, промисловості, сфери послуг, експорту тощо. </a:t>
            </a:r>
            <a:endParaRPr lang="uk-UA" sz="1800" b="1" dirty="0" smtClean="0">
              <a:solidFill>
                <a:schemeClr val="tx1"/>
              </a:solidFill>
            </a:endParaRPr>
          </a:p>
          <a:p>
            <a:pPr marL="342900" lvl="0" algn="ctr">
              <a:spcBef>
                <a:spcPts val="0"/>
              </a:spcBef>
              <a:buSzPts val="3200"/>
              <a:buNone/>
            </a:pPr>
            <a:endParaRPr lang="uk-UA" sz="1800" b="1" dirty="0" smtClean="0">
              <a:solidFill>
                <a:schemeClr val="tx1"/>
              </a:solidFill>
            </a:endParaRPr>
          </a:p>
          <a:p>
            <a:pPr marL="342900" lvl="0" algn="ctr">
              <a:spcBef>
                <a:spcPts val="0"/>
              </a:spcBef>
              <a:buSzPts val="3200"/>
              <a:buNone/>
            </a:pPr>
            <a:r>
              <a:rPr lang="uk-UA" sz="2500" b="1" dirty="0" smtClean="0">
                <a:solidFill>
                  <a:srgbClr val="FF0000"/>
                </a:solidFill>
              </a:rPr>
              <a:t>Напрями напрями маркетингу:</a:t>
            </a:r>
            <a:endParaRPr lang="uk-UA" sz="2500" b="1" dirty="0" smtClean="0">
              <a:solidFill>
                <a:srgbClr val="FF0000"/>
              </a:solidFill>
            </a:endParaRPr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1800" b="1" u="sng" dirty="0" smtClean="0">
                <a:solidFill>
                  <a:srgbClr val="FF0000"/>
                </a:solidFill>
              </a:rPr>
              <a:t>Маркетинг іміджу</a:t>
            </a:r>
            <a:r>
              <a:rPr lang="uk-UA" sz="1800" b="1" dirty="0" smtClean="0">
                <a:solidFill>
                  <a:schemeClr val="tx1"/>
                </a:solidFill>
              </a:rPr>
              <a:t> спрямований на створення, розвиток і поширення позитивного образу територій.</a:t>
            </a:r>
            <a:endParaRPr lang="uk-UA" sz="1800" b="1" dirty="0" smtClean="0">
              <a:solidFill>
                <a:schemeClr val="tx1"/>
              </a:solidFill>
            </a:endParaRPr>
          </a:p>
          <a:p>
            <a:pPr marL="342900" lvl="0" algn="just">
              <a:spcBef>
                <a:spcPts val="0"/>
              </a:spcBef>
              <a:buSzPts val="3200"/>
              <a:buNone/>
            </a:pPr>
            <a:endParaRPr lang="uk-UA" sz="1800" b="1" dirty="0" smtClean="0">
              <a:solidFill>
                <a:schemeClr val="tx1"/>
              </a:solidFill>
            </a:endParaRPr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1800" b="1" u="sng" dirty="0" smtClean="0">
                <a:solidFill>
                  <a:srgbClr val="FF0000"/>
                </a:solidFill>
              </a:rPr>
              <a:t>Маркетинг привабливості</a:t>
            </a:r>
            <a:r>
              <a:rPr lang="uk-UA" sz="1800" b="1" dirty="0" smtClean="0">
                <a:solidFill>
                  <a:schemeClr val="tx1"/>
                </a:solidFill>
              </a:rPr>
              <a:t> має за мету підвищити привабливість певних територій як для жителів, так і для гостей ОТГ.</a:t>
            </a:r>
            <a:endParaRPr lang="uk-UA" sz="1800" b="1" dirty="0" smtClean="0">
              <a:solidFill>
                <a:schemeClr val="tx1"/>
              </a:solidFill>
            </a:endParaRPr>
          </a:p>
          <a:p>
            <a:pPr marL="342900" lvl="0" algn="just">
              <a:spcBef>
                <a:spcPts val="0"/>
              </a:spcBef>
              <a:buSzPts val="3200"/>
              <a:buNone/>
            </a:pPr>
            <a:endParaRPr lang="uk-UA" sz="1800" b="1" dirty="0" smtClean="0">
              <a:solidFill>
                <a:schemeClr val="tx1"/>
              </a:solidFill>
            </a:endParaRPr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1800" b="1" u="sng" dirty="0" smtClean="0">
                <a:solidFill>
                  <a:srgbClr val="FF0000"/>
                </a:solidFill>
              </a:rPr>
              <a:t>Маркетинг інфраструктури.</a:t>
            </a:r>
            <a:r>
              <a:rPr lang="uk-UA" sz="1800" b="1" dirty="0" smtClean="0">
                <a:solidFill>
                  <a:schemeClr val="tx1"/>
                </a:solidFill>
              </a:rPr>
              <a:t> В ОТГ має бути зручно жити, працювати, відпочивати і розвиватися, а для цього потрібно насамперед розвивати інфраструктуру житлових районів, промислових зон, ринкову інфраструктуру.</a:t>
            </a:r>
            <a:endParaRPr lang="uk-UA" sz="1800" b="1" dirty="0" smtClean="0">
              <a:solidFill>
                <a:schemeClr val="tx1"/>
              </a:solidFill>
            </a:endParaRPr>
          </a:p>
          <a:p>
            <a:pPr marL="342900" lvl="0" algn="just">
              <a:spcBef>
                <a:spcPts val="0"/>
              </a:spcBef>
              <a:buSzPts val="3200"/>
              <a:buNone/>
            </a:pPr>
            <a:endParaRPr lang="uk-UA" sz="1800" b="1" dirty="0" smtClean="0">
              <a:solidFill>
                <a:schemeClr val="tx1"/>
              </a:solidFill>
            </a:endParaRPr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1800" b="1" u="sng" dirty="0" smtClean="0">
                <a:solidFill>
                  <a:srgbClr val="FF0000"/>
                </a:solidFill>
              </a:rPr>
              <a:t>Маркетинг населення, персоналу. </a:t>
            </a:r>
            <a:r>
              <a:rPr lang="uk-UA" sz="1800" b="1" dirty="0" smtClean="0">
                <a:solidFill>
                  <a:schemeClr val="tx1"/>
                </a:solidFill>
              </a:rPr>
              <a:t>Території ОТГ, що характеризуються різним станом справ, проблемами і потребами в сфері зайнятості, вибирають різні стратегії маркетингу. Так, території ОТГ з низьким рівнем зайнятості і дешевою робочою силою можуть використовувати це як конкурентну перевагу для залучення в ОТГ промисловців, бізнесменів, підприємців сфери послуг тощо з метою створення нових робочих місць.</a:t>
            </a:r>
            <a:endParaRPr lang="uk-UA" sz="18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41"/>
          <p:cNvSpPr txBox="1">
            <a:spLocks noGrp="1"/>
          </p:cNvSpPr>
          <p:nvPr>
            <p:ph type="title"/>
          </p:nvPr>
        </p:nvSpPr>
        <p:spPr>
          <a:xfrm>
            <a:off x="467995" y="396875"/>
            <a:ext cx="8507095" cy="1398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Times New Roman" panose="02020603050405020304"/>
              <a:buNone/>
            </a:pPr>
            <a:r>
              <a:rPr sz="2000" smtClean="0">
                <a:solidFill>
                  <a:srgbClr val="FF0000"/>
                </a:solidFill>
                <a:sym typeface="Arial" panose="020B0604020202020204"/>
              </a:rPr>
              <a:t>Основою маркетингу в умовах ОТГ є планомірне і системне</a:t>
            </a:r>
            <a:r>
              <a:rPr lang="uk-UA" sz="2000" smtClean="0">
                <a:solidFill>
                  <a:srgbClr val="FF0000"/>
                </a:solidFill>
                <a:sym typeface="Arial" panose="020B0604020202020204"/>
              </a:rPr>
              <a:t> </a:t>
            </a:r>
            <a:r>
              <a:rPr sz="2000" smtClean="0">
                <a:solidFill>
                  <a:srgbClr val="FF0000"/>
                </a:solidFill>
                <a:sym typeface="Arial" panose="020B0604020202020204"/>
              </a:rPr>
              <a:t>вивчення стану і тенденцій розвитку територій з метою прийняття раціональних рішень. При цьому окремі цілі та стратегії повинні спиратися на</a:t>
            </a:r>
            <a:br>
              <a:rPr sz="2000" smtClean="0">
                <a:solidFill>
                  <a:srgbClr val="FF0000"/>
                </a:solidFill>
                <a:sym typeface="Arial" panose="020B0604020202020204"/>
              </a:rPr>
            </a:br>
            <a:r>
              <a:rPr sz="2000" smtClean="0">
                <a:solidFill>
                  <a:srgbClr val="FF0000"/>
                </a:solidFill>
                <a:sym typeface="Arial" panose="020B0604020202020204"/>
              </a:rPr>
              <a:t>вивчення різних точок зору</a:t>
            </a:r>
            <a:r>
              <a:rPr sz="2000" smtClean="0">
                <a:solidFill>
                  <a:srgbClr val="FF0000"/>
                </a:solidFill>
                <a:sym typeface="Arial" panose="020B0604020202020204"/>
              </a:rPr>
              <a:t>.</a:t>
            </a:r>
            <a:endParaRPr sz="2000" smtClean="0">
              <a:solidFill>
                <a:srgbClr val="FF0000"/>
              </a:solidFill>
              <a:sym typeface="Arial" panose="020B0604020202020204"/>
            </a:endParaRPr>
          </a:p>
        </p:txBody>
      </p:sp>
      <p:sp>
        <p:nvSpPr>
          <p:cNvPr id="453" name="Google Shape;453;p41"/>
          <p:cNvSpPr txBox="1">
            <a:spLocks noGrp="1"/>
          </p:cNvSpPr>
          <p:nvPr>
            <p:ph type="body" idx="1"/>
          </p:nvPr>
        </p:nvSpPr>
        <p:spPr>
          <a:xfrm>
            <a:off x="467995" y="1783080"/>
            <a:ext cx="8229600" cy="496506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lang="uk-UA" sz="20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Кроки </a:t>
            </a:r>
            <a:r>
              <a:rPr sz="20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розробки концепції соціально-економічного розвитку ОТГ та її окремих громад на основі територіального маркетингу</a:t>
            </a:r>
            <a:r>
              <a:rPr lang="uk-UA" sz="20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:</a:t>
            </a:r>
            <a:endParaRPr lang="uk-UA" sz="20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</a:t>
            </a:r>
            <a:r>
              <a:rPr sz="200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провести аналіз заходів, що пропонуються різними установами,</a:t>
            </a:r>
            <a:r>
              <a:rPr lang="uk-UA" sz="200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200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об’єднаннями та особами, </a:t>
            </a:r>
            <a:endParaRPr sz="2000" i="0" u="none" smtClean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20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вивчити зарубіжний досвід вирішення</a:t>
            </a:r>
            <a:r>
              <a:rPr lang="uk-UA" sz="20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20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соціально-економічних проблем на рівні території ОТГ (ревізія</a:t>
            </a:r>
            <a:r>
              <a:rPr lang="uk-UA" sz="20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20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маркетингу);</a:t>
            </a:r>
            <a:endParaRPr sz="20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20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 </a:t>
            </a:r>
            <a:r>
              <a:rPr sz="200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виявити потреби і можливості в розвитку соціально-економічних</a:t>
            </a:r>
            <a:r>
              <a:rPr lang="uk-UA" sz="200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200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процесів (розробка маркетингу);</a:t>
            </a:r>
            <a:r>
              <a:rPr lang="uk-UA" sz="20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endParaRPr lang="uk-UA" sz="20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20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 визначити терміни і черговість проведення заходів відповідно до</a:t>
            </a:r>
            <a:r>
              <a:rPr lang="uk-UA" sz="20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20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наявних ресурсів (розробка проекту маркетингу);</a:t>
            </a:r>
            <a:endParaRPr sz="20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sz="20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 </a:t>
            </a:r>
            <a:r>
              <a:rPr sz="200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 урахуванням наявних пріоритетів сформулювати довгострокову і</a:t>
            </a:r>
            <a:r>
              <a:rPr lang="uk-UA" sz="200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200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поточну концепцію маркетингу ОТГ.</a:t>
            </a:r>
            <a:endParaRPr sz="2000" i="0" u="none" smtClean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41"/>
          <p:cNvSpPr txBox="1">
            <a:spLocks noGrp="1"/>
          </p:cNvSpPr>
          <p:nvPr>
            <p:ph type="title"/>
          </p:nvPr>
        </p:nvSpPr>
        <p:spPr>
          <a:xfrm>
            <a:off x="467995" y="330835"/>
            <a:ext cx="8507095" cy="1356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Times New Roman" panose="02020603050405020304"/>
              <a:buNone/>
            </a:pPr>
            <a:r>
              <a:rPr sz="2000" smtClean="0">
                <a:solidFill>
                  <a:schemeClr val="dk1"/>
                </a:solidFill>
                <a:sym typeface="Arial" panose="020B0604020202020204"/>
              </a:rPr>
              <a:t>Найважливішим аспектом розроблення і реалізації концепції</a:t>
            </a:r>
            <a:br>
              <a:rPr sz="2000" smtClean="0">
                <a:solidFill>
                  <a:schemeClr val="dk1"/>
                </a:solidFill>
                <a:sym typeface="Arial" panose="020B0604020202020204"/>
              </a:rPr>
            </a:br>
            <a:r>
              <a:rPr sz="2000" smtClean="0">
                <a:solidFill>
                  <a:schemeClr val="dk1"/>
                </a:solidFill>
                <a:sym typeface="Arial" panose="020B0604020202020204"/>
              </a:rPr>
              <a:t>маркетингу ОТГ є усвідомлена орієнтація діяльності всіх орга-нів територіального управлін</a:t>
            </a:r>
            <a:r>
              <a:rPr sz="2000" smtClean="0">
                <a:solidFill>
                  <a:schemeClr val="dk1"/>
                </a:solidFill>
                <a:sym typeface="Arial" panose="020B0604020202020204"/>
              </a:rPr>
              <a:t>ня на зовнішнє середовище.</a:t>
            </a:r>
            <a:endParaRPr sz="2000" smtClean="0">
              <a:solidFill>
                <a:schemeClr val="dk1"/>
              </a:solidFill>
              <a:sym typeface="Arial" panose="020B0604020202020204"/>
            </a:endParaRPr>
          </a:p>
        </p:txBody>
      </p:sp>
      <p:sp>
        <p:nvSpPr>
          <p:cNvPr id="453" name="Google Shape;453;p41"/>
          <p:cNvSpPr txBox="1">
            <a:spLocks noGrp="1"/>
          </p:cNvSpPr>
          <p:nvPr>
            <p:ph type="body" idx="1"/>
          </p:nvPr>
        </p:nvSpPr>
        <p:spPr>
          <a:xfrm>
            <a:off x="467995" y="1569720"/>
            <a:ext cx="8229600" cy="510984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lang="uk-UA" sz="2000" b="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ОСНОВНІ ЗАВДАННЯ</a:t>
            </a:r>
            <a:r>
              <a:rPr sz="2000" b="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маркетингу територій</a:t>
            </a:r>
            <a:r>
              <a:rPr lang="uk-UA" sz="2000" b="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:</a:t>
            </a:r>
            <a:endParaRPr lang="uk-UA" sz="2000" b="0" i="0" u="none" smtClean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20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покращення іміджу території,</a:t>
            </a:r>
            <a:endParaRPr sz="20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20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розширення участі</a:t>
            </a:r>
            <a:r>
              <a:rPr lang="uk-UA" sz="20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території</a:t>
            </a:r>
            <a:r>
              <a:rPr sz="20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в реалізації різноманітних програм, </a:t>
            </a:r>
            <a:endParaRPr sz="20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20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залучення на</a:t>
            </a:r>
            <a:r>
              <a:rPr lang="uk-UA" sz="20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20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територію зовнішніх замовлень, </a:t>
            </a:r>
            <a:endParaRPr sz="20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20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стимулювання використання ресурсів</a:t>
            </a:r>
            <a:r>
              <a:rPr lang="uk-UA" sz="20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20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території), вирішення наступних завдань:</a:t>
            </a:r>
            <a:endParaRPr sz="20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endParaRPr sz="20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lang="uk-UA" sz="2000" b="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ПОХІДНІ ЗАВДАННЯ </a:t>
            </a:r>
            <a:r>
              <a:rPr sz="2000" smtClean="0">
                <a:solidFill>
                  <a:srgbClr val="FF0000"/>
                </a:solidFill>
                <a:sym typeface="Arial" panose="020B0604020202020204"/>
              </a:rPr>
              <a:t>маркетингу територій</a:t>
            </a:r>
            <a:r>
              <a:rPr lang="uk-UA" sz="2000" smtClean="0">
                <a:solidFill>
                  <a:srgbClr val="FF0000"/>
                </a:solidFill>
                <a:sym typeface="Arial" panose="020B0604020202020204"/>
              </a:rPr>
              <a:t>:</a:t>
            </a:r>
            <a:endParaRPr lang="uk-UA" sz="2000" b="0" i="0" u="none" smtClean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lang="uk-UA" sz="20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поліпшення ідентифікації громадян зі своєю територією проживання;</a:t>
            </a:r>
            <a:endParaRPr lang="uk-UA" sz="20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lang="uk-UA" sz="20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підвищення рівня популярності територій ОТГ;</a:t>
            </a:r>
            <a:endParaRPr lang="uk-UA" sz="20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lang="uk-UA" sz="20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підвищення привабливості вкладення і реалізації на території зовнішніх по відношенню до неї ресурсів;</a:t>
            </a:r>
            <a:endParaRPr lang="uk-UA" sz="20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lang="uk-UA" sz="20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підвищення конкурентоспроможності розташованих в ОТГ підприємств промисловості і сфери послуг;</a:t>
            </a:r>
            <a:endParaRPr lang="uk-UA" sz="20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lang="uk-UA" sz="2000" b="0" i="0" u="none" smtClea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залучення в ОТГ нових підприємств.</a:t>
            </a:r>
            <a:endParaRPr lang="uk-UA" sz="2000" b="0" i="0" u="none" smtClea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sz="2000" b="1">
                <a:solidFill>
                  <a:srgbClr val="FF0000"/>
                </a:solidFill>
                <a:sym typeface="+mn-ea"/>
              </a:rPr>
              <a:t>Ф</a:t>
            </a:r>
            <a:r>
              <a:rPr sz="2000" b="1">
                <a:solidFill>
                  <a:srgbClr val="FF0000"/>
                </a:solidFill>
                <a:sym typeface="+mn-ea"/>
              </a:rPr>
              <a:t>ункці</a:t>
            </a:r>
            <a:r>
              <a:rPr lang="uk-UA" sz="2000" b="1">
                <a:solidFill>
                  <a:srgbClr val="FF0000"/>
                </a:solidFill>
                <a:sym typeface="+mn-ea"/>
              </a:rPr>
              <a:t>ї</a:t>
            </a:r>
            <a:r>
              <a:rPr sz="2000" b="1">
                <a:solidFill>
                  <a:srgbClr val="FF0000"/>
                </a:solidFill>
                <a:sym typeface="+mn-ea"/>
              </a:rPr>
              <a:t> територіального маркетингу ОТГ</a:t>
            </a:r>
            <a:endParaRPr sz="2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457200" y="1038860"/>
            <a:ext cx="8229600" cy="5541645"/>
          </a:xfrm>
        </p:spPr>
        <p:txBody>
          <a:bodyPr/>
          <a:p>
            <a:pPr marL="114300" indent="0" algn="just">
              <a:buNone/>
            </a:pPr>
            <a:r>
              <a:rPr lang="ru-RU" altLang="en-US" sz="1500" b="1"/>
              <a:t></a:t>
            </a:r>
            <a:r>
              <a:rPr sz="1500" b="1">
                <a:solidFill>
                  <a:srgbClr val="FF0000"/>
                </a:solidFill>
              </a:rPr>
              <a:t> аналітична</a:t>
            </a:r>
            <a:r>
              <a:rPr sz="1500" b="1"/>
              <a:t> – аналіз ринкових можливостей території, вивчення її</a:t>
            </a:r>
            <a:r>
              <a:rPr lang="uk-UA" sz="1500" b="1"/>
              <a:t> </a:t>
            </a:r>
            <a:r>
              <a:rPr sz="1500" b="1"/>
              <a:t>маркетингового середовища й оцінка конкурентоспроможності,</a:t>
            </a:r>
            <a:r>
              <a:rPr lang="uk-UA" sz="1500" b="1"/>
              <a:t> </a:t>
            </a:r>
            <a:r>
              <a:rPr sz="1500" b="1"/>
              <a:t>вимірювання і аналіз попиту на наявні ресурси, сегментування ринку</a:t>
            </a:r>
            <a:r>
              <a:rPr lang="uk-UA" sz="1500" b="1"/>
              <a:t> </a:t>
            </a:r>
            <a:r>
              <a:rPr sz="1500" b="1"/>
              <a:t>її споживачів і вибір цільових сегментів, нарешті, позиціонування</a:t>
            </a:r>
            <a:r>
              <a:rPr lang="uk-UA" sz="1500" b="1"/>
              <a:t> </a:t>
            </a:r>
            <a:r>
              <a:rPr sz="1500" b="1"/>
              <a:t>території на ринку «місць»;</a:t>
            </a:r>
            <a:endParaRPr sz="1500" b="1"/>
          </a:p>
          <a:p>
            <a:pPr marL="114300" indent="0" algn="just">
              <a:buNone/>
            </a:pPr>
            <a:endParaRPr sz="1500" b="1"/>
          </a:p>
          <a:p>
            <a:pPr marL="114300" indent="0" algn="just">
              <a:buNone/>
            </a:pPr>
            <a:r>
              <a:rPr sz="1500" b="1"/>
              <a:t> </a:t>
            </a:r>
            <a:r>
              <a:rPr sz="1500" b="1">
                <a:solidFill>
                  <a:srgbClr val="FF0000"/>
                </a:solidFill>
              </a:rPr>
              <a:t>організаційна </a:t>
            </a:r>
            <a:r>
              <a:rPr sz="1500" b="1"/>
              <a:t>– стратегічне планування розвитку території ОТГ,</a:t>
            </a:r>
            <a:r>
              <a:rPr lang="uk-UA" sz="1500" b="1"/>
              <a:t> </a:t>
            </a:r>
            <a:r>
              <a:rPr sz="1500" b="1"/>
              <a:t>формування плану маркетингових заходів території відповідно до</a:t>
            </a:r>
            <a:r>
              <a:rPr lang="uk-UA" sz="1500" b="1"/>
              <a:t> </a:t>
            </a:r>
            <a:r>
              <a:rPr sz="1500" b="1"/>
              <a:t>результатів проведених досліджень, контроль результатів;</a:t>
            </a:r>
            <a:endParaRPr sz="1500" b="1"/>
          </a:p>
          <a:p>
            <a:pPr marL="114300" indent="0" algn="just">
              <a:buNone/>
            </a:pPr>
            <a:endParaRPr sz="1500" b="1"/>
          </a:p>
          <a:p>
            <a:pPr marL="114300" indent="0" algn="just">
              <a:buNone/>
            </a:pPr>
            <a:r>
              <a:rPr sz="1500" b="1"/>
              <a:t> </a:t>
            </a:r>
            <a:r>
              <a:rPr sz="1500" b="1">
                <a:solidFill>
                  <a:srgbClr val="FF0000"/>
                </a:solidFill>
              </a:rPr>
              <a:t>управлінська </a:t>
            </a:r>
            <a:r>
              <a:rPr sz="1500" b="1"/>
              <a:t>– реалізація плану маркетингу з точки зору територіального продукту (тобто асортименту, кількості і якості ресурсів території, необхідних її споживачам), ціни територіального</a:t>
            </a:r>
            <a:r>
              <a:rPr lang="uk-UA" sz="1500" b="1"/>
              <a:t> </a:t>
            </a:r>
            <a:r>
              <a:rPr sz="1500" b="1"/>
              <a:t>продукту (витрати, які несуть споживачі території), розподілу</a:t>
            </a:r>
            <a:r>
              <a:rPr lang="uk-UA" sz="1500" b="1"/>
              <a:t> </a:t>
            </a:r>
            <a:r>
              <a:rPr sz="1500" b="1"/>
              <a:t>територіального продукту (географічного положення території,</a:t>
            </a:r>
            <a:r>
              <a:rPr lang="uk-UA" sz="1500" b="1"/>
              <a:t> </a:t>
            </a:r>
            <a:r>
              <a:rPr sz="1500" b="1"/>
              <a:t>розвитку транспортного сполучення, сучасних інформаційних</a:t>
            </a:r>
            <a:r>
              <a:rPr lang="uk-UA" sz="1500" b="1"/>
              <a:t> т</a:t>
            </a:r>
            <a:r>
              <a:rPr sz="1500" b="1"/>
              <a:t>ехнологій) і просування території (це перш за все рекламна і PR-кампанії);</a:t>
            </a:r>
            <a:endParaRPr sz="1500" b="1"/>
          </a:p>
          <a:p>
            <a:pPr marL="114300" indent="0" algn="just">
              <a:buNone/>
            </a:pPr>
            <a:endParaRPr sz="1500" b="1"/>
          </a:p>
          <a:p>
            <a:pPr marL="114300" indent="0" algn="just">
              <a:buNone/>
            </a:pPr>
            <a:r>
              <a:rPr sz="1500" b="1"/>
              <a:t> </a:t>
            </a:r>
            <a:r>
              <a:rPr sz="1500" b="1">
                <a:solidFill>
                  <a:srgbClr val="FF0000"/>
                </a:solidFill>
              </a:rPr>
              <a:t>інформаційна </a:t>
            </a:r>
            <a:r>
              <a:rPr sz="1500" b="1"/>
              <a:t>– формування системи маркетингових комунікацій</a:t>
            </a:r>
            <a:r>
              <a:rPr lang="uk-UA" sz="1500" b="1"/>
              <a:t> </a:t>
            </a:r>
            <a:r>
              <a:rPr sz="1500" b="1"/>
              <a:t>між різними суб’єктами маркетингу територій ОТГ;</a:t>
            </a:r>
            <a:endParaRPr sz="1500" b="1"/>
          </a:p>
          <a:p>
            <a:pPr marL="114300" indent="0" algn="just">
              <a:buNone/>
            </a:pPr>
            <a:endParaRPr sz="1500" b="1"/>
          </a:p>
          <a:p>
            <a:pPr marL="114300" indent="0" algn="just">
              <a:buNone/>
            </a:pPr>
            <a:r>
              <a:rPr sz="1500" b="1"/>
              <a:t> </a:t>
            </a:r>
            <a:r>
              <a:rPr sz="1500" b="1">
                <a:solidFill>
                  <a:srgbClr val="FF0000"/>
                </a:solidFill>
              </a:rPr>
              <a:t>громадська </a:t>
            </a:r>
            <a:r>
              <a:rPr sz="1500" b="1"/>
              <a:t>– розвиток території ОТГ, підвищення значущості її</a:t>
            </a:r>
            <a:r>
              <a:rPr lang="uk-UA" sz="1500" b="1"/>
              <a:t> </a:t>
            </a:r>
            <a:r>
              <a:rPr sz="1500" b="1"/>
              <a:t>ролі в регіоні, країні, світі, поліпшення якості життя членів</a:t>
            </a:r>
            <a:r>
              <a:rPr lang="uk-UA" sz="1500" b="1"/>
              <a:t> </a:t>
            </a:r>
            <a:r>
              <a:rPr sz="1500" b="1"/>
              <a:t>ОТГ.</a:t>
            </a:r>
            <a:endParaRPr sz="15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15841</Words>
  <Application>WPS Presentation</Application>
  <PresentationFormat>Экран (4:3)</PresentationFormat>
  <Paragraphs>275</Paragraphs>
  <Slides>22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0" baseType="lpstr">
      <vt:lpstr>Arial</vt:lpstr>
      <vt:lpstr>SimSun</vt:lpstr>
      <vt:lpstr>Wingdings</vt:lpstr>
      <vt:lpstr>Arial</vt:lpstr>
      <vt:lpstr>Times New Roman</vt:lpstr>
      <vt:lpstr>Microsoft YaHei</vt:lpstr>
      <vt:lpstr>Arial Unicode MS</vt:lpstr>
      <vt:lpstr>Оформление по умолчанию</vt:lpstr>
      <vt:lpstr> Тема 4 ПЛАНУВАННЯ РОЗВИТКУ ТЕРИТОРІЙ  ОБ’ЄДНАНОЇ ТЕРИТОРІАЛЬНОЇ ГРОМАДИ</vt:lpstr>
      <vt:lpstr>План</vt:lpstr>
      <vt:lpstr>ТЕРИТОРІАЛЬНІ РЕСУРСИ ОБ’ЄДНАНОЇ  ТЕРИТОРІАЛЬНОЇ ГРОМАДИ</vt:lpstr>
      <vt:lpstr> Складовою процесу децентралізації влади є</vt:lpstr>
      <vt:lpstr>Важливим чинником під час формування спроможних територіаль-них громад є визначення меж їх території, що визначається з дотриманням таких вимог::</vt:lpstr>
      <vt:lpstr>PowerPoint 演示文稿</vt:lpstr>
      <vt:lpstr> Формування системи просторового планування на місцевому рівні здійснюється в основному шляхом розробки містобудівної документації – документації, де затверджені текстові і графічні матеріали, якими регулюється планування, забудова та інше икористання територій об’єднаної територіальної громади.  </vt:lpstr>
      <vt:lpstr> При здійсненні планування розвитку територій та містобудівної діяльності в умовах об’єднання територіальних громад повинні бути забезпечені:</vt:lpstr>
      <vt:lpstr>ОСНОВНІ ПЛАНУВАЛЬНІ ДОКУМЕНТИ  ПРОСТОРОВОГО РОЗВИТКУ ТЕРИТОРІЙ</vt:lpstr>
      <vt:lpstr>PowerPoint 演示文稿</vt:lpstr>
      <vt:lpstr> План зонування території — містобудівна документація, що визначає умови та обмеження використання території для міс тобудівних потреб у межах визначених зон.</vt:lpstr>
      <vt:lpstr> Детальний план території — містобудівна документація, що визначає планувальну організацію та розвиток території.</vt:lpstr>
      <vt:lpstr> В основу системи регулювання сферою планування розвитку територій входять наступні інституції:</vt:lpstr>
      <vt:lpstr> Місце розташування територіального продукту</vt:lpstr>
      <vt:lpstr>Суб’єкти маркетингу – це виробники продукту (товарів, послуг), споживачі і посередники. </vt:lpstr>
      <vt:lpstr>Маркетингове середовище території ОТГ – це сукупність умов, сил, суб’єктів, які впливають на функціонування і розвиток території. </vt:lpstr>
      <vt:lpstr>Складові внутрішнього маркетингового середовища території ОТГ.. </vt:lpstr>
      <vt:lpstr>Складові внутрішнього маркетингового середовища території ОТГ.. </vt:lpstr>
      <vt:lpstr>Складові внутрішнього маркетингового середовища території ОТГ.. </vt:lpstr>
      <vt:lpstr>Складові зовнішнього маркетингового середовища території ОТГ.. </vt:lpstr>
      <vt:lpstr>Формування іміджу території ОТГ </vt:lpstr>
      <vt:lpstr>Побудова іміджу території ОТГ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Тема   КОНЦЕПЦІЯ УПРАВЛІННЯ ЕФЕКТИВНІСТЮ БІЗНЕСУ   </dc:title>
  <dc:creator/>
  <cp:lastModifiedBy>Богдан</cp:lastModifiedBy>
  <cp:revision>85</cp:revision>
  <dcterms:created xsi:type="dcterms:W3CDTF">2022-09-08T04:56:00Z</dcterms:created>
  <dcterms:modified xsi:type="dcterms:W3CDTF">2023-04-18T07:19:40Z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2584F993533A43C48212DD9723BA36E2</vt:lpwstr>
  </property>
  <property fmtid="{D5CDD505-2E9C-101B-9397-08002B2CF9AE}" pid="3" name="KSOProductBuildVer">
    <vt:lpwstr>1049-11.2.0.11516</vt:lpwstr>
  </property>
</Properties>
</file>