
<file path=[Content_Types].xml><?xml version="1.0" encoding="utf-8"?>
<Types xmlns="http://schemas.openxmlformats.org/package/2006/content-types">
  <Default Extension="tmp" ContentType="image/p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0" r:id="rId1"/>
  </p:sldMasterIdLst>
  <p:notesMasterIdLst>
    <p:notesMasterId r:id="rId42"/>
  </p:notesMasterIdLst>
  <p:sldIdLst>
    <p:sldId id="256" r:id="rId2"/>
    <p:sldId id="335" r:id="rId3"/>
    <p:sldId id="257" r:id="rId4"/>
    <p:sldId id="336" r:id="rId5"/>
    <p:sldId id="337" r:id="rId6"/>
    <p:sldId id="338" r:id="rId7"/>
    <p:sldId id="281" r:id="rId8"/>
    <p:sldId id="324" r:id="rId9"/>
    <p:sldId id="339" r:id="rId10"/>
    <p:sldId id="325" r:id="rId11"/>
    <p:sldId id="326" r:id="rId12"/>
    <p:sldId id="340" r:id="rId13"/>
    <p:sldId id="327" r:id="rId14"/>
    <p:sldId id="309" r:id="rId15"/>
    <p:sldId id="310" r:id="rId16"/>
    <p:sldId id="328" r:id="rId17"/>
    <p:sldId id="329" r:id="rId18"/>
    <p:sldId id="330" r:id="rId19"/>
    <p:sldId id="341" r:id="rId20"/>
    <p:sldId id="331" r:id="rId21"/>
    <p:sldId id="295" r:id="rId22"/>
    <p:sldId id="332" r:id="rId23"/>
    <p:sldId id="333" r:id="rId24"/>
    <p:sldId id="318" r:id="rId25"/>
    <p:sldId id="342" r:id="rId26"/>
    <p:sldId id="347" r:id="rId27"/>
    <p:sldId id="343" r:id="rId28"/>
    <p:sldId id="344" r:id="rId29"/>
    <p:sldId id="345" r:id="rId30"/>
    <p:sldId id="346" r:id="rId31"/>
    <p:sldId id="334" r:id="rId32"/>
    <p:sldId id="348" r:id="rId33"/>
    <p:sldId id="350" r:id="rId34"/>
    <p:sldId id="351" r:id="rId35"/>
    <p:sldId id="352" r:id="rId36"/>
    <p:sldId id="353" r:id="rId37"/>
    <p:sldId id="349" r:id="rId38"/>
    <p:sldId id="354" r:id="rId39"/>
    <p:sldId id="355" r:id="rId40"/>
    <p:sldId id="356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1" d="100"/>
          <a:sy n="61" d="100"/>
        </p:scale>
        <p:origin x="-978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856D-DDD3-4545-9DC2-D12DFA553DF1}" type="datetimeFigureOut">
              <a:rPr lang="x-none" smtClean="0"/>
              <a:t>12.10.2023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58D90-75EB-4358-AF9C-184D6CFD78D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005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1DD60091-A067-4C49-B3E3-9B22DC1F6B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F5BEB36-2725-49B2-A676-2988A0C3C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B800E9A-4CF4-4639-AC98-0ECA822D38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FBD4D6C-1F06-46CE-8675-210884AE3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F6B5124-D0F3-41E2-9833-48F21C91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4C503B9-4B46-44BF-B447-620D62FA6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242154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A82A84-B92F-4D8E-92F3-D8740699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7FC3327-0F55-4BDD-A7D7-E0AECD6D5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F1F313F-1FB7-4F2E-8DD4-149D15D8B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19014B7-DB45-4A9C-A5C3-A0342A2CE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10F1DA1-C917-4361-B2EF-8EA0BF3A5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8096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DF2325EC-5805-481D-B960-4ADAEEB887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3347811-0CA3-42F8-860A-0749CB579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EE41BBB-C35A-497B-9026-7DB8B042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080F9C3-34A5-473D-B979-955AF211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D38E692-9BBB-4264-935C-8B68BF17B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80099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572F1D-0DB8-46F7-AEEA-10F32A987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27E64EA-C6C8-4FE2-8EF1-AF5721912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8F1AA22-F639-460B-9A5D-A1567729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26169E6-4BF8-442F-9DA8-A81E62D2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221D573-BE05-461A-92C6-D04EFC86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6196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A4553B6-3825-4FB3-98AA-97F893654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0E0DF94-C314-4A64-8F15-12397A09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DAA9E54-CF24-4EBC-A975-0453774D3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CC89B59-D84F-48AC-A0CB-AEAE9377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4E07574-8501-48BA-AB18-3E33F0BD6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824757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D9A951-EEFC-4A4B-B2EB-94F68E11B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4251824-2A4A-4106-8E59-9FB97522A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597ACE0-FEF2-4BF8-B009-514A13060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5226CDD-A1B2-44D1-B251-C45CC6815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7A4F8C7-1E97-4C6A-96C8-5BAB3FDDA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F3B256B-9475-466D-905C-F5849EFEE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7296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4656BB3-A2ED-4761-977F-19E23FA4B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E69B639-2DC2-473A-9116-E0AC13F70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0C9CADB-93AA-4378-A92A-F34000A2A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5003819-65DC-405B-A927-EB6F53B68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AA40A84-C95B-4C5D-8C63-CCC3913AE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13EB30B0-7D98-4716-9CEC-39B12032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8FB86B5-155A-4EFD-A3A9-D44422064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A7985DB-A6A6-4C73-8FF7-256A8036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46770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8ACD9E-40F2-454C-B36B-EB523452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7E8811D-3843-4269-A64D-99BCA0EC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CFA4DF8-7467-4155-8C27-B608CE257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50BD198-D027-408D-AA88-0BD366AE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006728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E82E220C-33C4-460C-AA39-D97B5046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61CD66C2-A116-46A2-98B3-A18112FB0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65589A8-326F-4C37-BD2E-04F6BA213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4161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BBD07F-5400-4C17-877D-C8E7A9ABF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B1D0364-460C-46D4-A289-430AD3C39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0980D02-F212-4BC1-9D2B-97B912C03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207C93C-81F6-4C5D-A0DE-46DE0CF62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6A246AB-3018-489B-AA88-024AE70D5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934500E-9EE3-45BE-98CA-AB5E33EB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10186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BC6A408-9EAF-410B-8107-71A4D6C78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7AD98C0-B02F-468A-8565-7C4E642F0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63E0AF1-AF16-4029-A16D-4BC51B6B4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0D094E3-760B-4B8C-A5FB-541DA36E3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01FE9FE-87A6-4F58-9BE7-523002774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AD3A103-F098-42E4-BE3A-CD30F9213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439869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41F10B1F-5D24-412F-BBC8-7DE7166B98B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340D11-6EE7-4FE8-BD2B-33671BE8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1621B3B-0343-47E8-BCC2-EB07BE01B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2C469FF-5C34-4E44-8929-ED101D848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79321-1F7B-40A3-AAC0-9BE66BCAA29B}" type="datetime1">
              <a:rPr lang="en-US" smtClean="0"/>
              <a:t>10/12/2023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B9EB6D7-7E1F-4718-A958-6A8B284EE7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Entrepreneurship abd Business Basics / K. Orlova, Zhytomyr Polytechnic State University</a:t>
            </a:r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44FC41A-9A34-4C5D-81FB-C38F79F68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02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462FFA08-9BC7-4E8F-9749-E1B5BD4C4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9224" y="799477"/>
            <a:ext cx="7766936" cy="2414726"/>
          </a:xfrm>
        </p:spPr>
        <p:txBody>
          <a:bodyPr>
            <a:normAutofit fontScale="92500"/>
          </a:bodyPr>
          <a:lstStyle/>
          <a:p>
            <a:pPr algn="ctr"/>
            <a:r>
              <a:rPr lang="uk-UA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і контроль на підприємстві</a:t>
            </a:r>
          </a:p>
          <a:p>
            <a:pPr algn="ctr"/>
            <a:endParaRPr lang="uk-UA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 забезпечення виробництва</a:t>
            </a:r>
            <a:endParaRPr lang="x-none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="" xmlns:a16="http://schemas.microsoft.com/office/drawing/2014/main" id="{3E271608-9726-4B03-8461-E5827A8C9861}"/>
              </a:ext>
            </a:extLst>
          </p:cNvPr>
          <p:cNvSpPr txBox="1">
            <a:spLocks/>
          </p:cNvSpPr>
          <p:nvPr/>
        </p:nvSpPr>
        <p:spPr>
          <a:xfrm>
            <a:off x="2753109" y="3169403"/>
            <a:ext cx="7766936" cy="19911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en-US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Планування матеріально-технічного забезпечення (МТЗ)</a:t>
            </a:r>
            <a:endParaRPr 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Планування потреби в сировині і матеріальних ресурсах</a:t>
            </a:r>
          </a:p>
          <a:p>
            <a:pPr algn="l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Поняття та регулювання запасів</a:t>
            </a:r>
            <a:endParaRPr 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842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Планування МТЗ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0AEE60B-7B3B-49BB-B4B7-18450FC49E78}"/>
              </a:ext>
            </a:extLst>
          </p:cNvPr>
          <p:cNvSpPr/>
          <p:nvPr/>
        </p:nvSpPr>
        <p:spPr>
          <a:xfrm>
            <a:off x="677334" y="1004744"/>
            <a:ext cx="4693656" cy="5985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підготовча робота (забезпечення бланками-формами, інструктаж)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C6C6BF8E-D876-43AE-BFDB-4B0AD6AE59B9}"/>
              </a:ext>
            </a:extLst>
          </p:cNvPr>
          <p:cNvSpPr/>
          <p:nvPr/>
        </p:nvSpPr>
        <p:spPr>
          <a:xfrm>
            <a:off x="998472" y="1686608"/>
            <a:ext cx="4693656" cy="5985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визначення джерела забезпечення потреби в матеріалах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101584F9-3557-4195-8D03-46A20FA25B8C}"/>
              </a:ext>
            </a:extLst>
          </p:cNvPr>
          <p:cNvSpPr/>
          <p:nvPr/>
        </p:nvSpPr>
        <p:spPr>
          <a:xfrm>
            <a:off x="1315828" y="2368472"/>
            <a:ext cx="4693656" cy="5985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розрахунок потреби в матеріальних ресурсах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9E4A0275-C616-49DA-8BA2-F0158009E19F}"/>
              </a:ext>
            </a:extLst>
          </p:cNvPr>
          <p:cNvSpPr/>
          <p:nvPr/>
        </p:nvSpPr>
        <p:spPr>
          <a:xfrm>
            <a:off x="7533688" y="325998"/>
            <a:ext cx="3659840" cy="19708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 етап</a:t>
            </a:r>
          </a:p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розробка проекту плану у формі заявок, які містять розрахунки потреби в окремих видах матеріальних ресурсів. Вихідною базою проекту є стратегічний план підприємства та досягнуті показники споживання ресурсів року, що передує планованому</a:t>
            </a:r>
            <a:endParaRPr 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5E52697-E206-479C-B4B9-1CD0D16C735F}"/>
              </a:ext>
            </a:extLst>
          </p:cNvPr>
          <p:cNvSpPr/>
          <p:nvPr/>
        </p:nvSpPr>
        <p:spPr>
          <a:xfrm>
            <a:off x="1654659" y="3046754"/>
            <a:ext cx="4693656" cy="5985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розробка норм виробничих запасів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26EFB25-08EA-4B84-B693-41512710E44E}"/>
              </a:ext>
            </a:extLst>
          </p:cNvPr>
          <p:cNvSpPr/>
          <p:nvPr/>
        </p:nvSpPr>
        <p:spPr>
          <a:xfrm>
            <a:off x="7533688" y="2659835"/>
            <a:ext cx="3659840" cy="23027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 етап</a:t>
            </a:r>
          </a:p>
          <a:p>
            <a:pPr algn="ctr"/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наліз ефективності використання матеріальних ресурсів, проект плану МТЗ корегують на базі уточненої виробничої програми, уточнених завдань впровадження нової техніки й проведення експериментальних робіт, скорегованих норм витрати матеріалів і виробничих запасів</a:t>
            </a:r>
            <a:endParaRPr lang="x-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низ 4">
            <a:extLst>
              <a:ext uri="{FF2B5EF4-FFF2-40B4-BE49-F238E27FC236}">
                <a16:creationId xmlns="" xmlns:a16="http://schemas.microsoft.com/office/drawing/2014/main" id="{C55D5FF6-6189-44E1-9745-19460C1964FE}"/>
              </a:ext>
            </a:extLst>
          </p:cNvPr>
          <p:cNvSpPr/>
          <p:nvPr/>
        </p:nvSpPr>
        <p:spPr>
          <a:xfrm>
            <a:off x="9186055" y="2299114"/>
            <a:ext cx="355106" cy="3952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DA0B7B3C-68CD-4701-A984-9C1B64800301}"/>
              </a:ext>
            </a:extLst>
          </p:cNvPr>
          <p:cNvSpPr/>
          <p:nvPr/>
        </p:nvSpPr>
        <p:spPr>
          <a:xfrm>
            <a:off x="4166514" y="5052456"/>
            <a:ext cx="3337582" cy="1601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 етап</a:t>
            </a:r>
          </a:p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аналіз ринку сировини й матеріалів, оцінюють доцільність придбання ресурсів або виготовлення їх на підприємстві власними силами й приймають рішення про закупівлю</a:t>
            </a:r>
            <a:endParaRPr lang="x-none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: вниз 7">
            <a:extLst>
              <a:ext uri="{FF2B5EF4-FFF2-40B4-BE49-F238E27FC236}">
                <a16:creationId xmlns="" xmlns:a16="http://schemas.microsoft.com/office/drawing/2014/main" id="{1FA217A7-4D4E-4F66-9ADA-E51062140610}"/>
              </a:ext>
            </a:extLst>
          </p:cNvPr>
          <p:cNvSpPr/>
          <p:nvPr/>
        </p:nvSpPr>
        <p:spPr>
          <a:xfrm rot="2681034">
            <a:off x="7632200" y="5115734"/>
            <a:ext cx="355107" cy="426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21B0965-6902-46F3-A481-3237E02AE2D2}"/>
              </a:ext>
            </a:extLst>
          </p:cNvPr>
          <p:cNvSpPr/>
          <p:nvPr/>
        </p:nvSpPr>
        <p:spPr>
          <a:xfrm>
            <a:off x="325074" y="5052456"/>
            <a:ext cx="3337582" cy="1601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 етап</a:t>
            </a:r>
          </a:p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складаються баланси матеріально-технічних ресурсів і плани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закупівель</a:t>
            </a:r>
            <a:endParaRPr lang="x-none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: влево 14">
            <a:extLst>
              <a:ext uri="{FF2B5EF4-FFF2-40B4-BE49-F238E27FC236}">
                <a16:creationId xmlns="" xmlns:a16="http://schemas.microsoft.com/office/drawing/2014/main" id="{811BB17D-AE7B-4BB4-BD7C-7631256A9E5C}"/>
              </a:ext>
            </a:extLst>
          </p:cNvPr>
          <p:cNvSpPr/>
          <p:nvPr/>
        </p:nvSpPr>
        <p:spPr>
          <a:xfrm>
            <a:off x="3692643" y="5676047"/>
            <a:ext cx="443884" cy="35441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39130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Потреба у матеріальних ресурсах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0AEE60B-7B3B-49BB-B4B7-18450FC49E78}"/>
              </a:ext>
            </a:extLst>
          </p:cNvPr>
          <p:cNvSpPr/>
          <p:nvPr/>
        </p:nvSpPr>
        <p:spPr>
          <a:xfrm>
            <a:off x="2917998" y="951478"/>
            <a:ext cx="4693656" cy="5985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Визначається за наступними видами їх споживання: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E923CDBA-28B5-4674-A802-72BB851B1836}"/>
              </a:ext>
            </a:extLst>
          </p:cNvPr>
          <p:cNvSpPr txBox="1"/>
          <p:nvPr/>
        </p:nvSpPr>
        <p:spPr>
          <a:xfrm>
            <a:off x="2845294" y="1704743"/>
            <a:ext cx="60989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основне виробництво;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капітальне будівництво;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впровадження нової техніки;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 ремонтно-експлуатаційні потреби;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 виготовлення технологічного оснащення й інструменту;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 приріст незавершеного виробництва;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 створення необхідних матеріальних запасів.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123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62372" y="171819"/>
            <a:ext cx="9190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 значення при плануванні матеріально-технічного забезпечення є аналіз ефективності використання матеріальних ресурсів.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87" y="879705"/>
            <a:ext cx="7183818" cy="3469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41353" y="4531293"/>
            <a:ext cx="75617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використання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характеризує міру використання сировини та матеріалів на виробництво продукції і визначається як відношення корисних (чистих, теоретичних) витрат сировини та матеріалів до норми їх витрат на виробництво одиниці продукції.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Витратний коефіцієнт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оберненою величиною коефіцієнту використання.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виходу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(вилучення) продукції із сировини визначає скільки одержано чистого продукту і який рівень відходів.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251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Цикл управління матеріальними ресурсами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9E4A0275-C616-49DA-8BA2-F0158009E19F}"/>
              </a:ext>
            </a:extLst>
          </p:cNvPr>
          <p:cNvSpPr/>
          <p:nvPr/>
        </p:nvSpPr>
        <p:spPr>
          <a:xfrm>
            <a:off x="467709" y="974068"/>
            <a:ext cx="3194947" cy="19708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 етап</a:t>
            </a:r>
          </a:p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технологічного процесу, конструкторської документації, рецептури тощо. На цьому етапі визначається потреба у кількісному та якісному складі необхідних для виготовлення продукції предметів праці</a:t>
            </a:r>
            <a:endParaRPr lang="x-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26EFB25-08EA-4B84-B693-41512710E44E}"/>
              </a:ext>
            </a:extLst>
          </p:cNvPr>
          <p:cNvSpPr/>
          <p:nvPr/>
        </p:nvSpPr>
        <p:spPr>
          <a:xfrm>
            <a:off x="4005385" y="1252859"/>
            <a:ext cx="3659840" cy="13962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 етап</a:t>
            </a:r>
          </a:p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Розробка / аналіз норм використання матеріалів для визначення кількості необхідних предметів праці для виготовлення одиниці продукції</a:t>
            </a:r>
            <a:endParaRPr lang="x-none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DA0B7B3C-68CD-4701-A984-9C1B64800301}"/>
              </a:ext>
            </a:extLst>
          </p:cNvPr>
          <p:cNvSpPr/>
          <p:nvPr/>
        </p:nvSpPr>
        <p:spPr>
          <a:xfrm>
            <a:off x="8007954" y="1158696"/>
            <a:ext cx="3337582" cy="1601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 етап</a:t>
            </a:r>
          </a:p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потреби у предметах праці (сировині та матеріалах) на основі інформації, одержаної в ході попередніх етапів та прогнозних обсягів виробництва</a:t>
            </a:r>
            <a:endParaRPr lang="x-none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21B0965-6902-46F3-A481-3237E02AE2D2}"/>
              </a:ext>
            </a:extLst>
          </p:cNvPr>
          <p:cNvSpPr/>
          <p:nvPr/>
        </p:nvSpPr>
        <p:spPr>
          <a:xfrm>
            <a:off x="7605211" y="3516618"/>
            <a:ext cx="3337582" cy="1712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 етап</a:t>
            </a:r>
          </a:p>
          <a:p>
            <a:pPr algn="ctr"/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Моніторинг ринку постачальників для виявлення найбільш привабливих пропозицій з точки зору співвідношення якість / ціна, надійності постачань, логістичних витрат</a:t>
            </a:r>
            <a:endParaRPr lang="x-none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F1D76CC-2EA7-48B1-9AD7-1DEE43010037}"/>
              </a:ext>
            </a:extLst>
          </p:cNvPr>
          <p:cNvSpPr/>
          <p:nvPr/>
        </p:nvSpPr>
        <p:spPr>
          <a:xfrm>
            <a:off x="4005385" y="4795004"/>
            <a:ext cx="3337582" cy="13962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 етап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540385" algn="l"/>
              </a:tabLst>
            </a:pP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Укладання договорів на постачання, організація постачання (витрати на транспортування включаються до вартості сировини та матеріалів).</a:t>
            </a:r>
            <a:endParaRPr lang="x-non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FF4B0145-0668-4D5D-9DB3-906173B3B6B3}"/>
              </a:ext>
            </a:extLst>
          </p:cNvPr>
          <p:cNvSpPr/>
          <p:nvPr/>
        </p:nvSpPr>
        <p:spPr>
          <a:xfrm>
            <a:off x="405559" y="5373533"/>
            <a:ext cx="3337582" cy="13962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 етап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540385" algn="l"/>
              </a:tabLs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раціонального використання предметів праці (контроль за зберіганням, дотриманням норм тощо)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="" xmlns:a16="http://schemas.microsoft.com/office/drawing/2014/main" id="{C81D259B-88FD-49AF-976F-AC89090A6918}"/>
              </a:ext>
            </a:extLst>
          </p:cNvPr>
          <p:cNvSpPr/>
          <p:nvPr/>
        </p:nvSpPr>
        <p:spPr>
          <a:xfrm>
            <a:off x="3662656" y="1727333"/>
            <a:ext cx="342729" cy="335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="" xmlns:a16="http://schemas.microsoft.com/office/drawing/2014/main" id="{D1651176-D0B2-458C-9245-44A7064B1D02}"/>
              </a:ext>
            </a:extLst>
          </p:cNvPr>
          <p:cNvSpPr/>
          <p:nvPr/>
        </p:nvSpPr>
        <p:spPr>
          <a:xfrm>
            <a:off x="7665225" y="1727333"/>
            <a:ext cx="342729" cy="335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="" xmlns:a16="http://schemas.microsoft.com/office/drawing/2014/main" id="{C234FBF5-AC68-4670-8A6C-969AE5A9EE7A}"/>
              </a:ext>
            </a:extLst>
          </p:cNvPr>
          <p:cNvSpPr/>
          <p:nvPr/>
        </p:nvSpPr>
        <p:spPr>
          <a:xfrm rot="7663270">
            <a:off x="9155542" y="2985758"/>
            <a:ext cx="379075" cy="305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0" name="Стрелка: вправо 19">
            <a:extLst>
              <a:ext uri="{FF2B5EF4-FFF2-40B4-BE49-F238E27FC236}">
                <a16:creationId xmlns="" xmlns:a16="http://schemas.microsoft.com/office/drawing/2014/main" id="{A872A94B-D3A8-4C36-AAF4-A10F93AB5E59}"/>
              </a:ext>
            </a:extLst>
          </p:cNvPr>
          <p:cNvSpPr/>
          <p:nvPr/>
        </p:nvSpPr>
        <p:spPr>
          <a:xfrm rot="7663270">
            <a:off x="7457515" y="5319596"/>
            <a:ext cx="379075" cy="305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" name="Стрелка: вправо 21">
            <a:extLst>
              <a:ext uri="{FF2B5EF4-FFF2-40B4-BE49-F238E27FC236}">
                <a16:creationId xmlns="" xmlns:a16="http://schemas.microsoft.com/office/drawing/2014/main" id="{CC94FABE-6F80-463C-8A88-80CA20ACF5A1}"/>
              </a:ext>
            </a:extLst>
          </p:cNvPr>
          <p:cNvSpPr/>
          <p:nvPr/>
        </p:nvSpPr>
        <p:spPr>
          <a:xfrm rot="7663270">
            <a:off x="3748511" y="6281923"/>
            <a:ext cx="379075" cy="305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9741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Нормування матеріальних ресурсів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="" xmlns:a16="http://schemas.microsoft.com/office/drawing/2014/main" id="{472B4F0F-1107-46C2-8A45-DF2C2EAC5734}"/>
              </a:ext>
            </a:extLst>
          </p:cNvPr>
          <p:cNvSpPr/>
          <p:nvPr/>
        </p:nvSpPr>
        <p:spPr>
          <a:xfrm>
            <a:off x="808531" y="1107489"/>
            <a:ext cx="8397613" cy="10815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 витрат 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це планова величина максимально допустимих витрат матеріальних ресурсів на виробництво одиниці продукції або роботи, встановлена для певних виробничо-технічних умов.</a:t>
            </a:r>
            <a:endParaRPr lang="x-non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кутник 4">
            <a:extLst>
              <a:ext uri="{FF2B5EF4-FFF2-40B4-BE49-F238E27FC236}">
                <a16:creationId xmlns="" xmlns:a16="http://schemas.microsoft.com/office/drawing/2014/main" id="{12420CBC-AEED-4811-B10B-ABA5D9E5BF84}"/>
              </a:ext>
            </a:extLst>
          </p:cNvPr>
          <p:cNvSpPr/>
          <p:nvPr/>
        </p:nvSpPr>
        <p:spPr>
          <a:xfrm>
            <a:off x="2178648" y="2455048"/>
            <a:ext cx="6069496" cy="5792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систему норм МТЗ входять: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FD2C529-0385-4BE9-8AD4-4414E5D0E316}"/>
              </a:ext>
            </a:extLst>
          </p:cNvPr>
          <p:cNvSpPr txBox="1"/>
          <p:nvPr/>
        </p:nvSpPr>
        <p:spPr>
          <a:xfrm>
            <a:off x="1669001" y="3300280"/>
            <a:ext cx="72486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з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авдання по середньому зниженню норм витрат сировини, матеріалів,    палива та електроенергії у виробництві на запланований період;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норми витрат у основному виробництві, норми витрат сировини і матеріалів на допоміжні та інші потреби виробництва;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нормативи і показники використання сировини, матеріалів, палива та енергії;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норми витрат сировини і матеріалів на ремонт і експлуатацію основних засобів;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норми витрат і показники використання матеріалів у капітальному будівництві;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норми запасів сировини, матеріалів, палива і готової продукції.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632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Визначення потреби у сировині та матеріалах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50" name="Rectangle 48">
            <a:extLst>
              <a:ext uri="{FF2B5EF4-FFF2-40B4-BE49-F238E27FC236}">
                <a16:creationId xmlns="" xmlns:a16="http://schemas.microsoft.com/office/drawing/2014/main" id="{95FA38D2-FC3E-41C1-A396-B9F342DCAB2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892186" y="4985883"/>
            <a:ext cx="179818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9AA26290-7230-43BC-83E0-29F3FF9007DF}"/>
                  </a:ext>
                </a:extLst>
              </p:cNvPr>
              <p:cNvSpPr txBox="1"/>
              <p:nvPr/>
            </p:nvSpPr>
            <p:spPr>
              <a:xfrm>
                <a:off x="677334" y="1527984"/>
                <a:ext cx="8946957" cy="6978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Потреба основного виробництва в матеріалах (сировині) на виробничу програму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x-none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П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м</m:t>
                            </m:r>
                          </m:sub>
                        </m:sSub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і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) визначається за формулою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AA26290-7230-43BC-83E0-29F3FF9007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527984"/>
                <a:ext cx="8946957" cy="697820"/>
              </a:xfrm>
              <a:prstGeom prst="rect">
                <a:avLst/>
              </a:prstGeom>
              <a:blipFill>
                <a:blip r:embed="rId2"/>
                <a:stretch>
                  <a:fillRect l="-545" t="-2632" r="-613" b="-1315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="" xmlns:a16="http://schemas.microsoft.com/office/drawing/2014/main" id="{103B8C71-FED4-47CC-880F-6274A50A1F79}"/>
                  </a:ext>
                </a:extLst>
              </p:cNvPr>
              <p:cNvSpPr txBox="1"/>
              <p:nvPr/>
            </p:nvSpPr>
            <p:spPr>
              <a:xfrm>
                <a:off x="-157018" y="2249499"/>
                <a:ext cx="9938326" cy="4233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м. 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uk-UA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x-none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nary>
                    <m:r>
                      <a:rPr lang="uk-UA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вир. 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03B8C71-FED4-47CC-880F-6274A50A1F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57018" y="2249499"/>
                <a:ext cx="9938326" cy="423321"/>
              </a:xfrm>
              <a:prstGeom prst="rect">
                <a:avLst/>
              </a:prstGeom>
              <a:blipFill>
                <a:blip r:embed="rId3"/>
                <a:stretch>
                  <a:fillRect t="-100000" b="-15652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00459E29-A6EA-48D3-B8DB-8FF63663B12E}"/>
                  </a:ext>
                </a:extLst>
              </p:cNvPr>
              <p:cNvSpPr txBox="1"/>
              <p:nvPr/>
            </p:nvSpPr>
            <p:spPr>
              <a:xfrm>
                <a:off x="677334" y="2748352"/>
                <a:ext cx="10016836" cy="8382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норма витрат </a:t>
                </a:r>
                <a:r>
                  <a:rPr lang="uk-UA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i-го</a:t>
                </a: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виду матеріалу на одиницю </a:t>
                </a:r>
                <a:r>
                  <a:rPr lang="uk-UA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j-ї</a:t>
                </a: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продукції;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  <a:tabLst>
                    <a:tab pos="4572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вир. 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плановий обсяг виробництва </a:t>
                </a:r>
                <a:r>
                  <a:rPr lang="uk-UA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j-ї</a:t>
                </a: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продукції.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0459E29-A6EA-48D3-B8DB-8FF63663B1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2748352"/>
                <a:ext cx="10016836" cy="838243"/>
              </a:xfrm>
              <a:prstGeom prst="rect">
                <a:avLst/>
              </a:prstGeom>
              <a:blipFill>
                <a:blip r:embed="rId4"/>
                <a:stretch>
                  <a:fillRect l="-487" t="-2920" b="-8029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AED821C2-C084-484B-BDA6-3D5B8FB7FDD4}"/>
              </a:ext>
            </a:extLst>
          </p:cNvPr>
          <p:cNvSpPr txBox="1"/>
          <p:nvPr/>
        </p:nvSpPr>
        <p:spPr>
          <a:xfrm>
            <a:off x="677334" y="3995866"/>
            <a:ext cx="10016836" cy="2266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 від того, які норми застосовуються для розрахунків розрізняють такі методи розрахунку потреби в матеріально-технічних ресурсах: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uk-UA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подетальний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за окремими виробами;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за аналогією;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 за типовими представниками.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48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Визначення потреби у сировині та матеріалах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50" name="Rectangle 48">
            <a:extLst>
              <a:ext uri="{FF2B5EF4-FFF2-40B4-BE49-F238E27FC236}">
                <a16:creationId xmlns="" xmlns:a16="http://schemas.microsoft.com/office/drawing/2014/main" id="{95FA38D2-FC3E-41C1-A396-B9F342DCAB2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892186" y="4985883"/>
            <a:ext cx="179818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F7BE7B4-8720-4449-AA48-8909B6C5BC42}"/>
              </a:ext>
            </a:extLst>
          </p:cNvPr>
          <p:cNvSpPr txBox="1"/>
          <p:nvPr/>
        </p:nvSpPr>
        <p:spPr>
          <a:xfrm>
            <a:off x="677334" y="1601113"/>
            <a:ext cx="9938326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розрахунку </a:t>
            </a:r>
            <a:r>
              <a:rPr lang="uk-UA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окремими виробами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або </a:t>
            </a:r>
            <a:r>
              <a:rPr lang="uk-UA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uk-UA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подетальним</a:t>
            </a:r>
            <a:r>
              <a:rPr lang="uk-UA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методом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застосовуються норми витрат на виробництво одиниці виробу, деталі.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A04F6EA-60DF-4D56-987F-1AD78364B8CB}"/>
              </a:ext>
            </a:extLst>
          </p:cNvPr>
          <p:cNvSpPr txBox="1"/>
          <p:nvPr/>
        </p:nvSpPr>
        <p:spPr>
          <a:xfrm>
            <a:off x="677333" y="2649235"/>
            <a:ext cx="9938325" cy="1263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визначення потреби </a:t>
            </a:r>
            <a:r>
              <a:rPr lang="uk-UA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аналогією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полягає у тому, що вироби, які в період розрахунку потреби не мають норм витрат, прирівнюються до аналогічних виробів, на які є норми витрат матеріалів. При цьому необхідно враховувати характерні особливості нового виробу, для чого в розрахунок вводяться поправочні коефіцієнти: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7A0F9293-A37B-4F58-B80E-C6258F58AFF4}"/>
                  </a:ext>
                </a:extLst>
              </p:cNvPr>
              <p:cNvSpPr txBox="1"/>
              <p:nvPr/>
            </p:nvSpPr>
            <p:spPr>
              <a:xfrm>
                <a:off x="794328" y="4025820"/>
                <a:ext cx="9938326" cy="4233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x-none" i="1" smtClean="0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м. 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uk-UA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x-none" i="1">
                                <a:solidFill>
                                  <a:srgbClr val="000000"/>
                                </a:solidFill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а.</m:t>
                            </m:r>
                            <m:r>
                              <a:rPr lang="uk-UA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uk-UA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вир. 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  <m:r>
                      <a:rPr lang="uk-UA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𝐾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о.с. 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A0F9293-A37B-4F58-B80E-C6258F58AF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28" y="4025820"/>
                <a:ext cx="9938326" cy="423321"/>
              </a:xfrm>
              <a:prstGeom prst="rect">
                <a:avLst/>
              </a:prstGeom>
              <a:blipFill>
                <a:blip r:embed="rId2"/>
                <a:stretch>
                  <a:fillRect t="-98571" b="-152857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17AACC96-E0A4-43E6-B65C-A49E71E1ECBD}"/>
                  </a:ext>
                </a:extLst>
              </p:cNvPr>
              <p:cNvSpPr txBox="1"/>
              <p:nvPr/>
            </p:nvSpPr>
            <p:spPr>
              <a:xfrm>
                <a:off x="794328" y="4684466"/>
                <a:ext cx="9938326" cy="1518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а.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норма витрати </a:t>
                </a:r>
                <a:r>
                  <a:rPr lang="uk-UA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і-го</a:t>
                </a:r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виду матеріалу на аналогічний виріб;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11430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вир. 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програма випуску виробу в плановому періоді;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457200" algn="l"/>
                    <a:tab pos="11430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x-none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К</m:t>
                        </m:r>
                      </m:e>
                      <m:sub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о.с. і</m:t>
                        </m:r>
                        <m:r>
                          <a:rPr lang="uk-UA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uk-UA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коефіцієнт, що враховує особливості споживання матеріалу для виробництва даного виробу порівняно з аналогічним.</a:t>
                </a:r>
                <a:endParaRPr lang="x-none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7AACC96-E0A4-43E6-B65C-A49E71E1EC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328" y="4684466"/>
                <a:ext cx="9938326" cy="1518942"/>
              </a:xfrm>
              <a:prstGeom prst="rect">
                <a:avLst/>
              </a:prstGeom>
              <a:blipFill>
                <a:blip r:embed="rId3"/>
                <a:stretch>
                  <a:fillRect l="-490" t="-2000" r="-123" b="-4800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6503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Визначення потреби у сировині та матеріалах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4F989EB-6582-4920-BE21-909A7A2C4AC0}"/>
              </a:ext>
            </a:extLst>
          </p:cNvPr>
          <p:cNvSpPr txBox="1"/>
          <p:nvPr/>
        </p:nvSpPr>
        <p:spPr>
          <a:xfrm>
            <a:off x="554182" y="1515872"/>
            <a:ext cx="9107054" cy="1263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7200" algn="l"/>
                <a:tab pos="1143000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великої різноманітності асортименту продукції, що випускається, а також за відсутності уточненої програми випуску за кожною позицією виконується розрахунок потреби в матеріалах на типовий виріб або деталь, норма витрат матеріалу на виробництво яких є середньозваженою для планованої групи виробів або деталей.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0D80DD8-DF0C-4E73-9CAA-BDE4E261A075}"/>
              </a:ext>
            </a:extLst>
          </p:cNvPr>
          <p:cNvSpPr txBox="1"/>
          <p:nvPr/>
        </p:nvSpPr>
        <p:spPr>
          <a:xfrm>
            <a:off x="480291" y="3077574"/>
            <a:ext cx="9180945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57200" algn="l"/>
                <a:tab pos="1143000" algn="l"/>
              </a:tabLst>
            </a:pPr>
            <a:r>
              <a:rPr lang="uk-UA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 за окремими видами номенклатури продукції відсутні розроблені норми витрат у плановому періоді, потреба в матеріальних ресурсах розраховується за формулою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8467BFB9-AC00-4130-8C5C-518E6DFE1F93}"/>
                  </a:ext>
                </a:extLst>
              </p:cNvPr>
              <p:cNvSpPr txBox="1"/>
              <p:nvPr/>
            </p:nvSpPr>
            <p:spPr>
              <a:xfrm>
                <a:off x="138546" y="3809189"/>
                <a:ext cx="9938326" cy="4154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 smtClean="0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П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м. </m:t>
                        </m:r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ф.</m:t>
                        </m:r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uk-UA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endParaRPr lang="x-none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467BFB9-AC00-4130-8C5C-518E6DFE1F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46" y="3809189"/>
                <a:ext cx="9938326" cy="415435"/>
              </a:xfrm>
              <a:prstGeom prst="rect">
                <a:avLst/>
              </a:prstGeom>
              <a:blipFill>
                <a:blip r:embed="rId2"/>
                <a:stretch>
                  <a:fillRect t="-4412" b="-16176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4F468E49-36B4-4543-B296-FDFD2CE0A3D4}"/>
                  </a:ext>
                </a:extLst>
              </p:cNvPr>
              <p:cNvSpPr txBox="1"/>
              <p:nvPr/>
            </p:nvSpPr>
            <p:spPr>
              <a:xfrm>
                <a:off x="554182" y="4389665"/>
                <a:ext cx="9107054" cy="10961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  <a:tabLst>
                    <a:tab pos="457200" algn="l"/>
                    <a:tab pos="1143000" algn="l"/>
                  </a:tabLst>
                </a:pPr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ф.</m:t>
                        </m:r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 фактичні витрати і-го матеріалу в попередньому періоді;</a:t>
                </a:r>
                <a:endParaRPr lang="x-none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  <a:tabLst>
                    <a:tab pos="457200" algn="l"/>
                    <a:tab pos="11430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індекс збільшення або зменшення виробничої програми в плановому періоді порівняно з базовим;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x-none" sz="1800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uk-UA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k-UA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індекс середнього зниження норм витрат матеріалу в плановому періоді.</a:t>
                </a:r>
                <a:endParaRPr lang="x-none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468E49-36B4-4543-B296-FDFD2CE0A3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82" y="4389665"/>
                <a:ext cx="9107054" cy="1096134"/>
              </a:xfrm>
              <a:prstGeom prst="rect">
                <a:avLst/>
              </a:prstGeom>
              <a:blipFill>
                <a:blip r:embed="rId3"/>
                <a:stretch>
                  <a:fillRect l="-602" t="-1111" r="-535" b="-722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9632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Визначення потреби у паливі та енергії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9D946A3-702F-49F7-9694-B6441ABBD37B}"/>
              </a:ext>
            </a:extLst>
          </p:cNvPr>
          <p:cNvSpPr txBox="1"/>
          <p:nvPr/>
        </p:nvSpPr>
        <p:spPr>
          <a:xfrm>
            <a:off x="677334" y="1582340"/>
            <a:ext cx="859666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NewRomanPSMT"/>
              </a:rPr>
              <a:t>Потреба в паливі визначається за напрямами його використання: на основні технологічних процесів (наприклад, у чорній металургії – на виплавку чавуну, сталі, виробництво прокату, труб, агломерату тощо), на потреби промислового транспорту, на комунально-побутові потреби. Потребу в паливі на технологічні потреби обґ</a:t>
            </a:r>
            <a:r>
              <a:rPr lang="uk-UA" sz="1800" dirty="0">
                <a:effectLst/>
                <a:latin typeface="Times New Roman" panose="02020603050405020304" pitchFamily="18" charset="0"/>
                <a:ea typeface="Yu Gothic" panose="020B0400000000000000" pitchFamily="34" charset="-128"/>
              </a:rPr>
              <a:t>рунтовують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NewRomanPSMT"/>
              </a:rPr>
              <a:t>прямим розрахунком, виходячи з обсягів виробництва й норм витрати палива. Аналогічним методом визначається потреба в паливі на потреби промислового транспорту. Норми витрати палива на роботу внутрішньозаводського транспорту розраховуються в кілограмах умовного палива на 1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NewRomanPSMT"/>
              </a:rPr>
              <a:t>перевезеного вантажу або на 1 </a:t>
            </a:r>
            <a:r>
              <a:rPr lang="uk-UA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часу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NewRomanPSMT"/>
              </a:rPr>
              <a:t>роботи транспортних машин</a:t>
            </a:r>
            <a:endParaRPr lang="x-none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E5009F1-9FEB-44A6-94A7-075F6A0B713F}"/>
              </a:ext>
            </a:extLst>
          </p:cNvPr>
          <p:cNvSpPr txBox="1"/>
          <p:nvPr/>
        </p:nvSpPr>
        <p:spPr>
          <a:xfrm>
            <a:off x="2841931" y="4155215"/>
            <a:ext cx="7733929" cy="155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Потреба в електричній і тепловій енергії </a:t>
            </a:r>
            <a:r>
              <a:rPr lang="uk-UA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складається з потреби в енергії на технологічні цілі (в електрометалургії, електрозварюванні, для гальванічних робіт тощо), потреби в енергії для надання руху устаткування й інструмента, необхідності енергії на господарські потреби (освітлення й вентиляція виробничих і адміністративних будинків і споруджень тощо).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161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112" y="619766"/>
            <a:ext cx="7667396" cy="377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66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/>
          <p:cNvSpPr/>
          <p:nvPr/>
        </p:nvSpPr>
        <p:spPr>
          <a:xfrm>
            <a:off x="1689315" y="309966"/>
            <a:ext cx="9624448" cy="5200471"/>
          </a:xfrm>
          <a:prstGeom prst="cloudCallou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sz="2400" b="1" i="1" dirty="0"/>
              <a:t>План матеріально-технічного забезпечення виробництва</a:t>
            </a:r>
            <a:r>
              <a:rPr lang="uk-UA" sz="2400" dirty="0"/>
              <a:t> (МТЗ) є одним з основних розділів плану економічного і соціального розвитку підприємства. Розробка планів МТЗ сприяє успішному вирішенню проблем забезпечення сировиною, матеріалами, комплектуючими, паливом, енергією та іншими видами ресурсів, необхідних для здійснення процесу виробництва.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75882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169" y="184885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Поняття та регулювання запасів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F4BEDA5D-B649-477A-ADCE-006AE3710460}"/>
              </a:ext>
            </a:extLst>
          </p:cNvPr>
          <p:cNvSpPr/>
          <p:nvPr/>
        </p:nvSpPr>
        <p:spPr>
          <a:xfrm>
            <a:off x="677335" y="1020931"/>
            <a:ext cx="9070348" cy="12339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Виробничі запаси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необхідні для забезпечення виробничих процесів запаси сировини, матеріалів, комплектуючих виробів, напівфабрикатів, палива, запасних частин тощо. Виробничі запаси підлягають подальшій переробці та споживаються у виробничих та інших бізнес-процесах. </a:t>
            </a:r>
            <a:endParaRPr lang="x-none" dirty="0"/>
          </a:p>
        </p:txBody>
      </p:sp>
      <p:sp>
        <p:nvSpPr>
          <p:cNvPr id="6" name="Стрелка: изогнутая вверх 5">
            <a:extLst>
              <a:ext uri="{FF2B5EF4-FFF2-40B4-BE49-F238E27FC236}">
                <a16:creationId xmlns="" xmlns:a16="http://schemas.microsoft.com/office/drawing/2014/main" id="{604AA1F1-01EB-4ED2-8E62-08C8FBB74F3D}"/>
              </a:ext>
            </a:extLst>
          </p:cNvPr>
          <p:cNvSpPr/>
          <p:nvPr/>
        </p:nvSpPr>
        <p:spPr>
          <a:xfrm rot="5400000">
            <a:off x="-1240831" y="4173075"/>
            <a:ext cx="4233185" cy="39686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E421D24E-EDF2-44C5-B37C-B46519DDEC34}"/>
              </a:ext>
            </a:extLst>
          </p:cNvPr>
          <p:cNvSpPr/>
          <p:nvPr/>
        </p:nvSpPr>
        <p:spPr>
          <a:xfrm>
            <a:off x="1074198" y="2439930"/>
            <a:ext cx="8407153" cy="6325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сировина й матеріали – це предмети праці, які формують матеріальну основу продукції або використовуються для обслуговування виробництва</a:t>
            </a:r>
            <a:endParaRPr lang="x-none" sz="16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7B97CB84-D54F-41E7-B65C-41F92C7A49F6}"/>
              </a:ext>
            </a:extLst>
          </p:cNvPr>
          <p:cNvSpPr/>
          <p:nvPr/>
        </p:nvSpPr>
        <p:spPr>
          <a:xfrm>
            <a:off x="1074197" y="3153003"/>
            <a:ext cx="8336133" cy="8064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купівельні напівфабрикати та комплектуючі вироби – це предмети праці, що пройшли попередню обробку поза межами суб’єкта бізнесу (оброблені / вироблені іншими суб’єктами бізнесу) та використовуються у виробничо-господарській діяльності</a:t>
            </a:r>
            <a:endParaRPr lang="x-none" sz="14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62FB293-020E-40FA-9EC6-3B38ED6CB595}"/>
              </a:ext>
            </a:extLst>
          </p:cNvPr>
          <p:cNvSpPr/>
          <p:nvPr/>
        </p:nvSpPr>
        <p:spPr>
          <a:xfrm>
            <a:off x="1074197" y="4048857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паливо</a:t>
            </a:r>
            <a:endParaRPr lang="x-none" sz="14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DD7218A3-0563-45EA-AE12-EF7C1918DB0D}"/>
              </a:ext>
            </a:extLst>
          </p:cNvPr>
          <p:cNvSpPr/>
          <p:nvPr/>
        </p:nvSpPr>
        <p:spPr>
          <a:xfrm>
            <a:off x="1074196" y="4051094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паливо</a:t>
            </a:r>
            <a:endParaRPr lang="x-none" sz="14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F00F1DF3-C53D-4272-9580-6CBFFF76A74C}"/>
              </a:ext>
            </a:extLst>
          </p:cNvPr>
          <p:cNvSpPr/>
          <p:nvPr/>
        </p:nvSpPr>
        <p:spPr>
          <a:xfrm>
            <a:off x="1074195" y="4505302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тара й тарні матеріали</a:t>
            </a:r>
            <a:endParaRPr lang="x-none" sz="140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3322C964-472A-40DF-AA00-FDFF3262BEA6}"/>
              </a:ext>
            </a:extLst>
          </p:cNvPr>
          <p:cNvSpPr/>
          <p:nvPr/>
        </p:nvSpPr>
        <p:spPr>
          <a:xfrm>
            <a:off x="1074195" y="4938071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будівельні матеріали</a:t>
            </a:r>
            <a:endParaRPr lang="x-none" sz="14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39F221C2-5333-4489-AD03-480651B0ECD8}"/>
              </a:ext>
            </a:extLst>
          </p:cNvPr>
          <p:cNvSpPr/>
          <p:nvPr/>
        </p:nvSpPr>
        <p:spPr>
          <a:xfrm>
            <a:off x="1074195" y="5392279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матеріали, передані в обробку</a:t>
            </a:r>
            <a:endParaRPr lang="x-none" sz="1400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0962AE73-446B-428C-A1D7-DC42D7A5BA57}"/>
              </a:ext>
            </a:extLst>
          </p:cNvPr>
          <p:cNvSpPr/>
          <p:nvPr/>
        </p:nvSpPr>
        <p:spPr>
          <a:xfrm>
            <a:off x="1074195" y="5833925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запасні частини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1018D10B-69DD-4200-B2F6-FDFA0886A537}"/>
              </a:ext>
            </a:extLst>
          </p:cNvPr>
          <p:cNvSpPr/>
          <p:nvPr/>
        </p:nvSpPr>
        <p:spPr>
          <a:xfrm>
            <a:off x="1074194" y="6268716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матеріали сільськогосподарського призначення</a:t>
            </a:r>
            <a:endParaRPr lang="x-none" sz="1100" dirty="0">
              <a:solidFill>
                <a:schemeClr val="tx1"/>
              </a:solidFill>
            </a:endParaRP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="" xmlns:a16="http://schemas.microsoft.com/office/drawing/2014/main" id="{526A6794-1797-4EEE-B1BB-9C29734FAE72}"/>
              </a:ext>
            </a:extLst>
          </p:cNvPr>
          <p:cNvSpPr/>
          <p:nvPr/>
        </p:nvSpPr>
        <p:spPr>
          <a:xfrm>
            <a:off x="781235" y="2617133"/>
            <a:ext cx="292959" cy="1619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7" name="Стрелка: вправо 26">
            <a:extLst>
              <a:ext uri="{FF2B5EF4-FFF2-40B4-BE49-F238E27FC236}">
                <a16:creationId xmlns="" xmlns:a16="http://schemas.microsoft.com/office/drawing/2014/main" id="{DF941D6B-1AEC-4523-9046-D89F09BB41CF}"/>
              </a:ext>
            </a:extLst>
          </p:cNvPr>
          <p:cNvSpPr/>
          <p:nvPr/>
        </p:nvSpPr>
        <p:spPr>
          <a:xfrm>
            <a:off x="781231" y="3511873"/>
            <a:ext cx="292959" cy="175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Стрелка: вправо 27">
            <a:extLst>
              <a:ext uri="{FF2B5EF4-FFF2-40B4-BE49-F238E27FC236}">
                <a16:creationId xmlns="" xmlns:a16="http://schemas.microsoft.com/office/drawing/2014/main" id="{5DD56B97-F4F2-4857-B8A9-B47827646BBF}"/>
              </a:ext>
            </a:extLst>
          </p:cNvPr>
          <p:cNvSpPr/>
          <p:nvPr/>
        </p:nvSpPr>
        <p:spPr>
          <a:xfrm>
            <a:off x="781225" y="4644511"/>
            <a:ext cx="292959" cy="1607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9" name="Стрелка: вправо 28">
            <a:extLst>
              <a:ext uri="{FF2B5EF4-FFF2-40B4-BE49-F238E27FC236}">
                <a16:creationId xmlns="" xmlns:a16="http://schemas.microsoft.com/office/drawing/2014/main" id="{A3B66C15-9999-409A-8C6D-B63B933454C3}"/>
              </a:ext>
            </a:extLst>
          </p:cNvPr>
          <p:cNvSpPr/>
          <p:nvPr/>
        </p:nvSpPr>
        <p:spPr>
          <a:xfrm>
            <a:off x="781217" y="5938140"/>
            <a:ext cx="292959" cy="175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4640EE37-C7A3-408E-A159-10439385C908}"/>
              </a:ext>
            </a:extLst>
          </p:cNvPr>
          <p:cNvSpPr/>
          <p:nvPr/>
        </p:nvSpPr>
        <p:spPr>
          <a:xfrm>
            <a:off x="781201" y="4125284"/>
            <a:ext cx="292959" cy="171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" name="Стрелка: вправо 30">
            <a:extLst>
              <a:ext uri="{FF2B5EF4-FFF2-40B4-BE49-F238E27FC236}">
                <a16:creationId xmlns="" xmlns:a16="http://schemas.microsoft.com/office/drawing/2014/main" id="{E7A0261E-82EF-47B5-A7F3-9FC6D74D683C}"/>
              </a:ext>
            </a:extLst>
          </p:cNvPr>
          <p:cNvSpPr/>
          <p:nvPr/>
        </p:nvSpPr>
        <p:spPr>
          <a:xfrm>
            <a:off x="781201" y="5042517"/>
            <a:ext cx="292959" cy="1509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2" name="Стрелка: вправо 31">
            <a:extLst>
              <a:ext uri="{FF2B5EF4-FFF2-40B4-BE49-F238E27FC236}">
                <a16:creationId xmlns="" xmlns:a16="http://schemas.microsoft.com/office/drawing/2014/main" id="{8B2ACB7D-E9DC-4044-A178-3457AC047094}"/>
              </a:ext>
            </a:extLst>
          </p:cNvPr>
          <p:cNvSpPr/>
          <p:nvPr/>
        </p:nvSpPr>
        <p:spPr>
          <a:xfrm>
            <a:off x="781169" y="5527595"/>
            <a:ext cx="292959" cy="1388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87416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663767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Управління запасами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CD41DC98-AF7E-4391-AC64-140EAFC8B1EE}"/>
              </a:ext>
            </a:extLst>
          </p:cNvPr>
          <p:cNvSpPr/>
          <p:nvPr/>
        </p:nvSpPr>
        <p:spPr>
          <a:xfrm>
            <a:off x="1391478" y="1033669"/>
            <a:ext cx="7673009" cy="1180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Мета: 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знайти «золоту середину»: запасів повинно бути не дуже багато, щоб не відволікати гроші з обігу, і не дуже мало, щоб уникнути «порожніх складів» і не допустити зупинки виробництва</a:t>
            </a:r>
            <a:endParaRPr kumimoji="0" lang="x-none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BC89F061-14A0-4ADD-B8E7-3653FC5A5FEC}"/>
              </a:ext>
            </a:extLst>
          </p:cNvPr>
          <p:cNvSpPr/>
          <p:nvPr/>
        </p:nvSpPr>
        <p:spPr>
          <a:xfrm>
            <a:off x="827193" y="2519490"/>
            <a:ext cx="4026343" cy="32783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Наслідки </a:t>
            </a:r>
            <a:r>
              <a:rPr kumimoji="0" lang="uk-UA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надлишкових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запасів: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втрата відсотків за «зв’язаними» коштами;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проблеми з ліквідністю;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збільшення псування, крадіжок, неефективного викорис­тання;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збільшення витрат на зберігання;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проблеми з охороною навколишнього середовища та без­пекою;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збільшення страхових платежів. 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="" xmlns:a16="http://schemas.microsoft.com/office/drawing/2014/main" id="{58BC82F9-7C22-40E3-8B47-6F23DE0E86C8}"/>
              </a:ext>
            </a:extLst>
          </p:cNvPr>
          <p:cNvCxnSpPr>
            <a:cxnSpLocks/>
            <a:stCxn id="4" idx="2"/>
            <a:endCxn id="28" idx="0"/>
          </p:cNvCxnSpPr>
          <p:nvPr/>
        </p:nvCxnSpPr>
        <p:spPr>
          <a:xfrm flipH="1">
            <a:off x="2840365" y="2214271"/>
            <a:ext cx="2387618" cy="3052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="" xmlns:a16="http://schemas.microsoft.com/office/drawing/2014/main" id="{91BFE353-2FBC-4ED0-8F2F-F7F200E849D4}"/>
              </a:ext>
            </a:extLst>
          </p:cNvPr>
          <p:cNvCxnSpPr>
            <a:cxnSpLocks/>
            <a:stCxn id="4" idx="2"/>
            <a:endCxn id="19" idx="0"/>
          </p:cNvCxnSpPr>
          <p:nvPr/>
        </p:nvCxnSpPr>
        <p:spPr>
          <a:xfrm>
            <a:off x="5227983" y="2214271"/>
            <a:ext cx="2448385" cy="3052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7D3B8B88-2D88-4733-89D1-73F4ED52DCEB}"/>
              </a:ext>
            </a:extLst>
          </p:cNvPr>
          <p:cNvSpPr/>
          <p:nvPr/>
        </p:nvSpPr>
        <p:spPr>
          <a:xfrm>
            <a:off x="5663197" y="2519490"/>
            <a:ext cx="4026342" cy="33048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Наслідки </a:t>
            </a:r>
            <a:r>
              <a:rPr kumimoji="0" lang="uk-UA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надто малих </a:t>
            </a: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запасів: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зростання витрат на розміщення замовлень;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високі ціни за терміновість поставок;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простої виробництва;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втрата клієнтів, іміджу підприємства;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обмежена можливість реагувати на проблеми постачаль­ників;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обмежена можливість справлятися з сезонними коливан­нями;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чутливість до зростання цін, зміни валютних курсів тощо.</a:t>
            </a:r>
            <a:endParaRPr kumimoji="0" lang="x-non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6680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663767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Управління запасами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7763BD8C-1455-4FA9-A20D-2B8DAF7FD89A}"/>
              </a:ext>
            </a:extLst>
          </p:cNvPr>
          <p:cNvSpPr/>
          <p:nvPr/>
        </p:nvSpPr>
        <p:spPr>
          <a:xfrm>
            <a:off x="677335" y="1020932"/>
            <a:ext cx="9070348" cy="5592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Запаси створюються з метою:</a:t>
            </a:r>
            <a:endParaRPr lang="x-none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0A8E137-3416-4DE8-8DEF-211F96648287}"/>
              </a:ext>
            </a:extLst>
          </p:cNvPr>
          <p:cNvSpPr txBox="1"/>
          <p:nvPr/>
        </p:nvSpPr>
        <p:spPr>
          <a:xfrm>
            <a:off x="677334" y="1899349"/>
            <a:ext cx="8234038" cy="4044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обслуговуванню споживачів (наявність запасів - важливий чинник утримування споживачів, пов’язаний із можливістю постачання продукції в будь-який час);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гнучкості виробництва (здатність швидко переходити на виробництво іншої продукції завдяки запасам, можливість задовольнити попит на продукцію, яка в даний час не виробляється);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визначеності виробництва (чим більш невизначеною є ситуація на ринку, тим більша необхідність страхування створенням резервних запасів);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згладжуванню виробництва (здатність задовольняти попит у періоди максимального збуту без збільшення обсягу виробництва);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отриманню прибутку шляхом цінової спекуляції (у період інфляції можна отримати прибуток завдяки купівлі запасів за нижчою ціною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продажем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їх у майбутньому).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98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683" y="184885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Поняття та регулювання запасів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F4BEDA5D-B649-477A-ADCE-006AE3710460}"/>
              </a:ext>
            </a:extLst>
          </p:cNvPr>
          <p:cNvSpPr/>
          <p:nvPr/>
        </p:nvSpPr>
        <p:spPr>
          <a:xfrm>
            <a:off x="677335" y="1020931"/>
            <a:ext cx="9070348" cy="12339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Види запасів</a:t>
            </a:r>
            <a:endParaRPr lang="x-none" dirty="0"/>
          </a:p>
        </p:txBody>
      </p:sp>
      <p:sp>
        <p:nvSpPr>
          <p:cNvPr id="6" name="Стрелка: изогнутая вверх 5">
            <a:extLst>
              <a:ext uri="{FF2B5EF4-FFF2-40B4-BE49-F238E27FC236}">
                <a16:creationId xmlns="" xmlns:a16="http://schemas.microsoft.com/office/drawing/2014/main" id="{604AA1F1-01EB-4ED2-8E62-08C8FBB74F3D}"/>
              </a:ext>
            </a:extLst>
          </p:cNvPr>
          <p:cNvSpPr/>
          <p:nvPr/>
        </p:nvSpPr>
        <p:spPr>
          <a:xfrm rot="5400000">
            <a:off x="-1240831" y="4173075"/>
            <a:ext cx="4233185" cy="39686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E421D24E-EDF2-44C5-B37C-B46519DDEC34}"/>
              </a:ext>
            </a:extLst>
          </p:cNvPr>
          <p:cNvSpPr/>
          <p:nvPr/>
        </p:nvSpPr>
        <p:spPr>
          <a:xfrm>
            <a:off x="1074198" y="2439930"/>
            <a:ext cx="8407153" cy="141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Поточний запас 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основна частина виробничого запасу, яка витрачається у виробництві між двома поточними поставками матеріалів. Він досягає максимуму в момент надходження партії матеріалів, поступово зменшується внаслідок їх використання і стає мінімальним безпосередньо перед черговим постачанням. Норма запасів у частині поточного запасу визначається у розмірі 50% середнього інтервалу між поставками ресурсів. </a:t>
            </a:r>
            <a:endParaRPr lang="x-non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62FB293-020E-40FA-9EC6-3B38ED6CB595}"/>
              </a:ext>
            </a:extLst>
          </p:cNvPr>
          <p:cNvSpPr/>
          <p:nvPr/>
        </p:nvSpPr>
        <p:spPr>
          <a:xfrm>
            <a:off x="1074197" y="4048857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паливо</a:t>
            </a:r>
            <a:endParaRPr lang="x-none" sz="14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DD7218A3-0563-45EA-AE12-EF7C1918DB0D}"/>
              </a:ext>
            </a:extLst>
          </p:cNvPr>
          <p:cNvSpPr/>
          <p:nvPr/>
        </p:nvSpPr>
        <p:spPr>
          <a:xfrm>
            <a:off x="1074196" y="4051094"/>
            <a:ext cx="8336133" cy="352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Транспортний запас – </a:t>
            </a:r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uk-UA" sz="1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 перебування матеріалів у дорозі.</a:t>
            </a:r>
            <a:endParaRPr lang="x-none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F00F1DF3-C53D-4272-9580-6CBFFF76A74C}"/>
              </a:ext>
            </a:extLst>
          </p:cNvPr>
          <p:cNvSpPr/>
          <p:nvPr/>
        </p:nvSpPr>
        <p:spPr>
          <a:xfrm>
            <a:off x="1074195" y="4505302"/>
            <a:ext cx="8336133" cy="6144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Підготовчий запас</a:t>
            </a:r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необхідний на час підготовки отриманих матеріалів для виробничого споживання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39F221C2-5333-4489-AD03-480651B0ECD8}"/>
              </a:ext>
            </a:extLst>
          </p:cNvPr>
          <p:cNvSpPr/>
          <p:nvPr/>
        </p:nvSpPr>
        <p:spPr>
          <a:xfrm>
            <a:off x="1074195" y="5168718"/>
            <a:ext cx="8336133" cy="5757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Страховий запас</a:t>
            </a:r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гарантує безперервність виробництва у випадках відхилень від прийнятих інтервалів поставок</a:t>
            </a:r>
            <a:endParaRPr lang="x-none" sz="1200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1018D10B-69DD-4200-B2F6-FDFA0886A537}"/>
              </a:ext>
            </a:extLst>
          </p:cNvPr>
          <p:cNvSpPr/>
          <p:nvPr/>
        </p:nvSpPr>
        <p:spPr>
          <a:xfrm>
            <a:off x="1074194" y="6006510"/>
            <a:ext cx="8336133" cy="6144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Сезонний запас</a:t>
            </a:r>
            <a:r>
              <a:rPr lang="uk-UA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створюється, як правило, на зимовий період або у випадках, якщо поставки залежать від сезону року</a:t>
            </a:r>
            <a:endParaRPr lang="x-none" sz="1050" dirty="0">
              <a:solidFill>
                <a:schemeClr val="tx1"/>
              </a:solidFill>
            </a:endParaRP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="" xmlns:a16="http://schemas.microsoft.com/office/drawing/2014/main" id="{526A6794-1797-4EEE-B1BB-9C29734FAE72}"/>
              </a:ext>
            </a:extLst>
          </p:cNvPr>
          <p:cNvSpPr/>
          <p:nvPr/>
        </p:nvSpPr>
        <p:spPr>
          <a:xfrm>
            <a:off x="781235" y="2617133"/>
            <a:ext cx="292959" cy="1619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Стрелка: вправо 27">
            <a:extLst>
              <a:ext uri="{FF2B5EF4-FFF2-40B4-BE49-F238E27FC236}">
                <a16:creationId xmlns="" xmlns:a16="http://schemas.microsoft.com/office/drawing/2014/main" id="{5DD56B97-F4F2-4857-B8A9-B47827646BBF}"/>
              </a:ext>
            </a:extLst>
          </p:cNvPr>
          <p:cNvSpPr/>
          <p:nvPr/>
        </p:nvSpPr>
        <p:spPr>
          <a:xfrm>
            <a:off x="781225" y="4644511"/>
            <a:ext cx="292959" cy="1607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4640EE37-C7A3-408E-A159-10439385C908}"/>
              </a:ext>
            </a:extLst>
          </p:cNvPr>
          <p:cNvSpPr/>
          <p:nvPr/>
        </p:nvSpPr>
        <p:spPr>
          <a:xfrm>
            <a:off x="781201" y="4125284"/>
            <a:ext cx="292959" cy="171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2" name="Стрелка: вправо 31">
            <a:extLst>
              <a:ext uri="{FF2B5EF4-FFF2-40B4-BE49-F238E27FC236}">
                <a16:creationId xmlns="" xmlns:a16="http://schemas.microsoft.com/office/drawing/2014/main" id="{8B2ACB7D-E9DC-4044-A178-3457AC047094}"/>
              </a:ext>
            </a:extLst>
          </p:cNvPr>
          <p:cNvSpPr/>
          <p:nvPr/>
        </p:nvSpPr>
        <p:spPr>
          <a:xfrm>
            <a:off x="781169" y="5527595"/>
            <a:ext cx="292959" cy="1388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298854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Визначення розміру запасів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50" name="Rectangle 48">
            <a:extLst>
              <a:ext uri="{FF2B5EF4-FFF2-40B4-BE49-F238E27FC236}">
                <a16:creationId xmlns="" xmlns:a16="http://schemas.microsoft.com/office/drawing/2014/main" id="{95FA38D2-FC3E-41C1-A396-B9F342DCAB2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892186" y="4985883"/>
            <a:ext cx="179818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9" name="Rectangle 14">
            <a:extLst>
              <a:ext uri="{FF2B5EF4-FFF2-40B4-BE49-F238E27FC236}">
                <a16:creationId xmlns="" xmlns:a16="http://schemas.microsoft.com/office/drawing/2014/main" id="{0C1089D6-33DE-496B-8A0F-6CC1EED4B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317" y="1751581"/>
            <a:ext cx="1438307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1B90D91D-8286-46A8-85BD-9D7330579994}"/>
              </a:ext>
            </a:extLst>
          </p:cNvPr>
          <p:cNvSpPr/>
          <p:nvPr/>
        </p:nvSpPr>
        <p:spPr>
          <a:xfrm>
            <a:off x="677334" y="4821953"/>
            <a:ext cx="2665884" cy="14113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моделі розрахунку економічного розміру замовлення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EOQ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110FE6B4-7BFE-43B5-BEAD-BE644079C3EF}"/>
              </a:ext>
            </a:extLst>
          </p:cNvPr>
          <p:cNvSpPr/>
          <p:nvPr/>
        </p:nvSpPr>
        <p:spPr>
          <a:xfrm>
            <a:off x="3740782" y="4695986"/>
            <a:ext cx="6137957" cy="2094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EOQ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визначити за формулою: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щорічний попит на даний вид запасів (од.);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- вартість розміщення та реалізації одного замовлення;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- витрати на зберігання одиниці даного виду запасів протя­гом року.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: вправо 13">
            <a:extLst>
              <a:ext uri="{FF2B5EF4-FFF2-40B4-BE49-F238E27FC236}">
                <a16:creationId xmlns="" xmlns:a16="http://schemas.microsoft.com/office/drawing/2014/main" id="{6ED41B52-0524-4840-AE29-E8C75F941BD9}"/>
              </a:ext>
            </a:extLst>
          </p:cNvPr>
          <p:cNvSpPr/>
          <p:nvPr/>
        </p:nvSpPr>
        <p:spPr>
          <a:xfrm>
            <a:off x="3343217" y="5286853"/>
            <a:ext cx="397565" cy="365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DD2ED5C-6622-45E2-82D5-69059112386B}"/>
              </a:ext>
            </a:extLst>
          </p:cNvPr>
          <p:cNvSpPr txBox="1"/>
          <p:nvPr/>
        </p:nvSpPr>
        <p:spPr>
          <a:xfrm>
            <a:off x="677334" y="1205949"/>
            <a:ext cx="9938326" cy="3337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uk-UA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Максимальний поточний запас 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визначається за формулою: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СДС*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tпост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СДС – середньодобове споживання матеріальних ресурсів,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tпост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інтервал між двома поточними поставками в днях. 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Загальний запас матеріалів становить: 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Zmax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СДС*(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tпост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tпідг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tстрах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tпост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інтервал між двома поточними поставками, дні;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tпідг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час на підготовку матеріальних ресурсів до запуску у виробництво, дні;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tстрах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страховий запас (час термінового поповнення ресурсів), дні.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Zmin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СДС*(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tпідг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tстрах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Zсер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СДС*(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tпост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 +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tпідг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tстрах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x-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664" y="5031603"/>
            <a:ext cx="8017028" cy="580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724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95227" y="335846"/>
            <a:ext cx="84775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  <a:sym typeface="Webdings"/>
              </a:rPr>
              <a:t>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розрахунку нормативу оборотних коштів (нормативного залишку) у виробничих запасах, що відносять до оборотних фондів (дані умовні):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квартальна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в матеріалах – 9000 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середньодобові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матеріалів – 100 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ціна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 тонни матеріалу – 1500 грн.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вартість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добової витрати матеріалів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(ряд 3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ряд .2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150000 грн.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норма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запасу в днях: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транспортного – 1;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поточного – 20;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страхового (резервного) – 8;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технологічного – 2;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підготовчого – 1;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усього – 32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Норматив оборотних коштів у виробничих запасах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(ряд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5.е) – 4800000 грн.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 норматив залишку запасів періодично коригується підприємством з урахуванням змін обсягів виробничої програми та її асортименту, швидкості обертання запасів, впливу інфляційних процесів на їх ціни. Для коригування розміру нормативу можна застосовувати спрощену методику розрахунку.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72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382" y="511445"/>
            <a:ext cx="7754994" cy="436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004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9403" y="188641"/>
            <a:ext cx="1036915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незавершеному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середньодобові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грн.;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в днях;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063552" y="2760602"/>
            <a:ext cx="47786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наростання</a:t>
            </a: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981762"/>
              </p:ext>
            </p:extLst>
          </p:nvPr>
        </p:nvGraphicFramePr>
        <p:xfrm>
          <a:off x="4367808" y="3188531"/>
          <a:ext cx="2609227" cy="761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Формула" r:id="rId3" imgW="1435100" imgH="558800" progId="Equation.3">
                  <p:embed/>
                </p:oleObj>
              </mc:Choice>
              <mc:Fallback>
                <p:oleObj name="Формула" r:id="rId3" imgW="1435100" imgH="558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8" y="3188531"/>
                        <a:ext cx="2609227" cy="7610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391478" y="4005065"/>
            <a:ext cx="4788427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 С</a:t>
            </a:r>
            <a:r>
              <a:rPr kumimoji="0" lang="ru-RU" alt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початку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цикла;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alt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решта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altLang="ru-RU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7839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1268760"/>
            <a:ext cx="91210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сума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сума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22481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7488" y="1628800"/>
            <a:ext cx="93130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готовій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Нгп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</a:t>
            </a:r>
            <a:r>
              <a:rPr lang="ru-RU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середньодобовий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 запасу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днях. </a:t>
            </a:r>
          </a:p>
        </p:txBody>
      </p:sp>
    </p:spTree>
    <p:extLst>
      <p:ext uri="{BB962C8B-B14F-4D97-AF65-F5344CB8AC3E}">
        <p14:creationId xmlns:p14="http://schemas.microsoft.com/office/powerpoint/2010/main" val="138219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848406" cy="64215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План МТЗ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="" xmlns:a16="http://schemas.microsoft.com/office/drawing/2014/main" id="{472B4F0F-1107-46C2-8A45-DF2C2EAC5734}"/>
              </a:ext>
            </a:extLst>
          </p:cNvPr>
          <p:cNvSpPr/>
          <p:nvPr/>
        </p:nvSpPr>
        <p:spPr>
          <a:xfrm>
            <a:off x="808532" y="979172"/>
            <a:ext cx="8596667" cy="8888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Матеріально-технічне забезпечення на підприємстві виконує функції, пов’язані із закупівлею сировини, матеріалів, палива,  енергії та обладнання, їхнім зберіганням та розподілом</a:t>
            </a:r>
            <a:endParaRPr lang="x-none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808532" y="2169908"/>
            <a:ext cx="8596667" cy="6798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179705" algn="just">
              <a:tabLst>
                <a:tab pos="270510" algn="l"/>
                <a:tab pos="630555" algn="l"/>
              </a:tabLs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NewRoman,Italic"/>
              </a:rPr>
              <a:t>Метою розроблення плану МТЗ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NewRoman,Italic"/>
              </a:rPr>
              <a:t>є оптимізація потреби підприємства в матеріально-технічних ресурсах</a:t>
            </a:r>
            <a:endParaRPr lang="x-none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Стрілка: шеврон 5">
            <a:extLst>
              <a:ext uri="{FF2B5EF4-FFF2-40B4-BE49-F238E27FC236}">
                <a16:creationId xmlns="" xmlns:a16="http://schemas.microsoft.com/office/drawing/2014/main" id="{F4995FDA-AFB5-4BD2-A3CA-57FFEF25FEB5}"/>
              </a:ext>
            </a:extLst>
          </p:cNvPr>
          <p:cNvSpPr/>
          <p:nvPr/>
        </p:nvSpPr>
        <p:spPr>
          <a:xfrm rot="5400000">
            <a:off x="4950614" y="1839214"/>
            <a:ext cx="301841" cy="359546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1" name="Прямокутник 4">
            <a:extLst>
              <a:ext uri="{FF2B5EF4-FFF2-40B4-BE49-F238E27FC236}">
                <a16:creationId xmlns="" xmlns:a16="http://schemas.microsoft.com/office/drawing/2014/main" id="{12420CBC-AEED-4811-B10B-ABA5D9E5BF84}"/>
              </a:ext>
            </a:extLst>
          </p:cNvPr>
          <p:cNvSpPr/>
          <p:nvPr/>
        </p:nvSpPr>
        <p:spPr>
          <a:xfrm>
            <a:off x="2246560" y="3040564"/>
            <a:ext cx="6069496" cy="3722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планування МТЗ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8EA5D05-4A3A-4D52-9E51-9410758FD064}"/>
              </a:ext>
            </a:extLst>
          </p:cNvPr>
          <p:cNvSpPr txBox="1"/>
          <p:nvPr/>
        </p:nvSpPr>
        <p:spPr>
          <a:xfrm>
            <a:off x="677333" y="3640972"/>
            <a:ext cx="9895971" cy="2739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630555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NewRoman,Italic"/>
                <a:cs typeface="Times New Roman" panose="02020603050405020304" pitchFamily="18" charset="0"/>
              </a:rPr>
              <a:t>своєчасне й повне задоволення потреби підприємства в матеріально-технічних ресурсах;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630555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NewRoman,Italic"/>
                <a:cs typeface="Times New Roman" panose="02020603050405020304" pitchFamily="18" charset="0"/>
              </a:rPr>
              <a:t>забезпечення високої якості ресурсів;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630555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NewRoman,Italic"/>
                <a:cs typeface="Times New Roman" panose="02020603050405020304" pitchFamily="18" charset="0"/>
              </a:rPr>
              <a:t>мінімізація витрат на придбання, доставку й зберігання товарно-матеріальних цінностей;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630555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NewRoman,Italic"/>
                <a:cs typeface="Times New Roman" panose="02020603050405020304" pitchFamily="18" charset="0"/>
              </a:rPr>
              <a:t>визначення оптимальних строків поставки й розмірів транспортних партій матеріальних ресурсів;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630555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NewRoman,Italic"/>
                <a:cs typeface="Times New Roman" panose="02020603050405020304" pitchFamily="18" charset="0"/>
              </a:rPr>
              <a:t>визначення оптимального рівня запасів матеріально-технічних ресурсів;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630555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NewRoman,Italic"/>
                <a:cs typeface="Times New Roman" panose="02020603050405020304" pitchFamily="18" charset="0"/>
              </a:rPr>
              <a:t>розроблення політики економії матеріальних ресурсів, максимального залучення до господарського обороту вторинної сировини;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–"/>
              <a:tabLst>
                <a:tab pos="630555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TimesNewRoman,Italic"/>
                <a:cs typeface="Times New Roman" panose="02020603050405020304" pitchFamily="18" charset="0"/>
              </a:rPr>
              <a:t>створення умов для ефективної діяльності структурних підрозділів підприємства.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2018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43339" y="609602"/>
            <a:ext cx="700691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дебіторської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785559"/>
              </p:ext>
            </p:extLst>
          </p:nvPr>
        </p:nvGraphicFramePr>
        <p:xfrm>
          <a:off x="2447595" y="1700809"/>
          <a:ext cx="3984751" cy="930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Формула" r:id="rId3" imgW="1688367" imgH="520474" progId="Equation.3">
                  <p:embed/>
                </p:oleObj>
              </mc:Choice>
              <mc:Fallback>
                <p:oleObj name="Формула" r:id="rId3" imgW="1688367" imgH="52047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595" y="1700809"/>
                        <a:ext cx="3984751" cy="9302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3339" y="2407186"/>
            <a:ext cx="6717095" cy="1492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дз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дебіторської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грн.;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-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квартальна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грн.;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кредиту,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розрахунках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9184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3"/>
            <a:ext cx="8596668" cy="836046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Напрями економії ресурсів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A540E70A-F2A1-41CE-BB62-4B2F3652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664" y="12059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50" name="Rectangle 48">
            <a:extLst>
              <a:ext uri="{FF2B5EF4-FFF2-40B4-BE49-F238E27FC236}">
                <a16:creationId xmlns="" xmlns:a16="http://schemas.microsoft.com/office/drawing/2014/main" id="{95FA38D2-FC3E-41C1-A396-B9F342DCAB2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892186" y="4985883"/>
            <a:ext cx="179818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9" name="Rectangle 14">
            <a:extLst>
              <a:ext uri="{FF2B5EF4-FFF2-40B4-BE49-F238E27FC236}">
                <a16:creationId xmlns="" xmlns:a16="http://schemas.microsoft.com/office/drawing/2014/main" id="{0C1089D6-33DE-496B-8A0F-6CC1EED4B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317" y="1751581"/>
            <a:ext cx="1438307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60A7F52-872D-4790-9E21-3F6B536CE678}"/>
              </a:ext>
            </a:extLst>
          </p:cNvPr>
          <p:cNvSpPr txBox="1"/>
          <p:nvPr/>
        </p:nvSpPr>
        <p:spPr>
          <a:xfrm>
            <a:off x="677334" y="1205949"/>
            <a:ext cx="993832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скорочення відходів та втрат;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зведення до мінімуму браку;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комплексне використання матеріально-технічних ресурсів;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розробка прогресивних методів витрат сировини та матеріалів;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застосування нових видів сировини, матеріалів та їхніх замінників;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хімізація виробництва;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впровадження нових технологій;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використання вторинної сировини;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поліпшення структури сировинного та паливно-енергетичного балансу підприємств;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більш ретельна і якісна підготовка сировини до її безпосереднього використання;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        правильна організація транспортування та зберігання матеріально-технічних ресурсів – недопущення втрат і зниження якості.</a:t>
            </a:r>
            <a:endParaRPr lang="x-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2083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357" y="248375"/>
            <a:ext cx="7885985" cy="4819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9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582" y="5331417"/>
            <a:ext cx="6989335" cy="110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9677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075" y="163351"/>
            <a:ext cx="7829727" cy="527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045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620" y="263471"/>
            <a:ext cx="7524445" cy="486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15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233" y="127634"/>
            <a:ext cx="6215594" cy="582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6526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896" y="418455"/>
            <a:ext cx="8738449" cy="478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32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00759" y="569305"/>
            <a:ext cx="94384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типу виробництва застосовуються різні системи лімітування та забезпечення цехів матеріалами. На підприємствах одиничного і дрібносерійного виробництва поширено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децентралізовану (пасивну) систему постачання цехів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видає матеріали на підставі разових вимог цехів, які самостійно їх одержують і транспортують. За умов масового та багатосерійного виробництва зі стабільною номенклатурою продукції й ритмічним споживанням матеріалів застосовується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централізована (активна) система забезпечення робочих місць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 доставляє матеріали в цех безпосередньо на робочі місця в потрібній кількості й у належний час згідно з календарним графіком у межах встановленого ліміту. Централізована система дає змогу ефективніше використовувати складські приміщення, транспортні засоби, успішніше механізувати та автоматизувати транспортно-складські операції.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Вищої форми набуває централізоване постачання матеріалів у цехи й на робочі місця при використанні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інтегрованої системи виробництва й постачання “точно в час”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(японський варіант “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канбан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”), коли всі процеси та їхнє забезпечення здійснюються згідно з чітким календарним графіком.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1561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4661" y="2302413"/>
            <a:ext cx="10515600" cy="1325563"/>
          </a:xfrm>
        </p:spPr>
        <p:txBody>
          <a:bodyPr/>
          <a:lstStyle/>
          <a:p>
            <a:pPr algn="ctr"/>
            <a:r>
              <a:rPr lang="uk-UA" dirty="0" smtClean="0"/>
              <a:t>ПРАКТИЧНЕ ЗАНЯТТЯ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66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309" y="418454"/>
            <a:ext cx="7874251" cy="517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63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73464" y="610608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межах плану по МТЗ розрізняють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33091" y="1197050"/>
            <a:ext cx="3472746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 до витрачання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05140" y="1197052"/>
            <a:ext cx="334771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 до постачання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77558" y="1812255"/>
            <a:ext cx="44221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встановлює кількість матеріалів, які необхідні підприємству для виконання плану обсягу продаж та інших робіт, пов’язаних з виробництвом і реалізацією продукції, для ремонтно-експлуатаційних потреб, капітального будівництва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14032" y="1812255"/>
            <a:ext cx="40915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показує, скільки підприємство повинно отримати матеріалів із зовнішніх джерел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90850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15" y="291865"/>
            <a:ext cx="9170651" cy="1266241"/>
          </a:xfrm>
          <a:prstGeom prst="rect">
            <a:avLst/>
          </a:prstGeom>
        </p:spPr>
      </p:pic>
      <p:pic>
        <p:nvPicPr>
          <p:cNvPr id="4" name="Рисунок 3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725" y="2268700"/>
            <a:ext cx="9066744" cy="3078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81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329" y="603086"/>
            <a:ext cx="9392931" cy="349972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16624" y="4102807"/>
            <a:ext cx="40347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ym typeface="Wingdings"/>
              </a:rPr>
              <a:t></a:t>
            </a:r>
            <a:r>
              <a:rPr lang="uk-UA" dirty="0"/>
              <a:t> потреба в сировині і матеріалах;</a:t>
            </a:r>
            <a:endParaRPr lang="ru-RU" dirty="0"/>
          </a:p>
          <a:p>
            <a:r>
              <a:rPr lang="uk-UA" dirty="0">
                <a:sym typeface="Wingdings"/>
              </a:rPr>
              <a:t></a:t>
            </a:r>
            <a:r>
              <a:rPr lang="uk-UA" dirty="0"/>
              <a:t> потреба в паливі та енергії;</a:t>
            </a:r>
            <a:endParaRPr lang="ru-RU" dirty="0"/>
          </a:p>
          <a:p>
            <a:r>
              <a:rPr lang="uk-UA" dirty="0">
                <a:sym typeface="Wingdings"/>
              </a:rPr>
              <a:t></a:t>
            </a:r>
            <a:r>
              <a:rPr lang="uk-UA" dirty="0"/>
              <a:t> потреба в обладнанні.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16298" y="4140961"/>
            <a:ext cx="45419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err="1"/>
              <a:t>співставляються</a:t>
            </a:r>
            <a:r>
              <a:rPr lang="uk-UA" dirty="0"/>
              <a:t> потреби в матеріальних ресурсах з джерелами і розмірами їх задоволення та визначається кількість матеріалів, яка буде постачатися зі сторони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090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766" y="297671"/>
            <a:ext cx="8756542" cy="5387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1730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Вихідні дані для розробки плану МТЗ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="" xmlns:a16="http://schemas.microsoft.com/office/drawing/2014/main" id="{2047AA3D-83FC-429A-A2C3-2439BE771C17}"/>
              </a:ext>
            </a:extLst>
          </p:cNvPr>
          <p:cNvSpPr/>
          <p:nvPr/>
        </p:nvSpPr>
        <p:spPr>
          <a:xfrm>
            <a:off x="1178746" y="1087639"/>
            <a:ext cx="689113" cy="7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  <a:endParaRPr lang="x-none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2027584" y="1244339"/>
            <a:ext cx="7373868" cy="424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плановий обсяг випуску продукції в асортименті та номенклатурі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="" xmlns:a16="http://schemas.microsoft.com/office/drawing/2014/main" id="{69B8BDA2-B33C-41EE-A5E7-77BFC5680AEA}"/>
              </a:ext>
            </a:extLst>
          </p:cNvPr>
          <p:cNvSpPr/>
          <p:nvPr/>
        </p:nvSpPr>
        <p:spPr>
          <a:xfrm>
            <a:off x="8892205" y="1839439"/>
            <a:ext cx="689113" cy="7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  <a:endParaRPr lang="x-none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5B6285D6-C324-4D83-9867-9099255A2CEF}"/>
              </a:ext>
            </a:extLst>
          </p:cNvPr>
          <p:cNvSpPr/>
          <p:nvPr/>
        </p:nvSpPr>
        <p:spPr>
          <a:xfrm>
            <a:off x="1178746" y="2011145"/>
            <a:ext cx="7593843" cy="5116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прогресивні норми витрат матеріальних ресурсів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>
            <a:extLst>
              <a:ext uri="{FF2B5EF4-FFF2-40B4-BE49-F238E27FC236}">
                <a16:creationId xmlns="" xmlns:a16="http://schemas.microsoft.com/office/drawing/2014/main" id="{A970D9D9-AAEA-4AC0-9DB6-38517FEBA5B1}"/>
              </a:ext>
            </a:extLst>
          </p:cNvPr>
          <p:cNvSpPr/>
          <p:nvPr/>
        </p:nvSpPr>
        <p:spPr>
          <a:xfrm>
            <a:off x="1178746" y="2753791"/>
            <a:ext cx="689113" cy="7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3</a:t>
            </a:r>
            <a:endParaRPr lang="x-none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0AEE60B-7B3B-49BB-B4B7-18450FC49E78}"/>
              </a:ext>
            </a:extLst>
          </p:cNvPr>
          <p:cNvSpPr/>
          <p:nvPr/>
        </p:nvSpPr>
        <p:spPr>
          <a:xfrm>
            <a:off x="2155034" y="2874615"/>
            <a:ext cx="7246418" cy="5116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інформація про кон’юнктуру товарних ринків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Овал 19">
            <a:extLst>
              <a:ext uri="{FF2B5EF4-FFF2-40B4-BE49-F238E27FC236}">
                <a16:creationId xmlns="" xmlns:a16="http://schemas.microsoft.com/office/drawing/2014/main" id="{0E79AB00-5EEF-4D4F-9CA8-36C85E57BAFD}"/>
              </a:ext>
            </a:extLst>
          </p:cNvPr>
          <p:cNvSpPr/>
          <p:nvPr/>
        </p:nvSpPr>
        <p:spPr>
          <a:xfrm>
            <a:off x="8892204" y="3482233"/>
            <a:ext cx="689113" cy="7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4</a:t>
            </a:r>
            <a:endParaRPr lang="x-none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0B59F3BD-C9E8-4D4A-AA19-320DD182ADF6}"/>
              </a:ext>
            </a:extLst>
          </p:cNvPr>
          <p:cNvSpPr/>
          <p:nvPr/>
        </p:nvSpPr>
        <p:spPr>
          <a:xfrm>
            <a:off x="1178746" y="3728376"/>
            <a:ext cx="7593843" cy="50736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buSzPts val="1400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аналіз витрат матеріальних ресурсів у звітному періоді</a:t>
            </a:r>
            <a:endParaRPr lang="x-none" sz="18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364DBAB6-F97B-47F8-A929-64F21C7A2673}"/>
              </a:ext>
            </a:extLst>
          </p:cNvPr>
          <p:cNvSpPr/>
          <p:nvPr/>
        </p:nvSpPr>
        <p:spPr>
          <a:xfrm>
            <a:off x="1178746" y="4385392"/>
            <a:ext cx="689113" cy="7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Arial Black" panose="020B0A04020102020204" pitchFamily="34" charset="0"/>
              </a:rPr>
              <a:t>5</a:t>
            </a:r>
            <a:endParaRPr lang="x-none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7CE12547-061F-4C49-919E-FAD48B38F2E5}"/>
              </a:ext>
            </a:extLst>
          </p:cNvPr>
          <p:cNvSpPr/>
          <p:nvPr/>
        </p:nvSpPr>
        <p:spPr>
          <a:xfrm>
            <a:off x="2155034" y="4506216"/>
            <a:ext cx="7246418" cy="6076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зміна залишків незавершеного виробництва на початок і кінець планового періоду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C29A184A-166E-4D2A-B836-7D11F0F2ACE3}"/>
              </a:ext>
            </a:extLst>
          </p:cNvPr>
          <p:cNvSpPr/>
          <p:nvPr/>
        </p:nvSpPr>
        <p:spPr>
          <a:xfrm>
            <a:off x="8892204" y="5237027"/>
            <a:ext cx="689113" cy="753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Arial Black" panose="020B0A04020102020204" pitchFamily="34" charset="0"/>
              </a:rPr>
              <a:t>6</a:t>
            </a:r>
            <a:endParaRPr lang="x-none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B17650E4-0E57-47EF-AE43-8ED926D74B17}"/>
              </a:ext>
            </a:extLst>
          </p:cNvPr>
          <p:cNvSpPr/>
          <p:nvPr/>
        </p:nvSpPr>
        <p:spPr>
          <a:xfrm>
            <a:off x="1178746" y="5388746"/>
            <a:ext cx="7593843" cy="60154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buSzPts val="1400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плани технічного розвитку, технічного переозброєння і реконструкції підприємства, капітального будівництва</a:t>
            </a:r>
            <a:endParaRPr lang="x-none" sz="18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860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9902"/>
            <a:ext cx="8596668" cy="753265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Планування МТЗ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D2E8C89-F86E-43F2-932F-591D33F8F54D}"/>
              </a:ext>
            </a:extLst>
          </p:cNvPr>
          <p:cNvSpPr/>
          <p:nvPr/>
        </p:nvSpPr>
        <p:spPr>
          <a:xfrm>
            <a:off x="873486" y="2762421"/>
            <a:ext cx="2473395" cy="11970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зміст планування МТЗ входить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0AEE60B-7B3B-49BB-B4B7-18450FC49E78}"/>
              </a:ext>
            </a:extLst>
          </p:cNvPr>
          <p:cNvSpPr/>
          <p:nvPr/>
        </p:nvSpPr>
        <p:spPr>
          <a:xfrm>
            <a:off x="4081489" y="746534"/>
            <a:ext cx="3659840" cy="11970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визначення потреби в матеріалах, устаткуванні, паливі, енергії на базі норм їх витрат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="" xmlns:a16="http://schemas.microsoft.com/office/drawing/2014/main" id="{4A910683-F67B-4651-AA18-D4F91E604A30}"/>
              </a:ext>
            </a:extLst>
          </p:cNvPr>
          <p:cNvCxnSpPr/>
          <p:nvPr/>
        </p:nvCxnSpPr>
        <p:spPr>
          <a:xfrm flipV="1">
            <a:off x="3346881" y="1944210"/>
            <a:ext cx="719092" cy="818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C6C6BF8E-D876-43AE-BFDB-4B0AD6AE59B9}"/>
              </a:ext>
            </a:extLst>
          </p:cNvPr>
          <p:cNvSpPr/>
          <p:nvPr/>
        </p:nvSpPr>
        <p:spPr>
          <a:xfrm>
            <a:off x="4913524" y="2103469"/>
            <a:ext cx="3659840" cy="11970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розрахунок запасів усіх норм товарно-матеріальних цінностей на плановий період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="" xmlns:a16="http://schemas.microsoft.com/office/drawing/2014/main" id="{199FA6EC-C982-45BD-A42D-5C94A0F2BA7E}"/>
              </a:ext>
            </a:extLst>
          </p:cNvPr>
          <p:cNvCxnSpPr>
            <a:stCxn id="7" idx="3"/>
            <a:endCxn id="11" idx="1"/>
          </p:cNvCxnSpPr>
          <p:nvPr/>
        </p:nvCxnSpPr>
        <p:spPr>
          <a:xfrm flipV="1">
            <a:off x="3346881" y="2701979"/>
            <a:ext cx="1566643" cy="6589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101584F9-3557-4195-8D03-46A20FA25B8C}"/>
              </a:ext>
            </a:extLst>
          </p:cNvPr>
          <p:cNvSpPr/>
          <p:nvPr/>
        </p:nvSpPr>
        <p:spPr>
          <a:xfrm>
            <a:off x="4913524" y="3613971"/>
            <a:ext cx="3659840" cy="11970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облік, контроль і аналіз виконання планів забезпечення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="" xmlns:a16="http://schemas.microsoft.com/office/drawing/2014/main" id="{7696FD34-D757-4D19-B57F-43588FEC6138}"/>
              </a:ext>
            </a:extLst>
          </p:cNvPr>
          <p:cNvCxnSpPr>
            <a:stCxn id="7" idx="3"/>
            <a:endCxn id="19" idx="1"/>
          </p:cNvCxnSpPr>
          <p:nvPr/>
        </p:nvCxnSpPr>
        <p:spPr>
          <a:xfrm>
            <a:off x="3346881" y="3360931"/>
            <a:ext cx="1566643" cy="851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9E4A0275-C616-49DA-8BA2-F0158009E19F}"/>
              </a:ext>
            </a:extLst>
          </p:cNvPr>
          <p:cNvSpPr/>
          <p:nvPr/>
        </p:nvSpPr>
        <p:spPr>
          <a:xfrm>
            <a:off x="2429368" y="5291078"/>
            <a:ext cx="3659840" cy="11970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поточне регулювання забезпечення виробничих підрозділів</a:t>
            </a:r>
            <a:endParaRPr lang="x-non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 стрелкой 29">
            <a:extLst>
              <a:ext uri="{FF2B5EF4-FFF2-40B4-BE49-F238E27FC236}">
                <a16:creationId xmlns="" xmlns:a16="http://schemas.microsoft.com/office/drawing/2014/main" id="{A5C26015-FFB8-45B8-8F25-5ED64885A847}"/>
              </a:ext>
            </a:extLst>
          </p:cNvPr>
          <p:cNvCxnSpPr>
            <a:endCxn id="26" idx="0"/>
          </p:cNvCxnSpPr>
          <p:nvPr/>
        </p:nvCxnSpPr>
        <p:spPr>
          <a:xfrm>
            <a:off x="3346881" y="3959441"/>
            <a:ext cx="912407" cy="1331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413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84882" y="269645"/>
            <a:ext cx="10461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План матеріально-технічного забезпечення може бути представлений у наступній формі </a:t>
            </a:r>
            <a:endParaRPr lang="ru-RU" dirty="0"/>
          </a:p>
        </p:txBody>
      </p:sp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137" y="960895"/>
            <a:ext cx="9646266" cy="437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39614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base.com-w923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2069</TotalTime>
  <Words>2158</Words>
  <Application>Microsoft Office PowerPoint</Application>
  <PresentationFormat>Произвольный</PresentationFormat>
  <Paragraphs>226</Paragraphs>
  <Slides>40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2" baseType="lpstr">
      <vt:lpstr>powerpointbase.com-w923</vt:lpstr>
      <vt:lpstr>Формула</vt:lpstr>
      <vt:lpstr>Презентация PowerPoint</vt:lpstr>
      <vt:lpstr>Презентация PowerPoint</vt:lpstr>
      <vt:lpstr>План МТЗ</vt:lpstr>
      <vt:lpstr>Презентация PowerPoint</vt:lpstr>
      <vt:lpstr>Презентация PowerPoint</vt:lpstr>
      <vt:lpstr>Презентация PowerPoint</vt:lpstr>
      <vt:lpstr>Вихідні дані для розробки плану МТЗ</vt:lpstr>
      <vt:lpstr>Планування МТЗ</vt:lpstr>
      <vt:lpstr>Презентация PowerPoint</vt:lpstr>
      <vt:lpstr>Планування МТЗ</vt:lpstr>
      <vt:lpstr>Потреба у матеріальних ресурсах</vt:lpstr>
      <vt:lpstr>Презентация PowerPoint</vt:lpstr>
      <vt:lpstr>Цикл управління матеріальними ресурсами</vt:lpstr>
      <vt:lpstr>Нормування матеріальних ресурсів</vt:lpstr>
      <vt:lpstr>Визначення потреби у сировині та матеріалах</vt:lpstr>
      <vt:lpstr>Визначення потреби у сировині та матеріалах</vt:lpstr>
      <vt:lpstr>Визначення потреби у сировині та матеріалах</vt:lpstr>
      <vt:lpstr>Визначення потреби у паливі та енергії</vt:lpstr>
      <vt:lpstr>Презентация PowerPoint</vt:lpstr>
      <vt:lpstr>Поняття та регулювання запасів</vt:lpstr>
      <vt:lpstr>Управління запасами</vt:lpstr>
      <vt:lpstr>Управління запасами</vt:lpstr>
      <vt:lpstr>Поняття та регулювання запасів</vt:lpstr>
      <vt:lpstr>Визначення розміру запасів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Напрями економії ресурсів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ПРАКТИЧНЕ ЗАНЯТТЯ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Пользователь Windows</cp:lastModifiedBy>
  <cp:revision>147</cp:revision>
  <dcterms:created xsi:type="dcterms:W3CDTF">2017-12-12T13:35:46Z</dcterms:created>
  <dcterms:modified xsi:type="dcterms:W3CDTF">2023-10-12T04:03:51Z</dcterms:modified>
</cp:coreProperties>
</file>