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84" r:id="rId1"/>
  </p:sldMasterIdLst>
  <p:sldIdLst>
    <p:sldId id="267" r:id="rId2"/>
    <p:sldId id="274" r:id="rId3"/>
    <p:sldId id="305" r:id="rId4"/>
    <p:sldId id="307" r:id="rId5"/>
    <p:sldId id="306" r:id="rId6"/>
    <p:sldId id="309" r:id="rId7"/>
    <p:sldId id="318" r:id="rId8"/>
    <p:sldId id="321" r:id="rId9"/>
    <p:sldId id="322" r:id="rId10"/>
    <p:sldId id="323" r:id="rId11"/>
    <p:sldId id="324" r:id="rId12"/>
    <p:sldId id="284" r:id="rId13"/>
    <p:sldId id="317" r:id="rId14"/>
    <p:sldId id="285" r:id="rId15"/>
    <p:sldId id="310" r:id="rId16"/>
    <p:sldId id="311" r:id="rId17"/>
    <p:sldId id="312" r:id="rId18"/>
    <p:sldId id="313" r:id="rId19"/>
    <p:sldId id="353" r:id="rId20"/>
    <p:sldId id="354" r:id="rId21"/>
    <p:sldId id="319" r:id="rId22"/>
    <p:sldId id="320" r:id="rId23"/>
    <p:sldId id="325" r:id="rId24"/>
    <p:sldId id="326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46" r:id="rId36"/>
    <p:sldId id="348" r:id="rId37"/>
    <p:sldId id="347" r:id="rId38"/>
    <p:sldId id="349" r:id="rId39"/>
    <p:sldId id="350" r:id="rId40"/>
    <p:sldId id="351" r:id="rId41"/>
    <p:sldId id="352" r:id="rId42"/>
    <p:sldId id="266" r:id="rId43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01" autoAdjust="0"/>
    <p:restoredTop sz="94672" autoAdjust="0"/>
  </p:normalViewPr>
  <p:slideViewPr>
    <p:cSldViewPr>
      <p:cViewPr varScale="1">
        <p:scale>
          <a:sx n="74" d="100"/>
          <a:sy n="74" d="100"/>
        </p:scale>
        <p:origin x="184" y="16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10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uk-UA" sz="1800" b="1" dirty="0"/>
            <a:t>близько 35</a:t>
          </a:r>
          <a:r>
            <a:rPr lang="ru-RU" sz="1800" b="1" dirty="0"/>
            <a:t> </a:t>
          </a:r>
          <a:r>
            <a:rPr lang="uk-UA" sz="1800" b="1" dirty="0"/>
            <a:t>%</a:t>
          </a:r>
        </a:p>
        <a:p>
          <a:pPr rtl="0"/>
          <a:r>
            <a:rPr lang="uk-UA" sz="1800" b="1" dirty="0"/>
            <a:t> інвестиційних рішень приймаються на основі</a:t>
          </a:r>
          <a:endParaRPr lang="uk-UA" sz="1800" b="1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lang="uk-UA" sz="2500" b="1" dirty="0">
              <a:solidFill>
                <a:schemeClr val="tx1"/>
              </a:solidFill>
            </a:rPr>
            <a:t>НЕФІНАНСОВОЇ ІНФОРМАЦІЇ</a:t>
          </a:r>
          <a:r>
            <a:rPr lang="uk-UA" sz="2500" dirty="0">
              <a:solidFill>
                <a:schemeClr val="tx1"/>
              </a:solidFill>
            </a:rPr>
            <a:t>,</a:t>
          </a:r>
          <a:endParaRPr kumimoji="0" lang="uk-UA" sz="2500" b="1" i="0" u="none" strike="noStrike" cap="none" normalizeH="0" baseline="0" noProof="0" dirty="0">
            <a:ln/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420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1EEFAB30-892A-4232-A1CF-C6FC4FB88619}" type="presOf" srcId="{99AFC49F-6508-4EB4-A247-A3B35F30D398}" destId="{5EA301F9-3059-440B-B240-4115773AC55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0EB8E360-2C13-4F06-A2C8-539EE25FD9BD}" type="presOf" srcId="{99AFC49F-6508-4EB4-A247-A3B35F30D398}" destId="{5938E605-6AC9-4F76-BB1D-4BDFBF491041}" srcOrd="1" destOrd="0" presId="urn:microsoft.com/office/officeart/2005/8/layout/process1"/>
    <dgm:cxn modelId="{FFFFF972-15D9-4689-89A5-06B1C9DE4AA2}" type="presOf" srcId="{334C6AD2-D3A3-4DC9-95E8-AC7EF6338DFB}" destId="{B7F5FDA5-9A11-4C46-9C31-169AF0B68801}" srcOrd="0" destOrd="0" presId="urn:microsoft.com/office/officeart/2005/8/layout/process1"/>
    <dgm:cxn modelId="{D0483D7C-86FC-4D0E-8F04-508872262DEA}" type="presOf" srcId="{5991C499-0039-4A90-BBBF-426CC33DAD4D}" destId="{083A865C-DE8E-45A9-B7C3-114FBE047BF8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D02A67EF-4B4D-4B77-AB67-1918F5263EDD}" type="presOf" srcId="{56175AF9-5B48-4A7F-9782-CA91AA1DE9BB}" destId="{95BB7F00-5BF6-47DF-A57A-60DAAFA04DA6}" srcOrd="0" destOrd="0" presId="urn:microsoft.com/office/officeart/2005/8/layout/process1"/>
    <dgm:cxn modelId="{19582F6E-E785-41A3-89FC-0DF4C1B9AB6E}" type="presParOf" srcId="{B7F5FDA5-9A11-4C46-9C31-169AF0B68801}" destId="{95BB7F00-5BF6-47DF-A57A-60DAAFA04DA6}" srcOrd="0" destOrd="0" presId="urn:microsoft.com/office/officeart/2005/8/layout/process1"/>
    <dgm:cxn modelId="{37CACF42-C95C-4C9E-9B77-BEDE61EE5486}" type="presParOf" srcId="{B7F5FDA5-9A11-4C46-9C31-169AF0B68801}" destId="{5EA301F9-3059-440B-B240-4115773AC558}" srcOrd="1" destOrd="0" presId="urn:microsoft.com/office/officeart/2005/8/layout/process1"/>
    <dgm:cxn modelId="{50C65EAC-D21B-4033-8A86-7160B4DBF949}" type="presParOf" srcId="{5EA301F9-3059-440B-B240-4115773AC558}" destId="{5938E605-6AC9-4F76-BB1D-4BDFBF491041}" srcOrd="0" destOrd="0" presId="urn:microsoft.com/office/officeart/2005/8/layout/process1"/>
    <dgm:cxn modelId="{E10E7D38-EB51-4619-AA63-1C45BF6866D3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11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uk-UA" sz="1800" b="1" dirty="0">
              <a:solidFill>
                <a:schemeClr val="accent2">
                  <a:lumMod val="50000"/>
                </a:schemeClr>
              </a:solidFill>
            </a:rPr>
            <a:t>60</a:t>
          </a:r>
          <a:r>
            <a:rPr lang="ru-RU" sz="1800" b="1" dirty="0">
              <a:solidFill>
                <a:schemeClr val="accent2">
                  <a:lumMod val="50000"/>
                </a:schemeClr>
              </a:solidFill>
            </a:rPr>
            <a:t> </a:t>
          </a:r>
          <a:r>
            <a:rPr lang="uk-UA" sz="1800" b="1" dirty="0">
              <a:solidFill>
                <a:schemeClr val="accent2">
                  <a:lumMod val="50000"/>
                </a:schemeClr>
              </a:solidFill>
            </a:rPr>
            <a:t>% респондентів відповіли, що </a:t>
          </a:r>
          <a:r>
            <a:rPr lang="uk-UA" sz="1800" b="1" dirty="0" err="1">
              <a:solidFill>
                <a:schemeClr val="accent2">
                  <a:lumMod val="50000"/>
                </a:schemeClr>
              </a:solidFill>
            </a:rPr>
            <a:t>нефінсансова</a:t>
          </a:r>
          <a:r>
            <a:rPr lang="uk-UA" sz="1800" b="1" dirty="0">
              <a:solidFill>
                <a:schemeClr val="accent2">
                  <a:lumMod val="50000"/>
                </a:schemeClr>
              </a:solidFill>
            </a:rPr>
            <a:t> інформація впливає на інвестиційні рішення на</a:t>
          </a:r>
          <a:endParaRPr lang="uk-UA" sz="1800" b="1" noProof="0" dirty="0">
            <a:solidFill>
              <a:schemeClr val="accent2">
                <a:lumMod val="50000"/>
              </a:schemeClr>
            </a:solidFill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type="sibTrans" cxnId="{654EB67D-73F7-4283-B6F1-0604920D4FF9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uk-UA" sz="2500" b="1" dirty="0"/>
            <a:t>20-50</a:t>
          </a:r>
          <a:r>
            <a:rPr lang="ru-RU" sz="2500" b="1" dirty="0"/>
            <a:t> </a:t>
          </a:r>
          <a:r>
            <a:rPr lang="uk-UA" sz="2500" b="1" dirty="0"/>
            <a:t>%</a:t>
          </a:r>
          <a:endParaRPr kumimoji="0" lang="uk-UA" sz="2500" b="1" i="0" u="none" strike="noStrike" cap="none" normalizeH="0" baseline="0" noProof="0" dirty="0">
            <a:ln/>
            <a:solidFill>
              <a:srgbClr val="000000"/>
            </a:solidFill>
            <a:effectLst/>
            <a:latin typeface="Arial" pitchFamily="34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528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 custLinFactNeighborX="28745" custLinFactNeighborY="-494">
        <dgm:presLayoutVars>
          <dgm:bulletEnabled val="1"/>
        </dgm:presLayoutVars>
      </dgm:prSet>
      <dgm:spPr/>
    </dgm:pt>
  </dgm:ptLst>
  <dgm:cxnLst>
    <dgm:cxn modelId="{C83A4F18-296E-41FB-A721-3D94595EA6FC}" type="presOf" srcId="{99AFC49F-6508-4EB4-A247-A3B35F30D398}" destId="{5938E605-6AC9-4F76-BB1D-4BDFBF491041}" srcOrd="1" destOrd="0" presId="urn:microsoft.com/office/officeart/2005/8/layout/process1"/>
    <dgm:cxn modelId="{C91D5F21-F5E1-41DD-9FC3-28C3D1472BBF}" type="presOf" srcId="{56175AF9-5B48-4A7F-9782-CA91AA1DE9BB}" destId="{95BB7F00-5BF6-47DF-A57A-60DAAFA04DA6}" srcOrd="0" destOrd="0" presId="urn:microsoft.com/office/officeart/2005/8/layout/process1"/>
    <dgm:cxn modelId="{7AB07F4D-78ED-44CB-A9EE-0872B42351D7}" type="presOf" srcId="{5991C499-0039-4A90-BBBF-426CC33DAD4D}" destId="{083A865C-DE8E-45A9-B7C3-114FBE047BF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95FC04C5-323E-404F-BD43-4F823C3F68EC}" type="presOf" srcId="{334C6AD2-D3A3-4DC9-95E8-AC7EF6338DFB}" destId="{B7F5FDA5-9A11-4C46-9C31-169AF0B68801}" srcOrd="0" destOrd="0" presId="urn:microsoft.com/office/officeart/2005/8/layout/process1"/>
    <dgm:cxn modelId="{3C6AA0E4-5531-46F9-A3D8-2CB4FEA22A8E}" type="presOf" srcId="{99AFC49F-6508-4EB4-A247-A3B35F30D398}" destId="{5EA301F9-3059-440B-B240-4115773AC558}" srcOrd="0" destOrd="0" presId="urn:microsoft.com/office/officeart/2005/8/layout/process1"/>
    <dgm:cxn modelId="{7C4BE620-A37D-4DA4-9BFD-98CF03855AB0}" type="presParOf" srcId="{B7F5FDA5-9A11-4C46-9C31-169AF0B68801}" destId="{95BB7F00-5BF6-47DF-A57A-60DAAFA04DA6}" srcOrd="0" destOrd="0" presId="urn:microsoft.com/office/officeart/2005/8/layout/process1"/>
    <dgm:cxn modelId="{EA2B8289-21BF-43F5-8A58-28EB28E4B787}" type="presParOf" srcId="{B7F5FDA5-9A11-4C46-9C31-169AF0B68801}" destId="{5EA301F9-3059-440B-B240-4115773AC558}" srcOrd="1" destOrd="0" presId="urn:microsoft.com/office/officeart/2005/8/layout/process1"/>
    <dgm:cxn modelId="{53E135B4-AF38-48F6-8AB7-7E8BB4B58061}" type="presParOf" srcId="{5EA301F9-3059-440B-B240-4115773AC558}" destId="{5938E605-6AC9-4F76-BB1D-4BDFBF491041}" srcOrd="0" destOrd="0" presId="urn:microsoft.com/office/officeart/2005/8/layout/process1"/>
    <dgm:cxn modelId="{9B507F2E-0F02-466A-9179-0140DC78E8E8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1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uk-UA" sz="1800" b="1" dirty="0"/>
            <a:t>36</a:t>
          </a:r>
          <a:r>
            <a:rPr lang="ru-RU" sz="1800" b="1" dirty="0"/>
            <a:t> </a:t>
          </a:r>
          <a:r>
            <a:rPr lang="uk-UA" sz="1800" b="1" dirty="0"/>
            <a:t>% респондентів відповіли, що </a:t>
          </a:r>
          <a:r>
            <a:rPr lang="uk-UA" sz="1800" b="1" dirty="0" err="1"/>
            <a:t>нефінансова</a:t>
          </a:r>
          <a:r>
            <a:rPr lang="uk-UA" sz="1800" b="1" dirty="0"/>
            <a:t> інформація впливає на</a:t>
          </a:r>
          <a:endParaRPr lang="uk-UA" sz="1800" b="1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lang="uk-UA" sz="2500" b="1" dirty="0"/>
            <a:t>40-59</a:t>
          </a:r>
          <a:r>
            <a:rPr lang="ru-RU" sz="2500" b="1" dirty="0"/>
            <a:t> </a:t>
          </a:r>
          <a:r>
            <a:rPr lang="uk-UA" sz="2500" b="1" dirty="0"/>
            <a:t>%</a:t>
          </a:r>
          <a:endParaRPr kumimoji="0" lang="uk-UA" sz="2500" b="1" i="0" u="none" strike="noStrike" cap="none" normalizeH="0" baseline="0" noProof="0" dirty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5757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4325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316BBF12-1E75-4E9F-81ED-A937AFA92514}" type="presOf" srcId="{5991C499-0039-4A90-BBBF-426CC33DAD4D}" destId="{083A865C-DE8E-45A9-B7C3-114FBE047BF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9B094992-8B3D-4EA5-A62D-A8E2BA5D7170}" type="presOf" srcId="{56175AF9-5B48-4A7F-9782-CA91AA1DE9BB}" destId="{95BB7F00-5BF6-47DF-A57A-60DAAFA04DA6}" srcOrd="0" destOrd="0" presId="urn:microsoft.com/office/officeart/2005/8/layout/process1"/>
    <dgm:cxn modelId="{BA169FA9-B65F-46CE-8CAD-132CA72710C9}" type="presOf" srcId="{334C6AD2-D3A3-4DC9-95E8-AC7EF6338DFB}" destId="{B7F5FDA5-9A11-4C46-9C31-169AF0B68801}" srcOrd="0" destOrd="0" presId="urn:microsoft.com/office/officeart/2005/8/layout/process1"/>
    <dgm:cxn modelId="{EBEAB8C3-5F86-44A0-BEEA-B24601B04629}" type="presOf" srcId="{99AFC49F-6508-4EB4-A247-A3B35F30D398}" destId="{5938E605-6AC9-4F76-BB1D-4BDFBF491041}" srcOrd="1" destOrd="0" presId="urn:microsoft.com/office/officeart/2005/8/layout/process1"/>
    <dgm:cxn modelId="{D90976CE-DEA1-4129-91FA-D8EAF5AA5576}" type="presOf" srcId="{99AFC49F-6508-4EB4-A247-A3B35F30D398}" destId="{5EA301F9-3059-440B-B240-4115773AC558}" srcOrd="0" destOrd="0" presId="urn:microsoft.com/office/officeart/2005/8/layout/process1"/>
    <dgm:cxn modelId="{8B07BA58-0052-4B51-BACA-28EF1634FDBE}" type="presParOf" srcId="{B7F5FDA5-9A11-4C46-9C31-169AF0B68801}" destId="{95BB7F00-5BF6-47DF-A57A-60DAAFA04DA6}" srcOrd="0" destOrd="0" presId="urn:microsoft.com/office/officeart/2005/8/layout/process1"/>
    <dgm:cxn modelId="{E128A202-A64F-4D5B-BBEA-257403CDCB2E}" type="presParOf" srcId="{B7F5FDA5-9A11-4C46-9C31-169AF0B68801}" destId="{5EA301F9-3059-440B-B240-4115773AC558}" srcOrd="1" destOrd="0" presId="urn:microsoft.com/office/officeart/2005/8/layout/process1"/>
    <dgm:cxn modelId="{20799DFA-51DC-481F-B6C0-E15DD5C7D43C}" type="presParOf" srcId="{5EA301F9-3059-440B-B240-4115773AC558}" destId="{5938E605-6AC9-4F76-BB1D-4BDFBF491041}" srcOrd="0" destOrd="0" presId="urn:microsoft.com/office/officeart/2005/8/layout/process1"/>
    <dgm:cxn modelId="{D6FE4567-FF24-4DAA-96CE-406BF61AE63E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13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uk-UA" sz="1800" b="1" dirty="0"/>
            <a:t>Продавець авто може знати про це авто набагато більше ніж покупець </a:t>
          </a: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AFC49F-6508-4EB4-A247-A3B35F30D398}" type="sibTrans" cxnId="{654EB67D-73F7-4283-B6F1-0604920D4FF9}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kumimoji="0" lang="uk-UA" sz="1600" b="1" i="0" u="none" strike="noStrike" cap="none" normalizeH="0" baseline="0" noProof="0" dirty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Особа, яка купує страховий поліс  може бути краще обізнана про те яка ймовірність настання для неї страхового випадку , наприклад виходячи з того як вона водить авто, ніж страховий агент </a:t>
          </a: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420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</dgm:pt>
  </dgm:ptLst>
  <dgm:cxnLst>
    <dgm:cxn modelId="{25200A2B-2DD9-4A25-A89B-F9E000DF4F71}" type="presOf" srcId="{99AFC49F-6508-4EB4-A247-A3B35F30D398}" destId="{5EA301F9-3059-440B-B240-4115773AC55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E2D4856E-B61D-423E-B5B1-2E2A231EDEE8}" type="presOf" srcId="{99AFC49F-6508-4EB4-A247-A3B35F30D398}" destId="{5938E605-6AC9-4F76-BB1D-4BDFBF491041}" srcOrd="1" destOrd="0" presId="urn:microsoft.com/office/officeart/2005/8/layout/process1"/>
    <dgm:cxn modelId="{472DB672-220F-4EC2-861B-7D2D0FC76EC6}" type="presOf" srcId="{334C6AD2-D3A3-4DC9-95E8-AC7EF6338DFB}" destId="{B7F5FDA5-9A11-4C46-9C31-169AF0B68801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F82038C6-0E54-4472-AB2B-622719EADD7D}" type="presOf" srcId="{56175AF9-5B48-4A7F-9782-CA91AA1DE9BB}" destId="{95BB7F00-5BF6-47DF-A57A-60DAAFA04DA6}" srcOrd="0" destOrd="0" presId="urn:microsoft.com/office/officeart/2005/8/layout/process1"/>
    <dgm:cxn modelId="{DD7EACC7-CB4E-4986-8192-6FCCA797AB64}" type="presOf" srcId="{5991C499-0039-4A90-BBBF-426CC33DAD4D}" destId="{083A865C-DE8E-45A9-B7C3-114FBE047BF8}" srcOrd="0" destOrd="0" presId="urn:microsoft.com/office/officeart/2005/8/layout/process1"/>
    <dgm:cxn modelId="{51BD27C7-233A-4FCF-BD9B-FB7DE98CF891}" type="presParOf" srcId="{B7F5FDA5-9A11-4C46-9C31-169AF0B68801}" destId="{95BB7F00-5BF6-47DF-A57A-60DAAFA04DA6}" srcOrd="0" destOrd="0" presId="urn:microsoft.com/office/officeart/2005/8/layout/process1"/>
    <dgm:cxn modelId="{9BDFAEEE-96EA-4BCB-947E-C47013756855}" type="presParOf" srcId="{B7F5FDA5-9A11-4C46-9C31-169AF0B68801}" destId="{5EA301F9-3059-440B-B240-4115773AC558}" srcOrd="1" destOrd="0" presId="urn:microsoft.com/office/officeart/2005/8/layout/process1"/>
    <dgm:cxn modelId="{C3C116D7-70F6-4279-B633-74E24B98F0ED}" type="presParOf" srcId="{5EA301F9-3059-440B-B240-4115773AC558}" destId="{5938E605-6AC9-4F76-BB1D-4BDFBF491041}" srcOrd="0" destOrd="0" presId="urn:microsoft.com/office/officeart/2005/8/layout/process1"/>
    <dgm:cxn modelId="{15D2FE18-8C0F-4E11-ABB5-806FF41C09CA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#14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uk-UA" sz="1800" b="1" dirty="0">
              <a:solidFill>
                <a:schemeClr val="accent2">
                  <a:lumMod val="50000"/>
                </a:schemeClr>
              </a:solidFill>
            </a:rPr>
            <a:t>Працівник може знати про те чи здатен він виконувати ту або іншу роботу більше, ніж роботодавець </a:t>
          </a:r>
          <a:endParaRPr lang="uk-UA" sz="1800" b="1" noProof="0" dirty="0">
            <a:solidFill>
              <a:schemeClr val="accent2">
                <a:lumMod val="50000"/>
              </a:schemeClr>
            </a:solidFill>
          </a:endParaRPr>
        </a:p>
      </dgm:t>
    </dgm:pt>
    <dgm:pt modelId="{E907575F-8761-4D62-8DA2-4886D4999EE8}" type="parTrans" cxnId="{654EB67D-73F7-4283-B6F1-0604920D4FF9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type="sibTrans" cxnId="{654EB67D-73F7-4283-B6F1-0604920D4FF9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uk-UA" sz="2300" b="1" dirty="0"/>
            <a:t>Позичальник може знати про ймовірність повернення позики більше, ніж позикодавець </a:t>
          </a:r>
          <a:endParaRPr kumimoji="0" lang="uk-UA" sz="2300" b="1" i="0" u="none" strike="noStrike" cap="none" normalizeH="0" baseline="0" noProof="0" dirty="0">
            <a:ln/>
            <a:solidFill>
              <a:srgbClr val="000000"/>
            </a:solidFill>
            <a:effectLst/>
            <a:latin typeface="Arial" pitchFamily="34" charset="0"/>
          </a:endParaRPr>
        </a:p>
      </dgm:t>
    </dgm:pt>
    <dgm:pt modelId="{40741E7D-BC1B-4876-A668-2222AD33062E}" type="par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type="sibTrans" cxnId="{C0B3E85D-06AB-478C-8D7E-643E25D8C5B2}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</dgm:pt>
    <dgm:pt modelId="{5EA301F9-3059-440B-B240-4115773AC558}" type="pres">
      <dgm:prSet presAssocID="{99AFC49F-6508-4EB4-A247-A3B35F30D398}" presName="sibTrans" presStyleLbl="sibTrans2D1" presStyleIdx="0" presStyleCnt="1" custScaleX="146528"/>
      <dgm:spPr/>
    </dgm:pt>
    <dgm:pt modelId="{5938E605-6AC9-4F76-BB1D-4BDFBF491041}" type="pres">
      <dgm:prSet presAssocID="{99AFC49F-6508-4EB4-A247-A3B35F30D398}" presName="connectorText" presStyleLbl="sibTrans2D1" presStyleIdx="0" presStyleCnt="1"/>
      <dgm:spPr/>
    </dgm:pt>
    <dgm:pt modelId="{083A865C-DE8E-45A9-B7C3-114FBE047BF8}" type="pres">
      <dgm:prSet presAssocID="{5991C499-0039-4A90-BBBF-426CC33DAD4D}" presName="node" presStyleLbl="node1" presStyleIdx="1" presStyleCnt="2" custLinFactNeighborX="28745" custLinFactNeighborY="-494">
        <dgm:presLayoutVars>
          <dgm:bulletEnabled val="1"/>
        </dgm:presLayoutVars>
      </dgm:prSet>
      <dgm:spPr/>
    </dgm:pt>
  </dgm:ptLst>
  <dgm:cxnLst>
    <dgm:cxn modelId="{3118C738-394F-4F39-9A89-EAB5A48F5BDA}" type="presOf" srcId="{99AFC49F-6508-4EB4-A247-A3B35F30D398}" destId="{5EA301F9-3059-440B-B240-4115773AC55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BCDDB71-1B81-43CC-88D7-CCBD98C6A28D}" type="presOf" srcId="{334C6AD2-D3A3-4DC9-95E8-AC7EF6338DFB}" destId="{B7F5FDA5-9A11-4C46-9C31-169AF0B68801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9B494CB2-1A00-4D7A-912B-ADA7E81C83CB}" type="presOf" srcId="{56175AF9-5B48-4A7F-9782-CA91AA1DE9BB}" destId="{95BB7F00-5BF6-47DF-A57A-60DAAFA04DA6}" srcOrd="0" destOrd="0" presId="urn:microsoft.com/office/officeart/2005/8/layout/process1"/>
    <dgm:cxn modelId="{3C444DBA-73AB-4270-95D1-6F7BC295FE74}" type="presOf" srcId="{99AFC49F-6508-4EB4-A247-A3B35F30D398}" destId="{5938E605-6AC9-4F76-BB1D-4BDFBF491041}" srcOrd="1" destOrd="0" presId="urn:microsoft.com/office/officeart/2005/8/layout/process1"/>
    <dgm:cxn modelId="{0FB27DC1-6EBB-4275-90BA-98E6510549C8}" type="presOf" srcId="{5991C499-0039-4A90-BBBF-426CC33DAD4D}" destId="{083A865C-DE8E-45A9-B7C3-114FBE047BF8}" srcOrd="0" destOrd="0" presId="urn:microsoft.com/office/officeart/2005/8/layout/process1"/>
    <dgm:cxn modelId="{1D82F72B-1B6A-49DF-A4B5-4BC79746E4EA}" type="presParOf" srcId="{B7F5FDA5-9A11-4C46-9C31-169AF0B68801}" destId="{95BB7F00-5BF6-47DF-A57A-60DAAFA04DA6}" srcOrd="0" destOrd="0" presId="urn:microsoft.com/office/officeart/2005/8/layout/process1"/>
    <dgm:cxn modelId="{996296B7-D155-4FEB-BBD3-EDE539FD77F1}" type="presParOf" srcId="{B7F5FDA5-9A11-4C46-9C31-169AF0B68801}" destId="{5EA301F9-3059-440B-B240-4115773AC558}" srcOrd="1" destOrd="0" presId="urn:microsoft.com/office/officeart/2005/8/layout/process1"/>
    <dgm:cxn modelId="{ED7A2DDB-6664-40F7-8724-39ED227BD3F6}" type="presParOf" srcId="{5EA301F9-3059-440B-B240-4115773AC558}" destId="{5938E605-6AC9-4F76-BB1D-4BDFBF491041}" srcOrd="0" destOrd="0" presId="urn:microsoft.com/office/officeart/2005/8/layout/process1"/>
    <dgm:cxn modelId="{0BDA1C23-0020-40A3-BB87-F45738D73E51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593" y="0"/>
          <a:ext cx="339539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близько 35</a:t>
          </a:r>
          <a:r>
            <a:rPr lang="ru-RU" sz="1800" b="1" kern="1200" dirty="0"/>
            <a:t> </a:t>
          </a:r>
          <a:r>
            <a:rPr lang="uk-UA" sz="1800" b="1" kern="1200" dirty="0"/>
            <a:t>%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 інвестиційних рішень приймаються на основі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071" y="33478"/>
        <a:ext cx="3328443" cy="1076052"/>
      </dsp:txXfrm>
    </dsp:sp>
    <dsp:sp modelId="{5EA301F9-3059-440B-B240-4115773AC558}">
      <dsp:nvSpPr>
        <dsp:cNvPr id="0" name=""/>
        <dsp:cNvSpPr/>
      </dsp:nvSpPr>
      <dsp:spPr>
        <a:xfrm>
          <a:off x="3584904" y="120099"/>
          <a:ext cx="1130005" cy="9028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4904" y="300661"/>
        <a:ext cx="859162" cy="541685"/>
      </dsp:txXfrm>
    </dsp:sp>
    <dsp:sp modelId="{083A865C-DE8E-45A9-B7C3-114FBE047BF8}">
      <dsp:nvSpPr>
        <dsp:cNvPr id="0" name=""/>
        <dsp:cNvSpPr/>
      </dsp:nvSpPr>
      <dsp:spPr>
        <a:xfrm>
          <a:off x="4856136" y="0"/>
          <a:ext cx="364035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kern="1200" dirty="0">
              <a:solidFill>
                <a:schemeClr val="tx1"/>
              </a:solidFill>
            </a:rPr>
            <a:t>НЕФІНАНСОВОЇ ІНФОРМАЦІЇ</a:t>
          </a:r>
          <a:r>
            <a:rPr lang="uk-UA" sz="2500" kern="1200" dirty="0">
              <a:solidFill>
                <a:schemeClr val="tx1"/>
              </a:solidFill>
            </a:rPr>
            <a:t>,</a:t>
          </a:r>
          <a:endParaRPr kumimoji="0" lang="uk-UA" sz="2500" b="1" i="0" u="none" strike="noStrike" kern="1200" cap="none" normalizeH="0" baseline="0" noProof="0" dirty="0">
            <a:ln/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889614" y="33478"/>
        <a:ext cx="3573403" cy="10760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262" y="0"/>
          <a:ext cx="339826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solidFill>
                <a:schemeClr val="accent2">
                  <a:lumMod val="50000"/>
                </a:schemeClr>
              </a:solidFill>
            </a:rPr>
            <a:t>60</a:t>
          </a:r>
          <a:r>
            <a:rPr lang="ru-RU" sz="1800" b="1" kern="1200" dirty="0">
              <a:solidFill>
                <a:schemeClr val="accent2">
                  <a:lumMod val="50000"/>
                </a:schemeClr>
              </a:solidFill>
            </a:rPr>
            <a:t> </a:t>
          </a:r>
          <a:r>
            <a:rPr lang="uk-UA" sz="1800" b="1" kern="1200" dirty="0">
              <a:solidFill>
                <a:schemeClr val="accent2">
                  <a:lumMod val="50000"/>
                </a:schemeClr>
              </a:solidFill>
            </a:rPr>
            <a:t>% респондентів відповіли, що </a:t>
          </a:r>
          <a:r>
            <a:rPr lang="uk-UA" sz="1800" b="1" kern="1200" dirty="0" err="1">
              <a:solidFill>
                <a:schemeClr val="accent2">
                  <a:lumMod val="50000"/>
                </a:schemeClr>
              </a:solidFill>
            </a:rPr>
            <a:t>нефінсансова</a:t>
          </a:r>
          <a:r>
            <a:rPr lang="uk-UA" sz="1800" b="1" kern="1200" dirty="0">
              <a:solidFill>
                <a:schemeClr val="accent2">
                  <a:lumMod val="50000"/>
                </a:schemeClr>
              </a:solidFill>
            </a:rPr>
            <a:t> інформація впливає на інвестиційні рішення на</a:t>
          </a:r>
          <a:endParaRPr lang="uk-UA" sz="1800" b="1" kern="1200" noProof="0" dirty="0">
            <a:solidFill>
              <a:schemeClr val="accent2">
                <a:lumMod val="50000"/>
              </a:schemeClr>
            </a:solidFill>
          </a:endParaRPr>
        </a:p>
      </dsp:txBody>
      <dsp:txXfrm>
        <a:off x="44201" y="43939"/>
        <a:ext cx="3310385" cy="1412320"/>
      </dsp:txXfrm>
    </dsp:sp>
    <dsp:sp modelId="{5EA301F9-3059-440B-B240-4115773AC558}">
      <dsp:nvSpPr>
        <dsp:cNvPr id="0" name=""/>
        <dsp:cNvSpPr/>
      </dsp:nvSpPr>
      <dsp:spPr>
        <a:xfrm>
          <a:off x="3583264" y="298178"/>
          <a:ext cx="1132336" cy="90384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3264" y="478946"/>
        <a:ext cx="861184" cy="542305"/>
      </dsp:txXfrm>
    </dsp:sp>
    <dsp:sp modelId="{083A865C-DE8E-45A9-B7C3-114FBE047BF8}">
      <dsp:nvSpPr>
        <dsp:cNvPr id="0" name=""/>
        <dsp:cNvSpPr/>
      </dsp:nvSpPr>
      <dsp:spPr>
        <a:xfrm>
          <a:off x="4856598" y="0"/>
          <a:ext cx="364452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kern="1200" dirty="0"/>
            <a:t>20-50</a:t>
          </a:r>
          <a:r>
            <a:rPr lang="ru-RU" sz="2500" b="1" kern="1200" dirty="0"/>
            <a:t> </a:t>
          </a:r>
          <a:r>
            <a:rPr lang="uk-UA" sz="2500" b="1" kern="1200" dirty="0"/>
            <a:t>%</a:t>
          </a:r>
          <a:endParaRPr kumimoji="0" lang="uk-UA" sz="2500" b="1" i="0" u="none" strike="noStrike" kern="1200" cap="none" normalizeH="0" baseline="0" noProof="0" dirty="0">
            <a:ln/>
            <a:solidFill>
              <a:srgbClr val="000000"/>
            </a:solidFill>
            <a:effectLst/>
            <a:latin typeface="Arial" pitchFamily="34" charset="0"/>
          </a:endParaRPr>
        </a:p>
      </dsp:txBody>
      <dsp:txXfrm>
        <a:off x="4900537" y="43939"/>
        <a:ext cx="3556645" cy="14123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3409" y="0"/>
          <a:ext cx="3479131" cy="1785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36</a:t>
          </a:r>
          <a:r>
            <a:rPr lang="ru-RU" sz="1800" b="1" kern="1200" dirty="0"/>
            <a:t> </a:t>
          </a:r>
          <a:r>
            <a:rPr lang="uk-UA" sz="1800" b="1" kern="1200" dirty="0"/>
            <a:t>% респондентів відповіли, що </a:t>
          </a:r>
          <a:r>
            <a:rPr lang="uk-UA" sz="1800" b="1" kern="1200" dirty="0" err="1"/>
            <a:t>нефінансова</a:t>
          </a:r>
          <a:r>
            <a:rPr lang="uk-UA" sz="1800" b="1" kern="1200" dirty="0"/>
            <a:t> інформація впливає на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718" y="52309"/>
        <a:ext cx="3374513" cy="1681332"/>
      </dsp:txXfrm>
    </dsp:sp>
    <dsp:sp modelId="{5EA301F9-3059-440B-B240-4115773AC558}">
      <dsp:nvSpPr>
        <dsp:cNvPr id="0" name=""/>
        <dsp:cNvSpPr/>
      </dsp:nvSpPr>
      <dsp:spPr>
        <a:xfrm>
          <a:off x="3675162" y="442446"/>
          <a:ext cx="1111674" cy="9010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75162" y="622657"/>
        <a:ext cx="841357" cy="540634"/>
      </dsp:txXfrm>
    </dsp:sp>
    <dsp:sp modelId="{083A865C-DE8E-45A9-B7C3-114FBE047BF8}">
      <dsp:nvSpPr>
        <dsp:cNvPr id="0" name=""/>
        <dsp:cNvSpPr/>
      </dsp:nvSpPr>
      <dsp:spPr>
        <a:xfrm>
          <a:off x="4935858" y="0"/>
          <a:ext cx="3633292" cy="1785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kern="1200" dirty="0"/>
            <a:t>40-59</a:t>
          </a:r>
          <a:r>
            <a:rPr lang="ru-RU" sz="2500" b="1" kern="1200" dirty="0"/>
            <a:t> </a:t>
          </a:r>
          <a:r>
            <a:rPr lang="uk-UA" sz="2500" b="1" kern="1200" dirty="0"/>
            <a:t>%</a:t>
          </a:r>
          <a:endParaRPr kumimoji="0" lang="uk-UA" sz="2500" b="1" i="0" u="none" strike="noStrike" kern="1200" cap="none" normalizeH="0" baseline="0" noProof="0" dirty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988167" y="52309"/>
        <a:ext cx="3528674" cy="16813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8740" y="0"/>
          <a:ext cx="3392083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Продавець авто може знати про це авто набагато більше ніж покупець </a:t>
          </a:r>
        </a:p>
      </dsp:txBody>
      <dsp:txXfrm>
        <a:off x="42218" y="33478"/>
        <a:ext cx="3325127" cy="1076052"/>
      </dsp:txXfrm>
    </dsp:sp>
    <dsp:sp modelId="{5EA301F9-3059-440B-B240-4115773AC558}">
      <dsp:nvSpPr>
        <dsp:cNvPr id="0" name=""/>
        <dsp:cNvSpPr/>
      </dsp:nvSpPr>
      <dsp:spPr>
        <a:xfrm>
          <a:off x="3585554" y="120540"/>
          <a:ext cx="1128901" cy="901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5554" y="300925"/>
        <a:ext cx="858323" cy="541157"/>
      </dsp:txXfrm>
    </dsp:sp>
    <dsp:sp modelId="{083A865C-DE8E-45A9-B7C3-114FBE047BF8}">
      <dsp:nvSpPr>
        <dsp:cNvPr id="0" name=""/>
        <dsp:cNvSpPr/>
      </dsp:nvSpPr>
      <dsp:spPr>
        <a:xfrm>
          <a:off x="4855545" y="0"/>
          <a:ext cx="3636804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uk-UA" sz="1600" b="1" i="0" u="none" strike="noStrike" kern="1200" cap="none" normalizeH="0" baseline="0" noProof="0" dirty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Особа, яка купує страховий поліс  може бути краще обізнана про те яка ймовірність настання для неї страхового випадку , наприклад виходячи з того як вона водить авто, ніж страховий агент </a:t>
          </a:r>
        </a:p>
      </dsp:txBody>
      <dsp:txXfrm>
        <a:off x="4889023" y="33478"/>
        <a:ext cx="3569848" cy="10760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413" y="0"/>
          <a:ext cx="3394944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solidFill>
                <a:schemeClr val="accent2">
                  <a:lumMod val="50000"/>
                </a:schemeClr>
              </a:solidFill>
            </a:rPr>
            <a:t>Працівник може знати про те чи здатен він виконувати ту або іншу роботу більше, ніж роботодавець </a:t>
          </a:r>
          <a:endParaRPr lang="uk-UA" sz="1800" b="1" kern="1200" noProof="0" dirty="0">
            <a:solidFill>
              <a:schemeClr val="accent2">
                <a:lumMod val="50000"/>
              </a:schemeClr>
            </a:solidFill>
          </a:endParaRPr>
        </a:p>
      </dsp:txBody>
      <dsp:txXfrm>
        <a:off x="48352" y="43939"/>
        <a:ext cx="3307066" cy="1412320"/>
      </dsp:txXfrm>
    </dsp:sp>
    <dsp:sp modelId="{5EA301F9-3059-440B-B240-4115773AC558}">
      <dsp:nvSpPr>
        <dsp:cNvPr id="0" name=""/>
        <dsp:cNvSpPr/>
      </dsp:nvSpPr>
      <dsp:spPr>
        <a:xfrm>
          <a:off x="3584442" y="298619"/>
          <a:ext cx="1134454" cy="9029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4442" y="479211"/>
        <a:ext cx="863566" cy="541775"/>
      </dsp:txXfrm>
    </dsp:sp>
    <dsp:sp modelId="{083A865C-DE8E-45A9-B7C3-114FBE047BF8}">
      <dsp:nvSpPr>
        <dsp:cNvPr id="0" name=""/>
        <dsp:cNvSpPr/>
      </dsp:nvSpPr>
      <dsp:spPr>
        <a:xfrm>
          <a:off x="4860157" y="0"/>
          <a:ext cx="3640964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b="1" kern="1200" dirty="0"/>
            <a:t>Позичальник може знати про ймовірність повернення позики більше, ніж позикодавець </a:t>
          </a:r>
          <a:endParaRPr kumimoji="0" lang="uk-UA" sz="2300" b="1" i="0" u="none" strike="noStrike" kern="1200" cap="none" normalizeH="0" baseline="0" noProof="0" dirty="0">
            <a:ln/>
            <a:solidFill>
              <a:srgbClr val="000000"/>
            </a:solidFill>
            <a:effectLst/>
            <a:latin typeface="Arial" pitchFamily="34" charset="0"/>
          </a:endParaRPr>
        </a:p>
      </dsp:txBody>
      <dsp:txXfrm>
        <a:off x="4904096" y="43939"/>
        <a:ext cx="3553086" cy="1412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0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1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1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#14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9">
            <a:extLst>
              <a:ext uri="{FF2B5EF4-FFF2-40B4-BE49-F238E27FC236}">
                <a16:creationId xmlns:a16="http://schemas.microsoft.com/office/drawing/2014/main" id="{CA1BFEE9-743A-2960-CD2E-0B802615161E}"/>
              </a:ext>
            </a:extLst>
          </p:cNvPr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" name="Дата 27">
            <a:extLst>
              <a:ext uri="{FF2B5EF4-FFF2-40B4-BE49-F238E27FC236}">
                <a16:creationId xmlns:a16="http://schemas.microsoft.com/office/drawing/2014/main" id="{E6C0CBCF-834E-B195-CACF-E6D5EEC24D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B9B651ED-991C-544A-BD52-E1F20D06D445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4" name="Нижний колонтитул 16">
            <a:extLst>
              <a:ext uri="{FF2B5EF4-FFF2-40B4-BE49-F238E27FC236}">
                <a16:creationId xmlns:a16="http://schemas.microsoft.com/office/drawing/2014/main" id="{3C01354D-BF07-14D5-806F-6D28DCD2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8">
            <a:extLst>
              <a:ext uri="{FF2B5EF4-FFF2-40B4-BE49-F238E27FC236}">
                <a16:creationId xmlns:a16="http://schemas.microsoft.com/office/drawing/2014/main" id="{DC362673-C6D4-B640-A522-F3DA99533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8435516B-1C7A-634C-B7E1-39A3CD3AA8AD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813549361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E3AC5F49-D0B7-0259-E290-C618EC845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33E98-2121-FA4B-84E5-D0C431354E4C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9F432D63-3A6B-AF64-D363-A2BF9DC6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5F3BF9AF-57F6-C0DA-5504-8E7AE6392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3D7D2-7E76-0641-BD5A-EAFA350C9392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956171359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2D6591F0-38C5-7081-03D8-E5A492DBA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739A4-4BB1-DD46-89CD-7194D505D160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418EDF12-BB09-130C-5194-B418D5C9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D05EEB17-958A-80F6-88B9-00EAA7E29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C377-2922-6E4B-8C7F-9A97BEED14E4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631511877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E1054-954F-CC44-7DEB-EDC9E36B30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B2772-7B23-0C41-8F10-546AFADFA549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E1B271-0046-D0BF-B1C1-44F06E03B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668DA6-CC72-A484-CCDF-94E6D6833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D144C-9F6F-1748-81EE-225404D5CABA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480945517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>
            <a:extLst>
              <a:ext uri="{FF2B5EF4-FFF2-40B4-BE49-F238E27FC236}">
                <a16:creationId xmlns:a16="http://schemas.microsoft.com/office/drawing/2014/main" id="{29AE90BD-F37A-DC5F-67D5-327C0D6D8858}"/>
              </a:ext>
            </a:extLst>
          </p:cNvPr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11">
            <a:extLst>
              <a:ext uri="{FF2B5EF4-FFF2-40B4-BE49-F238E27FC236}">
                <a16:creationId xmlns:a16="http://schemas.microsoft.com/office/drawing/2014/main" id="{4DC9E4EE-ACB7-DB76-6D9E-821BE8453FF5}"/>
              </a:ext>
            </a:extLst>
          </p:cNvPr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275D3E7-E6D0-712A-20FE-2527B1B57D71}"/>
              </a:ext>
            </a:extLst>
          </p:cNvPr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EC25C6B-0021-AC9E-F187-1AF8B78E83F7}"/>
              </a:ext>
            </a:extLst>
          </p:cNvPr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7084BFA0-F272-C69A-D3D5-DFDA07E7C3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F3AE6-37CF-B241-ABE5-9176208176CC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B0051D4D-EC94-DB35-1F2C-91E2EA2D9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39A56365-91D6-57E0-EB79-9CF4F7433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DF776AF0-9B08-DD48-B52B-F113C6275751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1013127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>
            <a:extLst>
              <a:ext uri="{FF2B5EF4-FFF2-40B4-BE49-F238E27FC236}">
                <a16:creationId xmlns:a16="http://schemas.microsoft.com/office/drawing/2014/main" id="{6091FCDB-30D7-01D3-EE77-FD7D6B412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0B7D2-DBEF-1E4C-ABBE-D48EE876836D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2">
            <a:extLst>
              <a:ext uri="{FF2B5EF4-FFF2-40B4-BE49-F238E27FC236}">
                <a16:creationId xmlns:a16="http://schemas.microsoft.com/office/drawing/2014/main" id="{0ECEC539-F688-39E1-FFB5-3546BE344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>
            <a:extLst>
              <a:ext uri="{FF2B5EF4-FFF2-40B4-BE49-F238E27FC236}">
                <a16:creationId xmlns:a16="http://schemas.microsoft.com/office/drawing/2014/main" id="{16F712EE-B846-3162-9AC7-70D39906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C6279-57AD-0D4A-8E07-BEA44DC3B19C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070794791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909A056-4BEB-F42F-8563-7437FF1970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9D391-90F1-BA44-819D-499DE02BDE56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BDBF6F2-6903-C4DB-C505-66A9E919A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F551EB6-F3FE-082B-5A9D-5948F9C26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157C3D92-4EC1-AA49-8FA7-F12BD8B2149E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5951332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>
            <a:extLst>
              <a:ext uri="{FF2B5EF4-FFF2-40B4-BE49-F238E27FC236}">
                <a16:creationId xmlns:a16="http://schemas.microsoft.com/office/drawing/2014/main" id="{558FE5CA-D0D9-746E-2696-2672BE213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2E395-7AB7-4440-B59E-31A1CA095E44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3790320D-259A-913D-A5DB-5C52D24C5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>
            <a:extLst>
              <a:ext uri="{FF2B5EF4-FFF2-40B4-BE49-F238E27FC236}">
                <a16:creationId xmlns:a16="http://schemas.microsoft.com/office/drawing/2014/main" id="{298E3131-A81F-4FDF-0AC8-6429A8108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21D21-D04C-CB4B-9D5E-B41E1F447F59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3849182695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>
            <a:extLst>
              <a:ext uri="{FF2B5EF4-FFF2-40B4-BE49-F238E27FC236}">
                <a16:creationId xmlns:a16="http://schemas.microsoft.com/office/drawing/2014/main" id="{F274F946-DB27-9DE8-F2A5-22F6C1369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33B1D-3995-1C46-B86C-9EE5B6BAD21E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8CE67A-A0A5-D3F1-823F-14DDC2FDA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>
            <a:extLst>
              <a:ext uri="{FF2B5EF4-FFF2-40B4-BE49-F238E27FC236}">
                <a16:creationId xmlns:a16="http://schemas.microsoft.com/office/drawing/2014/main" id="{0374282B-4AD1-FEBF-77DA-78BAD3C9D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CFFBB-3F06-D14B-B372-93616668476B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063543405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076A58-CD39-AB44-642F-1556B4C03E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EB877F4A-C0A0-C841-B136-30187B1E91AA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E333F9-A441-0A26-075A-2819A61CF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3EB90A-D191-7711-A3C6-3B5B8F90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D195D049-1D92-2942-AED6-0DB9CAB55446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41484242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627672-DA10-AC6F-1678-31113C3E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D300391B-23B8-3240-B747-B0F80F35D7AD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3E43DF-D529-E4B6-1BAB-15CBB2125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9F6F27-0891-FB6E-88FC-5C5243F2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714F5441-0B9B-0545-AAFE-39DACB29B222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20791501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gradFill rotWithShape="1">
          <a:gsLst>
            <a:gs pos="0">
              <a:srgbClr val="002D85"/>
            </a:gs>
            <a:gs pos="60001">
              <a:srgbClr val="0040B3"/>
            </a:gs>
            <a:gs pos="100000">
              <a:srgbClr val="3067D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>
            <a:extLst>
              <a:ext uri="{FF2B5EF4-FFF2-40B4-BE49-F238E27FC236}">
                <a16:creationId xmlns:a16="http://schemas.microsoft.com/office/drawing/2014/main" id="{5E14D14C-E5D5-97C3-D153-247A514EF2D5}"/>
              </a:ext>
            </a:extLst>
          </p:cNvPr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4FC8293-2EFE-F178-7811-2909625B9035}"/>
              </a:ext>
            </a:extLst>
          </p:cNvPr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F52D976-F348-9E9F-B677-41724A4B625B}"/>
              </a:ext>
            </a:extLst>
          </p:cNvPr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EAA8FA52-E43B-BB66-AB81-39B6E6306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54" name="Текст 12">
            <a:extLst>
              <a:ext uri="{FF2B5EF4-FFF2-40B4-BE49-F238E27FC236}">
                <a16:creationId xmlns:a16="http://schemas.microsoft.com/office/drawing/2014/main" id="{611E0BD5-4CAB-C150-AEC1-BFE095ABA9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текста</a:t>
            </a:r>
          </a:p>
          <a:p>
            <a:pPr lvl="1"/>
            <a:r>
              <a:rPr lang="ru-RU" altLang="ru-UA"/>
              <a:t>Второй уровень</a:t>
            </a:r>
          </a:p>
          <a:p>
            <a:pPr lvl="2"/>
            <a:r>
              <a:rPr lang="ru-RU" altLang="ru-UA"/>
              <a:t>Третий уровень</a:t>
            </a:r>
          </a:p>
          <a:p>
            <a:pPr lvl="3"/>
            <a:r>
              <a:rPr lang="ru-RU" altLang="ru-UA"/>
              <a:t>Четвертый уровень</a:t>
            </a:r>
          </a:p>
          <a:p>
            <a:pPr lvl="4"/>
            <a:r>
              <a:rPr lang="ru-RU" altLang="ru-UA"/>
              <a:t>Пятый уровень</a:t>
            </a:r>
            <a:endParaRPr lang="en-US" altLang="ru-UA"/>
          </a:p>
        </p:txBody>
      </p:sp>
      <p:sp>
        <p:nvSpPr>
          <p:cNvPr id="14" name="Дата 13">
            <a:extLst>
              <a:ext uri="{FF2B5EF4-FFF2-40B4-BE49-F238E27FC236}">
                <a16:creationId xmlns:a16="http://schemas.microsoft.com/office/drawing/2014/main" id="{122864DD-F4D7-38EF-A077-3651B62B4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5CAF68-32F2-D64D-9D35-D7F5DC085A39}" type="datetimeFigureOut">
              <a:rPr lang="ru-RU"/>
              <a:pPr>
                <a:defRPr/>
              </a:pPr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68D05E2-33F0-49A6-B361-9DDB810A4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E445E340-3735-5AC6-6F46-C0C732994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fld id="{8FAD3B2B-EFEF-C04F-AAC3-AD1F69B9F79E}" type="slidenum">
              <a:rPr lang="ru-RU" altLang="ru-UA"/>
              <a:pPr/>
              <a:t>‹#›</a:t>
            </a:fld>
            <a:endParaRPr lang="ru-RU" altLang="ru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58" r:id="rId4"/>
    <p:sldLayoutId id="2147483966" r:id="rId5"/>
    <p:sldLayoutId id="2147483959" r:id="rId6"/>
    <p:sldLayoutId id="2147483960" r:id="rId7"/>
    <p:sldLayoutId id="2147483967" r:id="rId8"/>
    <p:sldLayoutId id="2147483968" r:id="rId9"/>
    <p:sldLayoutId id="2147483961" r:id="rId10"/>
    <p:sldLayoutId id="2147483962" r:id="rId11"/>
  </p:sldLayoutIdLst>
  <p:transition>
    <p:wheel spokes="8"/>
  </p:transition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2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itchFamily="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4%D0%A1%D0%A2%D0%A3" TargetMode="External"/><Relationship Id="rId2" Type="http://schemas.openxmlformats.org/officeDocument/2006/relationships/hyperlink" Target="http://zakon.nau.ua/doc/?uid=1041.6457.0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0%D0%B5%D0%B7%D0%BE%D0%BB%D1%8E%D1%86%D1%96%D1%8F" TargetMode="External"/><Relationship Id="rId2" Type="http://schemas.openxmlformats.org/officeDocument/2006/relationships/hyperlink" Target="http://uk.wikipedia.org/wiki/%D0%93%D0%B5%D1%80%D0%B1_%D0%A3%D0%BA%D1%80%D0%B0%D1%97%D0%BD%D0%B8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1FCFF5-915D-50E1-9126-718F76B9975E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uk-UA" sz="5000" dirty="0"/>
              <a:t>Лекція 2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C1E04E8-BF51-9738-9231-F416E652F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8062912" cy="306014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uk-UA" sz="4000" b="1" dirty="0">
                <a:solidFill>
                  <a:schemeClr val="tx1"/>
                </a:solidFill>
                <a:latin typeface="Monotype Corsiva" pitchFamily="66" charset="0"/>
              </a:rPr>
              <a:t>Тема 3. Принципи, методики і техніки підготовки управлінської бухгалтерської звітності 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uk-UA" sz="5000" b="1" dirty="0">
              <a:solidFill>
                <a:schemeClr val="tx1"/>
              </a:solidFill>
              <a:latin typeface="Monotype Corsiva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50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BF3B19C-3914-2F3A-612A-DD12892032AB}"/>
              </a:ext>
            </a:extLst>
          </p:cNvPr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Класифікація бухгалтерської управлінської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A395C7B6-1D66-F25A-BF37-B1BE86466A4C}"/>
              </a:ext>
            </a:extLst>
          </p:cNvPr>
          <p:cNvSpPr/>
          <p:nvPr/>
        </p:nvSpPr>
        <p:spPr>
          <a:xfrm>
            <a:off x="900113" y="1412875"/>
            <a:ext cx="550068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/>
              <a:t>За періодичністю представлення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D7E85DD6-641F-F46F-ACC4-0F9660B166F9}"/>
              </a:ext>
            </a:extLst>
          </p:cNvPr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Оперативні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02969EF1-8811-33A1-0359-BDFB251B321F}"/>
              </a:ext>
            </a:extLst>
          </p:cNvPr>
          <p:cNvSpPr/>
          <p:nvPr/>
        </p:nvSpPr>
        <p:spPr>
          <a:xfrm>
            <a:off x="2571750" y="30686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Поточні 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E15F8B4A-7405-AF9F-41D1-EE2A5A7F6DDC}"/>
              </a:ext>
            </a:extLst>
          </p:cNvPr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E9CDB9CE-C64E-63C7-0D5B-1B034E2C8261}"/>
              </a:ext>
            </a:extLst>
          </p:cNvPr>
          <p:cNvSpPr/>
          <p:nvPr/>
        </p:nvSpPr>
        <p:spPr>
          <a:xfrm>
            <a:off x="1000125" y="31400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E5C427AC-5E20-F928-EB9B-53DEC5B122D1}"/>
              </a:ext>
            </a:extLst>
          </p:cNvPr>
          <p:cNvSpPr/>
          <p:nvPr/>
        </p:nvSpPr>
        <p:spPr>
          <a:xfrm>
            <a:off x="971550" y="40036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DA2974E2-C46E-8EC1-11F0-8F70CF9FFA3F}"/>
              </a:ext>
            </a:extLst>
          </p:cNvPr>
          <p:cNvSpPr/>
          <p:nvPr/>
        </p:nvSpPr>
        <p:spPr>
          <a:xfrm>
            <a:off x="2555875" y="38671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Підсумкові </a:t>
            </a:r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4523862-1E3C-CE27-AA62-C5D90F1ED690}"/>
              </a:ext>
            </a:extLst>
          </p:cNvPr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Класифікація бухгалтерської управлінської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EBE17F9B-1C71-2D19-934D-1D3AFEEC1630}"/>
              </a:ext>
            </a:extLst>
          </p:cNvPr>
          <p:cNvSpPr/>
          <p:nvPr/>
        </p:nvSpPr>
        <p:spPr>
          <a:xfrm>
            <a:off x="900113" y="1412875"/>
            <a:ext cx="550068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/>
              <a:t>За змістом інформації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8A42E1AA-351D-8F54-409F-F52868A20C2E}"/>
              </a:ext>
            </a:extLst>
          </p:cNvPr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Комплексні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F0F91683-78D2-9780-8D3D-B471DAC46668}"/>
              </a:ext>
            </a:extLst>
          </p:cNvPr>
          <p:cNvSpPr/>
          <p:nvPr/>
        </p:nvSpPr>
        <p:spPr>
          <a:xfrm>
            <a:off x="2571750" y="30686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Звіти за ключовими позиціями 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3A4560C2-9F95-B265-EEA1-2F86D0D71B3A}"/>
              </a:ext>
            </a:extLst>
          </p:cNvPr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E3587156-321D-E8E0-3583-24440753AF01}"/>
              </a:ext>
            </a:extLst>
          </p:cNvPr>
          <p:cNvSpPr/>
          <p:nvPr/>
        </p:nvSpPr>
        <p:spPr>
          <a:xfrm>
            <a:off x="1000125" y="31400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93565F7E-5975-E63B-0FC8-26C9319B97B3}"/>
              </a:ext>
            </a:extLst>
          </p:cNvPr>
          <p:cNvSpPr/>
          <p:nvPr/>
        </p:nvSpPr>
        <p:spPr>
          <a:xfrm>
            <a:off x="971550" y="40036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0C6CCE92-A79E-238D-27F6-DDC63964EB57}"/>
              </a:ext>
            </a:extLst>
          </p:cNvPr>
          <p:cNvSpPr/>
          <p:nvPr/>
        </p:nvSpPr>
        <p:spPr>
          <a:xfrm>
            <a:off x="2555875" y="38671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Аналітичні </a:t>
            </a:r>
          </a:p>
        </p:txBody>
      </p:sp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0B6087B-AD6C-5018-79BD-F03865C3766C}"/>
              </a:ext>
            </a:extLst>
          </p:cNvPr>
          <p:cNvSpPr/>
          <p:nvPr/>
        </p:nvSpPr>
        <p:spPr>
          <a:xfrm>
            <a:off x="571472" y="260648"/>
            <a:ext cx="7456912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Принципи підготовки управлінської бухгалтерської звітності</a:t>
            </a: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5CA41A24-B87F-E944-8239-6C0CA7B727E2}"/>
              </a:ext>
            </a:extLst>
          </p:cNvPr>
          <p:cNvSpPr/>
          <p:nvPr/>
        </p:nvSpPr>
        <p:spPr>
          <a:xfrm>
            <a:off x="2571750" y="11969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Оперативності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C6CE0ADB-4A25-B5EF-1218-D6D50639610D}"/>
              </a:ext>
            </a:extLst>
          </p:cNvPr>
          <p:cNvSpPr/>
          <p:nvPr/>
        </p:nvSpPr>
        <p:spPr>
          <a:xfrm>
            <a:off x="2571750" y="19891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Адресності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04DF0FE3-3F4E-8A4D-7207-0A412995A5A7}"/>
              </a:ext>
            </a:extLst>
          </p:cNvPr>
          <p:cNvSpPr/>
          <p:nvPr/>
        </p:nvSpPr>
        <p:spPr>
          <a:xfrm>
            <a:off x="2571750" y="285908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Достатності </a:t>
            </a:r>
          </a:p>
        </p:txBody>
      </p:sp>
      <p:sp>
        <p:nvSpPr>
          <p:cNvPr id="8" name="Прямоугольник с двумя вырезанными противолежащими углами 7">
            <a:extLst>
              <a:ext uri="{FF2B5EF4-FFF2-40B4-BE49-F238E27FC236}">
                <a16:creationId xmlns:a16="http://schemas.microsoft.com/office/drawing/2014/main" id="{A0B14068-78A1-3181-E726-50B7816A381C}"/>
              </a:ext>
            </a:extLst>
          </p:cNvPr>
          <p:cNvSpPr/>
          <p:nvPr/>
        </p:nvSpPr>
        <p:spPr>
          <a:xfrm>
            <a:off x="2571750" y="372268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Зрозумілості </a:t>
            </a:r>
          </a:p>
        </p:txBody>
      </p:sp>
      <p:sp>
        <p:nvSpPr>
          <p:cNvPr id="9" name="Прямоугольник с двумя вырезанными противолежащими углами 8">
            <a:extLst>
              <a:ext uri="{FF2B5EF4-FFF2-40B4-BE49-F238E27FC236}">
                <a16:creationId xmlns:a16="http://schemas.microsoft.com/office/drawing/2014/main" id="{1254911C-C376-2FA3-A618-0AF32A0889E1}"/>
              </a:ext>
            </a:extLst>
          </p:cNvPr>
          <p:cNvSpPr/>
          <p:nvPr/>
        </p:nvSpPr>
        <p:spPr>
          <a:xfrm>
            <a:off x="2571750" y="450850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Достовірності </a:t>
            </a: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CFD103B7-B648-DA3F-D1FA-81036CBCE885}"/>
              </a:ext>
            </a:extLst>
          </p:cNvPr>
          <p:cNvSpPr/>
          <p:nvPr/>
        </p:nvSpPr>
        <p:spPr>
          <a:xfrm>
            <a:off x="928688" y="11969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5EA25246-2AF5-E56C-8294-9890740FCF28}"/>
              </a:ext>
            </a:extLst>
          </p:cNvPr>
          <p:cNvSpPr/>
          <p:nvPr/>
        </p:nvSpPr>
        <p:spPr>
          <a:xfrm>
            <a:off x="928688" y="19891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95CD1F0E-3DFE-EC19-8DDD-49E207D37DB5}"/>
              </a:ext>
            </a:extLst>
          </p:cNvPr>
          <p:cNvSpPr/>
          <p:nvPr/>
        </p:nvSpPr>
        <p:spPr>
          <a:xfrm>
            <a:off x="1000125" y="29305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5FBC786C-0605-37C8-7CC1-093A2C8FA677}"/>
              </a:ext>
            </a:extLst>
          </p:cNvPr>
          <p:cNvSpPr/>
          <p:nvPr/>
        </p:nvSpPr>
        <p:spPr>
          <a:xfrm>
            <a:off x="1000125" y="37941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Штриховая стрелка вправо 13">
            <a:extLst>
              <a:ext uri="{FF2B5EF4-FFF2-40B4-BE49-F238E27FC236}">
                <a16:creationId xmlns:a16="http://schemas.microsoft.com/office/drawing/2014/main" id="{64017DE2-3F7E-19A8-52A5-E35C9FE87BC1}"/>
              </a:ext>
            </a:extLst>
          </p:cNvPr>
          <p:cNvSpPr/>
          <p:nvPr/>
        </p:nvSpPr>
        <p:spPr>
          <a:xfrm>
            <a:off x="1000125" y="45085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5" name="Штриховая стрелка вправо 14">
            <a:extLst>
              <a:ext uri="{FF2B5EF4-FFF2-40B4-BE49-F238E27FC236}">
                <a16:creationId xmlns:a16="http://schemas.microsoft.com/office/drawing/2014/main" id="{73B4F043-8D3E-0234-CE77-BB629BD13963}"/>
              </a:ext>
            </a:extLst>
          </p:cNvPr>
          <p:cNvSpPr/>
          <p:nvPr/>
        </p:nvSpPr>
        <p:spPr>
          <a:xfrm>
            <a:off x="971550" y="53006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6" name="Прямоугольник с двумя вырезанными противолежащими углами 15">
            <a:extLst>
              <a:ext uri="{FF2B5EF4-FFF2-40B4-BE49-F238E27FC236}">
                <a16:creationId xmlns:a16="http://schemas.microsoft.com/office/drawing/2014/main" id="{447C50D9-3188-C2D1-039B-C5D9DAF8A5A5}"/>
              </a:ext>
            </a:extLst>
          </p:cNvPr>
          <p:cNvSpPr/>
          <p:nvPr/>
        </p:nvSpPr>
        <p:spPr>
          <a:xfrm>
            <a:off x="2555875" y="53022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 err="1"/>
              <a:t>Співставності</a:t>
            </a:r>
            <a:r>
              <a:rPr lang="uk-UA" sz="2200" dirty="0"/>
              <a:t> </a:t>
            </a:r>
          </a:p>
        </p:txBody>
      </p:sp>
      <p:sp>
        <p:nvSpPr>
          <p:cNvPr id="17" name="Штриховая стрелка вправо 16">
            <a:extLst>
              <a:ext uri="{FF2B5EF4-FFF2-40B4-BE49-F238E27FC236}">
                <a16:creationId xmlns:a16="http://schemas.microsoft.com/office/drawing/2014/main" id="{3909B28F-D53E-61B2-E152-7799C43B764E}"/>
              </a:ext>
            </a:extLst>
          </p:cNvPr>
          <p:cNvSpPr/>
          <p:nvPr/>
        </p:nvSpPr>
        <p:spPr>
          <a:xfrm>
            <a:off x="971550" y="60213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8" name="Прямоугольник с двумя вырезанными противолежащими углами 17">
            <a:extLst>
              <a:ext uri="{FF2B5EF4-FFF2-40B4-BE49-F238E27FC236}">
                <a16:creationId xmlns:a16="http://schemas.microsoft.com/office/drawing/2014/main" id="{7255780C-AF56-5E85-426B-EA3BE94CB88F}"/>
              </a:ext>
            </a:extLst>
          </p:cNvPr>
          <p:cNvSpPr/>
          <p:nvPr/>
        </p:nvSpPr>
        <p:spPr>
          <a:xfrm>
            <a:off x="2600325" y="60944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Економічності </a:t>
            </a:r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7D888D5-EFEC-6A7D-0850-B5AF675DE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886200"/>
            <a:ext cx="8839200" cy="685800"/>
          </a:xfrm>
        </p:spPr>
        <p:txBody>
          <a:bodyPr>
            <a:normAutofit fontScale="85000" lnSpcReduction="10000"/>
          </a:bodyPr>
          <a:lstStyle/>
          <a:p>
            <a:pPr marL="0" indent="361950" algn="just">
              <a:buFont typeface="Wingdings 2" pitchFamily="18" charset="2"/>
              <a:buNone/>
              <a:defRPr/>
            </a:pPr>
            <a:r>
              <a:rPr lang="uk-UA" sz="1950" b="1" i="1" dirty="0"/>
              <a:t>Керівники не мають в своєму розпорядженні достатньої інформації та вимушені ухвалювати некомпетентні / невірні /неефективні рішення, тобто</a:t>
            </a:r>
            <a:endParaRPr lang="ru-RU" sz="1950" dirty="0"/>
          </a:p>
          <a:p>
            <a:pPr>
              <a:buFont typeface="Wingdings 2" pitchFamily="18" charset="2"/>
              <a:buNone/>
              <a:defRPr/>
            </a:pPr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64C615-B15A-76E9-AF12-5AE84313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260648"/>
            <a:ext cx="8915400" cy="2952328"/>
          </a:xfrm>
          <a:solidFill>
            <a:schemeClr val="accent4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indent="361950">
              <a:defRPr/>
            </a:pPr>
            <a:r>
              <a:rPr lang="uk-UA" sz="1900" b="1" dirty="0">
                <a:solidFill>
                  <a:schemeClr val="tx1"/>
                </a:solidFill>
                <a:latin typeface="Bookman Old Style" pitchFamily="18" charset="0"/>
              </a:rPr>
              <a:t>Інформація для прийняття управлінських рішень не завжди є в наявності</a:t>
            </a:r>
            <a:br>
              <a:rPr lang="en-US" sz="19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en-US" sz="1900" b="1" dirty="0">
                <a:solidFill>
                  <a:schemeClr val="tx1"/>
                </a:solidFill>
                <a:latin typeface="Bookman Old Style" pitchFamily="18" charset="0"/>
              </a:rPr>
              <a:t>    </a:t>
            </a:r>
            <a:r>
              <a:rPr lang="uk-UA" sz="1900" b="1" dirty="0">
                <a:solidFill>
                  <a:schemeClr val="tx1"/>
                </a:solidFill>
                <a:latin typeface="Bookman Old Style" pitchFamily="18" charset="0"/>
              </a:rPr>
              <a:t>Інформація, яка все-таки є, – дуже загальна</a:t>
            </a:r>
            <a:br>
              <a:rPr lang="en-US" sz="19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en-US" sz="1900" b="1" dirty="0">
                <a:solidFill>
                  <a:schemeClr val="tx1"/>
                </a:solidFill>
                <a:latin typeface="Bookman Old Style" pitchFamily="18" charset="0"/>
              </a:rPr>
              <a:t>    </a:t>
            </a:r>
            <a:r>
              <a:rPr lang="uk-UA" sz="1900" b="1" dirty="0">
                <a:solidFill>
                  <a:schemeClr val="tx1"/>
                </a:solidFill>
                <a:latin typeface="Bookman Old Style" pitchFamily="18" charset="0"/>
              </a:rPr>
              <a:t>Іноді система управлінської інформації створена, але у результаті вона виходить занадто складною і використовується неефективно</a:t>
            </a:r>
            <a:br>
              <a:rPr lang="en-US" sz="19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en-US" sz="1900" b="1" dirty="0">
                <a:solidFill>
                  <a:schemeClr val="tx1"/>
                </a:solidFill>
                <a:latin typeface="Bookman Old Style" pitchFamily="18" charset="0"/>
              </a:rPr>
              <a:t>    </a:t>
            </a:r>
            <a:r>
              <a:rPr lang="uk-UA" sz="1900" b="1" dirty="0">
                <a:solidFill>
                  <a:schemeClr val="tx1"/>
                </a:solidFill>
                <a:latin typeface="Bookman Old Style" pitchFamily="18" charset="0"/>
              </a:rPr>
              <a:t>Для отримання необхідної інформації потрібно багато часу, щоб ефективно використовувати здобуту інформацію для повсякденних операцій або для прогнозування майбутніх показників</a:t>
            </a:r>
            <a:endParaRPr lang="ru-RU" sz="19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C5329AE-74BF-59A9-431E-48F68CDA1BD5}"/>
              </a:ext>
            </a:extLst>
          </p:cNvPr>
          <p:cNvSpPr txBox="1">
            <a:spLocks/>
          </p:cNvSpPr>
          <p:nvPr/>
        </p:nvSpPr>
        <p:spPr>
          <a:xfrm>
            <a:off x="114300" y="4876800"/>
            <a:ext cx="8905876" cy="14478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0" rIns="0" bIns="0" anchor="b"/>
          <a:lstStyle/>
          <a:p>
            <a:pPr indent="361950" algn="just">
              <a:defRPr/>
            </a:pPr>
            <a:r>
              <a:rPr lang="uk-UA" b="1" i="1" dirty="0">
                <a:latin typeface="Bookman Old Style" pitchFamily="18" charset="0"/>
                <a:ea typeface="+mj-ea"/>
                <a:cs typeface="+mj-cs"/>
              </a:rPr>
              <a:t>Некомпетентні рішення: засновані на недостатній або на неконкретній інформації</a:t>
            </a:r>
            <a:endParaRPr lang="ru-RU" b="1" i="1" dirty="0">
              <a:latin typeface="Bookman Old Style" pitchFamily="18" charset="0"/>
              <a:ea typeface="+mj-ea"/>
              <a:cs typeface="+mj-cs"/>
            </a:endParaRPr>
          </a:p>
          <a:p>
            <a:pPr algn="just">
              <a:defRPr/>
            </a:pPr>
            <a:r>
              <a:rPr lang="en-US" b="1" i="1" dirty="0">
                <a:latin typeface="Bookman Old Style" pitchFamily="18" charset="0"/>
                <a:ea typeface="+mj-ea"/>
                <a:cs typeface="+mj-cs"/>
              </a:rPr>
              <a:t>     </a:t>
            </a:r>
            <a:r>
              <a:rPr lang="uk-UA" b="1" i="1" dirty="0">
                <a:latin typeface="Bookman Old Style" pitchFamily="18" charset="0"/>
                <a:ea typeface="+mj-ea"/>
                <a:cs typeface="+mj-cs"/>
              </a:rPr>
              <a:t>Невірні рішення: засновані на недостовірній інформації</a:t>
            </a:r>
            <a:endParaRPr lang="ru-RU" b="1" i="1" dirty="0">
              <a:latin typeface="Bookman Old Style" pitchFamily="18" charset="0"/>
              <a:ea typeface="+mj-ea"/>
              <a:cs typeface="+mj-cs"/>
            </a:endParaRPr>
          </a:p>
          <a:p>
            <a:pPr algn="just">
              <a:defRPr/>
            </a:pPr>
            <a:r>
              <a:rPr lang="en-US" b="1" i="1" dirty="0">
                <a:latin typeface="Bookman Old Style" pitchFamily="18" charset="0"/>
                <a:ea typeface="+mj-ea"/>
                <a:cs typeface="+mj-cs"/>
              </a:rPr>
              <a:t>     </a:t>
            </a:r>
            <a:r>
              <a:rPr lang="uk-UA" b="1" i="1" dirty="0">
                <a:latin typeface="Bookman Old Style" pitchFamily="18" charset="0"/>
                <a:ea typeface="+mj-ea"/>
                <a:cs typeface="+mj-cs"/>
              </a:rPr>
              <a:t>Неефективні рішення: прийняті надто пізно для усунення проблеми</a:t>
            </a:r>
            <a:endParaRPr lang="ru-RU" b="1" i="1" dirty="0"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трелка вниз 6">
            <a:extLst>
              <a:ext uri="{FF2B5EF4-FFF2-40B4-BE49-F238E27FC236}">
                <a16:creationId xmlns:a16="http://schemas.microsoft.com/office/drawing/2014/main" id="{6DABE346-0A1A-4493-FFC9-409687772477}"/>
              </a:ext>
            </a:extLst>
          </p:cNvPr>
          <p:cNvSpPr/>
          <p:nvPr/>
        </p:nvSpPr>
        <p:spPr>
          <a:xfrm>
            <a:off x="3505200" y="3124200"/>
            <a:ext cx="18288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CE8AC35-013B-91CE-6500-A03F5CB966FD}"/>
              </a:ext>
            </a:extLst>
          </p:cNvPr>
          <p:cNvSpPr/>
          <p:nvPr/>
        </p:nvSpPr>
        <p:spPr>
          <a:xfrm>
            <a:off x="571472" y="1650311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1 етап Постановка цілей та завдань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56814872-85BA-D9C7-CD56-9D6E076129CD}"/>
              </a:ext>
            </a:extLst>
          </p:cNvPr>
          <p:cNvSpPr/>
          <p:nvPr/>
        </p:nvSpPr>
        <p:spPr>
          <a:xfrm>
            <a:off x="2571750" y="2865438"/>
            <a:ext cx="5816600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Визначення цілей та завдань, які покликана вирішити управлінська бухгалтерська звітність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B54D30BB-0763-0D36-84E5-982138277514}"/>
              </a:ext>
            </a:extLst>
          </p:cNvPr>
          <p:cNvSpPr/>
          <p:nvPr/>
        </p:nvSpPr>
        <p:spPr>
          <a:xfrm>
            <a:off x="2555875" y="3705225"/>
            <a:ext cx="576103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Розробка понятійного апарату, визначення умовних скорочень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9C41EB12-6FF8-0BE3-F90A-D7837B73BEBD}"/>
              </a:ext>
            </a:extLst>
          </p:cNvPr>
          <p:cNvSpPr/>
          <p:nvPr/>
        </p:nvSpPr>
        <p:spPr>
          <a:xfrm>
            <a:off x="2571750" y="4581525"/>
            <a:ext cx="5745163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Визначення основних показників інформації </a:t>
            </a: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698AB8EA-B037-B567-7301-38E196C58647}"/>
              </a:ext>
            </a:extLst>
          </p:cNvPr>
          <p:cNvSpPr/>
          <p:nvPr/>
        </p:nvSpPr>
        <p:spPr>
          <a:xfrm>
            <a:off x="928688" y="2865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A7A2B690-55CC-DCDA-BF3A-7E1D5C73C446}"/>
              </a:ext>
            </a:extLst>
          </p:cNvPr>
          <p:cNvSpPr/>
          <p:nvPr/>
        </p:nvSpPr>
        <p:spPr>
          <a:xfrm>
            <a:off x="928688" y="36449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1E9CB368-BF64-AF7E-39C4-503E9C7CA2D6}"/>
              </a:ext>
            </a:extLst>
          </p:cNvPr>
          <p:cNvSpPr/>
          <p:nvPr/>
        </p:nvSpPr>
        <p:spPr>
          <a:xfrm>
            <a:off x="1000125" y="46529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64CE74F-DBF7-A418-86D5-B7ED847CC61D}"/>
              </a:ext>
            </a:extLst>
          </p:cNvPr>
          <p:cNvSpPr/>
          <p:nvPr/>
        </p:nvSpPr>
        <p:spPr>
          <a:xfrm>
            <a:off x="1095478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МЕТОДИКА ФОРМУВАННЯ СИСТЕМИ  УПРАВЛІНСЬКОЇ БУХГАЛТЕРСЬКОЇ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C426BA0E-2B4B-5FDC-CBA4-E144387839BB}"/>
              </a:ext>
            </a:extLst>
          </p:cNvPr>
          <p:cNvSpPr/>
          <p:nvPr/>
        </p:nvSpPr>
        <p:spPr>
          <a:xfrm>
            <a:off x="971550" y="55943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3C082B6A-61A9-8CC7-BEC9-C3DE80F5C94A}"/>
              </a:ext>
            </a:extLst>
          </p:cNvPr>
          <p:cNvSpPr/>
          <p:nvPr/>
        </p:nvSpPr>
        <p:spPr>
          <a:xfrm>
            <a:off x="2643188" y="5445125"/>
            <a:ext cx="5745162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Визначення каналів постачання інформації  для формування на її основі бухгалтерської управлінської звітності </a:t>
            </a:r>
          </a:p>
        </p:txBody>
      </p:sp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499F0EE-41E5-576C-16EE-2D943E0C1281}"/>
              </a:ext>
            </a:extLst>
          </p:cNvPr>
          <p:cNvSpPr/>
          <p:nvPr/>
        </p:nvSpPr>
        <p:spPr>
          <a:xfrm>
            <a:off x="571472" y="1650311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2 етап Регулювання та регламентація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CCBCFE69-52A8-997A-4664-CD48B2B5B5A5}"/>
              </a:ext>
            </a:extLst>
          </p:cNvPr>
          <p:cNvSpPr/>
          <p:nvPr/>
        </p:nvSpPr>
        <p:spPr>
          <a:xfrm>
            <a:off x="2571750" y="2865438"/>
            <a:ext cx="5816600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Розробка внутрішніх регламентів щодо формування обліково-аналітичної інформації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8F563DF1-E13A-E5B6-0E78-709D38559AF5}"/>
              </a:ext>
            </a:extLst>
          </p:cNvPr>
          <p:cNvSpPr/>
          <p:nvPr/>
        </p:nvSpPr>
        <p:spPr>
          <a:xfrm>
            <a:off x="2555875" y="3705225"/>
            <a:ext cx="576103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Розробка (адаптація) програмного забезпечення та інструкцій для користувачів </a:t>
            </a: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8ADE6E20-3AED-EAF7-3EC2-AE6B9A577B26}"/>
              </a:ext>
            </a:extLst>
          </p:cNvPr>
          <p:cNvSpPr/>
          <p:nvPr/>
        </p:nvSpPr>
        <p:spPr>
          <a:xfrm>
            <a:off x="928688" y="2865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5F2F7B6A-2275-110A-9998-745444301BA1}"/>
              </a:ext>
            </a:extLst>
          </p:cNvPr>
          <p:cNvSpPr/>
          <p:nvPr/>
        </p:nvSpPr>
        <p:spPr>
          <a:xfrm>
            <a:off x="928688" y="36449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430D0C5-C18B-975E-1240-0DF58931F47D}"/>
              </a:ext>
            </a:extLst>
          </p:cNvPr>
          <p:cNvSpPr/>
          <p:nvPr/>
        </p:nvSpPr>
        <p:spPr>
          <a:xfrm>
            <a:off x="1095478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МЕТОДИКА ФОРМУВАННЯ СИСТЕМИ  УПРАВЛІНСЬКОЇ БУХГАЛТЕРСЬКОЇ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2D52B3-778A-3847-D858-03509950B49E}"/>
              </a:ext>
            </a:extLst>
          </p:cNvPr>
          <p:cNvSpPr/>
          <p:nvPr/>
        </p:nvSpPr>
        <p:spPr>
          <a:xfrm>
            <a:off x="571472" y="1650311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3 етап Організаційний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0EA7FE3E-C4E3-020B-17EF-E8548DABC91F}"/>
              </a:ext>
            </a:extLst>
          </p:cNvPr>
          <p:cNvSpPr/>
          <p:nvPr/>
        </p:nvSpPr>
        <p:spPr>
          <a:xfrm>
            <a:off x="2571750" y="2865438"/>
            <a:ext cx="5816600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Визначення організатора, координатора та виконавця робіт 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C860D995-C48F-FE1C-E033-5F81E9770C25}"/>
              </a:ext>
            </a:extLst>
          </p:cNvPr>
          <p:cNvSpPr/>
          <p:nvPr/>
        </p:nvSpPr>
        <p:spPr>
          <a:xfrm>
            <a:off x="2555875" y="3705225"/>
            <a:ext cx="576103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Формування каналів зв'язку між суб'єктами взаємодії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F07A4854-04AE-671A-DD9E-18C4AF1CE214}"/>
              </a:ext>
            </a:extLst>
          </p:cNvPr>
          <p:cNvSpPr/>
          <p:nvPr/>
        </p:nvSpPr>
        <p:spPr>
          <a:xfrm>
            <a:off x="2571750" y="4581525"/>
            <a:ext cx="5745163" cy="9350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Встановлення термінів, періодичності, порядку  представлення бухгалтерської управлінської звітності </a:t>
            </a: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BB2DE96E-44A4-4CD6-474C-DB0D6FEE0B7D}"/>
              </a:ext>
            </a:extLst>
          </p:cNvPr>
          <p:cNvSpPr/>
          <p:nvPr/>
        </p:nvSpPr>
        <p:spPr>
          <a:xfrm>
            <a:off x="928688" y="2865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8C224E4F-5AD5-9F40-4B3B-57BA5A6F086B}"/>
              </a:ext>
            </a:extLst>
          </p:cNvPr>
          <p:cNvSpPr/>
          <p:nvPr/>
        </p:nvSpPr>
        <p:spPr>
          <a:xfrm>
            <a:off x="928688" y="36449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A75D4A25-A9A2-37C5-CCA3-537716AEAC66}"/>
              </a:ext>
            </a:extLst>
          </p:cNvPr>
          <p:cNvSpPr/>
          <p:nvPr/>
        </p:nvSpPr>
        <p:spPr>
          <a:xfrm>
            <a:off x="1000125" y="4802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3B1CBFF-93D4-000D-6969-9B450BC56867}"/>
              </a:ext>
            </a:extLst>
          </p:cNvPr>
          <p:cNvSpPr/>
          <p:nvPr/>
        </p:nvSpPr>
        <p:spPr>
          <a:xfrm>
            <a:off x="1095478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МЕТОДИКА ФОРМУВАННЯ СИСТЕМИ  УПРАВЛІНСЬКОЇ БУХГАЛТЕРСЬКОЇ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16ECB8-8C6A-A066-24C4-34D2EF2A3C92}"/>
              </a:ext>
            </a:extLst>
          </p:cNvPr>
          <p:cNvSpPr/>
          <p:nvPr/>
        </p:nvSpPr>
        <p:spPr>
          <a:xfrm>
            <a:off x="571472" y="1650311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4 етап Операційний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9C963012-8718-663B-9C06-2AB19A9FF138}"/>
              </a:ext>
            </a:extLst>
          </p:cNvPr>
          <p:cNvSpPr/>
          <p:nvPr/>
        </p:nvSpPr>
        <p:spPr>
          <a:xfrm>
            <a:off x="2571750" y="2865438"/>
            <a:ext cx="5816600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Збір інформації про об'єкти, що відображаються в звітності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47264EDE-E752-B147-3FB8-6C008A3EF6C0}"/>
              </a:ext>
            </a:extLst>
          </p:cNvPr>
          <p:cNvSpPr/>
          <p:nvPr/>
        </p:nvSpPr>
        <p:spPr>
          <a:xfrm>
            <a:off x="2555875" y="3705225"/>
            <a:ext cx="576103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Групування й обробка інформації про об'єкти, що відображаються в звітності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3F0F515A-9BEE-9096-91F8-B52E09142F22}"/>
              </a:ext>
            </a:extLst>
          </p:cNvPr>
          <p:cNvSpPr/>
          <p:nvPr/>
        </p:nvSpPr>
        <p:spPr>
          <a:xfrm>
            <a:off x="2571750" y="4581525"/>
            <a:ext cx="5745163" cy="9350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Систематизація інформації про об'єкти, що відображаються в звітності </a:t>
            </a: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F2A29E32-2DE1-AE67-05EC-7FA8C576304E}"/>
              </a:ext>
            </a:extLst>
          </p:cNvPr>
          <p:cNvSpPr/>
          <p:nvPr/>
        </p:nvSpPr>
        <p:spPr>
          <a:xfrm>
            <a:off x="928688" y="2865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19EF63FC-579E-4D33-1CA1-5E4E84076690}"/>
              </a:ext>
            </a:extLst>
          </p:cNvPr>
          <p:cNvSpPr/>
          <p:nvPr/>
        </p:nvSpPr>
        <p:spPr>
          <a:xfrm>
            <a:off x="928688" y="36449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8E492681-92E9-6FD7-B440-E7D57447E60C}"/>
              </a:ext>
            </a:extLst>
          </p:cNvPr>
          <p:cNvSpPr/>
          <p:nvPr/>
        </p:nvSpPr>
        <p:spPr>
          <a:xfrm>
            <a:off x="1000125" y="4802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32E6D81-9404-0EE7-EAB5-935E09673EF4}"/>
              </a:ext>
            </a:extLst>
          </p:cNvPr>
          <p:cNvSpPr/>
          <p:nvPr/>
        </p:nvSpPr>
        <p:spPr>
          <a:xfrm>
            <a:off x="1095478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МЕТОДИКА ФОРМУВАННЯ СИСТЕМИ  УПРАВЛІНСЬКОЇ БУХГАЛТЕРСЬКОЇ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B4CC21-1C3F-A9F1-0DC8-92215E967084}"/>
              </a:ext>
            </a:extLst>
          </p:cNvPr>
          <p:cNvSpPr/>
          <p:nvPr/>
        </p:nvSpPr>
        <p:spPr>
          <a:xfrm>
            <a:off x="571472" y="1650311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5 етап Контрольний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62FE1FCF-B7EB-EBFF-4950-CB6EDB97B1CC}"/>
              </a:ext>
            </a:extLst>
          </p:cNvPr>
          <p:cNvSpPr/>
          <p:nvPr/>
        </p:nvSpPr>
        <p:spPr>
          <a:xfrm>
            <a:off x="2571750" y="2865438"/>
            <a:ext cx="5816600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Контроль за досягненням цілей і рішенням поставлених завдань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3222ED1F-7770-4EF5-3C8C-98643AC5505E}"/>
              </a:ext>
            </a:extLst>
          </p:cNvPr>
          <p:cNvSpPr/>
          <p:nvPr/>
        </p:nvSpPr>
        <p:spPr>
          <a:xfrm>
            <a:off x="2555875" y="3705225"/>
            <a:ext cx="576103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Контроль за якістю внутрішніх регламентів формування управлінської бухгалтерської звітності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FD08838E-EEE9-6B1C-5FE0-515BE7B968AB}"/>
              </a:ext>
            </a:extLst>
          </p:cNvPr>
          <p:cNvSpPr/>
          <p:nvPr/>
        </p:nvSpPr>
        <p:spPr>
          <a:xfrm>
            <a:off x="2571750" y="4581525"/>
            <a:ext cx="5745163" cy="935038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Контроль за якістю первинної інформації </a:t>
            </a:r>
          </a:p>
        </p:txBody>
      </p:sp>
      <p:sp>
        <p:nvSpPr>
          <p:cNvPr id="10" name="Штриховая стрелка вправо 9">
            <a:extLst>
              <a:ext uri="{FF2B5EF4-FFF2-40B4-BE49-F238E27FC236}">
                <a16:creationId xmlns:a16="http://schemas.microsoft.com/office/drawing/2014/main" id="{C60ACF2C-4B7E-20FB-F3BC-3BC0F6B61D72}"/>
              </a:ext>
            </a:extLst>
          </p:cNvPr>
          <p:cNvSpPr/>
          <p:nvPr/>
        </p:nvSpPr>
        <p:spPr>
          <a:xfrm>
            <a:off x="928688" y="2865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75647543-6477-B368-6222-BA1D1AA4B649}"/>
              </a:ext>
            </a:extLst>
          </p:cNvPr>
          <p:cNvSpPr/>
          <p:nvPr/>
        </p:nvSpPr>
        <p:spPr>
          <a:xfrm>
            <a:off x="928688" y="36449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809BE273-E41C-C19D-E323-1AFDE9B4CCAE}"/>
              </a:ext>
            </a:extLst>
          </p:cNvPr>
          <p:cNvSpPr/>
          <p:nvPr/>
        </p:nvSpPr>
        <p:spPr>
          <a:xfrm>
            <a:off x="1000125" y="4802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E369A5F-4250-382E-3DF5-C6C28ED500ED}"/>
              </a:ext>
            </a:extLst>
          </p:cNvPr>
          <p:cNvSpPr/>
          <p:nvPr/>
        </p:nvSpPr>
        <p:spPr>
          <a:xfrm>
            <a:off x="1095478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МЕТОДИКА ФОРМУВАННЯ СИСТЕМИ  УПРАВЛІНСЬКОЇ БУХГАЛТЕРСЬКОЇ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Штриховая стрелка вправо 12">
            <a:extLst>
              <a:ext uri="{FF2B5EF4-FFF2-40B4-BE49-F238E27FC236}">
                <a16:creationId xmlns:a16="http://schemas.microsoft.com/office/drawing/2014/main" id="{64E64336-253C-B165-76E4-687F39DB53A3}"/>
              </a:ext>
            </a:extLst>
          </p:cNvPr>
          <p:cNvSpPr/>
          <p:nvPr/>
        </p:nvSpPr>
        <p:spPr>
          <a:xfrm>
            <a:off x="1042988" y="58816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7109966F-6CA7-3090-4729-033F00874987}"/>
              </a:ext>
            </a:extLst>
          </p:cNvPr>
          <p:cNvSpPr/>
          <p:nvPr/>
        </p:nvSpPr>
        <p:spPr>
          <a:xfrm>
            <a:off x="2627313" y="5661025"/>
            <a:ext cx="5745162" cy="9366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b="1" dirty="0"/>
              <a:t>Контроль за рівнем якості систематизації, обробки та аналізу інформації </a:t>
            </a:r>
          </a:p>
        </p:txBody>
      </p:sp>
    </p:spTree>
  </p:cSld>
  <p:clrMapOvr>
    <a:masterClrMapping/>
  </p:clrMapOvr>
  <p:transition>
    <p:wheel spokes="8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10CBC48-E5B3-A862-679F-1E09E3D1C357}"/>
              </a:ext>
            </a:extLst>
          </p:cNvPr>
          <p:cNvSpPr/>
          <p:nvPr/>
        </p:nvSpPr>
        <p:spPr>
          <a:xfrm>
            <a:off x="571472" y="692696"/>
            <a:ext cx="7816952" cy="5040560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dirty="0">
                <a:solidFill>
                  <a:schemeClr val="tx1"/>
                </a:solidFill>
              </a:rPr>
              <a:t>ДЕРЖАВНИМИ СТАНДАРТАМИ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dirty="0">
                <a:solidFill>
                  <a:schemeClr val="tx1"/>
                </a:solidFill>
              </a:rPr>
              <a:t>(</a:t>
            </a:r>
            <a:r>
              <a:rPr lang="uk-UA" sz="3000" dirty="0">
                <a:solidFill>
                  <a:schemeClr val="tx1"/>
                </a:solidFill>
                <a:hlinkClick r:id="rId2"/>
              </a:rPr>
              <a:t>ДСТУ 4163-2003 Уніфікована система організаційно-розпорядчої документації. Вимоги до оформлювання документів</a:t>
            </a:r>
            <a:r>
              <a:rPr lang="uk-UA" sz="3000" dirty="0">
                <a:solidFill>
                  <a:schemeClr val="tx1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dirty="0">
                <a:solidFill>
                  <a:schemeClr val="tx1"/>
                </a:solidFill>
              </a:rPr>
              <a:t>та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dirty="0">
                <a:solidFill>
                  <a:schemeClr val="tx1"/>
                </a:solidFill>
                <a:hlinkClick r:id="rId3" tooltip="ДСТУ"/>
              </a:rPr>
              <a:t>ДСТУ</a:t>
            </a:r>
            <a:r>
              <a:rPr lang="uk-UA" sz="3000" dirty="0">
                <a:solidFill>
                  <a:schemeClr val="tx1"/>
                </a:solidFill>
              </a:rPr>
              <a:t> 2732:2004 "Діловодство й архівна справа)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000" dirty="0">
                <a:solidFill>
                  <a:schemeClr val="tx1"/>
                </a:solidFill>
              </a:rPr>
              <a:t> встановлено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500" b="1" dirty="0">
                <a:solidFill>
                  <a:schemeClr val="tx1"/>
                </a:solidFill>
              </a:rPr>
              <a:t>32 реквізити документів</a:t>
            </a: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D097F0-B42E-B453-4DB8-757C765CE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7084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uk-UA" sz="5000" dirty="0"/>
              <a:t>План заняття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521C13-6447-0241-0B1A-41D9A5C25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472" y="1700808"/>
            <a:ext cx="8062912" cy="453650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lvl="1" algn="just">
              <a:defRPr/>
            </a:pPr>
            <a:r>
              <a:rPr lang="ru-RU" sz="3500" b="1" spc="-30" dirty="0">
                <a:ln>
                  <a:solidFill>
                    <a:schemeClr val="bg2"/>
                  </a:solidFill>
                </a:ln>
                <a:latin typeface="Monotype Corsiva" pitchFamily="66" charset="0"/>
              </a:rPr>
              <a:t>1. </a:t>
            </a:r>
            <a:r>
              <a:rPr lang="uk-UA" sz="3500" b="1" spc="-30" dirty="0">
                <a:ln>
                  <a:solidFill>
                    <a:schemeClr val="bg2"/>
                  </a:solidFill>
                </a:ln>
                <a:latin typeface="Monotype Corsiva" pitchFamily="66" charset="0"/>
              </a:rPr>
              <a:t>Сучасні підходи та принципи до формування управлінської бухгалтерської  звітності.</a:t>
            </a:r>
          </a:p>
          <a:p>
            <a:pPr lvl="1" algn="just">
              <a:defRPr/>
            </a:pPr>
            <a:r>
              <a:rPr lang="uk-UA" sz="3500" b="1" spc="-30" dirty="0">
                <a:ln>
                  <a:solidFill>
                    <a:schemeClr val="bg2"/>
                  </a:solidFill>
                </a:ln>
                <a:latin typeface="Monotype Corsiva" pitchFamily="66" charset="0"/>
              </a:rPr>
              <a:t>2. Види управлінської бухгалтерської звітності та категорії формування її  показників.</a:t>
            </a:r>
          </a:p>
          <a:p>
            <a:pPr lvl="1" algn="just">
              <a:defRPr/>
            </a:pPr>
            <a:r>
              <a:rPr lang="uk-UA" sz="3500" b="1" spc="-30" dirty="0">
                <a:ln>
                  <a:solidFill>
                    <a:schemeClr val="bg2"/>
                  </a:solidFill>
                </a:ln>
                <a:latin typeface="Monotype Corsiva" pitchFamily="66" charset="0"/>
              </a:rPr>
              <a:t>3. Методичні підходи до формування бухгалтерської управлінської  звітності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50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55BB88DF-F78A-237C-ED6D-962AE2531EC7}"/>
              </a:ext>
            </a:extLst>
          </p:cNvPr>
          <p:cNvSpPr/>
          <p:nvPr/>
        </p:nvSpPr>
        <p:spPr>
          <a:xfrm>
            <a:off x="684213" y="1341438"/>
            <a:ext cx="8280400" cy="53276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80000"/>
              </a:lnSpc>
              <a:defRPr/>
            </a:pPr>
            <a:r>
              <a:rPr lang="uk-UA" sz="1300" dirty="0"/>
              <a:t>01 — зображення </a:t>
            </a:r>
            <a:r>
              <a:rPr lang="uk-UA" sz="1300" dirty="0">
                <a:hlinkClick r:id="rId2" tooltip="Герб України"/>
              </a:rPr>
              <a:t>Державного герба України</a:t>
            </a:r>
            <a:endParaRPr lang="uk-UA" sz="1300" dirty="0"/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02 — зображення емблеми організації або товарного знака (</a:t>
            </a:r>
            <a:r>
              <a:rPr lang="uk-UA" sz="1300" dirty="0" err="1"/>
              <a:t>знака</a:t>
            </a:r>
            <a:r>
              <a:rPr lang="uk-UA" sz="1300" dirty="0"/>
              <a:t> обслуговування)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03 — зображення нагород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04 — код організації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05 — код форми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06 — назва організації вищого рівня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07 — назва організації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08 — назва структурного підрозділу організації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09 — довідкові дані про організацію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10 — назва виду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11 — дата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12 — реєстраційний індекс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13 — посилання на реєстраційний індекс і дату документа, на який дають відповідь</a:t>
            </a:r>
          </a:p>
          <a:p>
            <a:pPr>
              <a:lnSpc>
                <a:spcPct val="80000"/>
              </a:lnSpc>
              <a:defRPr/>
            </a:pPr>
            <a:r>
              <a:rPr lang="uk-UA" sz="1300" dirty="0"/>
              <a:t>14 — місце складання або видання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15 — гриф обмеження доступу до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16 — адресат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17 — гриф затвердження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18 — </a:t>
            </a:r>
            <a:r>
              <a:rPr lang="uk-UA" sz="1200" dirty="0">
                <a:hlinkClick r:id="rId3" tooltip="Резолюція"/>
              </a:rPr>
              <a:t>резолюція</a:t>
            </a:r>
            <a:endParaRPr lang="uk-UA" sz="1200" dirty="0"/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19 — заголовок до тексту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20 — відмітка про контроль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21 — текст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22 — відмітка про наявність додатків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23 — підпис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24 — гриф погодження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25 — візи документа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26 — відбиток печатки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27 — відмітка про засвідчення копії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28 — прізвище виконавця і номер його телефону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29 — відмітка про виконання документа і направлення його до справи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30 — відмітка про наявність документа в електронній формі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31 — відмітка про надходження документа до організації</a:t>
            </a:r>
          </a:p>
          <a:p>
            <a:pPr>
              <a:lnSpc>
                <a:spcPct val="80000"/>
              </a:lnSpc>
              <a:defRPr/>
            </a:pPr>
            <a:r>
              <a:rPr lang="uk-UA" sz="1200" dirty="0"/>
              <a:t>32 — запис про державну реєстрацію</a:t>
            </a:r>
          </a:p>
          <a:p>
            <a:pPr>
              <a:lnSpc>
                <a:spcPct val="80000"/>
              </a:lnSpc>
              <a:defRPr/>
            </a:pPr>
            <a:endParaRPr lang="uk-UA" sz="1200" b="1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926D3EF-4E96-03C0-855A-439A3585A32E}"/>
              </a:ext>
            </a:extLst>
          </p:cNvPr>
          <p:cNvSpPr/>
          <p:nvPr/>
        </p:nvSpPr>
        <p:spPr>
          <a:xfrm>
            <a:off x="1095478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Реквізити документів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BCE50-C703-7D45-3DD3-68F0E0549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08888"/>
          </a:xfrm>
        </p:spPr>
        <p:txBody>
          <a:bodyPr>
            <a:normAutofit fontScale="90000"/>
          </a:bodyPr>
          <a:lstStyle/>
          <a:p>
            <a:pPr indent="361950" algn="ctr">
              <a:defRPr/>
            </a:pPr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Bookman Old Style" pitchFamily="18" charset="0"/>
              </a:rPr>
              <a:t>ПЕРЕВАГИ ВПРОВАДЖЕННЯ СИСТЕМИ УПРАВЛІНСЬКОЇ ЗВІТНОСТІ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C8EE2B2B-B5E0-2798-7D59-EE2879EF4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47800"/>
            <a:ext cx="7924800" cy="5410200"/>
          </a:xfrm>
        </p:spPr>
        <p:txBody>
          <a:bodyPr>
            <a:normAutofit fontScale="62500" lnSpcReduction="2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uk-UA" sz="2900" b="1" i="1" dirty="0"/>
              <a:t>Збільшення продуктивності</a:t>
            </a:r>
            <a:endParaRPr lang="ru-RU" sz="2900" b="1" i="1" dirty="0"/>
          </a:p>
          <a:p>
            <a:pPr marL="711200" indent="-273050">
              <a:buFont typeface="Wingdings 2" pitchFamily="18" charset="2"/>
              <a:buChar char=""/>
              <a:defRPr/>
            </a:pPr>
            <a:r>
              <a:rPr lang="uk-UA" dirty="0"/>
              <a:t>можна отримати більшу ефективність у використанні часу, ресурсів та у витратах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sz="2900" b="1" i="1" dirty="0"/>
              <a:t>Якість інформації</a:t>
            </a:r>
            <a:endParaRPr lang="ru-RU" sz="2900" b="1" i="1" dirty="0"/>
          </a:p>
          <a:p>
            <a:pPr marL="711200" indent="-273050">
              <a:buFont typeface="Wingdings 2" pitchFamily="18" charset="2"/>
              <a:buChar char=""/>
              <a:defRPr/>
            </a:pPr>
            <a:r>
              <a:rPr lang="uk-UA" dirty="0"/>
              <a:t>інформація буде кращою і оперативнішою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sz="2900" b="1" i="1" dirty="0"/>
              <a:t>Збільшена гнучкість і швидке реагування</a:t>
            </a:r>
            <a:endParaRPr lang="ru-RU" sz="2900" b="1" i="1" dirty="0"/>
          </a:p>
          <a:p>
            <a:pPr marL="711200" indent="-273050">
              <a:buFont typeface="Wingdings 2" pitchFamily="18" charset="2"/>
              <a:buChar char=""/>
              <a:defRPr/>
            </a:pPr>
            <a:r>
              <a:rPr lang="uk-UA" dirty="0"/>
              <a:t>можна забезпечити інформаційні потреби за запитом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sz="2900" b="1" i="1" dirty="0"/>
              <a:t>Збільшений доступ для користувачів</a:t>
            </a:r>
            <a:endParaRPr lang="ru-RU" sz="2900" b="1" i="1" dirty="0"/>
          </a:p>
          <a:p>
            <a:pPr marL="711200" indent="-273050">
              <a:buFont typeface="Wingdings 2" pitchFamily="18" charset="2"/>
              <a:buChar char=""/>
              <a:defRPr/>
            </a:pPr>
            <a:r>
              <a:rPr lang="uk-UA" dirty="0"/>
              <a:t>керівники середньої ланки можуть приймати кращі рішення завдяки обміну інформацією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sz="2900" b="1" i="1" dirty="0"/>
              <a:t>Спільне використання одних і тих же зведень</a:t>
            </a:r>
            <a:endParaRPr lang="ru-RU" sz="2900" b="1" i="1" dirty="0"/>
          </a:p>
          <a:p>
            <a:pPr marL="711200" indent="-273050">
              <a:buFont typeface="Wingdings 2" pitchFamily="18" charset="2"/>
              <a:buChar char=""/>
              <a:defRPr/>
            </a:pPr>
            <a:r>
              <a:rPr lang="uk-UA" dirty="0"/>
              <a:t>два відділи, що використовують одне і те ж зведення, збільшать ефективність і знизять ймовірність помилки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sz="2900" b="1" i="1" dirty="0"/>
              <a:t>Взаємодія між системою і користувачами</a:t>
            </a:r>
            <a:endParaRPr lang="ru-RU" sz="2900" b="1" i="1" dirty="0"/>
          </a:p>
          <a:p>
            <a:pPr marL="714375" indent="-266700">
              <a:buFont typeface="Wingdings 2" pitchFamily="18" charset="2"/>
              <a:buChar char=""/>
              <a:defRPr/>
            </a:pPr>
            <a:r>
              <a:rPr lang="uk-UA" dirty="0"/>
              <a:t>можна покращувати систему шляхом виявлення нових областей застосування звітів або нових інформаційних потреб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sz="2900" b="1" i="1" dirty="0"/>
              <a:t>Збільшена ефективність зв'язку і спілкування</a:t>
            </a:r>
            <a:endParaRPr lang="ru-RU" sz="2900" b="1" i="1" dirty="0"/>
          </a:p>
          <a:p>
            <a:pPr marL="711200" indent="-273050">
              <a:buFont typeface="Wingdings 2" pitchFamily="18" charset="2"/>
              <a:buChar char=""/>
              <a:defRPr/>
            </a:pPr>
            <a:r>
              <a:rPr lang="uk-UA" dirty="0"/>
              <a:t>наприклад, між співробітниками підприємства</a:t>
            </a:r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B14C9-E692-D0C8-D43E-8DDB929D7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43000"/>
          </a:xfrm>
        </p:spPr>
        <p:txBody>
          <a:bodyPr>
            <a:noAutofit/>
          </a:bodyPr>
          <a:lstStyle/>
          <a:p>
            <a:pPr indent="361950" algn="ctr">
              <a:defRPr/>
            </a:pPr>
            <a:r>
              <a:rPr lang="uk-UA" sz="2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Bookman Old Style" pitchFamily="18" charset="0"/>
              </a:rPr>
              <a:t>УПРАВЛІНСЬКА ЗВІТНІСТЬ ДОПОМАГАЄ ВСІЙ ЖИТТЄДІЯЛЬНОСТІ ПІДПРИЄМСТВА</a:t>
            </a:r>
            <a:endParaRPr lang="ru-RU" sz="2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2279B06-ED79-659E-2FF7-52DD37EF5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534400" cy="5181600"/>
          </a:xfrm>
        </p:spPr>
        <p:txBody>
          <a:bodyPr>
            <a:normAutofit fontScale="62500" lnSpcReduction="2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uk-UA" b="1" i="1" dirty="0"/>
              <a:t>Забезпечує швидкий огляд діяльності</a:t>
            </a:r>
            <a:endParaRPr lang="ru-RU" b="1" i="1" dirty="0"/>
          </a:p>
          <a:p>
            <a:pPr marL="892175" indent="-273050">
              <a:buFont typeface="Wingdings 2" pitchFamily="18" charset="2"/>
              <a:buChar char=""/>
              <a:defRPr/>
            </a:pPr>
            <a:r>
              <a:rPr lang="uk-UA" dirty="0"/>
              <a:t>відомості про фактичну, а не нормативну ефективність</a:t>
            </a:r>
            <a:endParaRPr lang="ru-RU" dirty="0"/>
          </a:p>
          <a:p>
            <a:pPr marL="892175" indent="-273050">
              <a:buFont typeface="Wingdings 2" pitchFamily="18" charset="2"/>
              <a:buChar char=""/>
              <a:defRPr/>
            </a:pPr>
            <a:r>
              <a:rPr lang="uk-UA" dirty="0"/>
              <a:t>наприклад, покращення загальної ефективності роботи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b="1" i="1" dirty="0"/>
              <a:t>Вказує на існуючі проблеми і недоліки</a:t>
            </a:r>
            <a:endParaRPr lang="ru-RU" b="1" i="1" dirty="0"/>
          </a:p>
          <a:p>
            <a:pPr marL="892175" indent="-273050">
              <a:buFont typeface="Wingdings 2" pitchFamily="18" charset="2"/>
              <a:buChar char=""/>
              <a:defRPr/>
            </a:pPr>
            <a:r>
              <a:rPr lang="uk-UA" dirty="0"/>
              <a:t>наприклад, великі затрати на утримання товарно-матеріальних цінностей через погане планування виробництва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b="1" i="1" dirty="0"/>
              <a:t>Вказує на потенційні проблеми в майбутньому</a:t>
            </a:r>
            <a:endParaRPr lang="ru-RU" b="1" i="1" dirty="0"/>
          </a:p>
          <a:p>
            <a:pPr marL="892175" indent="-273050">
              <a:buFont typeface="Wingdings 2" pitchFamily="18" charset="2"/>
              <a:buChar char=""/>
              <a:defRPr/>
            </a:pPr>
            <a:r>
              <a:rPr lang="uk-UA" dirty="0"/>
              <a:t>наприклад, </a:t>
            </a:r>
            <a:r>
              <a:rPr lang="uk-UA" dirty="0" err="1"/>
              <a:t>загрожуючий</a:t>
            </a:r>
            <a:r>
              <a:rPr lang="uk-UA" dirty="0"/>
              <a:t> брак грошових коштів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b="1" i="1" dirty="0"/>
              <a:t>Вирішення питань і проблем повсякденної діяльності</a:t>
            </a:r>
            <a:endParaRPr lang="ru-RU" b="1" i="1" dirty="0"/>
          </a:p>
          <a:p>
            <a:pPr marL="895350" indent="-266700">
              <a:buFont typeface="Wingdings 2" pitchFamily="18" charset="2"/>
              <a:buChar char=""/>
              <a:defRPr/>
            </a:pPr>
            <a:r>
              <a:rPr lang="uk-UA" dirty="0"/>
              <a:t>наприклад, скільки металу потрібно купити для виробництва </a:t>
            </a:r>
            <a:r>
              <a:rPr lang="uk-UA" sz="1900" dirty="0">
                <a:latin typeface="Bookman Old Style" pitchFamily="18" charset="0"/>
              </a:rPr>
              <a:t>4000</a:t>
            </a:r>
            <a:r>
              <a:rPr lang="uk-UA" dirty="0"/>
              <a:t> вантажівок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b="1" i="1" dirty="0"/>
              <a:t>Стратегічні і довгострокові рішення</a:t>
            </a:r>
            <a:endParaRPr lang="ru-RU" b="1" i="1" dirty="0"/>
          </a:p>
          <a:p>
            <a:pPr marL="892175" indent="-273050">
              <a:buFont typeface="Wingdings 2" pitchFamily="18" charset="2"/>
              <a:buChar char=""/>
              <a:defRPr/>
            </a:pPr>
            <a:r>
              <a:rPr lang="uk-UA" dirty="0"/>
              <a:t>наприклад, визначення структури капіталу підприємства</a:t>
            </a:r>
            <a:endParaRPr lang="ru-RU" dirty="0"/>
          </a:p>
          <a:p>
            <a:pPr>
              <a:buFont typeface="Wingdings 2" pitchFamily="18" charset="2"/>
              <a:buNone/>
              <a:defRPr/>
            </a:pPr>
            <a:r>
              <a:rPr lang="uk-UA" b="1" i="1" dirty="0"/>
              <a:t>Вказівки щодо планування діяльності  і складання бюджетів</a:t>
            </a:r>
            <a:endParaRPr lang="ru-RU" b="1" i="1" dirty="0"/>
          </a:p>
          <a:p>
            <a:pPr marL="892175" indent="-273050">
              <a:buFont typeface="Wingdings 2" pitchFamily="18" charset="2"/>
              <a:buChar char=""/>
              <a:defRPr/>
            </a:pPr>
            <a:r>
              <a:rPr lang="uk-UA" dirty="0"/>
              <a:t>наприклад, які відділи сприяють виконанню плану виробництва і яким чином</a:t>
            </a:r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>
            <a:extLst>
              <a:ext uri="{FF2B5EF4-FFF2-40B4-BE49-F238E27FC236}">
                <a16:creationId xmlns:a16="http://schemas.microsoft.com/office/drawing/2014/main" id="{30150D36-ACC9-42B9-1F82-213D61FB6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82" y="714356"/>
            <a:ext cx="3929090" cy="1714512"/>
          </a:xfrm>
          <a:prstGeom prst="flowChartMagneticTape">
            <a:avLst/>
          </a:prstGeom>
          <a:solidFill>
            <a:srgbClr val="7030A0"/>
          </a:solidFill>
          <a:ln>
            <a:headEnd/>
            <a:tailEnd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spcAft>
                <a:spcPts val="1000"/>
              </a:spcAft>
              <a:defRPr/>
            </a:pPr>
            <a:endParaRPr lang="uk-UA" sz="7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  <a:p>
            <a:pPr algn="ctr">
              <a:spcAft>
                <a:spcPts val="1000"/>
              </a:spcAft>
              <a:defRPr/>
            </a:pPr>
            <a:r>
              <a:rPr lang="uk-UA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Корпоративний конфлікт</a:t>
            </a:r>
            <a:endParaRPr lang="uk-UA" sz="2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04612B0-827A-505A-254A-705DDBEDE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926" y="2143116"/>
            <a:ext cx="5786478" cy="279805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/>
          <a:p>
            <a:pPr algn="just">
              <a:defRPr/>
            </a:pPr>
            <a:r>
              <a:rPr lang="uk-UA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це </a:t>
            </a:r>
            <a:r>
              <a:rPr lang="uk-UA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це</a:t>
            </a:r>
            <a:r>
              <a:rPr lang="uk-UA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боротьба суб’єктів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корпоративних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відносин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за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матеріальні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та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нематеріальні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ресурси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акціонерних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товариств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з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викорис-танням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всіх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наявних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у них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інструментів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та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методів</a:t>
            </a:r>
            <a:r>
              <a:rPr lang="ru-RU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впливу</a:t>
            </a:r>
            <a:endParaRPr lang="ru-RU" sz="2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  <a:defRPr/>
            </a:pPr>
            <a:endParaRPr lang="uk-UA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>
            <a:extLst>
              <a:ext uri="{FF2B5EF4-FFF2-40B4-BE49-F238E27FC236}">
                <a16:creationId xmlns:a16="http://schemas.microsoft.com/office/drawing/2014/main" id="{76B2218E-9175-EF3E-4517-AA7369ED6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82" y="714356"/>
            <a:ext cx="3929090" cy="1714512"/>
          </a:xfrm>
          <a:prstGeom prst="flowChartMagneticTape">
            <a:avLst/>
          </a:prstGeom>
          <a:solidFill>
            <a:srgbClr val="7030A0"/>
          </a:solidFill>
          <a:ln>
            <a:headEnd/>
            <a:tailEnd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spcAft>
                <a:spcPts val="1000"/>
              </a:spcAft>
              <a:defRPr/>
            </a:pPr>
            <a:endParaRPr lang="uk-UA" sz="7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  <a:p>
            <a:pPr algn="ctr">
              <a:spcAft>
                <a:spcPts val="1000"/>
              </a:spcAft>
              <a:defRPr/>
            </a:pPr>
            <a:r>
              <a:rPr lang="uk-UA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Асиметрія інформації </a:t>
            </a:r>
            <a:endParaRPr lang="uk-UA" sz="2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82E081-F1C8-12BB-F795-DCF6854BE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926" y="2143116"/>
            <a:ext cx="5786478" cy="157391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/>
          <a:p>
            <a:pPr algn="just">
              <a:spcAft>
                <a:spcPts val="0"/>
              </a:spcAft>
              <a:defRPr/>
            </a:pPr>
            <a:r>
              <a:rPr lang="uk-UA" sz="2000" dirty="0"/>
              <a:t>є одним з аспектів недосконалості інформації, яка виникає через те, що різні учасники ринкових операцій мають різні відомості</a:t>
            </a:r>
            <a:endParaRPr lang="uk-UA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2">
            <a:extLst>
              <a:ext uri="{FF2B5EF4-FFF2-40B4-BE49-F238E27FC236}">
                <a16:creationId xmlns:a16="http://schemas.microsoft.com/office/drawing/2014/main" id="{CEFFF7E3-3DDF-C7F1-6BF2-E058940C3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ru-UA"/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F1A0D5F9-04C9-7822-CA76-9C3915FA811C}"/>
              </a:ext>
            </a:extLst>
          </p:cNvPr>
          <p:cNvGraphicFramePr/>
          <p:nvPr/>
        </p:nvGraphicFramePr>
        <p:xfrm>
          <a:off x="395536" y="1849384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Схема 14">
            <a:extLst>
              <a:ext uri="{FF2B5EF4-FFF2-40B4-BE49-F238E27FC236}">
                <a16:creationId xmlns:a16="http://schemas.microsoft.com/office/drawing/2014/main" id="{B4972963-19CE-4823-022E-8A1B4F4FA9FC}"/>
              </a:ext>
            </a:extLst>
          </p:cNvPr>
          <p:cNvGraphicFramePr/>
          <p:nvPr/>
        </p:nvGraphicFramePr>
        <p:xfrm>
          <a:off x="357158" y="3224946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2773" name="Прямоугольник 4">
            <a:extLst>
              <a:ext uri="{FF2B5EF4-FFF2-40B4-BE49-F238E27FC236}">
                <a16:creationId xmlns:a16="http://schemas.microsoft.com/office/drawing/2014/main" id="{9C8827EE-D61E-C92E-D20D-10A708773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60350"/>
            <a:ext cx="771525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UA" sz="1900" b="1">
                <a:latin typeface="Palatino Linotype" panose="02040502050505030304" pitchFamily="18" charset="0"/>
              </a:rPr>
              <a:t> </a:t>
            </a:r>
            <a:r>
              <a:rPr lang="uk-UA" altLang="ru-UA" sz="1900" b="1"/>
              <a:t>ПРИКЛАДИ АСИМЕТРІЇ </a:t>
            </a:r>
            <a:r>
              <a:rPr lang="uk-UA" altLang="ru-UA" b="1"/>
              <a:t>ІНФОРМАЦІЇ 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973D9-31A4-39B0-C17C-06C11F620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uk-UA" sz="2000" b="1" dirty="0">
                <a:solidFill>
                  <a:schemeClr val="tx1"/>
                </a:solidFill>
              </a:rPr>
              <a:t>За спільну працю з «асиметрії інформації» Нобелівську премію в галузі економічних наук отримали </a:t>
            </a:r>
            <a:br>
              <a:rPr lang="uk-UA" sz="2000" b="1" dirty="0">
                <a:solidFill>
                  <a:schemeClr val="tx1"/>
                </a:solidFill>
              </a:rPr>
            </a:br>
            <a:r>
              <a:rPr lang="uk-UA" sz="2000" b="1" dirty="0">
                <a:solidFill>
                  <a:schemeClr val="tx1"/>
                </a:solidFill>
              </a:rPr>
              <a:t>Джордж </a:t>
            </a:r>
            <a:r>
              <a:rPr lang="uk-UA" sz="2000" b="1" dirty="0" err="1">
                <a:solidFill>
                  <a:schemeClr val="tx1"/>
                </a:solidFill>
              </a:rPr>
              <a:t>Акерлоф</a:t>
            </a:r>
            <a:r>
              <a:rPr lang="uk-UA" sz="2000" b="1" dirty="0">
                <a:solidFill>
                  <a:schemeClr val="tx1"/>
                </a:solidFill>
              </a:rPr>
              <a:t> із Каліфорнійського Університету в </a:t>
            </a:r>
            <a:r>
              <a:rPr lang="uk-UA" sz="2000" b="1" dirty="0" err="1">
                <a:solidFill>
                  <a:schemeClr val="tx1"/>
                </a:solidFill>
              </a:rPr>
              <a:t>Берклі</a:t>
            </a:r>
            <a:r>
              <a:rPr lang="uk-UA" sz="2000" b="1" dirty="0">
                <a:solidFill>
                  <a:schemeClr val="tx1"/>
                </a:solidFill>
              </a:rPr>
              <a:t>, </a:t>
            </a:r>
            <a:br>
              <a:rPr lang="uk-UA" sz="2000" b="1" dirty="0">
                <a:solidFill>
                  <a:schemeClr val="tx1"/>
                </a:solidFill>
              </a:rPr>
            </a:br>
            <a:r>
              <a:rPr lang="uk-UA" sz="2000" b="1" dirty="0">
                <a:solidFill>
                  <a:schemeClr val="tx1"/>
                </a:solidFill>
              </a:rPr>
              <a:t>Майкл </a:t>
            </a:r>
            <a:r>
              <a:rPr lang="uk-UA" sz="2000" b="1" dirty="0" err="1">
                <a:solidFill>
                  <a:schemeClr val="tx1"/>
                </a:solidFill>
              </a:rPr>
              <a:t>Спенс</a:t>
            </a:r>
            <a:r>
              <a:rPr lang="uk-UA" sz="2000" b="1" dirty="0">
                <a:solidFill>
                  <a:schemeClr val="tx1"/>
                </a:solidFill>
              </a:rPr>
              <a:t> із Стенфордського Університету та я</a:t>
            </a:r>
          </a:p>
        </p:txBody>
      </p:sp>
      <p:pic>
        <p:nvPicPr>
          <p:cNvPr id="33795" name="Picture 3" descr="C:\Users\Лена\Desktop\images1.jpg">
            <a:extLst>
              <a:ext uri="{FF2B5EF4-FFF2-40B4-BE49-F238E27FC236}">
                <a16:creationId xmlns:a16="http://schemas.microsoft.com/office/drawing/2014/main" id="{A7F481B5-7432-5598-0D62-F13E39FEF95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2060575"/>
            <a:ext cx="2519363" cy="3024188"/>
          </a:xfrm>
          <a:noFill/>
        </p:spPr>
      </p:pic>
      <p:pic>
        <p:nvPicPr>
          <p:cNvPr id="33796" name="Picture 4" descr="C:\Users\Лена\Desktop\assimetria_0112_3.jpg">
            <a:extLst>
              <a:ext uri="{FF2B5EF4-FFF2-40B4-BE49-F238E27FC236}">
                <a16:creationId xmlns:a16="http://schemas.microsoft.com/office/drawing/2014/main" id="{38DDBEEF-09A5-B264-4F34-65FD12D5F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060575"/>
            <a:ext cx="2317750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FE4DB7-1AD7-A11D-6267-461A6AB01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Типологія корпоративних конфліктів як основа облікової асиметрії інформації</a:t>
            </a:r>
            <a:endParaRPr lang="uk-UA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92F1639-244B-7A4F-7B6C-0B0930AC2096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1700213"/>
          <a:ext cx="7920037" cy="4745037"/>
        </p:xfrm>
        <a:graphic>
          <a:graphicData uri="http://schemas.openxmlformats.org/drawingml/2006/table">
            <a:tbl>
              <a:tblPr/>
              <a:tblGrid>
                <a:gridCol w="2519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Суб’єкти конфлікту</a:t>
                      </a:r>
                      <a:endParaRPr kumimoji="0" lang="uk-U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(конфронтаційне групування)</a:t>
                      </a:r>
                      <a:endParaRPr kumimoji="0" lang="uk-UA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КРУПНІ АКЦІОНЕРИ ПІДПРИЄМСТВА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392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ДРІБНІ АКЦІОНЕРИ ПІДПРИЄМСТВА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РІЗНІ ПОГЛЯДИ НА РОЗВИТОК ДІЯЛЬНОСТІ, ПІДХІД ДО РЕІНВЕСТУВАННЯ ПРИБУТКУ, МІНІМІЗАЦІЯ ВИПЛАТИ ДИВІДЕНДІВ ДЕРЖАТЕЛЯМ ПРОСТИХ АКЦІЙ, ЗДІЙСНЕННЯ ДОДАТКОВОЇ ЕМІСІЇ АКЦІЙ ЯК КРОК ДО РОЗШИРЕННЯ ДІЯЛЬНОСТІ, ОБМЕЖЕННЯ ІНФОРМАЦІЙНОЇ ВІДКРИТОСТІ ПІДПРИЄМСТВА 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82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МАКСИМІЗАЦІЯ РОЗМІРУ ВИПЛАТ ДИВІДЕНДІВ, ПРОТИВНИКИ ДОДАТКОВОЇ ЕМІСІЇ АКЦІЙ, ПІДВИЩЕННЯ ІНФОРМАЦІЙНОЇ ВІДКРИТОСТІ ПІДПРИЄМСТВА</a:t>
                      </a:r>
                      <a:endParaRPr kumimoji="0" lang="uk-U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00743C1-04CE-3B27-B1A3-5020E7F53AA0}"/>
              </a:ext>
            </a:extLst>
          </p:cNvPr>
          <p:cNvGraphicFramePr>
            <a:graphicFrameLocks noGrp="1"/>
          </p:cNvGraphicFramePr>
          <p:nvPr/>
        </p:nvGraphicFramePr>
        <p:xfrm>
          <a:off x="755650" y="1125538"/>
          <a:ext cx="7993063" cy="5543550"/>
        </p:xfrm>
        <a:graphic>
          <a:graphicData uri="http://schemas.openxmlformats.org/drawingml/2006/table">
            <a:tbl>
              <a:tblPr/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7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Суб’єкти конфлікту</a:t>
                      </a:r>
                      <a:endParaRPr kumimoji="0" lang="uk-U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ТОП-МЕНЕДЖМЕНТ</a:t>
                      </a:r>
                      <a:endParaRPr kumimoji="0" lang="uk-UA" sz="17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284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ЗАЦІКАВЛЕНІ В ПІДВИЩЕННІ АВТОНОМНОСТІ, РОЗМІРУ ВИПЛАТ ЗА РЕЗУЛЬТАТИ ДІЯЛЬНОСТІ (МАКСИМАЛЬНО ВИКОРИСТОВУЮЧИ НАЯВНИЙ ТА СТРАТЕГІЧНИЙ РЕСУРС ПІДПРИЄМСТВА), МІНІМІЗАЦІЇ ПІДЗВІТНОСТІ ТА ПІДКОНТРОЛЬНОСТІ ЗА РЕЗУЛЬТАТИ СВОЄЇ ДІЯЛЬНОСТІ, КЕРУВАННІ ІНФОРМАЦІЙНИМИ ПОТОКАМИ В РОЗРІЗІ ОБ’ЄКТІВ УПРАВЛІННЯ, ЗОКРЕМА ФІНАНСОВИХ ПОТОКІВ, ПРИЙНЯТТЯ УПРАВЛІНСЬКИХ РІШЕНЬ В РАМКАХ СВОЇХ ІНТЕРЕСІВ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7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6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АКЦІОНЕРИ ПІДПРИЄМСТВА</a:t>
                      </a:r>
                      <a:endParaRPr kumimoji="0" lang="uk-UA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ПІДВИЩЕННЯ ПІДЗВІТНОСТІ МЕНЕДЖЕРІВ, КОНТРОЛЮ НАД ІНФОРМАЦІЙНИМИ ПОТОКАМИ, КОНТРОЛЬ ЗА ДЖЕРЕЛАМИ ЗОВНІШНІХ ФІНАНСОВИХ РЕСУРСІВ, НАРОЩЕННЯ ЕКОНОМІЧНОЇ ДОДАНОЇ ВАРТОСТІ ТА ВАРТОСТІ ПІДПРИЄМСТВА В ЦІЛОМУ, КОНТРОЛЬ ЗА КЛЮЧОВИМИ ПОКАЗНИКАМИ ДІЯЛЬНОСТІ </a:t>
                      </a:r>
                      <a:endParaRPr kumimoji="0" lang="uk-UA" sz="17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812" marR="668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F84E264-60F5-FC13-5095-313C8D475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Типологія корпоративних конфліктів як основа облікової асиметрії інформації</a:t>
            </a:r>
            <a:endParaRPr lang="uk-UA" sz="2400" dirty="0"/>
          </a:p>
        </p:txBody>
      </p:sp>
    </p:spTree>
  </p:cSld>
  <p:clrMapOvr>
    <a:masterClrMapping/>
  </p:clrMapOvr>
  <p:transition>
    <p:wheel spokes="8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C1A5F-BB14-9B85-5A2F-7EADBAFC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Типологія корпоративних конфліктів як основа облікової асиметрії інформації</a:t>
            </a:r>
            <a:endParaRPr lang="uk-UA" sz="2400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83BB403C-1268-BDA8-2BE3-1207B5624462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1412875"/>
          <a:ext cx="8183563" cy="4999038"/>
        </p:xfrm>
        <a:graphic>
          <a:graphicData uri="http://schemas.openxmlformats.org/drawingml/2006/table">
            <a:tbl>
              <a:tblPr/>
              <a:tblGrid>
                <a:gridCol w="208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99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Суб’єкти конфлікту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7964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МЕНЕДЖЕРИ НИЖЧИХ РІВНІВ ТА ІНШІ ПРАЦІВНИКИ ПІДПРИЄМСТВА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rgbClr val="F7964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653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ТОП-МЕНЕДЖМЕНТ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7964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МАНІПУЛЮВАННЯ ПОКАЗНИКАМИ, НА ОСНОВІ ЯКИХ ЗДІЙСНЮЄТЬСЯ ОЦІНЮВАННЯ ЇХ РОБОТИ, ОБМЕЖЕННЯ ДОСТУПУ ДО ІНФОРМАЦІЙНОГО РЕСУРСУ ЯК ЗАХИСТ СВОЇХ ІНТЕРЕСІВ, ПРИЙНЯТТЯ РІШЕНЬ В ІНТЕРЕСАХ СТРУКТУРНОГО ПІДРОЗДІЛУ, ЩО ВИХОДЯТЬ ЗА МЕЖІ ІНТЕРЕСІВ ПІДПРИЄМСТВА В ЦІЛОМУ 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F7964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542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ПІДВИЩЕННЯ ПІДЗВІТНОСТІ ПРАЦІВНИКІВ НИЖЧОЇ ЛАНКИ, МІНІМІЗАЦІЯ АСИМЕТРИЧНОСТІ ІНФОРМАЦІЇ, ЩО НАДХОДИТЬ З ДАНОГО РІВНЯ УПРАВЛІННЯ, МІНІМІЗАЦІЯ СОЦІАЛЬНОГО ПАКЕТУ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C2439-6BA1-525B-B441-8450A328B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sz="4400" b="1" dirty="0">
                <a:solidFill>
                  <a:schemeClr val="tx1"/>
                </a:solidFill>
              </a:rPr>
              <a:t>4 % </a:t>
            </a:r>
            <a:r>
              <a:rPr lang="uk-UA" sz="2800" b="1" dirty="0">
                <a:solidFill>
                  <a:schemeClr val="tx1"/>
                </a:solidFill>
              </a:rPr>
              <a:t>користувачів вважають </a:t>
            </a:r>
            <a:br>
              <a:rPr lang="uk-UA" sz="2800" b="1" dirty="0">
                <a:solidFill>
                  <a:schemeClr val="tx1"/>
                </a:solidFill>
              </a:rPr>
            </a:br>
            <a:r>
              <a:rPr lang="uk-UA" sz="3900" b="1" dirty="0">
                <a:solidFill>
                  <a:schemeClr val="tx1"/>
                </a:solidFill>
              </a:rPr>
              <a:t>фінансову звітність </a:t>
            </a:r>
            <a:r>
              <a:rPr lang="uk-UA" sz="2800" b="1" dirty="0">
                <a:solidFill>
                  <a:schemeClr val="tx1"/>
                </a:solidFill>
              </a:rPr>
              <a:t>корисною в процесі прийняття управлінських рішень </a:t>
            </a:r>
          </a:p>
        </p:txBody>
      </p:sp>
      <p:pic>
        <p:nvPicPr>
          <p:cNvPr id="11267" name="Picture 2" descr="C:\Users\Лена\Desktop\pustoi-kinozal-0000780819-preview.jpg">
            <a:extLst>
              <a:ext uri="{FF2B5EF4-FFF2-40B4-BE49-F238E27FC236}">
                <a16:creationId xmlns:a16="http://schemas.microsoft.com/office/drawing/2014/main" id="{2310D7D7-7120-2909-4EE3-B5450EB367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6213" y="1882775"/>
            <a:ext cx="6251575" cy="4572000"/>
          </a:xfrm>
          <a:noFill/>
        </p:spPr>
      </p:pic>
    </p:spTree>
  </p:cSld>
  <p:clrMapOvr>
    <a:masterClrMapping/>
  </p:clrMapOvr>
  <p:transition>
    <p:wheel spokes="8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216BF7-1F4B-B396-9920-5381B4D5E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Типологія корпоративних конфліктів як основа облікової асиметрії інформації</a:t>
            </a:r>
            <a:endParaRPr lang="uk-UA" sz="2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8CD659A-F25C-5512-8EAF-813B09089BDB}"/>
              </a:ext>
            </a:extLst>
          </p:cNvPr>
          <p:cNvGraphicFramePr>
            <a:graphicFrameLocks noGrp="1"/>
          </p:cNvGraphicFramePr>
          <p:nvPr/>
        </p:nvGraphicFramePr>
        <p:xfrm>
          <a:off x="1187450" y="1412875"/>
          <a:ext cx="7129463" cy="3505200"/>
        </p:xfrm>
        <a:graphic>
          <a:graphicData uri="http://schemas.openxmlformats.org/drawingml/2006/table">
            <a:tbl>
              <a:tblPr/>
              <a:tblGrid>
                <a:gridCol w="26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5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6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Суб’єкти конфлікту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АКЦІОНЕРИ ПІДПРИЄМСТВА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9294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 ДЕРЖАВНОЇ ВЛАДИ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ЗАКРІПЛЕННЯ ІНТЕРЕСІВ НА РИНКУ КАПІТАЛУ, МІНІМІЗАЦІЯ ВПЛИВУ НА ДІЯЛЬНІСТЬ 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12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ДІЯЛЬНІСТЬ БІЗНЕС-ОДИНИЦІ ЯК УЧАСНИКА РИНКУ КАПІТАЛУ ВІДСТОЮЮЧИ ВЛАСНІ ПРІОРИТЕТНІ ІНТЕРЕСИ, ПІДКОНТРОЛЬНІСТЬ ДІЯЛЬНОСТІ 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D8BF3-343A-82CB-7324-810E292D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Типологія корпоративних конфліктів як основа облікової асиметрії інформації</a:t>
            </a:r>
            <a:endParaRPr lang="uk-UA" sz="2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17B29C6-0D0B-5E30-3A76-178B3EE52068}"/>
              </a:ext>
            </a:extLst>
          </p:cNvPr>
          <p:cNvGraphicFramePr>
            <a:graphicFrameLocks noGrp="1"/>
          </p:cNvGraphicFramePr>
          <p:nvPr/>
        </p:nvGraphicFramePr>
        <p:xfrm>
          <a:off x="971550" y="1484313"/>
          <a:ext cx="7777163" cy="3856037"/>
        </p:xfrm>
        <a:graphic>
          <a:graphicData uri="http://schemas.openxmlformats.org/drawingml/2006/table">
            <a:tbl>
              <a:tblPr/>
              <a:tblGrid>
                <a:gridCol w="230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08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Суб’єкти конфлікту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НАСЕЛЕННЯ КРАЇНИ, РЕГІОНУ, МІСТА ФУНКЦІОНУВАННЯ ПІДПРИЄМСТВА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0969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АДМІНІСТРАЦІЯ ПІДПРИЄМСТВА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РЕАЛІЗАЦІЯ СОЦІАЛЬНИХ ПРОГРАМ ТА ДОТРИМАННЯ СОЦІАЛЬНИХ ТА ЕКОЛОГІЧНИХ ПРАВ ТА НОРМ, НАПОВНЕННЯ МІСЦЕВОГО ТА ДЕРЖАВНОГО БЮДЖЕТІВ 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425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МІНІМІЗАЦІЯ СПЛАТИ ПОДАТКІВ, ВИКРИВЛЕННЯ ІНФОРМАЦІЇ ПРО ЕКОЛОГІЧНІ НАСЛІДКИ ДІЯЛЬНОСТІ ПІДПРИЄМСТВА 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3583" marR="4358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8928" name="Rectangle 1">
            <a:extLst>
              <a:ext uri="{FF2B5EF4-FFF2-40B4-BE49-F238E27FC236}">
                <a16:creationId xmlns:a16="http://schemas.microsoft.com/office/drawing/2014/main" id="{CFE812AE-7A89-CF2A-2B2A-7E7A8994B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uk-UA" altLang="ru-UA"/>
          </a:p>
        </p:txBody>
      </p:sp>
    </p:spTree>
  </p:cSld>
  <p:clrMapOvr>
    <a:masterClrMapping/>
  </p:clrMapOvr>
  <p:transition>
    <p:wheel spokes="8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C81C452-E154-01AF-FBB2-EC5CE2AE898D}"/>
              </a:ext>
            </a:extLst>
          </p:cNvPr>
          <p:cNvSpPr/>
          <p:nvPr/>
        </p:nvSpPr>
        <p:spPr>
          <a:xfrm>
            <a:off x="571472" y="332656"/>
            <a:ext cx="7888960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Правила використання облікової інформації в процесі прийняття управлінських рішень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40DA33F9-0F71-9FF8-9B84-17CED4179A7D}"/>
              </a:ext>
            </a:extLst>
          </p:cNvPr>
          <p:cNvSpPr/>
          <p:nvPr/>
        </p:nvSpPr>
        <p:spPr>
          <a:xfrm>
            <a:off x="2571750" y="1628775"/>
            <a:ext cx="6248400" cy="166211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/>
              <a:t>піддавати сумнівам отриману для прийняття рішення облікову інформацію на достовірність, виходячи з постулату: </a:t>
            </a:r>
            <a:r>
              <a:rPr lang="uk-UA" b="1" dirty="0" err="1"/>
              <a:t>“значення</a:t>
            </a:r>
            <a:r>
              <a:rPr lang="uk-UA" b="1" dirty="0"/>
              <a:t> даних обліку може мати різне вартісне вираження в залежності від обраних до застосування способів визнання та методів </a:t>
            </a:r>
            <a:r>
              <a:rPr lang="uk-UA" b="1" dirty="0" err="1"/>
              <a:t>оцінки”</a:t>
            </a:r>
            <a:endParaRPr lang="uk-UA" b="1" dirty="0"/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9D5774E9-83AE-642F-6E49-D3ECC5BD0B84}"/>
              </a:ext>
            </a:extLst>
          </p:cNvPr>
          <p:cNvSpPr/>
          <p:nvPr/>
        </p:nvSpPr>
        <p:spPr>
          <a:xfrm>
            <a:off x="2571750" y="3573463"/>
            <a:ext cx="6176963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/>
              <a:t>враховувати парадокси облікової інформації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29737905-F753-4A31-5101-9C8A5034AAF9}"/>
              </a:ext>
            </a:extLst>
          </p:cNvPr>
          <p:cNvSpPr/>
          <p:nvPr/>
        </p:nvSpPr>
        <p:spPr>
          <a:xfrm>
            <a:off x="928688" y="22812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E5524E5B-F70A-6CF6-338D-608DB33DCBEB}"/>
              </a:ext>
            </a:extLst>
          </p:cNvPr>
          <p:cNvSpPr/>
          <p:nvPr/>
        </p:nvSpPr>
        <p:spPr>
          <a:xfrm>
            <a:off x="1000125" y="36449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DCD0315C-A407-E2E0-97E5-C0C6627A0F68}"/>
              </a:ext>
            </a:extLst>
          </p:cNvPr>
          <p:cNvSpPr/>
          <p:nvPr/>
        </p:nvSpPr>
        <p:spPr>
          <a:xfrm>
            <a:off x="971550" y="51577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6B1E7234-B390-EAB9-E9B4-34E2D23F4276}"/>
              </a:ext>
            </a:extLst>
          </p:cNvPr>
          <p:cNvSpPr/>
          <p:nvPr/>
        </p:nvSpPr>
        <p:spPr>
          <a:xfrm>
            <a:off x="2555875" y="4587875"/>
            <a:ext cx="6192838" cy="17208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/>
              <a:t>формувати похідний інформаційний масив на основі даних системи бухгалтерського обліку врахувавши або ж нівелювавши вплив методології обліку на інформаційне забезпечення процесу прийняття управлінських рішень</a:t>
            </a:r>
          </a:p>
        </p:txBody>
      </p:sp>
    </p:spTree>
  </p:cSld>
  <p:clrMapOvr>
    <a:masterClrMapping/>
  </p:clrMapOvr>
  <p:transition>
    <p:wheel spokes="8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6589314-2088-899E-DD94-457210707CB1}"/>
              </a:ext>
            </a:extLst>
          </p:cNvPr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Парадокси облікової інформації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E800097D-E3D6-F1D6-B399-F8A127AD67F6}"/>
              </a:ext>
            </a:extLst>
          </p:cNvPr>
          <p:cNvSpPr/>
          <p:nvPr/>
        </p:nvSpPr>
        <p:spPr>
          <a:xfrm>
            <a:off x="2571750" y="1268413"/>
            <a:ext cx="5500688" cy="50482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прибуток є, а грошових коштів немає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D15862FD-AFF2-9691-9A08-F820A7B45810}"/>
              </a:ext>
            </a:extLst>
          </p:cNvPr>
          <p:cNvSpPr/>
          <p:nvPr/>
        </p:nvSpPr>
        <p:spPr>
          <a:xfrm>
            <a:off x="2571750" y="2263775"/>
            <a:ext cx="5500688" cy="44450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грошові кошти є, а прибутку немає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80EF4DA3-B3B6-7B76-1886-098F62B4448D}"/>
              </a:ext>
            </a:extLst>
          </p:cNvPr>
          <p:cNvSpPr/>
          <p:nvPr/>
        </p:nvSpPr>
        <p:spPr>
          <a:xfrm>
            <a:off x="928688" y="11969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0B17125B-0531-3877-D0E7-2BDE404B5262}"/>
              </a:ext>
            </a:extLst>
          </p:cNvPr>
          <p:cNvSpPr/>
          <p:nvPr/>
        </p:nvSpPr>
        <p:spPr>
          <a:xfrm>
            <a:off x="1000125" y="21336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380A3B09-3DC4-2530-3F98-8C47487F837C}"/>
              </a:ext>
            </a:extLst>
          </p:cNvPr>
          <p:cNvSpPr/>
          <p:nvPr/>
        </p:nvSpPr>
        <p:spPr>
          <a:xfrm>
            <a:off x="971550" y="3278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021A2248-87B2-76AB-BB7B-2F6184239013}"/>
              </a:ext>
            </a:extLst>
          </p:cNvPr>
          <p:cNvSpPr/>
          <p:nvPr/>
        </p:nvSpPr>
        <p:spPr>
          <a:xfrm>
            <a:off x="2555875" y="31416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прибуток зріс, а грошових коштів більше не стало</a:t>
            </a:r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FBE0B4AA-7ECF-9402-3F96-52978BB4EB35}"/>
              </a:ext>
            </a:extLst>
          </p:cNvPr>
          <p:cNvSpPr/>
          <p:nvPr/>
        </p:nvSpPr>
        <p:spPr>
          <a:xfrm>
            <a:off x="2543175" y="42211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вартість майна змінилася (збільшилася), а прибутку немає</a:t>
            </a:r>
          </a:p>
        </p:txBody>
      </p:sp>
      <p:sp>
        <p:nvSpPr>
          <p:cNvPr id="15" name="Штриховая стрелка вправо 14">
            <a:extLst>
              <a:ext uri="{FF2B5EF4-FFF2-40B4-BE49-F238E27FC236}">
                <a16:creationId xmlns:a16="http://schemas.microsoft.com/office/drawing/2014/main" id="{E6231F3A-550E-8F91-C2A6-FE50B68523AC}"/>
              </a:ext>
            </a:extLst>
          </p:cNvPr>
          <p:cNvSpPr/>
          <p:nvPr/>
        </p:nvSpPr>
        <p:spPr>
          <a:xfrm>
            <a:off x="971550" y="42926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6" name="Прямоугольник с двумя вырезанными противолежащими углами 15">
            <a:extLst>
              <a:ext uri="{FF2B5EF4-FFF2-40B4-BE49-F238E27FC236}">
                <a16:creationId xmlns:a16="http://schemas.microsoft.com/office/drawing/2014/main" id="{CEAC0B1D-643A-EFBC-0BEF-50BF40EE21E2}"/>
              </a:ext>
            </a:extLst>
          </p:cNvPr>
          <p:cNvSpPr/>
          <p:nvPr/>
        </p:nvSpPr>
        <p:spPr>
          <a:xfrm>
            <a:off x="2543175" y="5235575"/>
            <a:ext cx="5500688" cy="425450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прибуток змінився, а вартість майна ні</a:t>
            </a:r>
          </a:p>
        </p:txBody>
      </p:sp>
      <p:sp>
        <p:nvSpPr>
          <p:cNvPr id="17" name="Штриховая стрелка вправо 16">
            <a:extLst>
              <a:ext uri="{FF2B5EF4-FFF2-40B4-BE49-F238E27FC236}">
                <a16:creationId xmlns:a16="http://schemas.microsoft.com/office/drawing/2014/main" id="{FAF8F45F-3E2A-BC6E-8C06-4080E6E39A83}"/>
              </a:ext>
            </a:extLst>
          </p:cNvPr>
          <p:cNvSpPr/>
          <p:nvPr/>
        </p:nvSpPr>
        <p:spPr>
          <a:xfrm>
            <a:off x="971550" y="51577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8" name="Прямоугольник с двумя вырезанными противолежащими углами 17">
            <a:extLst>
              <a:ext uri="{FF2B5EF4-FFF2-40B4-BE49-F238E27FC236}">
                <a16:creationId xmlns:a16="http://schemas.microsoft.com/office/drawing/2014/main" id="{6DA47FBF-8738-E7F1-2237-06125D534D0F}"/>
              </a:ext>
            </a:extLst>
          </p:cNvPr>
          <p:cNvSpPr/>
          <p:nvPr/>
        </p:nvSpPr>
        <p:spPr>
          <a:xfrm>
            <a:off x="2527300" y="58832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одна і та ж сума може розглядатися або як дохід, або як витрати</a:t>
            </a:r>
          </a:p>
        </p:txBody>
      </p:sp>
      <p:sp>
        <p:nvSpPr>
          <p:cNvPr id="19" name="Штриховая стрелка вправо 18">
            <a:extLst>
              <a:ext uri="{FF2B5EF4-FFF2-40B4-BE49-F238E27FC236}">
                <a16:creationId xmlns:a16="http://schemas.microsoft.com/office/drawing/2014/main" id="{404F05E1-7160-628F-C4FA-BE289FA758C3}"/>
              </a:ext>
            </a:extLst>
          </p:cNvPr>
          <p:cNvSpPr/>
          <p:nvPr/>
        </p:nvSpPr>
        <p:spPr>
          <a:xfrm>
            <a:off x="971550" y="58769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27B0A5-EB06-0267-521B-869110EFABAA}"/>
              </a:ext>
            </a:extLst>
          </p:cNvPr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Парадокси облікової інформації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0" name="Прямоугольник с двумя вырезанными противолежащими углами 19">
            <a:extLst>
              <a:ext uri="{FF2B5EF4-FFF2-40B4-BE49-F238E27FC236}">
                <a16:creationId xmlns:a16="http://schemas.microsoft.com/office/drawing/2014/main" id="{DA25A4EE-B7F3-93C8-CB11-D35C29E460BF}"/>
              </a:ext>
            </a:extLst>
          </p:cNvPr>
          <p:cNvSpPr/>
          <p:nvPr/>
        </p:nvSpPr>
        <p:spPr>
          <a:xfrm>
            <a:off x="2527300" y="14906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отримано реальний збиток, а у фінансовій звітності відображено прибуток</a:t>
            </a:r>
          </a:p>
        </p:txBody>
      </p:sp>
      <p:sp>
        <p:nvSpPr>
          <p:cNvPr id="21" name="Штриховая стрелка вправо 20">
            <a:extLst>
              <a:ext uri="{FF2B5EF4-FFF2-40B4-BE49-F238E27FC236}">
                <a16:creationId xmlns:a16="http://schemas.microsoft.com/office/drawing/2014/main" id="{4861212F-B681-63CF-9B9D-F17D4B42FB90}"/>
              </a:ext>
            </a:extLst>
          </p:cNvPr>
          <p:cNvSpPr/>
          <p:nvPr/>
        </p:nvSpPr>
        <p:spPr>
          <a:xfrm>
            <a:off x="971550" y="14843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2" name="Прямоугольник с двумя вырезанными противолежащими углами 21">
            <a:extLst>
              <a:ext uri="{FF2B5EF4-FFF2-40B4-BE49-F238E27FC236}">
                <a16:creationId xmlns:a16="http://schemas.microsoft.com/office/drawing/2014/main" id="{A0E4D9D7-3CFF-C27B-2C47-4BD490B1757E}"/>
              </a:ext>
            </a:extLst>
          </p:cNvPr>
          <p:cNvSpPr/>
          <p:nvPr/>
        </p:nvSpPr>
        <p:spPr>
          <a:xfrm>
            <a:off x="2527300" y="228282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одна і та ж сума може розглядатися або як дохід, або як витрати</a:t>
            </a:r>
          </a:p>
        </p:txBody>
      </p:sp>
      <p:sp>
        <p:nvSpPr>
          <p:cNvPr id="23" name="Штриховая стрелка вправо 22">
            <a:extLst>
              <a:ext uri="{FF2B5EF4-FFF2-40B4-BE49-F238E27FC236}">
                <a16:creationId xmlns:a16="http://schemas.microsoft.com/office/drawing/2014/main" id="{760D69CC-0436-9951-F9E3-27025E001DAF}"/>
              </a:ext>
            </a:extLst>
          </p:cNvPr>
          <p:cNvSpPr/>
          <p:nvPr/>
        </p:nvSpPr>
        <p:spPr>
          <a:xfrm>
            <a:off x="971550" y="22764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4" name="Прямоугольник с двумя вырезанными противолежащими углами 23">
            <a:extLst>
              <a:ext uri="{FF2B5EF4-FFF2-40B4-BE49-F238E27FC236}">
                <a16:creationId xmlns:a16="http://schemas.microsoft.com/office/drawing/2014/main" id="{F2D99C4C-DDF1-3C78-7DD3-0F5B8C815465}"/>
              </a:ext>
            </a:extLst>
          </p:cNvPr>
          <p:cNvSpPr/>
          <p:nvPr/>
        </p:nvSpPr>
        <p:spPr>
          <a:xfrm>
            <a:off x="2527300" y="314642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обліковий залишок не дорівнює фактичному</a:t>
            </a:r>
          </a:p>
        </p:txBody>
      </p:sp>
      <p:sp>
        <p:nvSpPr>
          <p:cNvPr id="25" name="Штриховая стрелка вправо 24">
            <a:extLst>
              <a:ext uri="{FF2B5EF4-FFF2-40B4-BE49-F238E27FC236}">
                <a16:creationId xmlns:a16="http://schemas.microsoft.com/office/drawing/2014/main" id="{E1926A77-DF64-A1A3-4C04-5BEF3A5B1A4E}"/>
              </a:ext>
            </a:extLst>
          </p:cNvPr>
          <p:cNvSpPr/>
          <p:nvPr/>
        </p:nvSpPr>
        <p:spPr>
          <a:xfrm>
            <a:off x="971550" y="31416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6" name="Штриховая стрелка вправо 25">
            <a:extLst>
              <a:ext uri="{FF2B5EF4-FFF2-40B4-BE49-F238E27FC236}">
                <a16:creationId xmlns:a16="http://schemas.microsoft.com/office/drawing/2014/main" id="{FE706063-D6CE-F768-11DD-E9227A8CACD3}"/>
              </a:ext>
            </a:extLst>
          </p:cNvPr>
          <p:cNvSpPr/>
          <p:nvPr/>
        </p:nvSpPr>
        <p:spPr>
          <a:xfrm>
            <a:off x="971550" y="39338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7" name="Прямоугольник с двумя вырезанными противолежащими углами 26">
            <a:extLst>
              <a:ext uri="{FF2B5EF4-FFF2-40B4-BE49-F238E27FC236}">
                <a16:creationId xmlns:a16="http://schemas.microsoft.com/office/drawing/2014/main" id="{B26BF641-7D5A-2271-8ABD-21A7DE0BE01A}"/>
              </a:ext>
            </a:extLst>
          </p:cNvPr>
          <p:cNvSpPr/>
          <p:nvPr/>
        </p:nvSpPr>
        <p:spPr>
          <a:xfrm>
            <a:off x="2555875" y="393858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сума господарських засобів підприємства не дорівнює їх сукупній вартості</a:t>
            </a:r>
          </a:p>
        </p:txBody>
      </p:sp>
    </p:spTree>
  </p:cSld>
  <p:clrMapOvr>
    <a:masterClrMapping/>
  </p:clrMapOvr>
  <p:transition>
    <p:wheel spokes="8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04AFF-C8C1-2B1F-B0B5-C9B209BA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>
              <a:defRPr/>
            </a:pPr>
            <a:r>
              <a:rPr lang="uk-UA" sz="3000" b="1" dirty="0">
                <a:solidFill>
                  <a:schemeClr val="tx1"/>
                </a:solidFill>
              </a:rPr>
              <a:t>ПАРАДОКСИ ПРИБУТКУ</a:t>
            </a:r>
            <a:endParaRPr lang="uk-UA" sz="30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BF65B3-95D3-678E-E7CF-82237A56C44D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1397000"/>
          <a:ext cx="8353425" cy="4443413"/>
        </p:xfrm>
        <a:graphic>
          <a:graphicData uri="http://schemas.openxmlformats.org/drawingml/2006/table">
            <a:tbl>
              <a:tblPr/>
              <a:tblGrid>
                <a:gridCol w="550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3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96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150" marR="91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Парадокси прибутку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150" marR="91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оцінку ефективності господарювання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150" marR="91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177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150" marR="91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ПРОЦЕС РЕАЛІЗАЦІЇ ГОТОВОЇ ПРОДУКЦІЇ (ТОВАРІВ, РОБІТ, ПОСЛУГ) ВІДОБРАЖЕНО В ОБЛІКУ, ДЕБІТОРСЬКА ЗАБОРГОВАНІСТЬ НЕ ПОГАШЕНА, ПРИБУТОК ВІДСУТНІЙ </a:t>
                      </a:r>
                      <a:endParaRPr kumimoji="0" lang="uk-UA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150" marR="91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основі даної ситуації оцінити рівень ефективності господарю-вання аналізуючи доходи підприємства є недоцільним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150" marR="91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198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Причина: Продукція з низьким рівнем рентабельності </a:t>
                      </a:r>
                      <a:endParaRPr kumimoji="0" lang="uk-UA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150" marR="91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BA459-785C-68F7-A7AE-5D446EF48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>
              <a:defRPr/>
            </a:pPr>
            <a:r>
              <a:rPr lang="uk-UA" sz="3000" b="1" dirty="0">
                <a:solidFill>
                  <a:schemeClr val="tx1"/>
                </a:solidFill>
              </a:rPr>
              <a:t>ПАРАДОКСИ ПРИБУТКУ</a:t>
            </a:r>
            <a:endParaRPr lang="uk-UA" sz="30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C0F8280-C23A-3536-1836-AAC0BB253318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1397000"/>
          <a:ext cx="8424862" cy="43180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65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374" marR="53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Парадокси прибутку 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374" marR="53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оцінку ефективності господарювання 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374" marR="53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1747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374" marR="53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ПРОЦЕС РЕАЛІЗАЦІЇ ГОТОВОЇ ПРОДУКЦІЇ (ТОВАРІВ, РОБІТ, ПОСЛУГ) ВІДОБРАЖЕНО В ОБЛІКУ, ДЕБІТОРСЬКА ЗАБОРГОВАНІСТЬ НЕ ПОГАШЕНА, ПРИБУТОК ВІДОБРАЖЕНО В ОБЛІКУ 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374" marR="53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Управлінські дії є недостатньо ефективними, що може позначитися на понесенні додаткових витрат підприємством в наслідок невиконання власних зобов’язань перед внутрішніми та зовнішніми суб’єктами через нестачу грошових коштів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374" marR="53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966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Причина: </a:t>
                      </a:r>
                      <a:r>
                        <a:rPr kumimoji="0" lang="uk-U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відсутність синхронізації грошових потоків підприємства з моментом обчислення фінансового результату 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374" marR="53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C0B8DF-AA23-8286-97A3-954D76A31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>
              <a:defRPr/>
            </a:pPr>
            <a:r>
              <a:rPr lang="uk-UA" sz="3000" b="1" dirty="0">
                <a:solidFill>
                  <a:schemeClr val="tx1"/>
                </a:solidFill>
              </a:rPr>
              <a:t>ПАРАДОКСИ ПРИБУТКУ</a:t>
            </a:r>
            <a:endParaRPr lang="uk-UA" sz="30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C89A109-AA48-9918-1593-F935F0DB88F2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1557338"/>
          <a:ext cx="8145463" cy="4956175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7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8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25" marR="6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Парадокси прибутку 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25" marR="64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оцінку ефективності господарювання 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25" marR="64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0108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25" marR="642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ВІДСУТНІСТЬ ГРОШОВИХ КОШТІВ ЗА НАЯВНОСТІ ПОЗИТИВНОГО ФІНАНСОВОГО РЕЗУЛЬТАТУ  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25" marR="64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Монетарна </a:t>
                      </a:r>
                      <a:r>
                        <a:rPr kumimoji="0" lang="uk-UA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непідкріпленість</a:t>
                      </a: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прибутку нівелює можливість реалізації управлінських дій, пов’язаних із витрачанням грошових коштів (інноваційна, інвестиційна та інші напрями діяльності)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25" marR="64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754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Причина:</a:t>
                      </a:r>
                      <a:r>
                        <a:rPr kumimoji="0" lang="uk-UA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відсутність синхронізації грошових потоків підприємства з моментом обчислення фінансового результату; недотримання фінансової дисципліни, понесення значної частини дійсних витрат, в т.ч. оплата в повному обсязі витрат майбутніх періодів 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425" marR="64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F8120-245C-69D4-1658-E73794181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>
              <a:defRPr/>
            </a:pPr>
            <a:r>
              <a:rPr lang="uk-UA" sz="3000" b="1" dirty="0">
                <a:solidFill>
                  <a:schemeClr val="tx1"/>
                </a:solidFill>
              </a:rPr>
              <a:t>ПАРАДОКСИ ПРИБУТКУ</a:t>
            </a:r>
            <a:endParaRPr lang="uk-UA" sz="30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80CA897-945A-A895-5228-D09C6060525D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1395413"/>
          <a:ext cx="7775575" cy="5397500"/>
        </p:xfrm>
        <a:graphic>
          <a:graphicData uri="http://schemas.openxmlformats.org/drawingml/2006/table">
            <a:tbl>
              <a:tblPr/>
              <a:tblGrid>
                <a:gridCol w="720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3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7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948" marR="59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Парадокси прибутку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948" marR="59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оцінку ефективності господарювання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948" marR="59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7944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948" marR="594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ПІДПРИЄМСТВО ВИЗНАЄТЬСЯ БАНКРОТОМ ЗА УМОВИ ЙОГО ПРИБУТКОВОСТІ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948" marR="59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Підприємство припиняє свою діяльність, хоча за фінансовою звітністю його діяльність є прибутковою, що свідчить про недоцільність прийняття рішень заінтересованими особами виключно на основі прибутку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948" marR="59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161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Причина: </a:t>
                      </a: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рахунок прибутку синхронізованого з грошовими потоками було здійснено капіталізацію останніх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5948" marR="594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35F67C-945A-3DBD-90EC-DEA6122BB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>
              <a:defRPr/>
            </a:pPr>
            <a:r>
              <a:rPr lang="uk-UA" sz="3000" b="1" dirty="0">
                <a:solidFill>
                  <a:schemeClr val="tx1"/>
                </a:solidFill>
              </a:rPr>
              <a:t>ПАРАДОКСИ ПРИБУТКУ</a:t>
            </a:r>
            <a:endParaRPr lang="uk-UA" sz="30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D93C3AE-C4D5-C1D0-BE04-C28D32B0FB56}"/>
              </a:ext>
            </a:extLst>
          </p:cNvPr>
          <p:cNvGraphicFramePr>
            <a:graphicFrameLocks noGrp="1"/>
          </p:cNvGraphicFramePr>
          <p:nvPr/>
        </p:nvGraphicFramePr>
        <p:xfrm>
          <a:off x="1258888" y="1397000"/>
          <a:ext cx="6913562" cy="4519613"/>
        </p:xfrm>
        <a:graphic>
          <a:graphicData uri="http://schemas.openxmlformats.org/drawingml/2006/table">
            <a:tbl>
              <a:tblPr/>
              <a:tblGrid>
                <a:gridCol w="5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07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276" marR="1927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Парадокси прибутку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276" marR="1927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оцінку ефективності господарювання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276" marR="1927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653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276" marR="1927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НАЯВНІСТЬ ГРОШОВИХ КОШТІВ ЗА УМОВИ ЗБИТКУ, ВІДОБРАЖЕНОГО В СИСТЕМІ БУХГАЛТЕРСЬКОГО ОБЛІКУ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276" marR="1927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Неефективна система управління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276" marR="1927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512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Причина: </a:t>
                      </a: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політика демпінгу, визнання витрат з одночасним визнанням кредиторської заборгованості</a:t>
                      </a: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9276" marR="1927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2">
            <a:extLst>
              <a:ext uri="{FF2B5EF4-FFF2-40B4-BE49-F238E27FC236}">
                <a16:creationId xmlns:a16="http://schemas.microsoft.com/office/drawing/2014/main" id="{256B64BF-67BC-3C8A-5185-F19848999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ru-UA"/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F7B5F0B1-233F-413A-8DDD-919D114D5296}"/>
              </a:ext>
            </a:extLst>
          </p:cNvPr>
          <p:cNvGraphicFramePr/>
          <p:nvPr/>
        </p:nvGraphicFramePr>
        <p:xfrm>
          <a:off x="357158" y="1214422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Схема 14">
            <a:extLst>
              <a:ext uri="{FF2B5EF4-FFF2-40B4-BE49-F238E27FC236}">
                <a16:creationId xmlns:a16="http://schemas.microsoft.com/office/drawing/2014/main" id="{0A82CD12-F3E1-6E32-BDD3-3C43A3D1E091}"/>
              </a:ext>
            </a:extLst>
          </p:cNvPr>
          <p:cNvGraphicFramePr/>
          <p:nvPr/>
        </p:nvGraphicFramePr>
        <p:xfrm>
          <a:off x="357158" y="2500306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>
            <a:extLst>
              <a:ext uri="{FF2B5EF4-FFF2-40B4-BE49-F238E27FC236}">
                <a16:creationId xmlns:a16="http://schemas.microsoft.com/office/drawing/2014/main" id="{D255E613-964E-DAB8-25AA-EE1E4BCE0F1C}"/>
              </a:ext>
            </a:extLst>
          </p:cNvPr>
          <p:cNvGraphicFramePr/>
          <p:nvPr/>
        </p:nvGraphicFramePr>
        <p:xfrm>
          <a:off x="285720" y="4143380"/>
          <a:ext cx="8572560" cy="1785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246" name="Прямоугольник 4">
            <a:extLst>
              <a:ext uri="{FF2B5EF4-FFF2-40B4-BE49-F238E27FC236}">
                <a16:creationId xmlns:a16="http://schemas.microsoft.com/office/drawing/2014/main" id="{02B079B1-1F3C-1983-0F9A-BC271BBDD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260648"/>
            <a:ext cx="771525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1900" b="1" dirty="0">
                <a:latin typeface="Palatino Linotype" pitchFamily="18" charset="0"/>
              </a:rPr>
              <a:t> </a:t>
            </a:r>
            <a:r>
              <a:rPr lang="uk-UA" sz="1900" b="1" dirty="0"/>
              <a:t>РЕЗУЛЬТАТИ АНКЕТУВАННЯ  </a:t>
            </a:r>
          </a:p>
          <a:p>
            <a:pPr algn="ctr">
              <a:defRPr/>
            </a:pPr>
            <a:r>
              <a:rPr lang="uk-UA" sz="1900" b="1" dirty="0"/>
              <a:t>275 МЕНЕДЖЕРІВ ПРОВІДНИХ КОМПАНІЙ США АУДИТОРСЬКОЮ КОМПАНІЄЮ </a:t>
            </a:r>
            <a:r>
              <a:rPr lang="ru-RU" sz="1900" b="1" dirty="0"/>
              <a:t>ERNST</a:t>
            </a:r>
            <a:r>
              <a:rPr lang="uk-UA" sz="1900" b="1" dirty="0"/>
              <a:t>&amp;</a:t>
            </a:r>
            <a:r>
              <a:rPr lang="ru-RU" sz="1900" b="1" dirty="0"/>
              <a:t>YOUNG</a:t>
            </a:r>
            <a:endParaRPr lang="uk-UA" sz="1900" b="1" dirty="0">
              <a:ln w="6350">
                <a:solidFill>
                  <a:schemeClr val="accent1">
                    <a:shade val="43000"/>
                  </a:schemeClr>
                </a:solidFill>
              </a:ln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2C09CF-09B2-A644-7145-9F48F3CF8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>
              <a:defRPr/>
            </a:pPr>
            <a:r>
              <a:rPr lang="uk-UA" sz="3000" b="1" dirty="0">
                <a:solidFill>
                  <a:schemeClr val="tx1"/>
                </a:solidFill>
              </a:rPr>
              <a:t>ПАРАДОКСИ ПРИБУТКУ</a:t>
            </a:r>
            <a:endParaRPr lang="uk-UA" sz="30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ACD4B55-CEBF-F156-408A-8B95C51078E9}"/>
              </a:ext>
            </a:extLst>
          </p:cNvPr>
          <p:cNvGraphicFramePr>
            <a:graphicFrameLocks noGrp="1"/>
          </p:cNvGraphicFramePr>
          <p:nvPr/>
        </p:nvGraphicFramePr>
        <p:xfrm>
          <a:off x="1187450" y="1484313"/>
          <a:ext cx="7488238" cy="4519612"/>
        </p:xfrm>
        <a:graphic>
          <a:graphicData uri="http://schemas.openxmlformats.org/drawingml/2006/table">
            <a:tbl>
              <a:tblPr/>
              <a:tblGrid>
                <a:gridCol w="720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8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1294" marR="112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Парадокси прибутку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1294" marR="1129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оцінку ефективності господарювання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1294" marR="1129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8828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1294" marR="112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ОДИН І ТОЙ ЖЕ ФАКТ ГОСПОДАРСЬКОГО ЖИТТЯ МОЖНА ТРАКТУВАТИ І ЯК ПРИБУТОК, І ЯК ЗБИТОК ДЛЯ БІЗНЕС-ОДИНИЦІ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1294" marR="1129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Приріст вартості може не досягатися, що свідчить про спад ефективності підприємства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1294" marR="1129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194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Причини: </a:t>
                      </a: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виплата дивідендів, а не реінвестування суми прибиту</a:t>
                      </a: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1294" marR="1129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B72209-5A6D-50E7-09F9-A8A701589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>
              <a:defRPr/>
            </a:pPr>
            <a:r>
              <a:rPr lang="uk-UA" sz="3000" b="1" dirty="0">
                <a:solidFill>
                  <a:schemeClr val="tx1"/>
                </a:solidFill>
              </a:rPr>
              <a:t>ПАРАДОКСИ ПРИБУТКУ</a:t>
            </a:r>
            <a:endParaRPr lang="uk-UA" sz="30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11F0F42-5B88-8E45-342B-B7B329F3E70D}"/>
              </a:ext>
            </a:extLst>
          </p:cNvPr>
          <p:cNvGraphicFramePr>
            <a:graphicFrameLocks noGrp="1"/>
          </p:cNvGraphicFramePr>
          <p:nvPr/>
        </p:nvGraphicFramePr>
        <p:xfrm>
          <a:off x="1476375" y="1196975"/>
          <a:ext cx="7056438" cy="3694113"/>
        </p:xfrm>
        <a:graphic>
          <a:graphicData uri="http://schemas.openxmlformats.org/drawingml/2006/table">
            <a:tbl>
              <a:tblPr/>
              <a:tblGrid>
                <a:gridCol w="574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08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122" marR="8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Парадокси прибутку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122" marR="812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Вплив на оцінку ефективності господарювання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122" marR="812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482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122" marR="8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ОБЛІКУ ВІДОБРАЖЕНО ПРИБУТОК ЗА УМОВИ ФАКТИЧНОГО ЗБИТКУ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122" marR="812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Свідчить про маніпулятивні дії облікового персоналу в частині представлення інформації на тому рівні, що очікує певний суб’єкт запиту </a:t>
                      </a:r>
                      <a:endParaRPr kumimoji="0" 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122" marR="812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774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Причини: </a:t>
                      </a:r>
                      <a:r>
                        <a:rPr kumimoji="0" lang="uk-U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застосування облікових процедур націлених на мінімізацію витрат, що не є дійсними </a:t>
                      </a: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uk-UA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122" marR="812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177C103-94AE-AA7A-FC25-97BCEE594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66" y="1571612"/>
            <a:ext cx="6286544" cy="3857652"/>
          </a:xfrm>
          <a:prstGeom prst="rect">
            <a:avLst/>
          </a:prstGeom>
          <a:solidFill>
            <a:srgbClr val="7030A0"/>
          </a:solidFill>
          <a:ln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/>
          <a:p>
            <a:pPr algn="ctr">
              <a:lnSpc>
                <a:spcPct val="130000"/>
              </a:lnSpc>
              <a:spcAft>
                <a:spcPts val="0"/>
              </a:spcAft>
              <a:defRPr/>
            </a:pPr>
            <a:r>
              <a:rPr lang="uk-UA" sz="5000" dirty="0"/>
              <a:t>Вдалої підготовки до практичних занять </a:t>
            </a:r>
            <a:r>
              <a:rPr lang="uk-UA" sz="5000" dirty="0">
                <a:sym typeface="Wingdings" pitchFamily="2" charset="2"/>
              </a:rPr>
              <a:t></a:t>
            </a:r>
            <a:endParaRPr lang="uk-UA" sz="5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5877959-A085-EB9E-59EE-98A900717AA4}"/>
              </a:ext>
            </a:extLst>
          </p:cNvPr>
          <p:cNvSpPr/>
          <p:nvPr/>
        </p:nvSpPr>
        <p:spPr>
          <a:xfrm>
            <a:off x="684213" y="260350"/>
            <a:ext cx="8072437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500" b="1" spc="-30" dirty="0" err="1">
                <a:latin typeface="Palatino Linotype" pitchFamily="18" charset="0"/>
              </a:rPr>
              <a:t>Індекс</a:t>
            </a:r>
            <a:r>
              <a:rPr lang="ru-RU" sz="2500" b="1" spc="-30" dirty="0">
                <a:latin typeface="Palatino Linotype" pitchFamily="18" charset="0"/>
              </a:rPr>
              <a:t> </a:t>
            </a:r>
            <a:r>
              <a:rPr lang="ru-RU" sz="2500" b="1" spc="-30" dirty="0" err="1">
                <a:latin typeface="Palatino Linotype" pitchFamily="18" charset="0"/>
              </a:rPr>
              <a:t>прозорості</a:t>
            </a:r>
            <a:r>
              <a:rPr lang="ru-RU" sz="2500" b="1" spc="-30" dirty="0">
                <a:latin typeface="Palatino Linotype" pitchFamily="18" charset="0"/>
              </a:rPr>
              <a:t> та </a:t>
            </a:r>
            <a:r>
              <a:rPr lang="ru-RU" sz="2500" b="1" spc="-30" dirty="0" err="1">
                <a:latin typeface="Palatino Linotype" pitchFamily="18" charset="0"/>
              </a:rPr>
              <a:t>підзвітності</a:t>
            </a:r>
            <a:r>
              <a:rPr lang="ru-RU" sz="2500" b="1" spc="-30" dirty="0">
                <a:latin typeface="Palatino Linotype" pitchFamily="18" charset="0"/>
              </a:rPr>
              <a:t> </a:t>
            </a:r>
            <a:r>
              <a:rPr lang="ru-RU" sz="2500" b="1" spc="-30" dirty="0" err="1">
                <a:latin typeface="Palatino Linotype" pitchFamily="18" charset="0"/>
              </a:rPr>
              <a:t>провідних</a:t>
            </a:r>
            <a:r>
              <a:rPr lang="ru-RU" sz="2500" b="1" spc="-30" dirty="0">
                <a:latin typeface="Palatino Linotype" pitchFamily="18" charset="0"/>
              </a:rPr>
              <a:t> </a:t>
            </a:r>
            <a:r>
              <a:rPr lang="ru-RU" sz="2500" b="1" spc="-30" dirty="0" err="1">
                <a:latin typeface="Palatino Linotype" pitchFamily="18" charset="0"/>
              </a:rPr>
              <a:t>компаній</a:t>
            </a:r>
            <a:r>
              <a:rPr lang="ru-RU" sz="2500" b="1" spc="-30" dirty="0">
                <a:latin typeface="Palatino Linotype" pitchFamily="18" charset="0"/>
              </a:rPr>
              <a:t> в </a:t>
            </a:r>
            <a:r>
              <a:rPr lang="ru-RU" sz="2500" b="1" spc="-30" dirty="0" err="1">
                <a:latin typeface="Palatino Linotype" pitchFamily="18" charset="0"/>
              </a:rPr>
              <a:t>Україні</a:t>
            </a:r>
            <a:r>
              <a:rPr lang="ru-RU" sz="2500" b="1" spc="-30" dirty="0">
                <a:latin typeface="Palatino Linotype" pitchFamily="18" charset="0"/>
              </a:rPr>
              <a:t>, 2011 р.  становив </a:t>
            </a:r>
            <a:r>
              <a:rPr lang="ru-RU" sz="2500" b="1" dirty="0"/>
              <a:t>59,8 % </a:t>
            </a:r>
            <a:endParaRPr lang="uk-UA" sz="2500" b="1" spc="-30" dirty="0">
              <a:latin typeface="Palatino Linotype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516F6874-AD2D-DFB5-20E8-0A5853CBA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ru-UA"/>
          </a:p>
        </p:txBody>
      </p:sp>
      <p:sp>
        <p:nvSpPr>
          <p:cNvPr id="1029" name="Прямоугольник 6">
            <a:extLst>
              <a:ext uri="{FF2B5EF4-FFF2-40B4-BE49-F238E27FC236}">
                <a16:creationId xmlns:a16="http://schemas.microsoft.com/office/drawing/2014/main" id="{886D4AD8-6B1B-AF8A-DBCA-E7573E1DB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4210050"/>
            <a:ext cx="8501062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19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uk-UA" altLang="ru-UA" sz="1300" b="1">
                <a:solidFill>
                  <a:srgbClr val="000000"/>
                </a:solidFill>
                <a:latin typeface="Times New Roman" panose="02020603050405020304" pitchFamily="18" charset="0"/>
              </a:rPr>
              <a:t>Примітки</a:t>
            </a: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: 1 – ДТЕК; 2 – Метінвест; 3 – Оболонь; 4 – АрселорМіттал Кривий Ріг; 5 – Систем Кепітал Менеджмент; 6 – Київстар; 7 – Інтерпайп; 8 – Ернст енд Янг Україна; 9 – МЕТРО Кеш енд Керрі Україна; </a:t>
            </a:r>
            <a:b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10 – Галнафтогаз; 11 – Індустріальний Союз Донбасу; 12 – Астарта-Київ; 13 – Бритіш Американ Тобакко Україна;</a:t>
            </a:r>
            <a:b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 14 – Ferrexpo; 15 – БДО Україна; 16 – ТНК-ВР Коммерс; 17 – PWC Україна; 18 – Київенерго; 19 – МТС Україна;</a:t>
            </a:r>
            <a:b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25 – Енергоатом; 26 – Нібулон; 27 – Лукойл Україна; 28 – Лемтранс; 29 – Проктер енд Гембл Україна; </a:t>
            </a:r>
            <a:b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30 – Укртрансгаз; 31 – Крафт Фудз Україна; 32 – ПУМБ; 33 – Зоря-Машпроект; 34 – Мотор Січ; 35 – Укртранснафта; 36 – АСК ”Омега”; 37 – Запоріжкокс; 38 – Київміськбуд; 39 – ДП “Укргазвидобування”; 40 – ОТП Банк; </a:t>
            </a:r>
            <a:b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41 – Аеропорт “Бориспіль”; 42 – Deloitte Україна; 43 – Львівська залізниця; 44 – Нафтохімік Прикарпаття; </a:t>
            </a:r>
            <a:b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45 – Ощадбанк; 46 – LG Україна; 47 – Київський картонно-паперовий комбінат; 48 – НАК “Нафтогаз України”; </a:t>
            </a:r>
            <a:b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altLang="ru-UA" sz="1300">
                <a:solidFill>
                  <a:srgbClr val="000000"/>
                </a:solidFill>
                <a:latin typeface="Times New Roman" panose="02020603050405020304" pitchFamily="18" charset="0"/>
              </a:rPr>
              <a:t>49 – Укртатнафта; 50 – Порт “Южний”.</a:t>
            </a:r>
            <a:endParaRPr lang="uk-UA" altLang="ru-UA" sz="13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FEAB657F-34D1-7F4C-C1ED-FD69C244F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ru-UA"/>
          </a:p>
        </p:txBody>
      </p:sp>
      <p:graphicFrame>
        <p:nvGraphicFramePr>
          <p:cNvPr id="1026" name="Object 7">
            <a:extLst>
              <a:ext uri="{FF2B5EF4-FFF2-40B4-BE49-F238E27FC236}">
                <a16:creationId xmlns:a16="http://schemas.microsoft.com/office/drawing/2014/main" id="{EC553E63-94DA-E2C7-E52D-EFB5C579A241}"/>
              </a:ext>
            </a:extLst>
          </p:cNvPr>
          <p:cNvGraphicFramePr>
            <a:graphicFrameLocks/>
          </p:cNvGraphicFramePr>
          <p:nvPr/>
        </p:nvGraphicFramePr>
        <p:xfrm>
          <a:off x="571500" y="1063625"/>
          <a:ext cx="7672388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иаграмма" r:id="rId2" imgW="6019800" imgH="2730500" progId="Excel.Chart.8">
                  <p:embed/>
                </p:oleObj>
              </mc:Choice>
              <mc:Fallback>
                <p:oleObj name="Диаграмма" r:id="rId2" imgW="6019800" imgH="2730500" progId="Excel.Chart.8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4791" t="-1990" r="-1677" b="-3845"/>
                      <a:stretch>
                        <a:fillRect/>
                      </a:stretch>
                    </p:blipFill>
                    <p:spPr bwMode="auto">
                      <a:xfrm>
                        <a:off x="571500" y="1063625"/>
                        <a:ext cx="7672388" cy="342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Rectangle 9">
            <a:extLst>
              <a:ext uri="{FF2B5EF4-FFF2-40B4-BE49-F238E27FC236}">
                <a16:creationId xmlns:a16="http://schemas.microsoft.com/office/drawing/2014/main" id="{5B0069F0-E9F6-7E6A-9DA7-1F77FA860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146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ru-UA"/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>
            <a:extLst>
              <a:ext uri="{FF2B5EF4-FFF2-40B4-BE49-F238E27FC236}">
                <a16:creationId xmlns:a16="http://schemas.microsoft.com/office/drawing/2014/main" id="{01F804C3-2C4D-9A06-0188-867B60DC3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82" y="714356"/>
            <a:ext cx="3929090" cy="1714512"/>
          </a:xfrm>
          <a:prstGeom prst="flowChartMagneticTape">
            <a:avLst/>
          </a:prstGeom>
          <a:solidFill>
            <a:srgbClr val="7030A0"/>
          </a:solidFill>
          <a:ln>
            <a:headEnd/>
            <a:tailEnd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spcAft>
                <a:spcPts val="1000"/>
              </a:spcAft>
              <a:defRPr/>
            </a:pPr>
            <a:endParaRPr lang="uk-UA" sz="7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  <a:p>
            <a:pPr algn="ctr">
              <a:spcAft>
                <a:spcPts val="1000"/>
              </a:spcAft>
              <a:defRPr/>
            </a:pPr>
            <a:r>
              <a:rPr lang="uk-UA" sz="2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Arial" pitchFamily="34" charset="0"/>
              </a:rPr>
              <a:t>Управлінська бухгалтерська звітність </a:t>
            </a:r>
            <a:endParaRPr lang="uk-UA" sz="2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760062-75E4-9C43-FC9D-A985985C7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926" y="2143116"/>
            <a:ext cx="5786478" cy="39501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/>
          <a:p>
            <a:pPr algn="just">
              <a:spcAft>
                <a:spcPts val="0"/>
              </a:spcAft>
              <a:defRPr/>
            </a:pPr>
            <a:r>
              <a:rPr lang="uk-UA" sz="2000" b="1" dirty="0"/>
              <a:t>це система обліково-аналітичної інформації, що міститься у формах звітності та представлена у вигляді сукупності облікових та розрахункових показників у визначеному форматі, сформована відповідно до внутрішніх регламентів підприємства, характеризує внутрішнє та зовнішнє середовище суб’єкта господарювання в цілому та його сегментів  і оперативно задовольняє інформаційні потреби внутрішніх користувачів інформації</a:t>
            </a:r>
            <a:endParaRPr lang="uk-UA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456A0-332D-4E35-7D99-21407030C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08888"/>
          </a:xfrm>
        </p:spPr>
        <p:txBody>
          <a:bodyPr>
            <a:normAutofit fontScale="90000"/>
          </a:bodyPr>
          <a:lstStyle/>
          <a:p>
            <a:pPr indent="361950" algn="just">
              <a:defRPr/>
            </a:pPr>
            <a: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Bookman Old Style" pitchFamily="18" charset="0"/>
              </a:rPr>
              <a:t>ЗАВДАННЯ УПРАВЛІНСЬКОЇ ЗВІТНОСТІ:</a:t>
            </a:r>
            <a:r>
              <a:rPr lang="uk-UA" sz="3000" b="1" i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Bookman Old Style" pitchFamily="18" charset="0"/>
              </a:rPr>
              <a:t> </a:t>
            </a:r>
            <a:br>
              <a:rPr lang="uk-UA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Bookman Old Style" pitchFamily="18" charset="0"/>
              </a:rPr>
            </a:b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B4C8362-6169-D367-B26A-96D3805B9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00200"/>
            <a:ext cx="6553200" cy="42672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>
              <a:buFont typeface="Wingdings 2" pitchFamily="18" charset="2"/>
              <a:buNone/>
              <a:defRPr/>
            </a:pPr>
            <a:r>
              <a:rPr lang="uk-UA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Управлінська звітність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7E2D2DE-A23B-CBD2-3DA0-A1800E54861C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2286000"/>
          <a:ext cx="8991600" cy="3814763"/>
        </p:xfrm>
        <a:graphic>
          <a:graphicData uri="http://schemas.openxmlformats.org/drawingml/2006/table">
            <a:tbl>
              <a:tblPr/>
              <a:tblGrid>
                <a:gridCol w="306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3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Допомогти керівництву в плануванні</a:t>
                      </a:r>
                      <a:endParaRPr kumimoji="0" lang="ru-RU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</a:txBody>
                  <a:tcPr marL="41355" marR="4135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Допомогти керівництву в контролі</a:t>
                      </a:r>
                      <a:endParaRPr kumimoji="0" lang="ru-RU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</a:txBody>
                  <a:tcPr marL="41355" marR="4135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Допомогти керівництву в оцінці результатів</a:t>
                      </a:r>
                      <a:endParaRPr kumimoji="0" lang="ru-RU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</a:txBody>
                  <a:tcPr marL="41355" marR="4135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52400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Планування виробництва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9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52400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Якнайкраще використовувати наявні матеріали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52400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Вирішити: виготовляти самим або купувати на стороні комплектуючі для продукції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5" marR="4135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93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55575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Підтримувати на належному рівні запаси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9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55575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Уникати зайвих витрат матеріалів або праці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55575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Не виходити за рамки бюджету у витратах і забезпечувати виконання планів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5" marR="4135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93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36525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Аналізувати витрати підрозділів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36525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Оцінювати продуктивність основних робітників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9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>
                          <a:tab pos="136525" algn="l"/>
                        </a:tabLst>
                      </a:pPr>
                      <a:r>
                        <a:rPr kumimoji="0" 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Оцінювати ефективність роботи керівництва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355" marR="41355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483F19B-4092-D360-585A-CF82AAD43679}"/>
              </a:ext>
            </a:extLst>
          </p:cNvPr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Класифікація бухгалтерської управлінської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B97C71CB-B923-CCBC-D59F-0AD22204D8FD}"/>
              </a:ext>
            </a:extLst>
          </p:cNvPr>
          <p:cNvSpPr/>
          <p:nvPr/>
        </p:nvSpPr>
        <p:spPr>
          <a:xfrm>
            <a:off x="900113" y="1412875"/>
            <a:ext cx="550068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/>
              <a:t>За форматом представлення 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5C6FD9F6-50E8-73FD-BA15-7FAF6C19AABA}"/>
              </a:ext>
            </a:extLst>
          </p:cNvPr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Табличні звіти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983AE7CA-6262-1403-4F7B-F489DF51354C}"/>
              </a:ext>
            </a:extLst>
          </p:cNvPr>
          <p:cNvSpPr/>
          <p:nvPr/>
        </p:nvSpPr>
        <p:spPr>
          <a:xfrm>
            <a:off x="2571750" y="30686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Графічні звіти 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9966795B-2553-F072-C9EE-4759D3C54AD1}"/>
              </a:ext>
            </a:extLst>
          </p:cNvPr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9501ADE1-44B0-9542-FF56-B250006A43CF}"/>
              </a:ext>
            </a:extLst>
          </p:cNvPr>
          <p:cNvSpPr/>
          <p:nvPr/>
        </p:nvSpPr>
        <p:spPr>
          <a:xfrm>
            <a:off x="1000125" y="31400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312285E4-DFF8-2F29-0EC0-A117A7259A4E}"/>
              </a:ext>
            </a:extLst>
          </p:cNvPr>
          <p:cNvSpPr/>
          <p:nvPr/>
        </p:nvSpPr>
        <p:spPr>
          <a:xfrm>
            <a:off x="971550" y="40036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712D466D-7272-AB1B-A88D-18EB2EE76EDD}"/>
              </a:ext>
            </a:extLst>
          </p:cNvPr>
          <p:cNvSpPr/>
          <p:nvPr/>
        </p:nvSpPr>
        <p:spPr>
          <a:xfrm>
            <a:off x="2555875" y="38671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Звіт у текстовій формі </a:t>
            </a:r>
          </a:p>
        </p:txBody>
      </p:sp>
      <p:sp>
        <p:nvSpPr>
          <p:cNvPr id="14" name="Прямоугольник с двумя вырезанными противолежащими углами 13">
            <a:extLst>
              <a:ext uri="{FF2B5EF4-FFF2-40B4-BE49-F238E27FC236}">
                <a16:creationId xmlns:a16="http://schemas.microsoft.com/office/drawing/2014/main" id="{921B8FD3-7DD2-505C-4624-CD75A26C99BD}"/>
              </a:ext>
            </a:extLst>
          </p:cNvPr>
          <p:cNvSpPr/>
          <p:nvPr/>
        </p:nvSpPr>
        <p:spPr>
          <a:xfrm>
            <a:off x="2543175" y="47307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Презентації </a:t>
            </a:r>
          </a:p>
        </p:txBody>
      </p:sp>
      <p:sp>
        <p:nvSpPr>
          <p:cNvPr id="15" name="Штриховая стрелка вправо 14">
            <a:extLst>
              <a:ext uri="{FF2B5EF4-FFF2-40B4-BE49-F238E27FC236}">
                <a16:creationId xmlns:a16="http://schemas.microsoft.com/office/drawing/2014/main" id="{4D84AC9F-4523-0BEE-E3AF-F02B20584CB6}"/>
              </a:ext>
            </a:extLst>
          </p:cNvPr>
          <p:cNvSpPr/>
          <p:nvPr/>
        </p:nvSpPr>
        <p:spPr>
          <a:xfrm>
            <a:off x="971550" y="4802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7A1C1A6-F97C-6D6E-5D8C-E9CAD45EAB8A}"/>
              </a:ext>
            </a:extLst>
          </p:cNvPr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5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5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Класифікація бухгалтерської управлінської звітності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3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Прямоугольник с двумя вырезанными противолежащими углами 4">
            <a:extLst>
              <a:ext uri="{FF2B5EF4-FFF2-40B4-BE49-F238E27FC236}">
                <a16:creationId xmlns:a16="http://schemas.microsoft.com/office/drawing/2014/main" id="{D2515281-03C0-C8E2-794E-DF11EB8D8103}"/>
              </a:ext>
            </a:extLst>
          </p:cNvPr>
          <p:cNvSpPr/>
          <p:nvPr/>
        </p:nvSpPr>
        <p:spPr>
          <a:xfrm>
            <a:off x="900113" y="1412875"/>
            <a:ext cx="5500687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dirty="0"/>
              <a:t>За рівнем представлення </a:t>
            </a:r>
          </a:p>
        </p:txBody>
      </p:sp>
      <p:sp>
        <p:nvSpPr>
          <p:cNvPr id="6" name="Прямоугольник с двумя вырезанными противолежащими углами 5">
            <a:extLst>
              <a:ext uri="{FF2B5EF4-FFF2-40B4-BE49-F238E27FC236}">
                <a16:creationId xmlns:a16="http://schemas.microsoft.com/office/drawing/2014/main" id="{6799DD50-6BBD-0349-6C82-C2D5D7DE8B87}"/>
              </a:ext>
            </a:extLst>
          </p:cNvPr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Звіти для вищого керівництва  </a:t>
            </a:r>
          </a:p>
        </p:txBody>
      </p:sp>
      <p:sp>
        <p:nvSpPr>
          <p:cNvPr id="7" name="Прямоугольник с двумя вырезанными противолежащими углами 6">
            <a:extLst>
              <a:ext uri="{FF2B5EF4-FFF2-40B4-BE49-F238E27FC236}">
                <a16:creationId xmlns:a16="http://schemas.microsoft.com/office/drawing/2014/main" id="{9DA88A49-7ECE-633B-1D4D-35FB55AD9672}"/>
              </a:ext>
            </a:extLst>
          </p:cNvPr>
          <p:cNvSpPr/>
          <p:nvPr/>
        </p:nvSpPr>
        <p:spPr>
          <a:xfrm>
            <a:off x="2571750" y="30686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 Звіти для менеджерів середньої ланки управління </a:t>
            </a:r>
          </a:p>
        </p:txBody>
      </p:sp>
      <p:sp>
        <p:nvSpPr>
          <p:cNvPr id="11" name="Штриховая стрелка вправо 10">
            <a:extLst>
              <a:ext uri="{FF2B5EF4-FFF2-40B4-BE49-F238E27FC236}">
                <a16:creationId xmlns:a16="http://schemas.microsoft.com/office/drawing/2014/main" id="{C042C81A-412D-F15A-D5F3-7631EE9C88D0}"/>
              </a:ext>
            </a:extLst>
          </p:cNvPr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2" name="Штриховая стрелка вправо 11">
            <a:extLst>
              <a:ext uri="{FF2B5EF4-FFF2-40B4-BE49-F238E27FC236}">
                <a16:creationId xmlns:a16="http://schemas.microsoft.com/office/drawing/2014/main" id="{92B72A43-9069-FB93-5CCC-CB25D33B9C8B}"/>
              </a:ext>
            </a:extLst>
          </p:cNvPr>
          <p:cNvSpPr/>
          <p:nvPr/>
        </p:nvSpPr>
        <p:spPr>
          <a:xfrm>
            <a:off x="1000125" y="31400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9" name="Штриховая стрелка вправо 8">
            <a:extLst>
              <a:ext uri="{FF2B5EF4-FFF2-40B4-BE49-F238E27FC236}">
                <a16:creationId xmlns:a16="http://schemas.microsoft.com/office/drawing/2014/main" id="{6E9390F9-912C-2BCB-D708-1A24D0777F2E}"/>
              </a:ext>
            </a:extLst>
          </p:cNvPr>
          <p:cNvSpPr/>
          <p:nvPr/>
        </p:nvSpPr>
        <p:spPr>
          <a:xfrm>
            <a:off x="971550" y="40036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3" name="Прямоугольник с двумя вырезанными противолежащими углами 12">
            <a:extLst>
              <a:ext uri="{FF2B5EF4-FFF2-40B4-BE49-F238E27FC236}">
                <a16:creationId xmlns:a16="http://schemas.microsoft.com/office/drawing/2014/main" id="{C6496CFB-39C5-A7B9-A853-35BC7B327D3D}"/>
              </a:ext>
            </a:extLst>
          </p:cNvPr>
          <p:cNvSpPr/>
          <p:nvPr/>
        </p:nvSpPr>
        <p:spPr>
          <a:xfrm>
            <a:off x="2555875" y="38671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dirty="0"/>
              <a:t>Звіти для менеджерів нижньої ланки управління  </a:t>
            </a:r>
          </a:p>
        </p:txBody>
      </p:sp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1183</TotalTime>
  <Words>2360</Words>
  <Application>Microsoft Macintosh PowerPoint</Application>
  <PresentationFormat>Экран (4:3)</PresentationFormat>
  <Paragraphs>326</Paragraphs>
  <Slides>42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3" baseType="lpstr">
      <vt:lpstr>Arial</vt:lpstr>
      <vt:lpstr>Century Gothic</vt:lpstr>
      <vt:lpstr>Wingdings 2</vt:lpstr>
      <vt:lpstr>Verdana</vt:lpstr>
      <vt:lpstr>Calibri</vt:lpstr>
      <vt:lpstr>Palatino Linotype</vt:lpstr>
      <vt:lpstr>Times New Roman</vt:lpstr>
      <vt:lpstr>Bookman Old Style</vt:lpstr>
      <vt:lpstr>Wingdings</vt:lpstr>
      <vt:lpstr>Яркая</vt:lpstr>
      <vt:lpstr>Диаграмма Microsoft Office Excel</vt:lpstr>
      <vt:lpstr>Лекція 2</vt:lpstr>
      <vt:lpstr>План заняття</vt:lpstr>
      <vt:lpstr>4 % користувачів вважають  фінансову звітність корисною в процесі прийняття управлінських рішень </vt:lpstr>
      <vt:lpstr>Презентация PowerPoint</vt:lpstr>
      <vt:lpstr>Презентация PowerPoint</vt:lpstr>
      <vt:lpstr>Презентация PowerPoint</vt:lpstr>
      <vt:lpstr>ЗАВДАННЯ УПРАВЛІНСЬКОЇ ЗВІТНОСТІ: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Інформація для прийняття управлінських рішень не завжди є в наявності     Інформація, яка все-таки є, – дуже загальна     Іноді система управлінської інформації створена, але у результаті вона виходить занадто складною і використовується неефективно     Для отримання необхідної інформації потрібно багато часу, щоб ефективно використовувати здобуту інформацію для повсякденних операцій або для прогнозування майбутніх показників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ПЕРЕВАГИ ВПРОВАДЖЕННЯ СИСТЕМИ УПРАВЛІНСЬКОЇ ЗВІТНОСТІ</vt:lpstr>
      <vt:lpstr>УПРАВЛІНСЬКА ЗВІТНІСТЬ ДОПОМАГАЄ ВСІЙ ЖИТТЄДІЯЛЬНОСТІ ПІДПРИЄМСТВА</vt:lpstr>
      <vt:lpstr>Презентация PowerPoint</vt:lpstr>
      <vt:lpstr>Презентация PowerPoint</vt:lpstr>
      <vt:lpstr>Презентация PowerPoint</vt:lpstr>
      <vt:lpstr>За спільну працю з «асиметрії інформації» Нобелівську премію в галузі економічних наук отримали  Джордж Акерлоф із Каліфорнійського Університету в Берклі,  Майкл Спенс із Стенфордського Університету та я</vt:lpstr>
      <vt:lpstr>Типологія корпоративних конфліктів як основа облікової асиметрії інформації</vt:lpstr>
      <vt:lpstr>Типологія корпоративних конфліктів як основа облікової асиметрії інформації</vt:lpstr>
      <vt:lpstr>Типологія корпоративних конфліктів як основа облікової асиметрії інформації</vt:lpstr>
      <vt:lpstr>Типологія корпоративних конфліктів як основа облікової асиметрії інформації</vt:lpstr>
      <vt:lpstr>Типологія корпоративних конфліктів як основа облікової асиметрії інформації</vt:lpstr>
      <vt:lpstr>Презентация PowerPoint</vt:lpstr>
      <vt:lpstr>Презентация PowerPoint</vt:lpstr>
      <vt:lpstr>Презентация PowerPoint</vt:lpstr>
      <vt:lpstr>ПАРАДОКСИ ПРИБУТКУ</vt:lpstr>
      <vt:lpstr>ПАРАДОКСИ ПРИБУТКУ</vt:lpstr>
      <vt:lpstr>ПАРАДОКСИ ПРИБУТКУ</vt:lpstr>
      <vt:lpstr>ПАРАДОКСИ ПРИБУТКУ</vt:lpstr>
      <vt:lpstr>ПАРАДОКСИ ПРИБУТКУ</vt:lpstr>
      <vt:lpstr>ПАРАДОКСИ ПРИБУТКУ</vt:lpstr>
      <vt:lpstr>ПАРАДОКСИ ПРИБУТКУ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Оля Федорова</cp:lastModifiedBy>
  <cp:revision>134</cp:revision>
  <dcterms:created xsi:type="dcterms:W3CDTF">2011-01-24T06:38:36Z</dcterms:created>
  <dcterms:modified xsi:type="dcterms:W3CDTF">2025-09-22T10:21:59Z</dcterms:modified>
</cp:coreProperties>
</file>