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19" r:id="rId3"/>
    <p:sldId id="322" r:id="rId4"/>
    <p:sldId id="328" r:id="rId5"/>
    <p:sldId id="332" r:id="rId6"/>
    <p:sldId id="329" r:id="rId7"/>
    <p:sldId id="333" r:id="rId8"/>
    <p:sldId id="351" r:id="rId9"/>
    <p:sldId id="347" r:id="rId10"/>
    <p:sldId id="348" r:id="rId11"/>
    <p:sldId id="349" r:id="rId12"/>
    <p:sldId id="350" r:id="rId13"/>
    <p:sldId id="334" r:id="rId14"/>
    <p:sldId id="335" r:id="rId15"/>
    <p:sldId id="336" r:id="rId16"/>
    <p:sldId id="337" r:id="rId17"/>
    <p:sldId id="338" r:id="rId18"/>
    <p:sldId id="339" r:id="rId19"/>
    <p:sldId id="340" r:id="rId20"/>
    <p:sldId id="341" r:id="rId21"/>
    <p:sldId id="342" r:id="rId22"/>
    <p:sldId id="343" r:id="rId23"/>
    <p:sldId id="344" r:id="rId24"/>
    <p:sldId id="345" r:id="rId25"/>
    <p:sldId id="346" r:id="rId26"/>
    <p:sldId id="330" r:id="rId27"/>
    <p:sldId id="323" r:id="rId28"/>
    <p:sldId id="288" r:id="rId29"/>
    <p:sldId id="293" r:id="rId30"/>
    <p:sldId id="310" r:id="rId31"/>
    <p:sldId id="312" r:id="rId32"/>
    <p:sldId id="311" r:id="rId33"/>
    <p:sldId id="262" r:id="rId3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Світли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ABFCF23-3B69-468F-B69F-88F6DE6A72F2}" styleName="Помір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Помір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26" autoAdjust="0"/>
    <p:restoredTop sz="94660"/>
  </p:normalViewPr>
  <p:slideViewPr>
    <p:cSldViewPr snapToGrid="0">
      <p:cViewPr varScale="1">
        <p:scale>
          <a:sx n="65" d="100"/>
          <a:sy n="65" d="100"/>
        </p:scale>
        <p:origin x="1052"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1FA1FF-B6AA-48C2-AFC6-787E0DCFD90D}" type="datetimeFigureOut">
              <a:rPr lang="uk-UA" smtClean="0"/>
              <a:t>11.09.2024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7C8A8F-3DA7-450D-850B-31353C458168}" type="slidenum">
              <a:rPr lang="uk-UA" smtClean="0"/>
              <a:t>‹#›</a:t>
            </a:fld>
            <a:endParaRPr lang="uk-UA"/>
          </a:p>
        </p:txBody>
      </p:sp>
    </p:spTree>
    <p:extLst>
      <p:ext uri="{BB962C8B-B14F-4D97-AF65-F5344CB8AC3E}">
        <p14:creationId xmlns:p14="http://schemas.microsoft.com/office/powerpoint/2010/main" val="4046543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DD7C8A8F-3DA7-450D-850B-31353C458168}" type="slidenum">
              <a:rPr lang="uk-UA" smtClean="0"/>
              <a:t>30</a:t>
            </a:fld>
            <a:endParaRPr lang="uk-UA"/>
          </a:p>
        </p:txBody>
      </p:sp>
    </p:spTree>
    <p:extLst>
      <p:ext uri="{BB962C8B-B14F-4D97-AF65-F5344CB8AC3E}">
        <p14:creationId xmlns:p14="http://schemas.microsoft.com/office/powerpoint/2010/main" val="3134860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0655" y="1723980"/>
            <a:ext cx="9921977" cy="1015663"/>
          </a:xfrm>
          <a:prstGeom prst="rect">
            <a:avLst/>
          </a:prstGeom>
          <a:noFill/>
        </p:spPr>
        <p:txBody>
          <a:bodyPr wrap="square" rtlCol="0">
            <a:spAutoFit/>
          </a:bodyPr>
          <a:lstStyle/>
          <a:p>
            <a:pPr algn="ctr"/>
            <a:r>
              <a:rPr lang="ru-RU" sz="3000" b="1" dirty="0" err="1">
                <a:solidFill>
                  <a:schemeClr val="bg1"/>
                </a:solidFill>
                <a:latin typeface="Times New Roman" panose="02020603050405020304" pitchFamily="18" charset="0"/>
                <a:cs typeface="Times New Roman" panose="02020603050405020304" pitchFamily="18" charset="0"/>
              </a:rPr>
              <a:t>Безпековий</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вимір</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трансформацій</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європейського</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політико-економічного</a:t>
            </a:r>
            <a:r>
              <a:rPr lang="ru-RU" sz="3000" b="1" dirty="0">
                <a:solidFill>
                  <a:schemeClr val="bg1"/>
                </a:solidFill>
                <a:latin typeface="Times New Roman" panose="02020603050405020304" pitchFamily="18" charset="0"/>
                <a:cs typeface="Times New Roman" panose="02020603050405020304" pitchFamily="18" charset="0"/>
              </a:rPr>
              <a:t> простору</a:t>
            </a:r>
            <a:endParaRPr lang="uk-UA" sz="3000" b="1" dirty="0">
              <a:solidFill>
                <a:schemeClr val="bg1"/>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342900" y="3282392"/>
            <a:ext cx="11651152" cy="1246495"/>
          </a:xfrm>
          <a:prstGeom prst="rect">
            <a:avLst/>
          </a:prstGeom>
          <a:noFill/>
        </p:spPr>
        <p:txBody>
          <a:bodyPr wrap="square" rtlCol="0">
            <a:spAutoFit/>
          </a:bodyPr>
          <a:lstStyle/>
          <a:p>
            <a:pPr algn="ctr"/>
            <a:r>
              <a:rPr lang="uk-UA" sz="2500" b="1" dirty="0" smtClean="0">
                <a:solidFill>
                  <a:schemeClr val="bg1"/>
                </a:solidFill>
                <a:latin typeface="Times New Roman" panose="02020603050405020304" pitchFamily="18" charset="0"/>
                <a:cs typeface="Times New Roman" panose="02020603050405020304" pitchFamily="18" charset="0"/>
              </a:rPr>
              <a:t>Викладач: Мороз Юлія Юзефівна, доктор економічних наук, професор,</a:t>
            </a:r>
          </a:p>
          <a:p>
            <a:pPr algn="ctr"/>
            <a:r>
              <a:rPr lang="uk-UA" sz="2500" b="1" dirty="0" smtClean="0">
                <a:solidFill>
                  <a:schemeClr val="bg1"/>
                </a:solidFill>
                <a:latin typeface="Times New Roman" panose="02020603050405020304" pitchFamily="18" charset="0"/>
                <a:cs typeface="Times New Roman" panose="02020603050405020304" pitchFamily="18" charset="0"/>
              </a:rPr>
              <a:t>професор кафедри національної безпеки, публічного управління та адміністрування</a:t>
            </a:r>
            <a:endParaRPr lang="uk-UA" sz="25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882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1445" y="530289"/>
            <a:ext cx="11031793" cy="1107996"/>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a:t>
            </a:r>
            <a:r>
              <a:rPr lang="uk-UA" sz="2200" dirty="0" smtClean="0">
                <a:latin typeface="Times New Roman" panose="02020603050405020304" pitchFamily="18" charset="0"/>
                <a:cs typeface="Times New Roman" panose="02020603050405020304" pitchFamily="18" charset="0"/>
              </a:rPr>
              <a:t>– це комплекс </a:t>
            </a:r>
            <a:r>
              <a:rPr lang="uk-UA" sz="2200" dirty="0">
                <a:latin typeface="Times New Roman" panose="02020603050405020304" pitchFamily="18" charset="0"/>
                <a:cs typeface="Times New Roman" panose="02020603050405020304" pitchFamily="18" charset="0"/>
              </a:rPr>
              <a:t>актуальних для певної географічної території факторів, що впливають на рівень </a:t>
            </a:r>
            <a:r>
              <a:rPr lang="uk-UA" sz="2200" b="1" dirty="0">
                <a:latin typeface="Times New Roman" panose="02020603050405020304" pitchFamily="18" charset="0"/>
                <a:cs typeface="Times New Roman" panose="02020603050405020304" pitchFamily="18" charset="0"/>
              </a:rPr>
              <a:t>державної та національної безпеки </a:t>
            </a:r>
            <a:r>
              <a:rPr lang="uk-UA" sz="2200" dirty="0">
                <a:latin typeface="Times New Roman" panose="02020603050405020304" pitchFamily="18" charset="0"/>
                <a:cs typeface="Times New Roman" panose="02020603050405020304" pitchFamily="18" charset="0"/>
              </a:rPr>
              <a:t>і створюють певний </a:t>
            </a:r>
            <a:r>
              <a:rPr lang="uk-UA" sz="2200" dirty="0" smtClean="0">
                <a:latin typeface="Times New Roman" panose="02020603050405020304" pitchFamily="18" charset="0"/>
                <a:cs typeface="Times New Roman" panose="02020603050405020304" pitchFamily="18" charset="0"/>
              </a:rPr>
              <a:t>стан </a:t>
            </a:r>
            <a:r>
              <a:rPr lang="uk-UA"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Житник</a:t>
            </a:r>
            <a:r>
              <a:rPr lang="uk-UA" sz="2200" dirty="0">
                <a:latin typeface="Times New Roman" panose="02020603050405020304" pitchFamily="18" charset="0"/>
                <a:cs typeface="Times New Roman" panose="02020603050405020304" pitchFamily="18" charset="0"/>
              </a:rPr>
              <a:t>, 2018, с. 145). </a:t>
            </a:r>
          </a:p>
        </p:txBody>
      </p:sp>
      <p:sp>
        <p:nvSpPr>
          <p:cNvPr id="6" name="Прямоугольник 5"/>
          <p:cNvSpPr/>
          <p:nvPr/>
        </p:nvSpPr>
        <p:spPr>
          <a:xfrm>
            <a:off x="570271" y="1886699"/>
            <a:ext cx="10962967" cy="1785104"/>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Проблеми </a:t>
            </a:r>
            <a:r>
              <a:rPr lang="uk-UA" sz="2200" dirty="0">
                <a:latin typeface="Times New Roman" panose="02020603050405020304" pitchFamily="18" charset="0"/>
                <a:cs typeface="Times New Roman" panose="02020603050405020304" pitchFamily="18" charset="0"/>
              </a:rPr>
              <a:t>безпеки в країні залежать насамперед від двох факторів: внутрішнього та зовнішнього. Зовнішній фактор – це фактор агресії із застосуванням усіх гібридних механізмів. Внутрішній фактор – це фактор довіри населення владі, впевненість в економічній стабільності, безпеці, захищеності, довірі до сфери охорони здоров’я, освіти, довіри політикам, гарантії </a:t>
            </a:r>
            <a:r>
              <a:rPr lang="uk-UA" sz="2200" dirty="0" smtClean="0">
                <a:latin typeface="Times New Roman" panose="02020603050405020304" pitchFamily="18" charset="0"/>
                <a:cs typeface="Times New Roman" panose="02020603050405020304" pitchFamily="18" charset="0"/>
              </a:rPr>
              <a:t>добробуту (</a:t>
            </a:r>
            <a:r>
              <a:rPr lang="uk-UA" sz="2200" dirty="0">
                <a:latin typeface="Times New Roman" panose="02020603050405020304" pitchFamily="18" charset="0"/>
                <a:cs typeface="Times New Roman" panose="02020603050405020304" pitchFamily="18" charset="0"/>
              </a:rPr>
              <a:t>В. </a:t>
            </a:r>
            <a:r>
              <a:rPr lang="uk-UA" sz="2200" dirty="0" err="1" smtClean="0">
                <a:latin typeface="Times New Roman" panose="02020603050405020304" pitchFamily="18" charset="0"/>
                <a:cs typeface="Times New Roman" panose="02020603050405020304" pitchFamily="18" charset="0"/>
              </a:rPr>
              <a:t>Кривошеїн</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(2021, с. 10</a:t>
            </a:r>
            <a:r>
              <a:rPr lang="uk-UA"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39098" y="3920217"/>
            <a:ext cx="10894140" cy="1446550"/>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a:t>
            </a: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зовнішніх і внутрішніх відносин між суб’єктами в усіх сферах </a:t>
            </a:r>
            <a:r>
              <a:rPr lang="uk-UA" sz="2200" b="1" dirty="0">
                <a:latin typeface="Times New Roman" panose="02020603050405020304" pitchFamily="18" charset="0"/>
                <a:cs typeface="Times New Roman" panose="02020603050405020304" pitchFamily="18" charset="0"/>
              </a:rPr>
              <a:t>національної безпеки</a:t>
            </a:r>
            <a:r>
              <a:rPr lang="uk-UA" sz="2200" dirty="0">
                <a:latin typeface="Times New Roman" panose="02020603050405020304" pitchFamily="18" charset="0"/>
                <a:cs typeface="Times New Roman" panose="02020603050405020304" pitchFamily="18" charset="0"/>
              </a:rPr>
              <a:t>, а також умов, факторів і обставин, які певним чином впливають або можуть впливати на ці </a:t>
            </a:r>
            <a:r>
              <a:rPr lang="uk-UA" sz="2200" dirty="0" smtClean="0">
                <a:latin typeface="Times New Roman" panose="02020603050405020304" pitchFamily="18" charset="0"/>
                <a:cs typeface="Times New Roman" panose="02020603050405020304" pitchFamily="18" charset="0"/>
              </a:rPr>
              <a:t>відносини (</a:t>
            </a:r>
            <a:r>
              <a:rPr lang="ru-RU" sz="2200" dirty="0" err="1" smtClean="0">
                <a:latin typeface="Times New Roman" panose="02020603050405020304" pitchFamily="18" charset="0"/>
                <a:cs typeface="Times New Roman" panose="02020603050405020304" pitchFamily="18" charset="0"/>
              </a:rPr>
              <a:t>Методичні</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рекомендації</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 </a:t>
            </a:r>
            <a:r>
              <a:rPr lang="ru-RU" sz="2200" dirty="0" err="1">
                <a:latin typeface="Times New Roman" panose="02020603050405020304" pitchFamily="18" charset="0"/>
                <a:cs typeface="Times New Roman" panose="02020603050405020304" pitchFamily="18" charset="0"/>
              </a:rPr>
              <a:t>організації</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проведення</a:t>
            </a:r>
            <a:r>
              <a:rPr lang="ru-RU" sz="2200" dirty="0">
                <a:latin typeface="Times New Roman" panose="02020603050405020304" pitchFamily="18" charset="0"/>
                <a:cs typeface="Times New Roman" panose="02020603050405020304" pitchFamily="18" charset="0"/>
              </a:rPr>
              <a:t> оборонного </a:t>
            </a:r>
            <a:r>
              <a:rPr lang="ru-RU" sz="2200" dirty="0" err="1">
                <a:latin typeface="Times New Roman" panose="02020603050405020304" pitchFamily="18" charset="0"/>
                <a:cs typeface="Times New Roman" panose="02020603050405020304" pitchFamily="18" charset="0"/>
              </a:rPr>
              <a:t>огляду</a:t>
            </a:r>
            <a:r>
              <a:rPr lang="ru-RU" sz="2200" dirty="0">
                <a:latin typeface="Times New Roman" panose="02020603050405020304" pitchFamily="18" charset="0"/>
                <a:cs typeface="Times New Roman" panose="02020603050405020304" pitchFamily="18" charset="0"/>
              </a:rPr>
              <a:t> : наказ М-</a:t>
            </a:r>
            <a:r>
              <a:rPr lang="ru-RU" sz="2200" dirty="0" err="1">
                <a:latin typeface="Times New Roman" panose="02020603050405020304" pitchFamily="18" charset="0"/>
                <a:cs typeface="Times New Roman" panose="02020603050405020304" pitchFamily="18" charset="0"/>
              </a:rPr>
              <a:t>ва</a:t>
            </a:r>
            <a:r>
              <a:rPr lang="ru-RU" sz="2200" dirty="0">
                <a:latin typeface="Times New Roman" panose="02020603050405020304" pitchFamily="18" charset="0"/>
                <a:cs typeface="Times New Roman" panose="02020603050405020304" pitchFamily="18" charset="0"/>
              </a:rPr>
              <a:t> оборони </a:t>
            </a:r>
            <a:r>
              <a:rPr lang="ru-RU" sz="2200" dirty="0" err="1">
                <a:latin typeface="Times New Roman" panose="02020603050405020304" pitchFamily="18" charset="0"/>
                <a:cs typeface="Times New Roman" panose="02020603050405020304" pitchFamily="18" charset="0"/>
              </a:rPr>
              <a:t>України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10.06.2019 № </a:t>
            </a:r>
            <a:r>
              <a:rPr lang="ru-RU" sz="2200" dirty="0" smtClean="0">
                <a:latin typeface="Times New Roman" panose="02020603050405020304" pitchFamily="18" charset="0"/>
                <a:cs typeface="Times New Roman" panose="02020603050405020304" pitchFamily="18" charset="0"/>
              </a:rPr>
              <a:t>9262/з)</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429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1947" y="154462"/>
            <a:ext cx="11375924" cy="5170646"/>
          </a:xfrm>
          <a:prstGeom prst="rect">
            <a:avLst/>
          </a:prstGeom>
        </p:spPr>
        <p:txBody>
          <a:bodyPr wrap="square">
            <a:spAutoFit/>
          </a:bodyPr>
          <a:lstStyle/>
          <a:p>
            <a:pPr algn="just"/>
            <a:r>
              <a:rPr lang="ru-RU" sz="2200" dirty="0" err="1" smtClean="0">
                <a:latin typeface="Times New Roman" panose="02020603050405020304" pitchFamily="18" charset="0"/>
                <a:cs typeface="Times New Roman" panose="02020603050405020304" pitchFamily="18" charset="0"/>
              </a:rPr>
              <a:t>Безпекове</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це</a:t>
            </a:r>
            <a:r>
              <a:rPr lang="ru-RU" sz="2200" dirty="0" smtClean="0">
                <a:latin typeface="Times New Roman" panose="02020603050405020304" pitchFamily="18" charset="0"/>
                <a:cs typeface="Times New Roman" panose="02020603050405020304" pitchFamily="18" charset="0"/>
              </a:rPr>
              <a:t> комплекс </a:t>
            </a:r>
            <a:r>
              <a:rPr lang="ru-RU" sz="2200" dirty="0" err="1">
                <a:latin typeface="Times New Roman" panose="02020603050405020304" pitchFamily="18" charset="0"/>
                <a:cs typeface="Times New Roman" panose="02020603050405020304" pitchFamily="18" charset="0"/>
              </a:rPr>
              <a:t>актуальних</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певної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території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факторів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впливають</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рівень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захищеності</a:t>
            </a:r>
            <a:r>
              <a:rPr lang="ru-RU" sz="2200" dirty="0">
                <a:latin typeface="Times New Roman" panose="02020603050405020304" pitchFamily="18" charset="0"/>
                <a:cs typeface="Times New Roman" panose="02020603050405020304" pitchFamily="18" charset="0"/>
              </a:rPr>
              <a:t> людей, </a:t>
            </a:r>
            <a:r>
              <a:rPr lang="ru-RU" sz="2200" dirty="0" err="1">
                <a:latin typeface="Times New Roman" panose="02020603050405020304" pitchFamily="18" charset="0"/>
                <a:cs typeface="Times New Roman" panose="02020603050405020304" pitchFamily="18" charset="0"/>
              </a:rPr>
              <a:t>соціальних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груп</a:t>
            </a:r>
            <a:r>
              <a:rPr lang="ru-RU" sz="2200" dirty="0">
                <a:latin typeface="Times New Roman" panose="02020603050405020304" pitchFamily="18" charset="0"/>
                <a:cs typeface="Times New Roman" panose="02020603050405020304" pitchFamily="18" charset="0"/>
              </a:rPr>
              <a:t> і держав на </a:t>
            </a:r>
            <a:r>
              <a:rPr lang="ru-RU" sz="2200" dirty="0" err="1">
                <a:latin typeface="Times New Roman" panose="02020603050405020304" pitchFamily="18" charset="0"/>
                <a:cs typeface="Times New Roman" panose="02020603050405020304" pitchFamily="18" charset="0"/>
              </a:rPr>
              <a:t>цій</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території</a:t>
            </a:r>
            <a:r>
              <a:rPr lang="ru-RU" sz="2200" dirty="0" smtClean="0">
                <a:latin typeface="Times New Roman" panose="02020603050405020304" pitchFamily="18" charset="0"/>
                <a:cs typeface="Times New Roman" panose="02020603050405020304" pitchFamily="18" charset="0"/>
              </a:rPr>
              <a:t>.</a:t>
            </a:r>
          </a:p>
          <a:p>
            <a:pPr algn="just"/>
            <a:endParaRPr lang="ru-RU" sz="2200" dirty="0" smtClean="0">
              <a:latin typeface="Times New Roman" panose="02020603050405020304" pitchFamily="18" charset="0"/>
              <a:cs typeface="Times New Roman" panose="02020603050405020304" pitchFamily="18" charset="0"/>
            </a:endParaRPr>
          </a:p>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тісно пов’язане з концепціями </a:t>
            </a:r>
            <a:r>
              <a:rPr lang="uk-UA" sz="2200" b="1" dirty="0">
                <a:latin typeface="Times New Roman" panose="02020603050405020304" pitchFamily="18" charset="0"/>
                <a:cs typeface="Times New Roman" panose="02020603050405020304" pitchFamily="18" charset="0"/>
              </a:rPr>
              <a:t>національної та міжнародної безпеки</a:t>
            </a:r>
            <a:r>
              <a:rPr lang="uk-UA" sz="2200" dirty="0">
                <a:latin typeface="Times New Roman" panose="02020603050405020304" pitchFamily="18" charset="0"/>
                <a:cs typeface="Times New Roman" panose="02020603050405020304" pitchFamily="18" charset="0"/>
              </a:rPr>
              <a:t>, які дають відповідь на питання про інструменти та механізми у розпорядженні урядів і міжнародних організацій для забезпечення порядку та реалізації інтересів. Натомість </a:t>
            </a:r>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це не візії або стратегії політичних акторів, але об’єктивний стан речей, породжений соціальною взаємодією а також процесами, незалежними від суспільства. Фактором, що впливає на </a:t>
            </a:r>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є, зокрема, конкуренція держав за реалізацію різних моделей національної та регіональної безпеки</a:t>
            </a:r>
            <a:r>
              <a:rPr lang="uk-UA" sz="2200" dirty="0" smtClean="0">
                <a:latin typeface="Times New Roman" panose="02020603050405020304" pitchFamily="18" charset="0"/>
                <a:cs typeface="Times New Roman" panose="02020603050405020304" pitchFamily="18" charset="0"/>
              </a:rPr>
              <a:t>.</a:t>
            </a:r>
          </a:p>
          <a:p>
            <a:pPr algn="just"/>
            <a:endParaRPr lang="uk-UA" sz="2200" dirty="0">
              <a:latin typeface="Times New Roman" panose="02020603050405020304" pitchFamily="18" charset="0"/>
              <a:cs typeface="Times New Roman" panose="02020603050405020304" pitchFamily="18" charset="0"/>
            </a:endParaRPr>
          </a:p>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явище динамічне. Воно змінюється, породжуючи ризики і загрози, або навпаки – створює переваги і можливості для акторів, що в ньому перебувають. </a:t>
            </a:r>
          </a:p>
          <a:p>
            <a:pPr algn="just"/>
            <a:endParaRPr lang="ru-RU" sz="2200" dirty="0">
              <a:latin typeface="Times New Roman" panose="02020603050405020304" pitchFamily="18" charset="0"/>
              <a:cs typeface="Times New Roman" panose="02020603050405020304" pitchFamily="18" charset="0"/>
            </a:endParaRPr>
          </a:p>
          <a:p>
            <a:pPr algn="just"/>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Безпекове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 Прометей : сайт. URL: https://</a:t>
            </a:r>
            <a:r>
              <a:rPr lang="ru-RU" sz="2200" dirty="0" smtClean="0">
                <a:latin typeface="Times New Roman" panose="02020603050405020304" pitchFamily="18" charset="0"/>
                <a:cs typeface="Times New Roman" panose="02020603050405020304" pitchFamily="18" charset="0"/>
              </a:rPr>
              <a:t>prometheus.ngo/environmen)</a:t>
            </a:r>
          </a:p>
        </p:txBody>
      </p:sp>
    </p:spTree>
    <p:extLst>
      <p:ext uri="{BB962C8B-B14F-4D97-AF65-F5344CB8AC3E}">
        <p14:creationId xmlns:p14="http://schemas.microsoft.com/office/powerpoint/2010/main" val="105330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4297" y="352460"/>
            <a:ext cx="11690555"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Отже, у </a:t>
            </a:r>
            <a:r>
              <a:rPr lang="uk-UA" sz="2200" dirty="0">
                <a:latin typeface="Times New Roman" panose="02020603050405020304" pitchFamily="18" charset="0"/>
                <a:cs typeface="Times New Roman" panose="02020603050405020304" pitchFamily="18" charset="0"/>
              </a:rPr>
              <a:t>сучасній </a:t>
            </a:r>
            <a:r>
              <a:rPr lang="uk-UA" sz="2200" dirty="0" smtClean="0">
                <a:latin typeface="Times New Roman" panose="02020603050405020304" pitchFamily="18" charset="0"/>
                <a:cs typeface="Times New Roman" panose="02020603050405020304" pitchFamily="18" charset="0"/>
              </a:rPr>
              <a:t>науковій </a:t>
            </a:r>
            <a:r>
              <a:rPr lang="uk-UA" sz="2200" dirty="0">
                <a:latin typeface="Times New Roman" panose="02020603050405020304" pitchFamily="18" charset="0"/>
                <a:cs typeface="Times New Roman" panose="02020603050405020304" pitchFamily="18" charset="0"/>
              </a:rPr>
              <a:t>літературі </a:t>
            </a:r>
            <a:r>
              <a:rPr lang="uk-UA" sz="2200" b="1" dirty="0">
                <a:latin typeface="Times New Roman" panose="02020603050405020304" pitchFamily="18" charset="0"/>
                <a:cs typeface="Times New Roman" panose="02020603050405020304" pitchFamily="18" charset="0"/>
              </a:rPr>
              <a:t>немає чіткого та усталеного визначення </a:t>
            </a:r>
            <a:r>
              <a:rPr lang="uk-UA" sz="2200" b="1" dirty="0" err="1">
                <a:latin typeface="Times New Roman" panose="02020603050405020304" pitchFamily="18" charset="0"/>
                <a:cs typeface="Times New Roman" panose="02020603050405020304" pitchFamily="18" charset="0"/>
              </a:rPr>
              <a:t>безпекового</a:t>
            </a:r>
            <a:r>
              <a:rPr lang="uk-UA" sz="2200" b="1" dirty="0">
                <a:latin typeface="Times New Roman" panose="02020603050405020304" pitchFamily="18" charset="0"/>
                <a:cs typeface="Times New Roman" panose="02020603050405020304" pitchFamily="18" charset="0"/>
              </a:rPr>
              <a:t> середовища</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a:t>
            </a:r>
          </a:p>
          <a:p>
            <a:pPr algn="just"/>
            <a:r>
              <a:rPr lang="uk-UA" sz="2200" dirty="0" err="1" smtClean="0">
                <a:latin typeface="Times New Roman" panose="02020603050405020304" pitchFamily="18" charset="0"/>
                <a:cs typeface="Times New Roman" panose="02020603050405020304" pitchFamily="18" charset="0"/>
              </a:rPr>
              <a:t>Безпекове</a:t>
            </a:r>
            <a:r>
              <a:rPr lang="uk-UA" sz="2200" dirty="0" smtClean="0">
                <a:latin typeface="Times New Roman" panose="02020603050405020304" pitchFamily="18" charset="0"/>
                <a:cs typeface="Times New Roman" panose="02020603050405020304" pitchFamily="18" charset="0"/>
              </a:rPr>
              <a:t> середовище розуміють як:</a:t>
            </a:r>
          </a:p>
          <a:p>
            <a:pPr algn="just"/>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умови </a:t>
            </a:r>
            <a:r>
              <a:rPr lang="uk-UA" sz="2200" dirty="0">
                <a:latin typeface="Times New Roman" panose="02020603050405020304" pitchFamily="18" charset="0"/>
                <a:cs typeface="Times New Roman" panose="02020603050405020304" pitchFamily="18" charset="0"/>
              </a:rPr>
              <a:t>життєдіяльності людей, </a:t>
            </a:r>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зовнішніх і внутрішніх відносин між суб’єктами в усіх сферах національної безпеки</a:t>
            </a:r>
            <a:r>
              <a:rPr lang="uk-UA" sz="2200" dirty="0" smtClean="0">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комплекс </a:t>
            </a:r>
            <a:r>
              <a:rPr lang="uk-UA" sz="2200" dirty="0">
                <a:latin typeface="Times New Roman" panose="02020603050405020304" pitchFamily="18" charset="0"/>
                <a:cs typeface="Times New Roman" panose="02020603050405020304" pitchFamily="18" charset="0"/>
              </a:rPr>
              <a:t>факторів, що впливають на рівень державної та національної безпеки, </a:t>
            </a:r>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геополітичної, політико-дипломатичної, воєнної, інформаційної та інших сфер тощо. </a:t>
            </a:r>
            <a:endParaRPr lang="uk-UA" sz="2200" dirty="0" smtClean="0">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Крім </a:t>
            </a:r>
            <a:r>
              <a:rPr lang="uk-UA" sz="2200" dirty="0">
                <a:latin typeface="Times New Roman" panose="02020603050405020304" pitchFamily="18" charset="0"/>
                <a:cs typeface="Times New Roman" panose="02020603050405020304" pitchFamily="18" charset="0"/>
              </a:rPr>
              <a:t>того, існують підходи до виокремлення так званого внутрішнього та зовнішнього </a:t>
            </a:r>
            <a:r>
              <a:rPr lang="uk-UA" sz="2200" dirty="0" err="1">
                <a:latin typeface="Times New Roman" panose="02020603050405020304" pitchFamily="18" charset="0"/>
                <a:cs typeface="Times New Roman" panose="02020603050405020304" pitchFamily="18" charset="0"/>
              </a:rPr>
              <a:t>безпекового</a:t>
            </a:r>
            <a:r>
              <a:rPr lang="uk-UA" sz="2200" dirty="0">
                <a:latin typeface="Times New Roman" panose="02020603050405020304" pitchFamily="18" charset="0"/>
                <a:cs typeface="Times New Roman" panose="02020603050405020304" pitchFamily="18" charset="0"/>
              </a:rPr>
              <a:t> середовища, що пов’язано з характером та особливостями загроз для держави, її громадян, а також іноземців та осіб без громадянства, які проживають на відповідній території.</a:t>
            </a:r>
          </a:p>
        </p:txBody>
      </p:sp>
    </p:spTree>
    <p:extLst>
      <p:ext uri="{BB962C8B-B14F-4D97-AF65-F5344CB8AC3E}">
        <p14:creationId xmlns:p14="http://schemas.microsoft.com/office/powerpoint/2010/main" val="430284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84903" y="390095"/>
            <a:ext cx="10864645" cy="4739759"/>
          </a:xfrm>
          <a:prstGeom prst="rect">
            <a:avLst/>
          </a:prstGeom>
        </p:spPr>
        <p:txBody>
          <a:bodyPr wrap="square">
            <a:spAutoFit/>
          </a:bodyPr>
          <a:lstStyle/>
          <a:p>
            <a:pPr algn="ctr"/>
            <a:r>
              <a:rPr lang="uk-UA" sz="2200" b="1" dirty="0" smtClean="0">
                <a:latin typeface="Times New Roman" panose="02020603050405020304" pitchFamily="18" charset="0"/>
                <a:cs typeface="Times New Roman" panose="02020603050405020304" pitchFamily="18" charset="0"/>
              </a:rPr>
              <a:t>Стратегія </a:t>
            </a:r>
            <a:r>
              <a:rPr lang="uk-UA" sz="2200" b="1" dirty="0">
                <a:latin typeface="Times New Roman" panose="02020603050405020304" pitchFamily="18" charset="0"/>
                <a:cs typeface="Times New Roman" panose="02020603050405020304" pitchFamily="18" charset="0"/>
              </a:rPr>
              <a:t>європейської </a:t>
            </a:r>
            <a:r>
              <a:rPr lang="uk-UA" sz="2200" b="1" dirty="0" smtClean="0">
                <a:latin typeface="Times New Roman" panose="02020603050405020304" pitchFamily="18" charset="0"/>
                <a:cs typeface="Times New Roman" panose="02020603050405020304" pitchFamily="18" charset="0"/>
              </a:rPr>
              <a:t>безпеки, опублікована </a:t>
            </a:r>
            <a:r>
              <a:rPr lang="uk-UA" sz="2200" b="1" dirty="0">
                <a:latin typeface="Times New Roman" panose="02020603050405020304" pitchFamily="18" charset="0"/>
                <a:cs typeface="Times New Roman" panose="02020603050405020304" pitchFamily="18" charset="0"/>
              </a:rPr>
              <a:t>12–13 грудня 2003 року </a:t>
            </a:r>
            <a:endParaRPr lang="uk-UA" sz="2200" b="1" dirty="0" smtClean="0">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Безпечна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Європа</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кращому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світі</a:t>
            </a:r>
            <a:r>
              <a:rPr lang="ru-RU" sz="2400" dirty="0">
                <a:latin typeface="Times New Roman" panose="02020603050405020304" pitchFamily="18" charset="0"/>
                <a:cs typeface="Times New Roman" panose="02020603050405020304" pitchFamily="18" charset="0"/>
              </a:rPr>
              <a:t>”</a:t>
            </a:r>
            <a:endParaRPr lang="uk-UA" sz="2200" b="1" dirty="0" smtClean="0">
              <a:latin typeface="Times New Roman" panose="02020603050405020304" pitchFamily="18" charset="0"/>
              <a:cs typeface="Times New Roman" panose="02020603050405020304" pitchFamily="18" charset="0"/>
            </a:endParaRPr>
          </a:p>
          <a:p>
            <a:endParaRPr lang="uk-UA" dirty="0"/>
          </a:p>
          <a:p>
            <a:endParaRPr lang="uk-UA" dirty="0"/>
          </a:p>
          <a:p>
            <a:endParaRPr lang="uk-UA" dirty="0" smtClean="0"/>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r>
              <a:rPr lang="uk-UA" sz="2200" b="1" dirty="0" smtClean="0">
                <a:latin typeface="Times New Roman" panose="02020603050405020304" pitchFamily="18" charset="0"/>
                <a:cs typeface="Times New Roman" panose="02020603050405020304" pitchFamily="18" charset="0"/>
              </a:rPr>
              <a:t>Глобальна </a:t>
            </a:r>
            <a:r>
              <a:rPr lang="uk-UA" sz="2200" b="1" dirty="0">
                <a:latin typeface="Times New Roman" panose="02020603050405020304" pitchFamily="18" charset="0"/>
                <a:cs typeface="Times New Roman" panose="02020603050405020304" pitchFamily="18" charset="0"/>
              </a:rPr>
              <a:t>стратегія Європейського </a:t>
            </a:r>
            <a:r>
              <a:rPr lang="uk-UA" sz="2200" b="1" dirty="0" smtClean="0">
                <a:latin typeface="Times New Roman" panose="02020603050405020304" pitchFamily="18" charset="0"/>
                <a:cs typeface="Times New Roman" panose="02020603050405020304" pitchFamily="18" charset="0"/>
              </a:rPr>
              <a:t>союзу, опублікована 16 вересня 2016 року</a:t>
            </a:r>
          </a:p>
          <a:p>
            <a:pPr algn="ctr"/>
            <a:r>
              <a:rPr lang="uk-UA" sz="2400" dirty="0" smtClean="0">
                <a:latin typeface="Times New Roman" panose="02020603050405020304" pitchFamily="18" charset="0"/>
                <a:cs typeface="Times New Roman" panose="02020603050405020304" pitchFamily="18" charset="0"/>
              </a:rPr>
              <a:t>“</a:t>
            </a:r>
            <a:r>
              <a:rPr lang="uk-UA" sz="2400" dirty="0">
                <a:latin typeface="Times New Roman" panose="02020603050405020304" pitchFamily="18" charset="0"/>
                <a:cs typeface="Times New Roman" panose="02020603050405020304" pitchFamily="18" charset="0"/>
              </a:rPr>
              <a:t>Спільне бачення, спільні дії: сильніша Європа. Глобальна стратегія зовнішньої політики і політики безпеки Європейського Союзу</a:t>
            </a:r>
            <a:r>
              <a:rPr lang="uk-UA" sz="2400" dirty="0" smtClean="0">
                <a:latin typeface="Times New Roman" panose="02020603050405020304" pitchFamily="18" charset="0"/>
                <a:cs typeface="Times New Roman" panose="02020603050405020304" pitchFamily="18" charset="0"/>
              </a:rPr>
              <a:t>”</a:t>
            </a:r>
            <a:endParaRPr lang="uk-UA" sz="22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145536" y="1587861"/>
            <a:ext cx="7448642" cy="2031325"/>
          </a:xfrm>
          <a:prstGeom prst="rect">
            <a:avLst/>
          </a:prstGeom>
          <a:noFill/>
          <a:ln w="15875">
            <a:solidFill>
              <a:schemeClr val="accent1">
                <a:shade val="50000"/>
              </a:schemeClr>
            </a:solidFill>
          </a:ln>
        </p:spPr>
        <p:txBody>
          <a:bodyPr wrap="none" rtlCol="0">
            <a:spAutoFit/>
          </a:bodyPr>
          <a:lstStyle/>
          <a:p>
            <a:pPr algn="ctr"/>
            <a:r>
              <a:rPr lang="uk-UA" dirty="0"/>
              <a:t>Звіт про реалізацію Європейської стратегії безпеки </a:t>
            </a:r>
          </a:p>
          <a:p>
            <a:pPr algn="ctr"/>
            <a:r>
              <a:rPr lang="uk-UA" dirty="0"/>
              <a:t>Європейська стратегія внутрішньої безпеки</a:t>
            </a:r>
          </a:p>
          <a:p>
            <a:pPr algn="ctr"/>
            <a:r>
              <a:rPr lang="uk-UA" dirty="0"/>
              <a:t>Спільна зовнішня політика і політика безпеки Європейського Союзу</a:t>
            </a:r>
          </a:p>
          <a:p>
            <a:pPr algn="ctr"/>
            <a:r>
              <a:rPr lang="uk-UA" dirty="0"/>
              <a:t>Загальна політика безпеки і оборони</a:t>
            </a:r>
          </a:p>
          <a:p>
            <a:pPr algn="ctr"/>
            <a:r>
              <a:rPr lang="uk-UA" dirty="0"/>
              <a:t>Європейська стратегія енергетичної безпеки </a:t>
            </a:r>
          </a:p>
          <a:p>
            <a:pPr algn="ctr"/>
            <a:r>
              <a:rPr lang="uk-UA" dirty="0"/>
              <a:t>Енергетична політика Європейського союзу</a:t>
            </a:r>
            <a:r>
              <a:rPr lang="en-US" dirty="0" smtClean="0"/>
              <a:t>.</a:t>
            </a:r>
            <a:endParaRPr lang="uk-UA" dirty="0"/>
          </a:p>
          <a:p>
            <a:endParaRPr lang="uk-UA" dirty="0"/>
          </a:p>
        </p:txBody>
      </p:sp>
      <p:sp>
        <p:nvSpPr>
          <p:cNvPr id="8" name="Стрелка вниз 7"/>
          <p:cNvSpPr/>
          <p:nvPr/>
        </p:nvSpPr>
        <p:spPr>
          <a:xfrm>
            <a:off x="1756110" y="934827"/>
            <a:ext cx="206477" cy="29005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7257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25445" y="421629"/>
            <a:ext cx="8514736" cy="430887"/>
          </a:xfrm>
          <a:prstGeom prst="rect">
            <a:avLst/>
          </a:prstGeom>
        </p:spPr>
        <p:txBody>
          <a:bodyPr wrap="square">
            <a:spAutoFit/>
          </a:bodyPr>
          <a:lstStyle/>
          <a:p>
            <a:pPr algn="ctr"/>
            <a:r>
              <a:rPr lang="ru-RU" sz="2200" b="1" dirty="0" err="1">
                <a:latin typeface="Times New Roman" panose="02020603050405020304" pitchFamily="18" charset="0"/>
                <a:cs typeface="Times New Roman" panose="02020603050405020304" pitchFamily="18" charset="0"/>
              </a:rPr>
              <a:t>Основні</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положення</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Європейської</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стратегії</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безпеки</a:t>
            </a:r>
            <a:r>
              <a:rPr lang="ru-RU" sz="2200" b="1" dirty="0">
                <a:latin typeface="Times New Roman" panose="02020603050405020304" pitchFamily="18" charset="0"/>
                <a:cs typeface="Times New Roman" panose="02020603050405020304" pitchFamily="18" charset="0"/>
              </a:rPr>
              <a:t> (2003)</a:t>
            </a:r>
            <a:endParaRPr lang="uk-UA" sz="22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89935" y="1082592"/>
            <a:ext cx="11100620" cy="1754326"/>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У цьому документі основними викликами на найближчі роки визначені глобалізація та її наслідки, зростаюча роль неурядових організацій та груп у межах міжнародних відносин, взаємна залежність країн ЄС від транспортної, енергетичної, інформаційної </a:t>
            </a:r>
            <a:r>
              <a:rPr lang="uk-UA" dirty="0" err="1">
                <a:latin typeface="Times New Roman" panose="02020603050405020304" pitchFamily="18" charset="0"/>
                <a:cs typeface="Times New Roman" panose="02020603050405020304" pitchFamily="18" charset="0"/>
              </a:rPr>
              <a:t>інфраструктур</a:t>
            </a:r>
            <a:r>
              <a:rPr lang="uk-UA" dirty="0">
                <a:latin typeface="Times New Roman" panose="02020603050405020304" pitchFamily="18" charset="0"/>
                <a:cs typeface="Times New Roman" panose="02020603050405020304" pitchFamily="18" charset="0"/>
              </a:rPr>
              <a:t>, вразливість самого ЄС та пов’язані із цим ризики. Далі визначені проблеми співіснування в умовах війн і регіональних конфліктів, вимушеної міграції, голоду, бідності, </a:t>
            </a:r>
            <a:r>
              <a:rPr lang="uk-UA" dirty="0" err="1">
                <a:latin typeface="Times New Roman" panose="02020603050405020304" pitchFamily="18" charset="0"/>
                <a:cs typeface="Times New Roman" panose="02020603050405020304" pitchFamily="18" charset="0"/>
              </a:rPr>
              <a:t>хвороб</a:t>
            </a:r>
            <a:r>
              <a:rPr lang="uk-UA" dirty="0">
                <a:latin typeface="Times New Roman" panose="02020603050405020304" pitchFamily="18" charset="0"/>
                <a:cs typeface="Times New Roman" panose="02020603050405020304" pitchFamily="18" charset="0"/>
              </a:rPr>
              <a:t> і їхнього поширення, надмірної та неконтрольованої конкуренції за природні ресурси, енергетичної залежності від третіх </a:t>
            </a:r>
            <a:r>
              <a:rPr lang="uk-UA" dirty="0" smtClean="0">
                <a:latin typeface="Times New Roman" panose="02020603050405020304" pitchFamily="18" charset="0"/>
                <a:cs typeface="Times New Roman" panose="02020603050405020304" pitchFamily="18" charset="0"/>
              </a:rPr>
              <a:t>країн.</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89935" y="3269538"/>
            <a:ext cx="11100621" cy="1754326"/>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Автори ЄСБ не передбачали можливості великомасштабного нападу на будь-яку </a:t>
            </a:r>
            <a:r>
              <a:rPr lang="uk-UA" dirty="0" smtClean="0">
                <a:latin typeface="Times New Roman" panose="02020603050405020304" pitchFamily="18" charset="0"/>
                <a:cs typeface="Times New Roman" panose="02020603050405020304" pitchFamily="18" charset="0"/>
              </a:rPr>
              <a:t>державу-члена </a:t>
            </a:r>
            <a:r>
              <a:rPr lang="uk-UA" dirty="0">
                <a:latin typeface="Times New Roman" panose="02020603050405020304" pitchFamily="18" charset="0"/>
                <a:cs typeface="Times New Roman" panose="02020603050405020304" pitchFamily="18" charset="0"/>
              </a:rPr>
              <a:t>ЄС. Загрози, які стояли перед Союзом були визначені як “більш різноманітні, менш помітні й менш передбачувані”. До таких зараховано тероризм, якому надано значної уваги, оскільки стратегічно важливо зрозуміти причини цього явища і спрогнозувати його подальший розвиток. Серед них також релігійний екстремізм, відчуження молодих людей, що живуть у багатонаціональних суспільствах, тиск модернізації, а також кризи культурні, політичні та </a:t>
            </a:r>
            <a:r>
              <a:rPr lang="uk-UA" dirty="0" smtClean="0">
                <a:latin typeface="Times New Roman" panose="02020603050405020304" pitchFamily="18" charset="0"/>
                <a:cs typeface="Times New Roman" panose="02020603050405020304" pitchFamily="18" charset="0"/>
              </a:rPr>
              <a:t>соціальні.</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580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89936" y="395181"/>
            <a:ext cx="10903974" cy="1477328"/>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Серед інших ризиків безпеки зазначені поширення зброї масового знищення (ЗМЗ), а також регіональні </a:t>
            </a:r>
            <a:r>
              <a:rPr lang="uk-UA" dirty="0" smtClean="0">
                <a:latin typeface="Times New Roman" panose="02020603050405020304" pitchFamily="18" charset="0"/>
                <a:cs typeface="Times New Roman" panose="02020603050405020304" pitchFamily="18" charset="0"/>
              </a:rPr>
              <a:t>конфлікти</a:t>
            </a:r>
            <a:r>
              <a:rPr lang="uk-UA" dirty="0">
                <a:latin typeface="Times New Roman" panose="02020603050405020304" pitchFamily="18" charset="0"/>
                <a:cs typeface="Times New Roman" panose="02020603050405020304" pitchFamily="18" charset="0"/>
              </a:rPr>
              <a:t>. Загрозливими є тісний взаємозв’язок між екстремізмом, тероризмом, а також зростання організованої злочинності та попит на зброю масового знищення. Ще однією суттєвою загрозою є неспроможність окремої держави самостійно протистояти будь-якій із зазначених загроз. Треба зазначити, що небезпечнішою ситуацією може бути поєднання всіх згаданих загроз.</a:t>
            </a:r>
          </a:p>
        </p:txBody>
      </p:sp>
      <p:sp>
        <p:nvSpPr>
          <p:cNvPr id="5" name="Прямоугольник 4"/>
          <p:cNvSpPr/>
          <p:nvPr/>
        </p:nvSpPr>
        <p:spPr>
          <a:xfrm>
            <a:off x="589936" y="2216638"/>
            <a:ext cx="10903974" cy="3139321"/>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У документі 2003 року визначено стратегічні цілі Європейського Союзу, до яких передовсім зараховано усунення загроз за допомогою європейського ордера на арешт, боротьби з фінансуванням терористичних організацій, запобігання сепаратизму, врегулювання регіональних конфліктів, допомоги </a:t>
            </a:r>
            <a:r>
              <a:rPr lang="uk-UA" dirty="0" err="1">
                <a:latin typeface="Times New Roman" panose="02020603050405020304" pitchFamily="18" charset="0"/>
                <a:cs typeface="Times New Roman" panose="02020603050405020304" pitchFamily="18" charset="0"/>
              </a:rPr>
              <a:t>слабкорозвиненим</a:t>
            </a:r>
            <a:r>
              <a:rPr lang="uk-UA" dirty="0">
                <a:latin typeface="Times New Roman" panose="02020603050405020304" pitchFamily="18" charset="0"/>
                <a:cs typeface="Times New Roman" panose="02020603050405020304" pitchFamily="18" charset="0"/>
              </a:rPr>
              <a:t> країнам, просування демократії. Ця низка заходів повинна забезпечити лінію оборони ЄС, яка повинна бути поза межами держав-членів організації, а </a:t>
            </a:r>
            <a:r>
              <a:rPr lang="uk-UA" dirty="0" err="1">
                <a:latin typeface="Times New Roman" panose="02020603050405020304" pitchFamily="18" charset="0"/>
                <a:cs typeface="Times New Roman" panose="02020603050405020304" pitchFamily="18" charset="0"/>
              </a:rPr>
              <a:t>регулівні</a:t>
            </a:r>
            <a:r>
              <a:rPr lang="uk-UA" dirty="0">
                <a:latin typeface="Times New Roman" panose="02020603050405020304" pitchFamily="18" charset="0"/>
                <a:cs typeface="Times New Roman" panose="02020603050405020304" pitchFamily="18" charset="0"/>
              </a:rPr>
              <a:t> заходи повинні передувати початку </a:t>
            </a:r>
            <a:r>
              <a:rPr lang="uk-UA" dirty="0" smtClean="0">
                <a:latin typeface="Times New Roman" panose="02020603050405020304" pitchFamily="18" charset="0"/>
                <a:cs typeface="Times New Roman" panose="02020603050405020304" pitchFamily="18" charset="0"/>
              </a:rPr>
              <a:t>криз</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Основною метою було визначено зміцнення безпеки в сусідніх державах, вирішення низки конфліктів у регіонах, які межують з ЄС, зокрема на Південному Кавказі, </a:t>
            </a:r>
            <a:r>
              <a:rPr lang="uk-UA" dirty="0" err="1">
                <a:latin typeface="Times New Roman" panose="02020603050405020304" pitchFamily="18" charset="0"/>
                <a:cs typeface="Times New Roman" panose="02020603050405020304" pitchFamily="18" charset="0"/>
              </a:rPr>
              <a:t>ізраїльсько</a:t>
            </a:r>
            <a:r>
              <a:rPr lang="uk-UA" dirty="0">
                <a:latin typeface="Times New Roman" panose="02020603050405020304" pitchFamily="18" charset="0"/>
                <a:cs typeface="Times New Roman" panose="02020603050405020304" pitchFamily="18" charset="0"/>
              </a:rPr>
              <a:t>-палестинський конфлікт, а також у </a:t>
            </a:r>
            <a:r>
              <a:rPr lang="uk-UA" dirty="0" smtClean="0">
                <a:latin typeface="Times New Roman" panose="02020603050405020304" pitchFamily="18" charset="0"/>
                <a:cs typeface="Times New Roman" panose="02020603050405020304" pitchFamily="18" charset="0"/>
              </a:rPr>
              <a:t>Середземноморському</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Окремо задекларовано створення міжнародного порядку, заснованого на ефективних багатосторонніх відносинах, які повинні основуватися на повазі міжнародного права, відповідальній діяльності Ради Безпеки ООН і зміцненні цієї організації, важливій роль інших організацій, систем і міжнародних договорів, адаптуванні міжнародного права до поточної </a:t>
            </a:r>
            <a:r>
              <a:rPr lang="uk-UA" dirty="0" smtClean="0">
                <a:latin typeface="Times New Roman" panose="02020603050405020304" pitchFamily="18" charset="0"/>
                <a:cs typeface="Times New Roman" panose="02020603050405020304" pitchFamily="18" charset="0"/>
              </a:rPr>
              <a:t>ситуації.</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778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1444" y="729477"/>
            <a:ext cx="11238271" cy="2123658"/>
          </a:xfrm>
          <a:prstGeom prst="rect">
            <a:avLst/>
          </a:prstGeom>
        </p:spPr>
        <p:txBody>
          <a:bodyPr wrap="square">
            <a:spAutoFit/>
          </a:bodyPr>
          <a:lstStyle/>
          <a:p>
            <a:pPr algn="just"/>
            <a:r>
              <a:rPr lang="uk-UA" sz="2200" dirty="0">
                <a:latin typeface="Times New Roman" panose="02020603050405020304" pitchFamily="18" charset="0"/>
                <a:cs typeface="Times New Roman" panose="02020603050405020304" pitchFamily="18" charset="0"/>
              </a:rPr>
              <a:t>У розділі про наслідки політики безпеки для Європи автори ЄСБ стверджували, що Європейський союз досяг реального прогресу в узгодженні зовнішньої політики і ефективного антикризового управління. Для досягнення цієї мети збільшено активність ЄС у протидії новим загрозам, запобіганні конфліктам, проведенні ефективних заходів і вживанні низки заходів у відповідний час. Окремо зауважено, що низка питань цієї сфери залишаються актуальними і повинні бути ще доопрацьовані.</a:t>
            </a:r>
          </a:p>
        </p:txBody>
      </p:sp>
    </p:spTree>
    <p:extLst>
      <p:ext uri="{BB962C8B-B14F-4D97-AF65-F5344CB8AC3E}">
        <p14:creationId xmlns:p14="http://schemas.microsoft.com/office/powerpoint/2010/main" val="1702090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34294" y="255638"/>
            <a:ext cx="11592233" cy="5355312"/>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Документом передбачено нарощування </a:t>
            </a:r>
            <a:r>
              <a:rPr lang="uk-UA" dirty="0" err="1">
                <a:latin typeface="Times New Roman" panose="02020603050405020304" pitchFamily="18" charset="0"/>
                <a:cs typeface="Times New Roman" panose="02020603050405020304" pitchFamily="18" charset="0"/>
              </a:rPr>
              <a:t>потужностей</a:t>
            </a:r>
            <a:r>
              <a:rPr lang="uk-UA" dirty="0">
                <a:latin typeface="Times New Roman" panose="02020603050405020304" pitchFamily="18" charset="0"/>
                <a:cs typeface="Times New Roman" panose="02020603050405020304" pitchFamily="18" charset="0"/>
              </a:rPr>
              <a:t> через вдосконалення армій держав-членів із оперативнішими і мобільнішими моделями, збільшення оборонних ресурсів, ефективніше використання ресурсів, мінімізацію громадянського хаосу після потенційної інтервенції. Допомогою у вирішенні цього завдання мало бути також збільшення дипломатичного потенціалу, створення об’єднаної системи ресурсів держав-членів і ЄС, зміцнення взаєморозуміння і спілкування, спільної оцінки загроз для держав-членів та поліпшення обміну розвідувальною інформацією, а також постійне порозуміння між ЄС і </a:t>
            </a:r>
            <a:r>
              <a:rPr lang="uk-UA" dirty="0" smtClean="0">
                <a:latin typeface="Times New Roman" panose="02020603050405020304" pitchFamily="18" charset="0"/>
                <a:cs typeface="Times New Roman" panose="02020603050405020304" pitchFamily="18" charset="0"/>
              </a:rPr>
              <a:t>НАТО.</a:t>
            </a: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Наступні </a:t>
            </a:r>
            <a:r>
              <a:rPr lang="uk-UA" dirty="0">
                <a:latin typeface="Times New Roman" panose="02020603050405020304" pitchFamily="18" charset="0"/>
                <a:cs typeface="Times New Roman" panose="02020603050405020304" pitchFamily="18" charset="0"/>
              </a:rPr>
              <a:t>положення, що спрямовані на підвищення узгодженості, передбачають “підключення різних інструментів і можливостей, програм допомоги, військових і цивільних можливостей держав-членів”. Певну роль у вирішенні цього завдання повинні відігравати дипломатичні відносини, розвиток торгівлі та охорони навколишнього середовища, а також ефективніша координація зовнішньої діяльності з внутрішньополітичним та правовим виміром. Підвищення згуртованості мало охоплювати не лише інструменти ЄС, але й зовнішні дії </a:t>
            </a:r>
            <a:r>
              <a:rPr lang="uk-UA" dirty="0" smtClean="0">
                <a:latin typeface="Times New Roman" panose="02020603050405020304" pitchFamily="18" charset="0"/>
                <a:cs typeface="Times New Roman" panose="02020603050405020304" pitchFamily="18" charset="0"/>
              </a:rPr>
              <a:t>держав-членів.</a:t>
            </a:r>
          </a:p>
          <a:p>
            <a:pPr algn="just"/>
            <a:r>
              <a:rPr lang="uk-UA" dirty="0" smtClean="0">
                <a:latin typeface="Times New Roman" panose="02020603050405020304" pitchFamily="18" charset="0"/>
                <a:cs typeface="Times New Roman" panose="02020603050405020304" pitchFamily="18" charset="0"/>
              </a:rPr>
              <a:t>Останнім </a:t>
            </a:r>
            <a:r>
              <a:rPr lang="uk-UA" dirty="0">
                <a:latin typeface="Times New Roman" panose="02020603050405020304" pitchFamily="18" charset="0"/>
                <a:cs typeface="Times New Roman" panose="02020603050405020304" pitchFamily="18" charset="0"/>
              </a:rPr>
              <a:t>завданням задекларований розвиток співпраці ЄС з партнерами в міжнародних організаціях і на основі цього партнерства з ключовими учасниками, до яких зараховані Росія, Японія, Китай, Канада та </a:t>
            </a:r>
            <a:r>
              <a:rPr lang="uk-UA" dirty="0" smtClean="0">
                <a:latin typeface="Times New Roman" panose="02020603050405020304" pitchFamily="18" charset="0"/>
                <a:cs typeface="Times New Roman" panose="02020603050405020304" pitchFamily="18" charset="0"/>
              </a:rPr>
              <a:t>Індія</a:t>
            </a:r>
            <a:r>
              <a:rPr lang="en-US" dirty="0" smtClean="0">
                <a:latin typeface="Times New Roman" panose="02020603050405020304" pitchFamily="18" charset="0"/>
                <a:cs typeface="Times New Roman" panose="02020603050405020304" pitchFamily="18" charset="0"/>
              </a:rPr>
              <a:t>. </a:t>
            </a:r>
            <a:endParaRPr lang="uk-UA" dirty="0" smtClean="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У </a:t>
            </a:r>
            <a:r>
              <a:rPr lang="uk-UA" dirty="0">
                <a:latin typeface="Times New Roman" panose="02020603050405020304" pitchFamily="18" charset="0"/>
                <a:cs typeface="Times New Roman" panose="02020603050405020304" pitchFamily="18" charset="0"/>
              </a:rPr>
              <a:t>висновках документа стверджено, що, незважаючи на безліч нових небезпек, які </a:t>
            </a:r>
            <a:r>
              <a:rPr lang="uk-UA" dirty="0" err="1">
                <a:latin typeface="Times New Roman" panose="02020603050405020304" pitchFamily="18" charset="0"/>
                <a:cs typeface="Times New Roman" panose="02020603050405020304" pitchFamily="18" charset="0"/>
              </a:rPr>
              <a:t>динамічно</a:t>
            </a:r>
            <a:r>
              <a:rPr lang="uk-UA" dirty="0">
                <a:latin typeface="Times New Roman" panose="02020603050405020304" pitchFamily="18" charset="0"/>
                <a:cs typeface="Times New Roman" panose="02020603050405020304" pitchFamily="18" charset="0"/>
              </a:rPr>
              <a:t> розвиваються, світ дав чимало можливостей для мінімізації ризиків та загроз, використання яких стало завданням ЄС. У майбутньому ЄС бачиться як організація активна і здатна протистояти загрозам, організація, яка робить вагомий внесок у створення багатополюсної системи, що веде до “справедливого, безпечнішого і згуртованого </a:t>
            </a:r>
            <a:r>
              <a:rPr lang="uk-UA" dirty="0" smtClean="0">
                <a:latin typeface="Times New Roman" panose="02020603050405020304" pitchFamily="18" charset="0"/>
                <a:cs typeface="Times New Roman" panose="02020603050405020304" pitchFamily="18" charset="0"/>
              </a:rPr>
              <a:t>світу»</a:t>
            </a:r>
            <a:r>
              <a:rPr lang="en-US"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300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74837" y="264312"/>
            <a:ext cx="9419303" cy="400110"/>
          </a:xfrm>
          <a:prstGeom prst="rect">
            <a:avLst/>
          </a:prstGeom>
        </p:spPr>
        <p:txBody>
          <a:bodyPr wrap="square">
            <a:spAutoFit/>
          </a:bodyPr>
          <a:lstStyle/>
          <a:p>
            <a:pPr algn="ctr"/>
            <a:r>
              <a:rPr lang="ru-RU" sz="2000" b="1" dirty="0" err="1">
                <a:latin typeface="Times New Roman" panose="02020603050405020304" pitchFamily="18" charset="0"/>
                <a:cs typeface="Times New Roman" panose="02020603050405020304" pitchFamily="18" charset="0"/>
              </a:rPr>
              <a:t>Основні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положення</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Глобальної</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стратегії</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Європейського</a:t>
            </a:r>
            <a:r>
              <a:rPr lang="ru-RU" sz="2000" b="1" dirty="0">
                <a:latin typeface="Times New Roman" panose="02020603050405020304" pitchFamily="18" charset="0"/>
                <a:cs typeface="Times New Roman" panose="02020603050405020304" pitchFamily="18" charset="0"/>
              </a:rPr>
              <a:t> Союзу (2016)</a:t>
            </a:r>
            <a:endParaRPr lang="uk-UA" sz="20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06359" y="913405"/>
            <a:ext cx="11356258" cy="2862322"/>
          </a:xfrm>
          <a:prstGeom prst="rect">
            <a:avLst/>
          </a:prstGeom>
        </p:spPr>
        <p:txBody>
          <a:bodyPr wrap="square">
            <a:spAutoFit/>
          </a:bodyPr>
          <a:lstStyle/>
          <a:p>
            <a:pPr algn="just"/>
            <a:r>
              <a:rPr lang="uk-UA" dirty="0"/>
              <a:t>У новій стратегії безпеки на початку зазначено, що “ми живемо в часи екзистенціальної кризи всередині та за межами Європейського Союзу</a:t>
            </a:r>
            <a:r>
              <a:rPr lang="uk-UA" dirty="0" smtClean="0"/>
              <a:t>”</a:t>
            </a:r>
            <a:r>
              <a:rPr lang="en-US" dirty="0" smtClean="0"/>
              <a:t>. </a:t>
            </a:r>
            <a:r>
              <a:rPr lang="uk-UA" dirty="0"/>
              <a:t>Порівнюючи із стратегією 2003 року, це суттєва зміна формулювання, відповідно до якого “Європа ніколи досі не користувалася такими благами, як сьогодні має процвітання, добробут, безпеку і свободу. Насильство в першій половині ХХ століття поступилося періоду миру і стабільності безпрецедентним в європейській історії</a:t>
            </a:r>
            <a:r>
              <a:rPr lang="uk-UA" dirty="0" smtClean="0"/>
              <a:t>”</a:t>
            </a:r>
            <a:r>
              <a:rPr lang="en-US" dirty="0" smtClean="0"/>
              <a:t>. </a:t>
            </a:r>
            <a:r>
              <a:rPr lang="uk-UA" dirty="0"/>
              <a:t>Незважаючи на значний внесок ЄС у забезпечення миру, економічного розвитку і поширення демократії, наголошено, що сенс його існування іноді ставлять під сумнів. Так само як у 2003 році зазначено, що нинішні часи приносять незвичайні можливості (зростання господарства, мобільність, технологічні досягнення), які в разі поглиблення партнерства </a:t>
            </a:r>
            <a:r>
              <a:rPr lang="uk-UA" dirty="0" smtClean="0"/>
              <a:t>допомагають </a:t>
            </a:r>
            <a:r>
              <a:rPr lang="uk-UA" dirty="0"/>
              <a:t>вийти окремим країнам із зони бідності, а також жити їхнім мешканцям довше та користуватися більшою </a:t>
            </a:r>
            <a:r>
              <a:rPr lang="uk-UA" dirty="0" smtClean="0"/>
              <a:t>свободою</a:t>
            </a:r>
            <a:r>
              <a:rPr lang="en-US" dirty="0" smtClean="0"/>
              <a:t>.</a:t>
            </a:r>
            <a:endParaRPr lang="uk-UA" dirty="0"/>
          </a:p>
        </p:txBody>
      </p:sp>
    </p:spTree>
    <p:extLst>
      <p:ext uri="{BB962C8B-B14F-4D97-AF65-F5344CB8AC3E}">
        <p14:creationId xmlns:p14="http://schemas.microsoft.com/office/powerpoint/2010/main" val="2607692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0" y="236169"/>
            <a:ext cx="10972801" cy="2031325"/>
          </a:xfrm>
          <a:prstGeom prst="rect">
            <a:avLst/>
          </a:prstGeom>
        </p:spPr>
        <p:txBody>
          <a:bodyPr wrap="square">
            <a:spAutoFit/>
          </a:bodyPr>
          <a:lstStyle/>
          <a:p>
            <a:pPr algn="just"/>
            <a:r>
              <a:rPr lang="uk-UA" dirty="0"/>
              <a:t>ГСЄС, на відміну від СЄБ, не містить окремого розділу, присвяченого загрозам безпеці ЄС. Проте, уважно вивчаючи текст, можна знайти найважливіші небезпеки, на яких наголошують автори документа: тероризм, гібридні війни, зміна клімату та деградація навколишнього середовища (спустошення, деградація земель, забруднення води та їжі), економічна нестабільність, зовнішні потрясіння, загрози для </a:t>
            </a:r>
            <a:r>
              <a:rPr lang="uk-UA" dirty="0" err="1"/>
              <a:t>кібер</a:t>
            </a:r>
            <a:r>
              <a:rPr lang="uk-UA" dirty="0"/>
              <a:t>-безпеки і енергетики, організована злочинність, екстремізм, дезінформація, нестабільні держави порушення прав людини, нерівність, пандемія демографічні проблеми та регіональні конфлікти</a:t>
            </a:r>
          </a:p>
        </p:txBody>
      </p:sp>
      <p:sp>
        <p:nvSpPr>
          <p:cNvPr id="5" name="Прямоугольник 4"/>
          <p:cNvSpPr/>
          <p:nvPr/>
        </p:nvSpPr>
        <p:spPr>
          <a:xfrm>
            <a:off x="747249" y="2510813"/>
            <a:ext cx="10972801" cy="1200329"/>
          </a:xfrm>
          <a:prstGeom prst="rect">
            <a:avLst/>
          </a:prstGeom>
        </p:spPr>
        <p:txBody>
          <a:bodyPr wrap="square">
            <a:spAutoFit/>
          </a:bodyPr>
          <a:lstStyle/>
          <a:p>
            <a:pPr algn="just"/>
            <a:r>
              <a:rPr lang="uk-UA" dirty="0"/>
              <a:t>Нова стратегія більшою мірою орієнтована на індивідуальні завдання, спрямовані на ліквідацію ризиків і викликів, з якими може стикнутися в майбутньому ЄС. Їхня черговість характеризуються так: інтереси громадян ЄС; принципи, якими буде керуватися ЄС з метою реалізації інтересів; пріоритети, переслідувані цими діями, а також методи реалізації.</a:t>
            </a:r>
          </a:p>
        </p:txBody>
      </p:sp>
    </p:spTree>
    <p:extLst>
      <p:ext uri="{BB962C8B-B14F-4D97-AF65-F5344CB8AC3E}">
        <p14:creationId xmlns:p14="http://schemas.microsoft.com/office/powerpoint/2010/main" val="382404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7923" y="619432"/>
            <a:ext cx="10953136" cy="4154984"/>
          </a:xfrm>
          <a:prstGeom prst="rect">
            <a:avLst/>
          </a:prstGeom>
          <a:noFill/>
        </p:spPr>
        <p:txBody>
          <a:bodyPr wrap="square" rtlCol="0">
            <a:spAutoFit/>
          </a:bodyPr>
          <a:lstStyle/>
          <a:p>
            <a:pPr algn="ctr"/>
            <a:r>
              <a:rPr lang="uk-UA" sz="2600" b="1" dirty="0" smtClean="0"/>
              <a:t>Інформація про курс</a:t>
            </a:r>
          </a:p>
          <a:p>
            <a:pPr algn="ctr"/>
            <a:endParaRPr lang="uk-UA" sz="2600" b="1" dirty="0"/>
          </a:p>
          <a:p>
            <a:pPr algn="ctr"/>
            <a:endParaRPr lang="uk-UA" sz="2600" b="1" dirty="0" smtClean="0"/>
          </a:p>
          <a:p>
            <a:r>
              <a:rPr lang="uk-UA" sz="2600" dirty="0" smtClean="0"/>
              <a:t>Лекції – 16 годин (8 занять)</a:t>
            </a:r>
          </a:p>
          <a:p>
            <a:r>
              <a:rPr lang="uk-UA" sz="2600" dirty="0" smtClean="0"/>
              <a:t>Практичні – 32 годин (16 занять)</a:t>
            </a:r>
          </a:p>
          <a:p>
            <a:endParaRPr lang="uk-UA" sz="2600" dirty="0" smtClean="0"/>
          </a:p>
          <a:p>
            <a:r>
              <a:rPr lang="uk-UA" sz="2600" dirty="0" smtClean="0"/>
              <a:t>Форма підсумкового контролю – </a:t>
            </a:r>
            <a:r>
              <a:rPr lang="uk-UA" sz="2600" dirty="0" smtClean="0"/>
              <a:t>екзамен</a:t>
            </a:r>
            <a:endParaRPr lang="uk-UA" sz="2600" dirty="0" smtClean="0"/>
          </a:p>
          <a:p>
            <a:endParaRPr lang="uk-UA" sz="2600" dirty="0"/>
          </a:p>
          <a:p>
            <a:pPr algn="just"/>
            <a:r>
              <a:rPr lang="uk-UA" sz="2800" dirty="0" smtClean="0"/>
              <a:t>Система </a:t>
            </a:r>
            <a:r>
              <a:rPr lang="uk-UA" sz="2800" dirty="0"/>
              <a:t>оцінювання – підсумковий бал за результатами поточного </a:t>
            </a:r>
            <a:r>
              <a:rPr lang="uk-UA" sz="2800" dirty="0" smtClean="0"/>
              <a:t>та модульного контролю</a:t>
            </a:r>
            <a:endParaRPr lang="uk-UA" sz="2600" dirty="0"/>
          </a:p>
        </p:txBody>
      </p:sp>
    </p:spTree>
    <p:extLst>
      <p:ext uri="{BB962C8B-B14F-4D97-AF65-F5344CB8AC3E}">
        <p14:creationId xmlns:p14="http://schemas.microsoft.com/office/powerpoint/2010/main" val="731807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135" y="612845"/>
            <a:ext cx="11523407" cy="2585323"/>
          </a:xfrm>
          <a:prstGeom prst="rect">
            <a:avLst/>
          </a:prstGeom>
        </p:spPr>
        <p:txBody>
          <a:bodyPr wrap="square">
            <a:spAutoFit/>
          </a:bodyPr>
          <a:lstStyle/>
          <a:p>
            <a:pPr algn="just"/>
            <a:r>
              <a:rPr lang="uk-UA" dirty="0"/>
              <a:t>У частині ГСЄС, присвяченій загальним інтересам і засадам, автори передовсім наголошують на спокої та гарантіях безпеки населенню і території ЄС. Зазначають також, що поточна внутрішня і зовнішня безпека є тісно взаємопов’язані, відповідно “безпека в домі залежить від безпеки за межами наших кордонів</a:t>
            </a:r>
            <a:r>
              <a:rPr lang="uk-UA" dirty="0" smtClean="0"/>
              <a:t>”</a:t>
            </a:r>
            <a:r>
              <a:rPr lang="en-US" dirty="0" smtClean="0"/>
              <a:t>. </a:t>
            </a:r>
            <a:r>
              <a:rPr lang="uk-UA" dirty="0"/>
              <a:t>ЄС продовжує прагнути до підвищення добробуту людей, які населяють його, забезпечуючи, водночас, прозорість і справедливість міжнародної економічної системи. Прагне розвивати демократію та життя відповідно до її принципів, забезпечення верховенства права та багатостороннього світового порядку. Реалізуючи ці зусилля, автори ГСЄС запропонували прозорі правила, поєднуючи реалістичний підхід у реалізації припущень на практиці та підхід ідеалізму у реалізації прагнень зробити світ кращим. До найважливіших принципів зараховують:</a:t>
            </a:r>
          </a:p>
        </p:txBody>
      </p:sp>
      <p:sp>
        <p:nvSpPr>
          <p:cNvPr id="5" name="Прямоугольник 4"/>
          <p:cNvSpPr/>
          <p:nvPr/>
        </p:nvSpPr>
        <p:spPr>
          <a:xfrm>
            <a:off x="432618" y="3319600"/>
            <a:ext cx="11375923" cy="1477328"/>
          </a:xfrm>
          <a:prstGeom prst="rect">
            <a:avLst/>
          </a:prstGeom>
        </p:spPr>
        <p:txBody>
          <a:bodyPr wrap="square">
            <a:spAutoFit/>
          </a:bodyPr>
          <a:lstStyle/>
          <a:p>
            <a:pPr algn="just"/>
            <a:r>
              <a:rPr lang="uk-UA" dirty="0"/>
              <a:t>– єдність, без якої в умовах складного світу нема шляхів реалізації вищезазначених цілей; </a:t>
            </a:r>
            <a:endParaRPr lang="uk-UA" dirty="0" smtClean="0"/>
          </a:p>
          <a:p>
            <a:pPr algn="just"/>
            <a:r>
              <a:rPr lang="uk-UA" dirty="0" smtClean="0"/>
              <a:t>– </a:t>
            </a:r>
            <a:r>
              <a:rPr lang="uk-UA" dirty="0"/>
              <a:t>готовність співпрацювати з іншими партнерами для усунення зовнішніх загроз, сприяння безпеці, демократії та процвітанню своїх громадян</a:t>
            </a:r>
            <a:r>
              <a:rPr lang="uk-UA" dirty="0" smtClean="0"/>
              <a:t>;</a:t>
            </a:r>
          </a:p>
          <a:p>
            <a:pPr algn="just"/>
            <a:r>
              <a:rPr lang="ru-RU" dirty="0"/>
              <a:t>– </a:t>
            </a:r>
            <a:r>
              <a:rPr lang="ru-RU" dirty="0" err="1"/>
              <a:t>відповідальність</a:t>
            </a:r>
            <a:r>
              <a:rPr lang="ru-RU" dirty="0"/>
              <a:t>, участь у </a:t>
            </a:r>
            <a:r>
              <a:rPr lang="ru-RU" dirty="0" err="1"/>
              <a:t>житті</a:t>
            </a:r>
            <a:r>
              <a:rPr lang="ru-RU" dirty="0"/>
              <a:t> </a:t>
            </a:r>
            <a:r>
              <a:rPr lang="ru-RU" dirty="0" err="1"/>
              <a:t>Європи</a:t>
            </a:r>
            <a:r>
              <a:rPr lang="ru-RU" dirty="0"/>
              <a:t> та </a:t>
            </a:r>
            <a:r>
              <a:rPr lang="ru-RU" dirty="0" err="1"/>
              <a:t>прилеглих</a:t>
            </a:r>
            <a:r>
              <a:rPr lang="ru-RU" dirty="0"/>
              <a:t> </a:t>
            </a:r>
            <a:r>
              <a:rPr lang="ru-RU" dirty="0" err="1"/>
              <a:t>східних</a:t>
            </a:r>
            <a:r>
              <a:rPr lang="ru-RU" dirty="0"/>
              <a:t> і </a:t>
            </a:r>
            <a:r>
              <a:rPr lang="ru-RU" dirty="0" err="1"/>
              <a:t>південних</a:t>
            </a:r>
            <a:r>
              <a:rPr lang="ru-RU" dirty="0"/>
              <a:t> </a:t>
            </a:r>
            <a:r>
              <a:rPr lang="ru-RU" dirty="0" err="1"/>
              <a:t>районів</a:t>
            </a:r>
            <a:r>
              <a:rPr lang="ru-RU" dirty="0"/>
              <a:t> з метою </a:t>
            </a:r>
            <a:r>
              <a:rPr lang="ru-RU" dirty="0" err="1"/>
              <a:t>усунення</a:t>
            </a:r>
            <a:r>
              <a:rPr lang="ru-RU" dirty="0"/>
              <a:t> </a:t>
            </a:r>
            <a:r>
              <a:rPr lang="ru-RU" dirty="0" err="1"/>
              <a:t>конфліктів</a:t>
            </a:r>
            <a:r>
              <a:rPr lang="ru-RU" dirty="0"/>
              <a:t>, а </a:t>
            </a:r>
            <a:r>
              <a:rPr lang="ru-RU" dirty="0" err="1"/>
              <a:t>також</a:t>
            </a:r>
            <a:r>
              <a:rPr lang="ru-RU" dirty="0"/>
              <a:t> </a:t>
            </a:r>
            <a:r>
              <a:rPr lang="ru-RU" dirty="0" err="1"/>
              <a:t>захисту</a:t>
            </a:r>
            <a:r>
              <a:rPr lang="ru-RU" dirty="0"/>
              <a:t> прав </a:t>
            </a:r>
            <a:r>
              <a:rPr lang="ru-RU" dirty="0" err="1"/>
              <a:t>людини</a:t>
            </a:r>
            <a:r>
              <a:rPr lang="ru-RU" dirty="0"/>
              <a:t> </a:t>
            </a:r>
            <a:endParaRPr lang="uk-UA" dirty="0"/>
          </a:p>
        </p:txBody>
      </p:sp>
    </p:spTree>
    <p:extLst>
      <p:ext uri="{BB962C8B-B14F-4D97-AF65-F5344CB8AC3E}">
        <p14:creationId xmlns:p14="http://schemas.microsoft.com/office/powerpoint/2010/main" val="4147494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68592" y="287026"/>
            <a:ext cx="11218607" cy="1477328"/>
          </a:xfrm>
          <a:prstGeom prst="rect">
            <a:avLst/>
          </a:prstGeom>
        </p:spPr>
        <p:txBody>
          <a:bodyPr wrap="square">
            <a:spAutoFit/>
          </a:bodyPr>
          <a:lstStyle/>
          <a:p>
            <a:pPr algn="just"/>
            <a:r>
              <a:rPr lang="uk-UA" dirty="0"/>
              <a:t>У новій стратегії безпеки створюється образ Європейського Союзу як основного світового партнера і захисника європейських цінностей, водночас наголошується на підвищенні відповідальності інших міжнародних, регіональних організацій і державних органів. Важливим також визнається тісна співпраця із суспільствами, які поділяють європейські цінності, а також поглиблення партнерства з громадянським суспільством і приватним сектором як ключовими гравцями нинішнього світу</a:t>
            </a:r>
          </a:p>
        </p:txBody>
      </p:sp>
      <p:sp>
        <p:nvSpPr>
          <p:cNvPr id="5" name="Прямоугольник 4"/>
          <p:cNvSpPr/>
          <p:nvPr/>
        </p:nvSpPr>
        <p:spPr>
          <a:xfrm>
            <a:off x="668591" y="2032082"/>
            <a:ext cx="11110453" cy="2862322"/>
          </a:xfrm>
          <a:prstGeom prst="rect">
            <a:avLst/>
          </a:prstGeom>
        </p:spPr>
        <p:txBody>
          <a:bodyPr wrap="square">
            <a:spAutoFit/>
          </a:bodyPr>
          <a:lstStyle/>
          <a:p>
            <a:pPr algn="just"/>
            <a:r>
              <a:rPr lang="uk-UA" dirty="0"/>
              <a:t>У наступній частині аналізованого документа визначено </a:t>
            </a:r>
            <a:r>
              <a:rPr lang="uk-UA" b="1" dirty="0"/>
              <a:t>п’ять пріоритетів ЄС щодо майбутніх заходів</a:t>
            </a:r>
            <a:r>
              <a:rPr lang="uk-UA" dirty="0"/>
              <a:t>: </a:t>
            </a:r>
            <a:endParaRPr lang="uk-UA" dirty="0" smtClean="0"/>
          </a:p>
          <a:p>
            <a:pPr algn="just"/>
            <a:endParaRPr lang="uk-UA" dirty="0" smtClean="0"/>
          </a:p>
          <a:p>
            <a:pPr algn="just"/>
            <a:r>
              <a:rPr lang="uk-UA" b="1" dirty="0" smtClean="0"/>
              <a:t>– </a:t>
            </a:r>
            <a:r>
              <a:rPr lang="uk-UA" b="1" dirty="0"/>
              <a:t>безпека ЄС. </a:t>
            </a:r>
            <a:r>
              <a:rPr lang="uk-UA" dirty="0"/>
              <a:t>Союз продовжує надавати громадянам своїх держав-членів можливості досягнення і підвищення добробуту. Проте, аби надалі була така можливість, необхідно боротися із загрозою тероризму, небезпекою гібридної економічної нестабільності, зміною клімату та загрозами енергетичній безпеці. Автори документа визнають, що певний рівень автономії необхідний, але з метою зміцнення миру і безпеки держави-члени повинні об’єднати власні кордони відповідно до принципів, закріплених у договорах. Необхідною є також співпраця ЄС зі своїми партнерами, починаючи від НАТО і завершуючи іншими міжнародними організаціями; </a:t>
            </a:r>
          </a:p>
        </p:txBody>
      </p:sp>
    </p:spTree>
    <p:extLst>
      <p:ext uri="{BB962C8B-B14F-4D97-AF65-F5344CB8AC3E}">
        <p14:creationId xmlns:p14="http://schemas.microsoft.com/office/powerpoint/2010/main" val="1223045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81780" y="391790"/>
            <a:ext cx="11257936" cy="2308324"/>
          </a:xfrm>
          <a:prstGeom prst="rect">
            <a:avLst/>
          </a:prstGeom>
        </p:spPr>
        <p:txBody>
          <a:bodyPr wrap="square">
            <a:spAutoFit/>
          </a:bodyPr>
          <a:lstStyle/>
          <a:p>
            <a:pPr algn="just"/>
            <a:r>
              <a:rPr lang="uk-UA" b="1" dirty="0"/>
              <a:t>– зміцнення держав і суспільств на сході і півдні ЄС. </a:t>
            </a:r>
            <a:r>
              <a:rPr lang="uk-UA" dirty="0"/>
              <a:t>Автори стратегії стверджують, що зміцнення держав і суспільств Центральної Азії, країн Центральної Африки та інших регіонів світу належать до сфери інтересів ЄС. Під егідою європейської політики добросусідства чимало країн мають можливість поглиблювати співпрацю з ЄС, “її тривала стабільність притягує”, нові члени отримують позитивні перетворення. Пріоритети ЄС містяться і поза межами європейської політики добросусідства. ЄС підтримує зміцнення держави і суспільства в сфері державного управління, економіки, соціальних питань, енергетики та клімату, а також спільне розроблення ефективнішої політики в галузі міграції для Європи і її партнерів; </a:t>
            </a:r>
          </a:p>
        </p:txBody>
      </p:sp>
      <p:sp>
        <p:nvSpPr>
          <p:cNvPr id="5" name="Прямоугольник 4"/>
          <p:cNvSpPr/>
          <p:nvPr/>
        </p:nvSpPr>
        <p:spPr>
          <a:xfrm>
            <a:off x="481780" y="2796453"/>
            <a:ext cx="11169446" cy="2862322"/>
          </a:xfrm>
          <a:prstGeom prst="rect">
            <a:avLst/>
          </a:prstGeom>
        </p:spPr>
        <p:txBody>
          <a:bodyPr wrap="square">
            <a:spAutoFit/>
          </a:bodyPr>
          <a:lstStyle/>
          <a:p>
            <a:pPr algn="just"/>
            <a:r>
              <a:rPr lang="uk-UA" b="1" dirty="0"/>
              <a:t>– комплексний підхід до конфліктів. </a:t>
            </a:r>
            <a:r>
              <a:rPr lang="uk-UA" dirty="0"/>
              <a:t>Участь Європейського союзу в процесах розбудови миру і сприяння безпеці людей повинна ґрунтуватися на комплексному підході. Його реалізація потребує послідовного використання всіх видів політики ЄС, а також їхнього поступового розвитку. ЄС повинен реагувати на всі етапи конфлікту – від превентивних заходів, за допомогою відповідального прийняття рішень і відповідей на їхні виникнення, інвестування в стабільність і ліквідацію наслідків, а також </a:t>
            </a:r>
            <a:r>
              <a:rPr lang="uk-UA" dirty="0" smtClean="0"/>
              <a:t>недопущення </a:t>
            </a:r>
            <a:r>
              <a:rPr lang="uk-UA" dirty="0"/>
              <a:t>дострокового припинення участі в процесі їхнього вирішення. ЄС повинен, однак, діяти багатогранно, оскільки конфлікти, такі як в Лівії і Сирії мають безліч вимірів та розгортаються на місцевому, національному, регіональному і глобальному рівнях. Жоден конфлікт не можна вирішити самостійно, тому ЄС </a:t>
            </a:r>
            <a:r>
              <a:rPr lang="uk-UA" dirty="0" err="1"/>
              <a:t>прагнутиме</a:t>
            </a:r>
            <a:r>
              <a:rPr lang="uk-UA" dirty="0"/>
              <a:t> до глибокого і міцного партнерства, заохочувати розвиток партнерських відносин – написано у новій стратегії;</a:t>
            </a:r>
          </a:p>
        </p:txBody>
      </p:sp>
    </p:spTree>
    <p:extLst>
      <p:ext uri="{BB962C8B-B14F-4D97-AF65-F5344CB8AC3E}">
        <p14:creationId xmlns:p14="http://schemas.microsoft.com/office/powerpoint/2010/main" val="3496033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2452" y="708623"/>
            <a:ext cx="11385754" cy="3970318"/>
          </a:xfrm>
          <a:prstGeom prst="rect">
            <a:avLst/>
          </a:prstGeom>
        </p:spPr>
        <p:txBody>
          <a:bodyPr wrap="square">
            <a:spAutoFit/>
          </a:bodyPr>
          <a:lstStyle/>
          <a:p>
            <a:pPr algn="just"/>
            <a:r>
              <a:rPr lang="uk-UA" b="1" dirty="0"/>
              <a:t>– колективний регіональний устрій. </a:t>
            </a:r>
            <a:r>
              <a:rPr lang="uk-UA" dirty="0"/>
              <a:t>“У сучасному світі, між глобальним тиском і місцевою опозицією, регіональна динаміка стає пріоритетною”. З метою ефективнішого управління безпекою, отримання економічних </a:t>
            </a:r>
            <a:r>
              <a:rPr lang="uk-UA" dirty="0" err="1"/>
              <a:t>вигод</a:t>
            </a:r>
            <a:r>
              <a:rPr lang="uk-UA" dirty="0"/>
              <a:t> від глобалізаційних процесів, а також повнішого вивчення культур та ідентичності повинні мати ширший спектр використання добровільних форм державної допомоги. У різних регіонах (Європа, Середземномор’я, на Близькому Сході і в Африці тощо) ЄС повинен бути неупередженим у досягненні конкретних цілей, які є важливими у досягненні кінцевої </a:t>
            </a:r>
            <a:r>
              <a:rPr lang="uk-UA" dirty="0" smtClean="0"/>
              <a:t>мети.</a:t>
            </a:r>
          </a:p>
          <a:p>
            <a:pPr algn="just"/>
            <a:endParaRPr lang="uk-UA" dirty="0"/>
          </a:p>
          <a:p>
            <a:pPr algn="just"/>
            <a:r>
              <a:rPr lang="uk-UA" dirty="0" smtClean="0"/>
              <a:t> </a:t>
            </a:r>
          </a:p>
          <a:p>
            <a:pPr algn="just"/>
            <a:r>
              <a:rPr lang="uk-UA" b="1" dirty="0" smtClean="0"/>
              <a:t>– </a:t>
            </a:r>
            <a:r>
              <a:rPr lang="uk-UA" b="1" dirty="0"/>
              <a:t>глобальне управління в ХХІ столітті</a:t>
            </a:r>
            <a:r>
              <a:rPr lang="uk-UA" dirty="0"/>
              <a:t>. ЄС прагне до створення міжнародного порядку заснованого на нормах міжнародного права, який забезпечує дотримання прав людини, сталого розвитку та доступу до загальних ресурсів і товарів. Такий підхід більше сприяє трансформації, ніж збереження наявної системи. ЄС і надалі </a:t>
            </a:r>
            <a:r>
              <a:rPr lang="uk-UA" dirty="0" err="1"/>
              <a:t>прагнутиме</a:t>
            </a:r>
            <a:r>
              <a:rPr lang="uk-UA" dirty="0"/>
              <a:t> до зміцнення ООН як основи багатоаспектної міжнародної системи, основаної на правових засадах, а також з міжнародними і регіональними організаціями, країнами і зацікавленими сторонами.</a:t>
            </a:r>
          </a:p>
        </p:txBody>
      </p:sp>
    </p:spTree>
    <p:extLst>
      <p:ext uri="{BB962C8B-B14F-4D97-AF65-F5344CB8AC3E}">
        <p14:creationId xmlns:p14="http://schemas.microsoft.com/office/powerpoint/2010/main" val="557233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1" y="346868"/>
            <a:ext cx="10933471" cy="1477328"/>
          </a:xfrm>
          <a:prstGeom prst="rect">
            <a:avLst/>
          </a:prstGeom>
        </p:spPr>
        <p:txBody>
          <a:bodyPr wrap="square">
            <a:spAutoFit/>
          </a:bodyPr>
          <a:lstStyle/>
          <a:p>
            <a:pPr algn="just"/>
            <a:r>
              <a:rPr lang="uk-UA" dirty="0"/>
              <a:t>Для ефективної реалізації визначених цілей необхідно мати чіткий план дій. Наприкінці нової стратегії безпеки у розділі </a:t>
            </a:r>
            <a:r>
              <a:rPr lang="en-US" dirty="0"/>
              <a:t>From Vision to Action (</a:t>
            </a:r>
            <a:r>
              <a:rPr lang="uk-UA" dirty="0"/>
              <a:t>Від бачення до дії) можна ознайомитися із накресленим планом дій, який побудований відповідно до згаданих пріоритетів, містить мобілізацію усієї європейської спільноти, економічну міць і всі інструменти, які використовує ЄС. Відповідно до цих рекомендацій новий і ефективніший ЄС повинен характеризуватися:</a:t>
            </a:r>
          </a:p>
        </p:txBody>
      </p:sp>
      <p:sp>
        <p:nvSpPr>
          <p:cNvPr id="5" name="Прямоугольник 4"/>
          <p:cNvSpPr/>
          <p:nvPr/>
        </p:nvSpPr>
        <p:spPr>
          <a:xfrm>
            <a:off x="825910" y="1859340"/>
            <a:ext cx="10854812" cy="1754326"/>
          </a:xfrm>
          <a:prstGeom prst="rect">
            <a:avLst/>
          </a:prstGeom>
        </p:spPr>
        <p:txBody>
          <a:bodyPr wrap="square">
            <a:spAutoFit/>
          </a:bodyPr>
          <a:lstStyle/>
          <a:p>
            <a:pPr algn="just"/>
            <a:r>
              <a:rPr lang="uk-UA" dirty="0"/>
              <a:t>– достовірністю, яка залежить від єдності спільноти, попередніх досягнень, ефективності та узгодженості політик, а також поваги до національних цінностей. Ця вимога є основною до всіх аспектів зовнішньої політики, зокрема у питаннях оборони і безпеки. Держави-члени ЄС залишаються суверенними у своїх рішеннях, але для реалізації цілої низки питань є необхідною тісна </a:t>
            </a:r>
            <a:r>
              <a:rPr lang="uk-UA" dirty="0" err="1"/>
              <a:t>військовотехнічна</a:t>
            </a:r>
            <a:r>
              <a:rPr lang="uk-UA" dirty="0"/>
              <a:t> співпраця, яка повинна стати нормою. ЄС буде систематично розвивати співпрацю і спільно творити сильну європейську оборонну промисловість;</a:t>
            </a:r>
          </a:p>
        </p:txBody>
      </p:sp>
      <p:sp>
        <p:nvSpPr>
          <p:cNvPr id="6" name="Прямоугольник 5"/>
          <p:cNvSpPr/>
          <p:nvPr/>
        </p:nvSpPr>
        <p:spPr>
          <a:xfrm>
            <a:off x="825910" y="3648810"/>
            <a:ext cx="10687664" cy="1200329"/>
          </a:xfrm>
          <a:prstGeom prst="rect">
            <a:avLst/>
          </a:prstGeom>
        </p:spPr>
        <p:txBody>
          <a:bodyPr wrap="square">
            <a:spAutoFit/>
          </a:bodyPr>
          <a:lstStyle/>
          <a:p>
            <a:pPr algn="just"/>
            <a:r>
              <a:rPr lang="uk-UA"/>
              <a:t>– </a:t>
            </a:r>
            <a:r>
              <a:rPr lang="uk-UA" dirty="0" err="1"/>
              <a:t>респонсивністю</a:t>
            </a:r>
            <a:r>
              <a:rPr lang="uk-UA" dirty="0"/>
              <a:t>, дипломатичні зусилля ЄС повинні керуватися умовами Лісабонського договору. Спільна </a:t>
            </a:r>
            <a:r>
              <a:rPr lang="uk-UA" dirty="0" err="1"/>
              <a:t>безпекова</a:t>
            </a:r>
            <a:r>
              <a:rPr lang="uk-UA" dirty="0"/>
              <a:t> політика, а також політика у сфері розвитку взаємовигідної співпраці повинні стати більш гнучкими і адаптуватися до стратегічних пріоритетів ЄС, а співпраця між членами повинна стати ще тіснішою</a:t>
            </a:r>
          </a:p>
        </p:txBody>
      </p:sp>
    </p:spTree>
    <p:extLst>
      <p:ext uri="{BB962C8B-B14F-4D97-AF65-F5344CB8AC3E}">
        <p14:creationId xmlns:p14="http://schemas.microsoft.com/office/powerpoint/2010/main" val="900006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83225" y="386198"/>
            <a:ext cx="10707329" cy="1754326"/>
          </a:xfrm>
          <a:prstGeom prst="rect">
            <a:avLst/>
          </a:prstGeom>
        </p:spPr>
        <p:txBody>
          <a:bodyPr wrap="square">
            <a:spAutoFit/>
          </a:bodyPr>
          <a:lstStyle/>
          <a:p>
            <a:pPr algn="just"/>
            <a:r>
              <a:rPr lang="ru-RU" dirty="0"/>
              <a:t>– </a:t>
            </a:r>
            <a:r>
              <a:rPr lang="ru-RU" dirty="0" err="1"/>
              <a:t>спільністю</a:t>
            </a:r>
            <a:r>
              <a:rPr lang="ru-RU" dirty="0"/>
              <a:t> </a:t>
            </a:r>
            <a:r>
              <a:rPr lang="ru-RU" dirty="0" err="1"/>
              <a:t>управління</a:t>
            </a:r>
            <a:r>
              <a:rPr lang="ru-RU" dirty="0"/>
              <a:t>, ЄС повинен </a:t>
            </a:r>
            <a:r>
              <a:rPr lang="ru-RU" dirty="0" err="1"/>
              <a:t>акти</a:t>
            </a:r>
            <a:r>
              <a:rPr lang="uk-UA" dirty="0" err="1" smtClean="0"/>
              <a:t>вніше</a:t>
            </a:r>
            <a:r>
              <a:rPr lang="uk-UA" dirty="0" smtClean="0"/>
              <a:t> </a:t>
            </a:r>
            <a:r>
              <a:rPr lang="uk-UA" dirty="0"/>
              <a:t>брати участь у діяльності за межами своїх територіальних кордонів, а прийняття рішень повинно характеризуватися узгодженістю інтересів як держав-членів, так і європейських інститутів. Аналогічність повинні мати внутрішньополітичні справи ЄС, зокрема в контексті реалізації завдань, які пов’язані з антитерористичною боротьбою, міграцією, безпекою, захистом прав людини та гендерної рівності в різних сферах політики та </a:t>
            </a:r>
            <a:r>
              <a:rPr lang="uk-UA" dirty="0" smtClean="0"/>
              <a:t>інституціях.</a:t>
            </a:r>
            <a:endParaRPr lang="uk-UA" dirty="0"/>
          </a:p>
        </p:txBody>
      </p:sp>
      <p:sp>
        <p:nvSpPr>
          <p:cNvPr id="5" name="Прямоугольник 4"/>
          <p:cNvSpPr/>
          <p:nvPr/>
        </p:nvSpPr>
        <p:spPr>
          <a:xfrm>
            <a:off x="983225" y="2788659"/>
            <a:ext cx="10707329" cy="923330"/>
          </a:xfrm>
          <a:prstGeom prst="rect">
            <a:avLst/>
          </a:prstGeom>
        </p:spPr>
        <p:txBody>
          <a:bodyPr wrap="square">
            <a:spAutoFit/>
          </a:bodyPr>
          <a:lstStyle/>
          <a:p>
            <a:pPr algn="just"/>
            <a:r>
              <a:rPr lang="uk-UA" i="1" dirty="0" smtClean="0"/>
              <a:t>Документи </a:t>
            </a:r>
            <a:r>
              <a:rPr lang="uk-UA" i="1" dirty="0"/>
              <a:t>мають значні розбіжності через динамічні трансформації, яких зазнало міжнародне середовище. Значно змінилися небезпеки, які можуть загрожувати ЄС, що призводить до вимушених змін у засобах їх усунення та запобігання у </a:t>
            </a:r>
            <a:r>
              <a:rPr lang="uk-UA" i="1" dirty="0" smtClean="0"/>
              <a:t>подальшому.</a:t>
            </a:r>
            <a:endParaRPr lang="uk-UA" i="1" dirty="0"/>
          </a:p>
        </p:txBody>
      </p:sp>
    </p:spTree>
    <p:extLst>
      <p:ext uri="{BB962C8B-B14F-4D97-AF65-F5344CB8AC3E}">
        <p14:creationId xmlns:p14="http://schemas.microsoft.com/office/powerpoint/2010/main" val="248189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67431" y="873634"/>
            <a:ext cx="7895302" cy="1323439"/>
          </a:xfrm>
          <a:prstGeom prst="rect">
            <a:avLst/>
          </a:prstGeom>
        </p:spPr>
        <p:txBody>
          <a:bodyPr wrap="square">
            <a:spAutoFit/>
          </a:bodyPr>
          <a:lstStyle/>
          <a:p>
            <a:pPr algn="just"/>
            <a:r>
              <a:rPr lang="ru-RU" sz="2000" dirty="0">
                <a:latin typeface="Times New Roman" panose="02020603050405020304" pitchFamily="18" charset="0"/>
                <a:cs typeface="Times New Roman" panose="02020603050405020304" pitchFamily="18" charset="0"/>
              </a:rPr>
              <a:t>На </a:t>
            </a:r>
            <a:r>
              <a:rPr lang="ru-RU" sz="2000" dirty="0" err="1">
                <a:latin typeface="Times New Roman" panose="02020603050405020304" pitchFamily="18" charset="0"/>
                <a:cs typeface="Times New Roman" panose="02020603050405020304" pitchFamily="18" charset="0"/>
              </a:rPr>
              <a:t>зустрічі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міністрів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закордонних</a:t>
            </a:r>
            <a:r>
              <a:rPr lang="ru-RU" sz="2000" dirty="0">
                <a:latin typeface="Times New Roman" panose="02020603050405020304" pitchFamily="18" charset="0"/>
                <a:cs typeface="Times New Roman" panose="02020603050405020304" pitchFamily="18" charset="0"/>
              </a:rPr>
              <a:t> справ та оборони </a:t>
            </a:r>
            <a:r>
              <a:rPr lang="ru-RU" sz="2000" dirty="0" err="1">
                <a:latin typeface="Times New Roman" panose="02020603050405020304" pitchFamily="18" charset="0"/>
                <a:cs typeface="Times New Roman" panose="02020603050405020304" pitchFamily="18" charset="0"/>
              </a:rPr>
              <a:t>країн</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членів</a:t>
            </a:r>
            <a:r>
              <a:rPr lang="ru-RU" sz="2000" dirty="0">
                <a:latin typeface="Times New Roman" panose="02020603050405020304" pitchFamily="18" charset="0"/>
                <a:cs typeface="Times New Roman" panose="02020603050405020304" pitchFamily="18" charset="0"/>
              </a:rPr>
              <a:t> ЄС 21 </a:t>
            </a:r>
            <a:r>
              <a:rPr lang="ru-RU" sz="2000" dirty="0" err="1">
                <a:latin typeface="Times New Roman" panose="02020603050405020304" pitchFamily="18" charset="0"/>
                <a:cs typeface="Times New Roman" panose="02020603050405020304" pitchFamily="18" charset="0"/>
              </a:rPr>
              <a:t>березня</a:t>
            </a:r>
            <a:r>
              <a:rPr lang="ru-RU" sz="2000" dirty="0">
                <a:latin typeface="Times New Roman" panose="02020603050405020304" pitchFamily="18" charset="0"/>
                <a:cs typeface="Times New Roman" panose="02020603050405020304" pitchFamily="18" charset="0"/>
              </a:rPr>
              <a:t> 2022 р. у </a:t>
            </a:r>
            <a:r>
              <a:rPr lang="ru-RU" sz="2000" dirty="0" err="1">
                <a:latin typeface="Times New Roman" panose="02020603050405020304" pitchFamily="18" charset="0"/>
                <a:cs typeface="Times New Roman" panose="02020603050405020304" pitchFamily="18" charset="0"/>
              </a:rPr>
              <a:t>Брюсселі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було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ухвалено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Стратегічний</a:t>
            </a:r>
            <a:r>
              <a:rPr lang="ru-RU" sz="2000" dirty="0">
                <a:latin typeface="Times New Roman" panose="02020603050405020304" pitchFamily="18" charset="0"/>
                <a:cs typeface="Times New Roman" panose="02020603050405020304" pitchFamily="18" charset="0"/>
              </a:rPr>
              <a:t> компас» – документ, у </a:t>
            </a:r>
            <a:r>
              <a:rPr lang="ru-RU" sz="2000" dirty="0" err="1">
                <a:latin typeface="Times New Roman" panose="02020603050405020304" pitchFamily="18" charset="0"/>
                <a:cs typeface="Times New Roman" panose="02020603050405020304" pitchFamily="18" charset="0"/>
              </a:rPr>
              <a:t>якому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викладене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спільне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стратегічне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безпеки</a:t>
            </a:r>
            <a:r>
              <a:rPr lang="ru-RU" sz="2000" dirty="0">
                <a:latin typeface="Times New Roman" panose="02020603050405020304" pitchFamily="18" charset="0"/>
                <a:cs typeface="Times New Roman" panose="02020603050405020304" pitchFamily="18" charset="0"/>
              </a:rPr>
              <a:t> та оборони </a:t>
            </a:r>
            <a:r>
              <a:rPr lang="ru-RU" sz="2000" dirty="0" err="1">
                <a:latin typeface="Times New Roman" panose="02020603050405020304" pitchFamily="18" charset="0"/>
                <a:cs typeface="Times New Roman" panose="02020603050405020304" pitchFamily="18" charset="0"/>
              </a:rPr>
              <a:t>Європейського</a:t>
            </a:r>
            <a:r>
              <a:rPr lang="ru-RU" sz="2000" dirty="0">
                <a:latin typeface="Times New Roman" panose="02020603050405020304" pitchFamily="18" charset="0"/>
                <a:cs typeface="Times New Roman" panose="02020603050405020304" pitchFamily="18" charset="0"/>
              </a:rPr>
              <a:t> Союзу </a:t>
            </a:r>
            <a:r>
              <a:rPr lang="ru-RU" sz="2000" dirty="0" smtClean="0">
                <a:latin typeface="Times New Roman" panose="02020603050405020304" pitchFamily="18" charset="0"/>
                <a:cs typeface="Times New Roman" panose="02020603050405020304" pitchFamily="18" charset="0"/>
              </a:rPr>
              <a:t>до 2030 року.</a:t>
            </a:r>
            <a:endParaRPr lang="uk-UA" sz="2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667431" y="2190750"/>
            <a:ext cx="7895302" cy="1631216"/>
          </a:xfrm>
          <a:prstGeom prst="rect">
            <a:avLst/>
          </a:prstGeom>
        </p:spPr>
        <p:txBody>
          <a:bodyPr wrap="square">
            <a:spAutoFit/>
          </a:bodyPr>
          <a:lstStyle/>
          <a:p>
            <a:pPr algn="just"/>
            <a:r>
              <a:rPr lang="en-US" sz="2000" dirty="0">
                <a:latin typeface="Times New Roman" panose="02020603050405020304" pitchFamily="18" charset="0"/>
                <a:cs typeface="Times New Roman" panose="02020603050405020304" pitchFamily="18" charset="0"/>
              </a:rPr>
              <a:t>A Strategic Compass for a stronger EU security and </a:t>
            </a:r>
            <a:r>
              <a:rPr lang="en-US" sz="2000" dirty="0" err="1">
                <a:latin typeface="Times New Roman" panose="02020603050405020304" pitchFamily="18" charset="0"/>
                <a:cs typeface="Times New Roman" panose="02020603050405020304" pitchFamily="18" charset="0"/>
              </a:rPr>
              <a:t>defence</a:t>
            </a:r>
            <a:r>
              <a:rPr lang="en-US" sz="2000" dirty="0">
                <a:latin typeface="Times New Roman" panose="02020603050405020304" pitchFamily="18" charset="0"/>
                <a:cs typeface="Times New Roman" panose="02020603050405020304" pitchFamily="18" charset="0"/>
              </a:rPr>
              <a:t> in the next decade. Council of the European Union. 21 March 2022. URL: https://www.consilium.europa.eu/en/press/press-releases/2022/03/21/a-strategic-compass-for-a-stronger-eu-security-and-defencein-the-next-decade/</a:t>
            </a:r>
            <a:endParaRPr lang="uk-UA"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304801" y="3763205"/>
            <a:ext cx="11474245"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«Стратегічний компас»: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містить спільну оцінку стратегічного середовища безпеки;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актуалізує питання підвищення узгодженості та цілеспрямованості у поточних і майбутніх діях ЄС;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подає опис нових дій задля попередження й подолання криз і загроз, поглиблення співпраці з ООН і НАТО;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містить визначення чітких цілей та етапів оцінювання прогресу </a:t>
            </a:r>
            <a:r>
              <a:rPr lang="uk-UA" sz="2000" dirty="0" smtClean="0">
                <a:latin typeface="Times New Roman" panose="02020603050405020304" pitchFamily="18" charset="0"/>
                <a:cs typeface="Times New Roman" panose="02020603050405020304" pitchFamily="18" charset="0"/>
              </a:rPr>
              <a:t>трансформації.</a:t>
            </a:r>
            <a:endParaRPr lang="uk-UA" sz="2000" dirty="0">
              <a:latin typeface="Times New Roman" panose="02020603050405020304" pitchFamily="18" charset="0"/>
              <a:cs typeface="Times New Roman" panose="02020603050405020304" pitchFamily="18" charset="0"/>
            </a:endParaRPr>
          </a:p>
        </p:txBody>
      </p:sp>
      <p:pic>
        <p:nvPicPr>
          <p:cNvPr id="1026" name="Picture 2" descr="Жозеп Боррель застерігає: «Європа у небезпеці» - Борисфен Інтел"/>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33750" cy="2190750"/>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3667431" y="0"/>
            <a:ext cx="8308259" cy="707886"/>
          </a:xfrm>
          <a:prstGeom prst="rect">
            <a:avLst/>
          </a:prstGeom>
        </p:spPr>
        <p:txBody>
          <a:bodyPr wrap="square">
            <a:spAutoFit/>
          </a:bodyPr>
          <a:lstStyle/>
          <a:p>
            <a:pPr algn="just"/>
            <a:r>
              <a:rPr lang="ru-RU" sz="2000" dirty="0">
                <a:solidFill>
                  <a:schemeClr val="bg2"/>
                </a:solidFill>
                <a:latin typeface="Times New Roman" panose="02020603050405020304" pitchFamily="18" charset="0"/>
                <a:cs typeface="Times New Roman" panose="02020603050405020304" pitchFamily="18" charset="0"/>
              </a:rPr>
              <a:t>На </a:t>
            </a:r>
            <a:r>
              <a:rPr lang="ru-RU" sz="2000" dirty="0" err="1">
                <a:solidFill>
                  <a:schemeClr val="bg2"/>
                </a:solidFill>
                <a:latin typeface="Times New Roman" panose="02020603050405020304" pitchFamily="18" charset="0"/>
                <a:cs typeface="Times New Roman" panose="02020603050405020304" pitchFamily="18" charset="0"/>
              </a:rPr>
              <a:t>тлі</a:t>
            </a:r>
            <a:r>
              <a:rPr lang="ru-RU" sz="2000" dirty="0">
                <a:solidFill>
                  <a:schemeClr val="bg2"/>
                </a:solidFill>
                <a:latin typeface="Times New Roman" panose="02020603050405020304" pitchFamily="18" charset="0"/>
                <a:cs typeface="Times New Roman" panose="02020603050405020304" pitchFamily="18" charset="0"/>
              </a:rPr>
              <a:t> початку широкомасштабного </a:t>
            </a:r>
            <a:r>
              <a:rPr lang="ru-RU" sz="2000" dirty="0" err="1">
                <a:solidFill>
                  <a:schemeClr val="bg2"/>
                </a:solidFill>
                <a:latin typeface="Times New Roman" panose="02020603050405020304" pitchFamily="18" charset="0"/>
                <a:cs typeface="Times New Roman" panose="02020603050405020304" pitchFamily="18" charset="0"/>
              </a:rPr>
              <a:t>вторгнення</a:t>
            </a:r>
            <a:r>
              <a:rPr lang="ru-RU" sz="2000" dirty="0">
                <a:solidFill>
                  <a:schemeClr val="bg2"/>
                </a:solidFill>
                <a:latin typeface="Times New Roman" panose="02020603050405020304" pitchFamily="18" charset="0"/>
                <a:cs typeface="Times New Roman" panose="02020603050405020304" pitchFamily="18" charset="0"/>
              </a:rPr>
              <a:t> </a:t>
            </a:r>
            <a:r>
              <a:rPr lang="ru-RU" sz="2000" dirty="0" err="1">
                <a:solidFill>
                  <a:schemeClr val="bg2"/>
                </a:solidFill>
                <a:latin typeface="Times New Roman" panose="02020603050405020304" pitchFamily="18" charset="0"/>
                <a:cs typeface="Times New Roman" panose="02020603050405020304" pitchFamily="18" charset="0"/>
              </a:rPr>
              <a:t>рф</a:t>
            </a:r>
            <a:r>
              <a:rPr lang="ru-RU" sz="2000" dirty="0">
                <a:solidFill>
                  <a:schemeClr val="bg2"/>
                </a:solidFill>
                <a:latin typeface="Times New Roman" panose="02020603050405020304" pitchFamily="18" charset="0"/>
                <a:cs typeface="Times New Roman" panose="02020603050405020304" pitchFamily="18" charset="0"/>
              </a:rPr>
              <a:t> в </a:t>
            </a:r>
            <a:r>
              <a:rPr lang="ru-RU" sz="2000" dirty="0" err="1">
                <a:solidFill>
                  <a:schemeClr val="bg2"/>
                </a:solidFill>
                <a:latin typeface="Times New Roman" panose="02020603050405020304" pitchFamily="18" charset="0"/>
                <a:cs typeface="Times New Roman" panose="02020603050405020304" pitchFamily="18" charset="0"/>
              </a:rPr>
              <a:t>Україну</a:t>
            </a:r>
            <a:r>
              <a:rPr lang="ru-RU" sz="2000" dirty="0">
                <a:solidFill>
                  <a:schemeClr val="bg2"/>
                </a:solidFill>
                <a:latin typeface="Times New Roman" panose="02020603050405020304" pitchFamily="18" charset="0"/>
                <a:cs typeface="Times New Roman" panose="02020603050405020304" pitchFamily="18" charset="0"/>
              </a:rPr>
              <a:t> </a:t>
            </a:r>
            <a:r>
              <a:rPr lang="ru-RU" sz="2000" dirty="0" err="1">
                <a:solidFill>
                  <a:schemeClr val="bg2"/>
                </a:solidFill>
                <a:latin typeface="Times New Roman" panose="02020603050405020304" pitchFamily="18" charset="0"/>
                <a:cs typeface="Times New Roman" panose="02020603050405020304" pitchFamily="18" charset="0"/>
              </a:rPr>
              <a:t>Євросоюз</a:t>
            </a:r>
            <a:r>
              <a:rPr lang="ru-RU" sz="2000" dirty="0">
                <a:solidFill>
                  <a:schemeClr val="bg2"/>
                </a:solidFill>
                <a:latin typeface="Times New Roman" panose="02020603050405020304" pitchFamily="18" charset="0"/>
                <a:cs typeface="Times New Roman" panose="02020603050405020304" pitchFamily="18" charset="0"/>
              </a:rPr>
              <a:t> затвердив у </a:t>
            </a:r>
            <a:r>
              <a:rPr lang="ru-RU" sz="2000" dirty="0" err="1">
                <a:solidFill>
                  <a:schemeClr val="bg2"/>
                </a:solidFill>
                <a:latin typeface="Times New Roman" panose="02020603050405020304" pitchFamily="18" charset="0"/>
                <a:cs typeface="Times New Roman" panose="02020603050405020304" pitchFamily="18" charset="0"/>
              </a:rPr>
              <a:t>березні</a:t>
            </a:r>
            <a:r>
              <a:rPr lang="ru-RU" sz="2000" dirty="0">
                <a:solidFill>
                  <a:schemeClr val="bg2"/>
                </a:solidFill>
                <a:latin typeface="Times New Roman" panose="02020603050405020304" pitchFamily="18" charset="0"/>
                <a:cs typeface="Times New Roman" panose="02020603050405020304" pitchFamily="18" charset="0"/>
              </a:rPr>
              <a:t> 2022 </a:t>
            </a:r>
            <a:r>
              <a:rPr lang="ru-RU" sz="2000" dirty="0" smtClean="0">
                <a:solidFill>
                  <a:schemeClr val="bg2"/>
                </a:solidFill>
                <a:latin typeface="Times New Roman" panose="02020603050405020304" pitchFamily="18" charset="0"/>
                <a:cs typeface="Times New Roman" panose="02020603050405020304" pitchFamily="18" charset="0"/>
              </a:rPr>
              <a:t>року </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Стратегічний</a:t>
            </a:r>
            <a:r>
              <a:rPr lang="ru-RU" sz="2000" dirty="0">
                <a:latin typeface="Times New Roman" panose="02020603050405020304" pitchFamily="18" charset="0"/>
                <a:cs typeface="Times New Roman" panose="02020603050405020304" pitchFamily="18" charset="0"/>
              </a:rPr>
              <a:t> компас» </a:t>
            </a:r>
            <a:r>
              <a:rPr lang="ru-RU" sz="2000" dirty="0" smtClean="0">
                <a:latin typeface="Times New Roman" panose="02020603050405020304" pitchFamily="18" charset="0"/>
                <a:cs typeface="Times New Roman" panose="02020603050405020304" pitchFamily="18" charset="0"/>
              </a:rPr>
              <a:t>.</a:t>
            </a:r>
            <a:endParaRPr lang="uk-UA" sz="2000"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1622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armyinform.com.ua/wp-content/uploads/2023/03/3-16-scal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393" y="274744"/>
            <a:ext cx="10199227" cy="5720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784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4233" y="1154809"/>
            <a:ext cx="10540180" cy="1323439"/>
          </a:xfrm>
          <a:prstGeom prst="rect">
            <a:avLst/>
          </a:prstGeom>
        </p:spPr>
        <p:txBody>
          <a:bodyPr wrap="square">
            <a:spAutoFit/>
          </a:bodyPr>
          <a:lstStyle/>
          <a:p>
            <a:pPr algn="just"/>
            <a:r>
              <a:rPr lang="uk-UA" sz="2000" dirty="0" smtClean="0">
                <a:latin typeface="Times New Roman" panose="02020603050405020304" pitchFamily="18" charset="0"/>
                <a:cs typeface="Times New Roman" panose="02020603050405020304" pitchFamily="18" charset="0"/>
              </a:rPr>
              <a:t>Стратегічно </a:t>
            </a:r>
            <a:r>
              <a:rPr lang="uk-UA" sz="2000" dirty="0">
                <a:latin typeface="Times New Roman" panose="02020603050405020304" pitchFamily="18" charset="0"/>
                <a:cs typeface="Times New Roman" panose="02020603050405020304" pitchFamily="18" charset="0"/>
              </a:rPr>
              <a:t>Євросоюз має рішучіше відповідати на численні кризи та загрози, максимально використовуючи принципи солідарності та взаємодопомоги. У цьому контексті завдання «Стратегічного компасу» – </a:t>
            </a:r>
            <a:r>
              <a:rPr lang="uk-UA" sz="2000" b="1" dirty="0">
                <a:latin typeface="Times New Roman" panose="02020603050405020304" pitchFamily="18" charset="0"/>
                <a:cs typeface="Times New Roman" panose="02020603050405020304" pitchFamily="18" charset="0"/>
              </a:rPr>
              <a:t>посилення стратегічної автономії ЄС та його співпраці з партнерами для захисту спільних цінностей та інтересів</a:t>
            </a:r>
            <a:r>
              <a:rPr lang="uk-UA" sz="2000"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3848361" y="363482"/>
            <a:ext cx="5200911" cy="430887"/>
          </a:xfrm>
          <a:prstGeom prst="rect">
            <a:avLst/>
          </a:prstGeom>
        </p:spPr>
        <p:txBody>
          <a:bodyPr wrap="none">
            <a:spAutoFit/>
          </a:bodyPr>
          <a:lstStyle/>
          <a:p>
            <a:r>
              <a:rPr lang="uk-UA" sz="2200" b="1" dirty="0" smtClean="0">
                <a:latin typeface="Times New Roman" panose="02020603050405020304" pitchFamily="18" charset="0"/>
                <a:cs typeface="Times New Roman" panose="02020603050405020304" pitchFamily="18" charset="0"/>
              </a:rPr>
              <a:t>Сфери </a:t>
            </a:r>
            <a:r>
              <a:rPr lang="uk-UA" sz="2200" b="1" dirty="0">
                <a:latin typeface="Times New Roman" panose="02020603050405020304" pitchFamily="18" charset="0"/>
                <a:cs typeface="Times New Roman" panose="02020603050405020304" pitchFamily="18" charset="0"/>
              </a:rPr>
              <a:t>уваги «Стратегічного компасу» </a:t>
            </a:r>
          </a:p>
        </p:txBody>
      </p:sp>
    </p:spTree>
    <p:extLst>
      <p:ext uri="{BB962C8B-B14F-4D97-AF65-F5344CB8AC3E}">
        <p14:creationId xmlns:p14="http://schemas.microsoft.com/office/powerpoint/2010/main" val="1800771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314632" y="501804"/>
            <a:ext cx="11543071" cy="5078313"/>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Під час реагування ЄС на кризи та загрози безпеці застосуватиметься інтегрований підхід, за яким об’єднання узгоджено використовуватиме всі доступні цивільні та військові інструменти Спільної політики безпеки та оборони: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зважаючи на потребу збільшення швидкості, надійності та гнучкості в операціях із урегулюванні криз, ЄС до 2025 р. планує розвинути потенціал швидкого розгортання своїх збройних сил (до 5 тис. військовослужбовців, включно сухопутні, повітряні та морські компоненти). Для цього будуть суттєво модифіковані бойові групи країн ЄС. З 2023 р. планується проведення низки навчань задля підвищення їхньої бойової готовності;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ЄС має на меті підвищення оперативної сумісності своїх військово-морських сил та розширення з другої половини 2022 р. морської присутності в районах, важливих для забезпечення європейської безпеки. Аналогічна політика здійснюватиметься й щодо повітряних сил завдяки розвитку </a:t>
            </a:r>
            <a:r>
              <a:rPr lang="uk-UA" dirty="0" err="1">
                <a:latin typeface="Times New Roman" panose="02020603050405020304" pitchFamily="18" charset="0"/>
                <a:cs typeface="Times New Roman" panose="02020603050405020304" pitchFamily="18" charset="0"/>
              </a:rPr>
              <a:t>спроможностей</a:t>
            </a:r>
            <a:r>
              <a:rPr lang="uk-UA" dirty="0">
                <a:latin typeface="Times New Roman" panose="02020603050405020304" pitchFamily="18" charset="0"/>
                <a:cs typeface="Times New Roman" panose="02020603050405020304" pitchFamily="18" charset="0"/>
              </a:rPr>
              <a:t> здійснювати операції із забезпечення повітряної безпеки в межах Спільної політики безпеки та оборони (до 2023 р. планується ухвалення відповідної воєнної концепції);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до середини 2023 р. посилення ефективності, гнучкості та оперативності зазнають цивільні місії ЄС (планується досягнення можливостей розгортання цивільної місії у складі 200 експертів за 30 днів). Також планується реформування структур цивільного та військового управління і контролю; поліпшення (до 2025 р.) системи раннього попередження і планування щодо протидії викликам і загрозам;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воєнна агресія РФ проти України актуалізувала для ЄС потребу посилення військової мобільності збройних сил. Планується збільшення інвестування у відповідну сферу, зокрема задля розвитку транспортної інфраструктури.</a:t>
            </a:r>
          </a:p>
        </p:txBody>
      </p:sp>
    </p:spTree>
    <p:extLst>
      <p:ext uri="{BB962C8B-B14F-4D97-AF65-F5344CB8AC3E}">
        <p14:creationId xmlns:p14="http://schemas.microsoft.com/office/powerpoint/2010/main" val="14325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29263" y="2032182"/>
            <a:ext cx="10609007" cy="1004699"/>
          </a:xfrm>
          <a:prstGeom prst="rect">
            <a:avLst/>
          </a:prstGeom>
        </p:spPr>
        <p:txBody>
          <a:bodyPr wrap="square">
            <a:spAutoFit/>
          </a:bodyPr>
          <a:lstStyle/>
          <a:p>
            <a:pPr algn="ctr">
              <a:lnSpc>
                <a:spcPct val="130000"/>
              </a:lnSpc>
              <a:spcAft>
                <a:spcPts val="0"/>
              </a:spcAft>
            </a:pPr>
            <a:r>
              <a:rPr lang="uk-UA" sz="2400" b="1" dirty="0" smtClean="0">
                <a:latin typeface="Times New Roman" panose="02020603050405020304" pitchFamily="18" charset="0"/>
                <a:cs typeface="Times New Roman" panose="02020603050405020304" pitchFamily="18" charset="0"/>
              </a:rPr>
              <a:t>ТЕМА 1.</a:t>
            </a:r>
          </a:p>
          <a:p>
            <a:pPr algn="ctr">
              <a:lnSpc>
                <a:spcPct val="130000"/>
              </a:lnSpc>
              <a:spcAft>
                <a:spcPts val="0"/>
              </a:spcAft>
            </a:pPr>
            <a:r>
              <a:rPr lang="uk-UA" sz="2400" b="1" dirty="0" smtClean="0">
                <a:latin typeface="Times New Roman" panose="02020603050405020304" pitchFamily="18" charset="0"/>
                <a:cs typeface="Times New Roman" panose="02020603050405020304" pitchFamily="18" charset="0"/>
              </a:rPr>
              <a:t>Європейський </a:t>
            </a:r>
            <a:r>
              <a:rPr lang="uk-UA" sz="2400" b="1" dirty="0" err="1">
                <a:latin typeface="Times New Roman" panose="02020603050405020304" pitchFamily="18" charset="0"/>
                <a:cs typeface="Times New Roman" panose="02020603050405020304" pitchFamily="18" charset="0"/>
              </a:rPr>
              <a:t>безпекова</a:t>
            </a:r>
            <a:r>
              <a:rPr lang="uk-UA" sz="2400" b="1" dirty="0">
                <a:latin typeface="Times New Roman" panose="02020603050405020304" pitchFamily="18" charset="0"/>
                <a:cs typeface="Times New Roman" panose="02020603050405020304" pitchFamily="18" charset="0"/>
              </a:rPr>
              <a:t> </a:t>
            </a:r>
            <a:r>
              <a:rPr lang="uk-UA" sz="2400" b="1" dirty="0" smtClean="0">
                <a:latin typeface="Times New Roman" panose="02020603050405020304" pitchFamily="18" charset="0"/>
                <a:cs typeface="Times New Roman" panose="02020603050405020304" pitchFamily="18" charset="0"/>
              </a:rPr>
              <a:t>політика: сутність та розвиток</a:t>
            </a:r>
          </a:p>
        </p:txBody>
      </p:sp>
    </p:spTree>
    <p:extLst>
      <p:ext uri="{BB962C8B-B14F-4D97-AF65-F5344CB8AC3E}">
        <p14:creationId xmlns:p14="http://schemas.microsoft.com/office/powerpoint/2010/main" val="16812920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04568" y="467398"/>
            <a:ext cx="10373032"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Європейський Союз націлений на посилення стійкості перед гібридними загрозами. Для цього найближчим часом у тісній координації з розвідувальними службами держав-членів переглядатиметься аналіз загроз ЄС; буде налагоджено роботу щодо спрощення обміну розвідувальними </a:t>
            </a:r>
            <a:r>
              <a:rPr lang="uk-UA" sz="2000" dirty="0" smtClean="0">
                <a:latin typeface="Times New Roman" panose="02020603050405020304" pitchFamily="18" charset="0"/>
                <a:cs typeface="Times New Roman" panose="02020603050405020304" pitchFamily="18" charset="0"/>
              </a:rPr>
              <a:t>даними </a:t>
            </a:r>
            <a:r>
              <a:rPr lang="ru-RU" sz="2000" dirty="0">
                <a:latin typeface="Times New Roman" panose="02020603050405020304" pitchFamily="18" charset="0"/>
                <a:cs typeface="Times New Roman" panose="02020603050405020304" pitchFamily="18" charset="0"/>
              </a:rPr>
              <a:t>в межах </a:t>
            </a:r>
            <a:r>
              <a:rPr lang="ru-RU" sz="2000" dirty="0" err="1">
                <a:latin typeface="Times New Roman" panose="02020603050405020304" pitchFamily="18" charset="0"/>
                <a:cs typeface="Times New Roman" panose="02020603050405020304" pitchFamily="18" charset="0"/>
              </a:rPr>
              <a:t>Євросоюзу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увага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приділятиметься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посиленню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координування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стратегічних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комунікацій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між</a:t>
            </a:r>
            <a:r>
              <a:rPr lang="ru-RU" sz="2000" dirty="0">
                <a:latin typeface="Times New Roman" panose="02020603050405020304" pitchFamily="18" charset="0"/>
                <a:cs typeface="Times New Roman" panose="02020603050405020304" pitchFamily="18" charset="0"/>
              </a:rPr>
              <a:t> державами в </a:t>
            </a:r>
            <a:r>
              <a:rPr lang="ru-RU" sz="2000" dirty="0" err="1">
                <a:latin typeface="Times New Roman" panose="02020603050405020304" pitchFamily="18" charset="0"/>
                <a:cs typeface="Times New Roman" panose="02020603050405020304" pitchFamily="18" charset="0"/>
              </a:rPr>
              <a:t>контексті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швидкого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реагування</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гібридні</a:t>
            </a:r>
            <a:r>
              <a:rPr lang="ru-RU" sz="2000" dirty="0">
                <a:latin typeface="Times New Roman" panose="02020603050405020304" pitchFamily="18" charset="0"/>
                <a:cs typeface="Times New Roman" panose="02020603050405020304" pitchFamily="18" charset="0"/>
              </a:rPr>
              <a:t> атаки, </a:t>
            </a:r>
            <a:r>
              <a:rPr lang="ru-RU" sz="2000" dirty="0" err="1">
                <a:latin typeface="Times New Roman" panose="02020603050405020304" pitchFamily="18" charset="0"/>
                <a:cs typeface="Times New Roman" panose="02020603050405020304" pitchFamily="18" charset="0"/>
              </a:rPr>
              <a:t>зокрема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дезінформацію</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904568" y="2833581"/>
            <a:ext cx="10589342"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Інші сфери уваги «Стратегічного компасу» стосуються </a:t>
            </a:r>
            <a:r>
              <a:rPr lang="uk-UA" sz="2000" dirty="0" err="1">
                <a:latin typeface="Times New Roman" panose="02020603050405020304" pitchFamily="18" charset="0"/>
                <a:cs typeface="Times New Roman" panose="02020603050405020304" pitchFamily="18" charset="0"/>
              </a:rPr>
              <a:t>кіберзахисту</a:t>
            </a:r>
            <a:r>
              <a:rPr lang="uk-UA" sz="2000" dirty="0">
                <a:latin typeface="Times New Roman" panose="02020603050405020304" pitchFamily="18" charset="0"/>
                <a:cs typeface="Times New Roman" panose="02020603050405020304" pitchFamily="18" charset="0"/>
              </a:rPr>
              <a:t>, космічного простору (Стратегію ЄС щодо космосу буде ухвалено до кінця 2023 р.), а також морського і повітряного просторів (до 2025 р. планується посилення сумісності та нарощування потенціалу військово-морської присутності як у ЄС, так і поза його межами). Заплановано перегляд інструментів і програм боротьби з тероризмом, розроблення національних стратегій щодо реагування на зміну клімату тощо. </a:t>
            </a:r>
          </a:p>
        </p:txBody>
      </p:sp>
    </p:spTree>
    <p:extLst>
      <p:ext uri="{BB962C8B-B14F-4D97-AF65-F5344CB8AC3E}">
        <p14:creationId xmlns:p14="http://schemas.microsoft.com/office/powerpoint/2010/main" val="35227194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8259" y="264819"/>
            <a:ext cx="11130116" cy="2246769"/>
          </a:xfrm>
          <a:prstGeom prst="rect">
            <a:avLst/>
          </a:prstGeom>
        </p:spPr>
        <p:txBody>
          <a:bodyPr wrap="square">
            <a:spAutoFit/>
          </a:bodyPr>
          <a:lstStyle/>
          <a:p>
            <a:pPr algn="just"/>
            <a:r>
              <a:rPr lang="ru-RU" sz="2000" dirty="0" err="1">
                <a:latin typeface="Times New Roman" panose="02020603050405020304" pitchFamily="18" charset="0"/>
                <a:cs typeface="Times New Roman" panose="02020603050405020304" pitchFamily="18" charset="0"/>
              </a:rPr>
              <a:t>Важливим</a:t>
            </a:r>
            <a:r>
              <a:rPr lang="ru-RU" sz="2000" dirty="0">
                <a:latin typeface="Times New Roman" panose="02020603050405020304" pitchFamily="18" charset="0"/>
                <a:cs typeface="Times New Roman" panose="02020603050405020304" pitchFamily="18" charset="0"/>
              </a:rPr>
              <a:t> пунктом «</a:t>
            </a:r>
            <a:r>
              <a:rPr lang="ru-RU" sz="2000" dirty="0" err="1">
                <a:latin typeface="Times New Roman" panose="02020603050405020304" pitchFamily="18" charset="0"/>
                <a:cs typeface="Times New Roman" panose="02020603050405020304" pitchFamily="18" charset="0"/>
              </a:rPr>
              <a:t>Стратегічного</a:t>
            </a:r>
            <a:r>
              <a:rPr lang="ru-RU" sz="2000" dirty="0">
                <a:latin typeface="Times New Roman" panose="02020603050405020304" pitchFamily="18" charset="0"/>
                <a:cs typeface="Times New Roman" panose="02020603050405020304" pitchFamily="18" charset="0"/>
              </a:rPr>
              <a:t> компасу» є </a:t>
            </a:r>
            <a:r>
              <a:rPr lang="ru-RU" sz="2000" dirty="0" err="1">
                <a:latin typeface="Times New Roman" panose="02020603050405020304" pitchFamily="18" charset="0"/>
                <a:cs typeface="Times New Roman" panose="02020603050405020304" pitchFamily="18" charset="0"/>
              </a:rPr>
              <a:t>інвестування</a:t>
            </a:r>
            <a:r>
              <a:rPr lang="ru-RU" sz="2000" dirty="0">
                <a:latin typeface="Times New Roman" panose="02020603050405020304" pitchFamily="18" charset="0"/>
                <a:cs typeface="Times New Roman" panose="02020603050405020304" pitchFamily="18" charset="0"/>
              </a:rPr>
              <a:t> у сферу </a:t>
            </a:r>
            <a:r>
              <a:rPr lang="ru-RU" sz="2000" dirty="0" err="1">
                <a:latin typeface="Times New Roman" panose="02020603050405020304" pitchFamily="18" charset="0"/>
                <a:cs typeface="Times New Roman" panose="02020603050405020304" pitchFamily="18" charset="0"/>
              </a:rPr>
              <a:t>безпеки</a:t>
            </a:r>
            <a:r>
              <a:rPr lang="ru-RU" sz="2000" dirty="0">
                <a:latin typeface="Times New Roman" panose="02020603050405020304" pitchFamily="18" charset="0"/>
                <a:cs typeface="Times New Roman" panose="02020603050405020304" pitchFamily="18" charset="0"/>
              </a:rPr>
              <a:t> та оборони. </a:t>
            </a:r>
            <a:r>
              <a:rPr lang="ru-RU" sz="2000" dirty="0" err="1">
                <a:latin typeface="Times New Roman" panose="02020603050405020304" pitchFamily="18" charset="0"/>
                <a:cs typeface="Times New Roman" panose="02020603050405020304" pitchFamily="18" charset="0"/>
              </a:rPr>
              <a:t>Країни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Європейського</a:t>
            </a:r>
            <a:r>
              <a:rPr lang="ru-RU" sz="2000" dirty="0">
                <a:latin typeface="Times New Roman" panose="02020603050405020304" pitchFamily="18" charset="0"/>
                <a:cs typeface="Times New Roman" panose="02020603050405020304" pitchFamily="18" charset="0"/>
              </a:rPr>
              <a:t> Союзу </a:t>
            </a:r>
            <a:r>
              <a:rPr lang="ru-RU" sz="2000" dirty="0" err="1">
                <a:latin typeface="Times New Roman" panose="02020603050405020304" pitchFamily="18" charset="0"/>
                <a:cs typeface="Times New Roman" panose="02020603050405020304" pitchFamily="18" charset="0"/>
              </a:rPr>
              <a:t>мають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наміри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істотно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збільшити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витрати</a:t>
            </a:r>
            <a:r>
              <a:rPr lang="ru-RU" sz="2000" dirty="0">
                <a:latin typeface="Times New Roman" panose="02020603050405020304" pitchFamily="18" charset="0"/>
                <a:cs typeface="Times New Roman" panose="02020603050405020304" pitchFamily="18" charset="0"/>
              </a:rPr>
              <a:t> на оборону, </a:t>
            </a:r>
            <a:r>
              <a:rPr lang="ru-RU" sz="2000" dirty="0" err="1">
                <a:latin typeface="Times New Roman" panose="02020603050405020304" pitchFamily="18" charset="0"/>
                <a:cs typeface="Times New Roman" panose="02020603050405020304" pitchFamily="18" charset="0"/>
              </a:rPr>
              <a:t>щоб</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зменшити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критичні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прогалини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військового</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цивільного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потенціалу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Відповідні</a:t>
            </a:r>
            <a:r>
              <a:rPr lang="ru-RU" sz="2000" dirty="0">
                <a:latin typeface="Times New Roman" panose="02020603050405020304" pitchFamily="18" charset="0"/>
                <a:cs typeface="Times New Roman" panose="02020603050405020304" pitchFamily="18" charset="0"/>
              </a:rPr>
              <a:t> кроки </a:t>
            </a:r>
            <a:r>
              <a:rPr lang="ru-RU" sz="2000" dirty="0" err="1">
                <a:latin typeface="Times New Roman" panose="02020603050405020304" pitchFamily="18" charset="0"/>
                <a:cs typeface="Times New Roman" panose="02020603050405020304" pitchFamily="18" charset="0"/>
              </a:rPr>
              <a:t>здійснюватимуться</a:t>
            </a:r>
            <a:r>
              <a:rPr lang="ru-RU" sz="2000" dirty="0">
                <a:latin typeface="Times New Roman" panose="02020603050405020304" pitchFamily="18" charset="0"/>
                <a:cs typeface="Times New Roman" panose="02020603050405020304" pitchFamily="18" charset="0"/>
              </a:rPr>
              <a:t> через </a:t>
            </a:r>
            <a:r>
              <a:rPr lang="ru-RU" sz="2000" dirty="0" err="1">
                <a:latin typeface="Times New Roman" panose="02020603050405020304" pitchFamily="18" charset="0"/>
                <a:cs typeface="Times New Roman" panose="02020603050405020304" pitchFamily="18" charset="0"/>
              </a:rPr>
              <a:t>Оборонний</a:t>
            </a:r>
            <a:r>
              <a:rPr lang="ru-RU" sz="2000" dirty="0">
                <a:latin typeface="Times New Roman" panose="02020603050405020304" pitchFamily="18" charset="0"/>
                <a:cs typeface="Times New Roman" panose="02020603050405020304" pitchFamily="18" charset="0"/>
              </a:rPr>
              <a:t> фонд </a:t>
            </a:r>
            <a:r>
              <a:rPr lang="ru-RU" sz="2000" dirty="0" err="1">
                <a:latin typeface="Times New Roman" panose="02020603050405020304" pitchFamily="18" charset="0"/>
                <a:cs typeface="Times New Roman" panose="02020603050405020304" pitchFamily="18" charset="0"/>
              </a:rPr>
              <a:t>Євросоюзу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утворений</a:t>
            </a:r>
            <a:r>
              <a:rPr lang="ru-RU" sz="2000" dirty="0">
                <a:latin typeface="Times New Roman" panose="02020603050405020304" pitchFamily="18" charset="0"/>
                <a:cs typeface="Times New Roman" panose="02020603050405020304" pitchFamily="18" charset="0"/>
              </a:rPr>
              <a:t> 2021 р. </a:t>
            </a:r>
            <a:r>
              <a:rPr lang="ru-RU" sz="2000" dirty="0" err="1">
                <a:latin typeface="Times New Roman" panose="02020603050405020304" pitchFamily="18" charset="0"/>
                <a:cs typeface="Times New Roman" panose="02020603050405020304" pitchFamily="18" charset="0"/>
              </a:rPr>
              <a:t>обсягом</a:t>
            </a:r>
            <a:r>
              <a:rPr lang="ru-RU" sz="2000" dirty="0">
                <a:latin typeface="Times New Roman" panose="02020603050405020304" pitchFamily="18" charset="0"/>
                <a:cs typeface="Times New Roman" panose="02020603050405020304" pitchFamily="18" charset="0"/>
              </a:rPr>
              <a:t> у 7,9 млрд </a:t>
            </a:r>
            <a:r>
              <a:rPr lang="ru-RU" sz="2000" dirty="0" err="1" smtClean="0">
                <a:latin typeface="Times New Roman" panose="02020603050405020304" pitchFamily="18" charset="0"/>
                <a:cs typeface="Times New Roman" panose="02020603050405020304" pitchFamily="18" charset="0"/>
              </a:rPr>
              <a:t>євро</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Попередньо</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середини</a:t>
            </a:r>
            <a:r>
              <a:rPr lang="ru-RU" sz="2000" dirty="0">
                <a:latin typeface="Times New Roman" panose="02020603050405020304" pitchFamily="18" charset="0"/>
                <a:cs typeface="Times New Roman" panose="02020603050405020304" pitchFamily="18" charset="0"/>
              </a:rPr>
              <a:t> 2022 р. року </a:t>
            </a:r>
            <a:r>
              <a:rPr lang="ru-RU" sz="2000" dirty="0" err="1">
                <a:latin typeface="Times New Roman" panose="02020603050405020304" pitchFamily="18" charset="0"/>
                <a:cs typeface="Times New Roman" panose="02020603050405020304" pitchFamily="18" charset="0"/>
              </a:rPr>
              <a:t>планується</a:t>
            </a:r>
            <a:r>
              <a:rPr lang="ru-RU" sz="2000" dirty="0">
                <a:latin typeface="Times New Roman" panose="02020603050405020304" pitchFamily="18" charset="0"/>
                <a:cs typeface="Times New Roman" panose="02020603050405020304" pitchFamily="18" charset="0"/>
              </a:rPr>
              <a:t> провести </a:t>
            </a:r>
            <a:r>
              <a:rPr lang="ru-RU" sz="2000" dirty="0" err="1">
                <a:latin typeface="Times New Roman" panose="02020603050405020304" pitchFamily="18" charset="0"/>
                <a:cs typeface="Times New Roman" panose="02020603050405020304" pitchFamily="18" charset="0"/>
              </a:rPr>
              <a:t>аналіз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проблемних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питань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щодо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інвестицій</a:t>
            </a:r>
            <a:r>
              <a:rPr lang="ru-RU" sz="2000" dirty="0">
                <a:latin typeface="Times New Roman" panose="02020603050405020304" pitchFamily="18" charset="0"/>
                <a:cs typeface="Times New Roman" panose="02020603050405020304" pitchFamily="18" charset="0"/>
              </a:rPr>
              <a:t> в оборону та </a:t>
            </a:r>
            <a:r>
              <a:rPr lang="ru-RU" sz="2000" dirty="0" err="1">
                <a:latin typeface="Times New Roman" panose="02020603050405020304" pitchFamily="18" charset="0"/>
                <a:cs typeface="Times New Roman" panose="02020603050405020304" pitchFamily="18" charset="0"/>
              </a:rPr>
              <a:t>виробити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додаткові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стимули</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збільшення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відповідних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витрат</a:t>
            </a:r>
            <a:r>
              <a:rPr lang="ru-RU" sz="2000" dirty="0">
                <a:latin typeface="Times New Roman" panose="02020603050405020304" pitchFamily="18" charset="0"/>
                <a:cs typeface="Times New Roman" panose="02020603050405020304" pitchFamily="18" charset="0"/>
              </a:rPr>
              <a:t>. До 2023 р. </a:t>
            </a:r>
            <a:r>
              <a:rPr lang="ru-RU" sz="2000" dirty="0" err="1">
                <a:latin typeface="Times New Roman" panose="02020603050405020304" pitchFamily="18" charset="0"/>
                <a:cs typeface="Times New Roman" panose="02020603050405020304" pitchFamily="18" charset="0"/>
              </a:rPr>
              <a:t>країни</a:t>
            </a:r>
            <a:r>
              <a:rPr lang="ru-RU" sz="2000" dirty="0">
                <a:latin typeface="Times New Roman" panose="02020603050405020304" pitchFamily="18" charset="0"/>
                <a:cs typeface="Times New Roman" panose="02020603050405020304" pitchFamily="18" charset="0"/>
              </a:rPr>
              <a:t> ЄС </a:t>
            </a:r>
            <a:r>
              <a:rPr lang="ru-RU" sz="2000" dirty="0" err="1">
                <a:latin typeface="Times New Roman" panose="02020603050405020304" pitchFamily="18" charset="0"/>
                <a:cs typeface="Times New Roman" panose="02020603050405020304" pitchFamily="18" charset="0"/>
              </a:rPr>
              <a:t>прагнуть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полегшити</a:t>
            </a:r>
            <a:r>
              <a:rPr lang="ru-RU" sz="2000" dirty="0">
                <a:latin typeface="Times New Roman" panose="02020603050405020304" pitchFamily="18" charset="0"/>
                <a:cs typeface="Times New Roman" panose="02020603050405020304" pitchFamily="18" charset="0"/>
              </a:rPr>
              <a:t> доступ до приватного </a:t>
            </a:r>
            <a:r>
              <a:rPr lang="ru-RU" sz="2000" dirty="0" err="1">
                <a:latin typeface="Times New Roman" panose="02020603050405020304" pitchFamily="18" charset="0"/>
                <a:cs typeface="Times New Roman" panose="02020603050405020304" pitchFamily="18" charset="0"/>
              </a:rPr>
              <a:t>фінансування</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оборонній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промисловості</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688259" y="2760516"/>
            <a:ext cx="11130116" cy="2554545"/>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Відповідно до потреби переоцінювання стратегічного середовища безпеки ЄС планує адаптувати підходи до взаємодії з міжнародними партнерами. На рівні багатосторонньої співпраці планується поглиблення стратегічного партнерства в різних сферах із НАТО, напрацювання нових спільних пріоритетів щодо взаємодії з ООН. У поточному році заплановане проведення Форуму партнерства з безпеки та оборони у Брюсселі. Також пріоритетною метою для Євросоюзу є поглиблення політичного діалогу з партнерами на регіональному рівні. Зокрема, йдеться про інтенсифікацію співпраці з ОБСЄ, задля чого передбачається розроблення спільної дорожньої карти щодо попередження конфліктів і врегулювання наявних криз.</a:t>
            </a:r>
          </a:p>
        </p:txBody>
      </p:sp>
    </p:spTree>
    <p:extLst>
      <p:ext uri="{BB962C8B-B14F-4D97-AF65-F5344CB8AC3E}">
        <p14:creationId xmlns:p14="http://schemas.microsoft.com/office/powerpoint/2010/main" val="1376526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84902" y="339238"/>
            <a:ext cx="10638503" cy="4093428"/>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У контексті двосторонніх відносин країни ЄС продовжуватимуть розвивати тісну співпрацю зі Сполученими Штатами Америки (зокрема, на рівні започаткування діалогу ЄС – США щодо безпеки та оборони). Акцентується увага на продовженні та поглибленні співпраці з Норвегією, Канадою, Великою Британією. Запланована інтенсифікація діалогу, що спрямований на посилення стійкості, з країнами Західних Балкан, зі східними та південними сусідами ЄС. </a:t>
            </a:r>
            <a:endParaRPr lang="uk-UA" sz="2000" dirty="0" smtClean="0">
              <a:latin typeface="Times New Roman" panose="02020603050405020304" pitchFamily="18" charset="0"/>
              <a:cs typeface="Times New Roman" panose="02020603050405020304" pitchFamily="18" charset="0"/>
            </a:endParaRP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Особливий </a:t>
            </a:r>
            <a:r>
              <a:rPr lang="uk-UA" sz="2000" dirty="0">
                <a:latin typeface="Times New Roman" panose="02020603050405020304" pitchFamily="18" charset="0"/>
                <a:cs typeface="Times New Roman" panose="02020603050405020304" pitchFamily="18" charset="0"/>
              </a:rPr>
              <a:t>акцент в документі робиться на планах посилення співпраці ЄС у сфері безпеки та оборони зі східними партнерами – Україною, Грузією та Молдовою. Пріоритетними сферами поглибленої співпраці ЄС із цими державами є протидія гібридним загрозам і дезінформації, а також </a:t>
            </a:r>
            <a:r>
              <a:rPr lang="uk-UA" sz="2000" dirty="0" err="1">
                <a:latin typeface="Times New Roman" panose="02020603050405020304" pitchFamily="18" charset="0"/>
                <a:cs typeface="Times New Roman" panose="02020603050405020304" pitchFamily="18" charset="0"/>
              </a:rPr>
              <a:t>кібербезпека</a:t>
            </a:r>
            <a:r>
              <a:rPr lang="uk-UA" sz="2000" dirty="0">
                <a:latin typeface="Times New Roman" panose="02020603050405020304" pitchFamily="18" charset="0"/>
                <a:cs typeface="Times New Roman" panose="02020603050405020304" pitchFamily="18" charset="0"/>
              </a:rPr>
              <a:t>. </a:t>
            </a:r>
            <a:endParaRPr lang="uk-UA" sz="2000" dirty="0" smtClean="0">
              <a:latin typeface="Times New Roman" panose="02020603050405020304" pitchFamily="18" charset="0"/>
              <a:cs typeface="Times New Roman" panose="02020603050405020304" pitchFamily="18" charset="0"/>
            </a:endParaRP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У </a:t>
            </a:r>
            <a:r>
              <a:rPr lang="uk-UA" sz="2000" dirty="0">
                <a:latin typeface="Times New Roman" panose="02020603050405020304" pitchFamily="18" charset="0"/>
                <a:cs typeface="Times New Roman" panose="02020603050405020304" pitchFamily="18" charset="0"/>
              </a:rPr>
              <a:t>«Стратегічному компасі» йдеться також про те, що Євросоюз і надалі надаватиме широку підтримку Україні, матеріально-технічну, фінансову, гуманітарну. </a:t>
            </a:r>
          </a:p>
        </p:txBody>
      </p:sp>
    </p:spTree>
    <p:extLst>
      <p:ext uri="{BB962C8B-B14F-4D97-AF65-F5344CB8AC3E}">
        <p14:creationId xmlns:p14="http://schemas.microsoft.com/office/powerpoint/2010/main" val="241901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827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599" y="434510"/>
            <a:ext cx="11002297" cy="2123658"/>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Під </a:t>
            </a:r>
            <a:r>
              <a:rPr lang="uk-UA" sz="2200" b="1" dirty="0" smtClean="0">
                <a:latin typeface="Times New Roman" panose="02020603050405020304" pitchFamily="18" charset="0"/>
                <a:cs typeface="Times New Roman" panose="02020603050405020304" pitchFamily="18" charset="0"/>
              </a:rPr>
              <a:t>безпекою</a:t>
            </a:r>
            <a:r>
              <a:rPr lang="uk-UA" sz="2200" dirty="0" smtClean="0">
                <a:latin typeface="Times New Roman" panose="02020603050405020304" pitchFamily="18" charset="0"/>
                <a:cs typeface="Times New Roman" panose="02020603050405020304" pitchFamily="18" charset="0"/>
              </a:rPr>
              <a:t> розуміють забезпечений </a:t>
            </a:r>
            <a:r>
              <a:rPr lang="uk-UA" sz="2200" dirty="0">
                <a:latin typeface="Times New Roman" panose="02020603050405020304" pitchFamily="18" charset="0"/>
                <a:cs typeface="Times New Roman" panose="02020603050405020304" pitchFamily="18" charset="0"/>
              </a:rPr>
              <a:t>арсеналом легітимних сил, засобів та інструментів стан суспільних відносин, за яким реалізуються соціально значущі потреби людини і громадянина (особистості), надійно захищені від внутрішніх і зовнішніх загроз його особисті права і свободи, забезпечується розвиток матеріальних і духовних цінностей суспільства, гарантується територіальна цілісність і суверенітет, а також функціонування і розвиток конституційного ладу правової </a:t>
            </a:r>
            <a:r>
              <a:rPr lang="uk-UA" sz="2200" dirty="0" smtClean="0">
                <a:latin typeface="Times New Roman" panose="02020603050405020304" pitchFamily="18" charset="0"/>
                <a:cs typeface="Times New Roman" panose="02020603050405020304" pitchFamily="18" charset="0"/>
              </a:rPr>
              <a:t>держави </a:t>
            </a:r>
            <a:r>
              <a:rPr lang="uk-UA" sz="2200" dirty="0">
                <a:latin typeface="Times New Roman" panose="02020603050405020304" pitchFamily="18" charset="0"/>
                <a:cs typeface="Times New Roman" panose="02020603050405020304" pitchFamily="18" charset="0"/>
              </a:rPr>
              <a:t>(Горбатюк, 2016, с. 32).</a:t>
            </a:r>
          </a:p>
        </p:txBody>
      </p:sp>
      <p:sp>
        <p:nvSpPr>
          <p:cNvPr id="3" name="Прямоугольник 2"/>
          <p:cNvSpPr/>
          <p:nvPr/>
        </p:nvSpPr>
        <p:spPr>
          <a:xfrm>
            <a:off x="609599" y="2983609"/>
            <a:ext cx="11002297" cy="215443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Безпека </a:t>
            </a:r>
            <a:r>
              <a:rPr lang="uk-UA" sz="2200" dirty="0">
                <a:latin typeface="Times New Roman" panose="02020603050405020304" pitchFamily="18" charset="0"/>
                <a:cs typeface="Times New Roman" panose="02020603050405020304" pitchFamily="18" charset="0"/>
              </a:rPr>
              <a:t>характеризується наступними ознаками: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відсутність </a:t>
            </a:r>
            <a:r>
              <a:rPr lang="uk-UA" sz="2200" dirty="0">
                <a:latin typeface="Times New Roman" panose="02020603050405020304" pitchFamily="18" charset="0"/>
                <a:cs typeface="Times New Roman" panose="02020603050405020304" pitchFamily="18" charset="0"/>
              </a:rPr>
              <a:t>загрози життю, здоров’ю людей, майну, тваринам, рослинам і довкіллю;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стан </a:t>
            </a:r>
            <a:r>
              <a:rPr lang="uk-UA" sz="2200" dirty="0">
                <a:latin typeface="Times New Roman" panose="02020603050405020304" pitchFamily="18" charset="0"/>
                <a:cs typeface="Times New Roman" panose="02020603050405020304" pitchFamily="18" charset="0"/>
              </a:rPr>
              <a:t>стабільності та спокою, який дає можливість громадянам користуватися своїми правами та виконувати свої обов’язки;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відсутність </a:t>
            </a:r>
            <a:r>
              <a:rPr lang="uk-UA" sz="2200" dirty="0">
                <a:latin typeface="Times New Roman" panose="02020603050405020304" pitchFamily="18" charset="0"/>
                <a:cs typeface="Times New Roman" panose="02020603050405020304" pitchFamily="18" charset="0"/>
              </a:rPr>
              <a:t>ризику та нестабільності, яка може створити загрози для життя і здоров’я </a:t>
            </a:r>
            <a:r>
              <a:rPr lang="uk-UA" sz="2200" dirty="0" smtClean="0">
                <a:latin typeface="Times New Roman" panose="02020603050405020304" pitchFamily="18" charset="0"/>
                <a:cs typeface="Times New Roman" panose="02020603050405020304" pitchFamily="18" charset="0"/>
              </a:rPr>
              <a:t>людей (</a:t>
            </a:r>
            <a:r>
              <a:rPr lang="ru-RU" sz="2200" dirty="0" smtClean="0">
                <a:latin typeface="Times New Roman" panose="02020603050405020304" pitchFamily="18" charset="0"/>
                <a:cs typeface="Times New Roman" panose="02020603050405020304" pitchFamily="18" charset="0"/>
              </a:rPr>
              <a:t>М</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Шутий</a:t>
            </a:r>
            <a:r>
              <a:rPr lang="ru-RU" sz="2200" dirty="0">
                <a:latin typeface="Times New Roman" panose="02020603050405020304" pitchFamily="18" charset="0"/>
                <a:cs typeface="Times New Roman" panose="02020603050405020304" pitchFamily="18" charset="0"/>
              </a:rPr>
              <a:t> (2014, с. 174)</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89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1" y="1019700"/>
            <a:ext cx="10569678" cy="1107996"/>
          </a:xfrm>
          <a:prstGeom prst="rect">
            <a:avLst/>
          </a:prstGeom>
        </p:spPr>
        <p:txBody>
          <a:bodyPr wrap="square">
            <a:spAutoFit/>
          </a:bodyPr>
          <a:lstStyle/>
          <a:p>
            <a:pPr algn="just"/>
            <a:r>
              <a:rPr lang="ru-RU" sz="2200" b="1" dirty="0" err="1" smtClean="0">
                <a:latin typeface="Times New Roman" panose="02020603050405020304" pitchFamily="18" charset="0"/>
                <a:cs typeface="Times New Roman" panose="02020603050405020304" pitchFamily="18" charset="0"/>
              </a:rPr>
              <a:t>Безпека</a:t>
            </a:r>
            <a:r>
              <a:rPr lang="ru-RU" sz="2200" b="1"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являє</a:t>
            </a:r>
            <a:r>
              <a:rPr lang="ru-RU" sz="2200" dirty="0">
                <a:latin typeface="Times New Roman" panose="02020603050405020304" pitchFamily="18" charset="0"/>
                <a:cs typeface="Times New Roman" panose="02020603050405020304" pitchFamily="18" charset="0"/>
              </a:rPr>
              <a:t> собою </a:t>
            </a:r>
            <a:r>
              <a:rPr lang="ru-RU" sz="2200" dirty="0" err="1">
                <a:latin typeface="Times New Roman" panose="02020603050405020304" pitchFamily="18" charset="0"/>
                <a:cs typeface="Times New Roman" panose="02020603050405020304" pitchFamily="18" charset="0"/>
              </a:rPr>
              <a:t>фактичну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відсутність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загроз</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життю</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здоров’ю</a:t>
            </a:r>
            <a:r>
              <a:rPr lang="ru-RU" sz="2200" dirty="0">
                <a:latin typeface="Times New Roman" panose="02020603050405020304" pitchFamily="18" charset="0"/>
                <a:cs typeface="Times New Roman" panose="02020603050405020304" pitchFamily="18" charset="0"/>
              </a:rPr>
              <a:t> людей, а </a:t>
            </a:r>
            <a:r>
              <a:rPr lang="ru-RU" sz="2200" dirty="0" err="1">
                <a:latin typeface="Times New Roman" panose="02020603050405020304" pitchFamily="18" charset="0"/>
                <a:cs typeface="Times New Roman" panose="02020603050405020304" pitchFamily="18" charset="0"/>
              </a:rPr>
              <a:t>також</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інтересам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держави</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суспільства</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цілому</a:t>
            </a:r>
            <a:r>
              <a:rPr lang="ru-RU" sz="2200" dirty="0">
                <a:latin typeface="Times New Roman" panose="02020603050405020304" pitchFamily="18" charset="0"/>
                <a:cs typeface="Times New Roman" panose="02020603050405020304" pitchFamily="18" charset="0"/>
              </a:rPr>
              <a:t>, а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фактично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описує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просторові</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галузеві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межі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такої</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безпеки</a:t>
            </a:r>
            <a:r>
              <a:rPr lang="ru-RU"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pic>
        <p:nvPicPr>
          <p:cNvPr id="1026" name="Picture 2" descr="Корпоративна безпек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7727" y="2241754"/>
            <a:ext cx="5029202" cy="3352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736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1277" y="684555"/>
            <a:ext cx="11366091" cy="1446550"/>
          </a:xfrm>
          <a:prstGeom prst="rect">
            <a:avLst/>
          </a:prstGeom>
        </p:spPr>
        <p:txBody>
          <a:bodyPr wrap="square">
            <a:spAutoFit/>
          </a:bodyPr>
          <a:lstStyle/>
          <a:p>
            <a:r>
              <a:rPr lang="ru-RU" sz="2200" dirty="0" err="1" smtClean="0">
                <a:latin typeface="Times New Roman" panose="02020603050405020304" pitchFamily="18" charset="0"/>
                <a:cs typeface="Times New Roman" panose="02020603050405020304" pitchFamily="18" charset="0"/>
              </a:rPr>
              <a:t>Види</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безпеки</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a:latin typeface="Times New Roman" panose="02020603050405020304" pitchFamily="18" charset="0"/>
                <a:cs typeface="Times New Roman" panose="02020603050405020304" pitchFamily="18" charset="0"/>
              </a:rPr>
              <a:t>масштабом (</a:t>
            </a:r>
            <a:r>
              <a:rPr lang="ru-RU" sz="2200" dirty="0" err="1">
                <a:latin typeface="Times New Roman" panose="02020603050405020304" pitchFamily="18" charset="0"/>
                <a:cs typeface="Times New Roman" panose="02020603050405020304" pitchFamily="18" charset="0"/>
              </a:rPr>
              <a:t>міжнародна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регіональна</a:t>
            </a:r>
            <a:r>
              <a:rPr lang="ru-RU" sz="2200" dirty="0">
                <a:latin typeface="Times New Roman" panose="02020603050405020304" pitchFamily="18" charset="0"/>
                <a:cs typeface="Times New Roman" panose="02020603050405020304" pitchFamily="18" charset="0"/>
              </a:rPr>
              <a:t>, локальна);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суб’єктами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особиста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суспільна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національна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колективна</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суспільними</a:t>
            </a:r>
            <a:r>
              <a:rPr lang="ru-RU" sz="2200" dirty="0">
                <a:latin typeface="Times New Roman" panose="02020603050405020304" pitchFamily="18" charset="0"/>
                <a:cs typeface="Times New Roman" panose="02020603050405020304" pitchFamily="18" charset="0"/>
              </a:rPr>
              <a:t> сферами (</a:t>
            </a:r>
            <a:r>
              <a:rPr lang="ru-RU" sz="2200" dirty="0" err="1">
                <a:latin typeface="Times New Roman" panose="02020603050405020304" pitchFamily="18" charset="0"/>
                <a:cs typeface="Times New Roman" panose="02020603050405020304" pitchFamily="18" charset="0"/>
              </a:rPr>
              <a:t>політична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економічна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військова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екологічна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радіаційна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тощо</a:t>
            </a:r>
            <a:r>
              <a:rPr lang="ru-RU" sz="2200" dirty="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511277" y="2270094"/>
            <a:ext cx="10569677" cy="430887"/>
          </a:xfrm>
          <a:prstGeom prst="rect">
            <a:avLst/>
          </a:prstGeom>
        </p:spPr>
        <p:txBody>
          <a:bodyPr wrap="square">
            <a:spAutoFit/>
          </a:bodyPr>
          <a:lstStyle/>
          <a:p>
            <a:r>
              <a:rPr lang="uk-UA" sz="2200" dirty="0">
                <a:latin typeface="Times New Roman" panose="02020603050405020304" pitchFamily="18" charset="0"/>
                <a:cs typeface="Times New Roman" panose="02020603050405020304" pitchFamily="18" charset="0"/>
              </a:rPr>
              <a:t>Безпека // </a:t>
            </a:r>
            <a:r>
              <a:rPr lang="en-US" sz="2200" dirty="0">
                <a:latin typeface="Times New Roman" panose="02020603050405020304" pitchFamily="18" charset="0"/>
                <a:cs typeface="Times New Roman" panose="02020603050405020304" pitchFamily="18" charset="0"/>
              </a:rPr>
              <a:t>Leksika.com.ua : </a:t>
            </a:r>
            <a:r>
              <a:rPr lang="uk-UA" sz="2200" dirty="0">
                <a:latin typeface="Times New Roman" panose="02020603050405020304" pitchFamily="18" charset="0"/>
                <a:cs typeface="Times New Roman" panose="02020603050405020304" pitchFamily="18" charset="0"/>
              </a:rPr>
              <a:t>сайт. </a:t>
            </a:r>
            <a:r>
              <a:rPr lang="en-US" sz="2200" dirty="0">
                <a:latin typeface="Times New Roman" panose="02020603050405020304" pitchFamily="18" charset="0"/>
                <a:cs typeface="Times New Roman" panose="02020603050405020304" pitchFamily="18" charset="0"/>
              </a:rPr>
              <a:t>URL: https://leksika.com.ua/12530426/legal/bezpeka</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2419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16077" y="1030886"/>
            <a:ext cx="10697497" cy="2123658"/>
          </a:xfrm>
          <a:prstGeom prst="rect">
            <a:avLst/>
          </a:prstGeom>
        </p:spPr>
        <p:txBody>
          <a:bodyPr wrap="square">
            <a:spAutoFit/>
          </a:bodyPr>
          <a:lstStyle/>
          <a:p>
            <a:pPr algn="just"/>
            <a:r>
              <a:rPr lang="uk-UA" sz="2200" dirty="0">
                <a:latin typeface="Times New Roman" panose="02020603050405020304" pitchFamily="18" charset="0"/>
                <a:cs typeface="Times New Roman" panose="02020603050405020304" pitchFamily="18" charset="0"/>
              </a:rPr>
              <a:t>Розглядаючи поняття «безпека» за масштабом на рівні держави, варто виокремити такі рівні: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національна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державна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внутрішня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613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43897" y="1698126"/>
            <a:ext cx="10628671" cy="923330"/>
          </a:xfrm>
          <a:prstGeom prst="rect">
            <a:avLst/>
          </a:prstGeom>
        </p:spPr>
        <p:txBody>
          <a:bodyPr wrap="square">
            <a:spAutoFit/>
          </a:bodyPr>
          <a:lstStyle/>
          <a:p>
            <a:pPr algn="just"/>
            <a:r>
              <a:rPr lang="uk-UA" dirty="0" smtClean="0">
                <a:latin typeface="Times New Roman" panose="02020603050405020304" pitchFamily="18" charset="0"/>
              </a:rPr>
              <a:t>Державна </a:t>
            </a:r>
            <a:r>
              <a:rPr lang="uk-UA" dirty="0">
                <a:latin typeface="Times New Roman" panose="02020603050405020304" pitchFamily="18" charset="0"/>
              </a:rPr>
              <a:t>безпека - захищеність державного суверенітету, територіальної цілісності і демократичного конституційного ладу та інших </a:t>
            </a:r>
            <a:r>
              <a:rPr lang="uk-UA" dirty="0" err="1">
                <a:latin typeface="Times New Roman" panose="02020603050405020304" pitchFamily="18" charset="0"/>
              </a:rPr>
              <a:t>життєво</a:t>
            </a:r>
            <a:r>
              <a:rPr lang="uk-UA" dirty="0">
                <a:latin typeface="Times New Roman" panose="02020603050405020304" pitchFamily="18" charset="0"/>
              </a:rPr>
              <a:t> важливих національних інтересів від реальних і потенційних загроз невоєнного характеру</a:t>
            </a:r>
            <a:endParaRPr lang="uk-UA" dirty="0"/>
          </a:p>
        </p:txBody>
      </p:sp>
      <p:sp>
        <p:nvSpPr>
          <p:cNvPr id="5" name="Прямоугольник 4"/>
          <p:cNvSpPr/>
          <p:nvPr/>
        </p:nvSpPr>
        <p:spPr>
          <a:xfrm>
            <a:off x="943896" y="636243"/>
            <a:ext cx="10628671" cy="923330"/>
          </a:xfrm>
          <a:prstGeom prst="rect">
            <a:avLst/>
          </a:prstGeom>
        </p:spPr>
        <p:txBody>
          <a:bodyPr wrap="square">
            <a:spAutoFit/>
          </a:bodyPr>
          <a:lstStyle/>
          <a:p>
            <a:pPr algn="just"/>
            <a:r>
              <a:rPr lang="uk-UA" dirty="0" smtClean="0">
                <a:latin typeface="Times New Roman" panose="02020603050405020304" pitchFamily="18" charset="0"/>
              </a:rPr>
              <a:t>Національна </a:t>
            </a:r>
            <a:r>
              <a:rPr lang="uk-UA" dirty="0">
                <a:latin typeface="Times New Roman" panose="02020603050405020304" pitchFamily="18" charset="0"/>
              </a:rPr>
              <a:t>безпека України - захищеність державного суверенітету, територіальної цілісності, демократичного конституційного ладу та інших національних інтересів України від реальних та потенційних загроз</a:t>
            </a:r>
            <a:endParaRPr lang="uk-UA" dirty="0"/>
          </a:p>
        </p:txBody>
      </p:sp>
      <p:sp>
        <p:nvSpPr>
          <p:cNvPr id="7" name="Прямоугольник 6"/>
          <p:cNvSpPr/>
          <p:nvPr/>
        </p:nvSpPr>
        <p:spPr>
          <a:xfrm>
            <a:off x="943895" y="2837820"/>
            <a:ext cx="10628671" cy="923330"/>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Внутрішня </a:t>
            </a:r>
            <a:r>
              <a:rPr lang="uk-UA" dirty="0">
                <a:latin typeface="Times New Roman" panose="02020603050405020304" pitchFamily="18" charset="0"/>
                <a:cs typeface="Times New Roman" panose="02020603050405020304" pitchFamily="18" charset="0"/>
              </a:rPr>
              <a:t>безпека – це міра захищеності національних інтересів від загроз, джерелами яких є процеси, явища, події, а також дії (бездіяльність) юридичних та фізичних осіб, які перебувають на території держави та під її юрисдикцією</a:t>
            </a:r>
            <a:endParaRPr lang="uk-UA" dirty="0"/>
          </a:p>
        </p:txBody>
      </p:sp>
      <p:sp>
        <p:nvSpPr>
          <p:cNvPr id="8" name="Прямоугольник 7"/>
          <p:cNvSpPr/>
          <p:nvPr/>
        </p:nvSpPr>
        <p:spPr>
          <a:xfrm>
            <a:off x="4699820" y="4116067"/>
            <a:ext cx="6096000" cy="923330"/>
          </a:xfrm>
          <a:prstGeom prst="rect">
            <a:avLst/>
          </a:prstGeom>
        </p:spPr>
        <p:txBody>
          <a:bodyPr>
            <a:spAutoFit/>
          </a:bodyPr>
          <a:lstStyle/>
          <a:p>
            <a:pPr algn="just"/>
            <a:r>
              <a:rPr lang="uk-UA" dirty="0">
                <a:latin typeface="Times New Roman" panose="02020603050405020304" pitchFamily="18" charset="0"/>
                <a:cs typeface="Times New Roman" panose="02020603050405020304" pitchFamily="18" charset="0"/>
              </a:rPr>
              <a:t>(Про національну безпеку України : Закон України від 21.06.2018 № 2469-</a:t>
            </a:r>
            <a:r>
              <a:rPr lang="en-US" dirty="0">
                <a:latin typeface="Times New Roman" panose="02020603050405020304" pitchFamily="18" charset="0"/>
                <a:cs typeface="Times New Roman" panose="02020603050405020304" pitchFamily="18" charset="0"/>
              </a:rPr>
              <a:t>VIII</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URL: https:// zakon.rada.gov.ua/laws/show/2469-19</a:t>
            </a:r>
            <a:r>
              <a:rPr lang="uk-UA" dirty="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428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3729" y="532833"/>
            <a:ext cx="10451690" cy="1785104"/>
          </a:xfrm>
          <a:prstGeom prst="rect">
            <a:avLst/>
          </a:prstGeom>
        </p:spPr>
        <p:txBody>
          <a:bodyPr wrap="square">
            <a:spAutoFit/>
          </a:bodyPr>
          <a:lstStyle/>
          <a:p>
            <a:pPr algn="just"/>
            <a:r>
              <a:rPr lang="uk-UA" sz="2200" dirty="0" err="1" smtClean="0">
                <a:latin typeface="Times New Roman" panose="02020603050405020304" pitchFamily="18" charset="0"/>
                <a:cs typeface="Times New Roman" panose="02020603050405020304" pitchFamily="18" charset="0"/>
              </a:rPr>
              <a:t>Безпекове</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середовище – це сукупність геополітичної, політико-дипломатичної, воєнної, інформаційної та інших сфер, де зароджуються, існують, накопичуються або проявляються сприятливі умови або небезпечні явища, потенційні та реальні загрози реалізації </a:t>
            </a:r>
            <a:r>
              <a:rPr lang="uk-UA" sz="2200" b="1" dirty="0">
                <a:latin typeface="Times New Roman" panose="02020603050405020304" pitchFamily="18" charset="0"/>
                <a:cs typeface="Times New Roman" panose="02020603050405020304" pitchFamily="18" charset="0"/>
              </a:rPr>
              <a:t>національних інтересів</a:t>
            </a:r>
            <a:r>
              <a:rPr lang="uk-UA" sz="2200" dirty="0">
                <a:latin typeface="Times New Roman" panose="02020603050405020304" pitchFamily="18" charset="0"/>
                <a:cs typeface="Times New Roman" panose="02020603050405020304" pitchFamily="18" charset="0"/>
              </a:rPr>
              <a:t>, у яких держава реалізує свою політику </a:t>
            </a:r>
            <a:r>
              <a:rPr lang="uk-UA" sz="2200" b="1" dirty="0">
                <a:latin typeface="Times New Roman" panose="02020603050405020304" pitchFamily="18" charset="0"/>
                <a:cs typeface="Times New Roman" panose="02020603050405020304" pitchFamily="18" charset="0"/>
              </a:rPr>
              <a:t>національної безпеки</a:t>
            </a:r>
            <a:r>
              <a:rPr lang="uk-UA" sz="2200" dirty="0">
                <a:latin typeface="Times New Roman" panose="02020603050405020304" pitchFamily="18" charset="0"/>
                <a:cs typeface="Times New Roman" panose="02020603050405020304" pitchFamily="18" charset="0"/>
              </a:rPr>
              <a:t>» (Богданович та ін., 2021, с. 33).</a:t>
            </a:r>
          </a:p>
        </p:txBody>
      </p:sp>
      <p:sp>
        <p:nvSpPr>
          <p:cNvPr id="3" name="Прямоугольник 2"/>
          <p:cNvSpPr/>
          <p:nvPr/>
        </p:nvSpPr>
        <p:spPr>
          <a:xfrm>
            <a:off x="953729" y="2937839"/>
            <a:ext cx="10540181" cy="1785104"/>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це сукупність</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зовнішніх і внутрішніх відносин між силами або суб’єктами (державами, коаліціями держав, міжнародними бізнес-структурами, політичними партіями, громадськими об’єднаннями тощо) </a:t>
            </a:r>
            <a:r>
              <a:rPr lang="uk-UA" sz="2200" b="1" dirty="0">
                <a:latin typeface="Times New Roman" panose="02020603050405020304" pitchFamily="18" charset="0"/>
                <a:cs typeface="Times New Roman" panose="02020603050405020304" pitchFamily="18" charset="0"/>
              </a:rPr>
              <a:t>в усіх сферах національної безпеки</a:t>
            </a:r>
            <a:r>
              <a:rPr lang="uk-UA" sz="2200" dirty="0">
                <a:latin typeface="Times New Roman" panose="02020603050405020304" pitchFamily="18" charset="0"/>
                <a:cs typeface="Times New Roman" panose="02020603050405020304" pitchFamily="18" charset="0"/>
              </a:rPr>
              <a:t>, а також умов, факторів і обставин, які певним чином впливають або можуть впливати на ці </a:t>
            </a:r>
            <a:r>
              <a:rPr lang="uk-UA" sz="2200" dirty="0" smtClean="0">
                <a:latin typeface="Times New Roman" panose="02020603050405020304" pitchFamily="18" charset="0"/>
                <a:cs typeface="Times New Roman" panose="02020603050405020304" pitchFamily="18" charset="0"/>
              </a:rPr>
              <a:t>відносини </a:t>
            </a:r>
            <a:r>
              <a:rPr lang="uk-UA"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Бочарніков</a:t>
            </a:r>
            <a:r>
              <a:rPr lang="uk-UA" sz="2200" dirty="0">
                <a:latin typeface="Times New Roman" panose="02020603050405020304" pitchFamily="18" charset="0"/>
                <a:cs typeface="Times New Roman" panose="02020603050405020304" pitchFamily="18" charset="0"/>
              </a:rPr>
              <a:t>, Свєшніков, 2019, с. 6)</a:t>
            </a:r>
          </a:p>
        </p:txBody>
      </p:sp>
    </p:spTree>
    <p:extLst>
      <p:ext uri="{BB962C8B-B14F-4D97-AF65-F5344CB8AC3E}">
        <p14:creationId xmlns:p14="http://schemas.microsoft.com/office/powerpoint/2010/main" val="3213554042"/>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2294</TotalTime>
  <Words>3994</Words>
  <Application>Microsoft Office PowerPoint</Application>
  <PresentationFormat>Широкоэкранный</PresentationFormat>
  <Paragraphs>134</Paragraphs>
  <Slides>33</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33</vt:i4>
      </vt:variant>
    </vt:vector>
  </HeadingPairs>
  <TitlesOfParts>
    <vt:vector size="39" baseType="lpstr">
      <vt:lpstr>Aptos</vt:lpstr>
      <vt:lpstr>Arial</vt:lpstr>
      <vt:lpstr>Montserrat</vt:lpstr>
      <vt:lpstr>Montserrat ExtraBold</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Пользователь Windows</cp:lastModifiedBy>
  <cp:revision>97</cp:revision>
  <dcterms:created xsi:type="dcterms:W3CDTF">2023-01-12T09:20:21Z</dcterms:created>
  <dcterms:modified xsi:type="dcterms:W3CDTF">2024-09-11T07:48:54Z</dcterms:modified>
</cp:coreProperties>
</file>