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74" r:id="rId4"/>
    <p:sldId id="275" r:id="rId5"/>
    <p:sldId id="276" r:id="rId6"/>
    <p:sldId id="277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81" r:id="rId16"/>
  </p:sldIdLst>
  <p:sldSz cx="18288000" cy="10287000"/>
  <p:notesSz cx="6858000" cy="9144000"/>
  <p:embeddedFontLst>
    <p:embeddedFont>
      <p:font typeface="Vollkorn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78" y="1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BB5-E6BD-41EF-9A6C-4898AE6BC8E1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2D6C-C0A9-429E-91CA-FAFE545D81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4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83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469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76300" y="3314700"/>
            <a:ext cx="165354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5.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Психологічні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характеристики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політичної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Соціально-психологічні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аспекти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міжгрупових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взаємодій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суспільстві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Психологічні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аспекти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категорії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політичного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впливу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Соціально-психологічні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механізми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політико-ідеологічного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впливу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457200" y="342900"/>
            <a:ext cx="17373600" cy="8390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олітико-ідеологічний вплив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ц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систематичне формування суспільної свідомості через ідеї, цінності та переконання для підтримки певного політичного порядку.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Відмінність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Політичний вплив – короткостроковий (вибори), ідеологічний – довгостроковий (формування світогляду).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Механізми впливу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Соціалізація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Передача політичних норм через освіту, сім'ю, ЗМІ.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Приклад: Радянська школа – виховання «комуністичного громадянина».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Стереотипізація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Спрощення сприйняття («ворог», «друг») для мобілізації.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Приклад: «Захід – ворог» у російській пропаганді.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Груповий тиск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Конформізм і страх відторгнення змушують приймати ідеологію.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Приклад: Нацистська Німеччина – масові мітинги.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Емоційна мобілізація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 страху, гніву, надії для згуртування.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Приклад: Промови Зеленського під час війни (2022) – заклик до єдності.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00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762000" y="190500"/>
            <a:ext cx="17297400" cy="852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 впливу</a:t>
            </a:r>
            <a:endParaRPr lang="uk-UA" sz="3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Пропаганда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Однобоке висвітлення подій для переконання мас.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Історичний приклад: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Геббельс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«брехня, повторена тисячу разів, стає правдою».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Сучасність: РТ про «громадянську війну» в Україні.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Агітація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Короткострокові кампанії для мобілізації (вибори, референдуми).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Приклад: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Brexit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«Поверни контроль».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Дезінформація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Фейки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дезорієнтації (теорії змови, COVID-19 як «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біозброя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Освіта та культура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 підручників, мистецтва для формування ідеології.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Приклад: Північна Корея – культ Кімів у школах.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Маніпуляція символами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 національних героїв, релігії.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Приклад: СРСР – образ Леніна як «батька нації».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73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990600" y="1181100"/>
            <a:ext cx="16916400" cy="588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Сучасні </a:t>
            </a:r>
            <a:r>
              <a:rPr lang="uk-UA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тенденції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sz="3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Цифрові технології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Соцмережі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 платформа впливу (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Twitter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TikTok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Приклад: Російські боти у виборах США (2016</a:t>
            </a: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Персоналізація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Таргетинг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через великі дані (аналізи поведінки користувачів</a:t>
            </a: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Гібридна війна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Поєднання ідеології з кібератаками (Україна, 2014).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1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571500" y="2454571"/>
            <a:ext cx="17145000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Ефективність і </a:t>
            </a:r>
            <a:r>
              <a:rPr lang="uk-UA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ризики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sz="3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Залежить від рівня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медіаграмотності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емоційного стану суспільства</a:t>
            </a: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Ризики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Зворотний ефект – протест проти маніпуляцій (Майдан, 2013-2014).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66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685800" y="1943100"/>
            <a:ext cx="16916400" cy="430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sz="3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Міжгрупові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взаємодії в суспільстві формують основу політичної діяльності, де ідентичність, конфлікти та стереотипи виробляють її динаміку.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Психологічні категорії (мотивація, емоції, лідерство) є ключовими в політичному впливі, дозволяючи маніпулювати масами та легітимізувати владу.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Політико-ідеологічний вплив спирається на механізми (соціалізація, стереотипи) і методи (пропаганда, дезінформація), які адаптуються до цифрової ери.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4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3695700"/>
            <a:ext cx="15163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5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ДЯКУЮ ЗА УВАГУ!!!</a:t>
            </a:r>
            <a:endParaRPr lang="en-US" sz="5000" spc="-23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Прямокутник 2"/>
          <p:cNvSpPr/>
          <p:nvPr/>
        </p:nvSpPr>
        <p:spPr>
          <a:xfrm>
            <a:off x="571500" y="3314700"/>
            <a:ext cx="17145000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Міжгрупові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взаємодії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це взаємодія між соціальними групами (етнічними, політичними, релігійними) у суспільстві, що базується на їхніх інтересах, цінностях і статусі</a:t>
            </a: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Політична діяльність є ареною, де ці взаємини проявляються найбільше: боротьба за владу, ресурси, визнання.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Прямокутник 2"/>
          <p:cNvSpPr/>
          <p:nvPr/>
        </p:nvSpPr>
        <p:spPr>
          <a:xfrm>
            <a:off x="571500" y="2781300"/>
            <a:ext cx="17145000" cy="322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Теоретична основа </a:t>
            </a:r>
            <a:endParaRPr lang="uk-UA" sz="32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sz="3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9144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Теорія соціальної ідентичності (Генрі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Теджфел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Люди поділяють світ на «ми» (внутрішня група) і «вони» (зовнішня група), що формує лояльність і конфлікти.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9144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Реалістична теорія конфлікту (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Музфер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Шериф): Конкуренція за обмежені ресурси підсилює ворожнечу.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Прямокутник 2"/>
          <p:cNvSpPr/>
          <p:nvPr/>
        </p:nvSpPr>
        <p:spPr>
          <a:xfrm>
            <a:off x="609600" y="647700"/>
            <a:ext cx="17068800" cy="6942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Ключові аспекти </a:t>
            </a:r>
            <a:r>
              <a:rPr lang="uk-UA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міжгрупової</a:t>
            </a: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ваємодії</a:t>
            </a:r>
            <a:endParaRPr lang="uk-UA" sz="32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sz="32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Групова ідентичність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Політичні партії, рухи формують почуття приналежності (наприклад, «патріоти»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«ліберали»).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Приклад: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Brexit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поділ на «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євроскептиків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і «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єврооптимістів</a:t>
            </a: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Стереотипи та упередження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Негативні уявлення про «інших» (етнічні меншини, опозиція) як основа конфліктів.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Приклад: Російська пропаганда про «бандерівців» в Україні</a:t>
            </a: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Конфліктність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Міжгрупові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заявки пропонують через боротьбу за владу чи ідеологічну перевагу.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Приклад: Протести BLM (2020) – розові групи проти системи.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063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Прямокутник 2"/>
          <p:cNvSpPr/>
          <p:nvPr/>
        </p:nvSpPr>
        <p:spPr>
          <a:xfrm>
            <a:off x="737937" y="2476500"/>
            <a:ext cx="16764000" cy="3780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Динаміка </a:t>
            </a:r>
            <a:r>
              <a:rPr lang="uk-UA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міжгрупових</a:t>
            </a: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взаємодій у </a:t>
            </a:r>
            <a:r>
              <a:rPr lang="uk-UA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політиці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sz="3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Кооперація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Об'єднання груп заради спільної мети (коаліції в парламенті).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Виборчі кампанії як боротьба за голос.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Конфлікт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Поляризація суспільства (США: демократи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республіканці).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Експеримент Шерифа (1954)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Дослід «Печерні розбійники» показав, як конкуренція за ресурси до ворожнечі, а спільні цілі – до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примірення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01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647700" y="2552700"/>
            <a:ext cx="16992600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Сучасний контекст </a:t>
            </a:r>
            <a:r>
              <a:rPr lang="uk-UA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Міжгрупової</a:t>
            </a: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sz="3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Глобалізація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Зіткнення культури (мігранти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корінне населення</a:t>
            </a: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 ера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Соцмережі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підсилюють поляризацію (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ехокамери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дезінформація).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Приклад: Вибори в США (2016) –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 поле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міжгрупових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конфліктів.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00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Прямокутник 2"/>
          <p:cNvSpPr/>
          <p:nvPr/>
        </p:nvSpPr>
        <p:spPr>
          <a:xfrm>
            <a:off x="1143000" y="266700"/>
            <a:ext cx="16002000" cy="8390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Політичний вплив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це здатність суб'єктів (лідерів, партій, держави) змінювати поведінку, думки чи емоції інших через психологічні механізми.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Мобілізація підтримки, легітимація влади, ослаблення опозиції.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 психологічні категорії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Мотивація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Внутрішня: прагнення влади, визнання (теорія Маслоу – потреба в самореалізації).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Зовнішня: страх (покарання), винагорода (посади, престиж).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Приклад: Обіцянки підвищення 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соцвиплат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передвиборчих кампаніях.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Емоції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Страх: «Якщо не ми, то хаос» (пропаганда стабільності).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Гордість: націоналізм як інструмент згуртування.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Приклад: Промови Путіна про «велику Росію».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 лідера чи партії формує ставлення (харизма, компетентність).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Приклад: Обама – символ надії («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Довіра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Легітимність влади залежить від віри в її справедливість.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Приклад: Криза довіри до влади в Україні після 2014 року.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8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Прямокутник 2"/>
          <p:cNvSpPr/>
          <p:nvPr/>
        </p:nvSpPr>
        <p:spPr>
          <a:xfrm>
            <a:off x="609600" y="1257300"/>
            <a:ext cx="17068800" cy="5854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Психологічні </a:t>
            </a:r>
            <a:r>
              <a:rPr lang="uk-UA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sz="3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Лідерство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Харизматичне (Мартін Лютер Кінг), авторитарне (Кім Чен Ін), демократичне (Меркель).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Теорія рис (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Стогділл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впевненість, інтелект, комунікабельність.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Маніпуляція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 когнітивних упереджень (ефект якоря, упередження підтвердження).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Приклад: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Cambridge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Analytica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таргетована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реклама для впливу на вибір.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Групова динаміка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Конформізм (експеримент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Аша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тиск на індивідуума.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Приклад: Пропаганда в СРСР – «всі за партію».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71084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914400" y="2019300"/>
            <a:ext cx="16459200" cy="3780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Інструменти </a:t>
            </a:r>
            <a:r>
              <a:rPr lang="uk-UA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sz="3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Риторика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Промови, слогани («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America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Символіка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Прапори, гімни як емоційні тригери</a:t>
            </a: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Медіа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Контроль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наративу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через туберкульоз,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соцмережі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9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881</Words>
  <Application>Microsoft Office PowerPoint</Application>
  <PresentationFormat>Довільний</PresentationFormat>
  <Paragraphs>128</Paragraphs>
  <Slides>15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1" baseType="lpstr">
      <vt:lpstr>Times New Roman</vt:lpstr>
      <vt:lpstr>Arial</vt:lpstr>
      <vt:lpstr>Vollkorn</vt:lpstr>
      <vt:lpstr>Symbol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ТЕХНОЛОГІЇ, ТРАНФЕРТ ТЕХНОЛОГІЙ ТА ОСОБИСТА ІНФОРМАЦІЙНА БЕЗПЕКА ДОСЛІДНИКА</dc:title>
  <dc:creator>1</dc:creator>
  <cp:lastModifiedBy>Савіцька Єлизавета Антонівна</cp:lastModifiedBy>
  <cp:revision>67</cp:revision>
  <dcterms:created xsi:type="dcterms:W3CDTF">2006-08-16T00:00:00Z</dcterms:created>
  <dcterms:modified xsi:type="dcterms:W3CDTF">2025-03-25T07:59:48Z</dcterms:modified>
  <dc:identifier>DAGCUslPLi8</dc:identifier>
</cp:coreProperties>
</file>