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363"/>
    <p:restoredTop sz="95934"/>
  </p:normalViewPr>
  <p:slideViewPr>
    <p:cSldViewPr snapToGrid="0">
      <p:cViewPr varScale="1">
        <p:scale>
          <a:sx n="122" d="100"/>
          <a:sy n="122" d="100"/>
        </p:scale>
        <p:origin x="49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1/16/26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427D43-4629-8B72-F05B-9DE0B73404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9177866" cy="1646302"/>
          </a:xfrm>
        </p:spPr>
        <p:txBody>
          <a:bodyPr/>
          <a:lstStyle/>
          <a:p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 ПРАКТИЧНОЇ РОБОТИ КЕРІВНИКА В УМОВАХ САМОМЕНЕДЖМЕНТУ</a:t>
            </a:r>
            <a:endParaRPr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F43F050-EBE8-C0F4-1E3C-9106DC1CE7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6" y="4050833"/>
            <a:ext cx="9413181" cy="1096899"/>
          </a:xfrm>
        </p:spPr>
        <p:txBody>
          <a:bodyPr/>
          <a:lstStyle/>
          <a:p>
            <a:r>
              <a:rPr lang="uk-UA" dirty="0"/>
              <a:t>Лекція 10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9989174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5CC0593-20E3-8986-A0C6-6EB308042A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325821"/>
            <a:ext cx="11487807" cy="6348248"/>
          </a:xfrm>
        </p:spPr>
        <p:txBody>
          <a:bodyPr>
            <a:normAutofit/>
          </a:bodyPr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типологіі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Дж. Р.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Феррарі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прокрастинатори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діляться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групи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1.«Нерішучі»,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число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входять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перфекціоністи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для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мотивом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страх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припуститися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помилки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прагнуть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ухилитися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неприємноі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людьми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них,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лякає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 факт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поспіху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нижченаведені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невідкладно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справ,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майбутніх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розбити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список справ в такому порядку: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самому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втратили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самого початку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обов’язковими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Масштабні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проекти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«слони»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розбити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окремі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запустити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раціоналізаціі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тобто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елементарні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забороніть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електронну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пошту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мережі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відключити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час).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вдома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телевізор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близьких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годин).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588926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4F55887-88AA-8BBD-CB51-6C5874A81F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3779" y="273269"/>
            <a:ext cx="11424745" cy="6421821"/>
          </a:xfrm>
        </p:spPr>
        <p:txBody>
          <a:bodyPr/>
          <a:lstStyle/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заміщення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перемкнутися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вид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комп’ютером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перемикання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Інтернеті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книг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телевізора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зарядку,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магазин.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бути кардинальною,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будь-яка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напівкорисна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робота буде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псевдокорисноі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̈.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налаштуватися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позитивно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подолання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психічні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емоційні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Тому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невдахою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 за кроком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справ.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порядок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Найнеприємніше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списку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проковтнути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«жаб»,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квакали).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приємних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цікавих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7-е правило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тимчасові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намічені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дві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відвести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2–3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порадувати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чимось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приємним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При такому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«слона»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невеликі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апельсини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– і робота буде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744948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C530C73A-096C-1746-1C58-56B34D730C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4289" y="147145"/>
            <a:ext cx="11372193" cy="6495393"/>
          </a:xfrm>
        </p:spPr>
        <p:txBody>
          <a:bodyPr>
            <a:normAutofit fontScale="92500" lnSpcReduction="10000"/>
          </a:bodyPr>
          <a:lstStyle/>
          <a:p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Вміння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говорити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» </a:t>
            </a:r>
          </a:p>
          <a:p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Менеджеру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щодня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доводиться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низку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виробничого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характеру.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Поточні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поринути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головою,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виршені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трапилася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зупинитися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самого себе,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en-US" sz="1800" dirty="0">
              <a:solidFill>
                <a:schemeClr val="tx1"/>
              </a:solidFill>
              <a:effectLst/>
              <a:latin typeface="TimesNewRomanPSMT"/>
            </a:endParaRPr>
          </a:p>
          <a:p>
            <a:pPr algn="just"/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Саме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цеи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̆ час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виникає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потреба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своїм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колегам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Ви не можете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зробити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за них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їхню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роботу),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керівнику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цими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обов’язками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краще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справиться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інша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),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своїм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друзям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Ви не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зможете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позичити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гроші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), родичам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разу не можете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їм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допомогти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), а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інколи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і самому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якусь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роботу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передоручити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фахівцям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зроблять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їі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краще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ніж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Ви). </a:t>
            </a:r>
            <a:endParaRPr lang="ru-RU" b="1" dirty="0">
              <a:solidFill>
                <a:srgbClr val="FF0000"/>
              </a:solidFill>
            </a:endParaRPr>
          </a:p>
          <a:p>
            <a:pPr algn="just"/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Невміння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говорити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пов’язано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страхом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зіпсувати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відносини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найчастіше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людям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властиво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йти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на поводу» у потреб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іншоі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людини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всупереч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своїм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бажанням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ніж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відмовити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. Ми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боїмося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здатися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неввічливими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однак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діючи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на шкоду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власним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інтересам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страждаємо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лише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морально, а й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фізично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Щоразу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працюючи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інших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людина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втрачає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впевненість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«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падає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самооцінка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знижується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життєвии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̆ тонус і не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покидає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відчуття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споживацького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ставлення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до себе. </a:t>
            </a:r>
            <a:endParaRPr lang="ru-RU" b="1" dirty="0">
              <a:solidFill>
                <a:srgbClr val="FF0000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причиною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банальнии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страх,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умовно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чотири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типи: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страх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образити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страх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разі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доведеться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самому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просити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;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страх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втратити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повагу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;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- страх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грубим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невихованим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pPr algn="just"/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5916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50CF64C-6B36-DA58-1E0F-DE8992F612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2965" y="315310"/>
            <a:ext cx="11267089" cy="6337737"/>
          </a:xfrm>
        </p:spPr>
        <p:txBody>
          <a:bodyPr>
            <a:normAutofit lnSpcReduction="10000"/>
          </a:bodyPr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стереотипи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глибокого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дитинства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протягом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подальшого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зміцнюються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відкинути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адекватна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розумінням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на подальше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ніяк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вплине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; особливо,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властиво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вміння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виправдовуючись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в той же час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неввічливим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все-таки так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»?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Постійна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безвідмовність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згодом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зіграти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злии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жарт: 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стануть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сприймати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вашу доброту як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слабкість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м’ягкотілість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стануть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цілях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першоі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потреби,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іноді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намагатися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перекласти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більшу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частину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плечі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Ставтеся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повагою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поважали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кажучи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«так» там, де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підсвідомо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намагаємося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сподобатися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зберегти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теплі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стосунки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жертви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варті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більшості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ситуаціи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способом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окреслити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особисті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кордони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Погляньте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боку,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оцініть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часу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витрачаєте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себе,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сторонніх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служіння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інтересам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вільнии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час,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Ви можете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присвятити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своїм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склалося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стійке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люди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звертаються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Вас за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а Ви не в силах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коли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), то пора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вжити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рішучих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заходів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відмовляти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раз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назавжди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Уміння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правильно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цілому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зводиться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того,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чемно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вислухати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прохання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все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зважити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Однак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практиці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набагато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важче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боятися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своєю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скривдите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пам’ятайте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красиво і грамотно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підібрані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фрази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навпаки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підвищити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 авторитет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репутацію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давайте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декілька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простих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правил,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допоможуть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тільки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відмовляти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відчувати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емоційнии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дискомфорт.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Отже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134494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FFECD1A-1C3A-E77D-D6CB-9C9C42F74A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2759" y="283779"/>
            <a:ext cx="11634951" cy="6474373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Візьміть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час,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щоб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подумати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Таким чином Ви не говорите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налаштовуєте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негативну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підібрати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паузу,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застало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зненацька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зважити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«за» і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обстановці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знаючи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лікарні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до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звернувся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колишніи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однокурсник,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домовилися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прийом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лікаря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черги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А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працюєте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посаді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бухгалтера і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лікарів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ніякого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відношення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та й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комусь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зобов’язаним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В такому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доцільно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відповісти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подумаєте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відповісте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завтра.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невизначеності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змусить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прохача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шукати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резервні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шляхи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вирішення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Тренуйтеся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на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дрібницях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Вчіться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дрібних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Починайте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тренуватися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людях,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нескладно.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знайомии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просить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кудись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підвезти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Вам зараз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зручно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вагома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причина).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Почніть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йому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дрібному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проханні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Звичайно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вчиняти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на шкоду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то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близьким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людям нескладно,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з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отримати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«бонус»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все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негативноі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вдалося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опрацьовуйте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повторно, дозвольте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відстоювати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простір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6762881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655DFA8-CDCC-E67F-D1ED-0CFB85D64C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3" y="315311"/>
            <a:ext cx="11414235" cy="6358758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Проявляйте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наполегливість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відмовляти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чує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наводить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Ваше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згоду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говорите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емоціі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а вона Вам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розповідає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Без Вас вона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рятівник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піддавайтеся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провокацію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такою і не бути,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просто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здивувалася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адже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легко.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повторіть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аргументуйте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свою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Запропонуйте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альтернативні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відчуваєте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зрадником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правильно!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залишили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людину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складніи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ситуаціі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запропонували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альтернативні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варіанти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Подруга просить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посидіти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дитиною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контакти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перевіреноі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няні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Сусід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позичили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до завтра?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Поділіться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ним телефоном ломбарду.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відмінна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методика,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згладити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негатив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перших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Не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виправдовуйтеся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!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Позбавте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себе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розгорнутих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пояснень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оповідань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говорите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Прохача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цікавить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результат, а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виправдання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Умілии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маніпулятор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знайти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больові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точки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натискати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них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надіі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Ваше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стане не таким твердим,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перетвориться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«так».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коректні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формулювання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Коли у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грошеи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у борг,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кажіть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лоб «Не дам,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вірю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повернеш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Або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запрошують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концерт,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тобою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нецікаво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спілкуватися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– хамство. Будьте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ввічливі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головне –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навчіться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економити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ресурси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власного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організму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витрачайте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енергію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тих,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звик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добиватися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силою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шляхом морального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тиску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636916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5E8DEF0-8CE2-9BE1-F73C-3AACA1100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1" y="231228"/>
            <a:ext cx="11603421" cy="6337737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Відмовляємо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близьким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з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почуттям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родичам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близьким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людям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розмовляйте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м’яко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жалем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Людина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почуття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погодитися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Вашим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Плата за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послугу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в прямому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сенсі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! Будь-яке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спілкування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обміном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ресурсами,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інформацією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т. д.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вимагають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просять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зовсім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соромно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озвучити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інтерес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виглядає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Іванич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будеш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боргу».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підкріплюватися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документом про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додаткові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оплачувані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послуги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8. «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», «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» і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ще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раз «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ні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»!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Тренуйтеся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слова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наполегливим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людям.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разів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Вами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жартувати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навчаться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разу.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Розглянемо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фрази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грамотно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»: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1. Вас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просять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швидко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бурчите: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Відчепіться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мене, 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поспішаю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!».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неефективна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сказати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«Я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зможу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 зараз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занадто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зайнятии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̆(а)»,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Спасибі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варто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Спасибі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приємна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Ваша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пропозиція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зараз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/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нецікаво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Вас попросили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люб’язність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виглядати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приблизно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так: «Я радий,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можу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корисним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чудова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пропозиція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я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зможу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допомогти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b="1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346516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0E1C16E-BEB1-90DC-1C6F-07159960FF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2" y="283779"/>
            <a:ext cx="11571890" cy="6285187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3.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виглядати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непохитним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дайте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відповідь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так: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Дякую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хочу», «Я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пообіцяв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дійсно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так)», «Я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зараз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займаюся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Вами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маніпулюють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хочуть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будь-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обставин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домогтися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«так»,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скористайтеся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технікою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перманентноі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Перманентна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кордони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зачепити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Спочатку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подякуйте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довіру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пропозицію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наведіть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скажіть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тверде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вислухайте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доповнюючи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своїми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Вашу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раз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скажіть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фразу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по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виправдовуватися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лаконічно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вибудовувати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кордони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піддавайтеся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маніпуляціі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з боку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прохача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право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зрозуміле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пояснення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 «Я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відмовляюся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тому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доставить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масу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незручностеи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̆»; </a:t>
            </a: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6.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Упевнении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̆,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можете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впоратися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без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моєі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7. «Зараз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вкраи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незручно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буде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8. «Схоже, Ви просто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хочете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обтяжувати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Для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цієі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зверніться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... (таксиста,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вантажника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сантехніка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д.) »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10. «Я не хочу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»;</a:t>
            </a:r>
            <a:b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11. «В мене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часу».</a:t>
            </a:r>
            <a:b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857179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97C7314-B64C-6330-6F20-D2A833F7D4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3" y="252248"/>
            <a:ext cx="11361683" cy="6337737"/>
          </a:xfrm>
        </p:spPr>
        <p:txBody>
          <a:bodyPr/>
          <a:lstStyle/>
          <a:p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11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формулювань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оптимальнии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баланс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між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ввічливістю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достатньою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категоричністю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в той же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незручною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прохання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насправді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 скажете,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найважливіше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як. Головне,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впевненість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твердість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очевидна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спроби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ж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Вас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увінчалися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8052605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3EF0388-FF05-3831-B94D-297F82FF25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1" y="283779"/>
            <a:ext cx="11424745" cy="6358759"/>
          </a:xfrm>
        </p:spPr>
        <p:txBody>
          <a:bodyPr/>
          <a:lstStyle/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Телефонні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"/>
              </a:rPr>
              <a:t>розмови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телефона ми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можемо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Особливо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стосується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сучасного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менеджера,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допомогою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вирішувати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велику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кількість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професійних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так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виходячи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кабінету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Але в той же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поглиначем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основноі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знов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налаштовуватись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діяльність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сьогодні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телефону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неможливе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існування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тому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використовувати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продуктивно,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шкоди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власним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справам і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Л.Зайверт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наводить десять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основних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помилок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керівників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виникають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через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[8, с. 199]: </a:t>
            </a:r>
            <a:endParaRPr lang="ru-RU" b="1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Незрозуміла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Імпровізація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Несприятливии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Пошук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номера абонента.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без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документів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8.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Попередньо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слова.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9.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пояснюється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4036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E6DF1F2-5F67-A675-6A5F-01505A18BD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83" y="294290"/>
            <a:ext cx="11277600" cy="6337737"/>
          </a:xfrm>
        </p:spPr>
        <p:txBody>
          <a:bodyPr/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самоуправління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економіці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цифрової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ускладнюється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виходить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межі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адміністративного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центральною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фігурою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поточної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людським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виклики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реалізуються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режимі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потребують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інтелектуальних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часових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інформацією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багатозадачність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можуть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розглядається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система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прийомів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спрямованих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постановку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робочого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самодисципліни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самоконтролю.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повинен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відокремлювати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другорядних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делегувати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повноваження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17386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4F6C8CF-2459-B5F8-1F15-097AC64902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1945" y="252248"/>
            <a:ext cx="11267089" cy="6337737"/>
          </a:xfrm>
        </p:spPr>
        <p:txBody>
          <a:bodyPr/>
          <a:lstStyle/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10. Монологи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вислуховування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постановкою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11.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ведеться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Некоректні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домовленості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Для того,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телефон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менше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фахівці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радять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дотримувати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таких правил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:</a:t>
            </a:r>
            <a:b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</a:b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1. Перед телефонною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розмовою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мету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скласти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план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сформулювати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усі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обґрунтовані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виникнути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2.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Уникайте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загальних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«Як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здоров’я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?», «Як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?»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багато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одразу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3.На початку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повідомити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мету,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переходити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уточнень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пояснень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досягнення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мети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аргументи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наводити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початку і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кінці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4.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бути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чіткими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лаконічними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5.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Навчитися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слухати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зрозуміти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спосіб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мислення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манері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6.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телефона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записничок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записати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ключові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і,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необхідності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факти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цифри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імена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</a:t>
            </a:r>
          </a:p>
          <a:p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7.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проміжки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користуватись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автовідповідачем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дозволяє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заощадити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особистии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час. </a:t>
            </a:r>
            <a:endParaRPr lang="ru-RU" dirty="0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032555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F92E713-4E92-F2C2-7B0A-1FB9338F8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2" y="367863"/>
            <a:ext cx="11445766" cy="5822730"/>
          </a:xfrm>
        </p:spPr>
        <p:txBody>
          <a:bodyPr/>
          <a:lstStyle/>
          <a:p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При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телефонніи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розмові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також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забувати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про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намагайтесь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трубку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третього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звукового сигналу.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довго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дзвінок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Ви можете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втратити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негативну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репутацію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відволікайтесь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побутові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речі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приділіть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увагу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знаєте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відповіді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питання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краще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зізнатися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запропонувати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передзвонити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коли будете знати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достовірну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інформацію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дякувати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Вам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подзвонив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Wingdings" pitchFamily="2" charset="2"/>
              </a:rPr>
              <a:t>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співрозмовнику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першому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закінчити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Проаналізуйте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свого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скільки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у Вас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подумайте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скоротити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часу і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його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можна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було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витратити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продуктивніше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забувайте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телефонні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розмови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суттєво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спрощують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наше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життя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потрібно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дотримуватись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вищенаведених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рекомендаціи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не стали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найбільшими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нашими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поглиначами</a:t>
            </a:r>
            <a:r>
              <a:rPr lang="ru-RU" sz="1800">
                <a:solidFill>
                  <a:schemeClr val="tx1"/>
                </a:solidFill>
                <a:effectLst/>
                <a:latin typeface="TimesNewRomanPSMT"/>
              </a:rPr>
              <a:t> часу. </a:t>
            </a:r>
            <a:endParaRPr lang="ru-RU">
              <a:solidFill>
                <a:schemeClr val="tx1"/>
              </a:solidFill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45804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A5AE7AE-7AFE-0761-14CD-CEFB4BD217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883" y="210207"/>
            <a:ext cx="11561379" cy="6138041"/>
          </a:xfrm>
        </p:spPr>
        <p:txBody>
          <a:bodyPr/>
          <a:lstStyle/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аспектом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психоемоційним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станом.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перебуває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конфліктних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боку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вищого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керівництва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рівновагу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зберігати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лідерства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Таким чином, 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гармонійному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персоналом,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фундаментом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02708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5D5E9E8F-E575-5DF5-A438-BAB0831FE1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325821"/>
            <a:ext cx="11655973" cy="6390289"/>
          </a:xfrm>
        </p:spPr>
        <p:txBody>
          <a:bodyPr/>
          <a:lstStyle/>
          <a:p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стилю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характеристикою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способи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взаємодію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науковій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літературі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стилів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Традиційно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розрізняють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авторитарний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Авторитарний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жорстким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контролем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домінуванням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директивних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кризових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знижує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персоналу.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ґрунтується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принципах партнерства,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колегіальності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залучення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підвищенню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працею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сприятливого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соціально-психологічного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клімату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Ліберальний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мінімальне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втручання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бути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зрілості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904900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6B3B96E6-3F5A-2C3F-0E79-3E61197A80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7862" y="262759"/>
            <a:ext cx="11393214" cy="5778603"/>
          </a:xfrm>
        </p:spPr>
        <p:txBody>
          <a:bodyPr/>
          <a:lstStyle/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дедалі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набуває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ситуаційний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конкретних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компетентності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працівників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стану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середовища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реакцій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готовність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самокорекції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сторони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компенсувати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адаптуватися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змінних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умов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2075588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912B10-6FB4-8E1F-372B-917A77CFE4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10" y="325821"/>
            <a:ext cx="11519338" cy="6022427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творчого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підходу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як основного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нестабільності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зростаючої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знаходити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нестандартні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впроваджувати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інновації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практику.</a:t>
            </a:r>
          </a:p>
          <a:p>
            <a:pPr algn="just"/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проявляється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стратегічному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мисленні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можливі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Вона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різних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точок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зору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використовувати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міждисциплінарні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інтуїцію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У межах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потенціалу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відкритість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управлінських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концепцій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значення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створювати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колективі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атмосфери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довіри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ініціативи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заохочення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експериментів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толерантність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застосовує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генерує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креативність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підлеглих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перетворюючи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джерело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конкурентних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пов’язаний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умінням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інтуїцію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імпровізацію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таке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невизначеності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сталий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915562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EDA8C963-1F50-29D7-91D4-0E37E590AE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10" y="157655"/>
            <a:ext cx="11319642" cy="6495393"/>
          </a:xfrm>
        </p:spPr>
        <p:txBody>
          <a:bodyPr>
            <a:normAutofit/>
          </a:bodyPr>
          <a:lstStyle/>
          <a:p>
            <a:r>
              <a:rPr lang="ru-RU" sz="1800" b="1" dirty="0" err="1">
                <a:effectLst/>
                <a:latin typeface="TimesNewRomanPS"/>
              </a:rPr>
              <a:t>Відкладання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важливих</a:t>
            </a:r>
            <a:r>
              <a:rPr lang="ru-RU" sz="1800" b="1" dirty="0">
                <a:effectLst/>
                <a:latin typeface="TimesNewRomanPS"/>
              </a:rPr>
              <a:t> справ </a:t>
            </a:r>
            <a:r>
              <a:rPr lang="ru-RU" sz="1800" b="1" dirty="0" err="1">
                <a:effectLst/>
                <a:latin typeface="TimesNewRomanPS"/>
              </a:rPr>
              <a:t>або</a:t>
            </a:r>
            <a:r>
              <a:rPr lang="ru-RU" sz="1800" b="1" dirty="0">
                <a:effectLst/>
                <a:latin typeface="TimesNewRomanPS"/>
              </a:rPr>
              <a:t> </a:t>
            </a:r>
            <a:r>
              <a:rPr lang="ru-RU" sz="1800" b="1" dirty="0" err="1">
                <a:effectLst/>
                <a:latin typeface="TimesNewRomanPS"/>
              </a:rPr>
              <a:t>прокрастинація</a:t>
            </a:r>
            <a:r>
              <a:rPr lang="ru-RU" sz="1800" b="1" dirty="0">
                <a:effectLst/>
                <a:latin typeface="TimesNewRomanPS"/>
              </a:rPr>
              <a:t> </a:t>
            </a:r>
            <a:endParaRPr lang="ru-RU" dirty="0"/>
          </a:p>
          <a:p>
            <a:endParaRPr lang="uk-UA" dirty="0"/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Кожному з нас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траплялося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максимально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затягуючи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займаючись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чим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завгодно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Не в силах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пояснити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собі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чому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ми так чинимо,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після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мучимось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почуттям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провини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через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зірвані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та через те,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знову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когось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підвели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Коли ми не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можемо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переконати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себе в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невідкладності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виконання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потрібних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бажаних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завдань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це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означає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 ми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NewRomanPSMT"/>
              </a:rPr>
              <a:t>прокрастинуємо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NewRomanPSMT"/>
              </a:rPr>
              <a:t>. </a:t>
            </a:r>
            <a:endParaRPr lang="en-US" sz="1800" b="1" dirty="0">
              <a:solidFill>
                <a:srgbClr val="FF0000"/>
              </a:solidFill>
              <a:effectLst/>
              <a:latin typeface="TimesNewRomanPSMT"/>
            </a:endParaRP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мають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для нас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сенс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ми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займаємося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чимось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несуттєвим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дивимося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серіали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поливаємо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квіти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офісі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граємо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комп’ютерні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ігри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витрачаємо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час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соцмережах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їмо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(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голодні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), робимо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повторне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прибирання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безцільно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тиняємося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кабінету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просто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плюємо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в стелю».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Слово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(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лат. 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pro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замість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»,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попереду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» і </a:t>
            </a:r>
            <a:r>
              <a:rPr lang="en-US" sz="1800" dirty="0" err="1">
                <a:solidFill>
                  <a:schemeClr val="tx1"/>
                </a:solidFill>
                <a:effectLst/>
                <a:latin typeface="TimesNewRomanPSMT"/>
              </a:rPr>
              <a:t>crastinus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 –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завтрашніи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̆»)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означає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схильність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постійного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неприємних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справ.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Через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студенти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вчити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предмет 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ніч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перед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іспитом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написання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диплома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тиждень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захисту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заважає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співробітникам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роботу,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своєчасно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й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звіти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Такии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̆ стан негативно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позначається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здатності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прийняття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рішень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Через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прокрастинацію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псуються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стосунки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клієнтами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розоряються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компаніі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̈.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Проблема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прокрастинаціі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набагато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серйозніша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ніж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здається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першии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погляд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Звичка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відкладати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потім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важливі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досить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небезпечна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Вона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починається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разових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відстрочок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але з часом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перетворюється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в шаблон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поведінки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Вантаж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невиконаних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справ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викликає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прокрастинатора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стійке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відчуття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провини</a:t>
            </a:r>
            <a:r>
              <a:rPr lang="ru-RU" sz="1800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Такии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 стан часто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називають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лінню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, але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між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ледарем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прокрастинатором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є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 низка </a:t>
            </a:r>
            <a:r>
              <a:rPr lang="ru-RU" sz="1800" b="1" dirty="0" err="1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відмінностеи</a:t>
            </a:r>
            <a:r>
              <a:rPr lang="ru-RU" sz="1800" b="1" dirty="0">
                <a:solidFill>
                  <a:schemeClr val="tx1"/>
                </a:solidFill>
                <a:effectLst/>
                <a:highlight>
                  <a:srgbClr val="00FF00"/>
                </a:highlight>
                <a:latin typeface="TimesNewRomanPSMT"/>
              </a:rPr>
              <a:t>̆. </a:t>
            </a:r>
          </a:p>
        </p:txBody>
      </p:sp>
    </p:spTree>
    <p:extLst>
      <p:ext uri="{BB962C8B-B14F-4D97-AF65-F5344CB8AC3E}">
        <p14:creationId xmlns:p14="http://schemas.microsoft.com/office/powerpoint/2010/main" val="3337786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7E5FCA2-9E07-614F-610E-3E826AF04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1434" y="304800"/>
            <a:ext cx="11025352" cy="6474371"/>
          </a:xfrm>
        </p:spPr>
        <p:txBody>
          <a:bodyPr/>
          <a:lstStyle/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Перша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Ледарі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взагалі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хочуть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нічого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робити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безрадісно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сприймають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ентузіазмом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беруться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проекти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звалюють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себе гору справ, а от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впоратися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з ними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ефективно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вони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можуть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Найчастіше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через те,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відволікаються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якісь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інші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Друга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відмінність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Якщо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вчасно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ледарі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ставляться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до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цього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спокійно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не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зробив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– і добре.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ж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починається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самобичування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самоприниження</a:t>
            </a:r>
            <a:endParaRPr lang="ru-RU" dirty="0"/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Третя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Виконане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викликає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великии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душевнии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підйом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бувають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горді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результатом і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задоволені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собою.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Ледарі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цьому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випадку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реагують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більш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спокійно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байдуже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endParaRPr lang="ru-RU" dirty="0">
              <a:solidFill>
                <a:schemeClr val="tx1"/>
              </a:solidFill>
            </a:endParaRPr>
          </a:p>
          <a:p>
            <a:pPr algn="just"/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Четверта</a:t>
            </a:r>
            <a:r>
              <a:rPr lang="ru-RU" sz="1800" b="1" i="1" dirty="0">
                <a:solidFill>
                  <a:schemeClr val="tx1"/>
                </a:solidFill>
                <a:effectLst/>
                <a:latin typeface="TimesNewRomanPS"/>
              </a:rPr>
              <a:t> </a:t>
            </a:r>
            <a:r>
              <a:rPr lang="ru-RU" sz="1800" b="1" i="1" dirty="0" err="1">
                <a:solidFill>
                  <a:schemeClr val="tx1"/>
                </a:solidFill>
                <a:effectLst/>
                <a:latin typeface="TimesNewRomanPS"/>
              </a:rPr>
              <a:t>відмінність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уявнии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оптимізм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особливо при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оцінюванні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ризику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невиконання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певноі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справи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  <a:p>
            <a:pPr algn="just"/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не просто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тягнуть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» час – вони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замінюють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поставленого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завдання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іншими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справами.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Наприклад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дивляться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новини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Інтернеті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відео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в </a:t>
            </a:r>
            <a:r>
              <a:rPr lang="en-US" sz="1800" dirty="0">
                <a:solidFill>
                  <a:schemeClr val="tx1"/>
                </a:solidFill>
                <a:effectLst/>
                <a:latin typeface="TimesNewRomanPSMT"/>
              </a:rPr>
              <a:t>YouTube.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Ще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одна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важлива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особливість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прокрастинаторів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–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важко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NewRomanPSMT"/>
              </a:rPr>
              <a:t>протистояти</a:t>
            </a:r>
            <a:r>
              <a:rPr lang="ru-RU" sz="1800" dirty="0">
                <a:solidFill>
                  <a:schemeClr val="tx1"/>
                </a:solidFill>
                <a:effectLst/>
                <a:latin typeface="TimesNewRomanPSMT"/>
              </a:rPr>
              <a:t> хворобам.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психологіі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̈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існує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термін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відхід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у хворобу», коли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від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небажання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виконувати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важливу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справу у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людини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з’являються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реальні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симптоми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захворювання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: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підвищується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тиск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,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болить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голова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чи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NewRomanPSMT"/>
              </a:rPr>
              <a:t>живіт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NewRomanPSMT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8618832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5ECD323-0C36-D298-3208-28FC71A812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9393" y="336331"/>
            <a:ext cx="11655973" cy="6211614"/>
          </a:xfrm>
        </p:spPr>
        <p:txBody>
          <a:bodyPr/>
          <a:lstStyle/>
          <a:p>
            <a:pPr algn="just"/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1800" b="1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Мілграмом</a:t>
            </a:r>
            <a:r>
              <a:rPr lang="ru-RU" sz="1800" b="1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виділити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два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напрямки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прокрастинаціі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Мілграм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Баторі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Моурер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[4]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виділяють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п’ять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характерних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типів</a:t>
            </a:r>
            <a:r>
              <a:rPr lang="ru-RU" sz="1800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̈: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Побутова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таких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повсякденних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справ, як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прибирання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по дому;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будь-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найнезначніших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b="1" dirty="0">
              <a:solidFill>
                <a:schemeClr val="tx1"/>
              </a:solidFill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Невротична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затягування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життєво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довготривалі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наслідки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вибір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закладу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освіти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̈, партнера,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згода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відмова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шлюбу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так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далі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en-US" sz="1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Академічна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курсових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іспитів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т. п.,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горезвісна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ніч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іспитом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коли за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годин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матеріал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весь курс;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5.Компульсивна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справ з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відкладанням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прийняття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постійну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стійку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кілька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варіантів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класифікаціі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̈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людеи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̆. 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Чу і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Чои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[5]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запропоновано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розділяти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прокрастинаторів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два 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основних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типи: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та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впливом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негативних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переживань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вони,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й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хотіли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все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їм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вдається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«</a:t>
            </a:r>
            <a:r>
              <a:rPr lang="ru-RU" sz="1800" b="1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Активні</a:t>
            </a:r>
            <a:r>
              <a:rPr lang="ru-RU" sz="1800" b="1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кому так комфортно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працювати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стресу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тиском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термінів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наближаються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навмисно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затягують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створити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зручнии</a:t>
            </a:r>
            <a:r>
              <a:rPr lang="ru-RU" sz="1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̆ для себе стан.</a:t>
            </a: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39227769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2061</TotalTime>
  <Words>4677</Words>
  <Application>Microsoft Macintosh PowerPoint</Application>
  <PresentationFormat>Широкоэкранный</PresentationFormat>
  <Paragraphs>125</Paragraphs>
  <Slides>21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Times New Roman</vt:lpstr>
      <vt:lpstr>TimesNewRomanPS</vt:lpstr>
      <vt:lpstr>TimesNewRomanPSMT</vt:lpstr>
      <vt:lpstr>Trebuchet MS</vt:lpstr>
      <vt:lpstr>Wingdings</vt:lpstr>
      <vt:lpstr>Wingdings 3</vt:lpstr>
      <vt:lpstr>Facet</vt:lpstr>
      <vt:lpstr>ОРГАНІЗАЦІЯ ПРАКТИЧНОЇ РОБОТИ КЕРІВНИКА В УМОВАХ САМОМЕНЕДЖМЕНТУ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Організація роботи самоменеджментів</dc:title>
  <dc:creator>Александр Ткачук</dc:creator>
  <cp:lastModifiedBy>Александр Ткачук</cp:lastModifiedBy>
  <cp:revision>103</cp:revision>
  <dcterms:created xsi:type="dcterms:W3CDTF">2024-04-21T18:08:46Z</dcterms:created>
  <dcterms:modified xsi:type="dcterms:W3CDTF">2026-01-16T07:22:48Z</dcterms:modified>
</cp:coreProperties>
</file>