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3"/>
    <p:restoredTop sz="95934"/>
  </p:normalViewPr>
  <p:slideViewPr>
    <p:cSldViewPr snapToGrid="0">
      <p:cViewPr varScale="1">
        <p:scale>
          <a:sx n="122" d="100"/>
          <a:sy n="122" d="100"/>
        </p:scale>
        <p:origin x="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427D43-4629-8B72-F05B-9DE0B7340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9177866" cy="1646302"/>
          </a:xfrm>
        </p:spPr>
        <p:txBody>
          <a:bodyPr/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ПРАКТИЧНОЇ РОБОТИ КЕРІВНИКА В УМОВАХ САМОМЕНЕДЖМЕНТУ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43F050-EBE8-C0F4-1E3C-9106DC1CE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9413181" cy="1096899"/>
          </a:xfrm>
        </p:spPr>
        <p:txBody>
          <a:bodyPr/>
          <a:lstStyle/>
          <a:p>
            <a:r>
              <a:rPr lang="uk-UA" dirty="0"/>
              <a:t>Лекція 10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8917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5CC0593-20E3-8986-A0C6-6EB308042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393" y="325821"/>
            <a:ext cx="11487807" cy="6348248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типологіі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Дж. Р.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Феррарі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пасивні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прокрастинатори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діляться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1.«Нерішучі»,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число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перфекціоністи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для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мотивом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припуститися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ухилитися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неприємноі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лякає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 факт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без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поспіху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нижченаведені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список справ,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розбити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список справ в такому порядку: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 самому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самого початку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«слони»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розбити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запустити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елементарні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відключити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58892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F55887-88AA-8BBD-CB51-6C5874A81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779" y="273269"/>
            <a:ext cx="11424745" cy="6421821"/>
          </a:xfrm>
        </p:spPr>
        <p:txBody>
          <a:bodyPr/>
          <a:lstStyle/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перемкнутися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вид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перемикання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книг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зарядку,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магазин.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кардинальною,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будь-яка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напівкорисна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буде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псевдокорисноі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налаштуватися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невдахою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 за кроком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вибудовувати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списку справ.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Найнеприємніше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списку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проковтнути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«жаб»,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квакали).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приємних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цікавих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цікавих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7-е правило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2–3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порадувати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приємним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 такому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величезного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«слона»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апельсини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– і робота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4494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530C73A-096C-1746-1C58-56B34D730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289" y="147145"/>
            <a:ext cx="11372193" cy="6495393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Вміння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говорити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» 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Менеджеру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доводиться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велику низку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виробничого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характеру.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Поточні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головою,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трапилася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зупинитися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самого себе,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en-US" sz="1800" dirty="0">
              <a:solidFill>
                <a:schemeClr val="tx1"/>
              </a:solidFill>
              <a:effectLst/>
              <a:latin typeface="TimesNewRomanPSMT"/>
            </a:endParaRPr>
          </a:p>
          <a:p>
            <a:pPr algn="just"/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Саме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цеи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̆ час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виникає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потреба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сказати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»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своїм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колегам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Ви не можете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зробити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за них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їхню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роботу),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керівнику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цими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обов’язками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краще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справиться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інша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людина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),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своїм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друзям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Ви не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зможете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позичити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гроші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), родичам (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цього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разу не можете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їм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допомогти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), а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інколи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і самому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собі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якусь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роботу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передоручити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фахівцям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зроблять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їі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краще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ніж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Ви). </a:t>
            </a:r>
            <a:endParaRPr lang="ru-RU" b="1" dirty="0">
              <a:solidFill>
                <a:srgbClr val="FF0000"/>
              </a:solidFill>
            </a:endParaRPr>
          </a:p>
          <a:p>
            <a:pPr algn="just"/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Невміння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говорити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»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пов’язано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страхом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зіпсувати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відносини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–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найчастіше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людям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властиво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йти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на поводу» у потреб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іншоі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людини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всупереч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своїм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бажанням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ніж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відмовити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. Ми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боїмося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здатися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неввічливими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однак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діючи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на шкоду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власним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інтересам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страждаємо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лише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морально, а й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фізично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Щоразу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працюючи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інших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людина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втрачає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впевненість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собі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«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падає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»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самооцінка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знижується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життєвии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̆ тонус і не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покидає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відчуття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споживацького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ставлення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до себе. 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причиною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банальнии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страх,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чотири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типи: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- страх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образити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- страх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разі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доведеться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самому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просити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- страх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втратити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повагу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- страх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грубим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невихованим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pPr algn="just"/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65916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50CF64C-6B36-DA58-1E0F-DE8992F61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965" y="315310"/>
            <a:ext cx="11267089" cy="6337737"/>
          </a:xfrm>
        </p:spPr>
        <p:txBody>
          <a:bodyPr>
            <a:normAutofit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стереотипи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глибокого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дитинства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зміцнюються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адекватна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на подальше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особливо,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властиво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виправдовуючись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в той же час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занадто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неввічливим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все-таки так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»?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Постійна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безвідмовність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згодом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зіграти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Вами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злии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жарт: люди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стануть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сприймати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вашу доброту як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слабкість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м’ягкотілість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стануть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цілях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першоі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потреби,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намагатися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перекласти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більшу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частину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плечі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Ставтеся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повагою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власного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поважали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кажучи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«так» там, де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сказати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підсвідомо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намагаємося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сподобатися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зберегти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теплі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стосунки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жертви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варті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більшості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способом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окреслити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особисті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кордони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Погляньте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власне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боку,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оцініть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витрачаєте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себе,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сторонніх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служіння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інтересам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час,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Ви можете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присвятити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своїм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склалося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стійке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люди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занадто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звертаються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Вас за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а Ви не в силах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коли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), то пора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вжити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рішучих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заходів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відмовляти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раз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Уміння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правильно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зводиться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того,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чемно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вислухати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прохання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все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зважити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сказати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Однак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практиці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набагато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важче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боятися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своєю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скривдите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пам’ятайте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красиво і грамотно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підібрані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фрази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навпаки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підвищити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Ваш авторитет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репутацію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давайте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декілька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простих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правил,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допоможуть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відмовляти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відчувати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емоційнии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дискомфорт.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b="1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3449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FECD1A-1C3A-E77D-D6CB-9C9C42F74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759" y="283779"/>
            <a:ext cx="11634951" cy="6474373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Візьміть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час,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щоб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подумати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Таким чином Ви не говорите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налаштовуєте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негативну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підібрати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Особливо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паузу,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прохання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застало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зненацька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зважити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«за» і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спокійніи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знаючи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працюєте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лікарні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до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звернувся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колишніи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однокурсник,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домовилися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прийом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лікаря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черги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А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працюєте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посаді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бухгалтера і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лікарів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ніякого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відношення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та й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комусь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зобов’язаним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В такому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доцільно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відповісти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подумаєте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відповісте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завтра.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невизначеності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змусить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прохача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шукати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резервні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шляхи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Тренуйтеся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на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дрібницях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Вчіться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прохань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тренуватися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людях,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нескладно.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знайомии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просить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кудись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підвезти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 Вам зараз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зручно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хочеться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вагома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причина).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Почніть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йому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дрібному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проханні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Звичайно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варто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вчиняти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на шкоду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допомогти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зробіть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близьким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людям нескладно,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ними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«бонус»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все 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негативноі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опрацьовуйте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повторно, дозвольте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відстоювати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простір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67628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55DFA8-CDCC-E67F-D1ED-0CFB85D64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923" y="315311"/>
            <a:ext cx="11414235" cy="635875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Проявляйте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наполегливість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наводить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Ваше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говорите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вона Вам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розповідає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Без Вас вона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рятівник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піддавайтеся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провокацію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такою і не бути,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здивувалася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легко.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повторіть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аргументуйте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Запропонуйте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альтернативні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зрадником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Навчіться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правильно!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залишили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запропонували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Подруга просить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посидіти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дитиною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перевіреноі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няні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Сусід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позичили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до завтра?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Поділіться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ним телефоном ломбарду.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методика,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згладити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негатив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Не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виправдовуйтеся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!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Позбавте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розгорнутих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пояснень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оповідань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говорите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Прохача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цікавить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виправдання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Умілии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маніпулятор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больові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точки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натискати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них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Ваше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стане не таким твердим,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«так».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коректні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Коли у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просять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грошеи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у борг,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кажіть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лоб «Не дам,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вірю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повернеш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Або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запрошують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концерт,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сказати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тобою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нецікаво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спілкуватися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 – хамство. Будьте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ввічливі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головне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навчіться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економити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власного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організму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витрачайте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енергію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тих,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добиватися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силою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шляхом морального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тиску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63691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E8DEF0-8CE2-9BE1-F73C-3AACA1100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861" y="231228"/>
            <a:ext cx="11603421" cy="6337737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Відмовляємо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близьким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з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почуттям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родичам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людям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м’яко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жалем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Людина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погодитися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Вашим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Плата за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послугу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в прямому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сенсі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! Будь-яке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обміном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ресурсами,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т. д.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соромно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озвучити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Іванич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будеш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боргу».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підкріплюватися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документом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додаткові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оплачувані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8. «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», «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» і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ще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раз «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»!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Тренуйтеся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слова особливо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наполегливим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людям.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жартувати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навчаться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разу.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фрази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грамотно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сказати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1.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просять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допомогу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бурчите: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Відчепіться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мене, 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поспішаю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!».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неефективна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сказати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«Я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зможу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Вам зараз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допомогти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занадто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зайнятии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̆(а)»,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Спасибі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варто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Спасибі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приємна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Ваша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пропозиція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зараз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/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нецікаво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Вас попросили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люб’язність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виглядати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приблизно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так: «Я радий,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корисним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чудова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пропозиція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я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зможу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допомогти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b="1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3465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0E1C16E-BEB1-90DC-1C6F-07159960F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862" y="283779"/>
            <a:ext cx="11571890" cy="6285187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виглядати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непохитним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відповідь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так: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Дякую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хочу», «Я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пообіцяв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так)», «Я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зараз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)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займаюся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маніпулюють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хочуть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 будь-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обставин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домогтися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«так»,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скористайтеся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технікою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перманентноі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відмови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Перманентна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ввічлива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кордони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зачепити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подякуйте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скажіть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тверде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вислухайте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прохача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Вашу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скажіть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фразу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виправдовуватися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лаконічно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вибудовувати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кордони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піддавайтеся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маніпуляціі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з боку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прохача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«Я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відмовляюся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доставить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незручностеи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̆»; </a:t>
            </a: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Упевнении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можете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впоратися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без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моєі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«Зараз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вкраи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незручно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«Схоже, Ви просто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обтяжувати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9.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зверніться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... (таксиста,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вантажника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сантехніка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 д.) »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 «Я не хочу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11. «В мене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часу».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7179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7C7314-B64C-6330-6F20-D2A833F7D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923" y="252248"/>
            <a:ext cx="11361683" cy="6337737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баланс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ввічливістю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категоричністю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 той же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незручною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прохання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скажете,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як. Головне,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твердість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очевидна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увінчалися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05260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3EF0388-FF05-3831-B94D-297F82FF2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861" y="283779"/>
            <a:ext cx="11424745" cy="6358759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Телефонні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розмови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телефона ми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Особливо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стосується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кабінету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в той же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поглиначем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дзвінки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знов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налаштовуватись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телефону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неможливе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продуктивно,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шкоди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справам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Л.Зайверт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наводить десять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основних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помилок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керівників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виникають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через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[8, с. 199]: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Незрозуміла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Імпровізація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Несприятливии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дзвінка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номера абонента.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Дзвінок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документів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слова.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пояснюється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403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E6DF1F2-5F67-A675-6A5F-01505A18B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83" y="294290"/>
            <a:ext cx="11277600" cy="6337737"/>
          </a:xfrm>
        </p:spPr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самоуправління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фігурою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контроль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багатозадачність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часу,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самодисципліни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самоконтролю.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7386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4F6C8CF-2459-B5F8-1F15-097AC6490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45" y="252248"/>
            <a:ext cx="11267089" cy="6337737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10. Монологи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вислуховування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11.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ведеться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Некоректні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домовленості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телефон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поглинав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фахівці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дотримувати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таких правил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Перед телефонною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обґрунтовані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Уникайте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?», «Як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?»,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?»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мети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3.На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повідомити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мету,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уточнень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пояснень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початку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лаконічними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слухати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манері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телефона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записничок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автовідповідачем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заощадити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3255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92E713-4E92-F2C2-7B0A-1FB9338F8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862" y="367863"/>
            <a:ext cx="11445766" cy="5822730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телефонніи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розмові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забувати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трубку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третього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звукового сигналу.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дзвінок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негативну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репутацію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побутові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приділіть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зізнатися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запропонувати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передзвонити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будете знати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достовірну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дякувати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подзвонив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співрозмовнику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Проаналізуйте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подумайте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скоротити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і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спрощують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дотримуватись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вищенаведених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не стали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нашими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поглиначами</a:t>
            </a:r>
            <a:r>
              <a:rPr lang="ru-RU" sz="1800">
                <a:solidFill>
                  <a:schemeClr val="tx1"/>
                </a:solidFill>
                <a:effectLst/>
                <a:latin typeface="TimesNewRomanPSMT"/>
              </a:rPr>
              <a:t> часу. </a:t>
            </a:r>
            <a:endParaRPr lang="ru-RU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45804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A5AE7AE-7AFE-0761-14CD-CEFB4BD21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83" y="210207"/>
            <a:ext cx="11561379" cy="6138041"/>
          </a:xfrm>
        </p:spPr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психоемоційним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гармонійному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фундаментом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60270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5E9E8F-E575-5DF5-A438-BAB0831FE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09" y="325821"/>
            <a:ext cx="11655973" cy="6390289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авторитарний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ліберальний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Авторитарний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контролем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принципах партнерства,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клімату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Ліберальний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зрілості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90490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B3B96E6-3F5A-2C3F-0E79-3E61197A8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862" y="262759"/>
            <a:ext cx="11393214" cy="5778603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стану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самокорекції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20755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912B10-6FB4-8E1F-372B-917A77CFE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10" y="325821"/>
            <a:ext cx="11519338" cy="6022427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основного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нестабільності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практику.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міждисциплінарні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інтуїцію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інтуїцію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імпровізацію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1556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A8C963-1F50-29D7-91D4-0E37E590A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10" y="157655"/>
            <a:ext cx="11319642" cy="6495393"/>
          </a:xfrm>
        </p:spPr>
        <p:txBody>
          <a:bodyPr>
            <a:normAutofit/>
          </a:bodyPr>
          <a:lstStyle/>
          <a:p>
            <a:r>
              <a:rPr lang="ru-RU" sz="1800" b="1" dirty="0" err="1">
                <a:effectLst/>
                <a:latin typeface="TimesNewRomanPS"/>
              </a:rPr>
              <a:t>Відкладання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важливих</a:t>
            </a:r>
            <a:r>
              <a:rPr lang="ru-RU" sz="1800" b="1" dirty="0">
                <a:effectLst/>
                <a:latin typeface="TimesNewRomanPS"/>
              </a:rPr>
              <a:t> справ </a:t>
            </a:r>
            <a:r>
              <a:rPr lang="ru-RU" sz="1800" b="1" dirty="0" err="1">
                <a:effectLst/>
                <a:latin typeface="TimesNewRomanPS"/>
              </a:rPr>
              <a:t>або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прокрастинація</a:t>
            </a:r>
            <a:r>
              <a:rPr lang="ru-RU" sz="1800" b="1" dirty="0">
                <a:effectLst/>
                <a:latin typeface="TimesNewRomanPS"/>
              </a:rPr>
              <a:t> </a:t>
            </a:r>
            <a:endParaRPr lang="ru-RU" dirty="0"/>
          </a:p>
          <a:p>
            <a:endParaRPr lang="uk-UA" dirty="0"/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Кожному з нас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траплялося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затягуючи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завгодно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Не в силах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пояснити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ми так чинимо,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мучимось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почуттям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провини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через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зірвані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 через те,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знову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когось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підвели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Коли ми не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можемо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переконати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себе в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невідкладності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виконання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потрібних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бажаних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завдань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означає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 ми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NewRomanPSMT"/>
              </a:rPr>
              <a:t>прокрастинуємо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NewRomanPSMT"/>
              </a:rPr>
              <a:t>. </a:t>
            </a:r>
            <a:endParaRPr lang="en-US" sz="1800" b="1" dirty="0">
              <a:solidFill>
                <a:srgbClr val="FF0000"/>
              </a:solidFill>
              <a:effectLst/>
              <a:latin typeface="TimesNewRomanPSMT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для нас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сенс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займаємося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чимось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несуттєвим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дивимося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серіали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поливаємо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квіти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офісі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граємо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комп’ютерні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ігри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витрачаємо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соцмережах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голодні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), робимо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повторне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прибирання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безцільно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тиняємося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кабінету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просто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плюємо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стелю».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Слово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прокрастинація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лат. </a:t>
            </a:r>
            <a:r>
              <a:rPr lang="en-US" sz="1800" dirty="0">
                <a:solidFill>
                  <a:schemeClr val="tx1"/>
                </a:solidFill>
                <a:effectLst/>
                <a:latin typeface="TimesNewRomanPSMT"/>
              </a:rPr>
              <a:t>pro –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і 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NewRomanPSMT"/>
              </a:rPr>
              <a:t>crastinus</a:t>
            </a:r>
            <a:r>
              <a:rPr lang="en-US" sz="1800" dirty="0">
                <a:solidFill>
                  <a:schemeClr val="tx1"/>
                </a:solidFill>
                <a:effectLst/>
                <a:latin typeface="TimesNewRomanPSMT"/>
              </a:rPr>
              <a:t> –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завтрашніи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̆»)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схильність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неприємних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Через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студенти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вчити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предмет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ніч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іспитом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написання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диплома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захисту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Прокрастинація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заважає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співробітникам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роботу,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своєчасно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звіти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стан негативно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позначається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здатності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прийняття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Через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прокрастинацію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псуються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стосунки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клієнтами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розоряються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компаніі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Проблема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прокрастинаціі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серйозніша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першии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погляд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Звичка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відкладати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небезпечна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починається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разових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відстрочок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але з часом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перетворюється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шаблон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Вантаж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невиконаних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викликає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прокрастинатора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стійке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провини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Такии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стан часто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називають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лінню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але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між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ледарем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прокрастинатором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низка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відмінностеи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̆. </a:t>
            </a:r>
          </a:p>
        </p:txBody>
      </p:sp>
    </p:spTree>
    <p:extLst>
      <p:ext uri="{BB962C8B-B14F-4D97-AF65-F5344CB8AC3E}">
        <p14:creationId xmlns:p14="http://schemas.microsoft.com/office/powerpoint/2010/main" val="333778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E5FCA2-9E07-614F-610E-3E826AF04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34" y="304800"/>
            <a:ext cx="11025352" cy="6474371"/>
          </a:xfrm>
        </p:spPr>
        <p:txBody>
          <a:bodyPr/>
          <a:lstStyle/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Перша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відмінність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Ледарі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взагалі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безрадісно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Прокрастинатори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ентузіазмом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беруться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звалюють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себе гору справ, а от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ними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через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Друга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відмінність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виконано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вчасно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ледарі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ставляться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спокійно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зробив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і добре.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прокрастинаторів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ж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самобичування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самоприниження</a:t>
            </a:r>
            <a:endParaRPr lang="ru-RU" dirty="0"/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Третя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відмінність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прокрастинаторів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великии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душевнии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підйом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горді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результатом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Ледарі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реагують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спокійно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байдуже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Четверта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відмінність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прокрастинаторів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особливо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Прокрастинатори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просто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тягнуть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 час – вони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замінюють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поставленого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справами.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дивляться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Інтернеті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відео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en-US" sz="1800" dirty="0">
                <a:solidFill>
                  <a:schemeClr val="tx1"/>
                </a:solidFill>
                <a:effectLst/>
                <a:latin typeface="TimesNewRomanPSMT"/>
              </a:rPr>
              <a:t>YouTube.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прокрастинаторів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протистояти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хворобам.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психологіі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відхід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хворобу», коли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небажання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справу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з’являються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реальні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симптоми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захворювання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підвищується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тиск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болить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голова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живіт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61883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ECD323-0C36-D298-3208-28FC71A81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393" y="336331"/>
            <a:ext cx="11655973" cy="6211614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Мілграмом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напрямки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прокрастинаціі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Мілграм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Баторі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Моурер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[4]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характерних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дому;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затягування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найнезначніших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Невротична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затягування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довготривалі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партнера,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згода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шлюбу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іспитів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 п.,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горезвісна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ніч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іспитом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коли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весь курс;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5.Компульсивна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стійку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Чу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[5]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розділяти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прокрастинаторів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два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типи: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пасивні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та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»: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Пасивні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хотіли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кому так комфортно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навмисно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затягують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себе стан.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3922776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2061</TotalTime>
  <Words>4677</Words>
  <Application>Microsoft Macintosh PowerPoint</Application>
  <PresentationFormat>Широкоэкранный</PresentationFormat>
  <Paragraphs>125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Times New Roman</vt:lpstr>
      <vt:lpstr>TimesNewRomanPS</vt:lpstr>
      <vt:lpstr>TimesNewRomanPSMT</vt:lpstr>
      <vt:lpstr>Trebuchet MS</vt:lpstr>
      <vt:lpstr>Wingdings</vt:lpstr>
      <vt:lpstr>Wingdings 3</vt:lpstr>
      <vt:lpstr>Facet</vt:lpstr>
      <vt:lpstr>ОРГАНІЗАЦІЯ ПРАКТИЧНОЇ РОБОТИ КЕРІВНИКА В УМОВАХ САМОМЕНЕДЖМЕНТУ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роботи самоменеджментів</dc:title>
  <dc:creator>Александр Ткачук</dc:creator>
  <cp:lastModifiedBy>Александр Ткачук</cp:lastModifiedBy>
  <cp:revision>103</cp:revision>
  <dcterms:created xsi:type="dcterms:W3CDTF">2024-04-21T18:08:46Z</dcterms:created>
  <dcterms:modified xsi:type="dcterms:W3CDTF">2026-01-16T07:22:48Z</dcterms:modified>
</cp:coreProperties>
</file>