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08.09.2024</a:t>
            </a:fld>
            <a:endParaRPr lang="ru-RU"/>
          </a:p>
        </p:txBody>
      </p:sp>
      <p:sp>
        <p:nvSpPr>
          <p:cNvPr id="20" name="Нижний колонтитул 19"/>
          <p:cNvSpPr>
            <a:spLocks noGrp="1"/>
          </p:cNvSpPr>
          <p:nvPr>
            <p:ph type="ftr" sz="quarter" idx="11"/>
          </p:nvPr>
        </p:nvSpPr>
        <p:spPr/>
        <p:txBody>
          <a:bodyPr/>
          <a:lstStyle/>
          <a:p>
            <a:endParaRPr lang="ru-RU"/>
          </a:p>
        </p:txBody>
      </p:sp>
      <p:sp>
        <p:nvSpPr>
          <p:cNvPr id="10" name="Номер слайда 9"/>
          <p:cNvSpPr>
            <a:spLocks noGrp="1"/>
          </p:cNvSpPr>
          <p:nvPr>
            <p:ph type="sldNum" sz="quarter" idx="12"/>
          </p:nvPr>
        </p:nvSpPr>
        <p:spPr/>
        <p:txBody>
          <a:bodyPr/>
          <a:lstStyle/>
          <a:p>
            <a:fld id="{725C68B6-61C2-468F-89AB-4B9F7531AA68}"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08.09.2024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08.09.2024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08.09.2024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08.09.2024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08.09.2024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08.09.2024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08.09.2024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5B106E36-FD25-4E2D-B0AA-010F637433A0}" type="datetimeFigureOut">
              <a:rPr lang="ru-RU" smtClean="0"/>
              <a:pPr/>
              <a:t>08.09.2024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08.09.2024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08.09.2024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p>
            <a:r>
              <a:rPr kumimoji="0" lang="ru-RU"/>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B106E36-FD25-4E2D-B0AA-010F637433A0}" type="datetimeFigureOut">
              <a:rPr lang="ru-RU" smtClean="0"/>
              <a:pPr/>
              <a:t>08.09.2024</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25C68B6-61C2-468F-89AB-4B9F7531AA68}"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75656" y="404664"/>
            <a:ext cx="7363544" cy="4392488"/>
          </a:xfrm>
        </p:spPr>
        <p:txBody>
          <a:bodyPr>
            <a:normAutofit/>
          </a:bodyPr>
          <a:lstStyle/>
          <a:p>
            <a:r>
              <a:rPr lang="ru-RU" b="1" dirty="0"/>
              <a:t>Тема :</a:t>
            </a:r>
            <a:br>
              <a:rPr lang="ru-RU" b="1" dirty="0"/>
            </a:br>
            <a:br>
              <a:rPr lang="ru-RU" b="1" dirty="0"/>
            </a:br>
            <a:r>
              <a:rPr lang="uk-UA" sz="4400" dirty="0">
                <a:effectLst/>
                <a:latin typeface="Bahnschrift SemiBold Condensed" panose="020B0502040204020203" pitchFamily="34" charset="0"/>
                <a:ea typeface="Times New Roman" panose="02020603050405020304" pitchFamily="18" charset="0"/>
              </a:rPr>
              <a:t>Сучасні підходи щодо впровадження інновацій в </a:t>
            </a:r>
            <a:r>
              <a:rPr lang="en-US" sz="4400" dirty="0">
                <a:effectLst/>
                <a:latin typeface="Bahnschrift SemiBold Condensed" panose="020B0502040204020203" pitchFamily="34" charset="0"/>
                <a:ea typeface="Times New Roman" panose="02020603050405020304" pitchFamily="18" charset="0"/>
              </a:rPr>
              <a:t>HR</a:t>
            </a:r>
            <a:r>
              <a:rPr lang="uk-UA" sz="4400" dirty="0">
                <a:effectLst/>
                <a:latin typeface="Bahnschrift SemiBold Condensed" panose="020B0502040204020203" pitchFamily="34" charset="0"/>
                <a:ea typeface="Times New Roman" panose="02020603050405020304" pitchFamily="18" charset="0"/>
              </a:rPr>
              <a:t>-менеджменті.</a:t>
            </a:r>
            <a:r>
              <a:rPr lang="ru-RU" sz="4400" b="1" dirty="0">
                <a:latin typeface="Bahnschrift SemiBold Condensed" panose="020B0502040204020203" pitchFamily="34" charset="0"/>
              </a:rPr>
              <a:t> </a:t>
            </a:r>
            <a:r>
              <a:rPr lang="ru-RU" sz="3600" b="1" dirty="0"/>
              <a:t>Рекрутмент: </a:t>
            </a:r>
            <a:r>
              <a:rPr lang="ru-RU" sz="3600" b="1" dirty="0" err="1"/>
              <a:t>поняття</a:t>
            </a:r>
            <a:r>
              <a:rPr lang="ru-RU" sz="3600" b="1" dirty="0"/>
              <a:t>, </a:t>
            </a:r>
            <a:r>
              <a:rPr lang="ru-RU" sz="3600" b="1" dirty="0" err="1"/>
              <a:t>класифікація</a:t>
            </a:r>
            <a:r>
              <a:rPr lang="ru-RU" sz="3600" b="1" dirty="0"/>
              <a:t> та </a:t>
            </a:r>
            <a:r>
              <a:rPr lang="ru-RU" sz="3600" b="1" dirty="0" err="1"/>
              <a:t>зміст</a:t>
            </a:r>
            <a:r>
              <a:rPr lang="ru-RU" sz="3600" b="1" dirty="0"/>
              <a:t> </a:t>
            </a:r>
            <a:r>
              <a:rPr lang="ru-RU" sz="3600" b="1" dirty="0" err="1"/>
              <a:t>роботи</a:t>
            </a:r>
            <a:br>
              <a:rPr lang="ru-RU" sz="3600" dirty="0"/>
            </a:br>
            <a:endParaRPr lang="ru-RU" sz="3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1214438" y="357188"/>
          <a:ext cx="7786718" cy="6318211"/>
        </p:xfrm>
        <a:graphic>
          <a:graphicData uri="http://schemas.openxmlformats.org/drawingml/2006/table">
            <a:tbl>
              <a:tblPr firstRow="1" bandRow="1">
                <a:tableStyleId>{5C22544A-7EE6-4342-B048-85BDC9FD1C3A}</a:tableStyleId>
              </a:tblPr>
              <a:tblGrid>
                <a:gridCol w="3893359">
                  <a:extLst>
                    <a:ext uri="{9D8B030D-6E8A-4147-A177-3AD203B41FA5}">
                      <a16:colId xmlns:a16="http://schemas.microsoft.com/office/drawing/2014/main" val="20000"/>
                    </a:ext>
                  </a:extLst>
                </a:gridCol>
                <a:gridCol w="3893359">
                  <a:extLst>
                    <a:ext uri="{9D8B030D-6E8A-4147-A177-3AD203B41FA5}">
                      <a16:colId xmlns:a16="http://schemas.microsoft.com/office/drawing/2014/main" val="20001"/>
                    </a:ext>
                  </a:extLst>
                </a:gridCol>
              </a:tblGrid>
              <a:tr h="628395">
                <a:tc>
                  <a:txBody>
                    <a:bodyPr/>
                    <a:lstStyle/>
                    <a:p>
                      <a:r>
                        <a:rPr lang="uk-UA" sz="1600" noProof="0">
                          <a:solidFill>
                            <a:srgbClr val="000000"/>
                          </a:solidFill>
                          <a:latin typeface="Times New Roman"/>
                          <a:ea typeface="Times New Roman"/>
                          <a:cs typeface="Times New Roman"/>
                        </a:rPr>
                        <a:t>Хороший замовник, з точки зору рекрутера</a:t>
                      </a:r>
                      <a:endParaRPr lang="uk-UA" sz="1600" noProof="0">
                        <a:latin typeface="Calibri"/>
                        <a:ea typeface="Times New Roman"/>
                        <a:cs typeface="Times New Roman"/>
                      </a:endParaRPr>
                    </a:p>
                  </a:txBody>
                  <a:tcPr marL="65405" marR="68580" marT="0" marB="0"/>
                </a:tc>
                <a:tc>
                  <a:txBody>
                    <a:bodyPr/>
                    <a:lstStyle/>
                    <a:p>
                      <a:r>
                        <a:rPr lang="uk-UA" sz="1600" noProof="0">
                          <a:solidFill>
                            <a:srgbClr val="000000"/>
                          </a:solidFill>
                          <a:latin typeface="Times New Roman"/>
                          <a:ea typeface="Times New Roman"/>
                          <a:cs typeface="Times New Roman"/>
                        </a:rPr>
                        <a:t>Хороший рекрутер, з точки зору замовника</a:t>
                      </a:r>
                      <a:endParaRPr lang="uk-UA" sz="1600" noProof="0">
                        <a:latin typeface="Calibri"/>
                        <a:ea typeface="Times New Roman"/>
                        <a:cs typeface="Times New Roman"/>
                      </a:endParaRPr>
                    </a:p>
                  </a:txBody>
                  <a:tcPr marL="65405" marR="68580" marT="0" marB="0"/>
                </a:tc>
                <a:extLst>
                  <a:ext uri="{0D108BD9-81ED-4DB2-BD59-A6C34878D82A}">
                    <a16:rowId xmlns:a16="http://schemas.microsoft.com/office/drawing/2014/main" val="10000"/>
                  </a:ext>
                </a:extLst>
              </a:tr>
              <a:tr h="1239574">
                <a:tc>
                  <a:txBody>
                    <a:bodyPr/>
                    <a:lstStyle/>
                    <a:p>
                      <a:r>
                        <a:rPr lang="uk-UA" sz="1600" noProof="0">
                          <a:solidFill>
                            <a:srgbClr val="000000"/>
                          </a:solidFill>
                          <a:latin typeface="Times New Roman"/>
                          <a:ea typeface="Times New Roman"/>
                          <a:cs typeface="Times New Roman"/>
                        </a:rPr>
                        <a:t>Повинен надати можливість отримати максимум інформації за завданнями, які належить вирішувати даному фахівцю, вимогам, що пред'являються до його досвіду і утворенню</a:t>
                      </a:r>
                      <a:endParaRPr lang="uk-UA" sz="1600" noProof="0">
                        <a:latin typeface="Calibri"/>
                        <a:ea typeface="Times New Roman"/>
                        <a:cs typeface="Times New Roman"/>
                      </a:endParaRPr>
                    </a:p>
                  </a:txBody>
                  <a:tcPr marL="65405" marR="68580" marT="0" marB="0"/>
                </a:tc>
                <a:tc>
                  <a:txBody>
                    <a:bodyPr/>
                    <a:lstStyle/>
                    <a:p>
                      <a:r>
                        <a:rPr lang="uk-UA" sz="1600" noProof="0">
                          <a:solidFill>
                            <a:srgbClr val="000000"/>
                          </a:solidFill>
                          <a:latin typeface="Times New Roman"/>
                          <a:ea typeface="Times New Roman"/>
                          <a:cs typeface="Times New Roman"/>
                        </a:rPr>
                        <a:t>Буде в курсі ваших проблем, пов'язаних з бізнесом, проблем вашої галузі, конкретної ситуації, що склалася на даному ринку</a:t>
                      </a:r>
                      <a:endParaRPr lang="uk-UA" sz="1600" noProof="0">
                        <a:latin typeface="Calibri"/>
                        <a:ea typeface="Times New Roman"/>
                        <a:cs typeface="Times New Roman"/>
                      </a:endParaRPr>
                    </a:p>
                  </a:txBody>
                  <a:tcPr marL="65405" marR="68580" marT="0" marB="0"/>
                </a:tc>
                <a:extLst>
                  <a:ext uri="{0D108BD9-81ED-4DB2-BD59-A6C34878D82A}">
                    <a16:rowId xmlns:a16="http://schemas.microsoft.com/office/drawing/2014/main" val="10001"/>
                  </a:ext>
                </a:extLst>
              </a:tr>
              <a:tr h="1239574">
                <a:tc>
                  <a:txBody>
                    <a:bodyPr/>
                    <a:lstStyle/>
                    <a:p>
                      <a:r>
                        <a:rPr lang="uk-UA" sz="1600" noProof="0">
                          <a:solidFill>
                            <a:srgbClr val="000000"/>
                          </a:solidFill>
                          <a:latin typeface="Times New Roman"/>
                          <a:ea typeface="Times New Roman"/>
                          <a:cs typeface="Times New Roman"/>
                        </a:rPr>
                        <a:t>Здатний дати чіткий опис умов роботи, компенсаційного пакета і перспектив кандидата, термінів підбору і т.д.</a:t>
                      </a:r>
                      <a:endParaRPr lang="uk-UA" sz="1600" noProof="0">
                        <a:latin typeface="Calibri"/>
                        <a:ea typeface="Times New Roman"/>
                        <a:cs typeface="Times New Roman"/>
                      </a:endParaRPr>
                    </a:p>
                  </a:txBody>
                  <a:tcPr marL="65405" marR="68580" marT="0" marB="0"/>
                </a:tc>
                <a:tc>
                  <a:txBody>
                    <a:bodyPr/>
                    <a:lstStyle/>
                    <a:p>
                      <a:r>
                        <a:rPr lang="uk-UA" sz="1600" noProof="0">
                          <a:solidFill>
                            <a:srgbClr val="000000"/>
                          </a:solidFill>
                          <a:latin typeface="Times New Roman"/>
                          <a:ea typeface="Times New Roman"/>
                          <a:cs typeface="Times New Roman"/>
                        </a:rPr>
                        <a:t>Чудово розуміє вимоги замовника, здатний проконсультувати його з ринку праці даних фахівців, рівню їх компенсаційних очікувань, позначить реальні терміни пошуку кандидата</a:t>
                      </a:r>
                      <a:endParaRPr lang="uk-UA" sz="1600" noProof="0">
                        <a:latin typeface="Calibri"/>
                        <a:ea typeface="Times New Roman"/>
                        <a:cs typeface="Times New Roman"/>
                      </a:endParaRPr>
                    </a:p>
                  </a:txBody>
                  <a:tcPr marL="65405" marR="68580" marT="0" marB="0"/>
                </a:tc>
                <a:extLst>
                  <a:ext uri="{0D108BD9-81ED-4DB2-BD59-A6C34878D82A}">
                    <a16:rowId xmlns:a16="http://schemas.microsoft.com/office/drawing/2014/main" val="10002"/>
                  </a:ext>
                </a:extLst>
              </a:tr>
              <a:tr h="1239574">
                <a:tc>
                  <a:txBody>
                    <a:bodyPr/>
                    <a:lstStyle/>
                    <a:p>
                      <a:r>
                        <a:rPr lang="uk-UA" sz="1600" noProof="0">
                          <a:solidFill>
                            <a:srgbClr val="000000"/>
                          </a:solidFill>
                          <a:latin typeface="Times New Roman"/>
                          <a:ea typeface="Times New Roman"/>
                          <a:cs typeface="Times New Roman"/>
                        </a:rPr>
                        <a:t>Буде активний, вимогливий, буде прагнути сам виходити на зв'язок і коригувати процес відбору, оперативно повідомляти рекрутеру про всі зміни</a:t>
                      </a:r>
                      <a:endParaRPr lang="uk-UA" sz="1600" noProof="0">
                        <a:latin typeface="Calibri"/>
                        <a:ea typeface="Times New Roman"/>
                        <a:cs typeface="Times New Roman"/>
                      </a:endParaRPr>
                    </a:p>
                  </a:txBody>
                  <a:tcPr marL="65405" marR="68580" marT="0" marB="0"/>
                </a:tc>
                <a:tc>
                  <a:txBody>
                    <a:bodyPr/>
                    <a:lstStyle/>
                    <a:p>
                      <a:r>
                        <a:rPr lang="uk-UA" sz="1600" noProof="0">
                          <a:solidFill>
                            <a:srgbClr val="000000"/>
                          </a:solidFill>
                          <a:latin typeface="Times New Roman"/>
                          <a:ea typeface="Times New Roman"/>
                          <a:cs typeface="Times New Roman"/>
                        </a:rPr>
                        <a:t>Погодить з замовником можливість особистої зустрічі з особами, що приймають рішення про прийом на роботу кандидата. Запропонує варіанти рішень в складних ситуаціях</a:t>
                      </a:r>
                      <a:endParaRPr lang="uk-UA" sz="1600" noProof="0">
                        <a:latin typeface="Calibri"/>
                        <a:ea typeface="Times New Roman"/>
                        <a:cs typeface="Times New Roman"/>
                      </a:endParaRPr>
                    </a:p>
                  </a:txBody>
                  <a:tcPr marL="65405" marR="68580" marT="0" marB="0"/>
                </a:tc>
                <a:extLst>
                  <a:ext uri="{0D108BD9-81ED-4DB2-BD59-A6C34878D82A}">
                    <a16:rowId xmlns:a16="http://schemas.microsoft.com/office/drawing/2014/main" val="10003"/>
                  </a:ext>
                </a:extLst>
              </a:tr>
              <a:tr h="628395">
                <a:tc>
                  <a:txBody>
                    <a:bodyPr/>
                    <a:lstStyle/>
                    <a:p>
                      <a:r>
                        <a:rPr lang="uk-UA" sz="1600" noProof="0">
                          <a:solidFill>
                            <a:srgbClr val="000000"/>
                          </a:solidFill>
                          <a:latin typeface="Times New Roman"/>
                          <a:ea typeface="Times New Roman"/>
                          <a:cs typeface="Times New Roman"/>
                        </a:rPr>
                        <a:t>Вимогливий до якості</a:t>
                      </a:r>
                      <a:endParaRPr lang="uk-UA" sz="1600" noProof="0">
                        <a:latin typeface="Calibri"/>
                        <a:ea typeface="Times New Roman"/>
                        <a:cs typeface="Times New Roman"/>
                      </a:endParaRPr>
                    </a:p>
                  </a:txBody>
                  <a:tcPr marL="65405" marR="68580" marT="0" marB="0"/>
                </a:tc>
                <a:tc>
                  <a:txBody>
                    <a:bodyPr/>
                    <a:lstStyle/>
                    <a:p>
                      <a:r>
                        <a:rPr lang="uk-UA" sz="1600" noProof="0">
                          <a:solidFill>
                            <a:srgbClr val="000000"/>
                          </a:solidFill>
                          <a:latin typeface="Times New Roman"/>
                          <a:ea typeface="Times New Roman"/>
                          <a:cs typeface="Times New Roman"/>
                        </a:rPr>
                        <a:t>Попросить замовника надати йому можливість присутності на першому-другому інтерв'ю</a:t>
                      </a:r>
                      <a:endParaRPr lang="uk-UA" sz="1600" noProof="0">
                        <a:latin typeface="Calibri"/>
                        <a:ea typeface="Times New Roman"/>
                        <a:cs typeface="Times New Roman"/>
                      </a:endParaRPr>
                    </a:p>
                  </a:txBody>
                  <a:tcPr marL="65405" marR="68580" marT="0" marB="0"/>
                </a:tc>
                <a:extLst>
                  <a:ext uri="{0D108BD9-81ED-4DB2-BD59-A6C34878D82A}">
                    <a16:rowId xmlns:a16="http://schemas.microsoft.com/office/drawing/2014/main" val="10004"/>
                  </a:ext>
                </a:extLst>
              </a:tr>
              <a:tr h="1239574">
                <a:tc>
                  <a:txBody>
                    <a:bodyPr/>
                    <a:lstStyle/>
                    <a:p>
                      <a:r>
                        <a:rPr lang="uk-UA" sz="1600" noProof="0">
                          <a:solidFill>
                            <a:srgbClr val="000000"/>
                          </a:solidFill>
                          <a:latin typeface="Times New Roman"/>
                          <a:ea typeface="Times New Roman"/>
                          <a:cs typeface="Times New Roman"/>
                        </a:rPr>
                        <a:t>Здатний формалізувати всі дані у вигляді заявки</a:t>
                      </a:r>
                      <a:endParaRPr lang="uk-UA" sz="1600" noProof="0">
                        <a:latin typeface="Calibri"/>
                        <a:ea typeface="Times New Roman"/>
                        <a:cs typeface="Times New Roman"/>
                      </a:endParaRPr>
                    </a:p>
                  </a:txBody>
                  <a:tcPr marL="65405" marR="68580" marT="0" marB="0"/>
                </a:tc>
                <a:tc>
                  <a:txBody>
                    <a:bodyPr/>
                    <a:lstStyle/>
                    <a:p>
                      <a:r>
                        <a:rPr lang="uk-UA" sz="1600" noProof="0" dirty="0">
                          <a:solidFill>
                            <a:srgbClr val="000000"/>
                          </a:solidFill>
                          <a:latin typeface="Times New Roman"/>
                          <a:ea typeface="Times New Roman"/>
                          <a:cs typeface="Times New Roman"/>
                        </a:rPr>
                        <a:t>Буде чітко в обумовлені терміни надавати письмові або усні звіти про хід роботи. Чи не боїться констатувати невдачі, розуміючи їх причини і пропонуючи конкретні шляхи вирішення проблем</a:t>
                      </a:r>
                      <a:endParaRPr lang="uk-UA" sz="1600" noProof="0" dirty="0">
                        <a:latin typeface="Calibri"/>
                        <a:ea typeface="Times New Roman"/>
                        <a:cs typeface="Times New Roman"/>
                      </a:endParaRPr>
                    </a:p>
                  </a:txBody>
                  <a:tcPr marL="65405" marR="68580" marT="0" marB="0"/>
                </a:tc>
                <a:extLst>
                  <a:ext uri="{0D108BD9-81ED-4DB2-BD59-A6C34878D82A}">
                    <a16:rowId xmlns:a16="http://schemas.microsoft.com/office/drawing/2014/main" val="10005"/>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357166"/>
            <a:ext cx="7498080" cy="5891234"/>
          </a:xfrm>
        </p:spPr>
        <p:txBody>
          <a:bodyPr/>
          <a:lstStyle/>
          <a:p>
            <a:r>
              <a:rPr lang="uk-UA" b="1" dirty="0"/>
              <a:t>Завдання рекрутингових агентств умовно можна розділити на дві групи.</a:t>
            </a:r>
          </a:p>
          <a:p>
            <a:pPr algn="ctr">
              <a:buNone/>
            </a:pPr>
            <a:r>
              <a:rPr lang="uk-UA" u="sng" dirty="0"/>
              <a:t>Перша група - це завдання, що відносяться до клієнта:</a:t>
            </a:r>
          </a:p>
          <a:p>
            <a:r>
              <a:rPr lang="uk-UA" dirty="0"/>
              <a:t>пошук і підбір персоналу відповідно до вимог роботодавця;</a:t>
            </a:r>
          </a:p>
          <a:p>
            <a:r>
              <a:rPr lang="uk-UA" dirty="0"/>
              <a:t>надійність підбору, тобто надається фахівця;</a:t>
            </a:r>
          </a:p>
          <a:p>
            <a:r>
              <a:rPr lang="uk-UA" dirty="0"/>
              <a:t>підбір в строго обумовлений контрактом термін.</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85728"/>
            <a:ext cx="7498080" cy="5962672"/>
          </a:xfrm>
        </p:spPr>
        <p:txBody>
          <a:bodyPr>
            <a:normAutofit fontScale="77500" lnSpcReduction="20000"/>
          </a:bodyPr>
          <a:lstStyle/>
          <a:p>
            <a:r>
              <a:rPr lang="ru-RU" dirty="0"/>
              <a:t>Коли в </a:t>
            </a:r>
            <a:r>
              <a:rPr lang="ru-RU" dirty="0" err="1"/>
              <a:t>компанії</a:t>
            </a:r>
            <a:r>
              <a:rPr lang="ru-RU" dirty="0"/>
              <a:t> </a:t>
            </a:r>
            <a:r>
              <a:rPr lang="ru-RU" dirty="0" err="1"/>
              <a:t>існує</a:t>
            </a:r>
            <a:r>
              <a:rPr lang="ru-RU" dirty="0"/>
              <a:t> </a:t>
            </a:r>
            <a:r>
              <a:rPr lang="ru-RU" dirty="0" err="1"/>
              <a:t>вакансія</a:t>
            </a:r>
            <a:r>
              <a:rPr lang="ru-RU" dirty="0"/>
              <a:t>, </a:t>
            </a:r>
            <a:r>
              <a:rPr lang="ru-RU" dirty="0" err="1"/>
              <a:t>завжди</a:t>
            </a:r>
            <a:r>
              <a:rPr lang="ru-RU" dirty="0"/>
              <a:t> </a:t>
            </a:r>
            <a:r>
              <a:rPr lang="ru-RU" dirty="0" err="1"/>
              <a:t>є</a:t>
            </a:r>
            <a:r>
              <a:rPr lang="ru-RU" dirty="0"/>
              <a:t> </a:t>
            </a:r>
            <a:r>
              <a:rPr lang="ru-RU" dirty="0" err="1"/>
              <a:t>певна</a:t>
            </a:r>
            <a:r>
              <a:rPr lang="ru-RU" dirty="0"/>
              <a:t> задача. </a:t>
            </a:r>
            <a:r>
              <a:rPr lang="ru-RU" dirty="0" err="1"/>
              <a:t>Це</a:t>
            </a:r>
            <a:r>
              <a:rPr lang="ru-RU" dirty="0"/>
              <a:t> </a:t>
            </a:r>
            <a:r>
              <a:rPr lang="ru-RU" dirty="0" err="1"/>
              <a:t>може</a:t>
            </a:r>
            <a:r>
              <a:rPr lang="ru-RU" dirty="0"/>
              <a:t> бути </a:t>
            </a:r>
            <a:r>
              <a:rPr lang="ru-RU" dirty="0" err="1"/>
              <a:t>розвиток</a:t>
            </a:r>
            <a:r>
              <a:rPr lang="ru-RU" dirty="0"/>
              <a:t> нового проекту, </a:t>
            </a:r>
            <a:r>
              <a:rPr lang="ru-RU" dirty="0" err="1"/>
              <a:t>збільшення</a:t>
            </a:r>
            <a:r>
              <a:rPr lang="ru-RU" dirty="0"/>
              <a:t> </a:t>
            </a:r>
            <a:r>
              <a:rPr lang="ru-RU" dirty="0" err="1"/>
              <a:t>обсягів</a:t>
            </a:r>
            <a:r>
              <a:rPr lang="ru-RU" dirty="0"/>
              <a:t> </a:t>
            </a:r>
            <a:r>
              <a:rPr lang="ru-RU" dirty="0" err="1"/>
              <a:t>виробництва</a:t>
            </a:r>
            <a:r>
              <a:rPr lang="ru-RU" dirty="0"/>
              <a:t>, </a:t>
            </a:r>
            <a:r>
              <a:rPr lang="ru-RU" dirty="0" err="1"/>
              <a:t>продажів</a:t>
            </a:r>
            <a:r>
              <a:rPr lang="ru-RU" dirty="0"/>
              <a:t>, </a:t>
            </a:r>
            <a:r>
              <a:rPr lang="ru-RU" dirty="0" err="1"/>
              <a:t>бажання</a:t>
            </a:r>
            <a:r>
              <a:rPr lang="ru-RU" dirty="0"/>
              <a:t> </a:t>
            </a:r>
            <a:r>
              <a:rPr lang="ru-RU" dirty="0" err="1"/>
              <a:t>підвищити</a:t>
            </a:r>
            <a:r>
              <a:rPr lang="ru-RU" dirty="0"/>
              <a:t> </a:t>
            </a:r>
            <a:r>
              <a:rPr lang="ru-RU" dirty="0" err="1"/>
              <a:t>якісний</a:t>
            </a:r>
            <a:r>
              <a:rPr lang="ru-RU" dirty="0"/>
              <a:t> </a:t>
            </a:r>
            <a:r>
              <a:rPr lang="ru-RU" dirty="0" err="1"/>
              <a:t>рівень</a:t>
            </a:r>
            <a:r>
              <a:rPr lang="ru-RU" dirty="0"/>
              <a:t> </a:t>
            </a:r>
            <a:r>
              <a:rPr lang="ru-RU" dirty="0" err="1"/>
              <a:t>послуг</a:t>
            </a:r>
            <a:r>
              <a:rPr lang="ru-RU" dirty="0"/>
              <a:t>, </a:t>
            </a:r>
            <a:r>
              <a:rPr lang="ru-RU" dirty="0" err="1"/>
              <a:t>що</a:t>
            </a:r>
            <a:r>
              <a:rPr lang="ru-RU" dirty="0"/>
              <a:t> </a:t>
            </a:r>
            <a:r>
              <a:rPr lang="ru-RU" dirty="0" err="1"/>
              <a:t>надаються</a:t>
            </a:r>
            <a:r>
              <a:rPr lang="ru-RU" dirty="0"/>
              <a:t> </a:t>
            </a:r>
            <a:r>
              <a:rPr lang="ru-RU" dirty="0" err="1"/>
              <a:t>ін</a:t>
            </a:r>
            <a:r>
              <a:rPr lang="ru-RU" dirty="0"/>
              <a:t>. </a:t>
            </a:r>
            <a:r>
              <a:rPr lang="ru-RU" dirty="0" err="1"/>
              <a:t>Замовник</a:t>
            </a:r>
            <a:r>
              <a:rPr lang="ru-RU" dirty="0"/>
              <a:t> </a:t>
            </a:r>
            <a:r>
              <a:rPr lang="ru-RU" dirty="0" err="1"/>
              <a:t>хоче</a:t>
            </a:r>
            <a:r>
              <a:rPr lang="ru-RU" dirty="0"/>
              <a:t> </a:t>
            </a:r>
            <a:r>
              <a:rPr lang="ru-RU" dirty="0" err="1"/>
              <a:t>отримати</a:t>
            </a:r>
            <a:r>
              <a:rPr lang="ru-RU" dirty="0"/>
              <a:t> не просто нового </a:t>
            </a:r>
            <a:r>
              <a:rPr lang="ru-RU" dirty="0" err="1"/>
              <a:t>працівника</a:t>
            </a:r>
            <a:r>
              <a:rPr lang="ru-RU" dirty="0"/>
              <a:t>, </a:t>
            </a:r>
            <a:r>
              <a:rPr lang="ru-RU" dirty="0" err="1"/>
              <a:t>він</a:t>
            </a:r>
            <a:r>
              <a:rPr lang="ru-RU" dirty="0"/>
              <a:t> </a:t>
            </a:r>
            <a:r>
              <a:rPr lang="ru-RU" dirty="0" err="1"/>
              <a:t>хоче</a:t>
            </a:r>
            <a:r>
              <a:rPr lang="ru-RU" dirty="0"/>
              <a:t> </a:t>
            </a:r>
            <a:r>
              <a:rPr lang="ru-RU" dirty="0" err="1"/>
              <a:t>отримає</a:t>
            </a:r>
            <a:r>
              <a:rPr lang="ru-RU" dirty="0"/>
              <a:t> </a:t>
            </a:r>
            <a:r>
              <a:rPr lang="ru-RU" dirty="0" err="1"/>
              <a:t>вагомий</a:t>
            </a:r>
            <a:r>
              <a:rPr lang="ru-RU" dirty="0"/>
              <a:t> </a:t>
            </a:r>
            <a:r>
              <a:rPr lang="ru-RU" dirty="0" err="1"/>
              <a:t>кінцевий</a:t>
            </a:r>
            <a:r>
              <a:rPr lang="ru-RU" dirty="0"/>
              <a:t> результат </a:t>
            </a:r>
            <a:r>
              <a:rPr lang="ru-RU" dirty="0" err="1"/>
              <a:t>від</a:t>
            </a:r>
            <a:r>
              <a:rPr lang="ru-RU" dirty="0"/>
              <a:t> </a:t>
            </a:r>
            <a:r>
              <a:rPr lang="ru-RU" dirty="0" err="1"/>
              <a:t>діяльності</a:t>
            </a:r>
            <a:r>
              <a:rPr lang="ru-RU" dirty="0"/>
              <a:t> </a:t>
            </a:r>
            <a:r>
              <a:rPr lang="ru-RU" dirty="0" err="1"/>
              <a:t>необхідного</a:t>
            </a:r>
            <a:r>
              <a:rPr lang="ru-RU" dirty="0"/>
              <a:t> </a:t>
            </a:r>
            <a:r>
              <a:rPr lang="ru-RU" dirty="0" err="1"/>
              <a:t>співробітника</a:t>
            </a:r>
            <a:r>
              <a:rPr lang="ru-RU" dirty="0"/>
              <a:t>. Тому, перш </a:t>
            </a:r>
            <a:r>
              <a:rPr lang="ru-RU" dirty="0" err="1"/>
              <a:t>ніж</a:t>
            </a:r>
            <a:r>
              <a:rPr lang="ru-RU" dirty="0"/>
              <a:t> </a:t>
            </a:r>
            <a:r>
              <a:rPr lang="ru-RU" dirty="0" err="1"/>
              <a:t>шукати</a:t>
            </a:r>
            <a:r>
              <a:rPr lang="ru-RU" dirty="0"/>
              <a:t> нового </a:t>
            </a:r>
            <a:r>
              <a:rPr lang="ru-RU" dirty="0" err="1"/>
              <a:t>співробітника</a:t>
            </a:r>
            <a:r>
              <a:rPr lang="ru-RU" dirty="0"/>
              <a:t>, </a:t>
            </a:r>
            <a:r>
              <a:rPr lang="ru-RU" dirty="0" err="1"/>
              <a:t>необхідно</a:t>
            </a:r>
            <a:r>
              <a:rPr lang="ru-RU" dirty="0"/>
              <a:t> </a:t>
            </a:r>
            <a:r>
              <a:rPr lang="ru-RU" dirty="0" err="1"/>
              <a:t>чітко</a:t>
            </a:r>
            <a:r>
              <a:rPr lang="ru-RU" dirty="0"/>
              <a:t> знати, </a:t>
            </a:r>
            <a:r>
              <a:rPr lang="ru-RU" dirty="0" err="1"/>
              <a:t>що</a:t>
            </a:r>
            <a:r>
              <a:rPr lang="ru-RU" dirty="0"/>
              <a:t> </a:t>
            </a:r>
            <a:r>
              <a:rPr lang="ru-RU" dirty="0" err="1"/>
              <a:t>компанія</a:t>
            </a:r>
            <a:r>
              <a:rPr lang="ru-RU" dirty="0"/>
              <a:t> </a:t>
            </a:r>
            <a:r>
              <a:rPr lang="ru-RU" dirty="0" err="1"/>
              <a:t>хоче</a:t>
            </a:r>
            <a:r>
              <a:rPr lang="ru-RU" dirty="0"/>
              <a:t> </a:t>
            </a:r>
            <a:r>
              <a:rPr lang="ru-RU" dirty="0" err="1"/>
              <a:t>отримає</a:t>
            </a:r>
            <a:r>
              <a:rPr lang="ru-RU" dirty="0"/>
              <a:t> в </a:t>
            </a:r>
            <a:r>
              <a:rPr lang="ru-RU" dirty="0" err="1"/>
              <a:t>результаті</a:t>
            </a:r>
            <a:r>
              <a:rPr lang="ru-RU" dirty="0"/>
              <a:t>. </a:t>
            </a:r>
            <a:r>
              <a:rPr lang="ru-RU" dirty="0" err="1"/>
              <a:t>Рекрутер</a:t>
            </a:r>
            <a:r>
              <a:rPr lang="ru-RU" dirty="0"/>
              <a:t> повинен </a:t>
            </a:r>
            <a:r>
              <a:rPr lang="ru-RU" dirty="0" err="1"/>
              <a:t>зрозуміти</a:t>
            </a:r>
            <a:r>
              <a:rPr lang="ru-RU" dirty="0"/>
              <a:t>, яке </a:t>
            </a:r>
            <a:r>
              <a:rPr lang="ru-RU" dirty="0" err="1"/>
              <a:t>місце</a:t>
            </a:r>
            <a:r>
              <a:rPr lang="ru-RU" dirty="0"/>
              <a:t> </a:t>
            </a:r>
            <a:r>
              <a:rPr lang="ru-RU" dirty="0" err="1"/>
              <a:t>займає</a:t>
            </a:r>
            <a:r>
              <a:rPr lang="ru-RU" dirty="0"/>
              <a:t> </a:t>
            </a:r>
            <a:r>
              <a:rPr lang="ru-RU" dirty="0" err="1"/>
              <a:t>компанія</a:t>
            </a:r>
            <a:r>
              <a:rPr lang="ru-RU" dirty="0"/>
              <a:t> на ринку, яка тут корпоративна культура, </a:t>
            </a:r>
            <a:r>
              <a:rPr lang="ru-RU" dirty="0" err="1"/>
              <a:t>якого</a:t>
            </a:r>
            <a:r>
              <a:rPr lang="ru-RU" dirty="0"/>
              <a:t> </a:t>
            </a:r>
            <a:r>
              <a:rPr lang="ru-RU" dirty="0" err="1"/>
              <a:t>психологічним</a:t>
            </a:r>
            <a:r>
              <a:rPr lang="ru-RU" dirty="0"/>
              <a:t> складом </a:t>
            </a:r>
            <a:r>
              <a:rPr lang="ru-RU" dirty="0" err="1"/>
              <a:t>потрібен</a:t>
            </a:r>
            <a:r>
              <a:rPr lang="ru-RU" dirty="0"/>
              <a:t> </a:t>
            </a:r>
            <a:r>
              <a:rPr lang="ru-RU" dirty="0" err="1"/>
              <a:t>співробітник</a:t>
            </a:r>
            <a:r>
              <a:rPr lang="ru-RU" dirty="0"/>
              <a:t> </a:t>
            </a:r>
            <a:r>
              <a:rPr lang="ru-RU" dirty="0" err="1"/>
              <a:t>і</a:t>
            </a:r>
            <a:r>
              <a:rPr lang="ru-RU" dirty="0"/>
              <a:t> </a:t>
            </a:r>
            <a:r>
              <a:rPr lang="ru-RU" dirty="0" err="1"/>
              <a:t>з</a:t>
            </a:r>
            <a:r>
              <a:rPr lang="ru-RU" dirty="0"/>
              <a:t> </a:t>
            </a:r>
            <a:r>
              <a:rPr lang="ru-RU" dirty="0" err="1"/>
              <a:t>ким</a:t>
            </a:r>
            <a:r>
              <a:rPr lang="ru-RU" dirty="0"/>
              <a:t> </a:t>
            </a:r>
            <a:r>
              <a:rPr lang="ru-RU" dirty="0" err="1"/>
              <a:t>він</a:t>
            </a:r>
            <a:r>
              <a:rPr lang="ru-RU" dirty="0"/>
              <a:t> буде </a:t>
            </a:r>
            <a:r>
              <a:rPr lang="ru-RU" dirty="0" err="1"/>
              <a:t>працювати</a:t>
            </a:r>
            <a:r>
              <a:rPr lang="ru-RU" dirty="0"/>
              <a:t>, </a:t>
            </a:r>
            <a:r>
              <a:rPr lang="ru-RU" dirty="0" err="1"/>
              <a:t>хто</a:t>
            </a:r>
            <a:r>
              <a:rPr lang="ru-RU" dirty="0"/>
              <a:t> </a:t>
            </a:r>
            <a:r>
              <a:rPr lang="ru-RU" dirty="0" err="1"/>
              <a:t>буде</a:t>
            </a:r>
            <a:r>
              <a:rPr lang="ru-RU" dirty="0"/>
              <a:t> </a:t>
            </a:r>
            <a:r>
              <a:rPr lang="ru-RU" dirty="0" err="1"/>
              <a:t>проводити</a:t>
            </a:r>
            <a:r>
              <a:rPr lang="ru-RU" dirty="0"/>
              <a:t> </a:t>
            </a:r>
            <a:r>
              <a:rPr lang="ru-RU" dirty="0" err="1"/>
              <a:t>відбір</a:t>
            </a:r>
            <a:r>
              <a:rPr lang="ru-RU" dirty="0"/>
              <a:t> </a:t>
            </a:r>
            <a:r>
              <a:rPr lang="ru-RU" dirty="0" err="1"/>
              <a:t>всередині</a:t>
            </a:r>
            <a:r>
              <a:rPr lang="ru-RU" dirty="0"/>
              <a:t> </a:t>
            </a:r>
            <a:r>
              <a:rPr lang="ru-RU" dirty="0" err="1"/>
              <a:t>підприємства</a:t>
            </a:r>
            <a:r>
              <a:rPr lang="ru-RU" dirty="0"/>
              <a:t>, як треба </a:t>
            </a:r>
            <a:r>
              <a:rPr lang="ru-RU" dirty="0" err="1"/>
              <a:t>представляти</a:t>
            </a:r>
            <a:r>
              <a:rPr lang="ru-RU" dirty="0"/>
              <a:t> </a:t>
            </a:r>
            <a:r>
              <a:rPr lang="ru-RU" dirty="0" err="1"/>
              <a:t>документи</a:t>
            </a:r>
            <a:r>
              <a:rPr lang="ru-RU" dirty="0"/>
              <a:t>, </a:t>
            </a:r>
            <a:r>
              <a:rPr lang="ru-RU" dirty="0" err="1"/>
              <a:t>щоб</a:t>
            </a:r>
            <a:r>
              <a:rPr lang="ru-RU" dirty="0"/>
              <a:t> вони адекватно </a:t>
            </a:r>
            <a:r>
              <a:rPr lang="ru-RU" dirty="0" err="1"/>
              <a:t>сприймалися</a:t>
            </a:r>
            <a:r>
              <a:rPr lang="ru-RU" dirty="0"/>
              <a:t> </a:t>
            </a:r>
            <a:r>
              <a:rPr lang="ru-RU" dirty="0" err="1"/>
              <a:t>замовником</a:t>
            </a:r>
            <a:r>
              <a:rPr lang="ru-RU" dirty="0"/>
              <a:t>; </a:t>
            </a:r>
            <a:r>
              <a:rPr lang="ru-RU" dirty="0" err="1"/>
              <a:t>чи</a:t>
            </a:r>
            <a:r>
              <a:rPr lang="ru-RU" dirty="0"/>
              <a:t> </a:t>
            </a:r>
            <a:r>
              <a:rPr lang="ru-RU" dirty="0" err="1"/>
              <a:t>існує</a:t>
            </a:r>
            <a:r>
              <a:rPr lang="ru-RU" dirty="0"/>
              <a:t> в </a:t>
            </a:r>
            <a:r>
              <a:rPr lang="ru-RU" dirty="0" err="1"/>
              <a:t>компанії</a:t>
            </a:r>
            <a:r>
              <a:rPr lang="ru-RU" dirty="0"/>
              <a:t> </a:t>
            </a:r>
            <a:r>
              <a:rPr lang="ru-RU" dirty="0" err="1"/>
              <a:t>потенціал</a:t>
            </a:r>
            <a:r>
              <a:rPr lang="ru-RU" dirty="0"/>
              <a:t> </a:t>
            </a:r>
            <a:r>
              <a:rPr lang="ru-RU" dirty="0" err="1"/>
              <a:t>професійного</a:t>
            </a:r>
            <a:r>
              <a:rPr lang="ru-RU" dirty="0"/>
              <a:t> </a:t>
            </a:r>
            <a:r>
              <a:rPr lang="ru-RU" dirty="0" err="1"/>
              <a:t>розвитку</a:t>
            </a:r>
            <a:r>
              <a:rPr lang="ru-RU" dirty="0"/>
              <a:t>. Треба бути в </a:t>
            </a:r>
            <a:r>
              <a:rPr lang="ru-RU" dirty="0" err="1"/>
              <a:t>курсі</a:t>
            </a:r>
            <a:r>
              <a:rPr lang="ru-RU" dirty="0"/>
              <a:t> ринку зарплат.</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214414" y="500042"/>
            <a:ext cx="7719274" cy="5748358"/>
          </a:xfrm>
        </p:spPr>
        <p:txBody>
          <a:bodyPr>
            <a:normAutofit fontScale="70000" lnSpcReduction="20000"/>
          </a:bodyPr>
          <a:lstStyle/>
          <a:p>
            <a:r>
              <a:rPr lang="uk-UA" dirty="0"/>
              <a:t>Надійність підбору - це відповідальність і гарантії, які бере на себе </a:t>
            </a:r>
            <a:r>
              <a:rPr lang="uk-UA" dirty="0" err="1"/>
              <a:t>рекрутингове</a:t>
            </a:r>
            <a:r>
              <a:rPr lang="uk-UA" dirty="0"/>
              <a:t> агентство. Відповідальність агентство несе за те, що представлений кандидат здатний чітко вирішувати завдання того рівня, який необхідний. Гарантії в залежності від серйозності позицій тривають від 3 до 6 місяців. Для цього необхідне детальне вивчення результативності професійної діяльності кандидата і перевірка рекомендацій, зібраного з усього інформаційного поля, що оточує кандидата (думки колег, керівництва, клієнтів, конкурентів з того ж сегмента ринку, що і компанія, звідки розглядається кандидат). Інформацію слід ретельно проаналізувати і належним чином надати замовнику, розписавши все «за» і «проти».</a:t>
            </a:r>
          </a:p>
          <a:p>
            <a:r>
              <a:rPr lang="uk-UA" dirty="0"/>
              <a:t>Дотримання термінів договору - запорука успішного і довгострокового співробітництва. Терміни визначаються спільно замовником і рекрутером, оскільки безпосередньо залежать від складності виконання замовлення</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85728"/>
            <a:ext cx="7498080" cy="5962672"/>
          </a:xfrm>
        </p:spPr>
        <p:txBody>
          <a:bodyPr>
            <a:normAutofit fontScale="92500" lnSpcReduction="20000"/>
          </a:bodyPr>
          <a:lstStyle/>
          <a:p>
            <a:pPr>
              <a:buNone/>
            </a:pPr>
            <a:r>
              <a:rPr lang="uk-UA" b="1" dirty="0"/>
              <a:t>Завдання другої групи, що відносяться до самого </a:t>
            </a:r>
            <a:r>
              <a:rPr lang="uk-UA" b="1" dirty="0" err="1"/>
              <a:t>рекрутингової</a:t>
            </a:r>
            <a:r>
              <a:rPr lang="uk-UA" b="1" dirty="0"/>
              <a:t> агенції: </a:t>
            </a:r>
          </a:p>
          <a:p>
            <a:r>
              <a:rPr lang="uk-UA" dirty="0"/>
              <a:t>рентабельність діяльності агентства;</a:t>
            </a:r>
          </a:p>
          <a:p>
            <a:r>
              <a:rPr lang="uk-UA" dirty="0"/>
              <a:t>пошук і навчання власних кадрів;</a:t>
            </a:r>
          </a:p>
          <a:p>
            <a:r>
              <a:rPr lang="uk-UA" dirty="0"/>
              <a:t>створення імені і просування марки на ринку кадрових послуг.</a:t>
            </a:r>
          </a:p>
          <a:p>
            <a:pPr indent="0" algn="just">
              <a:buNone/>
            </a:pPr>
            <a:r>
              <a:rPr lang="uk-UA" dirty="0" err="1"/>
              <a:t>Рекрутингові</a:t>
            </a:r>
            <a:r>
              <a:rPr lang="uk-UA" dirty="0"/>
              <a:t> компанії є комерційними організаціями, кінцева мета яких отримання прибутку, що дає можливість робити інвестиції в подальший розвиток бізнесу. Рентабельна діяльність агентства починається з вартості його </a:t>
            </a:r>
            <a:r>
              <a:rPr lang="uk-UA" dirty="0" err="1"/>
              <a:t>послугв</a:t>
            </a:r>
            <a:r>
              <a:rPr lang="uk-UA" dirty="0"/>
              <a:t> 1,4 рази більше за місячний заробіток кандидата.</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1435100" y="214313"/>
            <a:ext cx="7499350" cy="6034087"/>
          </a:xfrm>
        </p:spPr>
        <p:txBody>
          <a:bodyPr>
            <a:normAutofit fontScale="92500" lnSpcReduction="20000"/>
          </a:bodyPr>
          <a:lstStyle/>
          <a:p>
            <a:r>
              <a:rPr lang="ru-RU" dirty="0" err="1"/>
              <a:t>Пошук</a:t>
            </a:r>
            <a:r>
              <a:rPr lang="ru-RU" dirty="0"/>
              <a:t> </a:t>
            </a:r>
            <a:r>
              <a:rPr lang="ru-RU" dirty="0" err="1"/>
              <a:t>і</a:t>
            </a:r>
            <a:r>
              <a:rPr lang="ru-RU" dirty="0"/>
              <a:t> </a:t>
            </a:r>
            <a:r>
              <a:rPr lang="ru-RU" dirty="0" err="1"/>
              <a:t>навчання</a:t>
            </a:r>
            <a:r>
              <a:rPr lang="ru-RU" dirty="0"/>
              <a:t> </a:t>
            </a:r>
            <a:r>
              <a:rPr lang="ru-RU" dirty="0" err="1"/>
              <a:t>власних</a:t>
            </a:r>
            <a:r>
              <a:rPr lang="ru-RU" dirty="0"/>
              <a:t> </a:t>
            </a:r>
            <a:r>
              <a:rPr lang="ru-RU" dirty="0" err="1"/>
              <a:t>кадрівє</a:t>
            </a:r>
            <a:r>
              <a:rPr lang="ru-RU" dirty="0"/>
              <a:t> великою проблемою для рекрутингових агентств. На </a:t>
            </a:r>
            <a:r>
              <a:rPr lang="ru-RU" dirty="0" err="1"/>
              <a:t>сьогоднішній</a:t>
            </a:r>
            <a:r>
              <a:rPr lang="ru-RU" dirty="0"/>
              <a:t> день </a:t>
            </a:r>
            <a:r>
              <a:rPr lang="ru-RU" dirty="0" err="1"/>
              <a:t>вузи</a:t>
            </a:r>
            <a:r>
              <a:rPr lang="ru-RU" dirty="0"/>
              <a:t> </a:t>
            </a:r>
            <a:r>
              <a:rPr lang="ru-RU" dirty="0" err="1"/>
              <a:t>України</a:t>
            </a:r>
            <a:r>
              <a:rPr lang="ru-RU" dirty="0"/>
              <a:t> не </a:t>
            </a:r>
            <a:r>
              <a:rPr lang="ru-RU" dirty="0" err="1"/>
              <a:t>здійснюють</a:t>
            </a:r>
            <a:r>
              <a:rPr lang="ru-RU" dirty="0"/>
              <a:t> </a:t>
            </a:r>
            <a:r>
              <a:rPr lang="ru-RU" dirty="0" err="1"/>
              <a:t>підготовку</a:t>
            </a:r>
            <a:r>
              <a:rPr lang="ru-RU" dirty="0"/>
              <a:t> за </a:t>
            </a:r>
            <a:r>
              <a:rPr lang="ru-RU" dirty="0" err="1"/>
              <a:t>спеціальністю</a:t>
            </a:r>
            <a:r>
              <a:rPr lang="ru-RU" dirty="0"/>
              <a:t> «</a:t>
            </a:r>
            <a:r>
              <a:rPr lang="ru-RU" dirty="0" err="1"/>
              <a:t>Рекрутмент</a:t>
            </a:r>
            <a:r>
              <a:rPr lang="ru-RU" dirty="0"/>
              <a:t>». </a:t>
            </a:r>
          </a:p>
          <a:p>
            <a:pPr algn="ctr">
              <a:buNone/>
            </a:pPr>
            <a:r>
              <a:rPr lang="ru-RU" b="1" dirty="0" err="1"/>
              <a:t>Основні</a:t>
            </a:r>
            <a:r>
              <a:rPr lang="ru-RU" b="1" dirty="0"/>
              <a:t> </a:t>
            </a:r>
            <a:r>
              <a:rPr lang="ru-RU" b="1" dirty="0" err="1"/>
              <a:t>вимоги</a:t>
            </a:r>
            <a:r>
              <a:rPr lang="ru-RU" b="1" dirty="0"/>
              <a:t> до </a:t>
            </a:r>
            <a:r>
              <a:rPr lang="ru-RU" b="1" dirty="0" err="1"/>
              <a:t>рекрутеру</a:t>
            </a:r>
            <a:r>
              <a:rPr lang="ru-RU" b="1" dirty="0"/>
              <a:t> </a:t>
            </a:r>
            <a:r>
              <a:rPr lang="ru-RU" b="1" dirty="0" err="1"/>
              <a:t>такі</a:t>
            </a:r>
            <a:r>
              <a:rPr lang="ru-RU" b="1" dirty="0"/>
              <a:t>:</a:t>
            </a:r>
          </a:p>
          <a:p>
            <a:r>
              <a:rPr lang="ru-RU" dirty="0" err="1"/>
              <a:t>вміння</a:t>
            </a:r>
            <a:r>
              <a:rPr lang="ru-RU" dirty="0"/>
              <a:t> добре </a:t>
            </a:r>
            <a:r>
              <a:rPr lang="ru-RU" dirty="0" err="1"/>
              <a:t>спілкуватися</a:t>
            </a:r>
            <a:r>
              <a:rPr lang="ru-RU" dirty="0"/>
              <a:t>;</a:t>
            </a:r>
          </a:p>
          <a:p>
            <a:r>
              <a:rPr lang="ru-RU" dirty="0" err="1"/>
              <a:t>вміння</a:t>
            </a:r>
            <a:r>
              <a:rPr lang="ru-RU" dirty="0"/>
              <a:t> </a:t>
            </a:r>
            <a:r>
              <a:rPr lang="ru-RU" dirty="0" err="1"/>
              <a:t>структурувати</a:t>
            </a:r>
            <a:r>
              <a:rPr lang="ru-RU" dirty="0"/>
              <a:t> </a:t>
            </a:r>
            <a:r>
              <a:rPr lang="ru-RU" dirty="0" err="1"/>
              <a:t>інформацію</a:t>
            </a:r>
            <a:r>
              <a:rPr lang="ru-RU" dirty="0"/>
              <a:t>;</a:t>
            </a:r>
          </a:p>
          <a:p>
            <a:r>
              <a:rPr lang="ru-RU" dirty="0" err="1"/>
              <a:t>володіння</a:t>
            </a:r>
            <a:r>
              <a:rPr lang="ru-RU" dirty="0"/>
              <a:t> </a:t>
            </a:r>
            <a:r>
              <a:rPr lang="ru-RU" dirty="0" err="1"/>
              <a:t>гострим</a:t>
            </a:r>
            <a:r>
              <a:rPr lang="ru-RU" dirty="0"/>
              <a:t> </a:t>
            </a:r>
            <a:r>
              <a:rPr lang="ru-RU" dirty="0" err="1"/>
              <a:t>розумом</a:t>
            </a:r>
            <a:r>
              <a:rPr lang="ru-RU" dirty="0"/>
              <a:t>;</a:t>
            </a:r>
          </a:p>
          <a:p>
            <a:r>
              <a:rPr lang="ru-RU" dirty="0" err="1"/>
              <a:t>здатність</a:t>
            </a:r>
            <a:r>
              <a:rPr lang="ru-RU" dirty="0"/>
              <a:t> </a:t>
            </a:r>
            <a:r>
              <a:rPr lang="ru-RU" dirty="0" err="1"/>
              <a:t>досягати</a:t>
            </a:r>
            <a:r>
              <a:rPr lang="ru-RU" dirty="0"/>
              <a:t> результату;</a:t>
            </a:r>
          </a:p>
          <a:p>
            <a:r>
              <a:rPr lang="ru-RU" dirty="0" err="1"/>
              <a:t>психологічна</a:t>
            </a:r>
            <a:r>
              <a:rPr lang="ru-RU" dirty="0"/>
              <a:t> </a:t>
            </a:r>
            <a:r>
              <a:rPr lang="ru-RU" dirty="0" err="1"/>
              <a:t>стійкість</a:t>
            </a:r>
            <a:r>
              <a:rPr lang="ru-RU" dirty="0"/>
              <a:t>;</a:t>
            </a:r>
          </a:p>
          <a:p>
            <a:r>
              <a:rPr lang="ru-RU" dirty="0" err="1"/>
              <a:t>гнучкість</a:t>
            </a:r>
            <a:r>
              <a:rPr lang="ru-RU" dirty="0"/>
              <a:t>, </a:t>
            </a:r>
            <a:r>
              <a:rPr lang="ru-RU" dirty="0" err="1"/>
              <a:t>здатність</a:t>
            </a:r>
            <a:r>
              <a:rPr lang="ru-RU" dirty="0"/>
              <a:t> до </a:t>
            </a:r>
            <a:r>
              <a:rPr lang="ru-RU" dirty="0" err="1"/>
              <a:t>аналітичного</a:t>
            </a:r>
            <a:r>
              <a:rPr lang="ru-RU" dirty="0"/>
              <a:t> </a:t>
            </a:r>
            <a:r>
              <a:rPr lang="ru-RU" dirty="0" err="1"/>
              <a:t>мислення</a:t>
            </a:r>
            <a:r>
              <a:rPr lang="ru-RU" dirty="0"/>
              <a:t>;</a:t>
            </a:r>
          </a:p>
          <a:p>
            <a:r>
              <a:rPr lang="ru-RU" dirty="0" err="1"/>
              <a:t>здатність</a:t>
            </a:r>
            <a:r>
              <a:rPr lang="ru-RU" dirty="0"/>
              <a:t> до </a:t>
            </a:r>
            <a:r>
              <a:rPr lang="ru-RU" dirty="0" err="1"/>
              <a:t>творчого</a:t>
            </a:r>
            <a:r>
              <a:rPr lang="ru-RU" dirty="0"/>
              <a:t> </a:t>
            </a:r>
            <a:r>
              <a:rPr lang="ru-RU" dirty="0" err="1"/>
              <a:t>мислення</a:t>
            </a:r>
            <a:r>
              <a:rPr lang="ru-RU"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214414" y="214290"/>
            <a:ext cx="7719274" cy="6034110"/>
          </a:xfrm>
        </p:spPr>
        <p:txBody>
          <a:bodyPr>
            <a:normAutofit fontScale="85000" lnSpcReduction="20000"/>
          </a:bodyPr>
          <a:lstStyle/>
          <a:p>
            <a:r>
              <a:rPr lang="uk-UA" dirty="0"/>
              <a:t>Для рекрутингового агентства важливим є створення доброго імені компанії, підтвердження його і просування на ринок різними способами. Для цього необхідно систематично і послідовно вивчати потреби і бажання потенційних клієнтів.</a:t>
            </a:r>
          </a:p>
          <a:p>
            <a:r>
              <a:rPr lang="uk-UA" dirty="0"/>
              <a:t>За численними дослідженнями, </a:t>
            </a:r>
            <a:r>
              <a:rPr lang="uk-UA" dirty="0" err="1"/>
              <a:t>рекрутерского</a:t>
            </a:r>
            <a:r>
              <a:rPr lang="uk-UA" dirty="0"/>
              <a:t> бізнес виявляється одним з найбільш стійких в умовах загального економічного спаду в тій чи іншій країні. Пояснюється це тим, що висококваліфікована робоча сила на відміну від робочої сили завжди потрібно на ринку. Виходячи з цього, становлення рекрутингових агентств проходило паралельно з розвитком потреб в послугах з найму і відбору персоналу, що сприяло швидкому зростанню зізнання підозрюваного й професіоналізму агентств.</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85728"/>
            <a:ext cx="7498080" cy="5962672"/>
          </a:xfrm>
        </p:spPr>
        <p:txBody>
          <a:bodyPr>
            <a:normAutofit fontScale="77500" lnSpcReduction="20000"/>
          </a:bodyPr>
          <a:lstStyle/>
          <a:p>
            <a:r>
              <a:rPr lang="uk-UA" i="1" dirty="0"/>
              <a:t>Стрімке зростання попиту на послуги цих агентств викликаний наступними основними факторами:</a:t>
            </a:r>
          </a:p>
          <a:p>
            <a:r>
              <a:rPr lang="uk-UA" dirty="0"/>
              <a:t>а) підвищенням мобільності робочої сили, пов'язаний з процесом глобалізації, інформатизації та уніфікації бізнесу, впровадженням «високих технологій»;</a:t>
            </a:r>
          </a:p>
          <a:p>
            <a:r>
              <a:rPr lang="uk-UA" dirty="0"/>
              <a:t>б) боротьбою за </a:t>
            </a:r>
            <a:r>
              <a:rPr lang="uk-UA" dirty="0" err="1"/>
              <a:t>висококомпетентний</a:t>
            </a:r>
            <a:r>
              <a:rPr lang="uk-UA" dirty="0"/>
              <a:t> персонал.</a:t>
            </a:r>
          </a:p>
          <a:p>
            <a:r>
              <a:rPr lang="uk-UA" dirty="0"/>
              <a:t>Таким чином, рекрутинг як вид послуг в області роботи з персоналом є затребуваним для сучасного світу. Гасло «кадри вирішують все» по сьогоднішній день не втратив актуальності. Від ефективно підібраних співробітників залежить робота всієї організації або підприємства, особливо це стосується висококваліфікованих фахівців, досвідчених керівників.</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z="3100" b="1" dirty="0"/>
              <a:t>1.2. Зміст роботи рекрутингових агентств і основні напрямки її вдосконалення</a:t>
            </a:r>
            <a:br>
              <a:rPr lang="ru-RU" dirty="0"/>
            </a:br>
            <a:endParaRPr lang="ru-RU" dirty="0"/>
          </a:p>
        </p:txBody>
      </p:sp>
      <p:sp>
        <p:nvSpPr>
          <p:cNvPr id="3" name="Содержимое 2"/>
          <p:cNvSpPr>
            <a:spLocks noGrp="1"/>
          </p:cNvSpPr>
          <p:nvPr>
            <p:ph idx="1"/>
          </p:nvPr>
        </p:nvSpPr>
        <p:spPr>
          <a:xfrm>
            <a:off x="1435608" y="1071546"/>
            <a:ext cx="7498080" cy="5176854"/>
          </a:xfrm>
        </p:spPr>
        <p:txBody>
          <a:bodyPr>
            <a:normAutofit fontScale="70000" lnSpcReduction="20000"/>
          </a:bodyPr>
          <a:lstStyle/>
          <a:p>
            <a:pPr algn="ctr">
              <a:buNone/>
            </a:pPr>
            <a:r>
              <a:rPr lang="ru-RU" i="1" dirty="0" err="1"/>
              <a:t>Існують</a:t>
            </a:r>
            <a:r>
              <a:rPr lang="ru-RU" i="1" dirty="0"/>
              <a:t> </a:t>
            </a:r>
            <a:r>
              <a:rPr lang="ru-RU" i="1" dirty="0" err="1"/>
              <a:t>наступні</a:t>
            </a:r>
            <a:r>
              <a:rPr lang="ru-RU" i="1" dirty="0"/>
              <a:t> </a:t>
            </a:r>
            <a:r>
              <a:rPr lang="ru-RU" i="1" dirty="0" err="1"/>
              <a:t>принципи</a:t>
            </a:r>
            <a:r>
              <a:rPr lang="ru-RU" i="1" dirty="0"/>
              <a:t> </a:t>
            </a:r>
            <a:r>
              <a:rPr lang="ru-RU" i="1" dirty="0" err="1"/>
              <a:t>роботи</a:t>
            </a:r>
            <a:r>
              <a:rPr lang="ru-RU" i="1" dirty="0"/>
              <a:t> рекрутингових агентств:</a:t>
            </a:r>
            <a:endParaRPr lang="ru-RU" dirty="0"/>
          </a:p>
          <a:p>
            <a:r>
              <a:rPr lang="ru-RU" dirty="0"/>
              <a:t> 1) принцип </a:t>
            </a:r>
            <a:r>
              <a:rPr lang="ru-RU" dirty="0" err="1"/>
              <a:t>компетентності</a:t>
            </a:r>
            <a:r>
              <a:rPr lang="ru-RU" dirty="0"/>
              <a:t> та </a:t>
            </a:r>
            <a:r>
              <a:rPr lang="ru-RU" dirty="0" err="1"/>
              <a:t>професіоналізму</a:t>
            </a:r>
            <a:r>
              <a:rPr lang="ru-RU" dirty="0"/>
              <a:t>: </a:t>
            </a:r>
            <a:r>
              <a:rPr lang="ru-RU" dirty="0" err="1"/>
              <a:t>найбільш</a:t>
            </a:r>
            <a:r>
              <a:rPr lang="ru-RU" dirty="0"/>
              <a:t> точно </a:t>
            </a:r>
            <a:r>
              <a:rPr lang="ru-RU" dirty="0" err="1"/>
              <a:t>зрозуміти</a:t>
            </a:r>
            <a:r>
              <a:rPr lang="ru-RU" dirty="0"/>
              <a:t> </a:t>
            </a:r>
            <a:r>
              <a:rPr lang="ru-RU" dirty="0" err="1"/>
              <a:t>завдання</a:t>
            </a:r>
            <a:r>
              <a:rPr lang="ru-RU" dirty="0"/>
              <a:t> </a:t>
            </a:r>
            <a:r>
              <a:rPr lang="ru-RU" dirty="0" err="1"/>
              <a:t>Замовника</a:t>
            </a:r>
            <a:r>
              <a:rPr lang="ru-RU" dirty="0"/>
              <a:t>, </a:t>
            </a:r>
            <a:r>
              <a:rPr lang="ru-RU" dirty="0" err="1"/>
              <a:t>і</a:t>
            </a:r>
            <a:r>
              <a:rPr lang="ru-RU" dirty="0"/>
              <a:t> </a:t>
            </a:r>
            <a:r>
              <a:rPr lang="ru-RU" dirty="0" err="1"/>
              <a:t>сконцентровано</a:t>
            </a:r>
            <a:r>
              <a:rPr lang="ru-RU" dirty="0"/>
              <a:t> </a:t>
            </a:r>
            <a:r>
              <a:rPr lang="ru-RU" dirty="0" err="1"/>
              <a:t>направити</a:t>
            </a:r>
            <a:r>
              <a:rPr lang="ru-RU" dirty="0"/>
              <a:t> </a:t>
            </a:r>
            <a:r>
              <a:rPr lang="ru-RU" dirty="0" err="1"/>
              <a:t>свої</a:t>
            </a:r>
            <a:r>
              <a:rPr lang="ru-RU" dirty="0"/>
              <a:t> </a:t>
            </a:r>
            <a:r>
              <a:rPr lang="ru-RU" dirty="0" err="1"/>
              <a:t>зусилля</a:t>
            </a:r>
            <a:r>
              <a:rPr lang="ru-RU" dirty="0"/>
              <a:t> на </a:t>
            </a:r>
            <a:r>
              <a:rPr lang="ru-RU" dirty="0" err="1"/>
              <a:t>його</a:t>
            </a:r>
            <a:r>
              <a:rPr lang="ru-RU" dirty="0"/>
              <a:t> </a:t>
            </a:r>
            <a:r>
              <a:rPr lang="ru-RU" dirty="0" err="1"/>
              <a:t>виконання</a:t>
            </a:r>
            <a:r>
              <a:rPr lang="ru-RU" dirty="0"/>
              <a:t> в </a:t>
            </a:r>
            <a:r>
              <a:rPr lang="ru-RU" dirty="0" err="1"/>
              <a:t>стислі</a:t>
            </a:r>
            <a:r>
              <a:rPr lang="ru-RU" dirty="0"/>
              <a:t> </a:t>
            </a:r>
            <a:r>
              <a:rPr lang="ru-RU" dirty="0" err="1"/>
              <a:t>терміни</a:t>
            </a:r>
            <a:r>
              <a:rPr lang="ru-RU" dirty="0"/>
              <a:t>. </a:t>
            </a:r>
          </a:p>
          <a:p>
            <a:r>
              <a:rPr lang="ru-RU" dirty="0"/>
              <a:t>2) принцип </a:t>
            </a:r>
            <a:r>
              <a:rPr lang="ru-RU" dirty="0" err="1"/>
              <a:t>надійності</a:t>
            </a:r>
            <a:r>
              <a:rPr lang="ru-RU" dirty="0"/>
              <a:t>: стати для </a:t>
            </a:r>
            <a:r>
              <a:rPr lang="ru-RU" dirty="0" err="1"/>
              <a:t>клієнтів</a:t>
            </a:r>
            <a:r>
              <a:rPr lang="ru-RU" dirty="0"/>
              <a:t> </a:t>
            </a:r>
            <a:r>
              <a:rPr lang="ru-RU" dirty="0" err="1"/>
              <a:t>надійним</a:t>
            </a:r>
            <a:r>
              <a:rPr lang="ru-RU" dirty="0"/>
              <a:t> партнером у </a:t>
            </a:r>
            <a:r>
              <a:rPr lang="ru-RU" dirty="0" err="1"/>
              <a:t>вирішенні</a:t>
            </a:r>
            <a:r>
              <a:rPr lang="ru-RU" dirty="0"/>
              <a:t> </a:t>
            </a:r>
            <a:r>
              <a:rPr lang="ru-RU" dirty="0" err="1"/>
              <a:t>всього</a:t>
            </a:r>
            <a:r>
              <a:rPr lang="ru-RU" dirty="0"/>
              <a:t> спектру </a:t>
            </a:r>
            <a:r>
              <a:rPr lang="ru-RU" dirty="0" err="1"/>
              <a:t>завдань</a:t>
            </a:r>
            <a:r>
              <a:rPr lang="ru-RU" dirty="0"/>
              <a:t>, в тому </a:t>
            </a:r>
            <a:r>
              <a:rPr lang="ru-RU" dirty="0" err="1"/>
              <a:t>числі</a:t>
            </a:r>
            <a:r>
              <a:rPr lang="ru-RU" dirty="0"/>
              <a:t> </a:t>
            </a:r>
            <a:r>
              <a:rPr lang="ru-RU" dirty="0" err="1"/>
              <a:t>і</a:t>
            </a:r>
            <a:r>
              <a:rPr lang="ru-RU" dirty="0"/>
              <a:t> самих </a:t>
            </a:r>
            <a:r>
              <a:rPr lang="ru-RU" dirty="0" err="1"/>
              <a:t>складних</a:t>
            </a:r>
            <a:r>
              <a:rPr lang="ru-RU" dirty="0"/>
              <a:t>, </a:t>
            </a:r>
            <a:r>
              <a:rPr lang="ru-RU" dirty="0" err="1"/>
              <a:t>пов'язаних</a:t>
            </a:r>
            <a:r>
              <a:rPr lang="ru-RU" dirty="0"/>
              <a:t> </a:t>
            </a:r>
            <a:r>
              <a:rPr lang="ru-RU" dirty="0" err="1"/>
              <a:t>з</a:t>
            </a:r>
            <a:r>
              <a:rPr lang="ru-RU" dirty="0"/>
              <a:t> </a:t>
            </a:r>
            <a:r>
              <a:rPr lang="ru-RU" dirty="0" err="1"/>
              <a:t>пошуком</a:t>
            </a:r>
            <a:r>
              <a:rPr lang="ru-RU" dirty="0"/>
              <a:t> </a:t>
            </a:r>
            <a:r>
              <a:rPr lang="ru-RU" dirty="0" err="1"/>
              <a:t>і</a:t>
            </a:r>
            <a:r>
              <a:rPr lang="ru-RU" dirty="0"/>
              <a:t> </a:t>
            </a:r>
            <a:r>
              <a:rPr lang="ru-RU" dirty="0" err="1"/>
              <a:t>підбором</a:t>
            </a:r>
            <a:r>
              <a:rPr lang="ru-RU" dirty="0"/>
              <a:t> </a:t>
            </a:r>
            <a:r>
              <a:rPr lang="ru-RU" dirty="0" err="1"/>
              <a:t>фахівців</a:t>
            </a:r>
            <a:r>
              <a:rPr lang="ru-RU" dirty="0"/>
              <a:t>. </a:t>
            </a:r>
          </a:p>
          <a:p>
            <a:r>
              <a:rPr lang="ru-RU" dirty="0"/>
              <a:t>3) принцип </a:t>
            </a:r>
            <a:r>
              <a:rPr lang="ru-RU" dirty="0" err="1"/>
              <a:t>якісної</a:t>
            </a:r>
            <a:r>
              <a:rPr lang="ru-RU" dirty="0"/>
              <a:t> </a:t>
            </a:r>
            <a:r>
              <a:rPr lang="ru-RU" dirty="0" err="1"/>
              <a:t>роботи</a:t>
            </a:r>
            <a:r>
              <a:rPr lang="ru-RU" dirty="0"/>
              <a:t>: довести, </a:t>
            </a:r>
            <a:r>
              <a:rPr lang="ru-RU" dirty="0" err="1"/>
              <a:t>що</a:t>
            </a:r>
            <a:r>
              <a:rPr lang="ru-RU" dirty="0"/>
              <a:t> агентство </a:t>
            </a:r>
            <a:r>
              <a:rPr lang="ru-RU" dirty="0" err="1"/>
              <a:t>є</a:t>
            </a:r>
            <a:r>
              <a:rPr lang="ru-RU" dirty="0"/>
              <a:t> </a:t>
            </a:r>
            <a:r>
              <a:rPr lang="ru-RU" dirty="0" err="1"/>
              <a:t>кращими</a:t>
            </a:r>
            <a:r>
              <a:rPr lang="ru-RU" dirty="0"/>
              <a:t> в </a:t>
            </a:r>
            <a:r>
              <a:rPr lang="ru-RU" dirty="0" err="1"/>
              <a:t>сфері</a:t>
            </a:r>
            <a:r>
              <a:rPr lang="ru-RU" dirty="0"/>
              <a:t> </a:t>
            </a:r>
            <a:r>
              <a:rPr lang="ru-RU" dirty="0" err="1"/>
              <a:t>пошуку</a:t>
            </a:r>
            <a:r>
              <a:rPr lang="ru-RU" dirty="0"/>
              <a:t> та </a:t>
            </a:r>
            <a:r>
              <a:rPr lang="ru-RU" dirty="0" err="1"/>
              <a:t>підбору</a:t>
            </a:r>
            <a:r>
              <a:rPr lang="ru-RU" dirty="0"/>
              <a:t> </a:t>
            </a:r>
            <a:r>
              <a:rPr lang="ru-RU" dirty="0" err="1"/>
              <a:t>фахівців</a:t>
            </a:r>
            <a:r>
              <a:rPr lang="ru-RU" dirty="0"/>
              <a:t>, </a:t>
            </a:r>
            <a:r>
              <a:rPr lang="ru-RU" dirty="0" err="1"/>
              <a:t>тим</a:t>
            </a:r>
            <a:r>
              <a:rPr lang="ru-RU" dirty="0"/>
              <a:t> самим </a:t>
            </a:r>
            <a:r>
              <a:rPr lang="ru-RU" dirty="0" err="1"/>
              <a:t>завоювати</a:t>
            </a:r>
            <a:r>
              <a:rPr lang="ru-RU" dirty="0"/>
              <a:t> </a:t>
            </a:r>
            <a:r>
              <a:rPr lang="ru-RU" dirty="0" err="1"/>
              <a:t>довіру</a:t>
            </a:r>
            <a:r>
              <a:rPr lang="ru-RU" dirty="0"/>
              <a:t> </a:t>
            </a:r>
            <a:r>
              <a:rPr lang="ru-RU" dirty="0" err="1"/>
              <a:t>і</a:t>
            </a:r>
            <a:r>
              <a:rPr lang="ru-RU" dirty="0"/>
              <a:t> </a:t>
            </a:r>
            <a:r>
              <a:rPr lang="ru-RU" dirty="0" err="1"/>
              <a:t>стабільність</a:t>
            </a:r>
            <a:r>
              <a:rPr lang="ru-RU" dirty="0"/>
              <a:t> в </a:t>
            </a:r>
            <a:r>
              <a:rPr lang="ru-RU" dirty="0" err="1"/>
              <a:t>роботі</a:t>
            </a:r>
            <a:r>
              <a:rPr lang="ru-RU" dirty="0"/>
              <a:t> </a:t>
            </a:r>
            <a:r>
              <a:rPr lang="ru-RU" dirty="0" err="1"/>
              <a:t>з</a:t>
            </a:r>
            <a:r>
              <a:rPr lang="ru-RU" dirty="0"/>
              <a:t> </a:t>
            </a:r>
            <a:r>
              <a:rPr lang="ru-RU" dirty="0" err="1"/>
              <a:t>замовниками</a:t>
            </a:r>
            <a:r>
              <a:rPr lang="ru-RU" dirty="0"/>
              <a:t>. </a:t>
            </a:r>
          </a:p>
          <a:p>
            <a:r>
              <a:rPr lang="ru-RU" dirty="0"/>
              <a:t>4) принцип </a:t>
            </a:r>
            <a:r>
              <a:rPr lang="ru-RU" dirty="0" err="1"/>
              <a:t>конфіденційності</a:t>
            </a:r>
            <a:r>
              <a:rPr lang="ru-RU" dirty="0"/>
              <a:t>: </a:t>
            </a:r>
            <a:r>
              <a:rPr lang="ru-RU" dirty="0" err="1"/>
              <a:t>збереження</a:t>
            </a:r>
            <a:r>
              <a:rPr lang="ru-RU" dirty="0"/>
              <a:t> в </a:t>
            </a:r>
            <a:r>
              <a:rPr lang="ru-RU" dirty="0" err="1"/>
              <a:t>таємниці</a:t>
            </a:r>
            <a:r>
              <a:rPr lang="ru-RU" dirty="0"/>
              <a:t> </a:t>
            </a:r>
            <a:r>
              <a:rPr lang="ru-RU" dirty="0" err="1"/>
              <a:t>інформації</a:t>
            </a:r>
            <a:r>
              <a:rPr lang="ru-RU" dirty="0"/>
              <a:t> про </a:t>
            </a:r>
            <a:r>
              <a:rPr lang="ru-RU" dirty="0" err="1"/>
              <a:t>кандидатів</a:t>
            </a:r>
            <a:r>
              <a:rPr lang="ru-RU" dirty="0"/>
              <a:t>, </a:t>
            </a:r>
            <a:r>
              <a:rPr lang="ru-RU" dirty="0" err="1"/>
              <a:t>клієнтів</a:t>
            </a:r>
            <a:r>
              <a:rPr lang="ru-RU" dirty="0"/>
              <a:t> </a:t>
            </a:r>
            <a:r>
              <a:rPr lang="ru-RU" dirty="0" err="1"/>
              <a:t>і</a:t>
            </a:r>
            <a:r>
              <a:rPr lang="ru-RU" dirty="0"/>
              <a:t> </a:t>
            </a:r>
            <a:r>
              <a:rPr lang="ru-RU" dirty="0" err="1"/>
              <a:t>співробітників</a:t>
            </a:r>
            <a:endParaRPr lang="ru-RU" dirty="0"/>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14290"/>
            <a:ext cx="7498080" cy="6034110"/>
          </a:xfrm>
        </p:spPr>
        <p:txBody>
          <a:bodyPr>
            <a:normAutofit fontScale="70000" lnSpcReduction="20000"/>
          </a:bodyPr>
          <a:lstStyle/>
          <a:p>
            <a:r>
              <a:rPr lang="ru-RU" b="1" dirty="0" err="1"/>
              <a:t>Основні</a:t>
            </a:r>
            <a:r>
              <a:rPr lang="ru-RU" b="1" dirty="0"/>
              <a:t> </a:t>
            </a:r>
            <a:r>
              <a:rPr lang="ru-RU" b="1" dirty="0" err="1"/>
              <a:t>послуги</a:t>
            </a:r>
            <a:r>
              <a:rPr lang="ru-RU" b="1" dirty="0"/>
              <a:t> рекрутингових агентств: </a:t>
            </a:r>
            <a:endParaRPr lang="ru-RU" dirty="0"/>
          </a:p>
          <a:p>
            <a:r>
              <a:rPr lang="ru-RU" dirty="0" err="1"/>
              <a:t>пошук</a:t>
            </a:r>
            <a:r>
              <a:rPr lang="ru-RU" dirty="0"/>
              <a:t> </a:t>
            </a:r>
            <a:r>
              <a:rPr lang="ru-RU" dirty="0" err="1"/>
              <a:t>і</a:t>
            </a:r>
            <a:r>
              <a:rPr lang="ru-RU" dirty="0"/>
              <a:t> </a:t>
            </a:r>
            <a:r>
              <a:rPr lang="ru-RU" dirty="0" err="1"/>
              <a:t>підбір</a:t>
            </a:r>
            <a:r>
              <a:rPr lang="ru-RU" dirty="0"/>
              <a:t> персоналу (</a:t>
            </a:r>
            <a:r>
              <a:rPr lang="ru-RU" dirty="0" err="1"/>
              <a:t>технології</a:t>
            </a:r>
            <a:r>
              <a:rPr lang="ru-RU" dirty="0"/>
              <a:t> рекрутинг, </a:t>
            </a:r>
            <a:r>
              <a:rPr lang="ru-RU" dirty="0" err="1"/>
              <a:t>headhunting</a:t>
            </a:r>
            <a:r>
              <a:rPr lang="ru-RU" dirty="0"/>
              <a:t> </a:t>
            </a:r>
            <a:r>
              <a:rPr lang="ru-RU" dirty="0" err="1"/>
              <a:t>і</a:t>
            </a:r>
            <a:r>
              <a:rPr lang="ru-RU" dirty="0"/>
              <a:t> </a:t>
            </a:r>
            <a:r>
              <a:rPr lang="ru-RU" dirty="0" err="1"/>
              <a:t>executive</a:t>
            </a:r>
            <a:r>
              <a:rPr lang="ru-RU" dirty="0"/>
              <a:t> </a:t>
            </a:r>
            <a:r>
              <a:rPr lang="ru-RU" dirty="0" err="1"/>
              <a:t>search</a:t>
            </a:r>
            <a:r>
              <a:rPr lang="ru-RU" dirty="0"/>
              <a:t>);</a:t>
            </a:r>
          </a:p>
          <a:p>
            <a:r>
              <a:rPr lang="ru-RU" dirty="0" err="1"/>
              <a:t>аутстаффінг</a:t>
            </a:r>
            <a:r>
              <a:rPr lang="ru-RU" dirty="0"/>
              <a:t> (</a:t>
            </a:r>
            <a:r>
              <a:rPr lang="ru-RU" dirty="0" err="1"/>
              <a:t>Outstaffing</a:t>
            </a:r>
            <a:r>
              <a:rPr lang="ru-RU" dirty="0"/>
              <a:t>) - процедура </a:t>
            </a:r>
            <a:r>
              <a:rPr lang="ru-RU" dirty="0" err="1"/>
              <a:t>виведення</a:t>
            </a:r>
            <a:r>
              <a:rPr lang="ru-RU" dirty="0"/>
              <a:t> персоналу за штат;</a:t>
            </a:r>
          </a:p>
          <a:p>
            <a:r>
              <a:rPr lang="ru-RU" dirty="0" err="1"/>
              <a:t>оцінка</a:t>
            </a:r>
            <a:r>
              <a:rPr lang="ru-RU" dirty="0"/>
              <a:t> персоналу;</a:t>
            </a:r>
          </a:p>
          <a:p>
            <a:r>
              <a:rPr lang="ru-RU" dirty="0" err="1"/>
              <a:t>аутплейсмент</a:t>
            </a:r>
            <a:r>
              <a:rPr lang="ru-RU" dirty="0"/>
              <a:t> </a:t>
            </a:r>
            <a:r>
              <a:rPr lang="ru-RU" dirty="0" err="1"/>
              <a:t>програма</a:t>
            </a:r>
            <a:r>
              <a:rPr lang="ru-RU" dirty="0"/>
              <a:t> для </a:t>
            </a:r>
            <a:r>
              <a:rPr lang="ru-RU" dirty="0" err="1"/>
              <a:t>скорочуваного</a:t>
            </a:r>
            <a:r>
              <a:rPr lang="ru-RU" dirty="0"/>
              <a:t> персоналу;</a:t>
            </a:r>
          </a:p>
          <a:p>
            <a:r>
              <a:rPr lang="ru-RU" b="1" dirty="0" err="1"/>
              <a:t>Перелік</a:t>
            </a:r>
            <a:r>
              <a:rPr lang="ru-RU" b="1" dirty="0"/>
              <a:t> </a:t>
            </a:r>
            <a:r>
              <a:rPr lang="ru-RU" b="1" dirty="0" err="1"/>
              <a:t>послуг</a:t>
            </a:r>
            <a:r>
              <a:rPr lang="ru-RU" b="1" dirty="0"/>
              <a:t>, </a:t>
            </a:r>
            <a:r>
              <a:rPr lang="ru-RU" b="1" dirty="0" err="1"/>
              <a:t>супутніх</a:t>
            </a:r>
            <a:r>
              <a:rPr lang="ru-RU" b="1" dirty="0"/>
              <a:t> </a:t>
            </a:r>
            <a:r>
              <a:rPr lang="ru-RU" b="1" dirty="0" err="1"/>
              <a:t>підбору</a:t>
            </a:r>
            <a:r>
              <a:rPr lang="ru-RU" b="1" dirty="0"/>
              <a:t> персоналу, </a:t>
            </a:r>
            <a:r>
              <a:rPr lang="ru-RU" b="1" dirty="0" err="1"/>
              <a:t>включає</a:t>
            </a:r>
            <a:r>
              <a:rPr lang="ru-RU" b="1" dirty="0"/>
              <a:t>:</a:t>
            </a:r>
            <a:endParaRPr lang="ru-RU" dirty="0"/>
          </a:p>
          <a:p>
            <a:r>
              <a:rPr lang="ru-RU" dirty="0" err="1"/>
              <a:t>консультування</a:t>
            </a:r>
            <a:r>
              <a:rPr lang="ru-RU" dirty="0"/>
              <a:t> за </a:t>
            </a:r>
            <a:r>
              <a:rPr lang="ru-RU" dirty="0" err="1"/>
              <a:t>рівнем</a:t>
            </a:r>
            <a:r>
              <a:rPr lang="ru-RU" dirty="0"/>
              <a:t> </a:t>
            </a:r>
            <a:r>
              <a:rPr lang="ru-RU" dirty="0" err="1"/>
              <a:t>заробітної</a:t>
            </a:r>
            <a:r>
              <a:rPr lang="ru-RU" dirty="0"/>
              <a:t> плати по </a:t>
            </a:r>
            <a:r>
              <a:rPr lang="ru-RU" dirty="0" err="1"/>
              <a:t>вакансії</a:t>
            </a:r>
            <a:r>
              <a:rPr lang="ru-RU" dirty="0"/>
              <a:t>; </a:t>
            </a:r>
          </a:p>
          <a:p>
            <a:r>
              <a:rPr lang="ru-RU" dirty="0" err="1"/>
              <a:t>консультування</a:t>
            </a:r>
            <a:r>
              <a:rPr lang="ru-RU" dirty="0"/>
              <a:t> про стан </a:t>
            </a:r>
            <a:r>
              <a:rPr lang="ru-RU" dirty="0" err="1"/>
              <a:t>попиту</a:t>
            </a:r>
            <a:r>
              <a:rPr lang="ru-RU" dirty="0"/>
              <a:t> / </a:t>
            </a:r>
            <a:r>
              <a:rPr lang="ru-RU" dirty="0" err="1"/>
              <a:t>пропозиції</a:t>
            </a:r>
            <a:r>
              <a:rPr lang="ru-RU" dirty="0"/>
              <a:t> на ринку </a:t>
            </a:r>
            <a:r>
              <a:rPr lang="ru-RU" dirty="0" err="1"/>
              <a:t>трудових</a:t>
            </a:r>
            <a:r>
              <a:rPr lang="ru-RU" dirty="0"/>
              <a:t> </a:t>
            </a:r>
            <a:r>
              <a:rPr lang="ru-RU" dirty="0" err="1"/>
              <a:t>ресурсів</a:t>
            </a:r>
            <a:r>
              <a:rPr lang="ru-RU" dirty="0"/>
              <a:t>; </a:t>
            </a:r>
          </a:p>
          <a:p>
            <a:r>
              <a:rPr lang="ru-RU" dirty="0" err="1"/>
              <a:t>консультування</a:t>
            </a:r>
            <a:r>
              <a:rPr lang="ru-RU" dirty="0"/>
              <a:t> </a:t>
            </a:r>
            <a:r>
              <a:rPr lang="ru-RU" dirty="0" err="1"/>
              <a:t>щодо</a:t>
            </a:r>
            <a:r>
              <a:rPr lang="ru-RU" dirty="0"/>
              <a:t> </a:t>
            </a:r>
            <a:r>
              <a:rPr lang="ru-RU" dirty="0" err="1"/>
              <a:t>визначення</a:t>
            </a:r>
            <a:r>
              <a:rPr lang="ru-RU" dirty="0"/>
              <a:t> </a:t>
            </a:r>
            <a:r>
              <a:rPr lang="ru-RU" dirty="0" err="1"/>
              <a:t>посадових</a:t>
            </a:r>
            <a:r>
              <a:rPr lang="ru-RU" dirty="0"/>
              <a:t> </a:t>
            </a:r>
            <a:r>
              <a:rPr lang="ru-RU" dirty="0" err="1"/>
              <a:t>обов'язків</a:t>
            </a:r>
            <a:r>
              <a:rPr lang="ru-RU" dirty="0"/>
              <a:t>; </a:t>
            </a:r>
          </a:p>
          <a:p>
            <a:r>
              <a:rPr lang="ru-RU" dirty="0" err="1"/>
              <a:t>консультування</a:t>
            </a:r>
            <a:r>
              <a:rPr lang="ru-RU" dirty="0"/>
              <a:t> </a:t>
            </a:r>
            <a:r>
              <a:rPr lang="ru-RU" dirty="0" err="1"/>
              <a:t>щодо</a:t>
            </a:r>
            <a:r>
              <a:rPr lang="ru-RU" dirty="0"/>
              <a:t> </a:t>
            </a:r>
            <a:r>
              <a:rPr lang="ru-RU" dirty="0" err="1"/>
              <a:t>визначення</a:t>
            </a:r>
            <a:r>
              <a:rPr lang="ru-RU" dirty="0"/>
              <a:t> </a:t>
            </a:r>
            <a:r>
              <a:rPr lang="ru-RU" dirty="0" err="1"/>
              <a:t>вимог</a:t>
            </a:r>
            <a:r>
              <a:rPr lang="ru-RU" dirty="0"/>
              <a:t> до </a:t>
            </a:r>
            <a:r>
              <a:rPr lang="ru-RU" dirty="0" err="1"/>
              <a:t>особистості</a:t>
            </a:r>
            <a:r>
              <a:rPr lang="ru-RU" dirty="0"/>
              <a:t> кандидата; </a:t>
            </a:r>
          </a:p>
          <a:p>
            <a:r>
              <a:rPr lang="ru-RU" dirty="0" err="1"/>
              <a:t>оцінка</a:t>
            </a:r>
            <a:r>
              <a:rPr lang="ru-RU" dirty="0"/>
              <a:t> </a:t>
            </a:r>
            <a:r>
              <a:rPr lang="ru-RU" dirty="0" err="1"/>
              <a:t>професійних</a:t>
            </a:r>
            <a:r>
              <a:rPr lang="ru-RU" dirty="0"/>
              <a:t> </a:t>
            </a:r>
            <a:r>
              <a:rPr lang="ru-RU" dirty="0" err="1"/>
              <a:t>навичок</a:t>
            </a:r>
            <a:r>
              <a:rPr lang="ru-RU" dirty="0"/>
              <a:t> кандидата; </a:t>
            </a:r>
          </a:p>
          <a:p>
            <a:r>
              <a:rPr lang="ru-RU" dirty="0" err="1"/>
              <a:t>оцінка</a:t>
            </a:r>
            <a:r>
              <a:rPr lang="ru-RU" dirty="0"/>
              <a:t> </a:t>
            </a:r>
            <a:r>
              <a:rPr lang="ru-RU" dirty="0" err="1"/>
              <a:t>особистісних</a:t>
            </a:r>
            <a:r>
              <a:rPr lang="ru-RU" dirty="0"/>
              <a:t> характеристик кандидата. </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a:t>План </a:t>
            </a:r>
            <a:r>
              <a:rPr lang="ru-RU" dirty="0" err="1"/>
              <a:t>лекц</a:t>
            </a:r>
            <a:r>
              <a:rPr lang="uk-UA" dirty="0" err="1"/>
              <a:t>ії</a:t>
            </a:r>
            <a:endParaRPr lang="ru-RU" dirty="0"/>
          </a:p>
        </p:txBody>
      </p:sp>
      <p:sp>
        <p:nvSpPr>
          <p:cNvPr id="3" name="Содержимое 2"/>
          <p:cNvSpPr>
            <a:spLocks noGrp="1"/>
          </p:cNvSpPr>
          <p:nvPr>
            <p:ph idx="1"/>
          </p:nvPr>
        </p:nvSpPr>
        <p:spPr/>
        <p:txBody>
          <a:bodyPr/>
          <a:lstStyle/>
          <a:p>
            <a:r>
              <a:rPr lang="ru-RU" dirty="0"/>
              <a:t>1.1. </a:t>
            </a:r>
            <a:r>
              <a:rPr lang="ru-RU" dirty="0" err="1"/>
              <a:t>Рекрутмент</a:t>
            </a:r>
            <a:r>
              <a:rPr lang="ru-RU" dirty="0"/>
              <a:t> як вид </a:t>
            </a:r>
            <a:r>
              <a:rPr lang="ru-RU" dirty="0" err="1"/>
              <a:t>підприємницької</a:t>
            </a:r>
            <a:r>
              <a:rPr lang="ru-RU" dirty="0"/>
              <a:t> </a:t>
            </a:r>
            <a:r>
              <a:rPr lang="ru-RU" dirty="0" err="1"/>
              <a:t>діяльності</a:t>
            </a:r>
            <a:r>
              <a:rPr lang="ru-RU" dirty="0"/>
              <a:t>, </a:t>
            </a:r>
            <a:r>
              <a:rPr lang="ru-RU" dirty="0" err="1"/>
              <a:t>його</a:t>
            </a:r>
            <a:r>
              <a:rPr lang="ru-RU" dirty="0"/>
              <a:t> </a:t>
            </a:r>
            <a:r>
              <a:rPr lang="ru-RU" dirty="0" err="1"/>
              <a:t>соціальне</a:t>
            </a:r>
            <a:r>
              <a:rPr lang="ru-RU" dirty="0"/>
              <a:t> </a:t>
            </a:r>
            <a:r>
              <a:rPr lang="ru-RU" dirty="0" err="1"/>
              <a:t>і</a:t>
            </a:r>
            <a:r>
              <a:rPr lang="ru-RU" dirty="0"/>
              <a:t> </a:t>
            </a:r>
            <a:r>
              <a:rPr lang="ru-RU" dirty="0" err="1"/>
              <a:t>економічне</a:t>
            </a:r>
            <a:r>
              <a:rPr lang="ru-RU" dirty="0"/>
              <a:t> </a:t>
            </a:r>
            <a:r>
              <a:rPr lang="ru-RU" dirty="0" err="1"/>
              <a:t>значення</a:t>
            </a:r>
            <a:endParaRPr lang="ru-RU" dirty="0"/>
          </a:p>
          <a:p>
            <a:r>
              <a:rPr lang="ru-RU" dirty="0"/>
              <a:t>1.2. </a:t>
            </a:r>
            <a:r>
              <a:rPr lang="ru-RU" dirty="0" err="1"/>
              <a:t>Зміст</a:t>
            </a:r>
            <a:r>
              <a:rPr lang="ru-RU" dirty="0"/>
              <a:t> </a:t>
            </a:r>
            <a:r>
              <a:rPr lang="ru-RU" dirty="0" err="1"/>
              <a:t>роботи</a:t>
            </a:r>
            <a:r>
              <a:rPr lang="ru-RU" dirty="0"/>
              <a:t> рекрутингових агентств </a:t>
            </a:r>
            <a:r>
              <a:rPr lang="ru-RU" dirty="0" err="1"/>
              <a:t>і</a:t>
            </a:r>
            <a:r>
              <a:rPr lang="ru-RU" dirty="0"/>
              <a:t> </a:t>
            </a:r>
            <a:r>
              <a:rPr lang="ru-RU" dirty="0" err="1"/>
              <a:t>основні</a:t>
            </a:r>
            <a:r>
              <a:rPr lang="ru-RU" dirty="0"/>
              <a:t> напрямки </a:t>
            </a:r>
            <a:r>
              <a:rPr lang="ru-RU" dirty="0" err="1"/>
              <a:t>її</a:t>
            </a:r>
            <a:r>
              <a:rPr lang="ru-RU" dirty="0"/>
              <a:t> </a:t>
            </a:r>
            <a:r>
              <a:rPr lang="ru-RU" dirty="0" err="1"/>
              <a:t>вдосконалення</a:t>
            </a:r>
            <a:endParaRPr lang="ru-RU" dirty="0"/>
          </a:p>
          <a:p>
            <a:r>
              <a:rPr lang="ru-RU" dirty="0"/>
              <a:t>1.3. </a:t>
            </a:r>
            <a:r>
              <a:rPr lang="ru-RU" dirty="0" err="1"/>
              <a:t>Класифікація</a:t>
            </a:r>
            <a:r>
              <a:rPr lang="ru-RU" dirty="0"/>
              <a:t> рекрутингових агентств на ринку </a:t>
            </a:r>
            <a:r>
              <a:rPr lang="ru-RU" dirty="0" err="1"/>
              <a:t>праці</a:t>
            </a:r>
            <a:endParaRPr lang="ru-RU" dirty="0"/>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357166"/>
            <a:ext cx="7498080" cy="5891234"/>
          </a:xfrm>
        </p:spPr>
        <p:txBody>
          <a:bodyPr>
            <a:normAutofit fontScale="62500" lnSpcReduction="20000"/>
          </a:bodyPr>
          <a:lstStyle/>
          <a:p>
            <a:r>
              <a:rPr lang="uk-UA" dirty="0"/>
              <a:t>У солідного рекрутингового агентства є розгалужена база даних по фахівцях необхідного профілю, кількість яких у сто разів перевищує кількість кандидатур, знайдених роботодавцями самостійно. </a:t>
            </a:r>
          </a:p>
          <a:p>
            <a:pPr algn="ctr">
              <a:buNone/>
            </a:pPr>
            <a:r>
              <a:rPr lang="uk-UA" u="sng" dirty="0"/>
              <a:t>При роботі з </a:t>
            </a:r>
            <a:r>
              <a:rPr lang="uk-UA" u="sng" dirty="0" err="1"/>
              <a:t>рекрутинговими</a:t>
            </a:r>
            <a:r>
              <a:rPr lang="uk-UA" u="sng" dirty="0"/>
              <a:t> агентствами підприємства, як правило, враховують такі чинники:</a:t>
            </a:r>
          </a:p>
          <a:p>
            <a:r>
              <a:rPr lang="uk-UA" dirty="0"/>
              <a:t>вартість послуг;</a:t>
            </a:r>
          </a:p>
          <a:p>
            <a:r>
              <a:rPr lang="uk-UA" dirty="0"/>
              <a:t>особливості роботи (система оплати, терміни виконання замовлення, гарантія);</a:t>
            </a:r>
          </a:p>
          <a:p>
            <a:r>
              <a:rPr lang="uk-UA" dirty="0"/>
              <a:t>тривалість роботи підприємства на ринку;</a:t>
            </a:r>
          </a:p>
          <a:p>
            <a:r>
              <a:rPr lang="uk-UA" dirty="0"/>
              <a:t>репутація агентства.</a:t>
            </a:r>
          </a:p>
          <a:p>
            <a:pPr>
              <a:buNone/>
            </a:pPr>
            <a:r>
              <a:rPr lang="uk-UA" dirty="0"/>
              <a:t>Середня вартість послуг таких агентств - 20% від річного фонду оплати праці фахівця, який підбирається, або два його місячних окладу. </a:t>
            </a:r>
            <a:r>
              <a:rPr lang="uk-UA" dirty="0" err="1"/>
              <a:t>Рекрутингові</a:t>
            </a:r>
            <a:r>
              <a:rPr lang="uk-UA" dirty="0"/>
              <a:t> агентства (або великі іноземні компанії, які здійснюють пошук менеджерів вищої ланки) оцінюють свої послуги в 40-50% річного окладу працівника.</a:t>
            </a:r>
          </a:p>
          <a:p>
            <a:pPr>
              <a:buNone/>
            </a:pPr>
            <a:r>
              <a:rPr lang="uk-UA" dirty="0"/>
              <a:t>Середній термін виконання замовлення </a:t>
            </a:r>
            <a:r>
              <a:rPr lang="uk-UA" dirty="0" err="1"/>
              <a:t>рекрутинговими</a:t>
            </a:r>
            <a:r>
              <a:rPr lang="uk-UA" dirty="0"/>
              <a:t> агентствами - 2-3 тижні. Але він може значно змінюватися - від одного дня до декількох місяців в залежності від терміновості і складності, яка впливає на вартість послуг.</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b="1" dirty="0"/>
              <a:t>1.3. </a:t>
            </a:r>
            <a:r>
              <a:rPr lang="ru-RU" sz="3600" b="1" dirty="0" err="1"/>
              <a:t>Класифікація</a:t>
            </a:r>
            <a:r>
              <a:rPr lang="ru-RU" sz="3600" b="1" dirty="0"/>
              <a:t> рекрутингових агентств на ринку </a:t>
            </a:r>
            <a:r>
              <a:rPr lang="ru-RU" sz="3600" b="1" dirty="0" err="1"/>
              <a:t>праці</a:t>
            </a:r>
            <a:br>
              <a:rPr lang="ru-RU" dirty="0"/>
            </a:br>
            <a:endParaRPr lang="ru-RU" dirty="0"/>
          </a:p>
        </p:txBody>
      </p:sp>
      <p:sp>
        <p:nvSpPr>
          <p:cNvPr id="3" name="Содержимое 2"/>
          <p:cNvSpPr>
            <a:spLocks noGrp="1"/>
          </p:cNvSpPr>
          <p:nvPr>
            <p:ph idx="1"/>
          </p:nvPr>
        </p:nvSpPr>
        <p:spPr>
          <a:xfrm>
            <a:off x="1435608" y="1071546"/>
            <a:ext cx="7498080" cy="5500726"/>
          </a:xfrm>
        </p:spPr>
        <p:txBody>
          <a:bodyPr>
            <a:normAutofit fontScale="77500" lnSpcReduction="20000"/>
          </a:bodyPr>
          <a:lstStyle/>
          <a:p>
            <a:pPr algn="ctr">
              <a:buNone/>
            </a:pPr>
            <a:r>
              <a:rPr lang="uk-UA" b="1" dirty="0"/>
              <a:t>1) за рівнями </a:t>
            </a:r>
            <a:r>
              <a:rPr lang="uk-UA" b="1" dirty="0" err="1"/>
              <a:t>внутрішньофірмової</a:t>
            </a:r>
            <a:r>
              <a:rPr lang="uk-UA" b="1" dirty="0"/>
              <a:t> ієрархії персоналу, що </a:t>
            </a:r>
            <a:r>
              <a:rPr lang="uk-UA" b="1" dirty="0" err="1"/>
              <a:t>підбірається</a:t>
            </a:r>
            <a:r>
              <a:rPr lang="uk-UA" b="1" dirty="0"/>
              <a:t>:</a:t>
            </a:r>
            <a:endParaRPr lang="uk-UA" dirty="0"/>
          </a:p>
          <a:p>
            <a:r>
              <a:rPr lang="uk-UA" dirty="0"/>
              <a:t>підбір середнього рівня менеджменту;</a:t>
            </a:r>
          </a:p>
          <a:p>
            <a:r>
              <a:rPr lang="uk-UA" dirty="0"/>
              <a:t>підбір вищого менеджменту.</a:t>
            </a:r>
          </a:p>
          <a:p>
            <a:pPr algn="ctr">
              <a:buNone/>
            </a:pPr>
            <a:r>
              <a:rPr lang="uk-UA" b="1" dirty="0"/>
              <a:t>2) за технологією </a:t>
            </a:r>
            <a:r>
              <a:rPr lang="uk-UA" b="1" dirty="0" err="1"/>
              <a:t>рекрутменту</a:t>
            </a:r>
            <a:r>
              <a:rPr lang="uk-UA" b="1" dirty="0"/>
              <a:t>:</a:t>
            </a:r>
            <a:endParaRPr lang="uk-UA" dirty="0"/>
          </a:p>
          <a:p>
            <a:r>
              <a:rPr lang="uk-UA" dirty="0"/>
              <a:t>агентства прямого пошуку;</a:t>
            </a:r>
          </a:p>
          <a:p>
            <a:r>
              <a:rPr lang="uk-UA" dirty="0"/>
              <a:t>агентства стандартного пошуку.</a:t>
            </a:r>
          </a:p>
          <a:p>
            <a:pPr algn="ctr">
              <a:buNone/>
            </a:pPr>
            <a:r>
              <a:rPr lang="uk-UA" b="1" dirty="0"/>
              <a:t>3) За рівнем поділу праці</a:t>
            </a:r>
            <a:endParaRPr lang="uk-UA" dirty="0"/>
          </a:p>
          <a:p>
            <a:r>
              <a:rPr lang="uk-UA" dirty="0"/>
              <a:t>агентства широкого профілю;</a:t>
            </a:r>
          </a:p>
          <a:p>
            <a:r>
              <a:rPr lang="uk-UA" dirty="0"/>
              <a:t>спеціалізовані агентства.</a:t>
            </a:r>
          </a:p>
          <a:p>
            <a:pPr lvl="0" algn="ctr">
              <a:buNone/>
            </a:pPr>
            <a:r>
              <a:rPr lang="uk-UA" b="1" dirty="0"/>
              <a:t>4) За типами найму, що підбирається персоналу:</a:t>
            </a:r>
            <a:endParaRPr lang="uk-UA" dirty="0"/>
          </a:p>
          <a:p>
            <a:r>
              <a:rPr lang="uk-UA" dirty="0"/>
              <a:t>агентства з підбору на постійну роботу;</a:t>
            </a:r>
          </a:p>
          <a:p>
            <a:r>
              <a:rPr lang="uk-UA" dirty="0"/>
              <a:t>агентства з тимчасового найму (лізинг персоналу).</a:t>
            </a:r>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85728"/>
            <a:ext cx="7498080" cy="5962672"/>
          </a:xfrm>
        </p:spPr>
        <p:txBody>
          <a:bodyPr>
            <a:normAutofit fontScale="85000" lnSpcReduction="20000"/>
          </a:bodyPr>
          <a:lstStyle/>
          <a:p>
            <a:pPr lvl="0" algn="ctr">
              <a:buNone/>
            </a:pPr>
            <a:r>
              <a:rPr lang="ru-RU" b="1" dirty="0"/>
              <a:t>По виду </a:t>
            </a:r>
            <a:r>
              <a:rPr lang="ru-RU" b="1" dirty="0" err="1"/>
              <a:t>послуг</a:t>
            </a:r>
            <a:r>
              <a:rPr lang="ru-RU" b="1" dirty="0"/>
              <a:t>, </a:t>
            </a:r>
            <a:r>
              <a:rPr lang="ru-RU" b="1" dirty="0" err="1"/>
              <a:t>що</a:t>
            </a:r>
            <a:r>
              <a:rPr lang="ru-RU" b="1" dirty="0"/>
              <a:t> </a:t>
            </a:r>
            <a:r>
              <a:rPr lang="ru-RU" b="1" dirty="0" err="1"/>
              <a:t>надаються</a:t>
            </a:r>
            <a:r>
              <a:rPr lang="ru-RU" b="1" dirty="0"/>
              <a:t>:</a:t>
            </a:r>
            <a:endParaRPr lang="ru-RU" dirty="0"/>
          </a:p>
          <a:p>
            <a:r>
              <a:rPr lang="en-US" dirty="0"/>
              <a:t>Headhunting;</a:t>
            </a:r>
            <a:endParaRPr lang="ru-RU" dirty="0"/>
          </a:p>
          <a:p>
            <a:r>
              <a:rPr lang="en-US" dirty="0"/>
              <a:t>Executive Search;</a:t>
            </a:r>
            <a:endParaRPr lang="ru-RU" dirty="0"/>
          </a:p>
          <a:p>
            <a:r>
              <a:rPr lang="en-US" dirty="0"/>
              <a:t>Recruitment;</a:t>
            </a:r>
            <a:endParaRPr lang="ru-RU" dirty="0"/>
          </a:p>
          <a:p>
            <a:r>
              <a:rPr lang="en-US" dirty="0"/>
              <a:t>Outplacement.</a:t>
            </a:r>
            <a:endParaRPr lang="ru-RU" dirty="0"/>
          </a:p>
          <a:p>
            <a:pPr lvl="0" algn="ctr">
              <a:buNone/>
            </a:pPr>
            <a:r>
              <a:rPr lang="ru-RU" b="1" dirty="0"/>
              <a:t>За типом оплати </a:t>
            </a:r>
            <a:r>
              <a:rPr lang="ru-RU" b="1" dirty="0" err="1"/>
              <a:t>послуг</a:t>
            </a:r>
            <a:r>
              <a:rPr lang="ru-RU" b="1" dirty="0"/>
              <a:t>, </a:t>
            </a:r>
            <a:r>
              <a:rPr lang="ru-RU" b="1" dirty="0" err="1"/>
              <a:t>що</a:t>
            </a:r>
            <a:r>
              <a:rPr lang="ru-RU" b="1" dirty="0"/>
              <a:t> </a:t>
            </a:r>
            <a:r>
              <a:rPr lang="ru-RU" b="1" dirty="0" err="1"/>
              <a:t>надаються</a:t>
            </a:r>
            <a:r>
              <a:rPr lang="ru-RU" b="1" dirty="0"/>
              <a:t>:</a:t>
            </a:r>
            <a:endParaRPr lang="ru-RU" dirty="0"/>
          </a:p>
          <a:p>
            <a:r>
              <a:rPr lang="ru-RU" dirty="0"/>
              <a:t>агентства </a:t>
            </a:r>
            <a:r>
              <a:rPr lang="ru-RU" dirty="0" err="1"/>
              <a:t>з</a:t>
            </a:r>
            <a:r>
              <a:rPr lang="ru-RU" dirty="0"/>
              <a:t> </a:t>
            </a:r>
            <a:r>
              <a:rPr lang="ru-RU" dirty="0" err="1"/>
              <a:t>підбору</a:t>
            </a:r>
            <a:r>
              <a:rPr lang="ru-RU" dirty="0"/>
              <a:t> та </a:t>
            </a:r>
            <a:r>
              <a:rPr lang="ru-RU" dirty="0" err="1"/>
              <a:t>відбору</a:t>
            </a:r>
            <a:r>
              <a:rPr lang="ru-RU" dirty="0"/>
              <a:t> персоналу (гонорар </a:t>
            </a:r>
            <a:r>
              <a:rPr lang="ru-RU" dirty="0" err="1"/>
              <a:t>оплачує</a:t>
            </a:r>
            <a:r>
              <a:rPr lang="ru-RU" dirty="0"/>
              <a:t> </a:t>
            </a:r>
            <a:r>
              <a:rPr lang="ru-RU" dirty="0" err="1"/>
              <a:t>компанія-замовник</a:t>
            </a:r>
            <a:r>
              <a:rPr lang="ru-RU" dirty="0"/>
              <a:t>);</a:t>
            </a:r>
          </a:p>
          <a:p>
            <a:r>
              <a:rPr lang="ru-RU" dirty="0"/>
              <a:t>агентства </a:t>
            </a:r>
            <a:r>
              <a:rPr lang="ru-RU" dirty="0" err="1"/>
              <a:t>з</a:t>
            </a:r>
            <a:r>
              <a:rPr lang="ru-RU" dirty="0"/>
              <a:t> </a:t>
            </a:r>
            <a:r>
              <a:rPr lang="ru-RU" dirty="0" err="1"/>
              <a:t>працевлаштування</a:t>
            </a:r>
            <a:r>
              <a:rPr lang="ru-RU" dirty="0"/>
              <a:t> (плата за </a:t>
            </a:r>
            <a:r>
              <a:rPr lang="ru-RU" dirty="0" err="1"/>
              <a:t>послуги</a:t>
            </a:r>
            <a:r>
              <a:rPr lang="ru-RU" dirty="0"/>
              <a:t> </a:t>
            </a:r>
            <a:r>
              <a:rPr lang="ru-RU" dirty="0" err="1"/>
              <a:t>береться</a:t>
            </a:r>
            <a:r>
              <a:rPr lang="ru-RU" dirty="0"/>
              <a:t> </a:t>
            </a:r>
            <a:r>
              <a:rPr lang="ru-RU" dirty="0" err="1"/>
              <a:t>з</a:t>
            </a:r>
            <a:r>
              <a:rPr lang="ru-RU" dirty="0"/>
              <a:t> кандидата);</a:t>
            </a:r>
          </a:p>
          <a:p>
            <a:pPr lvl="0" algn="ctr">
              <a:buNone/>
            </a:pPr>
            <a:r>
              <a:rPr lang="ru-RU" b="1" dirty="0"/>
              <a:t>За структурою </a:t>
            </a:r>
            <a:r>
              <a:rPr lang="ru-RU" b="1" dirty="0" err="1"/>
              <a:t>кадрових</a:t>
            </a:r>
            <a:r>
              <a:rPr lang="ru-RU" b="1" dirty="0"/>
              <a:t> агентств:</a:t>
            </a:r>
            <a:endParaRPr lang="ru-RU" dirty="0"/>
          </a:p>
          <a:p>
            <a:r>
              <a:rPr lang="ru-RU" dirty="0" err="1"/>
              <a:t>мережеві</a:t>
            </a:r>
            <a:r>
              <a:rPr lang="ru-RU" dirty="0"/>
              <a:t> агентства;</a:t>
            </a:r>
          </a:p>
          <a:p>
            <a:r>
              <a:rPr lang="ru-RU" dirty="0"/>
              <a:t>агентства, </a:t>
            </a:r>
            <a:r>
              <a:rPr lang="ru-RU" dirty="0" err="1"/>
              <a:t>які</a:t>
            </a:r>
            <a:r>
              <a:rPr lang="ru-RU" dirty="0"/>
              <a:t> </a:t>
            </a:r>
            <a:r>
              <a:rPr lang="ru-RU" dirty="0" err="1"/>
              <a:t>надають</a:t>
            </a:r>
            <a:r>
              <a:rPr lang="ru-RU" dirty="0"/>
              <a:t> </a:t>
            </a:r>
            <a:r>
              <a:rPr lang="ru-RU" dirty="0" err="1"/>
              <a:t>комплексні</a:t>
            </a:r>
            <a:r>
              <a:rPr lang="ru-RU" dirty="0"/>
              <a:t> </a:t>
            </a:r>
            <a:r>
              <a:rPr lang="ru-RU" dirty="0" err="1"/>
              <a:t>послуги</a:t>
            </a:r>
            <a:r>
              <a:rPr lang="ru-RU" dirty="0"/>
              <a:t>;</a:t>
            </a:r>
          </a:p>
          <a:p>
            <a:r>
              <a:rPr lang="ru-RU" dirty="0"/>
              <a:t>агентства </a:t>
            </a:r>
            <a:r>
              <a:rPr lang="ru-RU" dirty="0" err="1"/>
              <a:t>змішаного</a:t>
            </a:r>
            <a:r>
              <a:rPr lang="ru-RU" dirty="0"/>
              <a:t> типу. </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85728"/>
            <a:ext cx="7498080" cy="5962672"/>
          </a:xfrm>
        </p:spPr>
        <p:txBody>
          <a:bodyPr/>
          <a:lstStyle/>
          <a:p>
            <a:pPr algn="ctr"/>
            <a:r>
              <a:rPr lang="ru-RU" dirty="0" err="1"/>
              <a:t>Класифікація</a:t>
            </a:r>
            <a:r>
              <a:rPr lang="ru-RU" dirty="0"/>
              <a:t> </a:t>
            </a:r>
            <a:r>
              <a:rPr lang="ru-RU" dirty="0" err="1"/>
              <a:t>кадрових</a:t>
            </a:r>
            <a:r>
              <a:rPr lang="ru-RU" dirty="0"/>
              <a:t> агентств по </a:t>
            </a:r>
            <a:r>
              <a:rPr lang="ru-RU" dirty="0" err="1"/>
              <a:t>ієрархії</a:t>
            </a:r>
            <a:r>
              <a:rPr lang="ru-RU" dirty="0"/>
              <a:t> </a:t>
            </a:r>
            <a:r>
              <a:rPr lang="ru-RU" dirty="0" err="1"/>
              <a:t>вакансій</a:t>
            </a:r>
            <a:endParaRPr lang="ru-RU" dirty="0"/>
          </a:p>
          <a:p>
            <a:endParaRPr lang="ru-RU" dirty="0"/>
          </a:p>
        </p:txBody>
      </p:sp>
      <p:graphicFrame>
        <p:nvGraphicFramePr>
          <p:cNvPr id="4" name="Таблица 3"/>
          <p:cNvGraphicFramePr>
            <a:graphicFrameLocks noGrp="1"/>
          </p:cNvGraphicFramePr>
          <p:nvPr/>
        </p:nvGraphicFramePr>
        <p:xfrm>
          <a:off x="1142976" y="1500174"/>
          <a:ext cx="7500990" cy="4643472"/>
        </p:xfrm>
        <a:graphic>
          <a:graphicData uri="http://schemas.openxmlformats.org/drawingml/2006/table">
            <a:tbl>
              <a:tblPr firstRow="1" bandRow="1">
                <a:tableStyleId>{5C22544A-7EE6-4342-B048-85BDC9FD1C3A}</a:tableStyleId>
              </a:tblPr>
              <a:tblGrid>
                <a:gridCol w="3750495">
                  <a:extLst>
                    <a:ext uri="{9D8B030D-6E8A-4147-A177-3AD203B41FA5}">
                      <a16:colId xmlns:a16="http://schemas.microsoft.com/office/drawing/2014/main" val="20000"/>
                    </a:ext>
                  </a:extLst>
                </a:gridCol>
                <a:gridCol w="3750495">
                  <a:extLst>
                    <a:ext uri="{9D8B030D-6E8A-4147-A177-3AD203B41FA5}">
                      <a16:colId xmlns:a16="http://schemas.microsoft.com/office/drawing/2014/main" val="20001"/>
                    </a:ext>
                  </a:extLst>
                </a:gridCol>
              </a:tblGrid>
              <a:tr h="604029">
                <a:tc>
                  <a:txBody>
                    <a:bodyPr/>
                    <a:lstStyle/>
                    <a:p>
                      <a:pPr indent="450215" algn="ctr">
                        <a:spcAft>
                          <a:spcPts val="0"/>
                        </a:spcAft>
                        <a:tabLst>
                          <a:tab pos="2562225" algn="l"/>
                        </a:tabLst>
                      </a:pPr>
                      <a:r>
                        <a:rPr lang="ru-RU" sz="1600" kern="50" dirty="0" err="1">
                          <a:solidFill>
                            <a:srgbClr val="00000A"/>
                          </a:solidFill>
                          <a:latin typeface="+mn-lt"/>
                          <a:ea typeface="Times New Roman"/>
                        </a:rPr>
                        <a:t>Категорії</a:t>
                      </a:r>
                      <a:r>
                        <a:rPr lang="ru-RU" sz="1600" kern="50" dirty="0">
                          <a:solidFill>
                            <a:srgbClr val="00000A"/>
                          </a:solidFill>
                          <a:latin typeface="+mn-lt"/>
                          <a:ea typeface="Times New Roman"/>
                        </a:rPr>
                        <a:t>  </a:t>
                      </a:r>
                      <a:r>
                        <a:rPr lang="ru-RU" sz="1600" kern="50" dirty="0" err="1">
                          <a:solidFill>
                            <a:srgbClr val="00000A"/>
                          </a:solidFill>
                          <a:latin typeface="+mn-lt"/>
                          <a:ea typeface="Times New Roman"/>
                        </a:rPr>
                        <a:t>вакансій</a:t>
                      </a:r>
                      <a:r>
                        <a:rPr lang="ru-RU" sz="1600" kern="50" dirty="0">
                          <a:solidFill>
                            <a:srgbClr val="00000A"/>
                          </a:solidFill>
                          <a:latin typeface="+mn-lt"/>
                          <a:ea typeface="Times New Roman"/>
                        </a:rPr>
                        <a:t>, </a:t>
                      </a:r>
                      <a:r>
                        <a:rPr lang="ru-RU" sz="1600" kern="50" dirty="0" err="1">
                          <a:solidFill>
                            <a:srgbClr val="00000A"/>
                          </a:solidFill>
                          <a:latin typeface="+mn-lt"/>
                          <a:ea typeface="Times New Roman"/>
                        </a:rPr>
                        <a:t>що</a:t>
                      </a:r>
                      <a:r>
                        <a:rPr lang="ru-RU" sz="1600" kern="50" dirty="0">
                          <a:solidFill>
                            <a:srgbClr val="00000A"/>
                          </a:solidFill>
                          <a:latin typeface="+mn-lt"/>
                          <a:ea typeface="Times New Roman"/>
                        </a:rPr>
                        <a:t> </a:t>
                      </a:r>
                      <a:r>
                        <a:rPr lang="ru-RU" sz="1600" kern="50" dirty="0" err="1">
                          <a:solidFill>
                            <a:srgbClr val="00000A"/>
                          </a:solidFill>
                          <a:latin typeface="+mn-lt"/>
                          <a:ea typeface="Times New Roman"/>
                        </a:rPr>
                        <a:t>закриваються</a:t>
                      </a:r>
                      <a:endParaRPr lang="ru-RU" sz="1600" kern="50" dirty="0">
                        <a:solidFill>
                          <a:srgbClr val="00000A"/>
                        </a:solidFill>
                        <a:latin typeface="+mn-lt"/>
                        <a:ea typeface="Times New Roman"/>
                      </a:endParaRPr>
                    </a:p>
                  </a:txBody>
                  <a:tcPr marL="65405" marR="68580" marT="0" marB="0"/>
                </a:tc>
                <a:tc>
                  <a:txBody>
                    <a:bodyPr/>
                    <a:lstStyle/>
                    <a:p>
                      <a:pPr indent="450215" algn="just">
                        <a:spcAft>
                          <a:spcPts val="0"/>
                        </a:spcAft>
                      </a:pPr>
                      <a:r>
                        <a:rPr lang="ru-RU" sz="1600" kern="50" dirty="0" err="1">
                          <a:solidFill>
                            <a:srgbClr val="00000A"/>
                          </a:solidFill>
                          <a:latin typeface="+mn-lt"/>
                          <a:ea typeface="Times New Roman"/>
                        </a:rPr>
                        <a:t>Види</a:t>
                      </a:r>
                      <a:r>
                        <a:rPr lang="ru-RU" sz="1600" kern="50" dirty="0">
                          <a:solidFill>
                            <a:srgbClr val="00000A"/>
                          </a:solidFill>
                          <a:latin typeface="+mn-lt"/>
                          <a:ea typeface="Times New Roman"/>
                        </a:rPr>
                        <a:t> рекрутингових агентств</a:t>
                      </a:r>
                    </a:p>
                  </a:txBody>
                  <a:tcPr marL="65405" marR="68580" marT="0" marB="0"/>
                </a:tc>
                <a:extLst>
                  <a:ext uri="{0D108BD9-81ED-4DB2-BD59-A6C34878D82A}">
                    <a16:rowId xmlns:a16="http://schemas.microsoft.com/office/drawing/2014/main" val="10000"/>
                  </a:ext>
                </a:extLst>
              </a:tr>
              <a:tr h="604029">
                <a:tc>
                  <a:txBody>
                    <a:bodyPr/>
                    <a:lstStyle/>
                    <a:p>
                      <a:pPr algn="just">
                        <a:spcAft>
                          <a:spcPts val="0"/>
                        </a:spcAft>
                      </a:pPr>
                      <a:r>
                        <a:rPr lang="ru-RU" sz="1600" kern="50" dirty="0">
                          <a:solidFill>
                            <a:srgbClr val="00000A"/>
                          </a:solidFill>
                          <a:latin typeface="+mn-lt"/>
                          <a:ea typeface="Times New Roman"/>
                        </a:rPr>
                        <a:t>Топ-менеджмент для великих </a:t>
                      </a:r>
                      <a:r>
                        <a:rPr lang="ru-RU" sz="1600" kern="50" dirty="0" err="1">
                          <a:solidFill>
                            <a:srgbClr val="00000A"/>
                          </a:solidFill>
                          <a:latin typeface="+mn-lt"/>
                          <a:ea typeface="Times New Roman"/>
                        </a:rPr>
                        <a:t>компаній</a:t>
                      </a:r>
                      <a:r>
                        <a:rPr lang="ru-RU" sz="1600" kern="50" dirty="0">
                          <a:solidFill>
                            <a:srgbClr val="00000A"/>
                          </a:solidFill>
                          <a:latin typeface="+mn-lt"/>
                          <a:ea typeface="Times New Roman"/>
                        </a:rPr>
                        <a:t> без </a:t>
                      </a:r>
                      <a:r>
                        <a:rPr lang="ru-RU" sz="1600" kern="50" dirty="0" err="1">
                          <a:solidFill>
                            <a:srgbClr val="00000A"/>
                          </a:solidFill>
                          <a:latin typeface="+mn-lt"/>
                          <a:ea typeface="Times New Roman"/>
                        </a:rPr>
                        <a:t>спеціалізації</a:t>
                      </a:r>
                      <a:endParaRPr lang="ru-RU" sz="1600" kern="50" dirty="0">
                        <a:solidFill>
                          <a:srgbClr val="00000A"/>
                        </a:solidFill>
                        <a:latin typeface="+mn-lt"/>
                        <a:ea typeface="Times New Roman"/>
                      </a:endParaRPr>
                    </a:p>
                  </a:txBody>
                  <a:tcPr marL="65405" marR="68580" marT="0" marB="0"/>
                </a:tc>
                <a:tc rowSpan="2">
                  <a:txBody>
                    <a:bodyPr/>
                    <a:lstStyle/>
                    <a:p>
                      <a:r>
                        <a:rPr kumimoji="0" lang="ru-RU" sz="1600" kern="1200" dirty="0" err="1">
                          <a:solidFill>
                            <a:schemeClr val="dk1"/>
                          </a:solidFill>
                          <a:latin typeface="+mn-lt"/>
                          <a:ea typeface="+mn-ea"/>
                          <a:cs typeface="+mn-cs"/>
                        </a:rPr>
                        <a:t>Хедхантінговие</a:t>
                      </a:r>
                      <a:r>
                        <a:rPr kumimoji="0" lang="ru-RU" sz="1600" kern="1200" dirty="0">
                          <a:solidFill>
                            <a:schemeClr val="dk1"/>
                          </a:solidFill>
                          <a:latin typeface="+mn-lt"/>
                          <a:ea typeface="+mn-ea"/>
                          <a:cs typeface="+mn-cs"/>
                        </a:rPr>
                        <a:t> агентства </a:t>
                      </a:r>
                      <a:r>
                        <a:rPr kumimoji="0" lang="ru-RU" sz="1600" kern="1200" dirty="0" err="1">
                          <a:solidFill>
                            <a:schemeClr val="dk1"/>
                          </a:solidFill>
                          <a:latin typeface="+mn-lt"/>
                          <a:ea typeface="+mn-ea"/>
                          <a:cs typeface="+mn-cs"/>
                        </a:rPr>
                        <a:t>або</a:t>
                      </a:r>
                      <a:r>
                        <a:rPr kumimoji="0" lang="ru-RU" sz="1600" kern="1200" dirty="0">
                          <a:solidFill>
                            <a:schemeClr val="dk1"/>
                          </a:solidFill>
                          <a:latin typeface="+mn-lt"/>
                          <a:ea typeface="+mn-ea"/>
                          <a:cs typeface="+mn-cs"/>
                        </a:rPr>
                        <a:t> </a:t>
                      </a:r>
                      <a:r>
                        <a:rPr kumimoji="0" lang="ru-RU" sz="1600" kern="1200" dirty="0" err="1">
                          <a:solidFill>
                            <a:schemeClr val="dk1"/>
                          </a:solidFill>
                          <a:latin typeface="+mn-lt"/>
                          <a:ea typeface="+mn-ea"/>
                          <a:cs typeface="+mn-cs"/>
                        </a:rPr>
                        <a:t>агентства</a:t>
                      </a:r>
                      <a:r>
                        <a:rPr kumimoji="0" lang="ru-RU" sz="1600" kern="1200" dirty="0">
                          <a:solidFill>
                            <a:schemeClr val="dk1"/>
                          </a:solidFill>
                          <a:latin typeface="+mn-lt"/>
                          <a:ea typeface="+mn-ea"/>
                          <a:cs typeface="+mn-cs"/>
                        </a:rPr>
                        <a:t> прямого </a:t>
                      </a:r>
                      <a:r>
                        <a:rPr kumimoji="0" lang="ru-RU" sz="1600" kern="1200" dirty="0" err="1">
                          <a:solidFill>
                            <a:schemeClr val="dk1"/>
                          </a:solidFill>
                          <a:latin typeface="+mn-lt"/>
                          <a:ea typeface="+mn-ea"/>
                          <a:cs typeface="+mn-cs"/>
                        </a:rPr>
                        <a:t>пошуку</a:t>
                      </a:r>
                      <a:endParaRPr lang="ru-RU" sz="1600" dirty="0">
                        <a:latin typeface="+mn-lt"/>
                      </a:endParaRPr>
                    </a:p>
                  </a:txBody>
                  <a:tcPr/>
                </a:tc>
                <a:extLst>
                  <a:ext uri="{0D108BD9-81ED-4DB2-BD59-A6C34878D82A}">
                    <a16:rowId xmlns:a16="http://schemas.microsoft.com/office/drawing/2014/main" val="10001"/>
                  </a:ext>
                </a:extLst>
              </a:tr>
              <a:tr h="604029">
                <a:tc>
                  <a:txBody>
                    <a:bodyPr/>
                    <a:lstStyle/>
                    <a:p>
                      <a:pPr algn="just">
                        <a:spcAft>
                          <a:spcPts val="0"/>
                        </a:spcAft>
                      </a:pPr>
                      <a:r>
                        <a:rPr lang="ru-RU" sz="1600" kern="50" dirty="0">
                          <a:solidFill>
                            <a:srgbClr val="00000A"/>
                          </a:solidFill>
                          <a:latin typeface="+mn-lt"/>
                          <a:ea typeface="Times New Roman"/>
                        </a:rPr>
                        <a:t>Топ-менеджмент для великих </a:t>
                      </a:r>
                      <a:r>
                        <a:rPr lang="ru-RU" sz="1600" kern="50" dirty="0" err="1">
                          <a:solidFill>
                            <a:srgbClr val="00000A"/>
                          </a:solidFill>
                          <a:latin typeface="+mn-lt"/>
                          <a:ea typeface="Times New Roman"/>
                        </a:rPr>
                        <a:t>компаній</a:t>
                      </a:r>
                      <a:r>
                        <a:rPr lang="ru-RU" sz="1600" kern="50" dirty="0">
                          <a:solidFill>
                            <a:srgbClr val="00000A"/>
                          </a:solidFill>
                          <a:latin typeface="+mn-lt"/>
                          <a:ea typeface="Times New Roman"/>
                        </a:rPr>
                        <a:t> </a:t>
                      </a:r>
                      <a:r>
                        <a:rPr lang="ru-RU" sz="1600" kern="50" dirty="0" err="1">
                          <a:solidFill>
                            <a:srgbClr val="00000A"/>
                          </a:solidFill>
                          <a:latin typeface="+mn-lt"/>
                          <a:ea typeface="Times New Roman"/>
                        </a:rPr>
                        <a:t>зі</a:t>
                      </a:r>
                      <a:r>
                        <a:rPr lang="ru-RU" sz="1600" kern="50" dirty="0">
                          <a:solidFill>
                            <a:srgbClr val="00000A"/>
                          </a:solidFill>
                          <a:latin typeface="+mn-lt"/>
                          <a:ea typeface="Times New Roman"/>
                        </a:rPr>
                        <a:t> </a:t>
                      </a:r>
                      <a:r>
                        <a:rPr lang="ru-RU" sz="1600" kern="50" dirty="0" err="1">
                          <a:solidFill>
                            <a:srgbClr val="00000A"/>
                          </a:solidFill>
                          <a:latin typeface="+mn-lt"/>
                          <a:ea typeface="Times New Roman"/>
                        </a:rPr>
                        <a:t>спеціалізацією</a:t>
                      </a:r>
                      <a:endParaRPr lang="ru-RU" sz="1600" kern="50" dirty="0">
                        <a:solidFill>
                          <a:srgbClr val="00000A"/>
                        </a:solidFill>
                        <a:latin typeface="+mn-lt"/>
                        <a:ea typeface="Times New Roman"/>
                      </a:endParaRPr>
                    </a:p>
                  </a:txBody>
                  <a:tcPr marL="65405" marR="68580" marT="0" marB="0"/>
                </a:tc>
                <a:tc vMerge="1">
                  <a:txBody>
                    <a:bodyPr/>
                    <a:lstStyle/>
                    <a:p>
                      <a:endParaRPr lang="ru-RU" dirty="0"/>
                    </a:p>
                  </a:txBody>
                  <a:tcPr/>
                </a:tc>
                <a:extLst>
                  <a:ext uri="{0D108BD9-81ED-4DB2-BD59-A6C34878D82A}">
                    <a16:rowId xmlns:a16="http://schemas.microsoft.com/office/drawing/2014/main" val="10002"/>
                  </a:ext>
                </a:extLst>
              </a:tr>
              <a:tr h="717284">
                <a:tc>
                  <a:txBody>
                    <a:bodyPr/>
                    <a:lstStyle/>
                    <a:p>
                      <a:pPr algn="just">
                        <a:spcAft>
                          <a:spcPts val="0"/>
                        </a:spcAft>
                      </a:pPr>
                      <a:r>
                        <a:rPr lang="ru-RU" sz="1600" kern="50">
                          <a:solidFill>
                            <a:srgbClr val="00000A"/>
                          </a:solidFill>
                          <a:latin typeface="+mn-lt"/>
                          <a:ea typeface="Times New Roman"/>
                        </a:rPr>
                        <a:t>Середній і нижчий менеджмент для великих компаній зі спеціалізацією</a:t>
                      </a:r>
                    </a:p>
                  </a:txBody>
                  <a:tcPr marL="65405" marR="68580" marT="0" marB="0"/>
                </a:tc>
                <a:tc>
                  <a:txBody>
                    <a:bodyPr/>
                    <a:lstStyle/>
                    <a:p>
                      <a:r>
                        <a:rPr kumimoji="0" lang="ru-RU" sz="1600" kern="1200" dirty="0" err="1">
                          <a:solidFill>
                            <a:schemeClr val="dk1"/>
                          </a:solidFill>
                          <a:latin typeface="+mn-lt"/>
                          <a:ea typeface="+mn-ea"/>
                          <a:cs typeface="+mn-cs"/>
                        </a:rPr>
                        <a:t>Спеціалізовані</a:t>
                      </a:r>
                      <a:r>
                        <a:rPr kumimoji="0" lang="ru-RU" sz="1600" kern="1200" dirty="0">
                          <a:solidFill>
                            <a:schemeClr val="dk1"/>
                          </a:solidFill>
                          <a:latin typeface="+mn-lt"/>
                          <a:ea typeface="+mn-ea"/>
                          <a:cs typeface="+mn-cs"/>
                        </a:rPr>
                        <a:t> агентства стандартного </a:t>
                      </a:r>
                      <a:r>
                        <a:rPr kumimoji="0" lang="ru-RU" sz="1600" kern="1200" dirty="0" err="1">
                          <a:solidFill>
                            <a:schemeClr val="dk1"/>
                          </a:solidFill>
                          <a:latin typeface="+mn-lt"/>
                          <a:ea typeface="+mn-ea"/>
                          <a:cs typeface="+mn-cs"/>
                        </a:rPr>
                        <a:t>пошуку</a:t>
                      </a:r>
                      <a:endParaRPr lang="ru-RU" sz="1600" dirty="0">
                        <a:latin typeface="+mn-lt"/>
                      </a:endParaRPr>
                    </a:p>
                  </a:txBody>
                  <a:tcPr/>
                </a:tc>
                <a:extLst>
                  <a:ext uri="{0D108BD9-81ED-4DB2-BD59-A6C34878D82A}">
                    <a16:rowId xmlns:a16="http://schemas.microsoft.com/office/drawing/2014/main" val="10003"/>
                  </a:ext>
                </a:extLst>
              </a:tr>
              <a:tr h="604029">
                <a:tc>
                  <a:txBody>
                    <a:bodyPr/>
                    <a:lstStyle/>
                    <a:p>
                      <a:pPr algn="just">
                        <a:spcAft>
                          <a:spcPts val="0"/>
                        </a:spcAft>
                      </a:pPr>
                      <a:r>
                        <a:rPr lang="ru-RU" sz="1600" kern="50">
                          <a:solidFill>
                            <a:srgbClr val="00000A"/>
                          </a:solidFill>
                          <a:latin typeface="+mn-lt"/>
                          <a:ea typeface="Times New Roman"/>
                        </a:rPr>
                        <a:t>Топ-менеджмент для середніх і дрібних компаній</a:t>
                      </a:r>
                    </a:p>
                  </a:txBody>
                  <a:tcPr marL="65405" marR="68580" marT="0" marB="0"/>
                </a:tc>
                <a:tc rowSpan="2">
                  <a:txBody>
                    <a:bodyPr/>
                    <a:lstStyle/>
                    <a:p>
                      <a:r>
                        <a:rPr kumimoji="0" lang="ru-RU" sz="1600" kern="1200" dirty="0" err="1">
                          <a:solidFill>
                            <a:schemeClr val="dk1"/>
                          </a:solidFill>
                          <a:latin typeface="+mn-lt"/>
                          <a:ea typeface="+mn-ea"/>
                          <a:cs typeface="+mn-cs"/>
                        </a:rPr>
                        <a:t>Універсальні</a:t>
                      </a:r>
                      <a:r>
                        <a:rPr kumimoji="0" lang="ru-RU" sz="1600" kern="1200" dirty="0">
                          <a:solidFill>
                            <a:schemeClr val="dk1"/>
                          </a:solidFill>
                          <a:latin typeface="+mn-lt"/>
                          <a:ea typeface="+mn-ea"/>
                          <a:cs typeface="+mn-cs"/>
                        </a:rPr>
                        <a:t> агентства стандартного </a:t>
                      </a:r>
                      <a:r>
                        <a:rPr kumimoji="0" lang="ru-RU" sz="1600" kern="1200" dirty="0" err="1">
                          <a:solidFill>
                            <a:schemeClr val="dk1"/>
                          </a:solidFill>
                          <a:latin typeface="+mn-lt"/>
                          <a:ea typeface="+mn-ea"/>
                          <a:cs typeface="+mn-cs"/>
                        </a:rPr>
                        <a:t>пошуку</a:t>
                      </a:r>
                      <a:endParaRPr lang="ru-RU" sz="1600" dirty="0">
                        <a:latin typeface="+mn-lt"/>
                      </a:endParaRPr>
                    </a:p>
                  </a:txBody>
                  <a:tcPr/>
                </a:tc>
                <a:extLst>
                  <a:ext uri="{0D108BD9-81ED-4DB2-BD59-A6C34878D82A}">
                    <a16:rowId xmlns:a16="http://schemas.microsoft.com/office/drawing/2014/main" val="10004"/>
                  </a:ext>
                </a:extLst>
              </a:tr>
              <a:tr h="604029">
                <a:tc>
                  <a:txBody>
                    <a:bodyPr/>
                    <a:lstStyle/>
                    <a:p>
                      <a:pPr algn="just">
                        <a:spcAft>
                          <a:spcPts val="0"/>
                        </a:spcAft>
                      </a:pPr>
                      <a:r>
                        <a:rPr lang="ru-RU" sz="1600" kern="50" dirty="0" err="1">
                          <a:solidFill>
                            <a:srgbClr val="00000A"/>
                          </a:solidFill>
                          <a:latin typeface="+mn-lt"/>
                          <a:ea typeface="Times New Roman"/>
                        </a:rPr>
                        <a:t>Середній</a:t>
                      </a:r>
                      <a:r>
                        <a:rPr lang="ru-RU" sz="1600" kern="50" dirty="0">
                          <a:solidFill>
                            <a:srgbClr val="00000A"/>
                          </a:solidFill>
                          <a:latin typeface="+mn-lt"/>
                          <a:ea typeface="Times New Roman"/>
                        </a:rPr>
                        <a:t> </a:t>
                      </a:r>
                      <a:r>
                        <a:rPr lang="ru-RU" sz="1600" kern="50" dirty="0" err="1">
                          <a:solidFill>
                            <a:srgbClr val="00000A"/>
                          </a:solidFill>
                          <a:latin typeface="+mn-lt"/>
                          <a:ea typeface="Times New Roman"/>
                        </a:rPr>
                        <a:t>і</a:t>
                      </a:r>
                      <a:r>
                        <a:rPr lang="ru-RU" sz="1600" kern="50" dirty="0">
                          <a:solidFill>
                            <a:srgbClr val="00000A"/>
                          </a:solidFill>
                          <a:latin typeface="+mn-lt"/>
                          <a:ea typeface="Times New Roman"/>
                        </a:rPr>
                        <a:t> </a:t>
                      </a:r>
                      <a:r>
                        <a:rPr lang="ru-RU" sz="1600" kern="50" dirty="0" err="1">
                          <a:solidFill>
                            <a:srgbClr val="00000A"/>
                          </a:solidFill>
                          <a:latin typeface="+mn-lt"/>
                          <a:ea typeface="Times New Roman"/>
                        </a:rPr>
                        <a:t>нижчий</a:t>
                      </a:r>
                      <a:r>
                        <a:rPr lang="ru-RU" sz="1600" kern="50" dirty="0">
                          <a:solidFill>
                            <a:srgbClr val="00000A"/>
                          </a:solidFill>
                          <a:latin typeface="+mn-lt"/>
                          <a:ea typeface="Times New Roman"/>
                        </a:rPr>
                        <a:t> менеджмент для </a:t>
                      </a:r>
                      <a:r>
                        <a:rPr lang="ru-RU" sz="1600" kern="50" dirty="0" err="1">
                          <a:solidFill>
                            <a:srgbClr val="00000A"/>
                          </a:solidFill>
                          <a:latin typeface="+mn-lt"/>
                          <a:ea typeface="Times New Roman"/>
                        </a:rPr>
                        <a:t>всіх</a:t>
                      </a:r>
                      <a:r>
                        <a:rPr lang="ru-RU" sz="1600" kern="50" dirty="0">
                          <a:solidFill>
                            <a:srgbClr val="00000A"/>
                          </a:solidFill>
                          <a:latin typeface="+mn-lt"/>
                          <a:ea typeface="Times New Roman"/>
                        </a:rPr>
                        <a:t> </a:t>
                      </a:r>
                      <a:r>
                        <a:rPr lang="ru-RU" sz="1600" kern="50" dirty="0" err="1">
                          <a:solidFill>
                            <a:srgbClr val="00000A"/>
                          </a:solidFill>
                          <a:latin typeface="+mn-lt"/>
                          <a:ea typeface="Times New Roman"/>
                        </a:rPr>
                        <a:t>типів</a:t>
                      </a:r>
                      <a:r>
                        <a:rPr lang="ru-RU" sz="1600" kern="50" dirty="0">
                          <a:solidFill>
                            <a:srgbClr val="00000A"/>
                          </a:solidFill>
                          <a:latin typeface="+mn-lt"/>
                          <a:ea typeface="Times New Roman"/>
                        </a:rPr>
                        <a:t> </a:t>
                      </a:r>
                      <a:r>
                        <a:rPr lang="ru-RU" sz="1600" kern="50" dirty="0" err="1">
                          <a:solidFill>
                            <a:srgbClr val="00000A"/>
                          </a:solidFill>
                          <a:latin typeface="+mn-lt"/>
                          <a:ea typeface="Times New Roman"/>
                        </a:rPr>
                        <a:t>компаній</a:t>
                      </a:r>
                      <a:endParaRPr lang="ru-RU" sz="1600" kern="50" dirty="0">
                        <a:solidFill>
                          <a:srgbClr val="00000A"/>
                        </a:solidFill>
                        <a:latin typeface="+mn-lt"/>
                        <a:ea typeface="Times New Roman"/>
                      </a:endParaRPr>
                    </a:p>
                  </a:txBody>
                  <a:tcPr marL="65405" marR="68580" marT="0" marB="0"/>
                </a:tc>
                <a:tc vMerge="1">
                  <a:txBody>
                    <a:bodyPr/>
                    <a:lstStyle/>
                    <a:p>
                      <a:endParaRPr lang="ru-RU" dirty="0"/>
                    </a:p>
                  </a:txBody>
                  <a:tcPr/>
                </a:tc>
                <a:extLst>
                  <a:ext uri="{0D108BD9-81ED-4DB2-BD59-A6C34878D82A}">
                    <a16:rowId xmlns:a16="http://schemas.microsoft.com/office/drawing/2014/main" val="10005"/>
                  </a:ext>
                </a:extLst>
              </a:tr>
              <a:tr h="906043">
                <a:tc>
                  <a:txBody>
                    <a:bodyPr/>
                    <a:lstStyle/>
                    <a:p>
                      <a:pPr algn="just">
                        <a:spcAft>
                          <a:spcPts val="0"/>
                        </a:spcAft>
                      </a:pPr>
                      <a:r>
                        <a:rPr lang="ru-RU" sz="1600" kern="50" dirty="0" err="1">
                          <a:solidFill>
                            <a:srgbClr val="00000A"/>
                          </a:solidFill>
                          <a:latin typeface="+mn-lt"/>
                          <a:ea typeface="Times New Roman"/>
                        </a:rPr>
                        <a:t>Середній</a:t>
                      </a:r>
                      <a:r>
                        <a:rPr lang="ru-RU" sz="1600" kern="50" dirty="0">
                          <a:solidFill>
                            <a:srgbClr val="00000A"/>
                          </a:solidFill>
                          <a:latin typeface="+mn-lt"/>
                          <a:ea typeface="Times New Roman"/>
                        </a:rPr>
                        <a:t> </a:t>
                      </a:r>
                      <a:r>
                        <a:rPr lang="ru-RU" sz="1600" kern="50" dirty="0" err="1">
                          <a:solidFill>
                            <a:srgbClr val="00000A"/>
                          </a:solidFill>
                          <a:latin typeface="+mn-lt"/>
                          <a:ea typeface="Times New Roman"/>
                        </a:rPr>
                        <a:t>і</a:t>
                      </a:r>
                      <a:r>
                        <a:rPr lang="ru-RU" sz="1600" kern="50" dirty="0">
                          <a:solidFill>
                            <a:srgbClr val="00000A"/>
                          </a:solidFill>
                          <a:latin typeface="+mn-lt"/>
                          <a:ea typeface="Times New Roman"/>
                        </a:rPr>
                        <a:t> </a:t>
                      </a:r>
                      <a:r>
                        <a:rPr lang="ru-RU" sz="1600" kern="50" dirty="0" err="1">
                          <a:solidFill>
                            <a:srgbClr val="00000A"/>
                          </a:solidFill>
                          <a:latin typeface="+mn-lt"/>
                          <a:ea typeface="Times New Roman"/>
                        </a:rPr>
                        <a:t>нижчий</a:t>
                      </a:r>
                      <a:r>
                        <a:rPr lang="ru-RU" sz="1600" kern="50" dirty="0">
                          <a:solidFill>
                            <a:srgbClr val="00000A"/>
                          </a:solidFill>
                          <a:latin typeface="+mn-lt"/>
                          <a:ea typeface="Times New Roman"/>
                        </a:rPr>
                        <a:t> менеджмент на </a:t>
                      </a:r>
                      <a:r>
                        <a:rPr lang="ru-RU" sz="1600" kern="50" dirty="0" err="1">
                          <a:solidFill>
                            <a:srgbClr val="00000A"/>
                          </a:solidFill>
                          <a:latin typeface="+mn-lt"/>
                          <a:ea typeface="Times New Roman"/>
                        </a:rPr>
                        <a:t>умовах</a:t>
                      </a:r>
                      <a:r>
                        <a:rPr lang="ru-RU" sz="1600" kern="50" dirty="0">
                          <a:solidFill>
                            <a:srgbClr val="00000A"/>
                          </a:solidFill>
                          <a:latin typeface="+mn-lt"/>
                          <a:ea typeface="Times New Roman"/>
                        </a:rPr>
                        <a:t> </a:t>
                      </a:r>
                      <a:r>
                        <a:rPr lang="ru-RU" sz="1600" kern="50" dirty="0" err="1">
                          <a:solidFill>
                            <a:srgbClr val="00000A"/>
                          </a:solidFill>
                          <a:latin typeface="+mn-lt"/>
                          <a:ea typeface="Times New Roman"/>
                        </a:rPr>
                        <a:t>тимчасової</a:t>
                      </a:r>
                      <a:r>
                        <a:rPr lang="ru-RU" sz="1600" kern="50" dirty="0">
                          <a:solidFill>
                            <a:srgbClr val="00000A"/>
                          </a:solidFill>
                          <a:latin typeface="+mn-lt"/>
                          <a:ea typeface="Times New Roman"/>
                        </a:rPr>
                        <a:t> </a:t>
                      </a:r>
                      <a:r>
                        <a:rPr lang="ru-RU" sz="1600" kern="50" dirty="0" err="1">
                          <a:solidFill>
                            <a:srgbClr val="00000A"/>
                          </a:solidFill>
                          <a:latin typeface="+mn-lt"/>
                          <a:ea typeface="Times New Roman"/>
                        </a:rPr>
                        <a:t>зайнятості</a:t>
                      </a:r>
                      <a:r>
                        <a:rPr lang="ru-RU" sz="1600" kern="50" dirty="0">
                          <a:solidFill>
                            <a:srgbClr val="00000A"/>
                          </a:solidFill>
                          <a:latin typeface="+mn-lt"/>
                          <a:ea typeface="Times New Roman"/>
                        </a:rPr>
                        <a:t> для </a:t>
                      </a:r>
                      <a:r>
                        <a:rPr lang="ru-RU" sz="1600" kern="50" dirty="0" err="1">
                          <a:solidFill>
                            <a:srgbClr val="00000A"/>
                          </a:solidFill>
                          <a:latin typeface="+mn-lt"/>
                          <a:ea typeface="Times New Roman"/>
                        </a:rPr>
                        <a:t>всіх</a:t>
                      </a:r>
                      <a:r>
                        <a:rPr lang="ru-RU" sz="1600" kern="50" dirty="0">
                          <a:solidFill>
                            <a:srgbClr val="00000A"/>
                          </a:solidFill>
                          <a:latin typeface="+mn-lt"/>
                          <a:ea typeface="Times New Roman"/>
                        </a:rPr>
                        <a:t> </a:t>
                      </a:r>
                      <a:r>
                        <a:rPr lang="ru-RU" sz="1600" kern="50" dirty="0" err="1">
                          <a:solidFill>
                            <a:srgbClr val="00000A"/>
                          </a:solidFill>
                          <a:latin typeface="+mn-lt"/>
                          <a:ea typeface="Times New Roman"/>
                        </a:rPr>
                        <a:t>компаній</a:t>
                      </a:r>
                      <a:endParaRPr lang="ru-RU" sz="1600" kern="50" dirty="0">
                        <a:solidFill>
                          <a:srgbClr val="00000A"/>
                        </a:solidFill>
                        <a:latin typeface="+mn-lt"/>
                        <a:ea typeface="Times New Roman"/>
                      </a:endParaRPr>
                    </a:p>
                  </a:txBody>
                  <a:tcPr marL="65405" marR="68580" marT="0" marB="0"/>
                </a:tc>
                <a:tc>
                  <a:txBody>
                    <a:bodyPr/>
                    <a:lstStyle/>
                    <a:p>
                      <a:pPr algn="just">
                        <a:spcAft>
                          <a:spcPts val="0"/>
                        </a:spcAft>
                      </a:pPr>
                      <a:r>
                        <a:rPr lang="ru-RU" sz="1600" kern="50" dirty="0" err="1">
                          <a:solidFill>
                            <a:srgbClr val="00000A"/>
                          </a:solidFill>
                          <a:latin typeface="+mn-lt"/>
                          <a:ea typeface="Times New Roman"/>
                        </a:rPr>
                        <a:t>лізингові</a:t>
                      </a:r>
                      <a:r>
                        <a:rPr lang="ru-RU" sz="1600" kern="50" dirty="0">
                          <a:solidFill>
                            <a:srgbClr val="00000A"/>
                          </a:solidFill>
                          <a:latin typeface="+mn-lt"/>
                          <a:ea typeface="Times New Roman"/>
                        </a:rPr>
                        <a:t> </a:t>
                      </a:r>
                      <a:r>
                        <a:rPr lang="ru-RU" sz="1600" kern="50" dirty="0" err="1">
                          <a:solidFill>
                            <a:srgbClr val="00000A"/>
                          </a:solidFill>
                          <a:latin typeface="+mn-lt"/>
                          <a:ea typeface="Times New Roman"/>
                        </a:rPr>
                        <a:t>компанії</a:t>
                      </a:r>
                      <a:endParaRPr lang="ru-RU" sz="1600" kern="50" dirty="0">
                        <a:solidFill>
                          <a:srgbClr val="00000A"/>
                        </a:solidFill>
                        <a:latin typeface="+mn-lt"/>
                        <a:ea typeface="Times New Roman"/>
                      </a:endParaRPr>
                    </a:p>
                  </a:txBody>
                  <a:tcPr marL="65405" marR="68580" marT="0" marB="0"/>
                </a:tc>
                <a:extLst>
                  <a:ext uri="{0D108BD9-81ED-4DB2-BD59-A6C34878D82A}">
                    <a16:rowId xmlns:a16="http://schemas.microsoft.com/office/drawing/2014/main" val="10006"/>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85728"/>
            <a:ext cx="7498080" cy="5962672"/>
          </a:xfrm>
        </p:spPr>
        <p:txBody>
          <a:bodyPr>
            <a:normAutofit fontScale="85000" lnSpcReduction="10000"/>
          </a:bodyPr>
          <a:lstStyle/>
          <a:p>
            <a:r>
              <a:rPr lang="ru-RU" dirty="0" err="1"/>
              <a:t>Універсальні</a:t>
            </a:r>
            <a:r>
              <a:rPr lang="ru-RU" dirty="0"/>
              <a:t> агентства (</a:t>
            </a:r>
            <a:r>
              <a:rPr lang="ru-RU" dirty="0" err="1"/>
              <a:t>підбір</a:t>
            </a:r>
            <a:r>
              <a:rPr lang="ru-RU" dirty="0"/>
              <a:t> </a:t>
            </a:r>
            <a:r>
              <a:rPr lang="ru-RU" dirty="0" err="1"/>
              <a:t>управлінців</a:t>
            </a:r>
            <a:r>
              <a:rPr lang="ru-RU" dirty="0"/>
              <a:t> </a:t>
            </a:r>
            <a:r>
              <a:rPr lang="ru-RU" dirty="0" err="1"/>
              <a:t>і</a:t>
            </a:r>
            <a:r>
              <a:rPr lang="ru-RU" dirty="0"/>
              <a:t> </a:t>
            </a:r>
            <a:r>
              <a:rPr lang="ru-RU" dirty="0" err="1"/>
              <a:t>фахівців</a:t>
            </a:r>
            <a:r>
              <a:rPr lang="ru-RU" dirty="0"/>
              <a:t> </a:t>
            </a:r>
            <a:r>
              <a:rPr lang="ru-RU" dirty="0" err="1"/>
              <a:t>середнього</a:t>
            </a:r>
            <a:r>
              <a:rPr lang="ru-RU" dirty="0"/>
              <a:t> </a:t>
            </a:r>
            <a:r>
              <a:rPr lang="ru-RU" dirty="0" err="1"/>
              <a:t>рівня</a:t>
            </a:r>
            <a:r>
              <a:rPr lang="ru-RU" dirty="0"/>
              <a:t> на </a:t>
            </a:r>
            <a:r>
              <a:rPr lang="ru-RU" dirty="0" err="1"/>
              <a:t>основі</a:t>
            </a:r>
            <a:r>
              <a:rPr lang="ru-RU" dirty="0"/>
              <a:t> </a:t>
            </a:r>
            <a:r>
              <a:rPr lang="ru-RU" dirty="0" err="1"/>
              <a:t>технології</a:t>
            </a:r>
            <a:r>
              <a:rPr lang="ru-RU" dirty="0"/>
              <a:t> стандартного </a:t>
            </a:r>
            <a:r>
              <a:rPr lang="ru-RU" dirty="0" err="1"/>
              <a:t>пошуку</a:t>
            </a:r>
            <a:r>
              <a:rPr lang="ru-RU" dirty="0"/>
              <a:t>);</a:t>
            </a:r>
          </a:p>
          <a:p>
            <a:r>
              <a:rPr lang="ru-RU" dirty="0"/>
              <a:t>Агентства по </a:t>
            </a:r>
            <a:r>
              <a:rPr lang="ru-RU" dirty="0" err="1"/>
              <a:t>підбору</a:t>
            </a:r>
            <a:r>
              <a:rPr lang="ru-RU" dirty="0"/>
              <a:t> </a:t>
            </a:r>
            <a:r>
              <a:rPr lang="ru-RU" dirty="0" err="1"/>
              <a:t>вищих</a:t>
            </a:r>
            <a:r>
              <a:rPr lang="ru-RU" dirty="0"/>
              <a:t> </a:t>
            </a:r>
            <a:r>
              <a:rPr lang="ru-RU" dirty="0" err="1"/>
              <a:t>менеджерів</a:t>
            </a:r>
            <a:r>
              <a:rPr lang="ru-RU" dirty="0"/>
              <a:t> (</a:t>
            </a:r>
            <a:r>
              <a:rPr lang="ru-RU" dirty="0" err="1"/>
              <a:t>керівників</a:t>
            </a:r>
            <a:r>
              <a:rPr lang="ru-RU" dirty="0"/>
              <a:t>) - «</a:t>
            </a:r>
            <a:r>
              <a:rPr lang="ru-RU" dirty="0" err="1"/>
              <a:t>executive</a:t>
            </a:r>
            <a:r>
              <a:rPr lang="ru-RU" dirty="0"/>
              <a:t> </a:t>
            </a:r>
            <a:r>
              <a:rPr lang="ru-RU" dirty="0" err="1"/>
              <a:t>search</a:t>
            </a:r>
            <a:r>
              <a:rPr lang="ru-RU" dirty="0"/>
              <a:t> </a:t>
            </a:r>
            <a:r>
              <a:rPr lang="ru-RU" dirty="0" err="1"/>
              <a:t>agency</a:t>
            </a:r>
            <a:r>
              <a:rPr lang="ru-RU" dirty="0"/>
              <a:t>», </a:t>
            </a:r>
            <a:r>
              <a:rPr lang="ru-RU" dirty="0" err="1"/>
              <a:t>що</a:t>
            </a:r>
            <a:r>
              <a:rPr lang="ru-RU" dirty="0"/>
              <a:t> </a:t>
            </a:r>
            <a:r>
              <a:rPr lang="ru-RU" dirty="0" err="1"/>
              <a:t>включають</a:t>
            </a:r>
            <a:r>
              <a:rPr lang="ru-RU" dirty="0"/>
              <a:t> агентства прямого </a:t>
            </a:r>
            <a:r>
              <a:rPr lang="ru-RU" dirty="0" err="1"/>
              <a:t>або</a:t>
            </a:r>
            <a:r>
              <a:rPr lang="ru-RU" dirty="0"/>
              <a:t> </a:t>
            </a:r>
            <a:r>
              <a:rPr lang="ru-RU" dirty="0" err="1"/>
              <a:t>ексклюзивного</a:t>
            </a:r>
            <a:r>
              <a:rPr lang="ru-RU" dirty="0"/>
              <a:t> </a:t>
            </a:r>
            <a:r>
              <a:rPr lang="ru-RU" dirty="0" err="1"/>
              <a:t>пошуку</a:t>
            </a:r>
            <a:r>
              <a:rPr lang="ru-RU" dirty="0"/>
              <a:t>.</a:t>
            </a:r>
          </a:p>
          <a:p>
            <a:r>
              <a:rPr lang="ru-RU" b="1" dirty="0" err="1"/>
              <a:t>універсальні</a:t>
            </a:r>
            <a:r>
              <a:rPr lang="ru-RU" b="1" dirty="0"/>
              <a:t> агентства</a:t>
            </a:r>
            <a:r>
              <a:rPr lang="ru-RU" dirty="0"/>
              <a:t>- </a:t>
            </a:r>
            <a:r>
              <a:rPr lang="ru-RU" dirty="0" err="1"/>
              <a:t>це</a:t>
            </a:r>
            <a:r>
              <a:rPr lang="ru-RU" dirty="0"/>
              <a:t> агентства, </a:t>
            </a:r>
            <a:r>
              <a:rPr lang="ru-RU" dirty="0" err="1"/>
              <a:t>які</a:t>
            </a:r>
            <a:r>
              <a:rPr lang="ru-RU" dirty="0"/>
              <a:t> </a:t>
            </a:r>
            <a:r>
              <a:rPr lang="ru-RU" dirty="0" err="1"/>
              <a:t>декларують</a:t>
            </a:r>
            <a:r>
              <a:rPr lang="ru-RU" dirty="0"/>
              <a:t> </a:t>
            </a:r>
            <a:r>
              <a:rPr lang="ru-RU" dirty="0" err="1"/>
              <a:t>готовність</a:t>
            </a:r>
            <a:r>
              <a:rPr lang="ru-RU" dirty="0"/>
              <a:t> </a:t>
            </a:r>
            <a:r>
              <a:rPr lang="ru-RU" dirty="0" err="1"/>
              <a:t>займатися</a:t>
            </a:r>
            <a:r>
              <a:rPr lang="ru-RU" dirty="0"/>
              <a:t> </a:t>
            </a:r>
            <a:r>
              <a:rPr lang="ru-RU" dirty="0" err="1"/>
              <a:t>підбором</a:t>
            </a:r>
            <a:r>
              <a:rPr lang="ru-RU" dirty="0"/>
              <a:t> персоналу на </a:t>
            </a:r>
            <a:r>
              <a:rPr lang="ru-RU" dirty="0" err="1"/>
              <a:t>вакансії</a:t>
            </a:r>
            <a:r>
              <a:rPr lang="ru-RU" dirty="0"/>
              <a:t> практично </a:t>
            </a:r>
            <a:r>
              <a:rPr lang="ru-RU" dirty="0" err="1"/>
              <a:t>будь-якого</a:t>
            </a:r>
            <a:r>
              <a:rPr lang="ru-RU" dirty="0"/>
              <a:t> </a:t>
            </a:r>
            <a:r>
              <a:rPr lang="ru-RU" dirty="0" err="1"/>
              <a:t>рівня</a:t>
            </a:r>
            <a:r>
              <a:rPr lang="ru-RU" dirty="0"/>
              <a:t>, </a:t>
            </a:r>
            <a:r>
              <a:rPr lang="ru-RU" dirty="0" err="1"/>
              <a:t>але</a:t>
            </a:r>
            <a:r>
              <a:rPr lang="ru-RU" dirty="0"/>
              <a:t> </a:t>
            </a:r>
            <a:r>
              <a:rPr lang="ru-RU" dirty="0" err="1"/>
              <a:t>роблять</a:t>
            </a:r>
            <a:r>
              <a:rPr lang="ru-RU" dirty="0"/>
              <a:t> </a:t>
            </a:r>
            <a:r>
              <a:rPr lang="ru-RU" dirty="0" err="1"/>
              <a:t>основний</a:t>
            </a:r>
            <a:r>
              <a:rPr lang="ru-RU" dirty="0"/>
              <a:t> акцент на </a:t>
            </a:r>
            <a:r>
              <a:rPr lang="ru-RU" dirty="0" err="1"/>
              <a:t>підборі</a:t>
            </a:r>
            <a:r>
              <a:rPr lang="ru-RU" dirty="0"/>
              <a:t> персоналу </a:t>
            </a:r>
            <a:r>
              <a:rPr lang="ru-RU" dirty="0" err="1"/>
              <a:t>нижчого</a:t>
            </a:r>
            <a:r>
              <a:rPr lang="ru-RU" dirty="0"/>
              <a:t> </a:t>
            </a:r>
            <a:r>
              <a:rPr lang="ru-RU" dirty="0" err="1"/>
              <a:t>або</a:t>
            </a:r>
            <a:r>
              <a:rPr lang="ru-RU" dirty="0"/>
              <a:t> </a:t>
            </a:r>
            <a:r>
              <a:rPr lang="ru-RU" dirty="0" err="1"/>
              <a:t>середньої</a:t>
            </a:r>
            <a:r>
              <a:rPr lang="ru-RU" dirty="0"/>
              <a:t> ланки </a:t>
            </a:r>
            <a:r>
              <a:rPr lang="ru-RU" dirty="0" err="1"/>
              <a:t>внутрішньофірмової</a:t>
            </a:r>
            <a:r>
              <a:rPr lang="ru-RU" dirty="0"/>
              <a:t> </a:t>
            </a:r>
            <a:r>
              <a:rPr lang="ru-RU" dirty="0" err="1"/>
              <a:t>структури</a:t>
            </a:r>
            <a:r>
              <a:rPr lang="ru-RU" dirty="0"/>
              <a:t>. </a:t>
            </a:r>
            <a:r>
              <a:rPr lang="ru-RU" dirty="0" err="1"/>
              <a:t>Це</a:t>
            </a:r>
            <a:r>
              <a:rPr lang="ru-RU" dirty="0"/>
              <a:t> </a:t>
            </a:r>
            <a:r>
              <a:rPr lang="ru-RU" dirty="0" err="1"/>
              <a:t>найбільш</a:t>
            </a:r>
            <a:r>
              <a:rPr lang="ru-RU" dirty="0"/>
              <a:t> </a:t>
            </a:r>
            <a:r>
              <a:rPr lang="ru-RU" dirty="0" err="1"/>
              <a:t>поширені</a:t>
            </a:r>
            <a:r>
              <a:rPr lang="ru-RU" dirty="0"/>
              <a:t> </a:t>
            </a:r>
            <a:r>
              <a:rPr lang="ru-RU" dirty="0" err="1"/>
              <a:t>кадрові</a:t>
            </a:r>
            <a:r>
              <a:rPr lang="ru-RU" dirty="0"/>
              <a:t> агентства.</a:t>
            </a:r>
          </a:p>
          <a:p>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14290"/>
            <a:ext cx="7498080" cy="6034110"/>
          </a:xfrm>
        </p:spPr>
        <p:txBody>
          <a:bodyPr>
            <a:normAutofit fontScale="85000" lnSpcReduction="20000"/>
          </a:bodyPr>
          <a:lstStyle/>
          <a:p>
            <a:r>
              <a:rPr lang="ru-RU" b="1" dirty="0" err="1"/>
              <a:t>Компанії</a:t>
            </a:r>
            <a:r>
              <a:rPr lang="ru-RU" b="1" dirty="0"/>
              <a:t> по подбору </a:t>
            </a:r>
            <a:r>
              <a:rPr lang="ru-RU" b="1" dirty="0" err="1"/>
              <a:t>вищих</a:t>
            </a:r>
            <a:r>
              <a:rPr lang="ru-RU" b="1" dirty="0"/>
              <a:t> </a:t>
            </a:r>
            <a:r>
              <a:rPr lang="ru-RU" b="1" dirty="0" err="1"/>
              <a:t>менеджерів</a:t>
            </a:r>
            <a:r>
              <a:rPr lang="ru-RU" dirty="0" err="1"/>
              <a:t>займаються</a:t>
            </a:r>
            <a:r>
              <a:rPr lang="ru-RU" dirty="0"/>
              <a:t> </a:t>
            </a:r>
            <a:r>
              <a:rPr lang="ru-RU" dirty="0" err="1"/>
              <a:t>пошуком</a:t>
            </a:r>
            <a:r>
              <a:rPr lang="ru-RU" dirty="0"/>
              <a:t> </a:t>
            </a:r>
            <a:r>
              <a:rPr lang="ru-RU" dirty="0" err="1"/>
              <a:t>кандидатів</a:t>
            </a:r>
            <a:r>
              <a:rPr lang="ru-RU" dirty="0"/>
              <a:t> на </a:t>
            </a:r>
            <a:r>
              <a:rPr lang="ru-RU" dirty="0" err="1"/>
              <a:t>вакансії</a:t>
            </a:r>
            <a:r>
              <a:rPr lang="ru-RU" dirty="0"/>
              <a:t> в </a:t>
            </a:r>
            <a:r>
              <a:rPr lang="ru-RU" dirty="0" err="1"/>
              <a:t>вищому</a:t>
            </a:r>
            <a:r>
              <a:rPr lang="ru-RU" dirty="0"/>
              <a:t> </a:t>
            </a:r>
            <a:r>
              <a:rPr lang="ru-RU" dirty="0" err="1"/>
              <a:t>управлінському</a:t>
            </a:r>
            <a:r>
              <a:rPr lang="ru-RU" dirty="0"/>
              <a:t> </a:t>
            </a:r>
            <a:r>
              <a:rPr lang="ru-RU" dirty="0" err="1"/>
              <a:t>ланці</a:t>
            </a:r>
            <a:r>
              <a:rPr lang="ru-RU" dirty="0"/>
              <a:t> </a:t>
            </a:r>
            <a:r>
              <a:rPr lang="ru-RU" dirty="0" err="1"/>
              <a:t>ексклюзивних</a:t>
            </a:r>
            <a:r>
              <a:rPr lang="ru-RU" dirty="0"/>
              <a:t> </a:t>
            </a:r>
            <a:r>
              <a:rPr lang="ru-RU" dirty="0" err="1"/>
              <a:t>фахівців</a:t>
            </a:r>
            <a:r>
              <a:rPr lang="ru-RU" dirty="0"/>
              <a:t> (</a:t>
            </a:r>
            <a:r>
              <a:rPr lang="ru-RU" dirty="0" err="1"/>
              <a:t>executive</a:t>
            </a:r>
            <a:r>
              <a:rPr lang="ru-RU" dirty="0"/>
              <a:t> </a:t>
            </a:r>
            <a:r>
              <a:rPr lang="ru-RU" dirty="0" err="1"/>
              <a:t>search</a:t>
            </a:r>
            <a:r>
              <a:rPr lang="ru-RU" dirty="0"/>
              <a:t>), </a:t>
            </a:r>
            <a:r>
              <a:rPr lang="ru-RU" dirty="0" err="1"/>
              <a:t>використовуючи</a:t>
            </a:r>
            <a:r>
              <a:rPr lang="ru-RU" dirty="0"/>
              <a:t> </a:t>
            </a:r>
            <a:r>
              <a:rPr lang="ru-RU" dirty="0" err="1"/>
              <a:t>технологію</a:t>
            </a:r>
            <a:r>
              <a:rPr lang="ru-RU" dirty="0"/>
              <a:t> прямого </a:t>
            </a:r>
            <a:r>
              <a:rPr lang="ru-RU" dirty="0" err="1"/>
              <a:t>пошуку</a:t>
            </a:r>
            <a:r>
              <a:rPr lang="ru-RU" dirty="0"/>
              <a:t>. </a:t>
            </a:r>
            <a:r>
              <a:rPr lang="ru-RU" dirty="0" err="1"/>
              <a:t>Ці</a:t>
            </a:r>
            <a:r>
              <a:rPr lang="ru-RU" dirty="0"/>
              <a:t> агентства </a:t>
            </a:r>
            <a:r>
              <a:rPr lang="ru-RU" dirty="0" err="1"/>
              <a:t>займаються</a:t>
            </a:r>
            <a:r>
              <a:rPr lang="ru-RU" dirty="0"/>
              <a:t> </a:t>
            </a:r>
            <a:r>
              <a:rPr lang="ru-RU" dirty="0" err="1"/>
              <a:t>найбільш</a:t>
            </a:r>
            <a:r>
              <a:rPr lang="ru-RU" dirty="0"/>
              <a:t> </a:t>
            </a:r>
            <a:r>
              <a:rPr lang="ru-RU" dirty="0" err="1"/>
              <a:t>високооплачуваною</a:t>
            </a:r>
            <a:r>
              <a:rPr lang="ru-RU" dirty="0"/>
              <a:t> </a:t>
            </a:r>
            <a:r>
              <a:rPr lang="ru-RU" dirty="0" err="1"/>
              <a:t>областю</a:t>
            </a:r>
            <a:r>
              <a:rPr lang="ru-RU" dirty="0"/>
              <a:t> </a:t>
            </a:r>
            <a:r>
              <a:rPr lang="ru-RU" dirty="0" err="1"/>
              <a:t>рекрутменту</a:t>
            </a:r>
            <a:r>
              <a:rPr lang="ru-RU" dirty="0"/>
              <a:t>, тому вони </a:t>
            </a:r>
            <a:r>
              <a:rPr lang="ru-RU" dirty="0" err="1"/>
              <a:t>повинні</a:t>
            </a:r>
            <a:r>
              <a:rPr lang="ru-RU" dirty="0"/>
              <a:t> </a:t>
            </a:r>
            <a:r>
              <a:rPr lang="ru-RU" dirty="0" err="1"/>
              <a:t>мати</a:t>
            </a:r>
            <a:r>
              <a:rPr lang="ru-RU" dirty="0"/>
              <a:t> </a:t>
            </a:r>
            <a:r>
              <a:rPr lang="ru-RU" dirty="0" err="1"/>
              <a:t>бездоганну</a:t>
            </a:r>
            <a:r>
              <a:rPr lang="ru-RU" dirty="0"/>
              <a:t> </a:t>
            </a:r>
            <a:r>
              <a:rPr lang="ru-RU" dirty="0" err="1"/>
              <a:t>репутацію</a:t>
            </a:r>
            <a:r>
              <a:rPr lang="ru-RU" dirty="0"/>
              <a:t> </a:t>
            </a:r>
            <a:r>
              <a:rPr lang="ru-RU" dirty="0" err="1"/>
              <a:t>і</a:t>
            </a:r>
            <a:r>
              <a:rPr lang="ru-RU" dirty="0"/>
              <a:t> вага на ринку, </a:t>
            </a:r>
            <a:r>
              <a:rPr lang="ru-RU" dirty="0" err="1"/>
              <a:t>володіти</a:t>
            </a:r>
            <a:r>
              <a:rPr lang="ru-RU" dirty="0"/>
              <a:t> </a:t>
            </a:r>
            <a:r>
              <a:rPr lang="ru-RU" dirty="0" err="1"/>
              <a:t>специфічними</a:t>
            </a:r>
            <a:r>
              <a:rPr lang="ru-RU" dirty="0"/>
              <a:t> для конкретного ринку </a:t>
            </a:r>
            <a:r>
              <a:rPr lang="ru-RU" dirty="0" err="1"/>
              <a:t>прийомами</a:t>
            </a:r>
            <a:r>
              <a:rPr lang="ru-RU" dirty="0"/>
              <a:t>. </a:t>
            </a:r>
            <a:r>
              <a:rPr lang="ru-RU" dirty="0" err="1"/>
              <a:t>Їх</a:t>
            </a:r>
            <a:r>
              <a:rPr lang="ru-RU" dirty="0"/>
              <a:t> </a:t>
            </a:r>
            <a:r>
              <a:rPr lang="ru-RU" dirty="0" err="1"/>
              <a:t>згоду</a:t>
            </a:r>
            <a:r>
              <a:rPr lang="ru-RU" dirty="0"/>
              <a:t> </a:t>
            </a:r>
            <a:r>
              <a:rPr lang="ru-RU" dirty="0" err="1"/>
              <a:t>взятися</a:t>
            </a:r>
            <a:r>
              <a:rPr lang="ru-RU" dirty="0"/>
              <a:t> за </a:t>
            </a:r>
            <a:r>
              <a:rPr lang="ru-RU" dirty="0" err="1"/>
              <a:t>виконання</a:t>
            </a:r>
            <a:r>
              <a:rPr lang="ru-RU" dirty="0"/>
              <a:t> </a:t>
            </a:r>
            <a:r>
              <a:rPr lang="ru-RU" dirty="0" err="1"/>
              <a:t>замовлення</a:t>
            </a:r>
            <a:r>
              <a:rPr lang="ru-RU" dirty="0"/>
              <a:t> </a:t>
            </a:r>
            <a:r>
              <a:rPr lang="ru-RU" dirty="0" err="1"/>
              <a:t>має</a:t>
            </a:r>
            <a:r>
              <a:rPr lang="ru-RU" dirty="0"/>
              <a:t> </a:t>
            </a:r>
            <a:r>
              <a:rPr lang="ru-RU" dirty="0" err="1"/>
              <a:t>служити</a:t>
            </a:r>
            <a:r>
              <a:rPr lang="ru-RU" dirty="0"/>
              <a:t> </a:t>
            </a:r>
            <a:r>
              <a:rPr lang="ru-RU" dirty="0" err="1"/>
              <a:t>гарантією</a:t>
            </a:r>
            <a:r>
              <a:rPr lang="ru-RU" dirty="0"/>
              <a:t> </a:t>
            </a:r>
            <a:r>
              <a:rPr lang="ru-RU" dirty="0" err="1"/>
              <a:t>успіху</a:t>
            </a:r>
            <a:r>
              <a:rPr lang="ru-RU" dirty="0"/>
              <a:t>.</a:t>
            </a:r>
          </a:p>
          <a:p>
            <a:r>
              <a:rPr lang="ru-RU" dirty="0"/>
              <a:t>Тому </a:t>
            </a:r>
            <a:r>
              <a:rPr lang="ru-RU" dirty="0" err="1"/>
              <a:t>ці</a:t>
            </a:r>
            <a:r>
              <a:rPr lang="ru-RU" dirty="0"/>
              <a:t> агентства </a:t>
            </a:r>
            <a:r>
              <a:rPr lang="ru-RU" dirty="0" err="1"/>
              <a:t>завжди</a:t>
            </a:r>
            <a:r>
              <a:rPr lang="ru-RU" dirty="0"/>
              <a:t> </a:t>
            </a:r>
            <a:r>
              <a:rPr lang="ru-RU" dirty="0" err="1"/>
              <a:t>беруть</a:t>
            </a:r>
            <a:r>
              <a:rPr lang="ru-RU" dirty="0"/>
              <a:t> </a:t>
            </a:r>
            <a:r>
              <a:rPr lang="ru-RU" dirty="0" err="1"/>
              <a:t>передоплату</a:t>
            </a:r>
            <a:r>
              <a:rPr lang="ru-RU" dirty="0"/>
              <a:t> за </a:t>
            </a:r>
            <a:r>
              <a:rPr lang="ru-RU" dirty="0" err="1"/>
              <a:t>попередні</a:t>
            </a:r>
            <a:r>
              <a:rPr lang="ru-RU" dirty="0"/>
              <a:t> </a:t>
            </a:r>
            <a:r>
              <a:rPr lang="ru-RU" dirty="0" err="1"/>
              <a:t>роботи</a:t>
            </a:r>
            <a:r>
              <a:rPr lang="ru-RU" dirty="0"/>
              <a:t> (</a:t>
            </a:r>
            <a:r>
              <a:rPr lang="ru-RU" dirty="0" err="1"/>
              <a:t>підбір</a:t>
            </a:r>
            <a:r>
              <a:rPr lang="ru-RU" dirty="0"/>
              <a:t>, </a:t>
            </a:r>
            <a:r>
              <a:rPr lang="ru-RU" dirty="0" err="1"/>
              <a:t>презентація</a:t>
            </a:r>
            <a:r>
              <a:rPr lang="ru-RU" dirty="0"/>
              <a:t> </a:t>
            </a:r>
            <a:r>
              <a:rPr lang="ru-RU" dirty="0" err="1"/>
              <a:t>і</a:t>
            </a:r>
            <a:r>
              <a:rPr lang="ru-RU" dirty="0"/>
              <a:t> </a:t>
            </a:r>
            <a:r>
              <a:rPr lang="ru-RU" dirty="0" err="1"/>
              <a:t>організація</a:t>
            </a:r>
            <a:r>
              <a:rPr lang="ru-RU" dirty="0"/>
              <a:t> </a:t>
            </a:r>
            <a:r>
              <a:rPr lang="ru-RU" dirty="0" err="1"/>
              <a:t>зустрічей</a:t>
            </a:r>
            <a:r>
              <a:rPr lang="ru-RU" dirty="0"/>
              <a:t> </a:t>
            </a:r>
            <a:r>
              <a:rPr lang="ru-RU" dirty="0" err="1"/>
              <a:t>з</a:t>
            </a:r>
            <a:r>
              <a:rPr lang="ru-RU" dirty="0"/>
              <a:t> кандидатом) яка часто </a:t>
            </a:r>
            <a:r>
              <a:rPr lang="ru-RU" dirty="0" err="1"/>
              <a:t>складає</a:t>
            </a:r>
            <a:r>
              <a:rPr lang="ru-RU" dirty="0"/>
              <a:t> </a:t>
            </a:r>
            <a:r>
              <a:rPr lang="ru-RU" dirty="0" err="1"/>
              <a:t>від</a:t>
            </a:r>
            <a:r>
              <a:rPr lang="ru-RU" dirty="0"/>
              <a:t> 60 до 75% </a:t>
            </a:r>
            <a:r>
              <a:rPr lang="ru-RU" dirty="0" err="1"/>
              <a:t>загальної</a:t>
            </a:r>
            <a:r>
              <a:rPr lang="ru-RU" dirty="0"/>
              <a:t> </a:t>
            </a:r>
            <a:r>
              <a:rPr lang="ru-RU" dirty="0" err="1"/>
              <a:t>вартості</a:t>
            </a:r>
            <a:r>
              <a:rPr lang="ru-RU" dirty="0"/>
              <a:t> </a:t>
            </a:r>
            <a:r>
              <a:rPr lang="ru-RU" dirty="0" err="1"/>
              <a:t>замовлення</a:t>
            </a:r>
            <a:r>
              <a:rPr lang="ru-RU" dirty="0"/>
              <a:t>.</a:t>
            </a:r>
          </a:p>
          <a:p>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14290"/>
            <a:ext cx="7498080" cy="6034110"/>
          </a:xfrm>
        </p:spPr>
        <p:txBody>
          <a:bodyPr>
            <a:normAutofit fontScale="92500" lnSpcReduction="20000"/>
          </a:bodyPr>
          <a:lstStyle/>
          <a:p>
            <a:r>
              <a:rPr lang="ru-RU" dirty="0"/>
              <a:t>Для </a:t>
            </a:r>
            <a:r>
              <a:rPr lang="ru-RU" dirty="0" err="1"/>
              <a:t>проведення</a:t>
            </a:r>
            <a:r>
              <a:rPr lang="ru-RU" dirty="0"/>
              <a:t> </a:t>
            </a:r>
            <a:r>
              <a:rPr lang="ru-RU" dirty="0" err="1"/>
              <a:t>даного</a:t>
            </a:r>
            <a:r>
              <a:rPr lang="ru-RU" dirty="0"/>
              <a:t> виду </a:t>
            </a:r>
            <a:r>
              <a:rPr lang="ru-RU" dirty="0" err="1"/>
              <a:t>пошуку</a:t>
            </a:r>
            <a:r>
              <a:rPr lang="ru-RU" dirty="0"/>
              <a:t> агентство </a:t>
            </a:r>
            <a:r>
              <a:rPr lang="ru-RU" dirty="0" err="1"/>
              <a:t>має</a:t>
            </a:r>
            <a:r>
              <a:rPr lang="ru-RU" dirty="0"/>
              <a:t> у </a:t>
            </a:r>
            <a:r>
              <a:rPr lang="ru-RU" dirty="0" err="1"/>
              <a:t>своєму</a:t>
            </a:r>
            <a:r>
              <a:rPr lang="ru-RU" dirty="0"/>
              <a:t> </a:t>
            </a:r>
            <a:r>
              <a:rPr lang="ru-RU" dirty="0" err="1"/>
              <a:t>розпорядженні</a:t>
            </a:r>
            <a:r>
              <a:rPr lang="ru-RU" dirty="0"/>
              <a:t> готовою </a:t>
            </a:r>
            <a:r>
              <a:rPr lang="ru-RU" dirty="0" err="1"/>
              <a:t>інфраструктурою</a:t>
            </a:r>
            <a:r>
              <a:rPr lang="ru-RU" dirty="0"/>
              <a:t> та </a:t>
            </a:r>
            <a:r>
              <a:rPr lang="ru-RU" dirty="0" err="1"/>
              <a:t>високопрофесійними</a:t>
            </a:r>
            <a:r>
              <a:rPr lang="ru-RU" dirty="0"/>
              <a:t> консультантами </a:t>
            </a:r>
            <a:r>
              <a:rPr lang="ru-RU" dirty="0" err="1"/>
              <a:t>і</a:t>
            </a:r>
            <a:r>
              <a:rPr lang="ru-RU" dirty="0"/>
              <a:t> </a:t>
            </a:r>
            <a:r>
              <a:rPr lang="ru-RU" dirty="0" err="1"/>
              <a:t>аналітиками</a:t>
            </a:r>
            <a:r>
              <a:rPr lang="ru-RU" dirty="0"/>
              <a:t>, </a:t>
            </a:r>
            <a:r>
              <a:rPr lang="ru-RU" dirty="0" err="1"/>
              <a:t>що</a:t>
            </a:r>
            <a:r>
              <a:rPr lang="ru-RU" dirty="0"/>
              <a:t> </a:t>
            </a:r>
            <a:r>
              <a:rPr lang="ru-RU" dirty="0" err="1"/>
              <a:t>спеціалізуються</a:t>
            </a:r>
            <a:r>
              <a:rPr lang="ru-RU" dirty="0"/>
              <a:t> на прямому </a:t>
            </a:r>
            <a:r>
              <a:rPr lang="ru-RU" dirty="0" err="1"/>
              <a:t>пошуку</a:t>
            </a:r>
            <a:r>
              <a:rPr lang="ru-RU" dirty="0"/>
              <a:t>. </a:t>
            </a:r>
            <a:r>
              <a:rPr lang="ru-RU" dirty="0" err="1"/>
              <a:t>Найбільшими</a:t>
            </a:r>
            <a:r>
              <a:rPr lang="ru-RU" dirty="0"/>
              <a:t> </a:t>
            </a:r>
            <a:r>
              <a:rPr lang="ru-RU" dirty="0" err="1"/>
              <a:t>з</a:t>
            </a:r>
            <a:r>
              <a:rPr lang="ru-RU" dirty="0"/>
              <a:t> </a:t>
            </a:r>
            <a:r>
              <a:rPr lang="ru-RU" dirty="0" err="1"/>
              <a:t>компаній</a:t>
            </a:r>
            <a:r>
              <a:rPr lang="ru-RU" dirty="0"/>
              <a:t> </a:t>
            </a:r>
            <a:r>
              <a:rPr lang="ru-RU" dirty="0" err="1"/>
              <a:t>з</a:t>
            </a:r>
            <a:r>
              <a:rPr lang="ru-RU" dirty="0"/>
              <a:t> </a:t>
            </a:r>
            <a:r>
              <a:rPr lang="ru-RU" dirty="0" err="1"/>
              <a:t>пошуку</a:t>
            </a:r>
            <a:r>
              <a:rPr lang="ru-RU" dirty="0"/>
              <a:t> </a:t>
            </a:r>
            <a:r>
              <a:rPr lang="ru-RU" dirty="0" err="1"/>
              <a:t>вищих</a:t>
            </a:r>
            <a:r>
              <a:rPr lang="ru-RU" dirty="0"/>
              <a:t> </a:t>
            </a:r>
            <a:r>
              <a:rPr lang="ru-RU" dirty="0" err="1"/>
              <a:t>менеджерів</a:t>
            </a:r>
            <a:r>
              <a:rPr lang="ru-RU" dirty="0"/>
              <a:t> на </a:t>
            </a:r>
            <a:r>
              <a:rPr lang="ru-RU" dirty="0" err="1"/>
              <a:t>світовому</a:t>
            </a:r>
            <a:r>
              <a:rPr lang="ru-RU" dirty="0"/>
              <a:t> ринку </a:t>
            </a:r>
            <a:r>
              <a:rPr lang="ru-RU" dirty="0" err="1"/>
              <a:t>вважаються</a:t>
            </a:r>
            <a:r>
              <a:rPr lang="ru-RU" dirty="0"/>
              <a:t> «</a:t>
            </a:r>
            <a:r>
              <a:rPr lang="ru-RU" dirty="0" err="1"/>
              <a:t>Коrn</a:t>
            </a:r>
            <a:r>
              <a:rPr lang="ru-RU" dirty="0"/>
              <a:t> / </a:t>
            </a:r>
            <a:r>
              <a:rPr lang="ru-RU" dirty="0" err="1"/>
              <a:t>Ferry</a:t>
            </a:r>
            <a:r>
              <a:rPr lang="ru-RU" dirty="0"/>
              <a:t> </a:t>
            </a:r>
            <a:r>
              <a:rPr lang="ru-RU" dirty="0" err="1"/>
              <a:t>International</a:t>
            </a:r>
            <a:r>
              <a:rPr lang="ru-RU" dirty="0"/>
              <a:t>», «</a:t>
            </a:r>
            <a:r>
              <a:rPr lang="ru-RU" dirty="0" err="1"/>
              <a:t>Russel</a:t>
            </a:r>
            <a:r>
              <a:rPr lang="ru-RU" dirty="0"/>
              <a:t> </a:t>
            </a:r>
            <a:r>
              <a:rPr lang="ru-RU" dirty="0" err="1"/>
              <a:t>Reynolds</a:t>
            </a:r>
            <a:r>
              <a:rPr lang="ru-RU" dirty="0"/>
              <a:t> </a:t>
            </a:r>
            <a:r>
              <a:rPr lang="ru-RU" dirty="0" err="1"/>
              <a:t>Associates</a:t>
            </a:r>
            <a:r>
              <a:rPr lang="ru-RU" dirty="0"/>
              <a:t>», «</a:t>
            </a:r>
            <a:r>
              <a:rPr lang="ru-RU" dirty="0" err="1"/>
              <a:t>Spencer</a:t>
            </a:r>
            <a:r>
              <a:rPr lang="ru-RU" dirty="0"/>
              <a:t> </a:t>
            </a:r>
            <a:r>
              <a:rPr lang="ru-RU" dirty="0" err="1"/>
              <a:t>Stuart</a:t>
            </a:r>
            <a:r>
              <a:rPr lang="ru-RU" dirty="0"/>
              <a:t>», «</a:t>
            </a:r>
            <a:r>
              <a:rPr lang="ru-RU" dirty="0" err="1"/>
              <a:t>Heidrick</a:t>
            </a:r>
            <a:r>
              <a:rPr lang="ru-RU" dirty="0"/>
              <a:t> &amp; </a:t>
            </a:r>
            <a:r>
              <a:rPr lang="ru-RU" dirty="0" err="1"/>
              <a:t>Struggles</a:t>
            </a:r>
            <a:r>
              <a:rPr lang="ru-RU" dirty="0"/>
              <a:t>».</a:t>
            </a:r>
          </a:p>
          <a:p>
            <a:r>
              <a:rPr lang="ru-RU" dirty="0" err="1"/>
              <a:t>Такі</a:t>
            </a:r>
            <a:r>
              <a:rPr lang="ru-RU" dirty="0"/>
              <a:t> </a:t>
            </a:r>
            <a:r>
              <a:rPr lang="ru-RU" dirty="0" err="1"/>
              <a:t>компанії</a:t>
            </a:r>
            <a:r>
              <a:rPr lang="ru-RU" dirty="0"/>
              <a:t> </a:t>
            </a:r>
            <a:r>
              <a:rPr lang="ru-RU" dirty="0" err="1"/>
              <a:t>майже</a:t>
            </a:r>
            <a:r>
              <a:rPr lang="ru-RU" dirty="0"/>
              <a:t> </a:t>
            </a:r>
            <a:r>
              <a:rPr lang="ru-RU" dirty="0" err="1"/>
              <a:t>ніколи</a:t>
            </a:r>
            <a:r>
              <a:rPr lang="ru-RU" dirty="0"/>
              <a:t> не </a:t>
            </a:r>
            <a:r>
              <a:rPr lang="ru-RU" dirty="0" err="1"/>
              <a:t>публікують</a:t>
            </a:r>
            <a:r>
              <a:rPr lang="ru-RU" dirty="0"/>
              <a:t> </a:t>
            </a:r>
            <a:r>
              <a:rPr lang="ru-RU" dirty="0" err="1"/>
              <a:t>своїх</a:t>
            </a:r>
            <a:r>
              <a:rPr lang="ru-RU" dirty="0"/>
              <a:t> </a:t>
            </a:r>
            <a:r>
              <a:rPr lang="ru-RU" dirty="0" err="1"/>
              <a:t>оголошень</a:t>
            </a:r>
            <a:r>
              <a:rPr lang="ru-RU" dirty="0"/>
              <a:t> про </a:t>
            </a:r>
            <a:r>
              <a:rPr lang="ru-RU" dirty="0" err="1"/>
              <a:t>вакансії</a:t>
            </a:r>
            <a:r>
              <a:rPr lang="ru-RU" dirty="0"/>
              <a:t>, а </a:t>
            </a:r>
            <a:r>
              <a:rPr lang="ru-RU" dirty="0" err="1"/>
              <a:t>ведуть</a:t>
            </a:r>
            <a:r>
              <a:rPr lang="ru-RU" dirty="0"/>
              <a:t> </a:t>
            </a:r>
            <a:r>
              <a:rPr lang="ru-RU" dirty="0" err="1"/>
              <a:t>прямий</a:t>
            </a:r>
            <a:r>
              <a:rPr lang="ru-RU" dirty="0"/>
              <a:t> </a:t>
            </a:r>
            <a:r>
              <a:rPr lang="ru-RU" dirty="0" err="1"/>
              <a:t>пошук</a:t>
            </a:r>
            <a:r>
              <a:rPr lang="ru-RU" dirty="0"/>
              <a:t> </a:t>
            </a:r>
            <a:r>
              <a:rPr lang="ru-RU" dirty="0" err="1"/>
              <a:t>кандидатів</a:t>
            </a:r>
            <a:r>
              <a:rPr lang="ru-RU" dirty="0"/>
              <a:t>, </a:t>
            </a:r>
            <a:r>
              <a:rPr lang="ru-RU" dirty="0" err="1"/>
              <a:t>самостійно</a:t>
            </a:r>
            <a:r>
              <a:rPr lang="ru-RU" dirty="0"/>
              <a:t> </a:t>
            </a:r>
            <a:r>
              <a:rPr lang="ru-RU" dirty="0" err="1"/>
              <a:t>вирішуючи</a:t>
            </a:r>
            <a:r>
              <a:rPr lang="ru-RU" dirty="0"/>
              <a:t> </a:t>
            </a:r>
            <a:r>
              <a:rPr lang="ru-RU" dirty="0" err="1"/>
              <a:t>завдання</a:t>
            </a:r>
            <a:r>
              <a:rPr lang="ru-RU" dirty="0"/>
              <a:t> </a:t>
            </a:r>
            <a:r>
              <a:rPr lang="ru-RU" dirty="0" err="1"/>
              <a:t>виявлення</a:t>
            </a:r>
            <a:r>
              <a:rPr lang="ru-RU" dirty="0"/>
              <a:t> </a:t>
            </a:r>
            <a:r>
              <a:rPr lang="ru-RU" dirty="0" err="1"/>
              <a:t>і</a:t>
            </a:r>
            <a:r>
              <a:rPr lang="ru-RU" dirty="0"/>
              <a:t> </a:t>
            </a:r>
            <a:r>
              <a:rPr lang="ru-RU" dirty="0" err="1"/>
              <a:t>переманювання</a:t>
            </a:r>
            <a:r>
              <a:rPr lang="ru-RU" dirty="0"/>
              <a:t> сильного кандидата.</a:t>
            </a:r>
          </a:p>
          <a:p>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14290"/>
            <a:ext cx="7498080" cy="6034110"/>
          </a:xfrm>
        </p:spPr>
        <p:txBody>
          <a:bodyPr>
            <a:normAutofit fontScale="77500" lnSpcReduction="20000"/>
          </a:bodyPr>
          <a:lstStyle/>
          <a:p>
            <a:pPr lvl="0"/>
            <a:r>
              <a:rPr lang="ru-RU" dirty="0"/>
              <a:t>Таких </a:t>
            </a:r>
            <a:r>
              <a:rPr lang="ru-RU" dirty="0" err="1"/>
              <a:t>компаній</a:t>
            </a:r>
            <a:r>
              <a:rPr lang="ru-RU" dirty="0"/>
              <a:t> на </a:t>
            </a:r>
            <a:r>
              <a:rPr lang="ru-RU" dirty="0" err="1"/>
              <a:t>українському</a:t>
            </a:r>
            <a:r>
              <a:rPr lang="ru-RU" dirty="0"/>
              <a:t> ринку </a:t>
            </a:r>
            <a:r>
              <a:rPr lang="uk-UA" dirty="0"/>
              <a:t>небагато</a:t>
            </a:r>
            <a:r>
              <a:rPr lang="ru-RU" dirty="0"/>
              <a:t> (6). </a:t>
            </a:r>
            <a:r>
              <a:rPr lang="ru-RU" dirty="0" err="1"/>
              <a:t>Більшість</a:t>
            </a:r>
            <a:r>
              <a:rPr lang="ru-RU" dirty="0"/>
              <a:t> </a:t>
            </a:r>
            <a:r>
              <a:rPr lang="ru-RU" dirty="0" err="1"/>
              <a:t>з</a:t>
            </a:r>
            <a:r>
              <a:rPr lang="ru-RU" dirty="0"/>
              <a:t> них </a:t>
            </a:r>
            <a:r>
              <a:rPr lang="ru-RU" dirty="0" err="1"/>
              <a:t>українські</a:t>
            </a:r>
            <a:r>
              <a:rPr lang="ru-RU" dirty="0"/>
              <a:t> </a:t>
            </a:r>
            <a:r>
              <a:rPr lang="ru-RU" dirty="0" err="1"/>
              <a:t>відділення</a:t>
            </a:r>
            <a:r>
              <a:rPr lang="ru-RU" dirty="0"/>
              <a:t> </a:t>
            </a:r>
            <a:r>
              <a:rPr lang="ru-RU" dirty="0" err="1"/>
              <a:t>транснаціональних</a:t>
            </a:r>
            <a:r>
              <a:rPr lang="ru-RU" dirty="0"/>
              <a:t> </a:t>
            </a:r>
            <a:r>
              <a:rPr lang="ru-RU" dirty="0" err="1"/>
              <a:t>компаній</a:t>
            </a:r>
            <a:r>
              <a:rPr lang="ru-RU" dirty="0"/>
              <a:t> в </a:t>
            </a:r>
            <a:r>
              <a:rPr lang="ru-RU" dirty="0" err="1"/>
              <a:t>сфері</a:t>
            </a:r>
            <a:r>
              <a:rPr lang="ru-RU" dirty="0"/>
              <a:t> </a:t>
            </a:r>
            <a:r>
              <a:rPr lang="ru-RU" dirty="0" err="1"/>
              <a:t>executive</a:t>
            </a:r>
            <a:r>
              <a:rPr lang="ru-RU" dirty="0"/>
              <a:t> </a:t>
            </a:r>
            <a:r>
              <a:rPr lang="ru-RU" dirty="0" err="1"/>
              <a:t>search</a:t>
            </a:r>
            <a:r>
              <a:rPr lang="ru-RU" dirty="0"/>
              <a:t> (</a:t>
            </a:r>
            <a:r>
              <a:rPr lang="ru-RU" dirty="0" err="1"/>
              <a:t>Manpower</a:t>
            </a:r>
            <a:r>
              <a:rPr lang="ru-RU" dirty="0"/>
              <a:t>, </a:t>
            </a:r>
            <a:r>
              <a:rPr lang="ru-RU" dirty="0" err="1"/>
              <a:t>Adecco</a:t>
            </a:r>
            <a:r>
              <a:rPr lang="ru-RU" dirty="0"/>
              <a:t>, </a:t>
            </a:r>
            <a:r>
              <a:rPr lang="ru-RU" dirty="0" err="1"/>
              <a:t>Affinity</a:t>
            </a:r>
            <a:r>
              <a:rPr lang="ru-RU" dirty="0"/>
              <a:t>, </a:t>
            </a:r>
            <a:r>
              <a:rPr lang="ru-RU" dirty="0" err="1"/>
              <a:t>BK-Service</a:t>
            </a:r>
            <a:r>
              <a:rPr lang="ru-RU" dirty="0"/>
              <a:t> </a:t>
            </a:r>
            <a:r>
              <a:rPr lang="ru-RU" dirty="0" err="1"/>
              <a:t>Ltd</a:t>
            </a:r>
            <a:r>
              <a:rPr lang="ru-RU" dirty="0"/>
              <a:t>. , </a:t>
            </a:r>
            <a:r>
              <a:rPr lang="ru-RU" dirty="0" err="1"/>
              <a:t>Brain</a:t>
            </a:r>
            <a:r>
              <a:rPr lang="ru-RU" dirty="0"/>
              <a:t> </a:t>
            </a:r>
            <a:r>
              <a:rPr lang="ru-RU" dirty="0" err="1"/>
              <a:t>Source</a:t>
            </a:r>
            <a:r>
              <a:rPr lang="ru-RU" dirty="0"/>
              <a:t> </a:t>
            </a:r>
            <a:r>
              <a:rPr lang="ru-RU" dirty="0" err="1"/>
              <a:t>Intarnational</a:t>
            </a:r>
            <a:r>
              <a:rPr lang="ru-RU" dirty="0"/>
              <a:t>, CDS </a:t>
            </a:r>
            <a:r>
              <a:rPr lang="ru-RU" dirty="0" err="1"/>
              <a:t>Recruiting</a:t>
            </a:r>
            <a:r>
              <a:rPr lang="ru-RU" dirty="0"/>
              <a:t> а </a:t>
            </a:r>
            <a:r>
              <a:rPr lang="ru-RU" dirty="0" err="1"/>
              <a:t>також</a:t>
            </a:r>
            <a:r>
              <a:rPr lang="ru-RU" dirty="0"/>
              <a:t> "ESR - </a:t>
            </a:r>
            <a:r>
              <a:rPr lang="ru-RU" dirty="0" err="1"/>
              <a:t>Group</a:t>
            </a:r>
            <a:r>
              <a:rPr lang="ru-RU" dirty="0"/>
              <a:t>", </a:t>
            </a:r>
            <a:r>
              <a:rPr lang="ru-RU" dirty="0" err="1"/>
              <a:t>Ukrainian</a:t>
            </a:r>
            <a:r>
              <a:rPr lang="ru-RU" dirty="0"/>
              <a:t> </a:t>
            </a:r>
            <a:r>
              <a:rPr lang="ru-RU" dirty="0" err="1"/>
              <a:t>Business</a:t>
            </a:r>
            <a:r>
              <a:rPr lang="ru-RU" dirty="0"/>
              <a:t> </a:t>
            </a:r>
            <a:r>
              <a:rPr lang="ru-RU" dirty="0" err="1"/>
              <a:t>Resources</a:t>
            </a:r>
            <a:r>
              <a:rPr lang="ru-RU" dirty="0"/>
              <a:t>, </a:t>
            </a:r>
            <a:r>
              <a:rPr lang="ru-RU" dirty="0" err="1"/>
              <a:t>Альпіна</a:t>
            </a:r>
            <a:r>
              <a:rPr lang="ru-RU" dirty="0"/>
              <a:t> </a:t>
            </a:r>
            <a:r>
              <a:rPr lang="ru-RU" dirty="0" err="1"/>
              <a:t>Консалт</a:t>
            </a:r>
            <a:r>
              <a:rPr lang="ru-RU" dirty="0"/>
              <a:t>, </a:t>
            </a:r>
            <a:r>
              <a:rPr lang="ru-RU" dirty="0" err="1"/>
              <a:t>Alternativa</a:t>
            </a:r>
            <a:r>
              <a:rPr lang="ru-RU" dirty="0"/>
              <a:t>, </a:t>
            </a:r>
            <a:r>
              <a:rPr lang="ru-RU" dirty="0" err="1"/>
              <a:t>All-Ukrainian</a:t>
            </a:r>
            <a:r>
              <a:rPr lang="ru-RU" dirty="0"/>
              <a:t> </a:t>
            </a:r>
            <a:r>
              <a:rPr lang="ru-RU" dirty="0" err="1"/>
              <a:t>Recruitment</a:t>
            </a:r>
            <a:r>
              <a:rPr lang="ru-RU" dirty="0"/>
              <a:t> </a:t>
            </a:r>
            <a:r>
              <a:rPr lang="ru-RU" dirty="0" err="1"/>
              <a:t>Agency</a:t>
            </a:r>
            <a:r>
              <a:rPr lang="ru-RU" dirty="0"/>
              <a:t>, </a:t>
            </a:r>
            <a:r>
              <a:rPr lang="ru-RU" dirty="0" err="1"/>
              <a:t>Annix</a:t>
            </a:r>
            <a:r>
              <a:rPr lang="ru-RU" dirty="0"/>
              <a:t>, </a:t>
            </a:r>
            <a:r>
              <a:rPr lang="ru-RU" dirty="0" err="1"/>
              <a:t>Archers</a:t>
            </a:r>
            <a:r>
              <a:rPr lang="ru-RU" dirty="0"/>
              <a:t>, </a:t>
            </a:r>
            <a:r>
              <a:rPr lang="ru-RU" dirty="0" err="1"/>
              <a:t>Azimut</a:t>
            </a:r>
            <a:r>
              <a:rPr lang="ru-RU" dirty="0"/>
              <a:t>, </a:t>
            </a:r>
            <a:r>
              <a:rPr lang="ru-RU" dirty="0" err="1"/>
              <a:t>Компанія</a:t>
            </a:r>
            <a:r>
              <a:rPr lang="ru-RU" dirty="0"/>
              <a:t> </a:t>
            </a:r>
            <a:r>
              <a:rPr lang="ru-RU" dirty="0" err="1"/>
              <a:t>Бізнес</a:t>
            </a:r>
            <a:r>
              <a:rPr lang="ru-RU" dirty="0"/>
              <a:t> </a:t>
            </a:r>
            <a:r>
              <a:rPr lang="ru-RU" dirty="0" err="1"/>
              <a:t>і</a:t>
            </a:r>
            <a:r>
              <a:rPr lang="ru-RU" dirty="0"/>
              <a:t> </a:t>
            </a:r>
            <a:r>
              <a:rPr lang="ru-RU" dirty="0" err="1"/>
              <a:t>Бізнес</a:t>
            </a:r>
            <a:r>
              <a:rPr lang="ru-RU" dirty="0"/>
              <a:t>, </a:t>
            </a:r>
            <a:r>
              <a:rPr lang="ru-RU" dirty="0" err="1"/>
              <a:t>Business</a:t>
            </a:r>
            <a:r>
              <a:rPr lang="ru-RU" dirty="0"/>
              <a:t> </a:t>
            </a:r>
            <a:r>
              <a:rPr lang="ru-RU" dirty="0" err="1"/>
              <a:t>Ambulance</a:t>
            </a:r>
            <a:r>
              <a:rPr lang="ru-RU" dirty="0"/>
              <a:t>, "</a:t>
            </a:r>
            <a:r>
              <a:rPr lang="ru-RU" dirty="0" err="1"/>
              <a:t>Business</a:t>
            </a:r>
            <a:r>
              <a:rPr lang="ru-RU" dirty="0"/>
              <a:t> </a:t>
            </a:r>
            <a:r>
              <a:rPr lang="ru-RU" dirty="0" err="1"/>
              <a:t>Resources</a:t>
            </a:r>
            <a:r>
              <a:rPr lang="ru-RU" dirty="0"/>
              <a:t>", </a:t>
            </a:r>
            <a:r>
              <a:rPr lang="ru-RU" dirty="0" err="1"/>
              <a:t>Business</a:t>
            </a:r>
            <a:r>
              <a:rPr lang="ru-RU" dirty="0"/>
              <a:t> </a:t>
            </a:r>
            <a:r>
              <a:rPr lang="ru-RU" dirty="0" err="1"/>
              <a:t>Search</a:t>
            </a:r>
            <a:r>
              <a:rPr lang="ru-RU" dirty="0"/>
              <a:t>, </a:t>
            </a:r>
            <a:r>
              <a:rPr lang="ru-RU" dirty="0" err="1"/>
              <a:t>Capital</a:t>
            </a:r>
            <a:r>
              <a:rPr lang="ru-RU" dirty="0"/>
              <a:t> </a:t>
            </a:r>
            <a:r>
              <a:rPr lang="ru-RU" dirty="0" err="1"/>
              <a:t>Human</a:t>
            </a:r>
            <a:r>
              <a:rPr lang="ru-RU" dirty="0"/>
              <a:t> </a:t>
            </a:r>
            <a:r>
              <a:rPr lang="ru-RU" dirty="0" err="1"/>
              <a:t>Resources</a:t>
            </a:r>
            <a:r>
              <a:rPr lang="ru-RU" dirty="0"/>
              <a:t>, </a:t>
            </a:r>
            <a:r>
              <a:rPr lang="ru-RU" dirty="0" err="1"/>
              <a:t>Сompanion</a:t>
            </a:r>
            <a:r>
              <a:rPr lang="ru-RU" dirty="0"/>
              <a:t>, </a:t>
            </a:r>
            <a:r>
              <a:rPr lang="ru-RU" dirty="0" err="1"/>
              <a:t>DiamondRecruiters</a:t>
            </a:r>
            <a:r>
              <a:rPr lang="ru-RU" dirty="0"/>
              <a:t>, EKD, «F &amp; G </a:t>
            </a:r>
            <a:r>
              <a:rPr lang="ru-RU" dirty="0" err="1"/>
              <a:t>servise</a:t>
            </a:r>
            <a:r>
              <a:rPr lang="ru-RU" dirty="0"/>
              <a:t>», HR </a:t>
            </a:r>
            <a:r>
              <a:rPr lang="ru-RU" dirty="0" err="1"/>
              <a:t>Initiative</a:t>
            </a:r>
            <a:r>
              <a:rPr lang="ru-RU" dirty="0"/>
              <a:t>, </a:t>
            </a:r>
            <a:r>
              <a:rPr lang="ru-RU" dirty="0" err="1"/>
              <a:t>Job-Consulting</a:t>
            </a:r>
            <a:r>
              <a:rPr lang="ru-RU" dirty="0"/>
              <a:t> </a:t>
            </a:r>
            <a:r>
              <a:rPr lang="ru-RU" dirty="0" err="1"/>
              <a:t>Ltd</a:t>
            </a:r>
            <a:r>
              <a:rPr lang="ru-RU" dirty="0"/>
              <a:t>., JSA </a:t>
            </a:r>
            <a:r>
              <a:rPr lang="ru-RU" dirty="0" err="1"/>
              <a:t>і</a:t>
            </a:r>
            <a:r>
              <a:rPr lang="ru-RU" dirty="0"/>
              <a:t> </a:t>
            </a:r>
            <a:r>
              <a:rPr lang="ru-RU" dirty="0" err="1"/>
              <a:t>ін</a:t>
            </a:r>
            <a:r>
              <a:rPr lang="ru-RU" dirty="0"/>
              <a:t>.)</a:t>
            </a:r>
          </a:p>
          <a:p>
            <a:r>
              <a:rPr lang="ru-RU" dirty="0" err="1"/>
              <a:t>Послуги</a:t>
            </a:r>
            <a:r>
              <a:rPr lang="ru-RU" dirty="0"/>
              <a:t> </a:t>
            </a:r>
            <a:r>
              <a:rPr lang="ru-RU" dirty="0" err="1"/>
              <a:t>з</a:t>
            </a:r>
            <a:r>
              <a:rPr lang="ru-RU" dirty="0"/>
              <a:t> </a:t>
            </a:r>
            <a:r>
              <a:rPr lang="ru-RU" dirty="0" err="1"/>
              <a:t>підбору</a:t>
            </a:r>
            <a:r>
              <a:rPr lang="ru-RU" dirty="0"/>
              <a:t> персоналу через </a:t>
            </a:r>
            <a:r>
              <a:rPr lang="ru-RU" dirty="0" err="1"/>
              <a:t>ці</a:t>
            </a:r>
            <a:r>
              <a:rPr lang="ru-RU" dirty="0"/>
              <a:t> </a:t>
            </a:r>
            <a:r>
              <a:rPr lang="ru-RU" dirty="0" err="1"/>
              <a:t>компанії</a:t>
            </a:r>
            <a:r>
              <a:rPr lang="ru-RU" dirty="0"/>
              <a:t> </a:t>
            </a:r>
            <a:r>
              <a:rPr lang="ru-RU" dirty="0" err="1"/>
              <a:t>відрізняються</a:t>
            </a:r>
            <a:r>
              <a:rPr lang="ru-RU" dirty="0"/>
              <a:t> </a:t>
            </a:r>
            <a:r>
              <a:rPr lang="ru-RU" dirty="0" err="1"/>
              <a:t>високою</a:t>
            </a:r>
            <a:r>
              <a:rPr lang="ru-RU" dirty="0"/>
              <a:t> </a:t>
            </a:r>
            <a:r>
              <a:rPr lang="ru-RU" dirty="0" err="1"/>
              <a:t>вартістю</a:t>
            </a:r>
            <a:r>
              <a:rPr lang="ru-RU" dirty="0"/>
              <a:t>. </a:t>
            </a:r>
            <a:r>
              <a:rPr lang="ru-RU" dirty="0" err="1"/>
              <a:t>Зазвичай</a:t>
            </a:r>
            <a:r>
              <a:rPr lang="ru-RU" dirty="0"/>
              <a:t> оплата </a:t>
            </a:r>
            <a:r>
              <a:rPr lang="ru-RU" dirty="0" err="1"/>
              <a:t>послуг</a:t>
            </a:r>
            <a:r>
              <a:rPr lang="ru-RU" dirty="0"/>
              <a:t> </a:t>
            </a:r>
            <a:r>
              <a:rPr lang="ru-RU" dirty="0" err="1"/>
              <a:t>визначається</a:t>
            </a:r>
            <a:r>
              <a:rPr lang="ru-RU" dirty="0"/>
              <a:t> в </a:t>
            </a:r>
            <a:r>
              <a:rPr lang="ru-RU" dirty="0" err="1"/>
              <a:t>розмірі</a:t>
            </a:r>
            <a:r>
              <a:rPr lang="ru-RU" dirty="0"/>
              <a:t> 30-40% </a:t>
            </a:r>
            <a:r>
              <a:rPr lang="ru-RU" dirty="0" err="1"/>
              <a:t>від</a:t>
            </a:r>
            <a:r>
              <a:rPr lang="ru-RU" dirty="0"/>
              <a:t> </a:t>
            </a:r>
            <a:r>
              <a:rPr lang="ru-RU" dirty="0" err="1"/>
              <a:t>річного</a:t>
            </a:r>
            <a:r>
              <a:rPr lang="ru-RU" dirty="0"/>
              <a:t> </a:t>
            </a:r>
            <a:r>
              <a:rPr lang="ru-RU" dirty="0" err="1"/>
              <a:t>заробітку</a:t>
            </a:r>
            <a:r>
              <a:rPr lang="ru-RU" dirty="0"/>
              <a:t> </a:t>
            </a:r>
            <a:r>
              <a:rPr lang="ru-RU" dirty="0" err="1"/>
              <a:t>працівника</a:t>
            </a:r>
            <a:r>
              <a:rPr lang="ru-RU" dirty="0"/>
              <a:t>, </a:t>
            </a:r>
            <a:r>
              <a:rPr lang="ru-RU" dirty="0" err="1"/>
              <a:t>включаючи</a:t>
            </a:r>
            <a:r>
              <a:rPr lang="ru-RU" dirty="0"/>
              <a:t> </a:t>
            </a:r>
            <a:r>
              <a:rPr lang="ru-RU" dirty="0" err="1"/>
              <a:t>очікувані</a:t>
            </a:r>
            <a:r>
              <a:rPr lang="ru-RU" dirty="0"/>
              <a:t> </a:t>
            </a:r>
            <a:r>
              <a:rPr lang="ru-RU" dirty="0" err="1"/>
              <a:t>премії</a:t>
            </a:r>
            <a:r>
              <a:rPr lang="ru-RU" dirty="0"/>
              <a:t> та </a:t>
            </a:r>
            <a:r>
              <a:rPr lang="ru-RU" dirty="0" err="1"/>
              <a:t>бонуси</a:t>
            </a:r>
            <a:r>
              <a:rPr lang="ru-RU" dirty="0"/>
              <a:t>, </a:t>
            </a:r>
            <a:r>
              <a:rPr lang="ru-RU" dirty="0" err="1"/>
              <a:t>що</a:t>
            </a:r>
            <a:r>
              <a:rPr lang="ru-RU" dirty="0"/>
              <a:t> становить </a:t>
            </a:r>
            <a:r>
              <a:rPr lang="ru-RU" dirty="0" err="1"/>
              <a:t>від</a:t>
            </a:r>
            <a:r>
              <a:rPr lang="ru-RU" dirty="0"/>
              <a:t> 15 до 50-100 тис. Дол. США за </a:t>
            </a:r>
            <a:r>
              <a:rPr lang="ru-RU" dirty="0" err="1"/>
              <a:t>підбір</a:t>
            </a:r>
            <a:r>
              <a:rPr lang="ru-RU" dirty="0"/>
              <a:t> на одну </a:t>
            </a:r>
            <a:r>
              <a:rPr lang="ru-RU" dirty="0" err="1"/>
              <a:t>позицію</a:t>
            </a:r>
            <a:r>
              <a:rPr lang="ru-RU" dirty="0"/>
              <a:t>.</a:t>
            </a:r>
          </a:p>
          <a:p>
            <a:pPr lvl="0"/>
            <a:endParaRPr lang="ru-RU" b="1" dirty="0"/>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85728"/>
            <a:ext cx="7498080" cy="5962672"/>
          </a:xfrm>
        </p:spPr>
        <p:txBody>
          <a:bodyPr/>
          <a:lstStyle/>
          <a:p>
            <a:r>
              <a:rPr lang="ru-RU" dirty="0"/>
              <a:t>Друга </a:t>
            </a:r>
            <a:r>
              <a:rPr lang="ru-RU" dirty="0" err="1"/>
              <a:t>ознака</a:t>
            </a:r>
            <a:r>
              <a:rPr lang="ru-RU" dirty="0"/>
              <a:t> </a:t>
            </a:r>
            <a:r>
              <a:rPr lang="ru-RU" dirty="0" err="1"/>
              <a:t>класифікації</a:t>
            </a:r>
            <a:r>
              <a:rPr lang="ru-RU" dirty="0"/>
              <a:t> - </a:t>
            </a:r>
            <a:r>
              <a:rPr lang="ru-RU" dirty="0" err="1"/>
              <a:t>розподіл</a:t>
            </a:r>
            <a:r>
              <a:rPr lang="ru-RU" dirty="0"/>
              <a:t> </a:t>
            </a:r>
            <a:r>
              <a:rPr lang="ru-RU" dirty="0" err="1"/>
              <a:t>кадрових</a:t>
            </a:r>
            <a:r>
              <a:rPr lang="ru-RU" dirty="0"/>
              <a:t> агентств по виду </a:t>
            </a:r>
            <a:r>
              <a:rPr lang="ru-RU" dirty="0" err="1"/>
              <a:t>технології</a:t>
            </a:r>
            <a:r>
              <a:rPr lang="ru-RU" dirty="0"/>
              <a:t> рекрутингу. </a:t>
            </a:r>
            <a:r>
              <a:rPr lang="ru-RU" dirty="0" err="1"/>
              <a:t>Виділяють</a:t>
            </a:r>
            <a:r>
              <a:rPr lang="ru-RU" dirty="0"/>
              <a:t> агентства прямого </a:t>
            </a:r>
            <a:r>
              <a:rPr lang="ru-RU" dirty="0" err="1"/>
              <a:t>пошуку</a:t>
            </a:r>
            <a:r>
              <a:rPr lang="ru-RU" dirty="0"/>
              <a:t> </a:t>
            </a:r>
            <a:r>
              <a:rPr lang="ru-RU" dirty="0" err="1"/>
              <a:t>і</a:t>
            </a:r>
            <a:r>
              <a:rPr lang="ru-RU" dirty="0"/>
              <a:t> агентства стандартного </a:t>
            </a:r>
            <a:r>
              <a:rPr lang="ru-RU" dirty="0" err="1"/>
              <a:t>пошуку</a:t>
            </a:r>
            <a:r>
              <a:rPr lang="ru-RU" dirty="0"/>
              <a:t>.</a:t>
            </a:r>
          </a:p>
          <a:p>
            <a:r>
              <a:rPr lang="ru-RU" dirty="0"/>
              <a:t>Агентства прямого </a:t>
            </a:r>
            <a:r>
              <a:rPr lang="ru-RU" dirty="0" err="1"/>
              <a:t>пошуку</a:t>
            </a:r>
            <a:r>
              <a:rPr lang="ru-RU" dirty="0"/>
              <a:t> </a:t>
            </a:r>
            <a:r>
              <a:rPr lang="ru-RU" dirty="0" err="1"/>
              <a:t>ведуть</a:t>
            </a:r>
            <a:r>
              <a:rPr lang="ru-RU" dirty="0"/>
              <a:t> роботу по найму </a:t>
            </a:r>
            <a:r>
              <a:rPr lang="ru-RU" dirty="0" err="1"/>
              <a:t>і</a:t>
            </a:r>
            <a:r>
              <a:rPr lang="ru-RU" dirty="0"/>
              <a:t> </a:t>
            </a:r>
            <a:r>
              <a:rPr lang="ru-RU" dirty="0" err="1"/>
              <a:t>відбору</a:t>
            </a:r>
            <a:r>
              <a:rPr lang="ru-RU" dirty="0"/>
              <a:t> </a:t>
            </a:r>
            <a:r>
              <a:rPr lang="ru-RU" dirty="0" err="1"/>
              <a:t>топ-менеджерів</a:t>
            </a:r>
            <a:r>
              <a:rPr lang="ru-RU" dirty="0"/>
              <a:t>, а агентства стандартного </a:t>
            </a:r>
            <a:r>
              <a:rPr lang="ru-RU" dirty="0" err="1"/>
              <a:t>пошуку</a:t>
            </a:r>
            <a:r>
              <a:rPr lang="ru-RU" dirty="0"/>
              <a:t> - </a:t>
            </a:r>
            <a:r>
              <a:rPr lang="ru-RU" dirty="0" err="1"/>
              <a:t>здійснюють</a:t>
            </a:r>
            <a:r>
              <a:rPr lang="ru-RU" dirty="0"/>
              <a:t> </a:t>
            </a:r>
            <a:r>
              <a:rPr lang="ru-RU" dirty="0" err="1"/>
              <a:t>підбір</a:t>
            </a:r>
            <a:r>
              <a:rPr lang="ru-RU" dirty="0"/>
              <a:t> на </a:t>
            </a:r>
            <a:r>
              <a:rPr lang="ru-RU" dirty="0" err="1"/>
              <a:t>вакансії</a:t>
            </a:r>
            <a:r>
              <a:rPr lang="ru-RU" dirty="0"/>
              <a:t> </a:t>
            </a:r>
            <a:r>
              <a:rPr lang="ru-RU" dirty="0" err="1"/>
              <a:t>середнього</a:t>
            </a:r>
            <a:r>
              <a:rPr lang="ru-RU" dirty="0"/>
              <a:t> </a:t>
            </a:r>
            <a:r>
              <a:rPr lang="ru-RU" dirty="0" err="1"/>
              <a:t>і</a:t>
            </a:r>
            <a:r>
              <a:rPr lang="ru-RU" dirty="0"/>
              <a:t> </a:t>
            </a:r>
            <a:r>
              <a:rPr lang="ru-RU" dirty="0" err="1"/>
              <a:t>нижчого</a:t>
            </a:r>
            <a:r>
              <a:rPr lang="ru-RU" dirty="0"/>
              <a:t> </a:t>
            </a:r>
            <a:r>
              <a:rPr lang="ru-RU" dirty="0" err="1"/>
              <a:t>управлінської</a:t>
            </a:r>
            <a:r>
              <a:rPr lang="ru-RU" dirty="0"/>
              <a:t> ланки</a:t>
            </a:r>
          </a:p>
          <a:p>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14290"/>
            <a:ext cx="7498080" cy="6034110"/>
          </a:xfrm>
        </p:spPr>
        <p:txBody>
          <a:bodyPr/>
          <a:lstStyle/>
          <a:p>
            <a:pPr algn="ctr"/>
            <a:r>
              <a:rPr lang="ru-RU" dirty="0" err="1"/>
              <a:t>Види</a:t>
            </a:r>
            <a:r>
              <a:rPr lang="ru-RU" dirty="0"/>
              <a:t> </a:t>
            </a:r>
            <a:r>
              <a:rPr lang="ru-RU" dirty="0" err="1"/>
              <a:t>кадрових</a:t>
            </a:r>
            <a:r>
              <a:rPr lang="ru-RU" dirty="0"/>
              <a:t> агентств в </a:t>
            </a:r>
            <a:r>
              <a:rPr lang="ru-RU" dirty="0" err="1"/>
              <a:t>Україні</a:t>
            </a:r>
            <a:endParaRPr lang="ru-RU" dirty="0"/>
          </a:p>
          <a:p>
            <a:endParaRPr lang="ru-RU" dirty="0"/>
          </a:p>
        </p:txBody>
      </p:sp>
      <p:graphicFrame>
        <p:nvGraphicFramePr>
          <p:cNvPr id="4" name="Таблица 3"/>
          <p:cNvGraphicFramePr>
            <a:graphicFrameLocks noGrp="1"/>
          </p:cNvGraphicFramePr>
          <p:nvPr/>
        </p:nvGraphicFramePr>
        <p:xfrm>
          <a:off x="1214414" y="1357298"/>
          <a:ext cx="7572428" cy="4790951"/>
        </p:xfrm>
        <a:graphic>
          <a:graphicData uri="http://schemas.openxmlformats.org/drawingml/2006/table">
            <a:tbl>
              <a:tblPr firstRow="1" bandRow="1">
                <a:tableStyleId>{5C22544A-7EE6-4342-B048-85BDC9FD1C3A}</a:tableStyleId>
              </a:tblPr>
              <a:tblGrid>
                <a:gridCol w="3786214">
                  <a:extLst>
                    <a:ext uri="{9D8B030D-6E8A-4147-A177-3AD203B41FA5}">
                      <a16:colId xmlns:a16="http://schemas.microsoft.com/office/drawing/2014/main" val="20000"/>
                    </a:ext>
                  </a:extLst>
                </a:gridCol>
                <a:gridCol w="3786214">
                  <a:extLst>
                    <a:ext uri="{9D8B030D-6E8A-4147-A177-3AD203B41FA5}">
                      <a16:colId xmlns:a16="http://schemas.microsoft.com/office/drawing/2014/main" val="20001"/>
                    </a:ext>
                  </a:extLst>
                </a:gridCol>
              </a:tblGrid>
              <a:tr h="372893">
                <a:tc>
                  <a:txBody>
                    <a:bodyPr/>
                    <a:lstStyle/>
                    <a:p>
                      <a:pPr algn="ctr">
                        <a:spcAft>
                          <a:spcPts val="0"/>
                        </a:spcAft>
                      </a:pPr>
                      <a:r>
                        <a:rPr lang="ru-RU" sz="1800" kern="50">
                          <a:solidFill>
                            <a:srgbClr val="00000A"/>
                          </a:solidFill>
                          <a:latin typeface="+mn-lt"/>
                          <a:ea typeface="Times New Roman"/>
                        </a:rPr>
                        <a:t>вид агентства</a:t>
                      </a:r>
                    </a:p>
                  </a:txBody>
                  <a:tcPr marL="65405" marR="68580" marT="0" marB="0"/>
                </a:tc>
                <a:tc>
                  <a:txBody>
                    <a:bodyPr/>
                    <a:lstStyle/>
                    <a:p>
                      <a:pPr algn="ctr">
                        <a:spcAft>
                          <a:spcPts val="0"/>
                        </a:spcAft>
                      </a:pPr>
                      <a:r>
                        <a:rPr lang="ru-RU" sz="1800" kern="50">
                          <a:solidFill>
                            <a:srgbClr val="00000A"/>
                          </a:solidFill>
                          <a:latin typeface="+mn-lt"/>
                          <a:ea typeface="Times New Roman"/>
                        </a:rPr>
                        <a:t>умови застосування</a:t>
                      </a:r>
                    </a:p>
                  </a:txBody>
                  <a:tcPr marL="65405" marR="68580" marT="0" marB="0"/>
                </a:tc>
                <a:extLst>
                  <a:ext uri="{0D108BD9-81ED-4DB2-BD59-A6C34878D82A}">
                    <a16:rowId xmlns:a16="http://schemas.microsoft.com/office/drawing/2014/main" val="10000"/>
                  </a:ext>
                </a:extLst>
              </a:tr>
              <a:tr h="1379192">
                <a:tc>
                  <a:txBody>
                    <a:bodyPr/>
                    <a:lstStyle/>
                    <a:p>
                      <a:pPr algn="just">
                        <a:spcAft>
                          <a:spcPts val="0"/>
                        </a:spcAft>
                      </a:pPr>
                      <a:r>
                        <a:rPr lang="ru-RU" sz="1800" kern="50">
                          <a:solidFill>
                            <a:srgbClr val="00000A"/>
                          </a:solidFill>
                          <a:latin typeface="+mn-lt"/>
                          <a:ea typeface="Times New Roman"/>
                        </a:rPr>
                        <a:t>Хедхантінговие агентства прямого пошуку</a:t>
                      </a:r>
                    </a:p>
                  </a:txBody>
                  <a:tcPr marL="65405" marR="68580" marT="0" marB="0"/>
                </a:tc>
                <a:tc>
                  <a:txBody>
                    <a:bodyPr/>
                    <a:lstStyle/>
                    <a:p>
                      <a:pPr algn="just">
                        <a:spcAft>
                          <a:spcPts val="0"/>
                        </a:spcAft>
                      </a:pPr>
                      <a:r>
                        <a:rPr lang="ru-RU" sz="1800" kern="50">
                          <a:solidFill>
                            <a:srgbClr val="00000A"/>
                          </a:solidFill>
                          <a:latin typeface="+mn-lt"/>
                          <a:ea typeface="Times New Roman"/>
                        </a:rPr>
                        <a:t>Присутність на ринку великих компаній, в т.ч. представництв, відділень і філій традиційних корпорацій</a:t>
                      </a:r>
                    </a:p>
                  </a:txBody>
                  <a:tcPr marL="65405" marR="68580" marT="0" marB="0"/>
                </a:tc>
                <a:extLst>
                  <a:ext uri="{0D108BD9-81ED-4DB2-BD59-A6C34878D82A}">
                    <a16:rowId xmlns:a16="http://schemas.microsoft.com/office/drawing/2014/main" val="10001"/>
                  </a:ext>
                </a:extLst>
              </a:tr>
              <a:tr h="829837">
                <a:tc>
                  <a:txBody>
                    <a:bodyPr/>
                    <a:lstStyle/>
                    <a:p>
                      <a:pPr algn="just">
                        <a:spcAft>
                          <a:spcPts val="0"/>
                        </a:spcAft>
                      </a:pPr>
                      <a:r>
                        <a:rPr lang="ru-RU" sz="1800" kern="50">
                          <a:solidFill>
                            <a:srgbClr val="00000A"/>
                          </a:solidFill>
                          <a:latin typeface="+mn-lt"/>
                          <a:ea typeface="Times New Roman"/>
                        </a:rPr>
                        <a:t>Універсальні агентства стандартного пошуку</a:t>
                      </a:r>
                    </a:p>
                  </a:txBody>
                  <a:tcPr marL="65405" marR="68580" marT="0" marB="0"/>
                </a:tc>
                <a:tc>
                  <a:txBody>
                    <a:bodyPr/>
                    <a:lstStyle/>
                    <a:p>
                      <a:pPr algn="just">
                        <a:spcAft>
                          <a:spcPts val="0"/>
                        </a:spcAft>
                      </a:pPr>
                      <a:r>
                        <a:rPr lang="ru-RU" sz="1800" kern="50">
                          <a:solidFill>
                            <a:srgbClr val="00000A"/>
                          </a:solidFill>
                          <a:latin typeface="+mn-lt"/>
                          <a:ea typeface="Times New Roman"/>
                        </a:rPr>
                        <a:t>Наявність розвиненої інфраструктури ринку в цілому, в т.ч. ринку праці</a:t>
                      </a:r>
                    </a:p>
                  </a:txBody>
                  <a:tcPr marL="65405" marR="68580" marT="0" marB="0"/>
                </a:tc>
                <a:extLst>
                  <a:ext uri="{0D108BD9-81ED-4DB2-BD59-A6C34878D82A}">
                    <a16:rowId xmlns:a16="http://schemas.microsoft.com/office/drawing/2014/main" val="10002"/>
                  </a:ext>
                </a:extLst>
              </a:tr>
              <a:tr h="829837">
                <a:tc>
                  <a:txBody>
                    <a:bodyPr/>
                    <a:lstStyle/>
                    <a:p>
                      <a:pPr algn="just">
                        <a:spcAft>
                          <a:spcPts val="0"/>
                        </a:spcAft>
                      </a:pPr>
                      <a:r>
                        <a:rPr lang="ru-RU" sz="1800" kern="50">
                          <a:solidFill>
                            <a:srgbClr val="00000A"/>
                          </a:solidFill>
                          <a:latin typeface="+mn-lt"/>
                          <a:ea typeface="Times New Roman"/>
                        </a:rPr>
                        <a:t>Спеціалізовані агентства стандартного пошуку</a:t>
                      </a:r>
                    </a:p>
                  </a:txBody>
                  <a:tcPr marL="65405" marR="68580" marT="0" marB="0"/>
                </a:tc>
                <a:tc>
                  <a:txBody>
                    <a:bodyPr/>
                    <a:lstStyle/>
                    <a:p>
                      <a:pPr algn="just">
                        <a:spcAft>
                          <a:spcPts val="0"/>
                        </a:spcAft>
                      </a:pPr>
                      <a:r>
                        <a:rPr lang="ru-RU" sz="1800" kern="50">
                          <a:solidFill>
                            <a:srgbClr val="00000A"/>
                          </a:solidFill>
                          <a:latin typeface="+mn-lt"/>
                          <a:ea typeface="Times New Roman"/>
                        </a:rPr>
                        <a:t>Наявність розвиненої галузевої складової інфраструктури економіки</a:t>
                      </a:r>
                    </a:p>
                  </a:txBody>
                  <a:tcPr marL="65405" marR="68580" marT="0" marB="0"/>
                </a:tc>
                <a:extLst>
                  <a:ext uri="{0D108BD9-81ED-4DB2-BD59-A6C34878D82A}">
                    <a16:rowId xmlns:a16="http://schemas.microsoft.com/office/drawing/2014/main" val="10003"/>
                  </a:ext>
                </a:extLst>
              </a:tr>
              <a:tr h="1379192">
                <a:tc>
                  <a:txBody>
                    <a:bodyPr/>
                    <a:lstStyle/>
                    <a:p>
                      <a:pPr algn="just">
                        <a:spcAft>
                          <a:spcPts val="0"/>
                        </a:spcAft>
                      </a:pPr>
                      <a:r>
                        <a:rPr lang="ru-RU" sz="1800" kern="50">
                          <a:solidFill>
                            <a:srgbClr val="00000A"/>
                          </a:solidFill>
                          <a:latin typeface="+mn-lt"/>
                          <a:ea typeface="Times New Roman"/>
                        </a:rPr>
                        <a:t>лізингові компанії</a:t>
                      </a:r>
                    </a:p>
                  </a:txBody>
                  <a:tcPr marL="65405" marR="68580" marT="0" marB="0"/>
                </a:tc>
                <a:tc>
                  <a:txBody>
                    <a:bodyPr/>
                    <a:lstStyle/>
                    <a:p>
                      <a:pPr algn="just">
                        <a:spcAft>
                          <a:spcPts val="0"/>
                        </a:spcAft>
                      </a:pPr>
                      <a:r>
                        <a:rPr lang="ru-RU" sz="1800" kern="50" dirty="0" err="1">
                          <a:solidFill>
                            <a:srgbClr val="00000A"/>
                          </a:solidFill>
                          <a:latin typeface="+mn-lt"/>
                          <a:ea typeface="Times New Roman"/>
                        </a:rPr>
                        <a:t>Наявність</a:t>
                      </a:r>
                      <a:r>
                        <a:rPr lang="ru-RU" sz="1800" kern="50" dirty="0">
                          <a:solidFill>
                            <a:srgbClr val="00000A"/>
                          </a:solidFill>
                          <a:latin typeface="+mn-lt"/>
                          <a:ea typeface="Times New Roman"/>
                        </a:rPr>
                        <a:t> </a:t>
                      </a:r>
                      <a:r>
                        <a:rPr lang="ru-RU" sz="1800" kern="50" dirty="0" err="1">
                          <a:solidFill>
                            <a:srgbClr val="00000A"/>
                          </a:solidFill>
                          <a:latin typeface="+mn-lt"/>
                          <a:ea typeface="Times New Roman"/>
                        </a:rPr>
                        <a:t>відповідного</a:t>
                      </a:r>
                      <a:r>
                        <a:rPr lang="ru-RU" sz="1800" kern="50" dirty="0">
                          <a:solidFill>
                            <a:srgbClr val="00000A"/>
                          </a:solidFill>
                          <a:latin typeface="+mn-lt"/>
                          <a:ea typeface="Times New Roman"/>
                        </a:rPr>
                        <a:t> трудового </a:t>
                      </a:r>
                      <a:r>
                        <a:rPr lang="ru-RU" sz="1800" kern="50" dirty="0" err="1">
                          <a:solidFill>
                            <a:srgbClr val="00000A"/>
                          </a:solidFill>
                          <a:latin typeface="+mn-lt"/>
                          <a:ea typeface="Times New Roman"/>
                        </a:rPr>
                        <a:t>законодавства</a:t>
                      </a:r>
                      <a:r>
                        <a:rPr lang="ru-RU" sz="1800" kern="50" dirty="0">
                          <a:solidFill>
                            <a:srgbClr val="00000A"/>
                          </a:solidFill>
                          <a:latin typeface="+mn-lt"/>
                          <a:ea typeface="Times New Roman"/>
                        </a:rPr>
                        <a:t> (без </a:t>
                      </a:r>
                      <a:r>
                        <a:rPr lang="ru-RU" sz="1800" kern="50" dirty="0" err="1">
                          <a:solidFill>
                            <a:srgbClr val="00000A"/>
                          </a:solidFill>
                          <a:latin typeface="+mn-lt"/>
                          <a:ea typeface="Times New Roman"/>
                        </a:rPr>
                        <a:t>згадок</a:t>
                      </a:r>
                      <a:r>
                        <a:rPr lang="ru-RU" sz="1800" kern="50" dirty="0">
                          <a:solidFill>
                            <a:srgbClr val="00000A"/>
                          </a:solidFill>
                          <a:latin typeface="+mn-lt"/>
                          <a:ea typeface="Times New Roman"/>
                        </a:rPr>
                        <a:t> про </a:t>
                      </a:r>
                      <a:r>
                        <a:rPr lang="ru-RU" sz="1800" kern="50" dirty="0" err="1">
                          <a:solidFill>
                            <a:srgbClr val="00000A"/>
                          </a:solidFill>
                          <a:latin typeface="+mn-lt"/>
                          <a:ea typeface="Times New Roman"/>
                        </a:rPr>
                        <a:t>безстрокове</a:t>
                      </a:r>
                      <a:r>
                        <a:rPr lang="ru-RU" sz="1800" kern="50" dirty="0">
                          <a:solidFill>
                            <a:srgbClr val="00000A"/>
                          </a:solidFill>
                          <a:latin typeface="+mn-lt"/>
                          <a:ea typeface="Times New Roman"/>
                        </a:rPr>
                        <a:t> </a:t>
                      </a:r>
                      <a:r>
                        <a:rPr lang="ru-RU" sz="1800" kern="50" dirty="0" err="1">
                          <a:solidFill>
                            <a:srgbClr val="00000A"/>
                          </a:solidFill>
                          <a:latin typeface="+mn-lt"/>
                          <a:ea typeface="Times New Roman"/>
                        </a:rPr>
                        <a:t>наймання</a:t>
                      </a:r>
                      <a:r>
                        <a:rPr lang="ru-RU" sz="1800" kern="50" dirty="0">
                          <a:solidFill>
                            <a:srgbClr val="00000A"/>
                          </a:solidFill>
                          <a:latin typeface="+mn-lt"/>
                          <a:ea typeface="Times New Roman"/>
                        </a:rPr>
                        <a:t>), </a:t>
                      </a:r>
                      <a:r>
                        <a:rPr lang="ru-RU" sz="1800" kern="50" dirty="0" err="1">
                          <a:solidFill>
                            <a:srgbClr val="00000A"/>
                          </a:solidFill>
                          <a:latin typeface="+mn-lt"/>
                          <a:ea typeface="Times New Roman"/>
                        </a:rPr>
                        <a:t>високий</a:t>
                      </a:r>
                      <a:r>
                        <a:rPr lang="ru-RU" sz="1800" kern="50" dirty="0">
                          <a:solidFill>
                            <a:srgbClr val="00000A"/>
                          </a:solidFill>
                          <a:latin typeface="+mn-lt"/>
                          <a:ea typeface="Times New Roman"/>
                        </a:rPr>
                        <a:t> </a:t>
                      </a:r>
                      <a:r>
                        <a:rPr lang="ru-RU" sz="1800" kern="50" dirty="0" err="1">
                          <a:solidFill>
                            <a:srgbClr val="00000A"/>
                          </a:solidFill>
                          <a:latin typeface="+mn-lt"/>
                          <a:ea typeface="Times New Roman"/>
                        </a:rPr>
                        <a:t>рівень</a:t>
                      </a:r>
                      <a:r>
                        <a:rPr lang="ru-RU" sz="1800" kern="50" dirty="0">
                          <a:solidFill>
                            <a:srgbClr val="00000A"/>
                          </a:solidFill>
                          <a:latin typeface="+mn-lt"/>
                          <a:ea typeface="Times New Roman"/>
                        </a:rPr>
                        <a:t> оплати </a:t>
                      </a:r>
                      <a:r>
                        <a:rPr lang="ru-RU" sz="1800" kern="50" dirty="0" err="1">
                          <a:solidFill>
                            <a:srgbClr val="00000A"/>
                          </a:solidFill>
                          <a:latin typeface="+mn-lt"/>
                          <a:ea typeface="Times New Roman"/>
                        </a:rPr>
                        <a:t>праці</a:t>
                      </a:r>
                      <a:r>
                        <a:rPr lang="ru-RU" sz="1800" kern="50" dirty="0">
                          <a:solidFill>
                            <a:srgbClr val="00000A"/>
                          </a:solidFill>
                          <a:latin typeface="+mn-lt"/>
                          <a:ea typeface="Times New Roman"/>
                        </a:rPr>
                        <a:t> рекрутерів</a:t>
                      </a:r>
                    </a:p>
                  </a:txBody>
                  <a:tcPr marL="65405" marR="68580" marT="0" marB="0"/>
                </a:tc>
                <a:extLst>
                  <a:ext uri="{0D108BD9-81ED-4DB2-BD59-A6C34878D82A}">
                    <a16:rowId xmlns:a16="http://schemas.microsoft.com/office/drawing/2014/main" val="10004"/>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428604"/>
            <a:ext cx="7498080" cy="571504"/>
          </a:xfrm>
        </p:spPr>
        <p:txBody>
          <a:bodyPr>
            <a:normAutofit fontScale="90000"/>
          </a:bodyPr>
          <a:lstStyle/>
          <a:p>
            <a:r>
              <a:rPr lang="uk-UA" sz="2700" b="1" dirty="0"/>
              <a:t>1.1. </a:t>
            </a:r>
            <a:r>
              <a:rPr lang="uk-UA" sz="2700" b="1" dirty="0" err="1"/>
              <a:t>Рекрутмент</a:t>
            </a:r>
            <a:r>
              <a:rPr lang="uk-UA" sz="2700" b="1" dirty="0"/>
              <a:t> як вид підприємницької діяльності, його соціальне і економічне значення</a:t>
            </a:r>
            <a:br>
              <a:rPr lang="ru-RU" dirty="0"/>
            </a:br>
            <a:endParaRPr lang="ru-RU" dirty="0"/>
          </a:p>
        </p:txBody>
      </p:sp>
      <p:sp>
        <p:nvSpPr>
          <p:cNvPr id="3" name="Содержимое 2"/>
          <p:cNvSpPr>
            <a:spLocks noGrp="1"/>
          </p:cNvSpPr>
          <p:nvPr>
            <p:ph idx="1"/>
          </p:nvPr>
        </p:nvSpPr>
        <p:spPr>
          <a:xfrm>
            <a:off x="1435608" y="928670"/>
            <a:ext cx="7498080" cy="5319730"/>
          </a:xfrm>
        </p:spPr>
        <p:txBody>
          <a:bodyPr>
            <a:normAutofit fontScale="77500" lnSpcReduction="20000"/>
          </a:bodyPr>
          <a:lstStyle/>
          <a:p>
            <a:r>
              <a:rPr lang="uk-UA" b="1" dirty="0"/>
              <a:t>Рекрутинг (</a:t>
            </a:r>
            <a:r>
              <a:rPr lang="uk-UA" b="1" dirty="0" err="1"/>
              <a:t>рекрутмент</a:t>
            </a:r>
            <a:r>
              <a:rPr lang="uk-UA" b="1" dirty="0"/>
              <a:t>)</a:t>
            </a:r>
            <a:r>
              <a:rPr lang="uk-UA" dirty="0"/>
              <a:t> - діяльність по створенню умов для заповнення вакансій (вакантних робочих місць) у компанії-замовника (роботодавця) компетентними фахівцями, відповідними за своїми якостями вимогам замовників - включає комплекс організаційних заходів, що проводяться агентством в інтересах організації, яка зробила замовлення на заміщення вакантної посади, що полягає в формуванні та надання замовнику списку відібраних, відповідно до вимог замовника, кандидатів на дану посаду з метою подальшого прийому на роботу. Таким чином, рекрутинг - це діяльність по підбору та відбору необхідних фахівців для компанії - замовника.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85728"/>
            <a:ext cx="7498080" cy="5962672"/>
          </a:xfrm>
        </p:spPr>
        <p:txBody>
          <a:bodyPr>
            <a:normAutofit fontScale="62500" lnSpcReduction="20000"/>
          </a:bodyPr>
          <a:lstStyle/>
          <a:p>
            <a:r>
              <a:rPr lang="ru-RU" dirty="0" err="1"/>
              <a:t>Третя</a:t>
            </a:r>
            <a:r>
              <a:rPr lang="ru-RU" dirty="0"/>
              <a:t> </a:t>
            </a:r>
            <a:r>
              <a:rPr lang="ru-RU" dirty="0" err="1"/>
              <a:t>ознака</a:t>
            </a:r>
            <a:r>
              <a:rPr lang="ru-RU" dirty="0"/>
              <a:t> </a:t>
            </a:r>
            <a:r>
              <a:rPr lang="ru-RU" dirty="0" err="1"/>
              <a:t>класифікації</a:t>
            </a:r>
            <a:r>
              <a:rPr lang="ru-RU" dirty="0"/>
              <a:t> - за </a:t>
            </a:r>
            <a:r>
              <a:rPr lang="ru-RU" dirty="0" err="1"/>
              <a:t>рівнем</a:t>
            </a:r>
            <a:r>
              <a:rPr lang="ru-RU" dirty="0"/>
              <a:t> </a:t>
            </a:r>
            <a:r>
              <a:rPr lang="ru-RU" dirty="0" err="1"/>
              <a:t>поділу</a:t>
            </a:r>
            <a:r>
              <a:rPr lang="ru-RU" dirty="0"/>
              <a:t> </a:t>
            </a:r>
            <a:r>
              <a:rPr lang="ru-RU" dirty="0" err="1"/>
              <a:t>праці</a:t>
            </a:r>
            <a:r>
              <a:rPr lang="ru-RU" dirty="0"/>
              <a:t> - проводиться на </a:t>
            </a:r>
            <a:r>
              <a:rPr lang="ru-RU" dirty="0" err="1"/>
              <a:t>основі</a:t>
            </a:r>
            <a:r>
              <a:rPr lang="ru-RU" dirty="0"/>
              <a:t> </a:t>
            </a:r>
            <a:r>
              <a:rPr lang="ru-RU" dirty="0" err="1"/>
              <a:t>професійної</a:t>
            </a:r>
            <a:r>
              <a:rPr lang="ru-RU" dirty="0"/>
              <a:t> </a:t>
            </a:r>
            <a:r>
              <a:rPr lang="ru-RU" dirty="0" err="1"/>
              <a:t>приналежності</a:t>
            </a:r>
            <a:r>
              <a:rPr lang="ru-RU" dirty="0"/>
              <a:t> </a:t>
            </a:r>
            <a:r>
              <a:rPr lang="ru-RU" dirty="0" err="1"/>
              <a:t>або</a:t>
            </a:r>
            <a:r>
              <a:rPr lang="ru-RU" dirty="0"/>
              <a:t> </a:t>
            </a:r>
            <a:r>
              <a:rPr lang="ru-RU" dirty="0" err="1"/>
              <a:t>сфери</a:t>
            </a:r>
            <a:r>
              <a:rPr lang="ru-RU" dirty="0"/>
              <a:t> </a:t>
            </a:r>
            <a:r>
              <a:rPr lang="ru-RU" dirty="0" err="1"/>
              <a:t>діяльності</a:t>
            </a:r>
            <a:r>
              <a:rPr lang="ru-RU" dirty="0"/>
              <a:t> подбираемого персоналу. В </a:t>
            </a:r>
            <a:r>
              <a:rPr lang="ru-RU" dirty="0" err="1"/>
              <a:t>результаті</a:t>
            </a:r>
            <a:r>
              <a:rPr lang="ru-RU" dirty="0"/>
              <a:t> </a:t>
            </a:r>
            <a:r>
              <a:rPr lang="ru-RU" dirty="0" err="1"/>
              <a:t>виділяють</a:t>
            </a:r>
            <a:r>
              <a:rPr lang="ru-RU" dirty="0"/>
              <a:t> </a:t>
            </a:r>
            <a:r>
              <a:rPr lang="ru-RU" dirty="0" err="1"/>
              <a:t>спеціалізовані</a:t>
            </a:r>
            <a:r>
              <a:rPr lang="ru-RU" dirty="0"/>
              <a:t> агентства </a:t>
            </a:r>
            <a:r>
              <a:rPr lang="ru-RU" dirty="0" err="1"/>
              <a:t>і</a:t>
            </a:r>
            <a:r>
              <a:rPr lang="ru-RU" dirty="0"/>
              <a:t> </a:t>
            </a:r>
            <a:r>
              <a:rPr lang="ru-RU" dirty="0" err="1"/>
              <a:t>універсальні</a:t>
            </a:r>
            <a:r>
              <a:rPr lang="ru-RU" dirty="0"/>
              <a:t> </a:t>
            </a:r>
            <a:r>
              <a:rPr lang="ru-RU" dirty="0" err="1"/>
              <a:t>агентства</a:t>
            </a:r>
            <a:r>
              <a:rPr lang="ru-RU" dirty="0"/>
              <a:t>.</a:t>
            </a:r>
          </a:p>
          <a:p>
            <a:r>
              <a:rPr lang="ru-RU" b="1" dirty="0" err="1"/>
              <a:t>спеціалізовані</a:t>
            </a:r>
            <a:r>
              <a:rPr lang="ru-RU" b="1" dirty="0"/>
              <a:t> агентства</a:t>
            </a:r>
            <a:r>
              <a:rPr lang="ru-RU" dirty="0"/>
              <a:t>- </a:t>
            </a:r>
            <a:r>
              <a:rPr lang="ru-RU" dirty="0" err="1"/>
              <a:t>їх</a:t>
            </a:r>
            <a:r>
              <a:rPr lang="ru-RU" dirty="0"/>
              <a:t> </a:t>
            </a:r>
            <a:r>
              <a:rPr lang="ru-RU" dirty="0" err="1"/>
              <a:t>існування</a:t>
            </a:r>
            <a:r>
              <a:rPr lang="ru-RU" dirty="0"/>
              <a:t> </a:t>
            </a:r>
            <a:r>
              <a:rPr lang="ru-RU" dirty="0" err="1"/>
              <a:t>свідчить</a:t>
            </a:r>
            <a:r>
              <a:rPr lang="ru-RU" dirty="0"/>
              <a:t> про </a:t>
            </a:r>
            <a:r>
              <a:rPr lang="ru-RU" dirty="0" err="1"/>
              <a:t>наявність</a:t>
            </a:r>
            <a:r>
              <a:rPr lang="ru-RU" dirty="0"/>
              <a:t> в конкретному </a:t>
            </a:r>
            <a:r>
              <a:rPr lang="ru-RU" dirty="0" err="1"/>
              <a:t>регіоні</a:t>
            </a:r>
            <a:r>
              <a:rPr lang="ru-RU" dirty="0"/>
              <a:t> </a:t>
            </a:r>
            <a:r>
              <a:rPr lang="ru-RU" dirty="0" err="1"/>
              <a:t>розвиненого</a:t>
            </a:r>
            <a:r>
              <a:rPr lang="ru-RU" dirty="0"/>
              <a:t> ринку </a:t>
            </a:r>
            <a:r>
              <a:rPr lang="ru-RU" dirty="0" err="1"/>
              <a:t>спеціалізованої</a:t>
            </a:r>
            <a:r>
              <a:rPr lang="ru-RU" dirty="0"/>
              <a:t> </a:t>
            </a:r>
            <a:r>
              <a:rPr lang="ru-RU" dirty="0" err="1"/>
              <a:t>робочої</a:t>
            </a:r>
            <a:r>
              <a:rPr lang="ru-RU" dirty="0"/>
              <a:t> </a:t>
            </a:r>
            <a:r>
              <a:rPr lang="ru-RU" dirty="0" err="1"/>
              <a:t>сили</a:t>
            </a:r>
            <a:r>
              <a:rPr lang="ru-RU" dirty="0"/>
              <a:t>. </a:t>
            </a:r>
            <a:r>
              <a:rPr lang="ru-RU" dirty="0" err="1"/>
              <a:t>Ці</a:t>
            </a:r>
            <a:r>
              <a:rPr lang="ru-RU" dirty="0"/>
              <a:t> агентства </a:t>
            </a:r>
            <a:r>
              <a:rPr lang="ru-RU" dirty="0" err="1"/>
              <a:t>спеціалізуються</a:t>
            </a:r>
            <a:r>
              <a:rPr lang="ru-RU" dirty="0"/>
              <a:t> на </a:t>
            </a:r>
            <a:r>
              <a:rPr lang="ru-RU" dirty="0" err="1"/>
              <a:t>підборі</a:t>
            </a:r>
            <a:r>
              <a:rPr lang="ru-RU" dirty="0"/>
              <a:t> персоналу в </a:t>
            </a:r>
            <a:r>
              <a:rPr lang="ru-RU" dirty="0" err="1"/>
              <a:t>різних</a:t>
            </a:r>
            <a:r>
              <a:rPr lang="ru-RU" dirty="0"/>
              <a:t> областях. </a:t>
            </a:r>
            <a:r>
              <a:rPr lang="ru-RU" dirty="0" err="1"/>
              <a:t>Наприклад</a:t>
            </a:r>
            <a:r>
              <a:rPr lang="ru-RU" dirty="0"/>
              <a:t>: маркетинг, </a:t>
            </a:r>
            <a:r>
              <a:rPr lang="ru-RU" dirty="0" err="1"/>
              <a:t>фінанси</a:t>
            </a:r>
            <a:r>
              <a:rPr lang="ru-RU" dirty="0"/>
              <a:t>, </a:t>
            </a:r>
            <a:r>
              <a:rPr lang="ru-RU" dirty="0" err="1"/>
              <a:t>зв'язки</a:t>
            </a:r>
            <a:r>
              <a:rPr lang="ru-RU" dirty="0"/>
              <a:t> </a:t>
            </a:r>
            <a:r>
              <a:rPr lang="ru-RU" dirty="0" err="1"/>
              <a:t>з</a:t>
            </a:r>
            <a:r>
              <a:rPr lang="ru-RU" dirty="0"/>
              <a:t> </a:t>
            </a:r>
            <a:r>
              <a:rPr lang="ru-RU" dirty="0" err="1"/>
              <a:t>громадськістю</a:t>
            </a:r>
            <a:r>
              <a:rPr lang="ru-RU" dirty="0"/>
              <a:t>, </a:t>
            </a:r>
            <a:r>
              <a:rPr lang="ru-RU" dirty="0" err="1"/>
              <a:t>певна</a:t>
            </a:r>
            <a:r>
              <a:rPr lang="ru-RU" dirty="0"/>
              <a:t> </a:t>
            </a:r>
            <a:r>
              <a:rPr lang="ru-RU" dirty="0" err="1"/>
              <a:t>галузь</a:t>
            </a:r>
            <a:r>
              <a:rPr lang="ru-RU" dirty="0"/>
              <a:t> </a:t>
            </a:r>
            <a:r>
              <a:rPr lang="ru-RU" dirty="0" err="1"/>
              <a:t>промисловості</a:t>
            </a:r>
            <a:r>
              <a:rPr lang="ru-RU" dirty="0"/>
              <a:t> </a:t>
            </a:r>
            <a:r>
              <a:rPr lang="ru-RU" dirty="0" err="1"/>
              <a:t>або</a:t>
            </a:r>
            <a:r>
              <a:rPr lang="ru-RU" dirty="0"/>
              <a:t> </a:t>
            </a:r>
            <a:r>
              <a:rPr lang="ru-RU" dirty="0" err="1"/>
              <a:t>сфери</a:t>
            </a:r>
            <a:r>
              <a:rPr lang="ru-RU" dirty="0"/>
              <a:t> </a:t>
            </a:r>
            <a:r>
              <a:rPr lang="ru-RU" dirty="0" err="1"/>
              <a:t>послуг</a:t>
            </a:r>
            <a:r>
              <a:rPr lang="ru-RU" dirty="0"/>
              <a:t> </a:t>
            </a:r>
            <a:r>
              <a:rPr lang="ru-RU" dirty="0" err="1"/>
              <a:t>і</a:t>
            </a:r>
            <a:r>
              <a:rPr lang="ru-RU" dirty="0"/>
              <a:t> т.д. </a:t>
            </a:r>
            <a:r>
              <a:rPr lang="ru-RU" dirty="0" err="1"/>
              <a:t>Аналіз</a:t>
            </a:r>
            <a:r>
              <a:rPr lang="ru-RU" dirty="0"/>
              <a:t> практики </a:t>
            </a:r>
            <a:r>
              <a:rPr lang="ru-RU" dirty="0" err="1"/>
              <a:t>роботи</a:t>
            </a:r>
            <a:r>
              <a:rPr lang="ru-RU" dirty="0"/>
              <a:t> рекрутингових </a:t>
            </a:r>
            <a:r>
              <a:rPr lang="ru-RU" dirty="0" err="1"/>
              <a:t>компаній</a:t>
            </a:r>
            <a:r>
              <a:rPr lang="ru-RU" dirty="0"/>
              <a:t> </a:t>
            </a:r>
            <a:r>
              <a:rPr lang="ru-RU" dirty="0" err="1"/>
              <a:t>показує</a:t>
            </a:r>
            <a:r>
              <a:rPr lang="ru-RU" dirty="0"/>
              <a:t>, </a:t>
            </a:r>
            <a:r>
              <a:rPr lang="ru-RU" dirty="0" err="1"/>
              <a:t>що</a:t>
            </a:r>
            <a:r>
              <a:rPr lang="ru-RU" dirty="0"/>
              <a:t> </a:t>
            </a:r>
            <a:r>
              <a:rPr lang="ru-RU" dirty="0" err="1"/>
              <a:t>спеціалізовані</a:t>
            </a:r>
            <a:r>
              <a:rPr lang="ru-RU" dirty="0"/>
              <a:t> </a:t>
            </a:r>
            <a:r>
              <a:rPr lang="ru-RU" dirty="0" err="1"/>
              <a:t>рекрутингові</a:t>
            </a:r>
            <a:r>
              <a:rPr lang="ru-RU" dirty="0"/>
              <a:t> агентства </a:t>
            </a:r>
            <a:r>
              <a:rPr lang="ru-RU" dirty="0" err="1"/>
              <a:t>надають</a:t>
            </a:r>
            <a:r>
              <a:rPr lang="ru-RU" dirty="0"/>
              <a:t> </a:t>
            </a:r>
            <a:r>
              <a:rPr lang="ru-RU" dirty="0" err="1"/>
              <a:t>найбільш</a:t>
            </a:r>
            <a:r>
              <a:rPr lang="ru-RU" dirty="0"/>
              <a:t> </a:t>
            </a:r>
            <a:r>
              <a:rPr lang="ru-RU" dirty="0" err="1"/>
              <a:t>якісні</a:t>
            </a:r>
            <a:r>
              <a:rPr lang="ru-RU" dirty="0"/>
              <a:t> </a:t>
            </a:r>
            <a:r>
              <a:rPr lang="ru-RU" dirty="0" err="1"/>
              <a:t>послуги</a:t>
            </a:r>
            <a:r>
              <a:rPr lang="ru-RU" dirty="0"/>
              <a:t> в </a:t>
            </a:r>
            <a:r>
              <a:rPr lang="ru-RU" dirty="0" err="1"/>
              <a:t>тій</a:t>
            </a:r>
            <a:r>
              <a:rPr lang="ru-RU" dirty="0"/>
              <a:t> </a:t>
            </a:r>
            <a:r>
              <a:rPr lang="ru-RU" dirty="0" err="1"/>
              <a:t>чи</a:t>
            </a:r>
            <a:r>
              <a:rPr lang="ru-RU" dirty="0"/>
              <a:t> </a:t>
            </a:r>
            <a:r>
              <a:rPr lang="ru-RU" dirty="0" err="1"/>
              <a:t>іншій</a:t>
            </a:r>
            <a:r>
              <a:rPr lang="ru-RU" dirty="0"/>
              <a:t> </a:t>
            </a:r>
            <a:r>
              <a:rPr lang="ru-RU" dirty="0" err="1"/>
              <a:t>області</a:t>
            </a:r>
            <a:r>
              <a:rPr lang="ru-RU" dirty="0"/>
              <a:t>. </a:t>
            </a:r>
            <a:r>
              <a:rPr lang="ru-RU" dirty="0" err="1"/>
              <a:t>Спеціалізація</a:t>
            </a:r>
            <a:r>
              <a:rPr lang="ru-RU" dirty="0"/>
              <a:t> </a:t>
            </a:r>
            <a:r>
              <a:rPr lang="ru-RU" dirty="0" err="1"/>
              <a:t>серед</a:t>
            </a:r>
            <a:r>
              <a:rPr lang="ru-RU" dirty="0"/>
              <a:t> </a:t>
            </a:r>
            <a:r>
              <a:rPr lang="ru-RU" dirty="0" err="1"/>
              <a:t>українських</a:t>
            </a:r>
            <a:r>
              <a:rPr lang="ru-RU" dirty="0"/>
              <a:t> </a:t>
            </a:r>
            <a:r>
              <a:rPr lang="ru-RU" dirty="0" err="1"/>
              <a:t>рекрутерских</a:t>
            </a:r>
            <a:r>
              <a:rPr lang="ru-RU" dirty="0"/>
              <a:t> </a:t>
            </a:r>
            <a:r>
              <a:rPr lang="ru-RU" dirty="0" err="1"/>
              <a:t>фірм</a:t>
            </a:r>
            <a:r>
              <a:rPr lang="ru-RU" dirty="0"/>
              <a:t> </a:t>
            </a:r>
            <a:r>
              <a:rPr lang="ru-RU" dirty="0" err="1"/>
              <a:t>розвинена</a:t>
            </a:r>
            <a:r>
              <a:rPr lang="ru-RU" dirty="0"/>
              <a:t> слабо, тому </a:t>
            </a:r>
            <a:r>
              <a:rPr lang="ru-RU" dirty="0" err="1"/>
              <a:t>спеціалізованим</a:t>
            </a:r>
            <a:r>
              <a:rPr lang="ru-RU" dirty="0"/>
              <a:t> агентствам доводиться </a:t>
            </a:r>
            <a:r>
              <a:rPr lang="ru-RU" dirty="0" err="1"/>
              <a:t>значно</a:t>
            </a:r>
            <a:r>
              <a:rPr lang="ru-RU" dirty="0"/>
              <a:t> </a:t>
            </a:r>
            <a:r>
              <a:rPr lang="ru-RU" dirty="0" err="1"/>
              <a:t>розширювати</a:t>
            </a:r>
            <a:r>
              <a:rPr lang="ru-RU" dirty="0"/>
              <a:t> </a:t>
            </a:r>
            <a:r>
              <a:rPr lang="ru-RU" dirty="0" err="1"/>
              <a:t>заявлену</a:t>
            </a:r>
            <a:r>
              <a:rPr lang="ru-RU" dirty="0"/>
              <a:t> </a:t>
            </a:r>
            <a:r>
              <a:rPr lang="ru-RU" dirty="0" err="1"/>
              <a:t>спеціалізацію</a:t>
            </a:r>
            <a:r>
              <a:rPr lang="ru-RU" dirty="0"/>
              <a:t> </a:t>
            </a:r>
            <a:r>
              <a:rPr lang="ru-RU" dirty="0" err="1"/>
              <a:t>або</a:t>
            </a:r>
            <a:r>
              <a:rPr lang="ru-RU" dirty="0"/>
              <a:t> </a:t>
            </a:r>
            <a:r>
              <a:rPr lang="ru-RU" dirty="0" err="1"/>
              <a:t>йти</a:t>
            </a:r>
            <a:r>
              <a:rPr lang="ru-RU" dirty="0"/>
              <a:t> </a:t>
            </a:r>
            <a:r>
              <a:rPr lang="ru-RU" dirty="0" err="1"/>
              <a:t>з</a:t>
            </a:r>
            <a:r>
              <a:rPr lang="ru-RU" dirty="0"/>
              <a:t> ринку.</a:t>
            </a:r>
          </a:p>
          <a:p>
            <a:r>
              <a:rPr lang="ru-RU" b="1" dirty="0" err="1"/>
              <a:t>універсальні</a:t>
            </a:r>
            <a:r>
              <a:rPr lang="ru-RU" b="1" dirty="0"/>
              <a:t> </a:t>
            </a:r>
            <a:r>
              <a:rPr lang="ru-RU" b="1" dirty="0" err="1"/>
              <a:t>агентства</a:t>
            </a:r>
            <a:r>
              <a:rPr lang="ru-RU" dirty="0" err="1"/>
              <a:t>займаються</a:t>
            </a:r>
            <a:r>
              <a:rPr lang="ru-RU" dirty="0"/>
              <a:t> </a:t>
            </a:r>
            <a:r>
              <a:rPr lang="ru-RU" dirty="0" err="1"/>
              <a:t>підбором</a:t>
            </a:r>
            <a:r>
              <a:rPr lang="ru-RU" dirty="0"/>
              <a:t> персоналу на </a:t>
            </a:r>
            <a:r>
              <a:rPr lang="ru-RU" dirty="0" err="1"/>
              <a:t>різні</a:t>
            </a:r>
            <a:r>
              <a:rPr lang="ru-RU" dirty="0"/>
              <a:t> посади в </a:t>
            </a:r>
            <a:r>
              <a:rPr lang="ru-RU" dirty="0" err="1"/>
              <a:t>компанії</a:t>
            </a:r>
            <a:r>
              <a:rPr lang="ru-RU" dirty="0"/>
              <a:t> </a:t>
            </a:r>
            <a:r>
              <a:rPr lang="ru-RU" dirty="0" err="1"/>
              <a:t>будь-якій</a:t>
            </a:r>
            <a:r>
              <a:rPr lang="ru-RU" dirty="0"/>
              <a:t> </a:t>
            </a:r>
            <a:r>
              <a:rPr lang="ru-RU" dirty="0" err="1"/>
              <a:t>галузі</a:t>
            </a:r>
            <a:r>
              <a:rPr lang="ru-RU" dirty="0"/>
              <a:t>. В </a:t>
            </a:r>
            <a:r>
              <a:rPr lang="ru-RU" dirty="0" err="1"/>
              <a:t>Україні</a:t>
            </a:r>
            <a:r>
              <a:rPr lang="ru-RU" dirty="0"/>
              <a:t> до </a:t>
            </a:r>
            <a:r>
              <a:rPr lang="ru-RU" dirty="0" err="1"/>
              <a:t>цієї</a:t>
            </a:r>
            <a:r>
              <a:rPr lang="ru-RU" dirty="0"/>
              <a:t> </a:t>
            </a:r>
            <a:r>
              <a:rPr lang="ru-RU" dirty="0" err="1"/>
              <a:t>категорії</a:t>
            </a:r>
            <a:r>
              <a:rPr lang="ru-RU" dirty="0"/>
              <a:t> </a:t>
            </a:r>
            <a:r>
              <a:rPr lang="ru-RU" dirty="0" err="1"/>
              <a:t>належить</a:t>
            </a:r>
            <a:r>
              <a:rPr lang="ru-RU" dirty="0"/>
              <a:t> </a:t>
            </a:r>
            <a:r>
              <a:rPr lang="ru-RU" dirty="0" err="1"/>
              <a:t>переважна</a:t>
            </a:r>
            <a:r>
              <a:rPr lang="ru-RU" dirty="0"/>
              <a:t> </a:t>
            </a:r>
            <a:r>
              <a:rPr lang="ru-RU" dirty="0" err="1"/>
              <a:t>більшість</a:t>
            </a:r>
            <a:r>
              <a:rPr lang="ru-RU" dirty="0"/>
              <a:t> </a:t>
            </a:r>
            <a:r>
              <a:rPr lang="ru-RU" dirty="0" err="1"/>
              <a:t>кадрових</a:t>
            </a:r>
            <a:r>
              <a:rPr lang="ru-RU" dirty="0"/>
              <a:t> агентств.</a:t>
            </a:r>
          </a:p>
          <a:p>
            <a:r>
              <a:rPr lang="ru-RU" dirty="0" err="1"/>
              <a:t>Таку</a:t>
            </a:r>
            <a:r>
              <a:rPr lang="ru-RU" dirty="0"/>
              <a:t> </a:t>
            </a:r>
            <a:r>
              <a:rPr lang="ru-RU" dirty="0" err="1"/>
              <a:t>класифікацію</a:t>
            </a:r>
            <a:r>
              <a:rPr lang="ru-RU" dirty="0"/>
              <a:t> </a:t>
            </a:r>
            <a:r>
              <a:rPr lang="ru-RU" dirty="0" err="1"/>
              <a:t>рекрутерских</a:t>
            </a:r>
            <a:r>
              <a:rPr lang="ru-RU" dirty="0"/>
              <a:t> </a:t>
            </a:r>
            <a:r>
              <a:rPr lang="ru-RU" dirty="0" err="1"/>
              <a:t>компаній</a:t>
            </a:r>
            <a:r>
              <a:rPr lang="ru-RU" dirty="0"/>
              <a:t> </a:t>
            </a:r>
            <a:r>
              <a:rPr lang="ru-RU" dirty="0" err="1"/>
              <a:t>проводять</a:t>
            </a:r>
            <a:r>
              <a:rPr lang="ru-RU" dirty="0"/>
              <a:t> за типами найму, де </a:t>
            </a:r>
            <a:r>
              <a:rPr lang="ru-RU" dirty="0" err="1"/>
              <a:t>виділяють</a:t>
            </a:r>
            <a:r>
              <a:rPr lang="ru-RU" dirty="0"/>
              <a:t> агентства по </a:t>
            </a:r>
            <a:r>
              <a:rPr lang="ru-RU" dirty="0" err="1"/>
              <a:t>підбору</a:t>
            </a:r>
            <a:r>
              <a:rPr lang="ru-RU" dirty="0"/>
              <a:t> на </a:t>
            </a:r>
            <a:r>
              <a:rPr lang="ru-RU" dirty="0" err="1"/>
              <a:t>постійну</a:t>
            </a:r>
            <a:r>
              <a:rPr lang="ru-RU" dirty="0"/>
              <a:t> роботу </a:t>
            </a:r>
            <a:r>
              <a:rPr lang="ru-RU" dirty="0" err="1"/>
              <a:t>і</a:t>
            </a:r>
            <a:r>
              <a:rPr lang="ru-RU" dirty="0"/>
              <a:t> агентства </a:t>
            </a:r>
            <a:r>
              <a:rPr lang="ru-RU" dirty="0" err="1"/>
              <a:t>з</a:t>
            </a:r>
            <a:r>
              <a:rPr lang="ru-RU" dirty="0"/>
              <a:t> </a:t>
            </a:r>
            <a:r>
              <a:rPr lang="ru-RU" dirty="0" err="1"/>
              <a:t>тимчасового</a:t>
            </a:r>
            <a:r>
              <a:rPr lang="ru-RU" dirty="0"/>
              <a:t> найму (</a:t>
            </a:r>
            <a:r>
              <a:rPr lang="ru-RU" dirty="0" err="1"/>
              <a:t>лізинг</a:t>
            </a:r>
            <a:r>
              <a:rPr lang="ru-RU" dirty="0"/>
              <a:t> персоналу).</a:t>
            </a:r>
          </a:p>
          <a:p>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85728"/>
            <a:ext cx="7498080" cy="5962672"/>
          </a:xfrm>
        </p:spPr>
        <p:txBody>
          <a:bodyPr>
            <a:normAutofit fontScale="70000" lnSpcReduction="20000"/>
          </a:bodyPr>
          <a:lstStyle/>
          <a:p>
            <a:r>
              <a:rPr lang="uk-UA" sz="3400" b="1" dirty="0"/>
              <a:t>Підбір на постійну </a:t>
            </a:r>
            <a:r>
              <a:rPr lang="uk-UA" sz="3400" b="1" dirty="0" err="1"/>
              <a:t>зайнятість</a:t>
            </a:r>
            <a:r>
              <a:rPr lang="uk-UA" sz="3400" dirty="0" err="1"/>
              <a:t>-</a:t>
            </a:r>
            <a:r>
              <a:rPr lang="uk-UA" sz="3400" dirty="0"/>
              <a:t> полягає в пошуку і най1ме для компаній персоналу відповідно до встановлених замовником вимог. В даному випадку найм здійснюється на контрактній основі на термін від одного до декількох років з можливістю подальшого продовження трудового договору за взаємною згодою сторін (пристрій на роботу за трудовою книжкою).</a:t>
            </a:r>
          </a:p>
          <a:p>
            <a:r>
              <a:rPr lang="uk-UA" sz="3400" b="1" dirty="0"/>
              <a:t>Підбір на тимчасову зайнятість </a:t>
            </a:r>
            <a:r>
              <a:rPr lang="uk-UA" sz="3400" dirty="0"/>
              <a:t>або лізинг персоналу - це форма тимчасового залучення персоналу з боку - передбачає надання </a:t>
            </a:r>
            <a:r>
              <a:rPr lang="uk-UA" sz="3400" dirty="0" err="1"/>
              <a:t>компанією-лізингодавцем</a:t>
            </a:r>
            <a:r>
              <a:rPr lang="uk-UA" sz="3400" dirty="0"/>
              <a:t> необхідних роботодавцю працівників у тимчасове користування. Це вид послуги, при якій агентство (компанія) надає на певний термін і на певних умовах співробітників, які перебувають у трудових відносинах з агентством, в розпорядження фірми-орендаря, зобов'язуючи даних співробітників протягом терміну оренди працювати на фірму-позичальника.</a:t>
            </a:r>
          </a:p>
          <a:p>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85728"/>
            <a:ext cx="7498080" cy="5962672"/>
          </a:xfrm>
        </p:spPr>
        <p:txBody>
          <a:bodyPr>
            <a:normAutofit fontScale="62500" lnSpcReduction="20000"/>
          </a:bodyPr>
          <a:lstStyle/>
          <a:p>
            <a:r>
              <a:rPr lang="uk-UA" dirty="0"/>
              <a:t>За ознакою оплати праці виділяють наступні типи рекрутингових агентств: агентства з підбору та відбору персоналу (кадрові агентства) і агентства з працевлаштування.</a:t>
            </a:r>
          </a:p>
          <a:p>
            <a:r>
              <a:rPr lang="uk-UA" b="1" dirty="0"/>
              <a:t>Агентства з працевлаштування </a:t>
            </a:r>
            <a:r>
              <a:rPr lang="uk-UA" dirty="0"/>
              <a:t>прагнуть запропонувати якомога більше варіантів працевлаштування для людей шукають роботу (тут вони представляють інтереси працівників), а також за певну плату представляють доступ роботодавцям до баз даних своїх кандидатів. Ці агентства пропонують наступні послуги:</a:t>
            </a:r>
          </a:p>
          <a:p>
            <a:r>
              <a:rPr lang="uk-UA" dirty="0"/>
              <a:t>допомога в складанні резюме;</a:t>
            </a:r>
          </a:p>
          <a:p>
            <a:r>
              <a:rPr lang="uk-UA" dirty="0"/>
              <a:t>психологічне тестування:</a:t>
            </a:r>
          </a:p>
          <a:p>
            <a:r>
              <a:rPr lang="uk-UA" dirty="0"/>
              <a:t>занесення інформації про кандидата в базу даних;</a:t>
            </a:r>
          </a:p>
          <a:p>
            <a:r>
              <a:rPr lang="uk-UA" dirty="0"/>
              <a:t>розміщення резюме в ЗМІ і в мережі </a:t>
            </a:r>
            <a:r>
              <a:rPr lang="uk-UA" dirty="0" err="1"/>
              <a:t>інтернет</a:t>
            </a:r>
            <a:r>
              <a:rPr lang="uk-UA" dirty="0"/>
              <a:t>, розсилка резюме компаніям;</a:t>
            </a:r>
          </a:p>
          <a:p>
            <a:r>
              <a:rPr lang="uk-UA" dirty="0"/>
              <a:t>консультування по методах пошуку роботи, проходження співбесіди в компаніях;</a:t>
            </a:r>
          </a:p>
          <a:p>
            <a:r>
              <a:rPr lang="uk-UA" dirty="0"/>
              <a:t>профорієнтація;</a:t>
            </a:r>
          </a:p>
          <a:p>
            <a:r>
              <a:rPr lang="uk-UA" dirty="0"/>
              <a:t>напрямок кандидата для проходження співбесіди в компанії;</a:t>
            </a:r>
          </a:p>
          <a:p>
            <a:r>
              <a:rPr lang="uk-UA" dirty="0"/>
              <a:t>направлення інформації про наявні вакансії на ринку праці.</a:t>
            </a:r>
          </a:p>
          <a:p>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14290"/>
            <a:ext cx="7498080" cy="6034110"/>
          </a:xfrm>
        </p:spPr>
        <p:txBody>
          <a:bodyPr>
            <a:normAutofit fontScale="70000" lnSpcReduction="20000"/>
          </a:bodyPr>
          <a:lstStyle/>
          <a:p>
            <a:r>
              <a:rPr lang="ru-RU" dirty="0" err="1"/>
              <a:t>Такі</a:t>
            </a:r>
            <a:r>
              <a:rPr lang="ru-RU" dirty="0"/>
              <a:t> агентства </a:t>
            </a:r>
            <a:r>
              <a:rPr lang="ru-RU" dirty="0" err="1"/>
              <a:t>займаються</a:t>
            </a:r>
            <a:r>
              <a:rPr lang="ru-RU" dirty="0"/>
              <a:t> </a:t>
            </a:r>
            <a:r>
              <a:rPr lang="ru-RU" dirty="0" err="1"/>
              <a:t>платним</a:t>
            </a:r>
            <a:r>
              <a:rPr lang="ru-RU" dirty="0"/>
              <a:t> </a:t>
            </a:r>
            <a:r>
              <a:rPr lang="ru-RU" dirty="0" err="1"/>
              <a:t>працевлаштуванням</a:t>
            </a:r>
            <a:r>
              <a:rPr lang="ru-RU" dirty="0"/>
              <a:t> </a:t>
            </a:r>
            <a:r>
              <a:rPr lang="ru-RU" dirty="0" err="1"/>
              <a:t>громадян</a:t>
            </a:r>
            <a:r>
              <a:rPr lang="ru-RU" dirty="0"/>
              <a:t>. При </a:t>
            </a:r>
            <a:r>
              <a:rPr lang="ru-RU" dirty="0" err="1"/>
              <a:t>працевлаштуванні</a:t>
            </a:r>
            <a:r>
              <a:rPr lang="ru-RU" dirty="0"/>
              <a:t> </a:t>
            </a:r>
            <a:r>
              <a:rPr lang="ru-RU" dirty="0" err="1"/>
              <a:t>з</a:t>
            </a:r>
            <a:r>
              <a:rPr lang="ru-RU" dirty="0"/>
              <a:t> кандидата, як правило, </a:t>
            </a:r>
            <a:r>
              <a:rPr lang="ru-RU" dirty="0" err="1"/>
              <a:t>береться</a:t>
            </a:r>
            <a:r>
              <a:rPr lang="ru-RU" dirty="0"/>
              <a:t> плата </a:t>
            </a:r>
            <a:r>
              <a:rPr lang="ru-RU" dirty="0" err="1"/>
              <a:t>від</a:t>
            </a:r>
            <a:r>
              <a:rPr lang="ru-RU" dirty="0"/>
              <a:t> 30-100% окладу </a:t>
            </a:r>
            <a:r>
              <a:rPr lang="ru-RU" dirty="0" err="1"/>
              <a:t>після</a:t>
            </a:r>
            <a:r>
              <a:rPr lang="ru-RU" dirty="0"/>
              <a:t> </a:t>
            </a:r>
            <a:r>
              <a:rPr lang="ru-RU" dirty="0" err="1"/>
              <a:t>першого</a:t>
            </a:r>
            <a:r>
              <a:rPr lang="ru-RU" dirty="0"/>
              <a:t> </a:t>
            </a:r>
            <a:r>
              <a:rPr lang="ru-RU" dirty="0" err="1"/>
              <a:t>місяця</a:t>
            </a:r>
            <a:r>
              <a:rPr lang="ru-RU" dirty="0"/>
              <a:t> </a:t>
            </a:r>
            <a:r>
              <a:rPr lang="ru-RU" dirty="0" err="1"/>
              <a:t>роботи</a:t>
            </a:r>
            <a:r>
              <a:rPr lang="ru-RU" dirty="0"/>
              <a:t> в </a:t>
            </a:r>
            <a:r>
              <a:rPr lang="ru-RU" dirty="0" err="1"/>
              <a:t>компанії</a:t>
            </a:r>
            <a:r>
              <a:rPr lang="ru-RU" dirty="0"/>
              <a:t>. Як правило, </a:t>
            </a:r>
            <a:r>
              <a:rPr lang="ru-RU" dirty="0" err="1"/>
              <a:t>фахівці</a:t>
            </a:r>
            <a:r>
              <a:rPr lang="ru-RU" dirty="0"/>
              <a:t> </a:t>
            </a:r>
            <a:r>
              <a:rPr lang="ru-RU" dirty="0" err="1"/>
              <a:t>високої</a:t>
            </a:r>
            <a:r>
              <a:rPr lang="ru-RU" dirty="0"/>
              <a:t> </a:t>
            </a:r>
            <a:r>
              <a:rPr lang="ru-RU" dirty="0" err="1"/>
              <a:t>кваліфікації</a:t>
            </a:r>
            <a:r>
              <a:rPr lang="ru-RU" dirty="0"/>
              <a:t> не </a:t>
            </a:r>
            <a:r>
              <a:rPr lang="ru-RU" dirty="0" err="1"/>
              <a:t>звертаються</a:t>
            </a:r>
            <a:r>
              <a:rPr lang="ru-RU" dirty="0"/>
              <a:t> в агентства по платному </a:t>
            </a:r>
            <a:r>
              <a:rPr lang="ru-RU" dirty="0" err="1"/>
              <a:t>працевлаштування</a:t>
            </a:r>
            <a:r>
              <a:rPr lang="ru-RU" dirty="0"/>
              <a:t>. </a:t>
            </a:r>
            <a:r>
              <a:rPr lang="ru-RU" dirty="0" err="1"/>
              <a:t>Особливість</a:t>
            </a:r>
            <a:r>
              <a:rPr lang="ru-RU" dirty="0"/>
              <a:t> </a:t>
            </a:r>
            <a:r>
              <a:rPr lang="ru-RU" dirty="0" err="1"/>
              <a:t>цих</a:t>
            </a:r>
            <a:r>
              <a:rPr lang="ru-RU" dirty="0"/>
              <a:t> агентств в тому, </a:t>
            </a:r>
            <a:r>
              <a:rPr lang="ru-RU" dirty="0" err="1"/>
              <a:t>що</a:t>
            </a:r>
            <a:r>
              <a:rPr lang="ru-RU" dirty="0"/>
              <a:t> вони не </a:t>
            </a:r>
            <a:r>
              <a:rPr lang="ru-RU" dirty="0" err="1"/>
              <a:t>мають</a:t>
            </a:r>
            <a:r>
              <a:rPr lang="ru-RU" dirty="0"/>
              <a:t> </a:t>
            </a:r>
            <a:r>
              <a:rPr lang="ru-RU" dirty="0" err="1"/>
              <a:t>можливості</a:t>
            </a:r>
            <a:r>
              <a:rPr lang="ru-RU" dirty="0"/>
              <a:t> </a:t>
            </a:r>
            <a:r>
              <a:rPr lang="ru-RU" dirty="0" err="1"/>
              <a:t>ретельно</a:t>
            </a:r>
            <a:r>
              <a:rPr lang="ru-RU" dirty="0"/>
              <a:t> </a:t>
            </a:r>
            <a:r>
              <a:rPr lang="ru-RU" dirty="0" err="1"/>
              <a:t>вивчити</a:t>
            </a:r>
            <a:r>
              <a:rPr lang="ru-RU" dirty="0"/>
              <a:t> </a:t>
            </a:r>
            <a:r>
              <a:rPr lang="ru-RU" dirty="0" err="1"/>
              <a:t>проробляються</a:t>
            </a:r>
            <a:r>
              <a:rPr lang="ru-RU" dirty="0"/>
              <a:t> </a:t>
            </a:r>
            <a:r>
              <a:rPr lang="ru-RU" dirty="0" err="1"/>
              <a:t>вакансії</a:t>
            </a:r>
            <a:r>
              <a:rPr lang="ru-RU" dirty="0"/>
              <a:t> </a:t>
            </a:r>
            <a:r>
              <a:rPr lang="ru-RU" dirty="0" err="1"/>
              <a:t>і</a:t>
            </a:r>
            <a:r>
              <a:rPr lang="ru-RU" dirty="0"/>
              <a:t> </a:t>
            </a:r>
            <a:r>
              <a:rPr lang="ru-RU" dirty="0" err="1"/>
              <a:t>ведуть</a:t>
            </a:r>
            <a:r>
              <a:rPr lang="ru-RU" dirty="0"/>
              <a:t> </a:t>
            </a:r>
            <a:r>
              <a:rPr lang="ru-RU" dirty="0" err="1"/>
              <a:t>відбір</a:t>
            </a:r>
            <a:r>
              <a:rPr lang="ru-RU" dirty="0"/>
              <a:t> </a:t>
            </a:r>
            <a:r>
              <a:rPr lang="ru-RU" dirty="0" err="1"/>
              <a:t>переважно</a:t>
            </a:r>
            <a:r>
              <a:rPr lang="ru-RU" dirty="0"/>
              <a:t> за </a:t>
            </a:r>
            <a:r>
              <a:rPr lang="ru-RU" dirty="0" err="1"/>
              <a:t>формальними</a:t>
            </a:r>
            <a:r>
              <a:rPr lang="ru-RU" dirty="0"/>
              <a:t> </a:t>
            </a:r>
            <a:r>
              <a:rPr lang="ru-RU" dirty="0" err="1"/>
              <a:t>ознаками</a:t>
            </a:r>
            <a:r>
              <a:rPr lang="ru-RU" dirty="0"/>
              <a:t>.</a:t>
            </a:r>
          </a:p>
          <a:p>
            <a:r>
              <a:rPr lang="ru-RU" i="1" dirty="0" err="1"/>
              <a:t>Негативні</a:t>
            </a:r>
            <a:r>
              <a:rPr lang="ru-RU" i="1" dirty="0"/>
              <a:t> </a:t>
            </a:r>
            <a:r>
              <a:rPr lang="ru-RU" i="1" dirty="0" err="1"/>
              <a:t>аспекти</a:t>
            </a:r>
            <a:r>
              <a:rPr lang="ru-RU" i="1" dirty="0"/>
              <a:t> </a:t>
            </a:r>
            <a:r>
              <a:rPr lang="ru-RU" i="1" dirty="0" err="1"/>
              <a:t>діяльності</a:t>
            </a:r>
            <a:r>
              <a:rPr lang="ru-RU" dirty="0"/>
              <a:t> </a:t>
            </a:r>
            <a:r>
              <a:rPr lang="ru-RU" dirty="0" err="1"/>
              <a:t>даних</a:t>
            </a:r>
            <a:r>
              <a:rPr lang="ru-RU" dirty="0"/>
              <a:t> структур: </a:t>
            </a:r>
            <a:r>
              <a:rPr lang="ru-RU" dirty="0" err="1"/>
              <a:t>створення</a:t>
            </a:r>
            <a:r>
              <a:rPr lang="ru-RU" dirty="0"/>
              <a:t> </a:t>
            </a:r>
            <a:r>
              <a:rPr lang="ru-RU" dirty="0" err="1"/>
              <a:t>додаткового</a:t>
            </a:r>
            <a:r>
              <a:rPr lang="ru-RU" dirty="0"/>
              <a:t> </a:t>
            </a:r>
            <a:r>
              <a:rPr lang="ru-RU" dirty="0" err="1"/>
              <a:t>бар'єру</a:t>
            </a:r>
            <a:r>
              <a:rPr lang="ru-RU" dirty="0"/>
              <a:t> </a:t>
            </a:r>
            <a:r>
              <a:rPr lang="ru-RU" dirty="0" err="1"/>
              <a:t>між</a:t>
            </a:r>
            <a:r>
              <a:rPr lang="ru-RU" dirty="0"/>
              <a:t> </a:t>
            </a:r>
            <a:r>
              <a:rPr lang="ru-RU" dirty="0" err="1"/>
              <a:t>робочою</a:t>
            </a:r>
            <a:r>
              <a:rPr lang="ru-RU" dirty="0"/>
              <a:t> силою </a:t>
            </a:r>
            <a:r>
              <a:rPr lang="ru-RU" dirty="0" err="1"/>
              <a:t>і</a:t>
            </a:r>
            <a:r>
              <a:rPr lang="ru-RU" dirty="0"/>
              <a:t> </a:t>
            </a:r>
            <a:r>
              <a:rPr lang="ru-RU" dirty="0" err="1"/>
              <a:t>підприємцями</a:t>
            </a:r>
            <a:r>
              <a:rPr lang="ru-RU" dirty="0"/>
              <a:t>, </a:t>
            </a:r>
            <a:r>
              <a:rPr lang="ru-RU" dirty="0" err="1"/>
              <a:t>стягування</a:t>
            </a:r>
            <a:r>
              <a:rPr lang="ru-RU" dirty="0"/>
              <a:t> </a:t>
            </a:r>
            <a:r>
              <a:rPr lang="ru-RU" dirty="0" err="1"/>
              <a:t>матеріальних</a:t>
            </a:r>
            <a:r>
              <a:rPr lang="ru-RU" dirty="0"/>
              <a:t> </a:t>
            </a:r>
            <a:r>
              <a:rPr lang="ru-RU" dirty="0" err="1"/>
              <a:t>внесків</a:t>
            </a:r>
            <a:r>
              <a:rPr lang="ru-RU" dirty="0"/>
              <a:t> </a:t>
            </a:r>
            <a:r>
              <a:rPr lang="ru-RU" dirty="0" err="1"/>
              <a:t>з</a:t>
            </a:r>
            <a:r>
              <a:rPr lang="ru-RU" dirty="0"/>
              <a:t> людей, </a:t>
            </a:r>
            <a:r>
              <a:rPr lang="ru-RU" dirty="0" err="1"/>
              <a:t>що</a:t>
            </a:r>
            <a:r>
              <a:rPr lang="ru-RU" dirty="0"/>
              <a:t> </a:t>
            </a:r>
            <a:r>
              <a:rPr lang="ru-RU" dirty="0" err="1"/>
              <a:t>шукають</a:t>
            </a:r>
            <a:r>
              <a:rPr lang="ru-RU" dirty="0"/>
              <a:t> роботу, обман </a:t>
            </a:r>
            <a:r>
              <a:rPr lang="ru-RU" dirty="0" err="1"/>
              <a:t>безробітних</a:t>
            </a:r>
            <a:r>
              <a:rPr lang="ru-RU" dirty="0"/>
              <a:t>.</a:t>
            </a:r>
          </a:p>
          <a:p>
            <a:r>
              <a:rPr lang="ru-RU" i="1" dirty="0" err="1"/>
              <a:t>Позитивні</a:t>
            </a:r>
            <a:r>
              <a:rPr lang="ru-RU" i="1" dirty="0"/>
              <a:t> </a:t>
            </a:r>
            <a:r>
              <a:rPr lang="ru-RU" i="1" dirty="0" err="1"/>
              <a:t>аспекти</a:t>
            </a:r>
            <a:r>
              <a:rPr lang="ru-RU" i="1" dirty="0"/>
              <a:t> </a:t>
            </a:r>
            <a:r>
              <a:rPr lang="ru-RU" i="1" dirty="0" err="1"/>
              <a:t>діяльності</a:t>
            </a:r>
            <a:r>
              <a:rPr lang="ru-RU" dirty="0"/>
              <a:t>: </a:t>
            </a:r>
            <a:r>
              <a:rPr lang="ru-RU" dirty="0" err="1"/>
              <a:t>Підвищення</a:t>
            </a:r>
            <a:r>
              <a:rPr lang="ru-RU" dirty="0"/>
              <a:t> </a:t>
            </a:r>
            <a:r>
              <a:rPr lang="ru-RU" dirty="0" err="1"/>
              <a:t>інформованості</a:t>
            </a:r>
            <a:r>
              <a:rPr lang="ru-RU" dirty="0"/>
              <a:t> на ринку </a:t>
            </a:r>
            <a:r>
              <a:rPr lang="ru-RU" dirty="0" err="1"/>
              <a:t>праці</a:t>
            </a:r>
            <a:r>
              <a:rPr lang="ru-RU" dirty="0"/>
              <a:t> про </a:t>
            </a:r>
            <a:r>
              <a:rPr lang="ru-RU" dirty="0" err="1"/>
              <a:t>вільні</a:t>
            </a:r>
            <a:r>
              <a:rPr lang="ru-RU" dirty="0"/>
              <a:t> </a:t>
            </a:r>
            <a:r>
              <a:rPr lang="ru-RU" dirty="0" err="1"/>
              <a:t>робочі</a:t>
            </a:r>
            <a:r>
              <a:rPr lang="ru-RU" dirty="0"/>
              <a:t> </a:t>
            </a:r>
            <a:r>
              <a:rPr lang="ru-RU" dirty="0" err="1"/>
              <a:t>місця</a:t>
            </a:r>
            <a:r>
              <a:rPr lang="ru-RU" dirty="0"/>
              <a:t>, </a:t>
            </a:r>
            <a:r>
              <a:rPr lang="ru-RU" dirty="0" err="1"/>
              <a:t>сприяння</a:t>
            </a:r>
            <a:r>
              <a:rPr lang="ru-RU" dirty="0"/>
              <a:t> </a:t>
            </a:r>
            <a:r>
              <a:rPr lang="ru-RU" dirty="0" err="1"/>
              <a:t>пошуку</a:t>
            </a:r>
            <a:r>
              <a:rPr lang="ru-RU" dirty="0"/>
              <a:t> </a:t>
            </a:r>
            <a:r>
              <a:rPr lang="ru-RU" dirty="0" err="1"/>
              <a:t>роботи</a:t>
            </a:r>
            <a:r>
              <a:rPr lang="ru-RU" dirty="0"/>
              <a:t> людям, </a:t>
            </a:r>
            <a:r>
              <a:rPr lang="ru-RU" dirty="0" err="1"/>
              <a:t>які</a:t>
            </a:r>
            <a:r>
              <a:rPr lang="ru-RU" dirty="0"/>
              <a:t> </a:t>
            </a:r>
            <a:r>
              <a:rPr lang="ru-RU" dirty="0" err="1"/>
              <a:t>шукають</a:t>
            </a:r>
            <a:r>
              <a:rPr lang="ru-RU" dirty="0"/>
              <a:t>, </a:t>
            </a:r>
            <a:r>
              <a:rPr lang="ru-RU" dirty="0" err="1"/>
              <a:t>підбір</a:t>
            </a:r>
            <a:r>
              <a:rPr lang="ru-RU" dirty="0"/>
              <a:t> на </a:t>
            </a:r>
            <a:r>
              <a:rPr lang="ru-RU" dirty="0" err="1"/>
              <a:t>робочі</a:t>
            </a:r>
            <a:r>
              <a:rPr lang="ru-RU" dirty="0"/>
              <a:t> посади </a:t>
            </a:r>
            <a:r>
              <a:rPr lang="ru-RU" dirty="0" err="1"/>
              <a:t>або</a:t>
            </a:r>
            <a:r>
              <a:rPr lang="ru-RU" dirty="0"/>
              <a:t> </a:t>
            </a:r>
            <a:r>
              <a:rPr lang="ru-RU" dirty="0" err="1"/>
              <a:t>посади</a:t>
            </a:r>
            <a:r>
              <a:rPr lang="ru-RU" dirty="0"/>
              <a:t>, </a:t>
            </a:r>
            <a:r>
              <a:rPr lang="ru-RU" dirty="0" err="1"/>
              <a:t>які</a:t>
            </a:r>
            <a:r>
              <a:rPr lang="ru-RU" dirty="0"/>
              <a:t> не </a:t>
            </a:r>
            <a:r>
              <a:rPr lang="ru-RU" dirty="0" err="1"/>
              <a:t>потребують</a:t>
            </a:r>
            <a:r>
              <a:rPr lang="ru-RU" dirty="0"/>
              <a:t> </a:t>
            </a:r>
            <a:r>
              <a:rPr lang="ru-RU" dirty="0" err="1"/>
              <a:t>високої</a:t>
            </a:r>
            <a:r>
              <a:rPr lang="ru-RU" dirty="0"/>
              <a:t> </a:t>
            </a:r>
            <a:r>
              <a:rPr lang="ru-RU" dirty="0" err="1"/>
              <a:t>кваліфікації</a:t>
            </a:r>
            <a:r>
              <a:rPr lang="ru-RU" dirty="0"/>
              <a:t> </a:t>
            </a:r>
            <a:r>
              <a:rPr lang="ru-RU" dirty="0" err="1"/>
              <a:t>її</a:t>
            </a:r>
            <a:r>
              <a:rPr lang="ru-RU" dirty="0"/>
              <a:t> та </a:t>
            </a:r>
            <a:r>
              <a:rPr lang="ru-RU" dirty="0" err="1"/>
              <a:t>ін</a:t>
            </a:r>
            <a:r>
              <a:rPr lang="ru-RU" dirty="0"/>
              <a:t>.</a:t>
            </a:r>
          </a:p>
          <a:p>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85728"/>
            <a:ext cx="7498080" cy="5962672"/>
          </a:xfrm>
        </p:spPr>
        <p:txBody>
          <a:bodyPr>
            <a:normAutofit fontScale="70000" lnSpcReduction="20000"/>
          </a:bodyPr>
          <a:lstStyle/>
          <a:p>
            <a:r>
              <a:rPr lang="ru-RU" sz="3400" b="1" dirty="0"/>
              <a:t>Агентства по </a:t>
            </a:r>
            <a:r>
              <a:rPr lang="ru-RU" sz="3400" b="1" dirty="0" err="1"/>
              <a:t>підбору</a:t>
            </a:r>
            <a:r>
              <a:rPr lang="ru-RU" sz="3400" b="1" dirty="0"/>
              <a:t> </a:t>
            </a:r>
            <a:r>
              <a:rPr lang="ru-RU" sz="3400" b="1" dirty="0" err="1"/>
              <a:t>і</a:t>
            </a:r>
            <a:r>
              <a:rPr lang="ru-RU" sz="3400" b="1" dirty="0"/>
              <a:t> </a:t>
            </a:r>
            <a:r>
              <a:rPr lang="ru-RU" sz="3400" b="1" dirty="0" err="1"/>
              <a:t>відбору</a:t>
            </a:r>
            <a:r>
              <a:rPr lang="ru-RU" sz="3400" b="1" dirty="0"/>
              <a:t> персоналу </a:t>
            </a:r>
            <a:r>
              <a:rPr lang="ru-RU" sz="3400" dirty="0" err="1"/>
              <a:t>представляють</a:t>
            </a:r>
            <a:r>
              <a:rPr lang="ru-RU" sz="3400" dirty="0"/>
              <a:t> на ринку </a:t>
            </a:r>
            <a:r>
              <a:rPr lang="ru-RU" sz="3400" dirty="0" err="1"/>
              <a:t>інтереси</a:t>
            </a:r>
            <a:r>
              <a:rPr lang="ru-RU" sz="3400" dirty="0"/>
              <a:t> </a:t>
            </a:r>
            <a:r>
              <a:rPr lang="ru-RU" sz="3400" dirty="0" err="1"/>
              <a:t>підприємців</a:t>
            </a:r>
            <a:r>
              <a:rPr lang="ru-RU" sz="3400" dirty="0"/>
              <a:t>, </a:t>
            </a:r>
            <a:r>
              <a:rPr lang="ru-RU" sz="3400" dirty="0" err="1"/>
              <a:t>які</a:t>
            </a:r>
            <a:r>
              <a:rPr lang="ru-RU" sz="3400" dirty="0"/>
              <a:t> </a:t>
            </a:r>
            <a:r>
              <a:rPr lang="ru-RU" sz="3400" dirty="0" err="1"/>
              <a:t>прагнуть</a:t>
            </a:r>
            <a:r>
              <a:rPr lang="ru-RU" sz="3400" dirty="0"/>
              <a:t> </a:t>
            </a:r>
            <a:r>
              <a:rPr lang="ru-RU" sz="3400" dirty="0" err="1"/>
              <a:t>роздобуде</a:t>
            </a:r>
            <a:r>
              <a:rPr lang="ru-RU" sz="3400" dirty="0"/>
              <a:t> </a:t>
            </a:r>
            <a:r>
              <a:rPr lang="ru-RU" sz="3400" dirty="0" err="1"/>
              <a:t>робочу</a:t>
            </a:r>
            <a:r>
              <a:rPr lang="ru-RU" sz="3400" dirty="0"/>
              <a:t> силу </a:t>
            </a:r>
            <a:r>
              <a:rPr lang="ru-RU" sz="3400" dirty="0" err="1"/>
              <a:t>більш</a:t>
            </a:r>
            <a:r>
              <a:rPr lang="ru-RU" sz="3400" dirty="0"/>
              <a:t> </a:t>
            </a:r>
            <a:r>
              <a:rPr lang="ru-RU" sz="3400" dirty="0" err="1"/>
              <a:t>високої</a:t>
            </a:r>
            <a:r>
              <a:rPr lang="ru-RU" sz="3400" dirty="0"/>
              <a:t> </a:t>
            </a:r>
            <a:r>
              <a:rPr lang="ru-RU" sz="3400" dirty="0" err="1"/>
              <a:t>кваліфікації</a:t>
            </a:r>
            <a:r>
              <a:rPr lang="ru-RU" sz="3400" dirty="0"/>
              <a:t>. </a:t>
            </a:r>
            <a:r>
              <a:rPr lang="ru-RU" sz="3400" dirty="0" err="1"/>
              <a:t>Вартість</a:t>
            </a:r>
            <a:r>
              <a:rPr lang="ru-RU" sz="3400" dirty="0"/>
              <a:t> </a:t>
            </a:r>
            <a:r>
              <a:rPr lang="ru-RU" sz="3400" dirty="0" err="1"/>
              <a:t>послуг</a:t>
            </a:r>
            <a:r>
              <a:rPr lang="ru-RU" sz="3400" dirty="0"/>
              <a:t> - </a:t>
            </a:r>
            <a:r>
              <a:rPr lang="ru-RU" sz="3400" dirty="0" err="1"/>
              <a:t>від</a:t>
            </a:r>
            <a:r>
              <a:rPr lang="ru-RU" sz="3400" dirty="0"/>
              <a:t> 8 до 25-30% </a:t>
            </a:r>
            <a:r>
              <a:rPr lang="ru-RU" sz="3400" dirty="0" err="1"/>
              <a:t>річної</a:t>
            </a:r>
            <a:r>
              <a:rPr lang="ru-RU" sz="3400" dirty="0"/>
              <a:t> оплати </a:t>
            </a:r>
            <a:r>
              <a:rPr lang="ru-RU" sz="3400" dirty="0" err="1"/>
              <a:t>праці</a:t>
            </a:r>
            <a:r>
              <a:rPr lang="ru-RU" sz="3400" dirty="0"/>
              <a:t> </a:t>
            </a:r>
            <a:r>
              <a:rPr lang="ru-RU" sz="3400" dirty="0" err="1"/>
              <a:t>працівників</a:t>
            </a:r>
            <a:r>
              <a:rPr lang="ru-RU" sz="3400" dirty="0"/>
              <a:t>. </a:t>
            </a:r>
            <a:r>
              <a:rPr lang="ru-RU" sz="3400" dirty="0" err="1"/>
              <a:t>Більшість</a:t>
            </a:r>
            <a:r>
              <a:rPr lang="ru-RU" sz="3400" dirty="0"/>
              <a:t> рекрутингових агентств </a:t>
            </a:r>
            <a:r>
              <a:rPr lang="ru-RU" sz="3400" dirty="0" err="1"/>
              <a:t>складають</a:t>
            </a:r>
            <a:r>
              <a:rPr lang="ru-RU" sz="3400" dirty="0"/>
              <a:t> чисто </a:t>
            </a:r>
            <a:r>
              <a:rPr lang="ru-RU" sz="3400" dirty="0" err="1"/>
              <a:t>українські</a:t>
            </a:r>
            <a:r>
              <a:rPr lang="ru-RU" sz="3400" dirty="0"/>
              <a:t> </a:t>
            </a:r>
            <a:r>
              <a:rPr lang="ru-RU" sz="3400" dirty="0" err="1"/>
              <a:t>фірми</a:t>
            </a:r>
            <a:r>
              <a:rPr lang="ru-RU" sz="3400" dirty="0"/>
              <a:t>.</a:t>
            </a:r>
          </a:p>
          <a:p>
            <a:r>
              <a:rPr lang="ru-RU" sz="3400" dirty="0" err="1"/>
              <a:t>Розглянемо</a:t>
            </a:r>
            <a:r>
              <a:rPr lang="ru-RU" sz="3400" dirty="0"/>
              <a:t> </a:t>
            </a:r>
            <a:r>
              <a:rPr lang="ru-RU" sz="3400" dirty="0" err="1"/>
              <a:t>ц</a:t>
            </a:r>
            <a:r>
              <a:rPr lang="uk-UA" sz="3400" dirty="0"/>
              <a:t>ю</a:t>
            </a:r>
            <a:r>
              <a:rPr lang="ru-RU" sz="3400" dirty="0"/>
              <a:t> </a:t>
            </a:r>
            <a:r>
              <a:rPr lang="ru-RU" sz="3400" dirty="0" err="1"/>
              <a:t>класифікацій</a:t>
            </a:r>
            <a:r>
              <a:rPr lang="uk-UA" sz="3400" dirty="0"/>
              <a:t>ну</a:t>
            </a:r>
            <a:r>
              <a:rPr lang="ru-RU" sz="3400" dirty="0"/>
              <a:t> </a:t>
            </a:r>
            <a:r>
              <a:rPr lang="ru-RU" sz="3400" dirty="0" err="1"/>
              <a:t>ознака</a:t>
            </a:r>
            <a:r>
              <a:rPr lang="ru-RU" sz="3400" dirty="0"/>
              <a:t> </a:t>
            </a:r>
            <a:r>
              <a:rPr lang="ru-RU" sz="3400" dirty="0" err="1"/>
              <a:t>стосовно</a:t>
            </a:r>
            <a:r>
              <a:rPr lang="ru-RU" sz="3400" dirty="0"/>
              <a:t> до </a:t>
            </a:r>
            <a:r>
              <a:rPr lang="ru-RU" sz="3400" dirty="0" err="1"/>
              <a:t>різних</a:t>
            </a:r>
            <a:r>
              <a:rPr lang="ru-RU" sz="3400" dirty="0"/>
              <a:t> </a:t>
            </a:r>
            <a:r>
              <a:rPr lang="ru-RU" sz="3400" dirty="0" err="1"/>
              <a:t>типів</a:t>
            </a:r>
            <a:r>
              <a:rPr lang="ru-RU" sz="3400" dirty="0"/>
              <a:t> </a:t>
            </a:r>
            <a:r>
              <a:rPr lang="ru-RU" sz="3400" dirty="0" err="1"/>
              <a:t>кадрових</a:t>
            </a:r>
            <a:r>
              <a:rPr lang="ru-RU" sz="3400" dirty="0"/>
              <a:t> агентств.</a:t>
            </a:r>
          </a:p>
          <a:p>
            <a:r>
              <a:rPr lang="ru-RU" sz="3400" b="1" dirty="0"/>
              <a:t>1. Агентства </a:t>
            </a:r>
            <a:r>
              <a:rPr lang="ru-RU" sz="3400" b="1" dirty="0" err="1"/>
              <a:t>з</a:t>
            </a:r>
            <a:r>
              <a:rPr lang="ru-RU" sz="3400" b="1" dirty="0"/>
              <a:t> </a:t>
            </a:r>
            <a:r>
              <a:rPr lang="ru-RU" sz="3400" b="1" dirty="0" err="1"/>
              <a:t>працевлаштування</a:t>
            </a:r>
            <a:r>
              <a:rPr lang="ru-RU" sz="3400" b="1" dirty="0"/>
              <a:t> </a:t>
            </a:r>
            <a:r>
              <a:rPr lang="ru-RU" sz="3400" b="1" dirty="0" err="1"/>
              <a:t>тимчасового</a:t>
            </a:r>
            <a:r>
              <a:rPr lang="ru-RU" sz="3400" b="1" dirty="0"/>
              <a:t> персоналу</a:t>
            </a:r>
            <a:r>
              <a:rPr lang="ru-RU" sz="3400" dirty="0"/>
              <a:t> (Оплата </a:t>
            </a:r>
            <a:r>
              <a:rPr lang="ru-RU" sz="3400" dirty="0" err="1"/>
              <a:t>послуг</a:t>
            </a:r>
            <a:r>
              <a:rPr lang="ru-RU" sz="3400" dirty="0"/>
              <a:t> </a:t>
            </a:r>
            <a:r>
              <a:rPr lang="ru-RU" sz="3400" dirty="0" err="1"/>
              <a:t>погодинна</a:t>
            </a:r>
            <a:r>
              <a:rPr lang="ru-RU" sz="3400" dirty="0"/>
              <a:t>, </a:t>
            </a:r>
            <a:r>
              <a:rPr lang="ru-RU" sz="3400" dirty="0" err="1"/>
              <a:t>замовлення</a:t>
            </a:r>
            <a:r>
              <a:rPr lang="ru-RU" sz="3400" dirty="0"/>
              <a:t> на </a:t>
            </a:r>
            <a:r>
              <a:rPr lang="ru-RU" sz="3400" dirty="0" err="1"/>
              <a:t>підбір</a:t>
            </a:r>
            <a:r>
              <a:rPr lang="ru-RU" sz="3400" dirty="0"/>
              <a:t> </a:t>
            </a:r>
            <a:r>
              <a:rPr lang="ru-RU" sz="3400" dirty="0" err="1"/>
              <a:t>тимчасових</a:t>
            </a:r>
            <a:r>
              <a:rPr lang="ru-RU" sz="3400" dirty="0"/>
              <a:t> </a:t>
            </a:r>
            <a:r>
              <a:rPr lang="ru-RU" sz="3400" dirty="0" err="1"/>
              <a:t>співробітників</a:t>
            </a:r>
            <a:r>
              <a:rPr lang="ru-RU" sz="3400" dirty="0"/>
              <a:t> </a:t>
            </a:r>
            <a:r>
              <a:rPr lang="ru-RU" sz="3400" dirty="0" err="1"/>
              <a:t>виконується</a:t>
            </a:r>
            <a:r>
              <a:rPr lang="ru-RU" sz="3400" dirty="0"/>
              <a:t> </a:t>
            </a:r>
            <a:r>
              <a:rPr lang="ru-RU" sz="3400" dirty="0" err="1"/>
              <a:t>миттєво</a:t>
            </a:r>
            <a:r>
              <a:rPr lang="ru-RU" sz="3400" dirty="0"/>
              <a:t>, при </a:t>
            </a:r>
            <a:r>
              <a:rPr lang="ru-RU" sz="3400" dirty="0" err="1"/>
              <a:t>цьому</a:t>
            </a:r>
            <a:r>
              <a:rPr lang="ru-RU" sz="3400" dirty="0"/>
              <a:t>, як правило, персонал </a:t>
            </a:r>
            <a:r>
              <a:rPr lang="ru-RU" sz="3400" dirty="0" err="1"/>
              <a:t>некваліфіковану</a:t>
            </a:r>
            <a:r>
              <a:rPr lang="ru-RU" sz="3400" dirty="0"/>
              <a:t>: </a:t>
            </a:r>
            <a:r>
              <a:rPr lang="ru-RU" sz="3400" dirty="0" err="1"/>
              <a:t>секретарі</a:t>
            </a:r>
            <a:r>
              <a:rPr lang="ru-RU" sz="3400" dirty="0"/>
              <a:t>, </a:t>
            </a:r>
            <a:r>
              <a:rPr lang="ru-RU" sz="3400" dirty="0" err="1"/>
              <a:t>водії</a:t>
            </a:r>
            <a:r>
              <a:rPr lang="ru-RU" sz="3400" dirty="0"/>
              <a:t>, </a:t>
            </a:r>
            <a:r>
              <a:rPr lang="ru-RU" sz="3400" dirty="0" err="1"/>
              <a:t>будівельники</a:t>
            </a:r>
            <a:r>
              <a:rPr lang="ru-RU" sz="3400" dirty="0"/>
              <a:t>).</a:t>
            </a:r>
          </a:p>
          <a:p>
            <a:r>
              <a:rPr lang="ru-RU" sz="3400" b="1" dirty="0"/>
              <a:t>2. Агентства </a:t>
            </a:r>
            <a:r>
              <a:rPr lang="ru-RU" sz="3400" b="1" dirty="0" err="1"/>
              <a:t>з</a:t>
            </a:r>
            <a:r>
              <a:rPr lang="ru-RU" sz="3400" b="1" dirty="0"/>
              <a:t> </a:t>
            </a:r>
            <a:r>
              <a:rPr lang="ru-RU" sz="3400" b="1" dirty="0" err="1"/>
              <a:t>працевлаштування</a:t>
            </a:r>
            <a:r>
              <a:rPr lang="ru-RU" sz="3400" dirty="0"/>
              <a:t> (Кандидат сам </a:t>
            </a:r>
            <a:r>
              <a:rPr lang="ru-RU" sz="3400" dirty="0" err="1"/>
              <a:t>оплачує</a:t>
            </a:r>
            <a:r>
              <a:rPr lang="ru-RU" sz="3400" dirty="0"/>
              <a:t> </a:t>
            </a:r>
            <a:r>
              <a:rPr lang="ru-RU" sz="3400" dirty="0" err="1"/>
              <a:t>послуги</a:t>
            </a:r>
            <a:r>
              <a:rPr lang="ru-RU" sz="3400" dirty="0"/>
              <a:t>, </a:t>
            </a:r>
            <a:r>
              <a:rPr lang="ru-RU" sz="3400" dirty="0" err="1"/>
              <a:t>термін</a:t>
            </a:r>
            <a:r>
              <a:rPr lang="ru-RU" sz="3400" dirty="0"/>
              <a:t> </a:t>
            </a:r>
            <a:r>
              <a:rPr lang="ru-RU" sz="3400" dirty="0" err="1"/>
              <a:t>виконання</a:t>
            </a:r>
            <a:r>
              <a:rPr lang="ru-RU" sz="3400" dirty="0"/>
              <a:t> </a:t>
            </a:r>
            <a:r>
              <a:rPr lang="ru-RU" sz="3400" dirty="0" err="1"/>
              <a:t>замовлень</a:t>
            </a:r>
            <a:r>
              <a:rPr lang="ru-RU" sz="3400" dirty="0"/>
              <a:t> </a:t>
            </a:r>
            <a:r>
              <a:rPr lang="ru-RU" sz="3400" dirty="0" err="1"/>
              <a:t>від</a:t>
            </a:r>
            <a:r>
              <a:rPr lang="ru-RU" sz="3400" dirty="0"/>
              <a:t> 1 </a:t>
            </a:r>
            <a:r>
              <a:rPr lang="ru-RU" sz="3400" dirty="0" err="1"/>
              <a:t>тижня</a:t>
            </a:r>
            <a:r>
              <a:rPr lang="ru-RU" sz="3400" dirty="0"/>
              <a:t>, на 1 </a:t>
            </a:r>
            <a:r>
              <a:rPr lang="ru-RU" sz="3400" dirty="0" err="1"/>
              <a:t>вакансію</a:t>
            </a:r>
            <a:r>
              <a:rPr lang="ru-RU" sz="3400" dirty="0"/>
              <a:t> </a:t>
            </a:r>
            <a:r>
              <a:rPr lang="ru-RU" sz="3400" dirty="0" err="1"/>
              <a:t>претендує</a:t>
            </a:r>
            <a:r>
              <a:rPr lang="ru-RU" sz="3400" dirty="0"/>
              <a:t> 10 </a:t>
            </a:r>
            <a:r>
              <a:rPr lang="ru-RU" sz="3400" dirty="0" err="1"/>
              <a:t>осіб</a:t>
            </a:r>
            <a:r>
              <a:rPr lang="ru-RU" sz="3400" dirty="0"/>
              <a:t>, агентства не </a:t>
            </a:r>
            <a:r>
              <a:rPr lang="ru-RU" sz="3400" dirty="0" err="1"/>
              <a:t>беруть</a:t>
            </a:r>
            <a:r>
              <a:rPr lang="ru-RU" sz="3400" dirty="0"/>
              <a:t> на себе </a:t>
            </a:r>
            <a:r>
              <a:rPr lang="ru-RU" sz="3400" dirty="0" err="1"/>
              <a:t>відповідальність</a:t>
            </a:r>
            <a:r>
              <a:rPr lang="ru-RU" sz="3400" dirty="0"/>
              <a:t> за </a:t>
            </a:r>
            <a:r>
              <a:rPr lang="ru-RU" sz="3400" dirty="0" err="1"/>
              <a:t>кваліфікацію</a:t>
            </a:r>
            <a:r>
              <a:rPr lang="ru-RU" sz="3400" dirty="0"/>
              <a:t> </a:t>
            </a:r>
            <a:r>
              <a:rPr lang="ru-RU" sz="3400" dirty="0" err="1"/>
              <a:t>кандидатів</a:t>
            </a:r>
            <a:r>
              <a:rPr lang="ru-RU" sz="3400" dirty="0"/>
              <a:t> </a:t>
            </a:r>
            <a:r>
              <a:rPr lang="ru-RU" sz="3400" dirty="0" err="1"/>
              <a:t>і</a:t>
            </a:r>
            <a:r>
              <a:rPr lang="ru-RU" sz="3400" dirty="0"/>
              <a:t> </a:t>
            </a:r>
            <a:r>
              <a:rPr lang="ru-RU" sz="3400" dirty="0" err="1"/>
              <a:t>відповідність</a:t>
            </a:r>
            <a:r>
              <a:rPr lang="ru-RU" sz="3400" dirty="0"/>
              <a:t> </a:t>
            </a:r>
            <a:r>
              <a:rPr lang="ru-RU" sz="3400" dirty="0" err="1"/>
              <a:t>їх</a:t>
            </a:r>
            <a:r>
              <a:rPr lang="ru-RU" sz="3400" dirty="0"/>
              <a:t> </a:t>
            </a:r>
            <a:r>
              <a:rPr lang="ru-RU" sz="3400" dirty="0" err="1"/>
              <a:t>якостей</a:t>
            </a:r>
            <a:r>
              <a:rPr lang="ru-RU" sz="3400" dirty="0"/>
              <a:t> </a:t>
            </a:r>
            <a:r>
              <a:rPr lang="ru-RU" sz="3400" dirty="0" err="1"/>
              <a:t>наявної</a:t>
            </a:r>
            <a:r>
              <a:rPr lang="ru-RU" sz="3400" dirty="0"/>
              <a:t> </a:t>
            </a:r>
            <a:r>
              <a:rPr lang="ru-RU" sz="3400" dirty="0" err="1"/>
              <a:t>вакансії</a:t>
            </a:r>
            <a:r>
              <a:rPr lang="ru-RU" sz="3400" dirty="0"/>
              <a:t>).</a:t>
            </a:r>
          </a:p>
          <a:p>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357166"/>
            <a:ext cx="7498080" cy="5891234"/>
          </a:xfrm>
        </p:spPr>
        <p:txBody>
          <a:bodyPr>
            <a:normAutofit fontScale="62500" lnSpcReduction="20000"/>
          </a:bodyPr>
          <a:lstStyle/>
          <a:p>
            <a:r>
              <a:rPr lang="ru-RU" b="1" dirty="0"/>
              <a:t>3. Агентства по </a:t>
            </a:r>
            <a:r>
              <a:rPr lang="ru-RU" b="1" dirty="0" err="1"/>
              <a:t>підбору</a:t>
            </a:r>
            <a:r>
              <a:rPr lang="ru-RU" b="1" dirty="0"/>
              <a:t> персоналу</a:t>
            </a:r>
            <a:r>
              <a:rPr lang="ru-RU" dirty="0"/>
              <a:t> (</a:t>
            </a:r>
            <a:r>
              <a:rPr lang="ru-RU" dirty="0" err="1"/>
              <a:t>Послуги</a:t>
            </a:r>
            <a:r>
              <a:rPr lang="ru-RU" dirty="0"/>
              <a:t> </a:t>
            </a:r>
            <a:r>
              <a:rPr lang="ru-RU" dirty="0" err="1"/>
              <a:t>оплачує</a:t>
            </a:r>
            <a:r>
              <a:rPr lang="ru-RU" dirty="0"/>
              <a:t> </a:t>
            </a:r>
            <a:r>
              <a:rPr lang="ru-RU" dirty="0" err="1"/>
              <a:t>замовник</a:t>
            </a:r>
            <a:r>
              <a:rPr lang="ru-RU" dirty="0"/>
              <a:t>, </a:t>
            </a:r>
            <a:r>
              <a:rPr lang="ru-RU" dirty="0" err="1"/>
              <a:t>кандидати</a:t>
            </a:r>
            <a:r>
              <a:rPr lang="ru-RU" dirty="0"/>
              <a:t> </a:t>
            </a:r>
            <a:r>
              <a:rPr lang="ru-RU" dirty="0" err="1"/>
              <a:t>беруться</a:t>
            </a:r>
            <a:r>
              <a:rPr lang="ru-RU" dirty="0"/>
              <a:t> </a:t>
            </a:r>
            <a:r>
              <a:rPr lang="ru-RU" dirty="0" err="1"/>
              <a:t>з</a:t>
            </a:r>
            <a:r>
              <a:rPr lang="ru-RU" dirty="0"/>
              <a:t> </a:t>
            </a:r>
            <a:r>
              <a:rPr lang="ru-RU" dirty="0" err="1"/>
              <a:t>бази</a:t>
            </a:r>
            <a:r>
              <a:rPr lang="ru-RU" dirty="0"/>
              <a:t> </a:t>
            </a:r>
            <a:r>
              <a:rPr lang="ru-RU" dirty="0" err="1"/>
              <a:t>даних</a:t>
            </a:r>
            <a:r>
              <a:rPr lang="ru-RU" dirty="0"/>
              <a:t> агентства, </a:t>
            </a:r>
            <a:r>
              <a:rPr lang="ru-RU" dirty="0" err="1"/>
              <a:t>відбір</a:t>
            </a:r>
            <a:r>
              <a:rPr lang="ru-RU" dirty="0"/>
              <a:t> </a:t>
            </a:r>
            <a:r>
              <a:rPr lang="ru-RU" dirty="0" err="1"/>
              <a:t>ведеться</a:t>
            </a:r>
            <a:r>
              <a:rPr lang="ru-RU" dirty="0"/>
              <a:t> за </a:t>
            </a:r>
            <a:r>
              <a:rPr lang="ru-RU" dirty="0" err="1"/>
              <a:t>формальними</a:t>
            </a:r>
            <a:r>
              <a:rPr lang="ru-RU" dirty="0"/>
              <a:t> </a:t>
            </a:r>
            <a:r>
              <a:rPr lang="ru-RU" dirty="0" err="1"/>
              <a:t>ознаками</a:t>
            </a:r>
            <a:r>
              <a:rPr lang="ru-RU" dirty="0"/>
              <a:t>, </a:t>
            </a:r>
            <a:r>
              <a:rPr lang="ru-RU" dirty="0" err="1"/>
              <a:t>термін</a:t>
            </a:r>
            <a:r>
              <a:rPr lang="ru-RU" dirty="0"/>
              <a:t> </a:t>
            </a:r>
            <a:r>
              <a:rPr lang="ru-RU" dirty="0" err="1"/>
              <a:t>виконання</a:t>
            </a:r>
            <a:r>
              <a:rPr lang="ru-RU" dirty="0"/>
              <a:t> </a:t>
            </a:r>
            <a:r>
              <a:rPr lang="ru-RU" dirty="0" err="1"/>
              <a:t>замовлень</a:t>
            </a:r>
            <a:r>
              <a:rPr lang="ru-RU" dirty="0"/>
              <a:t> </a:t>
            </a:r>
            <a:r>
              <a:rPr lang="ru-RU" dirty="0" err="1"/>
              <a:t>від</a:t>
            </a:r>
            <a:r>
              <a:rPr lang="ru-RU" dirty="0"/>
              <a:t> 1 дня, на 1 </a:t>
            </a:r>
            <a:r>
              <a:rPr lang="ru-RU" dirty="0" err="1"/>
              <a:t>вакансію</a:t>
            </a:r>
            <a:r>
              <a:rPr lang="ru-RU" dirty="0"/>
              <a:t> </a:t>
            </a:r>
            <a:r>
              <a:rPr lang="ru-RU" dirty="0" err="1"/>
              <a:t>претендує</a:t>
            </a:r>
            <a:r>
              <a:rPr lang="ru-RU" dirty="0"/>
              <a:t> </a:t>
            </a:r>
            <a:r>
              <a:rPr lang="ru-RU" dirty="0" err="1"/>
              <a:t>від</a:t>
            </a:r>
            <a:r>
              <a:rPr lang="ru-RU" dirty="0"/>
              <a:t> 10 до 70 </a:t>
            </a:r>
            <a:r>
              <a:rPr lang="ru-RU" dirty="0" err="1"/>
              <a:t>осіб</a:t>
            </a:r>
            <a:r>
              <a:rPr lang="ru-RU" dirty="0"/>
              <a:t>, </a:t>
            </a:r>
            <a:r>
              <a:rPr lang="ru-RU" dirty="0" err="1"/>
              <a:t>замовник</a:t>
            </a:r>
            <a:r>
              <a:rPr lang="ru-RU" dirty="0"/>
              <a:t> сам проводить </a:t>
            </a:r>
            <a:r>
              <a:rPr lang="ru-RU" dirty="0" err="1"/>
              <a:t>відбір</a:t>
            </a:r>
            <a:r>
              <a:rPr lang="ru-RU" dirty="0"/>
              <a:t> </a:t>
            </a:r>
            <a:r>
              <a:rPr lang="ru-RU" dirty="0" err="1"/>
              <a:t>кандидатів</a:t>
            </a:r>
            <a:r>
              <a:rPr lang="ru-RU" dirty="0"/>
              <a:t>, </a:t>
            </a:r>
            <a:r>
              <a:rPr lang="ru-RU" dirty="0" err="1"/>
              <a:t>вартість</a:t>
            </a:r>
            <a:r>
              <a:rPr lang="ru-RU" dirty="0"/>
              <a:t> </a:t>
            </a:r>
            <a:r>
              <a:rPr lang="ru-RU" dirty="0" err="1"/>
              <a:t>послуги</a:t>
            </a:r>
            <a:r>
              <a:rPr lang="ru-RU" dirty="0"/>
              <a:t> - одна зарплата кандидата, </a:t>
            </a:r>
            <a:r>
              <a:rPr lang="ru-RU" dirty="0" err="1"/>
              <a:t>підбирається</a:t>
            </a:r>
            <a:r>
              <a:rPr lang="ru-RU" dirty="0"/>
              <a:t> низовий персонал </a:t>
            </a:r>
            <a:r>
              <a:rPr lang="ru-RU" dirty="0" err="1"/>
              <a:t>і</a:t>
            </a:r>
            <a:r>
              <a:rPr lang="ru-RU" dirty="0"/>
              <a:t> </a:t>
            </a:r>
            <a:r>
              <a:rPr lang="ru-RU" dirty="0" err="1"/>
              <a:t>персонал</a:t>
            </a:r>
            <a:r>
              <a:rPr lang="ru-RU" dirty="0"/>
              <a:t> </a:t>
            </a:r>
            <a:r>
              <a:rPr lang="ru-RU" dirty="0" err="1"/>
              <a:t>середнього</a:t>
            </a:r>
            <a:r>
              <a:rPr lang="ru-RU" dirty="0"/>
              <a:t> </a:t>
            </a:r>
            <a:r>
              <a:rPr lang="ru-RU" dirty="0" err="1"/>
              <a:t>рівня</a:t>
            </a:r>
            <a:r>
              <a:rPr lang="ru-RU" dirty="0"/>
              <a:t>).</a:t>
            </a:r>
          </a:p>
          <a:p>
            <a:r>
              <a:rPr lang="ru-RU" b="1" dirty="0"/>
              <a:t>4. </a:t>
            </a:r>
            <a:r>
              <a:rPr lang="ru-RU" b="1" dirty="0" err="1"/>
              <a:t>Рекрутингові</a:t>
            </a:r>
            <a:r>
              <a:rPr lang="ru-RU" b="1" dirty="0"/>
              <a:t> агентства</a:t>
            </a:r>
            <a:r>
              <a:rPr lang="ru-RU" dirty="0"/>
              <a:t> (</a:t>
            </a:r>
            <a:r>
              <a:rPr lang="ru-RU" dirty="0" err="1"/>
              <a:t>Послуги</a:t>
            </a:r>
            <a:r>
              <a:rPr lang="ru-RU" dirty="0"/>
              <a:t> </a:t>
            </a:r>
            <a:r>
              <a:rPr lang="ru-RU" dirty="0" err="1"/>
              <a:t>оплачує</a:t>
            </a:r>
            <a:r>
              <a:rPr lang="ru-RU" dirty="0"/>
              <a:t> </a:t>
            </a:r>
            <a:r>
              <a:rPr lang="ru-RU" dirty="0" err="1"/>
              <a:t>замовник</a:t>
            </a:r>
            <a:r>
              <a:rPr lang="ru-RU" dirty="0"/>
              <a:t>, </a:t>
            </a:r>
            <a:r>
              <a:rPr lang="ru-RU" dirty="0" err="1"/>
              <a:t>кандидатів</a:t>
            </a:r>
            <a:r>
              <a:rPr lang="ru-RU" dirty="0"/>
              <a:t> </a:t>
            </a:r>
            <a:r>
              <a:rPr lang="ru-RU" dirty="0" err="1"/>
              <a:t>шукають</a:t>
            </a:r>
            <a:r>
              <a:rPr lang="ru-RU" dirty="0"/>
              <a:t> по </a:t>
            </a:r>
            <a:r>
              <a:rPr lang="ru-RU" dirty="0" err="1"/>
              <a:t>базі</a:t>
            </a:r>
            <a:r>
              <a:rPr lang="ru-RU" dirty="0"/>
              <a:t> </a:t>
            </a:r>
            <a:r>
              <a:rPr lang="ru-RU" dirty="0" err="1"/>
              <a:t>даних</a:t>
            </a:r>
            <a:r>
              <a:rPr lang="ru-RU" dirty="0"/>
              <a:t> агентства, через ЗМІ та интерне, методом «прямого </a:t>
            </a:r>
            <a:r>
              <a:rPr lang="ru-RU" dirty="0" err="1"/>
              <a:t>пошуку</a:t>
            </a:r>
            <a:r>
              <a:rPr lang="ru-RU" dirty="0"/>
              <a:t>» </a:t>
            </a:r>
            <a:r>
              <a:rPr lang="ru-RU" dirty="0" err="1"/>
              <a:t>відповідно</a:t>
            </a:r>
            <a:r>
              <a:rPr lang="ru-RU" dirty="0"/>
              <a:t> до </a:t>
            </a:r>
            <a:r>
              <a:rPr lang="ru-RU" dirty="0" err="1"/>
              <a:t>параметрів</a:t>
            </a:r>
            <a:r>
              <a:rPr lang="ru-RU" dirty="0"/>
              <a:t> </a:t>
            </a:r>
            <a:r>
              <a:rPr lang="ru-RU" dirty="0" err="1"/>
              <a:t>вакансії</a:t>
            </a:r>
            <a:r>
              <a:rPr lang="ru-RU" dirty="0"/>
              <a:t>, </a:t>
            </a:r>
            <a:r>
              <a:rPr lang="ru-RU" dirty="0" err="1"/>
              <a:t>описаними</a:t>
            </a:r>
            <a:r>
              <a:rPr lang="ru-RU" dirty="0"/>
              <a:t> в </a:t>
            </a:r>
            <a:r>
              <a:rPr lang="ru-RU" dirty="0" err="1"/>
              <a:t>договорі</a:t>
            </a:r>
            <a:r>
              <a:rPr lang="ru-RU" dirty="0"/>
              <a:t>, на 1 </a:t>
            </a:r>
            <a:r>
              <a:rPr lang="ru-RU" dirty="0" err="1"/>
              <a:t>вакансію</a:t>
            </a:r>
            <a:r>
              <a:rPr lang="ru-RU" dirty="0"/>
              <a:t> </a:t>
            </a:r>
            <a:r>
              <a:rPr lang="ru-RU" dirty="0" err="1"/>
              <a:t>претендує</a:t>
            </a:r>
            <a:r>
              <a:rPr lang="ru-RU" dirty="0"/>
              <a:t> 3-5 </a:t>
            </a:r>
            <a:r>
              <a:rPr lang="ru-RU" dirty="0" err="1"/>
              <a:t>осіб</a:t>
            </a:r>
            <a:r>
              <a:rPr lang="ru-RU" dirty="0"/>
              <a:t>, </a:t>
            </a:r>
            <a:r>
              <a:rPr lang="ru-RU" dirty="0" err="1"/>
              <a:t>йде</a:t>
            </a:r>
            <a:r>
              <a:rPr lang="ru-RU" dirty="0"/>
              <a:t> </a:t>
            </a:r>
            <a:r>
              <a:rPr lang="ru-RU" dirty="0" err="1"/>
              <a:t>співпраця</a:t>
            </a:r>
            <a:r>
              <a:rPr lang="ru-RU" dirty="0"/>
              <a:t> </a:t>
            </a:r>
            <a:r>
              <a:rPr lang="ru-RU" dirty="0" err="1"/>
              <a:t>замовника</a:t>
            </a:r>
            <a:r>
              <a:rPr lang="ru-RU" dirty="0"/>
              <a:t> </a:t>
            </a:r>
            <a:r>
              <a:rPr lang="ru-RU" dirty="0" err="1"/>
              <a:t>і</a:t>
            </a:r>
            <a:r>
              <a:rPr lang="ru-RU" dirty="0"/>
              <a:t> </a:t>
            </a:r>
            <a:r>
              <a:rPr lang="ru-RU" dirty="0" err="1"/>
              <a:t>виконавця</a:t>
            </a:r>
            <a:r>
              <a:rPr lang="ru-RU" dirty="0"/>
              <a:t>, </a:t>
            </a:r>
            <a:r>
              <a:rPr lang="ru-RU" dirty="0" err="1"/>
              <a:t>підбирається</a:t>
            </a:r>
            <a:r>
              <a:rPr lang="ru-RU" dirty="0"/>
              <a:t> </a:t>
            </a:r>
            <a:r>
              <a:rPr lang="ru-RU" dirty="0" err="1"/>
              <a:t>вищий</a:t>
            </a:r>
            <a:r>
              <a:rPr lang="ru-RU" dirty="0"/>
              <a:t>, </a:t>
            </a:r>
            <a:r>
              <a:rPr lang="ru-RU" dirty="0" err="1"/>
              <a:t>середній</a:t>
            </a:r>
            <a:r>
              <a:rPr lang="ru-RU" dirty="0"/>
              <a:t> </a:t>
            </a:r>
            <a:r>
              <a:rPr lang="ru-RU" dirty="0" err="1"/>
              <a:t>управлінський</a:t>
            </a:r>
            <a:r>
              <a:rPr lang="ru-RU" dirty="0"/>
              <a:t> персонал </a:t>
            </a:r>
            <a:r>
              <a:rPr lang="ru-RU" dirty="0" err="1"/>
              <a:t>і</a:t>
            </a:r>
            <a:r>
              <a:rPr lang="ru-RU" dirty="0"/>
              <a:t> </a:t>
            </a:r>
            <a:r>
              <a:rPr lang="ru-RU" dirty="0" err="1"/>
              <a:t>офісні</a:t>
            </a:r>
            <a:r>
              <a:rPr lang="ru-RU" dirty="0"/>
              <a:t> </a:t>
            </a:r>
            <a:r>
              <a:rPr lang="ru-RU" dirty="0" err="1"/>
              <a:t>співробітники</a:t>
            </a:r>
            <a:r>
              <a:rPr lang="ru-RU" dirty="0"/>
              <a:t>, сума гонорару - </a:t>
            </a:r>
            <a:r>
              <a:rPr lang="ru-RU" dirty="0" err="1"/>
              <a:t>від</a:t>
            </a:r>
            <a:r>
              <a:rPr lang="ru-RU" dirty="0"/>
              <a:t> 1,5 до 4 </a:t>
            </a:r>
            <a:r>
              <a:rPr lang="ru-RU" dirty="0" err="1"/>
              <a:t>окладів</a:t>
            </a:r>
            <a:r>
              <a:rPr lang="ru-RU" dirty="0"/>
              <a:t> </a:t>
            </a:r>
            <a:r>
              <a:rPr lang="ru-RU" dirty="0" err="1"/>
              <a:t>розбивається</a:t>
            </a:r>
            <a:r>
              <a:rPr lang="ru-RU" dirty="0"/>
              <a:t> на </a:t>
            </a:r>
            <a:r>
              <a:rPr lang="ru-RU" dirty="0" err="1"/>
              <a:t>кілька</a:t>
            </a:r>
            <a:r>
              <a:rPr lang="ru-RU" dirty="0"/>
              <a:t> </a:t>
            </a:r>
            <a:r>
              <a:rPr lang="ru-RU" dirty="0" err="1"/>
              <a:t>частин</a:t>
            </a:r>
            <a:r>
              <a:rPr lang="ru-RU" dirty="0"/>
              <a:t>).</a:t>
            </a:r>
          </a:p>
          <a:p>
            <a:r>
              <a:rPr lang="ru-RU" b="1" dirty="0"/>
              <a:t>5. «</a:t>
            </a:r>
            <a:r>
              <a:rPr lang="ru-RU" b="1" dirty="0" err="1"/>
              <a:t>Executive</a:t>
            </a:r>
            <a:r>
              <a:rPr lang="ru-RU" b="1" dirty="0"/>
              <a:t> </a:t>
            </a:r>
            <a:r>
              <a:rPr lang="ru-RU" b="1" dirty="0" err="1"/>
              <a:t>Search</a:t>
            </a:r>
            <a:r>
              <a:rPr lang="ru-RU" b="1" dirty="0"/>
              <a:t>»</a:t>
            </a:r>
            <a:r>
              <a:rPr lang="ru-RU" dirty="0"/>
              <a:t> (</a:t>
            </a:r>
            <a:r>
              <a:rPr lang="ru-RU" dirty="0" err="1"/>
              <a:t>Підбір</a:t>
            </a:r>
            <a:r>
              <a:rPr lang="ru-RU" dirty="0"/>
              <a:t> </a:t>
            </a:r>
            <a:r>
              <a:rPr lang="ru-RU" dirty="0" err="1"/>
              <a:t>топ-менеджерів</a:t>
            </a:r>
            <a:r>
              <a:rPr lang="ru-RU" dirty="0"/>
              <a:t>, </a:t>
            </a:r>
            <a:r>
              <a:rPr lang="ru-RU" dirty="0" err="1"/>
              <a:t>ключового</a:t>
            </a:r>
            <a:r>
              <a:rPr lang="ru-RU" dirty="0"/>
              <a:t> персоналу та </a:t>
            </a:r>
            <a:r>
              <a:rPr lang="ru-RU" dirty="0" err="1"/>
              <a:t>рідкісних</a:t>
            </a:r>
            <a:r>
              <a:rPr lang="ru-RU" dirty="0"/>
              <a:t> </a:t>
            </a:r>
            <a:r>
              <a:rPr lang="ru-RU" dirty="0" err="1"/>
              <a:t>фахівців</a:t>
            </a:r>
            <a:r>
              <a:rPr lang="ru-RU" dirty="0"/>
              <a:t>, за </a:t>
            </a:r>
            <a:r>
              <a:rPr lang="ru-RU" dirty="0" err="1"/>
              <a:t>західною</a:t>
            </a:r>
            <a:r>
              <a:rPr lang="ru-RU" dirty="0"/>
              <a:t> </a:t>
            </a:r>
            <a:r>
              <a:rPr lang="ru-RU" dirty="0" err="1"/>
              <a:t>класифікацією</a:t>
            </a:r>
            <a:r>
              <a:rPr lang="ru-RU" dirty="0"/>
              <a:t>, </a:t>
            </a:r>
            <a:r>
              <a:rPr lang="ru-RU" dirty="0" err="1"/>
              <a:t>це</a:t>
            </a:r>
            <a:r>
              <a:rPr lang="ru-RU" dirty="0"/>
              <a:t> </a:t>
            </a:r>
            <a:r>
              <a:rPr lang="ru-RU" dirty="0" err="1"/>
              <a:t>фахівці</a:t>
            </a:r>
            <a:r>
              <a:rPr lang="ru-RU" dirty="0"/>
              <a:t>, </a:t>
            </a:r>
            <a:r>
              <a:rPr lang="ru-RU" dirty="0" err="1"/>
              <a:t>які</a:t>
            </a:r>
            <a:r>
              <a:rPr lang="ru-RU" dirty="0"/>
              <a:t> </a:t>
            </a:r>
            <a:r>
              <a:rPr lang="ru-RU" dirty="0" err="1"/>
              <a:t>отримують</a:t>
            </a:r>
            <a:r>
              <a:rPr lang="ru-RU" dirty="0"/>
              <a:t> </a:t>
            </a:r>
            <a:r>
              <a:rPr lang="ru-RU" dirty="0" err="1"/>
              <a:t>річний</a:t>
            </a:r>
            <a:r>
              <a:rPr lang="ru-RU" dirty="0"/>
              <a:t> </a:t>
            </a:r>
            <a:r>
              <a:rPr lang="ru-RU" dirty="0" err="1"/>
              <a:t>дохід</a:t>
            </a:r>
            <a:r>
              <a:rPr lang="ru-RU" dirty="0"/>
              <a:t> </a:t>
            </a:r>
            <a:r>
              <a:rPr lang="ru-RU" dirty="0" err="1"/>
              <a:t>понад</a:t>
            </a:r>
            <a:r>
              <a:rPr lang="ru-RU" dirty="0"/>
              <a:t> 80 тис. Дол., </a:t>
            </a:r>
            <a:r>
              <a:rPr lang="ru-RU" dirty="0" err="1"/>
              <a:t>Послуги</a:t>
            </a:r>
            <a:r>
              <a:rPr lang="ru-RU" dirty="0"/>
              <a:t> </a:t>
            </a:r>
            <a:r>
              <a:rPr lang="ru-RU" dirty="0" err="1"/>
              <a:t>оплачує</a:t>
            </a:r>
            <a:r>
              <a:rPr lang="ru-RU" dirty="0"/>
              <a:t> </a:t>
            </a:r>
            <a:r>
              <a:rPr lang="ru-RU" dirty="0" err="1"/>
              <a:t>замовник</a:t>
            </a:r>
            <a:r>
              <a:rPr lang="ru-RU" dirty="0"/>
              <a:t>, </a:t>
            </a:r>
            <a:r>
              <a:rPr lang="ru-RU" dirty="0" err="1"/>
              <a:t>застосовується</a:t>
            </a:r>
            <a:r>
              <a:rPr lang="ru-RU" dirty="0"/>
              <a:t> метод активного </a:t>
            </a:r>
            <a:r>
              <a:rPr lang="ru-RU" dirty="0" err="1"/>
              <a:t>пошуку</a:t>
            </a:r>
            <a:r>
              <a:rPr lang="ru-RU" dirty="0"/>
              <a:t>, сума гонорару 20-35% </a:t>
            </a:r>
            <a:r>
              <a:rPr lang="ru-RU" dirty="0" err="1"/>
              <a:t>від</a:t>
            </a:r>
            <a:r>
              <a:rPr lang="ru-RU" dirty="0"/>
              <a:t> </a:t>
            </a:r>
            <a:r>
              <a:rPr lang="ru-RU" dirty="0" err="1"/>
              <a:t>річного</a:t>
            </a:r>
            <a:r>
              <a:rPr lang="ru-RU" dirty="0"/>
              <a:t> окладу, на 1 </a:t>
            </a:r>
            <a:r>
              <a:rPr lang="ru-RU" dirty="0" err="1"/>
              <a:t>вакансію</a:t>
            </a:r>
            <a:r>
              <a:rPr lang="ru-RU" dirty="0"/>
              <a:t> </a:t>
            </a:r>
            <a:r>
              <a:rPr lang="ru-RU" dirty="0" err="1"/>
              <a:t>претендує</a:t>
            </a:r>
            <a:r>
              <a:rPr lang="ru-RU" dirty="0"/>
              <a:t> 1-3 </a:t>
            </a:r>
            <a:r>
              <a:rPr lang="ru-RU" dirty="0" err="1"/>
              <a:t>осіб</a:t>
            </a:r>
            <a:r>
              <a:rPr lang="ru-RU" dirty="0"/>
              <a:t>, </a:t>
            </a:r>
            <a:r>
              <a:rPr lang="ru-RU" dirty="0" err="1"/>
              <a:t>термін</a:t>
            </a:r>
            <a:r>
              <a:rPr lang="ru-RU" dirty="0"/>
              <a:t> </a:t>
            </a:r>
            <a:r>
              <a:rPr lang="ru-RU" dirty="0" err="1"/>
              <a:t>виконання</a:t>
            </a:r>
            <a:r>
              <a:rPr lang="ru-RU" dirty="0"/>
              <a:t> </a:t>
            </a:r>
            <a:r>
              <a:rPr lang="ru-RU" dirty="0" err="1"/>
              <a:t>замовлення</a:t>
            </a:r>
            <a:r>
              <a:rPr lang="ru-RU" dirty="0"/>
              <a:t> </a:t>
            </a:r>
            <a:r>
              <a:rPr lang="ru-RU" dirty="0" err="1"/>
              <a:t>від</a:t>
            </a:r>
            <a:r>
              <a:rPr lang="ru-RU" dirty="0"/>
              <a:t> 8-12 </a:t>
            </a:r>
            <a:r>
              <a:rPr lang="ru-RU" dirty="0" err="1"/>
              <a:t>тижнів</a:t>
            </a:r>
            <a:r>
              <a:rPr lang="ru-RU" dirty="0"/>
              <a:t> до 6 </a:t>
            </a:r>
            <a:r>
              <a:rPr lang="ru-RU" dirty="0" err="1"/>
              <a:t>місяців</a:t>
            </a:r>
            <a:r>
              <a:rPr lang="ru-RU" dirty="0"/>
              <a:t>, </a:t>
            </a:r>
            <a:r>
              <a:rPr lang="ru-RU" dirty="0" err="1"/>
              <a:t>помилок</a:t>
            </a:r>
            <a:r>
              <a:rPr lang="ru-RU" dirty="0"/>
              <a:t> при </a:t>
            </a:r>
            <a:r>
              <a:rPr lang="ru-RU" dirty="0" err="1"/>
              <a:t>пошуку</a:t>
            </a:r>
            <a:r>
              <a:rPr lang="ru-RU" dirty="0"/>
              <a:t> </a:t>
            </a:r>
            <a:r>
              <a:rPr lang="ru-RU" dirty="0" err="1"/>
              <a:t>кандидатів</a:t>
            </a:r>
            <a:r>
              <a:rPr lang="ru-RU" dirty="0"/>
              <a:t> бути не повинно). </a:t>
            </a:r>
          </a:p>
          <a:p>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85728"/>
            <a:ext cx="7498080" cy="5962672"/>
          </a:xfrm>
        </p:spPr>
        <p:txBody>
          <a:bodyPr>
            <a:normAutofit lnSpcReduction="10000"/>
          </a:bodyPr>
          <a:lstStyle/>
          <a:p>
            <a:r>
              <a:rPr lang="ru-RU" b="1" dirty="0"/>
              <a:t>6. </a:t>
            </a:r>
            <a:r>
              <a:rPr lang="ru-RU" b="1" dirty="0" err="1"/>
              <a:t>Віртуальні</a:t>
            </a:r>
            <a:r>
              <a:rPr lang="ru-RU" b="1" dirty="0"/>
              <a:t> </a:t>
            </a:r>
            <a:r>
              <a:rPr lang="ru-RU" b="1" dirty="0" err="1"/>
              <a:t>кадрові</a:t>
            </a:r>
            <a:r>
              <a:rPr lang="ru-RU" b="1" dirty="0"/>
              <a:t> агентства</a:t>
            </a:r>
            <a:r>
              <a:rPr lang="ru-RU" dirty="0"/>
              <a:t> (</a:t>
            </a:r>
            <a:r>
              <a:rPr lang="ru-RU" dirty="0" err="1"/>
              <a:t>Замовник</a:t>
            </a:r>
            <a:r>
              <a:rPr lang="ru-RU" dirty="0"/>
              <a:t> </a:t>
            </a:r>
            <a:r>
              <a:rPr lang="ru-RU" dirty="0" err="1"/>
              <a:t>оплачує</a:t>
            </a:r>
            <a:r>
              <a:rPr lang="ru-RU" dirty="0"/>
              <a:t> доступ КК </a:t>
            </a:r>
            <a:r>
              <a:rPr lang="ru-RU" dirty="0" err="1"/>
              <a:t>електронній</a:t>
            </a:r>
            <a:r>
              <a:rPr lang="ru-RU" dirty="0"/>
              <a:t> </a:t>
            </a:r>
            <a:r>
              <a:rPr lang="ru-RU" dirty="0" err="1"/>
              <a:t>базі</a:t>
            </a:r>
            <a:r>
              <a:rPr lang="ru-RU" dirty="0"/>
              <a:t> </a:t>
            </a:r>
            <a:r>
              <a:rPr lang="ru-RU" dirty="0" err="1"/>
              <a:t>даних</a:t>
            </a:r>
            <a:r>
              <a:rPr lang="ru-RU" dirty="0"/>
              <a:t> </a:t>
            </a:r>
            <a:r>
              <a:rPr lang="ru-RU" dirty="0" err="1"/>
              <a:t>міні-резюме</a:t>
            </a:r>
            <a:r>
              <a:rPr lang="ru-RU" dirty="0"/>
              <a:t> </a:t>
            </a:r>
            <a:r>
              <a:rPr lang="ru-RU" dirty="0" err="1"/>
              <a:t>кандидатів</a:t>
            </a:r>
            <a:r>
              <a:rPr lang="ru-RU" dirty="0"/>
              <a:t> в </a:t>
            </a:r>
            <a:r>
              <a:rPr lang="ru-RU" dirty="0" err="1"/>
              <a:t>Інтернеті</a:t>
            </a:r>
            <a:r>
              <a:rPr lang="ru-RU" dirty="0"/>
              <a:t>, </a:t>
            </a:r>
            <a:r>
              <a:rPr lang="ru-RU" dirty="0" err="1"/>
              <a:t>і</a:t>
            </a:r>
            <a:r>
              <a:rPr lang="ru-RU" dirty="0"/>
              <a:t> </a:t>
            </a:r>
            <a:r>
              <a:rPr lang="ru-RU" dirty="0" err="1"/>
              <a:t>окремо</a:t>
            </a:r>
            <a:r>
              <a:rPr lang="ru-RU" dirty="0"/>
              <a:t> за </a:t>
            </a:r>
            <a:r>
              <a:rPr lang="ru-RU" dirty="0" err="1"/>
              <a:t>вибрані</a:t>
            </a:r>
            <a:r>
              <a:rPr lang="ru-RU" dirty="0"/>
              <a:t> </a:t>
            </a:r>
            <a:r>
              <a:rPr lang="ru-RU" dirty="0" err="1"/>
              <a:t>повні</a:t>
            </a:r>
            <a:r>
              <a:rPr lang="ru-RU" dirty="0"/>
              <a:t> резюме </a:t>
            </a:r>
            <a:r>
              <a:rPr lang="ru-RU" dirty="0" err="1"/>
              <a:t>кандидатів</a:t>
            </a:r>
            <a:r>
              <a:rPr lang="ru-RU" dirty="0"/>
              <a:t>).</a:t>
            </a:r>
          </a:p>
          <a:p>
            <a:r>
              <a:rPr lang="ru-RU" b="1" dirty="0"/>
              <a:t>7. </a:t>
            </a:r>
            <a:r>
              <a:rPr lang="ru-RU" b="1" dirty="0" err="1"/>
              <a:t>Електронні</a:t>
            </a:r>
            <a:r>
              <a:rPr lang="ru-RU" b="1" dirty="0"/>
              <a:t> </a:t>
            </a:r>
            <a:r>
              <a:rPr lang="ru-RU" b="1" dirty="0" err="1"/>
              <a:t>біржі</a:t>
            </a:r>
            <a:r>
              <a:rPr lang="ru-RU" b="1" dirty="0"/>
              <a:t> </a:t>
            </a:r>
            <a:r>
              <a:rPr lang="ru-RU" b="1" dirty="0" err="1"/>
              <a:t>праці</a:t>
            </a:r>
            <a:r>
              <a:rPr lang="ru-RU" dirty="0"/>
              <a:t> (</a:t>
            </a:r>
            <a:r>
              <a:rPr lang="ru-RU" dirty="0" err="1"/>
              <a:t>Безкоштовний</a:t>
            </a:r>
            <a:r>
              <a:rPr lang="ru-RU" dirty="0"/>
              <a:t> сайт для </a:t>
            </a:r>
            <a:r>
              <a:rPr lang="ru-RU" dirty="0" err="1"/>
              <a:t>замовника</a:t>
            </a:r>
            <a:r>
              <a:rPr lang="ru-RU" dirty="0"/>
              <a:t> </a:t>
            </a:r>
            <a:r>
              <a:rPr lang="ru-RU" dirty="0" err="1"/>
              <a:t>і</a:t>
            </a:r>
            <a:r>
              <a:rPr lang="ru-RU" dirty="0"/>
              <a:t> </a:t>
            </a:r>
            <a:r>
              <a:rPr lang="ru-RU" dirty="0" err="1"/>
              <a:t>для</a:t>
            </a:r>
            <a:r>
              <a:rPr lang="ru-RU" dirty="0"/>
              <a:t> </a:t>
            </a:r>
            <a:r>
              <a:rPr lang="ru-RU" dirty="0" err="1"/>
              <a:t>працівника</a:t>
            </a:r>
            <a:r>
              <a:rPr lang="ru-RU" dirty="0"/>
              <a:t>, </a:t>
            </a:r>
            <a:r>
              <a:rPr lang="ru-RU" dirty="0" err="1"/>
              <a:t>гідність</a:t>
            </a:r>
            <a:r>
              <a:rPr lang="ru-RU" dirty="0"/>
              <a:t>: </a:t>
            </a:r>
            <a:r>
              <a:rPr lang="ru-RU" dirty="0" err="1"/>
              <a:t>оперативність</a:t>
            </a:r>
            <a:r>
              <a:rPr lang="ru-RU" dirty="0"/>
              <a:t>, </a:t>
            </a:r>
            <a:r>
              <a:rPr lang="ru-RU" dirty="0" err="1"/>
              <a:t>висока</a:t>
            </a:r>
            <a:r>
              <a:rPr lang="ru-RU" dirty="0"/>
              <a:t> </a:t>
            </a:r>
            <a:r>
              <a:rPr lang="ru-RU" dirty="0" err="1"/>
              <a:t>швидкість</a:t>
            </a:r>
            <a:r>
              <a:rPr lang="ru-RU" dirty="0"/>
              <a:t> </a:t>
            </a:r>
            <a:r>
              <a:rPr lang="ru-RU" dirty="0" err="1"/>
              <a:t>пошуку</a:t>
            </a:r>
            <a:r>
              <a:rPr lang="ru-RU" dirty="0"/>
              <a:t>, </a:t>
            </a:r>
            <a:r>
              <a:rPr lang="ru-RU" dirty="0" err="1"/>
              <a:t>мінімізація</a:t>
            </a:r>
            <a:r>
              <a:rPr lang="ru-RU" dirty="0"/>
              <a:t> </a:t>
            </a:r>
            <a:r>
              <a:rPr lang="ru-RU" dirty="0" err="1"/>
              <a:t>витрат</a:t>
            </a:r>
            <a:r>
              <a:rPr lang="ru-RU" dirty="0"/>
              <a:t>; </a:t>
            </a:r>
            <a:r>
              <a:rPr lang="ru-RU" dirty="0" err="1"/>
              <a:t>недоліки</a:t>
            </a:r>
            <a:r>
              <a:rPr lang="ru-RU" dirty="0"/>
              <a:t>: </a:t>
            </a:r>
            <a:r>
              <a:rPr lang="ru-RU" dirty="0" err="1"/>
              <a:t>відсутність</a:t>
            </a:r>
            <a:r>
              <a:rPr lang="ru-RU" dirty="0"/>
              <a:t> у </a:t>
            </a:r>
            <a:r>
              <a:rPr lang="ru-RU" dirty="0" err="1"/>
              <a:t>деяких</a:t>
            </a:r>
            <a:r>
              <a:rPr lang="ru-RU" dirty="0"/>
              <a:t> </a:t>
            </a:r>
            <a:r>
              <a:rPr lang="ru-RU" dirty="0" err="1"/>
              <a:t>фахівців</a:t>
            </a:r>
            <a:r>
              <a:rPr lang="ru-RU" dirty="0"/>
              <a:t> </a:t>
            </a:r>
            <a:r>
              <a:rPr lang="ru-RU" dirty="0" err="1"/>
              <a:t>виходу</a:t>
            </a:r>
            <a:r>
              <a:rPr lang="ru-RU" dirty="0"/>
              <a:t> в </a:t>
            </a:r>
            <a:r>
              <a:rPr lang="ru-RU" dirty="0" err="1"/>
              <a:t>інтернет</a:t>
            </a:r>
            <a:r>
              <a:rPr lang="ru-RU" dirty="0"/>
              <a:t>, </a:t>
            </a:r>
            <a:r>
              <a:rPr lang="ru-RU" dirty="0" err="1"/>
              <a:t>відсутність</a:t>
            </a:r>
            <a:r>
              <a:rPr lang="ru-RU" dirty="0"/>
              <a:t> </a:t>
            </a:r>
            <a:r>
              <a:rPr lang="ru-RU" dirty="0" err="1"/>
              <a:t>перевірки</a:t>
            </a:r>
            <a:r>
              <a:rPr lang="ru-RU" dirty="0"/>
              <a:t> </a:t>
            </a:r>
            <a:r>
              <a:rPr lang="ru-RU" dirty="0" err="1"/>
              <a:t>заявлених</a:t>
            </a:r>
            <a:r>
              <a:rPr lang="ru-RU" dirty="0"/>
              <a:t> </a:t>
            </a:r>
            <a:r>
              <a:rPr lang="ru-RU" dirty="0" err="1"/>
              <a:t>в</a:t>
            </a:r>
            <a:r>
              <a:rPr lang="ru-RU" dirty="0"/>
              <a:t> резюме </a:t>
            </a:r>
            <a:r>
              <a:rPr lang="ru-RU" dirty="0" err="1"/>
              <a:t>умінь</a:t>
            </a:r>
            <a:r>
              <a:rPr lang="ru-RU" dirty="0"/>
              <a:t> </a:t>
            </a:r>
            <a:r>
              <a:rPr lang="ru-RU" dirty="0" err="1"/>
              <a:t>і</a:t>
            </a:r>
            <a:r>
              <a:rPr lang="ru-RU" dirty="0"/>
              <a:t> </a:t>
            </a:r>
            <a:r>
              <a:rPr lang="ru-RU" dirty="0" err="1"/>
              <a:t>знань</a:t>
            </a:r>
            <a:r>
              <a:rPr lang="ru-RU" dirty="0"/>
              <a:t>).</a:t>
            </a:r>
          </a:p>
          <a:p>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85728"/>
            <a:ext cx="7498080" cy="5962672"/>
          </a:xfrm>
        </p:spPr>
        <p:txBody>
          <a:bodyPr>
            <a:normAutofit fontScale="40000" lnSpcReduction="20000"/>
          </a:bodyPr>
          <a:lstStyle/>
          <a:p>
            <a:r>
              <a:rPr lang="uk-UA" sz="4500" dirty="0"/>
              <a:t>Класифікація за структурою кадрових агентств залежить від двох чинників: наявності регіональної мережі або мережі філій і ступеня диверсифікації бізнесу агентства.</a:t>
            </a:r>
          </a:p>
          <a:p>
            <a:r>
              <a:rPr lang="uk-UA" sz="4500" b="1" dirty="0"/>
              <a:t>Перший тип агентств</a:t>
            </a:r>
            <a:r>
              <a:rPr lang="uk-UA" sz="4500" dirty="0"/>
              <a:t>: Агентства без мережі філій, надають один вид послуг-підбір персоналу;</a:t>
            </a:r>
          </a:p>
          <a:p>
            <a:r>
              <a:rPr lang="uk-UA" sz="4500" b="1" dirty="0"/>
              <a:t>Другий тип агентств</a:t>
            </a:r>
            <a:r>
              <a:rPr lang="uk-UA" sz="4500" dirty="0"/>
              <a:t>: Спеціалізуються в області рекрутингу агентства, які мають регіональною мережею або мережею відділень (філій). Через мережеві агентства компанії можуть замовляти персонал в інших містах.</a:t>
            </a:r>
          </a:p>
          <a:p>
            <a:r>
              <a:rPr lang="uk-UA" sz="4500" b="1" dirty="0"/>
              <a:t>Третій тип агентств</a:t>
            </a:r>
            <a:r>
              <a:rPr lang="uk-UA" sz="4500" dirty="0"/>
              <a:t>: Агентства без мережі відділень і філій, крім рекрутингу надають і інші види послуг (проведення семінарів і тренінгів, консалтингові послуги, кадровий аудит, розрахунок зарплати, оцінка та атестація персоналу, дослідження ринку заробітних плат і ін.).</a:t>
            </a:r>
          </a:p>
          <a:p>
            <a:r>
              <a:rPr lang="uk-UA" sz="4500" b="1" dirty="0"/>
              <a:t>Четвертий тип агентств</a:t>
            </a:r>
            <a:r>
              <a:rPr lang="uk-UA" sz="4500" dirty="0"/>
              <a:t>: Агентства змішаного типу, що з'єднують характеристики перерахованих агентств.</a:t>
            </a:r>
          </a:p>
          <a:p>
            <a:r>
              <a:rPr lang="uk-UA" sz="5100" dirty="0"/>
              <a:t>Таким чином, на ринку рекрутингу України можна виділити три основні види операторів: компанії, що спеціалізуються на підборі вищого керівного складу і ексклюзивних фахівців (</a:t>
            </a:r>
            <a:r>
              <a:rPr lang="uk-UA" sz="5100" dirty="0" err="1"/>
              <a:t>Executive</a:t>
            </a:r>
            <a:r>
              <a:rPr lang="uk-UA" sz="5100" dirty="0"/>
              <a:t> </a:t>
            </a:r>
            <a:r>
              <a:rPr lang="uk-UA" sz="5100" dirty="0" err="1"/>
              <a:t>Search</a:t>
            </a:r>
            <a:r>
              <a:rPr lang="uk-UA" sz="5100" dirty="0"/>
              <a:t> </a:t>
            </a:r>
            <a:r>
              <a:rPr lang="uk-UA" sz="5100" dirty="0" err="1"/>
              <a:t>Agency</a:t>
            </a:r>
            <a:r>
              <a:rPr lang="uk-UA" sz="5100" dirty="0"/>
              <a:t>); агентства з підбору персоналу середнього і нижчого рівнів (</a:t>
            </a:r>
            <a:r>
              <a:rPr lang="uk-UA" sz="5100" dirty="0" err="1"/>
              <a:t>Recruiting</a:t>
            </a:r>
            <a:r>
              <a:rPr lang="uk-UA" sz="5100" dirty="0"/>
              <a:t> </a:t>
            </a:r>
            <a:r>
              <a:rPr lang="uk-UA" sz="5100" dirty="0" err="1"/>
              <a:t>Agency</a:t>
            </a:r>
            <a:r>
              <a:rPr lang="uk-UA" sz="5100" dirty="0"/>
              <a:t>); агентства з працевлаштування.</a:t>
            </a:r>
          </a:p>
          <a:p>
            <a:endParaRPr lang="uk-UA" sz="5100" dirty="0"/>
          </a:p>
          <a:p>
            <a:endParaRPr lang="ru-RU"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357166"/>
            <a:ext cx="7498080" cy="5891234"/>
          </a:xfrm>
        </p:spPr>
        <p:txBody>
          <a:bodyPr>
            <a:normAutofit fontScale="85000" lnSpcReduction="20000"/>
          </a:bodyPr>
          <a:lstStyle/>
          <a:p>
            <a:r>
              <a:rPr lang="ru-RU" b="1" dirty="0" err="1"/>
              <a:t>Вс</a:t>
            </a:r>
            <a:r>
              <a:rPr lang="uk-UA" b="1" dirty="0"/>
              <a:t>і</a:t>
            </a:r>
            <a:r>
              <a:rPr lang="ru-RU" b="1" dirty="0"/>
              <a:t> HR - агентства </a:t>
            </a:r>
            <a:r>
              <a:rPr lang="ru-RU" b="1" dirty="0" err="1"/>
              <a:t>умовно</a:t>
            </a:r>
            <a:r>
              <a:rPr lang="ru-RU" b="1" dirty="0"/>
              <a:t> </a:t>
            </a:r>
            <a:r>
              <a:rPr lang="ru-RU" b="1" dirty="0" err="1"/>
              <a:t>можна</a:t>
            </a:r>
            <a:r>
              <a:rPr lang="ru-RU" b="1" dirty="0"/>
              <a:t> </a:t>
            </a:r>
            <a:r>
              <a:rPr lang="ru-RU" b="1" dirty="0" err="1"/>
              <a:t>розділити</a:t>
            </a:r>
            <a:r>
              <a:rPr lang="ru-RU" b="1" dirty="0"/>
              <a:t> на три </a:t>
            </a:r>
            <a:r>
              <a:rPr lang="ru-RU" b="1" dirty="0" err="1"/>
              <a:t>групи</a:t>
            </a:r>
            <a:r>
              <a:rPr lang="ru-RU" b="1" dirty="0"/>
              <a:t>:</a:t>
            </a:r>
            <a:endParaRPr lang="ru-RU" dirty="0"/>
          </a:p>
          <a:p>
            <a:r>
              <a:rPr lang="ru-RU" dirty="0" err="1"/>
              <a:t>великі</a:t>
            </a:r>
            <a:r>
              <a:rPr lang="ru-RU" dirty="0"/>
              <a:t> агентства - «Фабрика»;</a:t>
            </a:r>
          </a:p>
          <a:p>
            <a:r>
              <a:rPr lang="ru-RU" dirty="0" err="1"/>
              <a:t>середні</a:t>
            </a:r>
            <a:r>
              <a:rPr lang="ru-RU" dirty="0"/>
              <a:t> агентства - «</a:t>
            </a:r>
            <a:r>
              <a:rPr lang="ru-RU" dirty="0" err="1"/>
              <a:t>Бутік</a:t>
            </a:r>
            <a:r>
              <a:rPr lang="ru-RU" dirty="0"/>
              <a:t> / </a:t>
            </a:r>
            <a:r>
              <a:rPr lang="ru-RU" dirty="0" err="1"/>
              <a:t>ательє</a:t>
            </a:r>
            <a:r>
              <a:rPr lang="ru-RU" dirty="0"/>
              <a:t>»; </a:t>
            </a:r>
          </a:p>
          <a:p>
            <a:r>
              <a:rPr lang="ru-RU" dirty="0" err="1"/>
              <a:t>дрібні</a:t>
            </a:r>
            <a:r>
              <a:rPr lang="ru-RU" dirty="0"/>
              <a:t> агентства - «Зона </a:t>
            </a:r>
            <a:r>
              <a:rPr lang="ru-RU" dirty="0" err="1"/>
              <a:t>ризику</a:t>
            </a:r>
            <a:r>
              <a:rPr lang="ru-RU" dirty="0"/>
              <a:t>»;</a:t>
            </a:r>
          </a:p>
          <a:p>
            <a:pPr>
              <a:buNone/>
            </a:pPr>
            <a:r>
              <a:rPr lang="ru-RU" dirty="0"/>
              <a:t>За </a:t>
            </a:r>
            <a:r>
              <a:rPr lang="ru-RU" dirty="0" err="1"/>
              <a:t>даними</a:t>
            </a:r>
            <a:r>
              <a:rPr lang="ru-RU" dirty="0"/>
              <a:t> </a:t>
            </a:r>
            <a:r>
              <a:rPr lang="ru-RU" dirty="0" err="1"/>
              <a:t>дослідження</a:t>
            </a:r>
            <a:r>
              <a:rPr lang="ru-RU" dirty="0"/>
              <a:t>, 6 великих агентств ( «фабрики») </a:t>
            </a:r>
            <a:r>
              <a:rPr lang="ru-RU" dirty="0" err="1"/>
              <a:t>тримають</a:t>
            </a:r>
            <a:r>
              <a:rPr lang="ru-RU" dirty="0"/>
              <a:t> 24% ринку рекрутингових </a:t>
            </a:r>
            <a:r>
              <a:rPr lang="ru-RU" dirty="0" err="1"/>
              <a:t>послуг</a:t>
            </a:r>
            <a:r>
              <a:rPr lang="ru-RU" dirty="0"/>
              <a:t>, </a:t>
            </a:r>
            <a:r>
              <a:rPr lang="ru-RU" dirty="0" err="1"/>
              <a:t>інші</a:t>
            </a:r>
            <a:r>
              <a:rPr lang="ru-RU" dirty="0"/>
              <a:t> 76% - </a:t>
            </a:r>
            <a:r>
              <a:rPr lang="ru-RU" dirty="0" err="1"/>
              <a:t>складають</a:t>
            </a:r>
            <a:r>
              <a:rPr lang="ru-RU" dirty="0"/>
              <a:t> «бутики» </a:t>
            </a:r>
            <a:r>
              <a:rPr lang="ru-RU" dirty="0" err="1"/>
              <a:t>і</a:t>
            </a:r>
            <a:r>
              <a:rPr lang="ru-RU" dirty="0"/>
              <a:t> </a:t>
            </a:r>
            <a:r>
              <a:rPr lang="ru-RU" dirty="0" err="1"/>
              <a:t>дрібні</a:t>
            </a:r>
            <a:r>
              <a:rPr lang="ru-RU" dirty="0"/>
              <a:t> агентства. </a:t>
            </a:r>
          </a:p>
          <a:p>
            <a:pPr>
              <a:buNone/>
            </a:pPr>
            <a:r>
              <a:rPr lang="ru-RU" dirty="0"/>
              <a:t>При </a:t>
            </a:r>
            <a:r>
              <a:rPr lang="ru-RU" dirty="0" err="1"/>
              <a:t>цьому</a:t>
            </a:r>
            <a:r>
              <a:rPr lang="ru-RU" dirty="0"/>
              <a:t>, за </a:t>
            </a:r>
            <a:r>
              <a:rPr lang="ru-RU" dirty="0" err="1"/>
              <a:t>останнім</a:t>
            </a:r>
            <a:r>
              <a:rPr lang="ru-RU" dirty="0"/>
              <a:t> часом </a:t>
            </a:r>
            <a:r>
              <a:rPr lang="ru-RU" dirty="0" err="1"/>
              <a:t>виділився</a:t>
            </a:r>
            <a:r>
              <a:rPr lang="ru-RU" dirty="0"/>
              <a:t> ряд </a:t>
            </a:r>
            <a:r>
              <a:rPr lang="ru-RU" dirty="0" err="1"/>
              <a:t>динамічно</a:t>
            </a:r>
            <a:r>
              <a:rPr lang="ru-RU" dirty="0"/>
              <a:t> </a:t>
            </a:r>
            <a:r>
              <a:rPr lang="ru-RU" dirty="0" err="1"/>
              <a:t>розвиваються</a:t>
            </a:r>
            <a:r>
              <a:rPr lang="ru-RU" dirty="0"/>
              <a:t> </a:t>
            </a:r>
            <a:r>
              <a:rPr lang="ru-RU" dirty="0" err="1"/>
              <a:t>молодих</a:t>
            </a:r>
            <a:r>
              <a:rPr lang="ru-RU" dirty="0"/>
              <a:t> агентств, </a:t>
            </a:r>
            <a:r>
              <a:rPr lang="ru-RU" dirty="0" err="1"/>
              <a:t>які</a:t>
            </a:r>
            <a:r>
              <a:rPr lang="ru-RU" dirty="0"/>
              <a:t> </a:t>
            </a:r>
            <a:r>
              <a:rPr lang="ru-RU" dirty="0" err="1"/>
              <a:t>встигли</a:t>
            </a:r>
            <a:r>
              <a:rPr lang="ru-RU" dirty="0"/>
              <a:t> </a:t>
            </a:r>
            <a:r>
              <a:rPr lang="ru-RU" dirty="0" err="1"/>
              <a:t>розвинутися</a:t>
            </a:r>
            <a:r>
              <a:rPr lang="ru-RU" dirty="0"/>
              <a:t> на </a:t>
            </a:r>
            <a:r>
              <a:rPr lang="ru-RU" dirty="0" err="1"/>
              <a:t>хвилі</a:t>
            </a:r>
            <a:r>
              <a:rPr lang="ru-RU" dirty="0"/>
              <a:t> </a:t>
            </a:r>
            <a:r>
              <a:rPr lang="ru-RU" dirty="0" err="1"/>
              <a:t>загального</a:t>
            </a:r>
            <a:r>
              <a:rPr lang="ru-RU" dirty="0"/>
              <a:t> </a:t>
            </a:r>
            <a:r>
              <a:rPr lang="ru-RU" dirty="0" err="1"/>
              <a:t>розвитку</a:t>
            </a:r>
            <a:r>
              <a:rPr lang="ru-RU" dirty="0"/>
              <a:t> ринку </a:t>
            </a:r>
            <a:r>
              <a:rPr lang="ru-RU" dirty="0" err="1"/>
              <a:t>і</a:t>
            </a:r>
            <a:r>
              <a:rPr lang="ru-RU" dirty="0"/>
              <a:t> </a:t>
            </a:r>
            <a:r>
              <a:rPr lang="ru-RU" dirty="0" err="1"/>
              <a:t>затребуваності</a:t>
            </a:r>
            <a:r>
              <a:rPr lang="ru-RU" dirty="0"/>
              <a:t> рекрутингових </a:t>
            </a:r>
            <a:r>
              <a:rPr lang="ru-RU" dirty="0" err="1"/>
              <a:t>послуг</a:t>
            </a:r>
            <a:r>
              <a:rPr lang="ru-RU" dirty="0"/>
              <a:t> </a:t>
            </a:r>
            <a:r>
              <a:rPr lang="ru-RU" dirty="0" err="1"/>
              <a:t>і</a:t>
            </a:r>
            <a:r>
              <a:rPr lang="ru-RU" dirty="0"/>
              <a:t> </a:t>
            </a:r>
            <a:r>
              <a:rPr lang="ru-RU" dirty="0" err="1"/>
              <a:t>обзавестися</a:t>
            </a:r>
            <a:r>
              <a:rPr lang="ru-RU" dirty="0"/>
              <a:t> </a:t>
            </a:r>
            <a:r>
              <a:rPr lang="ru-RU" dirty="0" err="1"/>
              <a:t>солідним</a:t>
            </a:r>
            <a:r>
              <a:rPr lang="ru-RU" dirty="0"/>
              <a:t> портфелем </a:t>
            </a:r>
            <a:r>
              <a:rPr lang="ru-RU" dirty="0" err="1"/>
              <a:t>клієнтів</a:t>
            </a:r>
            <a:r>
              <a:rPr lang="ru-RU" dirty="0"/>
              <a:t>.</a:t>
            </a:r>
          </a:p>
          <a:p>
            <a:endParaRPr lang="ru-RU"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142852"/>
            <a:ext cx="7498080" cy="6105548"/>
          </a:xfrm>
        </p:spPr>
        <p:txBody>
          <a:bodyPr>
            <a:normAutofit fontScale="85000" lnSpcReduction="10000"/>
          </a:bodyPr>
          <a:lstStyle/>
          <a:p>
            <a:r>
              <a:rPr lang="ru-RU" i="1" dirty="0"/>
              <a:t>«Фабрики»</a:t>
            </a:r>
            <a:r>
              <a:rPr lang="ru-RU" dirty="0"/>
              <a:t> </a:t>
            </a:r>
            <a:r>
              <a:rPr lang="ru-RU" dirty="0" err="1"/>
              <a:t>мають</a:t>
            </a:r>
            <a:r>
              <a:rPr lang="ru-RU" dirty="0"/>
              <a:t> </a:t>
            </a:r>
            <a:r>
              <a:rPr lang="ru-RU" dirty="0" err="1"/>
              <a:t>такі</a:t>
            </a:r>
            <a:r>
              <a:rPr lang="ru-RU" dirty="0"/>
              <a:t> </a:t>
            </a:r>
            <a:r>
              <a:rPr lang="ru-RU" dirty="0" err="1"/>
              <a:t>відмінні</a:t>
            </a:r>
            <a:r>
              <a:rPr lang="ru-RU" dirty="0"/>
              <a:t> </a:t>
            </a:r>
            <a:r>
              <a:rPr lang="ru-RU" dirty="0" err="1"/>
              <a:t>риси</a:t>
            </a:r>
            <a:r>
              <a:rPr lang="ru-RU" dirty="0"/>
              <a:t>: широкий спектр </a:t>
            </a:r>
            <a:r>
              <a:rPr lang="ru-RU" dirty="0" err="1"/>
              <a:t>послуг</a:t>
            </a:r>
            <a:r>
              <a:rPr lang="ru-RU" dirty="0"/>
              <a:t>, </a:t>
            </a:r>
            <a:r>
              <a:rPr lang="ru-RU" dirty="0" err="1"/>
              <a:t>розвинену</a:t>
            </a:r>
            <a:r>
              <a:rPr lang="ru-RU" dirty="0"/>
              <a:t> структуру, </a:t>
            </a:r>
            <a:r>
              <a:rPr lang="ru-RU" dirty="0" err="1"/>
              <a:t>відоме</a:t>
            </a:r>
            <a:r>
              <a:rPr lang="ru-RU" dirty="0"/>
              <a:t> </a:t>
            </a:r>
            <a:r>
              <a:rPr lang="ru-RU" dirty="0" err="1"/>
              <a:t>ім'я</a:t>
            </a:r>
            <a:r>
              <a:rPr lang="ru-RU" dirty="0"/>
              <a:t> на ринку, </a:t>
            </a:r>
            <a:r>
              <a:rPr lang="ru-RU" dirty="0" err="1"/>
              <a:t>відсутність</a:t>
            </a:r>
            <a:r>
              <a:rPr lang="ru-RU" dirty="0"/>
              <a:t> </a:t>
            </a:r>
            <a:r>
              <a:rPr lang="ru-RU" dirty="0" err="1"/>
              <a:t>спеціалізації</a:t>
            </a:r>
            <a:r>
              <a:rPr lang="ru-RU" dirty="0"/>
              <a:t> на </a:t>
            </a:r>
            <a:r>
              <a:rPr lang="ru-RU" dirty="0" err="1"/>
              <a:t>певних</a:t>
            </a:r>
            <a:r>
              <a:rPr lang="ru-RU" dirty="0"/>
              <a:t> ринках, </a:t>
            </a:r>
            <a:r>
              <a:rPr lang="ru-RU" dirty="0" err="1"/>
              <a:t>високий</a:t>
            </a:r>
            <a:r>
              <a:rPr lang="ru-RU" dirty="0"/>
              <a:t> </a:t>
            </a:r>
            <a:r>
              <a:rPr lang="ru-RU" dirty="0" err="1"/>
              <a:t>професіоналізм</a:t>
            </a:r>
            <a:r>
              <a:rPr lang="ru-RU" dirty="0"/>
              <a:t> </a:t>
            </a:r>
            <a:r>
              <a:rPr lang="ru-RU" dirty="0" err="1"/>
              <a:t>співробітників</a:t>
            </a:r>
            <a:r>
              <a:rPr lang="ru-RU" dirty="0"/>
              <a:t>.</a:t>
            </a:r>
          </a:p>
          <a:p>
            <a:r>
              <a:rPr lang="ru-RU" i="1" dirty="0"/>
              <a:t>«</a:t>
            </a:r>
            <a:r>
              <a:rPr lang="ru-RU" i="1" dirty="0" err="1"/>
              <a:t>Бутіки</a:t>
            </a:r>
            <a:r>
              <a:rPr lang="ru-RU" i="1" dirty="0"/>
              <a:t>»</a:t>
            </a:r>
            <a:r>
              <a:rPr lang="ru-RU" dirty="0"/>
              <a:t> </a:t>
            </a:r>
            <a:r>
              <a:rPr lang="ru-RU" dirty="0" err="1"/>
              <a:t>відрізняються</a:t>
            </a:r>
            <a:r>
              <a:rPr lang="ru-RU" dirty="0"/>
              <a:t> </a:t>
            </a:r>
            <a:r>
              <a:rPr lang="ru-RU" dirty="0" err="1"/>
              <a:t>розширеним</a:t>
            </a:r>
            <a:r>
              <a:rPr lang="ru-RU" dirty="0"/>
              <a:t> спектром </a:t>
            </a:r>
            <a:r>
              <a:rPr lang="ru-RU" dirty="0" err="1"/>
              <a:t>послуг</a:t>
            </a:r>
            <a:r>
              <a:rPr lang="ru-RU" dirty="0"/>
              <a:t>, </a:t>
            </a:r>
            <a:r>
              <a:rPr lang="ru-RU" dirty="0" err="1"/>
              <a:t>спеціалізацією</a:t>
            </a:r>
            <a:r>
              <a:rPr lang="ru-RU" dirty="0"/>
              <a:t> на </a:t>
            </a:r>
            <a:r>
              <a:rPr lang="ru-RU" dirty="0" err="1"/>
              <a:t>певному</a:t>
            </a:r>
            <a:r>
              <a:rPr lang="ru-RU" dirty="0"/>
              <a:t> ринку, </a:t>
            </a:r>
            <a:r>
              <a:rPr lang="ru-RU" dirty="0" err="1"/>
              <a:t>високим</a:t>
            </a:r>
            <a:r>
              <a:rPr lang="ru-RU" dirty="0"/>
              <a:t> </a:t>
            </a:r>
            <a:r>
              <a:rPr lang="ru-RU" dirty="0" err="1"/>
              <a:t>професіоналізмом</a:t>
            </a:r>
            <a:r>
              <a:rPr lang="ru-RU" dirty="0"/>
              <a:t> </a:t>
            </a:r>
            <a:r>
              <a:rPr lang="ru-RU" dirty="0" err="1"/>
              <a:t>співробітників</a:t>
            </a:r>
            <a:r>
              <a:rPr lang="ru-RU" dirty="0"/>
              <a:t>.</a:t>
            </a:r>
          </a:p>
          <a:p>
            <a:r>
              <a:rPr lang="ru-RU" i="1" dirty="0" err="1"/>
              <a:t>дрібні</a:t>
            </a:r>
            <a:r>
              <a:rPr lang="ru-RU" i="1" dirty="0"/>
              <a:t> </a:t>
            </a:r>
            <a:r>
              <a:rPr lang="ru-RU" i="1" dirty="0" err="1"/>
              <a:t>агентства</a:t>
            </a:r>
            <a:r>
              <a:rPr lang="ru-RU" dirty="0" err="1"/>
              <a:t>привертають</a:t>
            </a:r>
            <a:r>
              <a:rPr lang="ru-RU" dirty="0"/>
              <a:t> </a:t>
            </a:r>
            <a:r>
              <a:rPr lang="ru-RU" dirty="0" err="1"/>
              <a:t>свіх</a:t>
            </a:r>
            <a:r>
              <a:rPr lang="ru-RU" dirty="0"/>
              <a:t> </a:t>
            </a:r>
            <a:r>
              <a:rPr lang="ru-RU" dirty="0" err="1"/>
              <a:t>клієнтів</a:t>
            </a:r>
            <a:r>
              <a:rPr lang="ru-RU" dirty="0"/>
              <a:t> </a:t>
            </a:r>
            <a:r>
              <a:rPr lang="ru-RU" dirty="0" err="1"/>
              <a:t>виключно</a:t>
            </a:r>
            <a:r>
              <a:rPr lang="ru-RU" dirty="0"/>
              <a:t> через «</a:t>
            </a:r>
            <a:r>
              <a:rPr lang="ru-RU" dirty="0" err="1"/>
              <a:t>близькі</a:t>
            </a:r>
            <a:r>
              <a:rPr lang="ru-RU" dirty="0"/>
              <a:t>» </a:t>
            </a:r>
            <a:r>
              <a:rPr lang="ru-RU" dirty="0" err="1"/>
              <a:t>соціальні</a:t>
            </a:r>
            <a:r>
              <a:rPr lang="ru-RU" dirty="0"/>
              <a:t> </a:t>
            </a:r>
            <a:r>
              <a:rPr lang="ru-RU" dirty="0" err="1"/>
              <a:t>зв'язки</a:t>
            </a:r>
            <a:r>
              <a:rPr lang="ru-RU" dirty="0"/>
              <a:t>, </a:t>
            </a:r>
            <a:r>
              <a:rPr lang="ru-RU" dirty="0" err="1"/>
              <a:t>або</a:t>
            </a:r>
            <a:r>
              <a:rPr lang="ru-RU" dirty="0"/>
              <a:t> в основному </a:t>
            </a:r>
            <a:r>
              <a:rPr lang="ru-RU" dirty="0" err="1"/>
              <a:t>завдяки</a:t>
            </a:r>
            <a:r>
              <a:rPr lang="ru-RU" dirty="0"/>
              <a:t> </a:t>
            </a:r>
            <a:r>
              <a:rPr lang="ru-RU" dirty="0" err="1"/>
              <a:t>керівникам</a:t>
            </a:r>
            <a:r>
              <a:rPr lang="ru-RU" dirty="0"/>
              <a:t> таких агентств. </a:t>
            </a:r>
            <a:r>
              <a:rPr lang="ru-RU" dirty="0" err="1"/>
              <a:t>Такі</a:t>
            </a:r>
            <a:r>
              <a:rPr lang="ru-RU" dirty="0"/>
              <a:t> </a:t>
            </a:r>
            <a:r>
              <a:rPr lang="ru-RU" dirty="0" err="1"/>
              <a:t>компанії</a:t>
            </a:r>
            <a:r>
              <a:rPr lang="ru-RU" dirty="0"/>
              <a:t> </a:t>
            </a:r>
            <a:r>
              <a:rPr lang="ru-RU" dirty="0" err="1"/>
              <a:t>входять</a:t>
            </a:r>
            <a:r>
              <a:rPr lang="ru-RU" dirty="0"/>
              <a:t> в «зону </a:t>
            </a:r>
            <a:r>
              <a:rPr lang="ru-RU" dirty="0" err="1"/>
              <a:t>ризику</a:t>
            </a:r>
            <a:r>
              <a:rPr lang="ru-RU" dirty="0"/>
              <a:t>», в тому </a:t>
            </a:r>
            <a:r>
              <a:rPr lang="ru-RU" dirty="0" err="1"/>
              <a:t>числі</a:t>
            </a:r>
            <a:r>
              <a:rPr lang="ru-RU" dirty="0"/>
              <a:t> </a:t>
            </a:r>
            <a:r>
              <a:rPr lang="ru-RU" dirty="0" err="1"/>
              <a:t>і</a:t>
            </a:r>
            <a:r>
              <a:rPr lang="ru-RU" dirty="0"/>
              <a:t> </a:t>
            </a:r>
            <a:r>
              <a:rPr lang="ru-RU" dirty="0" err="1"/>
              <a:t>тому</a:t>
            </a:r>
            <a:r>
              <a:rPr lang="ru-RU" dirty="0"/>
              <a:t>, </a:t>
            </a:r>
            <a:r>
              <a:rPr lang="ru-RU" dirty="0" err="1"/>
              <a:t>що</a:t>
            </a:r>
            <a:r>
              <a:rPr lang="ru-RU" dirty="0"/>
              <a:t> </a:t>
            </a:r>
            <a:r>
              <a:rPr lang="ru-RU" dirty="0" err="1"/>
              <a:t>можуть</a:t>
            </a:r>
            <a:r>
              <a:rPr lang="ru-RU" dirty="0"/>
              <a:t> </a:t>
            </a:r>
            <a:r>
              <a:rPr lang="ru-RU" dirty="0" err="1"/>
              <a:t>зникнути</a:t>
            </a:r>
            <a:r>
              <a:rPr lang="ru-RU" dirty="0"/>
              <a:t> </a:t>
            </a:r>
            <a:r>
              <a:rPr lang="ru-RU" dirty="0" err="1"/>
              <a:t>безслідно</a:t>
            </a:r>
            <a:r>
              <a:rPr lang="ru-RU" dirty="0"/>
              <a:t>, так </a:t>
            </a:r>
            <a:r>
              <a:rPr lang="ru-RU" dirty="0" err="1"/>
              <a:t>і</a:t>
            </a:r>
            <a:r>
              <a:rPr lang="ru-RU" dirty="0"/>
              <a:t> не </a:t>
            </a:r>
            <a:r>
              <a:rPr lang="ru-RU" dirty="0" err="1"/>
              <a:t>виконавши</a:t>
            </a:r>
            <a:r>
              <a:rPr lang="ru-RU" dirty="0"/>
              <a:t> </a:t>
            </a:r>
            <a:r>
              <a:rPr lang="ru-RU" dirty="0" err="1"/>
              <a:t>замовлення</a:t>
            </a:r>
            <a:r>
              <a:rPr lang="ru-RU" dirty="0"/>
              <a:t>.</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214414" y="357166"/>
            <a:ext cx="7719274" cy="5891234"/>
          </a:xfrm>
        </p:spPr>
        <p:txBody>
          <a:bodyPr>
            <a:normAutofit fontScale="92500" lnSpcReduction="20000"/>
          </a:bodyPr>
          <a:lstStyle/>
          <a:p>
            <a:r>
              <a:rPr lang="uk-UA" i="1" dirty="0" err="1"/>
              <a:t>Рекрутмент</a:t>
            </a:r>
            <a:r>
              <a:rPr lang="uk-UA" i="1" dirty="0"/>
              <a:t> (</a:t>
            </a:r>
            <a:r>
              <a:rPr lang="uk-UA" i="1" dirty="0" err="1"/>
              <a:t>recruitment</a:t>
            </a:r>
            <a:r>
              <a:rPr lang="uk-UA" i="1" dirty="0"/>
              <a:t>)</a:t>
            </a:r>
            <a:r>
              <a:rPr lang="uk-UA" dirty="0"/>
              <a:t>- вербування, набір новобранців до армії; комплектування особовим складом. Це слово походить в Німеччині і означає «найм», «вербування», «підбір персоналу». У старій Росії </a:t>
            </a:r>
            <a:r>
              <a:rPr lang="uk-UA" dirty="0" err="1"/>
              <a:t>рекрутери</a:t>
            </a:r>
            <a:r>
              <a:rPr lang="uk-UA" dirty="0"/>
              <a:t> служили в полках. У їх функції входило прочісувати певну територію в пошуках молодих, міцних хлопців, відбирати їх, проводити з ними попередню роз'яснювальну роботу, після чого або супроводжувати їх в полк на добровільних засадах під своїм особистим контролем, або надсилати до незговірливому майбутньому рекруту конвой.</a:t>
            </a:r>
            <a:endParaRPr lang="ru-RU"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85728"/>
            <a:ext cx="7498080" cy="5962672"/>
          </a:xfrm>
        </p:spPr>
        <p:txBody>
          <a:bodyPr>
            <a:normAutofit fontScale="85000" lnSpcReduction="20000"/>
          </a:bodyPr>
          <a:lstStyle/>
          <a:p>
            <a:r>
              <a:rPr lang="ru-RU" dirty="0" err="1"/>
              <a:t>Ринок</a:t>
            </a:r>
            <a:r>
              <a:rPr lang="ru-RU" dirty="0"/>
              <a:t> рекрутингових </a:t>
            </a:r>
            <a:r>
              <a:rPr lang="ru-RU" dirty="0" err="1"/>
              <a:t>послуг</a:t>
            </a:r>
            <a:r>
              <a:rPr lang="ru-RU" dirty="0"/>
              <a:t> в </a:t>
            </a:r>
            <a:r>
              <a:rPr lang="ru-RU" dirty="0" err="1"/>
              <a:t>Україні</a:t>
            </a:r>
            <a:r>
              <a:rPr lang="ru-RU" dirty="0"/>
              <a:t> </a:t>
            </a:r>
            <a:r>
              <a:rPr lang="ru-RU" dirty="0" err="1"/>
              <a:t>знаходиться</a:t>
            </a:r>
            <a:r>
              <a:rPr lang="ru-RU" dirty="0"/>
              <a:t> на </a:t>
            </a:r>
            <a:r>
              <a:rPr lang="ru-RU" dirty="0" err="1"/>
              <a:t>стадії</a:t>
            </a:r>
            <a:r>
              <a:rPr lang="ru-RU" dirty="0"/>
              <a:t> </a:t>
            </a:r>
            <a:r>
              <a:rPr lang="ru-RU" dirty="0" err="1"/>
              <a:t>розвитку</a:t>
            </a:r>
            <a:r>
              <a:rPr lang="ru-RU" dirty="0"/>
              <a:t>, до </a:t>
            </a:r>
            <a:r>
              <a:rPr lang="ru-RU" dirty="0" err="1"/>
              <a:t>настання</a:t>
            </a:r>
            <a:r>
              <a:rPr lang="ru-RU" dirty="0"/>
              <a:t> </a:t>
            </a:r>
            <a:r>
              <a:rPr lang="ru-RU" dirty="0" err="1"/>
              <a:t>кризи</a:t>
            </a:r>
            <a:r>
              <a:rPr lang="ru-RU" dirty="0"/>
              <a:t> </a:t>
            </a:r>
            <a:r>
              <a:rPr lang="ru-RU" dirty="0" err="1"/>
              <a:t>відзначався</a:t>
            </a:r>
            <a:r>
              <a:rPr lang="ru-RU" dirty="0"/>
              <a:t> </a:t>
            </a:r>
            <a:r>
              <a:rPr lang="ru-RU" dirty="0" err="1"/>
              <a:t>його</a:t>
            </a:r>
            <a:r>
              <a:rPr lang="ru-RU" dirty="0"/>
              <a:t> </a:t>
            </a:r>
            <a:r>
              <a:rPr lang="ru-RU" dirty="0" err="1"/>
              <a:t>постійне</a:t>
            </a:r>
            <a:r>
              <a:rPr lang="ru-RU" dirty="0"/>
              <a:t> </a:t>
            </a:r>
            <a:r>
              <a:rPr lang="ru-RU" dirty="0" err="1"/>
              <a:t>зростання</a:t>
            </a:r>
            <a:r>
              <a:rPr lang="ru-RU" dirty="0"/>
              <a:t>. Про </a:t>
            </a:r>
            <a:r>
              <a:rPr lang="ru-RU" dirty="0" err="1"/>
              <a:t>вихід</a:t>
            </a:r>
            <a:r>
              <a:rPr lang="ru-RU" dirty="0"/>
              <a:t> </a:t>
            </a:r>
            <a:r>
              <a:rPr lang="ru-RU" dirty="0" err="1"/>
              <a:t>HR-послуг</a:t>
            </a:r>
            <a:r>
              <a:rPr lang="ru-RU" dirty="0"/>
              <a:t> на </a:t>
            </a:r>
            <a:r>
              <a:rPr lang="ru-RU" dirty="0" err="1"/>
              <a:t>новий</a:t>
            </a:r>
            <a:r>
              <a:rPr lang="ru-RU" dirty="0"/>
              <a:t> </a:t>
            </a:r>
            <a:r>
              <a:rPr lang="ru-RU" dirty="0" err="1"/>
              <a:t>якісний</a:t>
            </a:r>
            <a:r>
              <a:rPr lang="ru-RU" dirty="0"/>
              <a:t> </a:t>
            </a:r>
            <a:r>
              <a:rPr lang="ru-RU" dirty="0" err="1"/>
              <a:t>рівень</a:t>
            </a:r>
            <a:r>
              <a:rPr lang="ru-RU" dirty="0"/>
              <a:t> </a:t>
            </a:r>
            <a:r>
              <a:rPr lang="ru-RU" dirty="0" err="1"/>
              <a:t>свідчать</a:t>
            </a:r>
            <a:r>
              <a:rPr lang="ru-RU" dirty="0"/>
              <a:t>: </a:t>
            </a:r>
            <a:r>
              <a:rPr lang="ru-RU" dirty="0" err="1"/>
              <a:t>виділення</a:t>
            </a:r>
            <a:r>
              <a:rPr lang="ru-RU" dirty="0"/>
              <a:t> </a:t>
            </a:r>
            <a:r>
              <a:rPr lang="ru-RU" dirty="0" err="1"/>
              <a:t>бюджетів</a:t>
            </a:r>
            <a:r>
              <a:rPr lang="ru-RU" dirty="0"/>
              <a:t> </a:t>
            </a:r>
            <a:r>
              <a:rPr lang="ru-RU" dirty="0" err="1"/>
              <a:t>на</a:t>
            </a:r>
            <a:r>
              <a:rPr lang="ru-RU" dirty="0"/>
              <a:t> </a:t>
            </a:r>
            <a:r>
              <a:rPr lang="ru-RU" dirty="0" err="1"/>
              <a:t>HR-послуги</a:t>
            </a:r>
            <a:r>
              <a:rPr lang="ru-RU" dirty="0"/>
              <a:t>, </a:t>
            </a:r>
            <a:r>
              <a:rPr lang="ru-RU" dirty="0" err="1"/>
              <a:t>спеціалізація</a:t>
            </a:r>
            <a:r>
              <a:rPr lang="ru-RU" dirty="0"/>
              <a:t> агентств </a:t>
            </a:r>
            <a:r>
              <a:rPr lang="ru-RU" dirty="0" err="1"/>
              <a:t>і</a:t>
            </a:r>
            <a:r>
              <a:rPr lang="ru-RU" dirty="0"/>
              <a:t> </a:t>
            </a:r>
            <a:r>
              <a:rPr lang="ru-RU" dirty="0" err="1"/>
              <a:t>розвиток</a:t>
            </a:r>
            <a:r>
              <a:rPr lang="ru-RU" dirty="0"/>
              <a:t> </a:t>
            </a:r>
            <a:r>
              <a:rPr lang="ru-RU" dirty="0" err="1"/>
              <a:t>нових</a:t>
            </a:r>
            <a:r>
              <a:rPr lang="ru-RU" dirty="0"/>
              <a:t> </a:t>
            </a:r>
            <a:r>
              <a:rPr lang="ru-RU" dirty="0" err="1"/>
              <a:t>напрямків</a:t>
            </a:r>
            <a:r>
              <a:rPr lang="ru-RU" dirty="0"/>
              <a:t>.</a:t>
            </a:r>
          </a:p>
          <a:p>
            <a:r>
              <a:rPr lang="ru-RU" dirty="0"/>
              <a:t>Як </a:t>
            </a:r>
            <a:r>
              <a:rPr lang="ru-RU" dirty="0" err="1"/>
              <a:t>відзначили</a:t>
            </a:r>
            <a:r>
              <a:rPr lang="ru-RU" dirty="0"/>
              <a:t> </a:t>
            </a:r>
            <a:r>
              <a:rPr lang="ru-RU" dirty="0" err="1"/>
              <a:t>експерти</a:t>
            </a:r>
            <a:r>
              <a:rPr lang="ru-RU" dirty="0"/>
              <a:t>, </a:t>
            </a:r>
            <a:r>
              <a:rPr lang="ru-RU" dirty="0" err="1"/>
              <a:t>близько</a:t>
            </a:r>
            <a:r>
              <a:rPr lang="ru-RU" dirty="0"/>
              <a:t> 50% </a:t>
            </a:r>
            <a:r>
              <a:rPr lang="ru-RU" dirty="0" err="1"/>
              <a:t>компаній-операторів</a:t>
            </a:r>
            <a:r>
              <a:rPr lang="ru-RU" dirty="0"/>
              <a:t> ринку </a:t>
            </a:r>
            <a:r>
              <a:rPr lang="ru-RU" dirty="0" err="1"/>
              <a:t>працюють</a:t>
            </a:r>
            <a:r>
              <a:rPr lang="ru-RU" dirty="0"/>
              <a:t> в </a:t>
            </a:r>
            <a:r>
              <a:rPr lang="ru-RU" dirty="0" err="1"/>
              <a:t>Києві</a:t>
            </a:r>
            <a:r>
              <a:rPr lang="ru-RU" dirty="0"/>
              <a:t>, </a:t>
            </a:r>
            <a:r>
              <a:rPr lang="ru-RU" dirty="0" err="1"/>
              <a:t>інші</a:t>
            </a:r>
            <a:r>
              <a:rPr lang="ru-RU" dirty="0"/>
              <a:t> </a:t>
            </a:r>
            <a:r>
              <a:rPr lang="ru-RU" dirty="0" err="1"/>
              <a:t>в</a:t>
            </a:r>
            <a:r>
              <a:rPr lang="ru-RU" dirty="0"/>
              <a:t> </a:t>
            </a:r>
            <a:r>
              <a:rPr lang="ru-RU" dirty="0" err="1"/>
              <a:t>регіонах</a:t>
            </a:r>
            <a:r>
              <a:rPr lang="ru-RU" dirty="0"/>
              <a:t>. При </a:t>
            </a:r>
            <a:r>
              <a:rPr lang="ru-RU" dirty="0" err="1"/>
              <a:t>цьому</a:t>
            </a:r>
            <a:r>
              <a:rPr lang="ru-RU" dirty="0"/>
              <a:t>, </a:t>
            </a:r>
            <a:r>
              <a:rPr lang="ru-RU" dirty="0" err="1"/>
              <a:t>можна</a:t>
            </a:r>
            <a:r>
              <a:rPr lang="ru-RU" dirty="0"/>
              <a:t> </a:t>
            </a:r>
            <a:r>
              <a:rPr lang="ru-RU" dirty="0" err="1"/>
              <a:t>відзначити</a:t>
            </a:r>
            <a:r>
              <a:rPr lang="ru-RU" dirty="0"/>
              <a:t> </a:t>
            </a:r>
            <a:r>
              <a:rPr lang="ru-RU" dirty="0" err="1"/>
              <a:t>такі</a:t>
            </a:r>
            <a:r>
              <a:rPr lang="ru-RU" dirty="0"/>
              <a:t> </a:t>
            </a:r>
            <a:r>
              <a:rPr lang="ru-RU" dirty="0" err="1"/>
              <a:t>особливості</a:t>
            </a:r>
            <a:r>
              <a:rPr lang="ru-RU" dirty="0"/>
              <a:t> ринку рекрутингу: </a:t>
            </a:r>
            <a:r>
              <a:rPr lang="ru-RU" dirty="0" err="1"/>
              <a:t>столиця</a:t>
            </a:r>
            <a:r>
              <a:rPr lang="ru-RU" dirty="0"/>
              <a:t> </a:t>
            </a:r>
            <a:r>
              <a:rPr lang="ru-RU" dirty="0" err="1"/>
              <a:t>відрізняється</a:t>
            </a:r>
            <a:r>
              <a:rPr lang="ru-RU" dirty="0"/>
              <a:t> </a:t>
            </a:r>
            <a:r>
              <a:rPr lang="ru-RU" dirty="0" err="1"/>
              <a:t>більш</a:t>
            </a:r>
            <a:r>
              <a:rPr lang="ru-RU" dirty="0"/>
              <a:t> </a:t>
            </a:r>
            <a:r>
              <a:rPr lang="ru-RU" dirty="0" err="1"/>
              <a:t>високим</a:t>
            </a:r>
            <a:r>
              <a:rPr lang="ru-RU" dirty="0"/>
              <a:t> </a:t>
            </a:r>
            <a:r>
              <a:rPr lang="ru-RU" dirty="0" err="1"/>
              <a:t>рівнем</a:t>
            </a:r>
            <a:r>
              <a:rPr lang="ru-RU" dirty="0"/>
              <a:t> </a:t>
            </a:r>
            <a:r>
              <a:rPr lang="ru-RU" dirty="0" err="1"/>
              <a:t>вартості</a:t>
            </a:r>
            <a:r>
              <a:rPr lang="ru-RU" dirty="0"/>
              <a:t> </a:t>
            </a:r>
            <a:r>
              <a:rPr lang="ru-RU" dirty="0" err="1"/>
              <a:t>HR-послуг</a:t>
            </a:r>
            <a:r>
              <a:rPr lang="ru-RU" dirty="0"/>
              <a:t> та </a:t>
            </a:r>
            <a:r>
              <a:rPr lang="ru-RU" dirty="0" err="1"/>
              <a:t>заробітних</a:t>
            </a:r>
            <a:r>
              <a:rPr lang="ru-RU" dirty="0"/>
              <a:t> плат, а </a:t>
            </a:r>
            <a:r>
              <a:rPr lang="ru-RU" dirty="0" err="1"/>
              <a:t>також</a:t>
            </a:r>
            <a:r>
              <a:rPr lang="ru-RU" dirty="0"/>
              <a:t> широким </a:t>
            </a:r>
            <a:r>
              <a:rPr lang="ru-RU" dirty="0" err="1"/>
              <a:t>вибором</a:t>
            </a:r>
            <a:r>
              <a:rPr lang="ru-RU" dirty="0"/>
              <a:t> </a:t>
            </a:r>
            <a:r>
              <a:rPr lang="ru-RU" dirty="0" err="1"/>
              <a:t>кандидатів</a:t>
            </a:r>
            <a:r>
              <a:rPr lang="ru-RU" dirty="0"/>
              <a:t> </a:t>
            </a:r>
            <a:r>
              <a:rPr lang="ru-RU" dirty="0" err="1"/>
              <a:t>високого</a:t>
            </a:r>
            <a:r>
              <a:rPr lang="ru-RU" dirty="0"/>
              <a:t> </a:t>
            </a:r>
            <a:r>
              <a:rPr lang="ru-RU" dirty="0" err="1"/>
              <a:t>рівня</a:t>
            </a:r>
            <a:r>
              <a:rPr lang="ru-RU" dirty="0"/>
              <a:t> </a:t>
            </a:r>
            <a:r>
              <a:rPr lang="ru-RU" dirty="0" err="1"/>
              <a:t>кваліфікації</a:t>
            </a:r>
            <a:r>
              <a:rPr lang="ru-RU" dirty="0"/>
              <a:t>. </a:t>
            </a:r>
            <a:r>
              <a:rPr lang="ru-RU" dirty="0" err="1"/>
              <a:t>Виняток</a:t>
            </a:r>
            <a:r>
              <a:rPr lang="ru-RU" dirty="0"/>
              <a:t> </a:t>
            </a:r>
            <a:r>
              <a:rPr lang="ru-RU" dirty="0" err="1"/>
              <a:t>становлять</a:t>
            </a:r>
            <a:r>
              <a:rPr lang="ru-RU" dirty="0"/>
              <a:t> </a:t>
            </a:r>
            <a:r>
              <a:rPr lang="ru-RU" dirty="0" err="1"/>
              <a:t>мережеві</a:t>
            </a:r>
            <a:r>
              <a:rPr lang="ru-RU" dirty="0"/>
              <a:t> агентства, у </a:t>
            </a:r>
            <a:r>
              <a:rPr lang="ru-RU" dirty="0" err="1"/>
              <a:t>яких</a:t>
            </a:r>
            <a:r>
              <a:rPr lang="ru-RU" dirty="0"/>
              <a:t> </a:t>
            </a:r>
            <a:r>
              <a:rPr lang="ru-RU" dirty="0" err="1"/>
              <a:t>цінова</a:t>
            </a:r>
            <a:r>
              <a:rPr lang="ru-RU" dirty="0"/>
              <a:t> </a:t>
            </a:r>
            <a:r>
              <a:rPr lang="ru-RU" dirty="0" err="1"/>
              <a:t>політика</a:t>
            </a:r>
            <a:r>
              <a:rPr lang="ru-RU" dirty="0"/>
              <a:t> не </a:t>
            </a:r>
            <a:r>
              <a:rPr lang="ru-RU" dirty="0" err="1"/>
              <a:t>має</a:t>
            </a:r>
            <a:r>
              <a:rPr lang="ru-RU" dirty="0"/>
              <a:t> </a:t>
            </a:r>
            <a:r>
              <a:rPr lang="ru-RU" dirty="0" err="1"/>
              <a:t>регіональних</a:t>
            </a:r>
            <a:r>
              <a:rPr lang="ru-RU" dirty="0"/>
              <a:t> </a:t>
            </a:r>
            <a:r>
              <a:rPr lang="ru-RU" dirty="0" err="1"/>
              <a:t>відмінностей</a:t>
            </a:r>
            <a:r>
              <a:rPr lang="ru-RU" dirty="0"/>
              <a:t>.</a:t>
            </a:r>
          </a:p>
          <a:p>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85728"/>
            <a:ext cx="7498080" cy="5962672"/>
          </a:xfrm>
        </p:spPr>
        <p:txBody>
          <a:bodyPr/>
          <a:lstStyle/>
          <a:p>
            <a:r>
              <a:rPr lang="uk-UA" b="1" dirty="0"/>
              <a:t>Питання </a:t>
            </a:r>
            <a:r>
              <a:rPr lang="uk-UA" b="1"/>
              <a:t>для самоконтролю:</a:t>
            </a:r>
            <a:endParaRPr lang="ru-RU" dirty="0"/>
          </a:p>
          <a:p>
            <a:pPr lvl="0"/>
            <a:r>
              <a:rPr lang="uk-UA" dirty="0"/>
              <a:t>Специфіка ринку рекрутингових послуг</a:t>
            </a:r>
            <a:endParaRPr lang="ru-RU" dirty="0"/>
          </a:p>
          <a:p>
            <a:pPr lvl="0"/>
            <a:r>
              <a:rPr lang="uk-UA" dirty="0"/>
              <a:t>Основні вимоги до </a:t>
            </a:r>
            <a:r>
              <a:rPr lang="uk-UA" dirty="0" err="1"/>
              <a:t>рекрутерам</a:t>
            </a:r>
            <a:endParaRPr lang="ru-RU" dirty="0"/>
          </a:p>
          <a:p>
            <a:pPr lvl="0"/>
            <a:r>
              <a:rPr lang="uk-UA" dirty="0"/>
              <a:t>Переваги та недоліки окремих видів рекрутингових агентств</a:t>
            </a:r>
            <a:endParaRPr lang="ru-RU" dirty="0"/>
          </a:p>
          <a:p>
            <a:r>
              <a:rPr lang="ru-RU" dirty="0"/>
              <a:t>Структура кадрового агентства (</a:t>
            </a:r>
            <a:r>
              <a:rPr lang="ru-RU" dirty="0" err="1"/>
              <a:t>консультанти</a:t>
            </a:r>
            <a:r>
              <a:rPr lang="ru-RU" dirty="0"/>
              <a:t> </a:t>
            </a:r>
            <a:r>
              <a:rPr lang="ru-RU" dirty="0" err="1"/>
              <a:t>і</a:t>
            </a:r>
            <a:r>
              <a:rPr lang="ru-RU" dirty="0"/>
              <a:t> </a:t>
            </a:r>
            <a:r>
              <a:rPr lang="ru-RU" dirty="0" err="1"/>
              <a:t>рекрутери</a:t>
            </a:r>
            <a:r>
              <a:rPr lang="ru-RU" dirty="0"/>
              <a:t>)</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14290"/>
            <a:ext cx="7498080" cy="6034110"/>
          </a:xfrm>
        </p:spPr>
        <p:txBody>
          <a:bodyPr>
            <a:normAutofit fontScale="70000" lnSpcReduction="20000"/>
          </a:bodyPr>
          <a:lstStyle/>
          <a:p>
            <a:r>
              <a:rPr lang="ru-RU" dirty="0" err="1"/>
              <a:t>Літописи</a:t>
            </a:r>
            <a:r>
              <a:rPr lang="ru-RU" dirty="0"/>
              <a:t> </a:t>
            </a:r>
            <a:r>
              <a:rPr lang="ru-RU" dirty="0" err="1"/>
              <a:t>свідчать</a:t>
            </a:r>
            <a:r>
              <a:rPr lang="ru-RU" dirty="0"/>
              <a:t>. </a:t>
            </a:r>
            <a:r>
              <a:rPr lang="ru-RU" dirty="0" err="1"/>
              <a:t>Що</a:t>
            </a:r>
            <a:r>
              <a:rPr lang="ru-RU" dirty="0"/>
              <a:t> перша приватна служба по </a:t>
            </a:r>
            <a:r>
              <a:rPr lang="ru-RU" dirty="0" err="1"/>
              <a:t>працевлаштуванню</a:t>
            </a:r>
            <a:r>
              <a:rPr lang="ru-RU" dirty="0"/>
              <a:t> </a:t>
            </a:r>
            <a:r>
              <a:rPr lang="ru-RU" dirty="0" err="1"/>
              <a:t>з'явилася</a:t>
            </a:r>
            <a:r>
              <a:rPr lang="ru-RU" dirty="0"/>
              <a:t> в </a:t>
            </a:r>
            <a:r>
              <a:rPr lang="ru-RU" dirty="0" err="1"/>
              <a:t>Німеччині</a:t>
            </a:r>
            <a:r>
              <a:rPr lang="ru-RU" dirty="0"/>
              <a:t> </a:t>
            </a:r>
            <a:r>
              <a:rPr lang="ru-RU" dirty="0" err="1"/>
              <a:t>в</a:t>
            </a:r>
            <a:r>
              <a:rPr lang="ru-RU" dirty="0"/>
              <a:t> 14 </a:t>
            </a:r>
            <a:r>
              <a:rPr lang="ru-RU" dirty="0" err="1"/>
              <a:t>столітті</a:t>
            </a:r>
            <a:r>
              <a:rPr lang="ru-RU" dirty="0"/>
              <a:t>.</a:t>
            </a:r>
          </a:p>
          <a:p>
            <a:r>
              <a:rPr lang="ru-RU" dirty="0"/>
              <a:t>У 19 </a:t>
            </a:r>
            <a:r>
              <a:rPr lang="ru-RU" dirty="0" err="1"/>
              <a:t>столітті</a:t>
            </a:r>
            <a:r>
              <a:rPr lang="ru-RU" dirty="0"/>
              <a:t> </a:t>
            </a:r>
            <a:r>
              <a:rPr lang="ru-RU" dirty="0" err="1"/>
              <a:t>Британія</a:t>
            </a:r>
            <a:r>
              <a:rPr lang="ru-RU" dirty="0"/>
              <a:t> </a:t>
            </a:r>
            <a:r>
              <a:rPr lang="ru-RU" dirty="0" err="1"/>
              <a:t>і</a:t>
            </a:r>
            <a:r>
              <a:rPr lang="ru-RU" dirty="0"/>
              <a:t> </a:t>
            </a:r>
            <a:r>
              <a:rPr lang="ru-RU" dirty="0" err="1"/>
              <a:t>Франція</a:t>
            </a:r>
            <a:r>
              <a:rPr lang="ru-RU" dirty="0"/>
              <a:t> активно </a:t>
            </a:r>
            <a:r>
              <a:rPr lang="ru-RU" dirty="0" err="1"/>
              <a:t>використовували</a:t>
            </a:r>
            <a:r>
              <a:rPr lang="ru-RU" dirty="0"/>
              <a:t> </a:t>
            </a:r>
            <a:r>
              <a:rPr lang="ru-RU" dirty="0" err="1"/>
              <a:t>організації</a:t>
            </a:r>
            <a:r>
              <a:rPr lang="ru-RU" dirty="0"/>
              <a:t> </a:t>
            </a:r>
            <a:r>
              <a:rPr lang="ru-RU" dirty="0" err="1"/>
              <a:t>з</a:t>
            </a:r>
            <a:r>
              <a:rPr lang="ru-RU" dirty="0"/>
              <a:t> </a:t>
            </a:r>
            <a:r>
              <a:rPr lang="ru-RU" dirty="0" err="1"/>
              <a:t>працевлаштування</a:t>
            </a:r>
            <a:r>
              <a:rPr lang="ru-RU" dirty="0"/>
              <a:t>, при </a:t>
            </a:r>
            <a:r>
              <a:rPr lang="ru-RU" dirty="0" err="1"/>
              <a:t>цьому</a:t>
            </a:r>
            <a:r>
              <a:rPr lang="ru-RU" dirty="0"/>
              <a:t> платили </a:t>
            </a:r>
            <a:r>
              <a:rPr lang="ru-RU" dirty="0" err="1"/>
              <a:t>дуже</a:t>
            </a:r>
            <a:r>
              <a:rPr lang="ru-RU" dirty="0"/>
              <a:t> </a:t>
            </a:r>
            <a:r>
              <a:rPr lang="ru-RU" dirty="0" err="1"/>
              <a:t>багато</a:t>
            </a:r>
            <a:r>
              <a:rPr lang="ru-RU" dirty="0"/>
              <a:t> за доставку </a:t>
            </a:r>
            <a:r>
              <a:rPr lang="ru-RU" dirty="0" err="1"/>
              <a:t>кожної</a:t>
            </a:r>
            <a:r>
              <a:rPr lang="ru-RU" dirty="0"/>
              <a:t> "</a:t>
            </a:r>
            <a:r>
              <a:rPr lang="ru-RU" dirty="0" err="1"/>
              <a:t>голови</a:t>
            </a:r>
            <a:r>
              <a:rPr lang="ru-RU" dirty="0"/>
              <a:t>". Перша </a:t>
            </a:r>
            <a:r>
              <a:rPr lang="ru-RU" dirty="0" err="1"/>
              <a:t>американська</a:t>
            </a:r>
            <a:r>
              <a:rPr lang="ru-RU" dirty="0"/>
              <a:t> служба по персоналу </a:t>
            </a:r>
            <a:r>
              <a:rPr lang="ru-RU" dirty="0" err="1"/>
              <a:t>відома</a:t>
            </a:r>
            <a:r>
              <a:rPr lang="ru-RU" dirty="0"/>
              <a:t> як "</a:t>
            </a:r>
            <a:r>
              <a:rPr lang="ru-RU" dirty="0" err="1"/>
              <a:t>біржа</a:t>
            </a:r>
            <a:r>
              <a:rPr lang="ru-RU" dirty="0"/>
              <a:t> </a:t>
            </a:r>
            <a:r>
              <a:rPr lang="ru-RU" dirty="0" err="1"/>
              <a:t>зайнятості</a:t>
            </a:r>
            <a:r>
              <a:rPr lang="ru-RU" dirty="0"/>
              <a:t>" </a:t>
            </a:r>
            <a:r>
              <a:rPr lang="ru-RU" dirty="0" err="1"/>
              <a:t>з'явилася</a:t>
            </a:r>
            <a:r>
              <a:rPr lang="ru-RU" dirty="0"/>
              <a:t> в 1848 </a:t>
            </a:r>
            <a:r>
              <a:rPr lang="ru-RU" dirty="0" err="1"/>
              <a:t>році</a:t>
            </a:r>
            <a:r>
              <a:rPr lang="ru-RU" dirty="0"/>
              <a:t> в </a:t>
            </a:r>
            <a:r>
              <a:rPr lang="ru-RU" dirty="0" err="1"/>
              <a:t>Бостоні</a:t>
            </a:r>
            <a:r>
              <a:rPr lang="ru-RU" dirty="0"/>
              <a:t>, штат Массачусетс.</a:t>
            </a:r>
          </a:p>
          <a:p>
            <a:r>
              <a:rPr lang="ru-RU" dirty="0"/>
              <a:t>Перша приватна служба по найму </a:t>
            </a:r>
            <a:r>
              <a:rPr lang="ru-RU" dirty="0" err="1"/>
              <a:t>з'явилася</a:t>
            </a:r>
            <a:r>
              <a:rPr lang="ru-RU" dirty="0"/>
              <a:t> в </a:t>
            </a:r>
            <a:r>
              <a:rPr lang="ru-RU" dirty="0" err="1"/>
              <a:t>Німеччині</a:t>
            </a:r>
            <a:r>
              <a:rPr lang="ru-RU" dirty="0"/>
              <a:t> </a:t>
            </a:r>
            <a:r>
              <a:rPr lang="ru-RU" dirty="0" err="1"/>
              <a:t>в</a:t>
            </a:r>
            <a:r>
              <a:rPr lang="ru-RU" dirty="0"/>
              <a:t> XIX ст. На початку XIX ст. в </a:t>
            </a:r>
            <a:r>
              <a:rPr lang="ru-RU" dirty="0" err="1"/>
              <a:t>Британії</a:t>
            </a:r>
            <a:r>
              <a:rPr lang="ru-RU" dirty="0"/>
              <a:t> </a:t>
            </a:r>
            <a:r>
              <a:rPr lang="ru-RU" dirty="0" err="1"/>
              <a:t>і</a:t>
            </a:r>
            <a:r>
              <a:rPr lang="ru-RU" dirty="0"/>
              <a:t> </a:t>
            </a:r>
            <a:r>
              <a:rPr lang="ru-RU" dirty="0" err="1"/>
              <a:t>Франції</a:t>
            </a:r>
            <a:r>
              <a:rPr lang="ru-RU" dirty="0"/>
              <a:t> активно </a:t>
            </a:r>
            <a:r>
              <a:rPr lang="ru-RU" dirty="0" err="1"/>
              <a:t>працювали</a:t>
            </a:r>
            <a:r>
              <a:rPr lang="ru-RU" dirty="0"/>
              <a:t> </a:t>
            </a:r>
            <a:r>
              <a:rPr lang="ru-RU" dirty="0" err="1"/>
              <a:t>рекрутингові</a:t>
            </a:r>
            <a:r>
              <a:rPr lang="ru-RU" dirty="0"/>
              <a:t> </a:t>
            </a:r>
            <a:r>
              <a:rPr lang="ru-RU" dirty="0" err="1"/>
              <a:t>організації</a:t>
            </a:r>
            <a:r>
              <a:rPr lang="ru-RU" dirty="0"/>
              <a:t>, </a:t>
            </a:r>
            <a:r>
              <a:rPr lang="ru-RU" dirty="0" err="1"/>
              <a:t>які</a:t>
            </a:r>
            <a:r>
              <a:rPr lang="ru-RU" dirty="0"/>
              <a:t> </a:t>
            </a:r>
            <a:r>
              <a:rPr lang="ru-RU" dirty="0" err="1"/>
              <a:t>займалися</a:t>
            </a:r>
            <a:r>
              <a:rPr lang="ru-RU" dirty="0"/>
              <a:t> як </a:t>
            </a:r>
            <a:r>
              <a:rPr lang="ru-RU" dirty="0" err="1"/>
              <a:t>працевлаштуванням</a:t>
            </a:r>
            <a:r>
              <a:rPr lang="ru-RU" dirty="0"/>
              <a:t>, так </a:t>
            </a:r>
            <a:r>
              <a:rPr lang="ru-RU" dirty="0" err="1"/>
              <a:t>і</a:t>
            </a:r>
            <a:r>
              <a:rPr lang="ru-RU" dirty="0"/>
              <a:t> </a:t>
            </a:r>
            <a:r>
              <a:rPr lang="ru-RU" dirty="0" err="1"/>
              <a:t>пошуком</a:t>
            </a:r>
            <a:r>
              <a:rPr lang="ru-RU" dirty="0"/>
              <a:t> </a:t>
            </a:r>
            <a:r>
              <a:rPr lang="ru-RU" dirty="0" err="1"/>
              <a:t>професіоналів</a:t>
            </a:r>
            <a:r>
              <a:rPr lang="ru-RU" dirty="0"/>
              <a:t> "</a:t>
            </a:r>
            <a:r>
              <a:rPr lang="ru-RU" dirty="0" err="1"/>
              <a:t>під</a:t>
            </a:r>
            <a:r>
              <a:rPr lang="ru-RU" dirty="0"/>
              <a:t> </a:t>
            </a:r>
            <a:r>
              <a:rPr lang="ru-RU" dirty="0" err="1"/>
              <a:t>замовлення</a:t>
            </a:r>
            <a:r>
              <a:rPr lang="ru-RU" dirty="0"/>
              <a:t>".</a:t>
            </a:r>
          </a:p>
          <a:p>
            <a:r>
              <a:rPr lang="ru-RU" dirty="0" err="1"/>
              <a:t>Великі</a:t>
            </a:r>
            <a:r>
              <a:rPr lang="ru-RU" dirty="0"/>
              <a:t> </a:t>
            </a:r>
            <a:r>
              <a:rPr lang="ru-RU" dirty="0" err="1"/>
              <a:t>спеціалізовані</a:t>
            </a:r>
            <a:r>
              <a:rPr lang="ru-RU" dirty="0"/>
              <a:t> </a:t>
            </a:r>
            <a:r>
              <a:rPr lang="ru-RU" dirty="0" err="1"/>
              <a:t>кадрові</a:t>
            </a:r>
            <a:r>
              <a:rPr lang="ru-RU" dirty="0"/>
              <a:t> агентства </a:t>
            </a:r>
            <a:r>
              <a:rPr lang="ru-RU" dirty="0" err="1"/>
              <a:t>вперше</a:t>
            </a:r>
            <a:r>
              <a:rPr lang="ru-RU" dirty="0"/>
              <a:t> </a:t>
            </a:r>
            <a:r>
              <a:rPr lang="ru-RU" dirty="0" err="1"/>
              <a:t>з'явилися</a:t>
            </a:r>
            <a:r>
              <a:rPr lang="ru-RU" dirty="0"/>
              <a:t> в США </a:t>
            </a:r>
            <a:r>
              <a:rPr lang="ru-RU" dirty="0" err="1"/>
              <a:t>після</a:t>
            </a:r>
            <a:r>
              <a:rPr lang="ru-RU" dirty="0"/>
              <a:t> </a:t>
            </a:r>
            <a:r>
              <a:rPr lang="ru-RU" dirty="0" err="1"/>
              <a:t>великої</a:t>
            </a:r>
            <a:r>
              <a:rPr lang="ru-RU" dirty="0"/>
              <a:t> </a:t>
            </a:r>
            <a:r>
              <a:rPr lang="ru-RU" dirty="0" err="1"/>
              <a:t>депресії</a:t>
            </a:r>
            <a:r>
              <a:rPr lang="ru-RU" dirty="0"/>
              <a:t> </a:t>
            </a:r>
            <a:r>
              <a:rPr lang="ru-RU" dirty="0" err="1"/>
              <a:t>і</a:t>
            </a:r>
            <a:r>
              <a:rPr lang="ru-RU" dirty="0"/>
              <a:t> особливо </a:t>
            </a:r>
            <a:r>
              <a:rPr lang="ru-RU" dirty="0" err="1"/>
              <a:t>після</a:t>
            </a:r>
            <a:r>
              <a:rPr lang="ru-RU" dirty="0"/>
              <a:t> </a:t>
            </a:r>
            <a:r>
              <a:rPr lang="ru-RU" dirty="0" err="1"/>
              <a:t>II-ї</a:t>
            </a:r>
            <a:r>
              <a:rPr lang="ru-RU" dirty="0"/>
              <a:t> </a:t>
            </a:r>
            <a:r>
              <a:rPr lang="ru-RU" dirty="0" err="1"/>
              <a:t>світової</a:t>
            </a:r>
            <a:r>
              <a:rPr lang="ru-RU" dirty="0"/>
              <a:t> </a:t>
            </a:r>
            <a:r>
              <a:rPr lang="ru-RU" dirty="0" err="1"/>
              <a:t>війни</a:t>
            </a:r>
            <a:r>
              <a:rPr lang="ru-RU" dirty="0"/>
              <a:t>, коли </a:t>
            </a:r>
            <a:r>
              <a:rPr lang="ru-RU" dirty="0" err="1"/>
              <a:t>пішов</a:t>
            </a:r>
            <a:r>
              <a:rPr lang="ru-RU" dirty="0"/>
              <a:t> </a:t>
            </a:r>
            <a:r>
              <a:rPr lang="ru-RU" dirty="0" err="1"/>
              <a:t>підйом</a:t>
            </a:r>
            <a:r>
              <a:rPr lang="ru-RU" dirty="0"/>
              <a:t> </a:t>
            </a:r>
            <a:r>
              <a:rPr lang="ru-RU" dirty="0" err="1"/>
              <a:t>промисловості</a:t>
            </a:r>
            <a:r>
              <a:rPr lang="ru-RU" dirty="0"/>
              <a:t> </a:t>
            </a:r>
            <a:r>
              <a:rPr lang="ru-RU" dirty="0" err="1"/>
              <a:t>і</a:t>
            </a:r>
            <a:r>
              <a:rPr lang="ru-RU" dirty="0"/>
              <a:t> </a:t>
            </a:r>
            <a:r>
              <a:rPr lang="ru-RU" dirty="0" err="1"/>
              <a:t>різко</a:t>
            </a:r>
            <a:r>
              <a:rPr lang="ru-RU" dirty="0"/>
              <a:t> </a:t>
            </a:r>
            <a:r>
              <a:rPr lang="ru-RU" dirty="0" err="1"/>
              <a:t>виріс</a:t>
            </a:r>
            <a:r>
              <a:rPr lang="ru-RU" dirty="0"/>
              <a:t> попит на </a:t>
            </a:r>
            <a:r>
              <a:rPr lang="ru-RU" dirty="0" err="1"/>
              <a:t>професійних</a:t>
            </a:r>
            <a:r>
              <a:rPr lang="ru-RU" dirty="0"/>
              <a:t> </a:t>
            </a:r>
            <a:r>
              <a:rPr lang="ru-RU" dirty="0" err="1"/>
              <a:t>працівників</a:t>
            </a:r>
            <a:r>
              <a:rPr lang="ru-RU" dirty="0"/>
              <a:t>. </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hoto_2021-02-24_23-14-29"/>
          <p:cNvPicPr>
            <a:picLocks noChangeAspect="1" noChangeArrowheads="1"/>
          </p:cNvPicPr>
          <p:nvPr/>
        </p:nvPicPr>
        <p:blipFill>
          <a:blip r:embed="rId2"/>
          <a:srcRect/>
          <a:stretch>
            <a:fillRect/>
          </a:stretch>
        </p:blipFill>
        <p:spPr bwMode="auto">
          <a:xfrm>
            <a:off x="1214414" y="357166"/>
            <a:ext cx="7643866" cy="5857916"/>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214414" y="285728"/>
            <a:ext cx="7719274" cy="5962672"/>
          </a:xfrm>
        </p:spPr>
        <p:txBody>
          <a:bodyPr>
            <a:normAutofit fontScale="77500" lnSpcReduction="20000"/>
          </a:bodyPr>
          <a:lstStyle/>
          <a:p>
            <a:r>
              <a:rPr lang="ru-RU" b="1" dirty="0" err="1"/>
              <a:t>Рекрумент</a:t>
            </a:r>
            <a:r>
              <a:rPr lang="ru-RU" b="1" dirty="0"/>
              <a:t> </a:t>
            </a:r>
            <a:r>
              <a:rPr lang="ru-RU" b="1" dirty="0" err="1"/>
              <a:t>персоналу</a:t>
            </a:r>
            <a:r>
              <a:rPr lang="ru-RU" dirty="0" err="1"/>
              <a:t>як</a:t>
            </a:r>
            <a:r>
              <a:rPr lang="ru-RU" dirty="0"/>
              <a:t> вид </a:t>
            </a:r>
            <a:r>
              <a:rPr lang="ru-RU" dirty="0" err="1"/>
              <a:t>підприємницької</a:t>
            </a:r>
            <a:r>
              <a:rPr lang="ru-RU" dirty="0"/>
              <a:t> </a:t>
            </a:r>
            <a:r>
              <a:rPr lang="ru-RU" dirty="0" err="1"/>
              <a:t>діяльності</a:t>
            </a:r>
            <a:r>
              <a:rPr lang="ru-RU" dirty="0"/>
              <a:t> </a:t>
            </a:r>
            <a:r>
              <a:rPr lang="ru-RU" dirty="0" err="1"/>
              <a:t>виник</a:t>
            </a:r>
            <a:r>
              <a:rPr lang="ru-RU" dirty="0"/>
              <a:t> на початку 50-х </a:t>
            </a:r>
            <a:r>
              <a:rPr lang="ru-RU" dirty="0" err="1"/>
              <a:t>рр</a:t>
            </a:r>
            <a:r>
              <a:rPr lang="ru-RU" dirty="0"/>
              <a:t>. XX </a:t>
            </a:r>
            <a:r>
              <a:rPr lang="ru-RU" dirty="0" err="1"/>
              <a:t>століття</a:t>
            </a:r>
            <a:r>
              <a:rPr lang="ru-RU" dirty="0"/>
              <a:t> в США, а в </a:t>
            </a:r>
            <a:r>
              <a:rPr lang="ru-RU" dirty="0" err="1"/>
              <a:t>Європі</a:t>
            </a:r>
            <a:r>
              <a:rPr lang="ru-RU" dirty="0"/>
              <a:t> </a:t>
            </a:r>
            <a:r>
              <a:rPr lang="ru-RU" dirty="0" err="1"/>
              <a:t>рекрутингові</a:t>
            </a:r>
            <a:r>
              <a:rPr lang="ru-RU" dirty="0"/>
              <a:t> </a:t>
            </a:r>
            <a:r>
              <a:rPr lang="ru-RU" dirty="0" err="1"/>
              <a:t>послуги</a:t>
            </a:r>
            <a:r>
              <a:rPr lang="ru-RU" dirty="0"/>
              <a:t> </a:t>
            </a:r>
            <a:r>
              <a:rPr lang="ru-RU" dirty="0" err="1"/>
              <a:t>набули</a:t>
            </a:r>
            <a:r>
              <a:rPr lang="ru-RU" dirty="0"/>
              <a:t> </a:t>
            </a:r>
            <a:r>
              <a:rPr lang="ru-RU" dirty="0" err="1"/>
              <a:t>поширення</a:t>
            </a:r>
            <a:r>
              <a:rPr lang="ru-RU" dirty="0"/>
              <a:t> </a:t>
            </a:r>
            <a:r>
              <a:rPr lang="ru-RU" dirty="0" err="1"/>
              <a:t>лише</a:t>
            </a:r>
            <a:r>
              <a:rPr lang="ru-RU" dirty="0"/>
              <a:t> на початку 90-х </a:t>
            </a:r>
            <a:r>
              <a:rPr lang="ru-RU" dirty="0" err="1"/>
              <a:t>років</a:t>
            </a:r>
            <a:r>
              <a:rPr lang="ru-RU" dirty="0"/>
              <a:t>. </a:t>
            </a:r>
            <a:r>
              <a:rPr lang="ru-RU" dirty="0" err="1"/>
              <a:t>Найстаріші</a:t>
            </a:r>
            <a:r>
              <a:rPr lang="ru-RU" dirty="0"/>
              <a:t> </a:t>
            </a:r>
            <a:r>
              <a:rPr lang="ru-RU" dirty="0" err="1"/>
              <a:t>рекрутингові</a:t>
            </a:r>
            <a:r>
              <a:rPr lang="ru-RU" dirty="0"/>
              <a:t> агентства США </a:t>
            </a:r>
            <a:r>
              <a:rPr lang="ru-RU" dirty="0" err="1"/>
              <a:t>і</a:t>
            </a:r>
            <a:r>
              <a:rPr lang="ru-RU" dirty="0"/>
              <a:t> </a:t>
            </a:r>
            <a:r>
              <a:rPr lang="ru-RU" dirty="0" err="1"/>
              <a:t>Європи</a:t>
            </a:r>
            <a:r>
              <a:rPr lang="ru-RU" dirty="0"/>
              <a:t> </a:t>
            </a:r>
            <a:r>
              <a:rPr lang="ru-RU" dirty="0" err="1"/>
              <a:t>виникли</a:t>
            </a:r>
            <a:r>
              <a:rPr lang="ru-RU" dirty="0"/>
              <a:t> в </a:t>
            </a:r>
            <a:r>
              <a:rPr lang="ru-RU" dirty="0" err="1"/>
              <a:t>надрах</a:t>
            </a:r>
            <a:r>
              <a:rPr lang="ru-RU" dirty="0"/>
              <a:t> </a:t>
            </a:r>
            <a:r>
              <a:rPr lang="ru-RU" dirty="0" err="1"/>
              <a:t>консалтингових</a:t>
            </a:r>
            <a:r>
              <a:rPr lang="ru-RU" dirty="0"/>
              <a:t> </a:t>
            </a:r>
            <a:r>
              <a:rPr lang="ru-RU" dirty="0" err="1"/>
              <a:t>і</a:t>
            </a:r>
            <a:r>
              <a:rPr lang="ru-RU" dirty="0"/>
              <a:t> </a:t>
            </a:r>
            <a:r>
              <a:rPr lang="ru-RU" dirty="0" err="1"/>
              <a:t>аудиторських</a:t>
            </a:r>
            <a:r>
              <a:rPr lang="ru-RU" dirty="0"/>
              <a:t> </a:t>
            </a:r>
            <a:r>
              <a:rPr lang="ru-RU" dirty="0" err="1"/>
              <a:t>фірм</a:t>
            </a:r>
            <a:r>
              <a:rPr lang="ru-RU" dirty="0"/>
              <a:t>, </a:t>
            </a:r>
            <a:r>
              <a:rPr lang="ru-RU" dirty="0" err="1"/>
              <a:t>які</a:t>
            </a:r>
            <a:r>
              <a:rPr lang="ru-RU" dirty="0"/>
              <a:t> </a:t>
            </a:r>
            <a:r>
              <a:rPr lang="ru-RU" dirty="0" err="1"/>
              <a:t>в</a:t>
            </a:r>
            <a:r>
              <a:rPr lang="ru-RU" dirty="0"/>
              <a:t> </a:t>
            </a:r>
            <a:r>
              <a:rPr lang="ru-RU" dirty="0" err="1"/>
              <a:t>процесі</a:t>
            </a:r>
            <a:r>
              <a:rPr lang="ru-RU" dirty="0"/>
              <a:t> </a:t>
            </a:r>
            <a:r>
              <a:rPr lang="ru-RU" dirty="0" err="1"/>
              <a:t>своєї</a:t>
            </a:r>
            <a:r>
              <a:rPr lang="ru-RU" dirty="0"/>
              <a:t> </a:t>
            </a:r>
            <a:r>
              <a:rPr lang="ru-RU" dirty="0" err="1"/>
              <a:t>звичайної</a:t>
            </a:r>
            <a:r>
              <a:rPr lang="ru-RU" dirty="0"/>
              <a:t> </a:t>
            </a:r>
            <a:r>
              <a:rPr lang="ru-RU" dirty="0" err="1"/>
              <a:t>діяльності</a:t>
            </a:r>
            <a:r>
              <a:rPr lang="ru-RU" dirty="0"/>
              <a:t> </a:t>
            </a:r>
            <a:r>
              <a:rPr lang="ru-RU" dirty="0" err="1"/>
              <a:t>стикалися</a:t>
            </a:r>
            <a:r>
              <a:rPr lang="ru-RU" dirty="0"/>
              <a:t> </a:t>
            </a:r>
            <a:r>
              <a:rPr lang="ru-RU" dirty="0" err="1"/>
              <a:t>з</a:t>
            </a:r>
            <a:r>
              <a:rPr lang="ru-RU" dirty="0"/>
              <a:t> </a:t>
            </a:r>
            <a:r>
              <a:rPr lang="ru-RU" dirty="0" err="1"/>
              <a:t>деякими</a:t>
            </a:r>
            <a:r>
              <a:rPr lang="ru-RU" dirty="0"/>
              <a:t> </a:t>
            </a:r>
            <a:r>
              <a:rPr lang="ru-RU" dirty="0" err="1"/>
              <a:t>кадровими</a:t>
            </a:r>
            <a:r>
              <a:rPr lang="ru-RU" dirty="0"/>
              <a:t> проблемами </a:t>
            </a:r>
            <a:r>
              <a:rPr lang="ru-RU" dirty="0" err="1"/>
              <a:t>замовника</a:t>
            </a:r>
            <a:r>
              <a:rPr lang="ru-RU" dirty="0"/>
              <a:t> </a:t>
            </a:r>
            <a:r>
              <a:rPr lang="ru-RU" dirty="0" err="1"/>
              <a:t>і</a:t>
            </a:r>
            <a:r>
              <a:rPr lang="ru-RU" dirty="0"/>
              <a:t> </a:t>
            </a:r>
            <a:r>
              <a:rPr lang="ru-RU" dirty="0" err="1"/>
              <a:t>бралися</a:t>
            </a:r>
            <a:r>
              <a:rPr lang="ru-RU" dirty="0"/>
              <a:t> за </a:t>
            </a:r>
            <a:r>
              <a:rPr lang="ru-RU" dirty="0" err="1"/>
              <a:t>їх</a:t>
            </a:r>
            <a:r>
              <a:rPr lang="ru-RU" dirty="0"/>
              <a:t> </a:t>
            </a:r>
            <a:r>
              <a:rPr lang="ru-RU" dirty="0" err="1"/>
              <a:t>рішення</a:t>
            </a:r>
            <a:r>
              <a:rPr lang="ru-RU" dirty="0"/>
              <a:t>. </a:t>
            </a:r>
            <a:r>
              <a:rPr lang="ru-RU" dirty="0" err="1"/>
              <a:t>Після</a:t>
            </a:r>
            <a:r>
              <a:rPr lang="ru-RU" dirty="0"/>
              <a:t> </a:t>
            </a:r>
            <a:r>
              <a:rPr lang="ru-RU" dirty="0" err="1"/>
              <a:t>закінчення</a:t>
            </a:r>
            <a:r>
              <a:rPr lang="ru-RU" dirty="0"/>
              <a:t> </a:t>
            </a:r>
            <a:r>
              <a:rPr lang="ru-RU" dirty="0" err="1"/>
              <a:t>Другої</a:t>
            </a:r>
            <a:r>
              <a:rPr lang="ru-RU" dirty="0"/>
              <a:t> </a:t>
            </a:r>
            <a:r>
              <a:rPr lang="ru-RU" dirty="0" err="1"/>
              <a:t>світової</a:t>
            </a:r>
            <a:r>
              <a:rPr lang="ru-RU" dirty="0"/>
              <a:t> </a:t>
            </a:r>
            <a:r>
              <a:rPr lang="ru-RU" dirty="0" err="1"/>
              <a:t>війни</a:t>
            </a:r>
            <a:r>
              <a:rPr lang="ru-RU" dirty="0"/>
              <a:t> в </a:t>
            </a:r>
            <a:r>
              <a:rPr lang="ru-RU" dirty="0" err="1"/>
              <a:t>Європі</a:t>
            </a:r>
            <a:r>
              <a:rPr lang="ru-RU" dirty="0"/>
              <a:t> </a:t>
            </a:r>
            <a:r>
              <a:rPr lang="ru-RU" dirty="0" err="1"/>
              <a:t>рекрутерские</a:t>
            </a:r>
            <a:r>
              <a:rPr lang="ru-RU" dirty="0"/>
              <a:t> </a:t>
            </a:r>
            <a:r>
              <a:rPr lang="ru-RU" dirty="0" err="1"/>
              <a:t>послуги</a:t>
            </a:r>
            <a:r>
              <a:rPr lang="ru-RU" dirty="0"/>
              <a:t> </a:t>
            </a:r>
            <a:r>
              <a:rPr lang="ru-RU" dirty="0" err="1"/>
              <a:t>з'явилися</a:t>
            </a:r>
            <a:r>
              <a:rPr lang="ru-RU" dirty="0"/>
              <a:t> </a:t>
            </a:r>
            <a:r>
              <a:rPr lang="ru-RU" dirty="0" err="1"/>
              <a:t>і</a:t>
            </a:r>
            <a:r>
              <a:rPr lang="ru-RU" dirty="0"/>
              <a:t> </a:t>
            </a:r>
            <a:r>
              <a:rPr lang="ru-RU" dirty="0" err="1"/>
              <a:t>чи</a:t>
            </a:r>
            <a:r>
              <a:rPr lang="ru-RU" dirty="0"/>
              <a:t> </a:t>
            </a:r>
            <a:r>
              <a:rPr lang="ru-RU" dirty="0" err="1"/>
              <a:t>виділилися</a:t>
            </a:r>
            <a:r>
              <a:rPr lang="ru-RU" dirty="0"/>
              <a:t> як </a:t>
            </a:r>
            <a:r>
              <a:rPr lang="ru-RU" dirty="0" err="1"/>
              <a:t>окремий</a:t>
            </a:r>
            <a:r>
              <a:rPr lang="ru-RU" dirty="0"/>
              <a:t> вид </a:t>
            </a:r>
            <a:r>
              <a:rPr lang="ru-RU" dirty="0" err="1"/>
              <a:t>підприємницької</a:t>
            </a:r>
            <a:r>
              <a:rPr lang="ru-RU" dirty="0"/>
              <a:t> </a:t>
            </a:r>
            <a:r>
              <a:rPr lang="ru-RU" dirty="0" err="1"/>
              <a:t>діяльності</a:t>
            </a:r>
            <a:r>
              <a:rPr lang="ru-RU" dirty="0"/>
              <a:t> в 60-хх </a:t>
            </a:r>
            <a:r>
              <a:rPr lang="ru-RU" dirty="0" err="1"/>
              <a:t>рр</a:t>
            </a:r>
            <a:r>
              <a:rPr lang="ru-RU" dirty="0"/>
              <a:t>., В </a:t>
            </a:r>
            <a:r>
              <a:rPr lang="ru-RU" dirty="0" err="1"/>
              <a:t>більшій</a:t>
            </a:r>
            <a:r>
              <a:rPr lang="ru-RU" dirty="0"/>
              <a:t> </a:t>
            </a:r>
            <a:r>
              <a:rPr lang="ru-RU" dirty="0" err="1"/>
              <a:t>частині</a:t>
            </a:r>
            <a:r>
              <a:rPr lang="ru-RU" dirty="0"/>
              <a:t> </a:t>
            </a:r>
            <a:r>
              <a:rPr lang="ru-RU" dirty="0" err="1"/>
              <a:t>під</a:t>
            </a:r>
            <a:r>
              <a:rPr lang="ru-RU" dirty="0"/>
              <a:t> </a:t>
            </a:r>
            <a:r>
              <a:rPr lang="ru-RU" dirty="0" err="1"/>
              <a:t>впливом</a:t>
            </a:r>
            <a:r>
              <a:rPr lang="ru-RU" dirty="0"/>
              <a:t> </a:t>
            </a:r>
            <a:r>
              <a:rPr lang="ru-RU" dirty="0" err="1"/>
              <a:t>пануючих</a:t>
            </a:r>
            <a:r>
              <a:rPr lang="ru-RU" dirty="0"/>
              <a:t> </a:t>
            </a:r>
            <a:r>
              <a:rPr lang="ru-RU" dirty="0" err="1"/>
              <a:t>тоді</a:t>
            </a:r>
            <a:r>
              <a:rPr lang="ru-RU" dirty="0"/>
              <a:t> у </a:t>
            </a:r>
            <a:r>
              <a:rPr lang="ru-RU" dirty="0" err="1"/>
              <a:t>всій</a:t>
            </a:r>
            <a:r>
              <a:rPr lang="ru-RU" dirty="0"/>
              <a:t> </a:t>
            </a:r>
            <a:r>
              <a:rPr lang="ru-RU" dirty="0" err="1"/>
              <a:t>світовій</a:t>
            </a:r>
            <a:r>
              <a:rPr lang="ru-RU" dirty="0"/>
              <a:t> </a:t>
            </a:r>
            <a:r>
              <a:rPr lang="ru-RU" dirty="0" err="1"/>
              <a:t>економіці</a:t>
            </a:r>
            <a:r>
              <a:rPr lang="ru-RU" dirty="0"/>
              <a:t> </a:t>
            </a:r>
            <a:r>
              <a:rPr lang="ru-RU" dirty="0" err="1"/>
              <a:t>американських</a:t>
            </a:r>
            <a:r>
              <a:rPr lang="ru-RU" dirty="0"/>
              <a:t> </a:t>
            </a:r>
            <a:r>
              <a:rPr lang="ru-RU" dirty="0" err="1"/>
              <a:t>транснаціональних</a:t>
            </a:r>
            <a:r>
              <a:rPr lang="ru-RU" dirty="0"/>
              <a:t> </a:t>
            </a:r>
            <a:r>
              <a:rPr lang="ru-RU" dirty="0" err="1"/>
              <a:t>компаній</a:t>
            </a:r>
            <a:r>
              <a:rPr lang="ru-RU" dirty="0"/>
              <a:t>. В </a:t>
            </a:r>
            <a:r>
              <a:rPr lang="ru-RU" dirty="0" err="1"/>
              <a:t>Україні</a:t>
            </a:r>
            <a:r>
              <a:rPr lang="ru-RU" dirty="0"/>
              <a:t> </a:t>
            </a:r>
            <a:r>
              <a:rPr lang="ru-RU" dirty="0" err="1"/>
              <a:t>перші</a:t>
            </a:r>
            <a:r>
              <a:rPr lang="ru-RU" dirty="0"/>
              <a:t> </a:t>
            </a:r>
            <a:r>
              <a:rPr lang="ru-RU" dirty="0" err="1"/>
              <a:t>рекрутерские</a:t>
            </a:r>
            <a:r>
              <a:rPr lang="ru-RU" dirty="0"/>
              <a:t> </a:t>
            </a:r>
            <a:r>
              <a:rPr lang="ru-RU" dirty="0" err="1"/>
              <a:t>компанії</a:t>
            </a:r>
            <a:r>
              <a:rPr lang="ru-RU" dirty="0"/>
              <a:t> </a:t>
            </a:r>
            <a:r>
              <a:rPr lang="ru-RU" dirty="0" err="1"/>
              <a:t>з'явилися</a:t>
            </a:r>
            <a:r>
              <a:rPr lang="ru-RU" dirty="0"/>
              <a:t> </a:t>
            </a:r>
            <a:r>
              <a:rPr lang="ru-RU" dirty="0" err="1"/>
              <a:t>тільки</a:t>
            </a:r>
            <a:r>
              <a:rPr lang="ru-RU" dirty="0"/>
              <a:t> на початку 90-х </a:t>
            </a:r>
            <a:r>
              <a:rPr lang="ru-RU" dirty="0" err="1"/>
              <a:t>рр</a:t>
            </a:r>
            <a:r>
              <a:rPr lang="ru-RU" dirty="0"/>
              <a:t>., В </a:t>
            </a:r>
            <a:r>
              <a:rPr lang="ru-RU" dirty="0" err="1"/>
              <a:t>початковий</a:t>
            </a:r>
            <a:r>
              <a:rPr lang="ru-RU" dirty="0"/>
              <a:t> </a:t>
            </a:r>
            <a:r>
              <a:rPr lang="ru-RU" dirty="0" err="1"/>
              <a:t>період</a:t>
            </a:r>
            <a:r>
              <a:rPr lang="ru-RU" dirty="0"/>
              <a:t> </a:t>
            </a:r>
            <a:r>
              <a:rPr lang="ru-RU" dirty="0" err="1"/>
              <a:t>становлення</a:t>
            </a:r>
            <a:r>
              <a:rPr lang="ru-RU" dirty="0"/>
              <a:t> </a:t>
            </a:r>
            <a:r>
              <a:rPr lang="ru-RU" dirty="0" err="1"/>
              <a:t>ринкових</a:t>
            </a:r>
            <a:r>
              <a:rPr lang="ru-RU" dirty="0"/>
              <a:t> </a:t>
            </a:r>
            <a:r>
              <a:rPr lang="ru-RU" dirty="0" err="1"/>
              <a:t>відносин</a:t>
            </a:r>
            <a:r>
              <a:rPr lang="ru-RU" dirty="0"/>
              <a:t>. </a:t>
            </a:r>
            <a:r>
              <a:rPr lang="ru-RU" dirty="0" err="1"/>
              <a:t>Кількість</a:t>
            </a:r>
            <a:r>
              <a:rPr lang="ru-RU" dirty="0"/>
              <a:t> рекрутингових агентств в </a:t>
            </a:r>
            <a:r>
              <a:rPr lang="ru-RU" dirty="0" err="1"/>
              <a:t>Україні</a:t>
            </a:r>
            <a:r>
              <a:rPr lang="ru-RU" dirty="0"/>
              <a:t> </a:t>
            </a:r>
            <a:r>
              <a:rPr lang="ru-RU" dirty="0" err="1"/>
              <a:t>досягла</a:t>
            </a:r>
            <a:r>
              <a:rPr lang="ru-RU" dirty="0"/>
              <a:t> 330-ти</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85728"/>
            <a:ext cx="7498080" cy="5962672"/>
          </a:xfrm>
        </p:spPr>
        <p:txBody>
          <a:bodyPr>
            <a:normAutofit fontScale="77500" lnSpcReduction="20000"/>
          </a:bodyPr>
          <a:lstStyle/>
          <a:p>
            <a:r>
              <a:rPr lang="ru-RU" dirty="0"/>
              <a:t>Першими </a:t>
            </a:r>
            <a:r>
              <a:rPr lang="ru-RU" dirty="0" err="1"/>
              <a:t>клієнтами</a:t>
            </a:r>
            <a:r>
              <a:rPr lang="ru-RU" dirty="0"/>
              <a:t> </a:t>
            </a:r>
            <a:r>
              <a:rPr lang="ru-RU" dirty="0" err="1"/>
              <a:t>рекрутерских</a:t>
            </a:r>
            <a:r>
              <a:rPr lang="ru-RU" dirty="0"/>
              <a:t> </a:t>
            </a:r>
            <a:r>
              <a:rPr lang="ru-RU" dirty="0" err="1"/>
              <a:t>компаній</a:t>
            </a:r>
            <a:r>
              <a:rPr lang="ru-RU" dirty="0"/>
              <a:t> </a:t>
            </a:r>
            <a:r>
              <a:rPr lang="ru-RU" dirty="0" err="1"/>
              <a:t>були</a:t>
            </a:r>
            <a:r>
              <a:rPr lang="ru-RU" dirty="0"/>
              <a:t> </a:t>
            </a:r>
            <a:r>
              <a:rPr lang="ru-RU" dirty="0" err="1"/>
              <a:t>дві</a:t>
            </a:r>
            <a:r>
              <a:rPr lang="ru-RU" dirty="0"/>
              <a:t> </a:t>
            </a:r>
            <a:r>
              <a:rPr lang="ru-RU" dirty="0" err="1"/>
              <a:t>категорії</a:t>
            </a:r>
            <a:r>
              <a:rPr lang="ru-RU" dirty="0"/>
              <a:t> </a:t>
            </a:r>
            <a:r>
              <a:rPr lang="ru-RU" dirty="0" err="1"/>
              <a:t>фірм</a:t>
            </a:r>
            <a:r>
              <a:rPr lang="ru-RU" dirty="0"/>
              <a:t>, </a:t>
            </a:r>
            <a:r>
              <a:rPr lang="ru-RU" dirty="0" err="1"/>
              <a:t>що</a:t>
            </a:r>
            <a:r>
              <a:rPr lang="ru-RU" dirty="0"/>
              <a:t> </a:t>
            </a:r>
            <a:r>
              <a:rPr lang="ru-RU" dirty="0" err="1"/>
              <a:t>діють</a:t>
            </a:r>
            <a:r>
              <a:rPr lang="ru-RU" dirty="0"/>
              <a:t> на </a:t>
            </a:r>
            <a:r>
              <a:rPr lang="ru-RU" dirty="0" err="1"/>
              <a:t>укр</a:t>
            </a:r>
            <a:r>
              <a:rPr lang="uk-UA" dirty="0"/>
              <a:t>а</a:t>
            </a:r>
            <a:r>
              <a:rPr lang="ru-RU" dirty="0" err="1"/>
              <a:t>їнському</a:t>
            </a:r>
            <a:r>
              <a:rPr lang="ru-RU" dirty="0"/>
              <a:t> ринку: </a:t>
            </a:r>
            <a:r>
              <a:rPr lang="ru-RU" dirty="0" err="1"/>
              <a:t>іноземні</a:t>
            </a:r>
            <a:r>
              <a:rPr lang="ru-RU" dirty="0"/>
              <a:t> </a:t>
            </a:r>
            <a:r>
              <a:rPr lang="ru-RU" dirty="0" err="1"/>
              <a:t>компанії</a:t>
            </a:r>
            <a:r>
              <a:rPr lang="ru-RU" dirty="0"/>
              <a:t>, </a:t>
            </a:r>
            <a:r>
              <a:rPr lang="ru-RU" dirty="0" err="1"/>
              <a:t>які</a:t>
            </a:r>
            <a:r>
              <a:rPr lang="ru-RU" dirty="0"/>
              <a:t> </a:t>
            </a:r>
            <a:r>
              <a:rPr lang="ru-RU" dirty="0" err="1"/>
              <a:t>звикли</a:t>
            </a:r>
            <a:r>
              <a:rPr lang="ru-RU" dirty="0"/>
              <a:t> до </a:t>
            </a:r>
            <a:r>
              <a:rPr lang="ru-RU" dirty="0" err="1"/>
              <a:t>високих</a:t>
            </a:r>
            <a:r>
              <a:rPr lang="ru-RU" dirty="0"/>
              <a:t> </a:t>
            </a:r>
            <a:r>
              <a:rPr lang="ru-RU" dirty="0" err="1"/>
              <a:t>стандартів</a:t>
            </a:r>
            <a:r>
              <a:rPr lang="ru-RU" dirty="0"/>
              <a:t> </a:t>
            </a:r>
            <a:r>
              <a:rPr lang="ru-RU" dirty="0" err="1"/>
              <a:t>діяльності</a:t>
            </a:r>
            <a:r>
              <a:rPr lang="ru-RU" dirty="0"/>
              <a:t> рекрутерів; </a:t>
            </a:r>
            <a:r>
              <a:rPr lang="uk-UA" dirty="0"/>
              <a:t>українські</a:t>
            </a:r>
            <a:r>
              <a:rPr lang="ru-RU" dirty="0"/>
              <a:t> </a:t>
            </a:r>
            <a:r>
              <a:rPr lang="ru-RU" dirty="0" err="1"/>
              <a:t>компанії</a:t>
            </a:r>
            <a:r>
              <a:rPr lang="ru-RU" dirty="0"/>
              <a:t>, </a:t>
            </a:r>
            <a:r>
              <a:rPr lang="ru-RU" dirty="0" err="1"/>
              <a:t>які</a:t>
            </a:r>
            <a:r>
              <a:rPr lang="ru-RU" dirty="0"/>
              <a:t> </a:t>
            </a:r>
            <a:r>
              <a:rPr lang="ru-RU" dirty="0" err="1"/>
              <a:t>робили</a:t>
            </a:r>
            <a:r>
              <a:rPr lang="ru-RU" dirty="0"/>
              <a:t> </a:t>
            </a:r>
            <a:r>
              <a:rPr lang="ru-RU" dirty="0" err="1"/>
              <a:t>перші</a:t>
            </a:r>
            <a:r>
              <a:rPr lang="ru-RU" dirty="0"/>
              <a:t> кроки в </a:t>
            </a:r>
            <a:r>
              <a:rPr lang="ru-RU" dirty="0" err="1"/>
              <a:t>стихії</a:t>
            </a:r>
            <a:r>
              <a:rPr lang="ru-RU" dirty="0"/>
              <a:t> ринку, </a:t>
            </a:r>
            <a:r>
              <a:rPr lang="ru-RU" dirty="0" err="1"/>
              <a:t>що</a:t>
            </a:r>
            <a:r>
              <a:rPr lang="ru-RU" dirty="0"/>
              <a:t> не </a:t>
            </a:r>
            <a:r>
              <a:rPr lang="ru-RU" dirty="0" err="1"/>
              <a:t>мають</a:t>
            </a:r>
            <a:r>
              <a:rPr lang="ru-RU" dirty="0"/>
              <a:t> </a:t>
            </a:r>
            <a:r>
              <a:rPr lang="ru-RU" dirty="0" err="1"/>
              <a:t>уявлення</a:t>
            </a:r>
            <a:r>
              <a:rPr lang="ru-RU" dirty="0"/>
              <a:t> про те, </a:t>
            </a:r>
            <a:r>
              <a:rPr lang="ru-RU" dirty="0" err="1"/>
              <a:t>що</a:t>
            </a:r>
            <a:r>
              <a:rPr lang="ru-RU" dirty="0"/>
              <a:t> </a:t>
            </a:r>
            <a:r>
              <a:rPr lang="ru-RU" dirty="0" err="1"/>
              <a:t>таке</a:t>
            </a:r>
            <a:r>
              <a:rPr lang="ru-RU" dirty="0"/>
              <a:t> </a:t>
            </a:r>
            <a:r>
              <a:rPr lang="ru-RU" dirty="0" err="1"/>
              <a:t>рекрутмент</a:t>
            </a:r>
            <a:r>
              <a:rPr lang="ru-RU" dirty="0"/>
              <a:t> </a:t>
            </a:r>
            <a:r>
              <a:rPr lang="ru-RU" dirty="0" err="1"/>
              <a:t>і</a:t>
            </a:r>
            <a:r>
              <a:rPr lang="ru-RU" dirty="0"/>
              <a:t> за </a:t>
            </a:r>
            <a:r>
              <a:rPr lang="ru-RU" dirty="0" err="1"/>
              <a:t>що</a:t>
            </a:r>
            <a:r>
              <a:rPr lang="ru-RU" dirty="0"/>
              <a:t> </a:t>
            </a:r>
            <a:r>
              <a:rPr lang="ru-RU" dirty="0" err="1"/>
              <a:t>платити</a:t>
            </a:r>
            <a:r>
              <a:rPr lang="ru-RU" dirty="0"/>
              <a:t> </a:t>
            </a:r>
            <a:r>
              <a:rPr lang="ru-RU" dirty="0" err="1"/>
              <a:t>гроші</a:t>
            </a:r>
            <a:r>
              <a:rPr lang="ru-RU" dirty="0"/>
              <a:t>.</a:t>
            </a:r>
          </a:p>
          <a:p>
            <a:r>
              <a:rPr lang="ru-RU" dirty="0" err="1"/>
              <a:t>Стрімке</a:t>
            </a:r>
            <a:r>
              <a:rPr lang="ru-RU" dirty="0"/>
              <a:t> </a:t>
            </a:r>
            <a:r>
              <a:rPr lang="ru-RU" dirty="0" err="1"/>
              <a:t>зростання</a:t>
            </a:r>
            <a:r>
              <a:rPr lang="ru-RU" dirty="0"/>
              <a:t> </a:t>
            </a:r>
            <a:r>
              <a:rPr lang="ru-RU" dirty="0" err="1"/>
              <a:t>попиту</a:t>
            </a:r>
            <a:r>
              <a:rPr lang="ru-RU" dirty="0"/>
              <a:t> на </a:t>
            </a:r>
            <a:r>
              <a:rPr lang="ru-RU" dirty="0" err="1"/>
              <a:t>послуги</a:t>
            </a:r>
            <a:r>
              <a:rPr lang="ru-RU" dirty="0"/>
              <a:t> </a:t>
            </a:r>
            <a:r>
              <a:rPr lang="ru-RU" dirty="0" err="1"/>
              <a:t>кадрових</a:t>
            </a:r>
            <a:r>
              <a:rPr lang="ru-RU" dirty="0"/>
              <a:t> агентств </a:t>
            </a:r>
            <a:r>
              <a:rPr lang="ru-RU" dirty="0" err="1"/>
              <a:t>був</a:t>
            </a:r>
            <a:r>
              <a:rPr lang="ru-RU" dirty="0"/>
              <a:t> </a:t>
            </a:r>
            <a:r>
              <a:rPr lang="ru-RU" dirty="0" err="1"/>
              <a:t>викликаний</a:t>
            </a:r>
            <a:r>
              <a:rPr lang="ru-RU" dirty="0"/>
              <a:t> </a:t>
            </a:r>
            <a:r>
              <a:rPr lang="ru-RU" dirty="0" err="1"/>
              <a:t>підвищенням</a:t>
            </a:r>
            <a:r>
              <a:rPr lang="ru-RU" dirty="0"/>
              <a:t> </a:t>
            </a:r>
            <a:r>
              <a:rPr lang="ru-RU" dirty="0" err="1"/>
              <a:t>мобільності</a:t>
            </a:r>
            <a:r>
              <a:rPr lang="ru-RU" dirty="0"/>
              <a:t> </a:t>
            </a:r>
            <a:r>
              <a:rPr lang="ru-RU" dirty="0" err="1"/>
              <a:t>робочої</a:t>
            </a:r>
            <a:r>
              <a:rPr lang="ru-RU" dirty="0"/>
              <a:t> </a:t>
            </a:r>
            <a:r>
              <a:rPr lang="ru-RU" dirty="0" err="1"/>
              <a:t>сили</a:t>
            </a:r>
            <a:r>
              <a:rPr lang="ru-RU" dirty="0"/>
              <a:t> </a:t>
            </a:r>
            <a:r>
              <a:rPr lang="ru-RU" dirty="0" err="1"/>
              <a:t>і</a:t>
            </a:r>
            <a:r>
              <a:rPr lang="ru-RU" dirty="0"/>
              <a:t> конкурентною </a:t>
            </a:r>
            <a:r>
              <a:rPr lang="ru-RU" dirty="0" err="1"/>
              <a:t>боротьбою</a:t>
            </a:r>
            <a:r>
              <a:rPr lang="ru-RU" dirty="0"/>
              <a:t> за </a:t>
            </a:r>
            <a:r>
              <a:rPr lang="ru-RU" dirty="0" err="1"/>
              <a:t>висококваліфіковані</a:t>
            </a:r>
            <a:r>
              <a:rPr lang="ru-RU" dirty="0"/>
              <a:t> </a:t>
            </a:r>
            <a:r>
              <a:rPr lang="ru-RU" dirty="0" err="1"/>
              <a:t>людські</a:t>
            </a:r>
            <a:r>
              <a:rPr lang="ru-RU" dirty="0"/>
              <a:t> </a:t>
            </a:r>
            <a:r>
              <a:rPr lang="ru-RU" dirty="0" err="1"/>
              <a:t>ресурси</a:t>
            </a:r>
            <a:r>
              <a:rPr lang="ru-RU" dirty="0"/>
              <a:t>. </a:t>
            </a:r>
            <a:r>
              <a:rPr lang="ru-RU" dirty="0" err="1"/>
              <a:t>Це</a:t>
            </a:r>
            <a:r>
              <a:rPr lang="ru-RU" dirty="0"/>
              <a:t> </a:t>
            </a:r>
            <a:r>
              <a:rPr lang="ru-RU" dirty="0" err="1"/>
              <a:t>пов'язано</a:t>
            </a:r>
            <a:r>
              <a:rPr lang="ru-RU" dirty="0"/>
              <a:t> </a:t>
            </a:r>
            <a:r>
              <a:rPr lang="ru-RU" dirty="0" err="1"/>
              <a:t>з</a:t>
            </a:r>
            <a:r>
              <a:rPr lang="ru-RU" dirty="0"/>
              <a:t> </a:t>
            </a:r>
            <a:r>
              <a:rPr lang="ru-RU" dirty="0" err="1"/>
              <a:t>процесом</a:t>
            </a:r>
            <a:r>
              <a:rPr lang="ru-RU" dirty="0"/>
              <a:t> </a:t>
            </a:r>
            <a:r>
              <a:rPr lang="ru-RU" dirty="0" err="1"/>
              <a:t>глобалізації</a:t>
            </a:r>
            <a:r>
              <a:rPr lang="ru-RU" dirty="0"/>
              <a:t> та </a:t>
            </a:r>
            <a:r>
              <a:rPr lang="ru-RU" dirty="0" err="1"/>
              <a:t>інформатизації</a:t>
            </a:r>
            <a:r>
              <a:rPr lang="ru-RU" dirty="0"/>
              <a:t> </a:t>
            </a:r>
            <a:r>
              <a:rPr lang="ru-RU" dirty="0" err="1"/>
              <a:t>бізнесу</a:t>
            </a:r>
            <a:r>
              <a:rPr lang="ru-RU" dirty="0"/>
              <a:t>, </a:t>
            </a:r>
            <a:r>
              <a:rPr lang="ru-RU" dirty="0" err="1"/>
              <a:t>впровадженням</a:t>
            </a:r>
            <a:r>
              <a:rPr lang="ru-RU" dirty="0"/>
              <a:t> «</a:t>
            </a:r>
            <a:r>
              <a:rPr lang="ru-RU" dirty="0" err="1"/>
              <a:t>високих</a:t>
            </a:r>
            <a:r>
              <a:rPr lang="ru-RU" dirty="0"/>
              <a:t> </a:t>
            </a:r>
            <a:r>
              <a:rPr lang="ru-RU" dirty="0" err="1"/>
              <a:t>технологій</a:t>
            </a:r>
            <a:r>
              <a:rPr lang="ru-RU" dirty="0"/>
              <a:t>». </a:t>
            </a:r>
            <a:r>
              <a:rPr lang="ru-RU" dirty="0" err="1"/>
              <a:t>Наслідком</a:t>
            </a:r>
            <a:r>
              <a:rPr lang="ru-RU" dirty="0"/>
              <a:t> </a:t>
            </a:r>
            <a:r>
              <a:rPr lang="ru-RU" dirty="0" err="1"/>
              <a:t>цього</a:t>
            </a:r>
            <a:r>
              <a:rPr lang="ru-RU" dirty="0"/>
              <a:t> </a:t>
            </a:r>
            <a:r>
              <a:rPr lang="ru-RU" dirty="0" err="1"/>
              <a:t>процесу</a:t>
            </a:r>
            <a:r>
              <a:rPr lang="ru-RU" dirty="0"/>
              <a:t> </a:t>
            </a:r>
            <a:r>
              <a:rPr lang="ru-RU" dirty="0" err="1"/>
              <a:t>є</a:t>
            </a:r>
            <a:r>
              <a:rPr lang="ru-RU" dirty="0"/>
              <a:t> </a:t>
            </a:r>
            <a:r>
              <a:rPr lang="ru-RU" dirty="0" err="1"/>
              <a:t>зростання</a:t>
            </a:r>
            <a:r>
              <a:rPr lang="ru-RU" dirty="0"/>
              <a:t> </a:t>
            </a:r>
            <a:r>
              <a:rPr lang="ru-RU" dirty="0" err="1"/>
              <a:t>значущості</a:t>
            </a:r>
            <a:r>
              <a:rPr lang="ru-RU" dirty="0"/>
              <a:t> «</a:t>
            </a:r>
            <a:r>
              <a:rPr lang="ru-RU" dirty="0" err="1"/>
              <a:t>людського</a:t>
            </a:r>
            <a:r>
              <a:rPr lang="ru-RU" dirty="0"/>
              <a:t> фактора» в </a:t>
            </a:r>
            <a:r>
              <a:rPr lang="ru-RU" dirty="0" err="1"/>
              <a:t>кінцевому</a:t>
            </a:r>
            <a:r>
              <a:rPr lang="ru-RU" dirty="0"/>
              <a:t> </a:t>
            </a:r>
            <a:r>
              <a:rPr lang="ru-RU" dirty="0" err="1"/>
              <a:t>успіху</a:t>
            </a:r>
            <a:r>
              <a:rPr lang="ru-RU" dirty="0"/>
              <a:t> </a:t>
            </a:r>
            <a:r>
              <a:rPr lang="ru-RU" dirty="0" err="1"/>
              <a:t>будь-якої</a:t>
            </a:r>
            <a:r>
              <a:rPr lang="ru-RU" dirty="0"/>
              <a:t> </a:t>
            </a:r>
            <a:r>
              <a:rPr lang="ru-RU" dirty="0" err="1"/>
              <a:t>компанії</a:t>
            </a:r>
            <a:r>
              <a:rPr lang="ru-RU" dirty="0"/>
              <a:t>, </a:t>
            </a:r>
            <a:r>
              <a:rPr lang="ru-RU" dirty="0" err="1"/>
              <a:t>що</a:t>
            </a:r>
            <a:r>
              <a:rPr lang="ru-RU" dirty="0"/>
              <a:t> </a:t>
            </a:r>
            <a:r>
              <a:rPr lang="ru-RU" dirty="0" err="1"/>
              <a:t>працює</a:t>
            </a:r>
            <a:r>
              <a:rPr lang="ru-RU" dirty="0"/>
              <a:t> на ринку.</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85728"/>
            <a:ext cx="7498080" cy="5962672"/>
          </a:xfrm>
        </p:spPr>
        <p:txBody>
          <a:bodyPr>
            <a:normAutofit fontScale="92500" lnSpcReduction="20000"/>
          </a:bodyPr>
          <a:lstStyle/>
          <a:p>
            <a:r>
              <a:rPr lang="ru-RU" dirty="0" err="1"/>
              <a:t>Основна</a:t>
            </a:r>
            <a:r>
              <a:rPr lang="ru-RU" dirty="0"/>
              <a:t> </a:t>
            </a:r>
            <a:r>
              <a:rPr lang="ru-RU" dirty="0" err="1"/>
              <a:t>функція</a:t>
            </a:r>
            <a:r>
              <a:rPr lang="ru-RU" dirty="0"/>
              <a:t> </a:t>
            </a:r>
            <a:r>
              <a:rPr lang="ru-RU" dirty="0" err="1"/>
              <a:t>кадрових</a:t>
            </a:r>
            <a:r>
              <a:rPr lang="ru-RU" dirty="0"/>
              <a:t> агентств </a:t>
            </a:r>
            <a:r>
              <a:rPr lang="ru-RU" dirty="0" err="1"/>
              <a:t>полягає</a:t>
            </a:r>
            <a:r>
              <a:rPr lang="ru-RU" dirty="0"/>
              <a:t> не в </a:t>
            </a:r>
            <a:r>
              <a:rPr lang="ru-RU" dirty="0" err="1"/>
              <a:t>боротьбі</a:t>
            </a:r>
            <a:r>
              <a:rPr lang="ru-RU" dirty="0"/>
              <a:t> </a:t>
            </a:r>
            <a:r>
              <a:rPr lang="ru-RU" dirty="0" err="1"/>
              <a:t>з</a:t>
            </a:r>
            <a:r>
              <a:rPr lang="ru-RU" dirty="0"/>
              <a:t> </a:t>
            </a:r>
            <a:r>
              <a:rPr lang="ru-RU" dirty="0" err="1"/>
              <a:t>безробіттям</a:t>
            </a:r>
            <a:r>
              <a:rPr lang="ru-RU" dirty="0"/>
              <a:t>, а в </a:t>
            </a:r>
            <a:r>
              <a:rPr lang="ru-RU" dirty="0" err="1"/>
              <a:t>підвищенні</a:t>
            </a:r>
            <a:r>
              <a:rPr lang="ru-RU" dirty="0"/>
              <a:t> </a:t>
            </a:r>
            <a:r>
              <a:rPr lang="ru-RU" dirty="0" err="1"/>
              <a:t>конкурентоспроможності</a:t>
            </a:r>
            <a:r>
              <a:rPr lang="ru-RU" dirty="0"/>
              <a:t> </a:t>
            </a:r>
            <a:r>
              <a:rPr lang="ru-RU" dirty="0" err="1"/>
              <a:t>фірми</a:t>
            </a:r>
            <a:r>
              <a:rPr lang="ru-RU" dirty="0"/>
              <a:t> шляхом </a:t>
            </a:r>
            <a:r>
              <a:rPr lang="ru-RU" dirty="0" err="1"/>
              <a:t>надання</a:t>
            </a:r>
            <a:r>
              <a:rPr lang="ru-RU" dirty="0"/>
              <a:t> </a:t>
            </a:r>
            <a:r>
              <a:rPr lang="ru-RU" dirty="0" err="1"/>
              <a:t>їй</a:t>
            </a:r>
            <a:r>
              <a:rPr lang="ru-RU" dirty="0"/>
              <a:t> </a:t>
            </a:r>
            <a:r>
              <a:rPr lang="ru-RU" dirty="0" err="1"/>
              <a:t>висококваліфікованих</a:t>
            </a:r>
            <a:r>
              <a:rPr lang="ru-RU" dirty="0"/>
              <a:t> </a:t>
            </a:r>
            <a:r>
              <a:rPr lang="ru-RU" dirty="0" err="1"/>
              <a:t>кадрів</a:t>
            </a:r>
            <a:r>
              <a:rPr lang="ru-RU" dirty="0"/>
              <a:t>.</a:t>
            </a:r>
          </a:p>
          <a:p>
            <a:r>
              <a:rPr lang="ru-RU" dirty="0" err="1"/>
              <a:t>Зростає</a:t>
            </a:r>
            <a:r>
              <a:rPr lang="ru-RU" dirty="0"/>
              <a:t> не </a:t>
            </a:r>
            <a:r>
              <a:rPr lang="ru-RU" dirty="0" err="1"/>
              <a:t>тільки</a:t>
            </a:r>
            <a:r>
              <a:rPr lang="ru-RU" dirty="0"/>
              <a:t> </a:t>
            </a:r>
            <a:r>
              <a:rPr lang="ru-RU" dirty="0" err="1"/>
              <a:t>вартість</a:t>
            </a:r>
            <a:r>
              <a:rPr lang="ru-RU" dirty="0"/>
              <a:t> </a:t>
            </a:r>
            <a:r>
              <a:rPr lang="ru-RU" dirty="0" err="1"/>
              <a:t>кваліфікованої</a:t>
            </a:r>
            <a:r>
              <a:rPr lang="ru-RU" dirty="0"/>
              <a:t> </a:t>
            </a:r>
            <a:r>
              <a:rPr lang="ru-RU" dirty="0" err="1"/>
              <a:t>робочої</a:t>
            </a:r>
            <a:r>
              <a:rPr lang="ru-RU" dirty="0"/>
              <a:t> </a:t>
            </a:r>
            <a:r>
              <a:rPr lang="ru-RU" dirty="0" err="1"/>
              <a:t>сили</a:t>
            </a:r>
            <a:r>
              <a:rPr lang="ru-RU" dirty="0"/>
              <a:t>, а </a:t>
            </a:r>
            <a:r>
              <a:rPr lang="ru-RU" dirty="0" err="1"/>
              <a:t>й</a:t>
            </a:r>
            <a:r>
              <a:rPr lang="ru-RU" dirty="0"/>
              <a:t> </a:t>
            </a:r>
            <a:r>
              <a:rPr lang="ru-RU" dirty="0" err="1"/>
              <a:t>підвищується</a:t>
            </a:r>
            <a:r>
              <a:rPr lang="ru-RU" dirty="0"/>
              <a:t> </a:t>
            </a:r>
            <a:r>
              <a:rPr lang="ru-RU" dirty="0" err="1"/>
              <a:t>її</a:t>
            </a:r>
            <a:r>
              <a:rPr lang="ru-RU" dirty="0"/>
              <a:t> </a:t>
            </a:r>
            <a:r>
              <a:rPr lang="ru-RU" dirty="0" err="1"/>
              <a:t>мобільність</a:t>
            </a:r>
            <a:r>
              <a:rPr lang="ru-RU" dirty="0"/>
              <a:t>. У </a:t>
            </a:r>
            <a:r>
              <a:rPr lang="ru-RU" dirty="0" err="1"/>
              <a:t>кваліфікованого</a:t>
            </a:r>
            <a:r>
              <a:rPr lang="ru-RU" dirty="0"/>
              <a:t> </a:t>
            </a:r>
            <a:r>
              <a:rPr lang="ru-RU" dirty="0" err="1"/>
              <a:t>працівника</a:t>
            </a:r>
            <a:r>
              <a:rPr lang="ru-RU" dirty="0"/>
              <a:t> </a:t>
            </a:r>
            <a:r>
              <a:rPr lang="ru-RU" dirty="0" err="1"/>
              <a:t>з'являється</a:t>
            </a:r>
            <a:r>
              <a:rPr lang="ru-RU" dirty="0"/>
              <a:t> велика </a:t>
            </a:r>
            <a:r>
              <a:rPr lang="ru-RU" dirty="0" err="1"/>
              <a:t>кількість</a:t>
            </a:r>
            <a:r>
              <a:rPr lang="ru-RU" dirty="0"/>
              <a:t> </a:t>
            </a:r>
            <a:r>
              <a:rPr lang="ru-RU" dirty="0" err="1"/>
              <a:t>альтернативних</a:t>
            </a:r>
            <a:r>
              <a:rPr lang="ru-RU" dirty="0"/>
              <a:t> </a:t>
            </a:r>
            <a:r>
              <a:rPr lang="ru-RU" dirty="0" err="1"/>
              <a:t>варіантів</a:t>
            </a:r>
            <a:r>
              <a:rPr lang="ru-RU" dirty="0"/>
              <a:t> найму в </a:t>
            </a:r>
            <a:r>
              <a:rPr lang="ru-RU" dirty="0" err="1"/>
              <a:t>будь-який</a:t>
            </a:r>
            <a:r>
              <a:rPr lang="ru-RU" dirty="0"/>
              <a:t> момент часу.</a:t>
            </a:r>
          </a:p>
          <a:p>
            <a:r>
              <a:rPr lang="ru-RU" b="1" dirty="0"/>
              <a:t>Мета рекрутингових агентств </a:t>
            </a:r>
            <a:r>
              <a:rPr lang="ru-RU" dirty="0"/>
              <a:t>- </a:t>
            </a:r>
            <a:r>
              <a:rPr lang="ru-RU" dirty="0" err="1"/>
              <a:t>задоволення</a:t>
            </a:r>
            <a:r>
              <a:rPr lang="ru-RU" dirty="0"/>
              <a:t> </a:t>
            </a:r>
            <a:r>
              <a:rPr lang="ru-RU" dirty="0" err="1"/>
              <a:t>інтересів</a:t>
            </a:r>
            <a:r>
              <a:rPr lang="ru-RU" dirty="0"/>
              <a:t> </a:t>
            </a:r>
            <a:r>
              <a:rPr lang="ru-RU" dirty="0" err="1"/>
              <a:t>замовників</a:t>
            </a:r>
            <a:r>
              <a:rPr lang="ru-RU" dirty="0"/>
              <a:t> в </a:t>
            </a:r>
            <a:r>
              <a:rPr lang="ru-RU" dirty="0" err="1"/>
              <a:t>необхідному</a:t>
            </a:r>
            <a:r>
              <a:rPr lang="ru-RU" dirty="0"/>
              <a:t> </a:t>
            </a:r>
            <a:r>
              <a:rPr lang="ru-RU" dirty="0" err="1"/>
              <a:t>кваліфікованому</a:t>
            </a:r>
            <a:r>
              <a:rPr lang="ru-RU" dirty="0"/>
              <a:t> </a:t>
            </a:r>
            <a:r>
              <a:rPr lang="ru-RU" dirty="0" err="1"/>
              <a:t>персоналі</a:t>
            </a:r>
            <a:r>
              <a:rPr lang="ru-RU" dirty="0"/>
              <a:t>.</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56</TotalTime>
  <Words>4052</Words>
  <Application>Microsoft Office PowerPoint</Application>
  <PresentationFormat>Екран (4:3)</PresentationFormat>
  <Paragraphs>194</Paragraphs>
  <Slides>41</Slides>
  <Notes>0</Notes>
  <HiddenSlides>0</HiddenSlides>
  <MMClips>0</MMClips>
  <ScaleCrop>false</ScaleCrop>
  <HeadingPairs>
    <vt:vector size="6" baseType="variant">
      <vt:variant>
        <vt:lpstr>Використані шрифти</vt:lpstr>
      </vt:variant>
      <vt:variant>
        <vt:i4>7</vt:i4>
      </vt:variant>
      <vt:variant>
        <vt:lpstr>Тема</vt:lpstr>
      </vt:variant>
      <vt:variant>
        <vt:i4>1</vt:i4>
      </vt:variant>
      <vt:variant>
        <vt:lpstr>Заголовки слайдів</vt:lpstr>
      </vt:variant>
      <vt:variant>
        <vt:i4>41</vt:i4>
      </vt:variant>
    </vt:vector>
  </HeadingPairs>
  <TitlesOfParts>
    <vt:vector size="49" baseType="lpstr">
      <vt:lpstr>Bahnschrift SemiBold Condensed</vt:lpstr>
      <vt:lpstr>Calibri</vt:lpstr>
      <vt:lpstr>Corbel</vt:lpstr>
      <vt:lpstr>Gill Sans MT</vt:lpstr>
      <vt:lpstr>Times New Roman</vt:lpstr>
      <vt:lpstr>Verdana</vt:lpstr>
      <vt:lpstr>Wingdings 2</vt:lpstr>
      <vt:lpstr>Солнцестояние</vt:lpstr>
      <vt:lpstr>Тема :  Сучасні підходи щодо впровадження інновацій в HR-менеджменті. Рекрутмент: поняття, класифікація та зміст роботи </vt:lpstr>
      <vt:lpstr>План лекції</vt:lpstr>
      <vt:lpstr>1.1. Рекрутмент як вид підприємницької діяльності, його соціальне і економічне значення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1.2. Зміст роботи рекрутингових агентств і основні напрямки її вдосконалення </vt:lpstr>
      <vt:lpstr>Презентація PowerPoint</vt:lpstr>
      <vt:lpstr>Презентація PowerPoint</vt:lpstr>
      <vt:lpstr>1.3. Класифікація рекрутингових агентств на ринку праці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 Рекрутмент: поняття, класифікація та зміст роботи</dc:title>
  <dc:creator>xXx</dc:creator>
  <cp:lastModifiedBy>Людмила</cp:lastModifiedBy>
  <cp:revision>7</cp:revision>
  <dcterms:created xsi:type="dcterms:W3CDTF">2021-02-24T21:16:01Z</dcterms:created>
  <dcterms:modified xsi:type="dcterms:W3CDTF">2024-09-08T17:48:12Z</dcterms:modified>
</cp:coreProperties>
</file>