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86" r:id="rId4"/>
    <p:sldId id="305" r:id="rId5"/>
    <p:sldId id="303" r:id="rId6"/>
    <p:sldId id="306" r:id="rId7"/>
    <p:sldId id="307" r:id="rId8"/>
    <p:sldId id="315" r:id="rId9"/>
    <p:sldId id="316" r:id="rId10"/>
    <p:sldId id="270" r:id="rId11"/>
    <p:sldId id="257" r:id="rId12"/>
    <p:sldId id="285" r:id="rId13"/>
    <p:sldId id="287" r:id="rId14"/>
    <p:sldId id="288" r:id="rId15"/>
    <p:sldId id="290" r:id="rId16"/>
    <p:sldId id="293" r:id="rId17"/>
    <p:sldId id="292" r:id="rId18"/>
    <p:sldId id="309" r:id="rId19"/>
    <p:sldId id="294" r:id="rId20"/>
    <p:sldId id="295" r:id="rId21"/>
    <p:sldId id="313" r:id="rId22"/>
    <p:sldId id="271" r:id="rId23"/>
    <p:sldId id="272" r:id="rId24"/>
    <p:sldId id="273" r:id="rId25"/>
    <p:sldId id="299" r:id="rId26"/>
    <p:sldId id="301" r:id="rId27"/>
    <p:sldId id="317" r:id="rId28"/>
    <p:sldId id="300" r:id="rId29"/>
    <p:sldId id="278" r:id="rId30"/>
    <p:sldId id="260" r:id="rId31"/>
    <p:sldId id="280" r:id="rId32"/>
    <p:sldId id="282" r:id="rId33"/>
    <p:sldId id="283" r:id="rId34"/>
    <p:sldId id="281" r:id="rId35"/>
    <p:sldId id="30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0" autoAdjust="0"/>
  </p:normalViewPr>
  <p:slideViewPr>
    <p:cSldViewPr>
      <p:cViewPr varScale="1">
        <p:scale>
          <a:sx n="89" d="100"/>
          <a:sy n="89" d="100"/>
        </p:scale>
        <p:origin x="1286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861" y="188640"/>
            <a:ext cx="7772400" cy="1109985"/>
          </a:xfrm>
        </p:spPr>
        <p:txBody>
          <a:bodyPr/>
          <a:lstStyle/>
          <a:p>
            <a:r>
              <a:rPr lang="ru-RU" b="1" dirty="0" err="1"/>
              <a:t>Вим</a:t>
            </a:r>
            <a:r>
              <a:rPr lang="uk-UA" b="1" dirty="0"/>
              <a:t>і</a:t>
            </a:r>
            <a:r>
              <a:rPr lang="ru-RU" b="1" dirty="0" err="1"/>
              <a:t>рювання</a:t>
            </a:r>
            <a:r>
              <a:rPr lang="ru-RU" b="1" dirty="0"/>
              <a:t> </a:t>
            </a:r>
            <a:r>
              <a:rPr lang="ru-RU" b="1" dirty="0" err="1"/>
              <a:t>тиску</a:t>
            </a:r>
            <a:endParaRPr lang="uk-UA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55493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7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Історія</a:t>
            </a:r>
          </a:p>
        </p:txBody>
      </p:sp>
      <p:pic>
        <p:nvPicPr>
          <p:cNvPr id="15364" name="Picture 4" descr="Картинки по запросу Істор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2" y="1916832"/>
            <a:ext cx="8640358" cy="45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0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614"/>
            <a:ext cx="8781912" cy="122816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Е</a:t>
            </a:r>
            <a:r>
              <a:rPr lang="vi-VN" b="1" dirty="0"/>
              <a:t>ванджели</a:t>
            </a:r>
            <a:r>
              <a:rPr lang="uk-UA" b="1" dirty="0"/>
              <a:t>і</a:t>
            </a:r>
            <a:r>
              <a:rPr lang="vi-VN" b="1" dirty="0"/>
              <a:t>ста Торр</a:t>
            </a:r>
            <a:r>
              <a:rPr lang="uk-UA" b="1" dirty="0"/>
              <a:t>і</a:t>
            </a:r>
            <a:r>
              <a:rPr lang="vi-VN" b="1" dirty="0"/>
              <a:t>че́лл</a:t>
            </a:r>
            <a:r>
              <a:rPr lang="uk-UA" b="1" dirty="0"/>
              <a:t>і,</a:t>
            </a:r>
            <a:br>
              <a:rPr lang="uk-UA" b="1" dirty="0"/>
            </a:br>
            <a:r>
              <a:rPr lang="uk-UA" b="1" dirty="0" err="1"/>
              <a:t>Вінченцо</a:t>
            </a:r>
            <a:r>
              <a:rPr lang="uk-UA" b="1" dirty="0"/>
              <a:t> </a:t>
            </a:r>
            <a:r>
              <a:rPr lang="uk-UA" b="1" dirty="0" err="1"/>
              <a:t>Вівіані</a:t>
            </a:r>
            <a:r>
              <a:rPr lang="uk-UA" b="1" dirty="0"/>
              <a:t>, 1644 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marL="0" indent="0">
              <a:buNone/>
            </a:pPr>
            <a:endParaRPr lang="uk-UA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5357"/>
            <a:ext cx="3709931" cy="50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6389"/>
            <a:ext cx="3689970" cy="499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9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03825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0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20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1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 bwMode="auto">
          <a:xfrm>
            <a:off x="41248" y="836712"/>
            <a:ext cx="9129933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32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Роберт Гук, 1670 р., шкала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5148"/>
            <a:ext cx="4968552" cy="497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07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 descr="https://fs04.vseosvita.ua/0401v5d9-a530/011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20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fs04.vseosvita.ua/0401v5d9-a530/012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24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 descr="https://fs04.vseosvita.ua/0401v5d9-a530/013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0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https://www.youtube.com/watch?v=AbgmS4VaQ3A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43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 descr="https://fs04.vseosvita.ua/0401v5d9-a530/017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24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46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fs04.vseosvita.ua/0401v5d9-a530/018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8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uk-UA" b="1" dirty="0"/>
              <a:t>Види манометрів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900" dirty="0"/>
              <a:t>За видом тиску, що вимірюється засоби його вимірювання поділяють на:</a:t>
            </a:r>
          </a:p>
          <a:p>
            <a:r>
              <a:rPr lang="uk-UA" sz="1900" dirty="0"/>
              <a:t>манометри надлишкового тиску — для вимірювання надлишкового тиску;</a:t>
            </a:r>
          </a:p>
          <a:p>
            <a:r>
              <a:rPr lang="uk-UA" sz="1900" dirty="0"/>
              <a:t>манометри абсолютного тиску — для вимірювання тиску з відліком від абсолютного нуля;</a:t>
            </a:r>
          </a:p>
          <a:p>
            <a:r>
              <a:rPr lang="uk-UA" sz="1900" dirty="0"/>
              <a:t>барометри — для вимірювання атмосферного тиску;</a:t>
            </a:r>
          </a:p>
          <a:p>
            <a:r>
              <a:rPr lang="uk-UA" sz="1900" dirty="0"/>
              <a:t>вакуумметри — для вимірювання вакууму (розрідження);</a:t>
            </a:r>
          </a:p>
          <a:p>
            <a:r>
              <a:rPr lang="uk-UA" sz="1900" dirty="0" err="1"/>
              <a:t>мановакуумметри</a:t>
            </a:r>
            <a:r>
              <a:rPr lang="uk-UA" sz="1900" dirty="0"/>
              <a:t> — для вимірювання надлишкового тиску і вакууму (розрідження).</a:t>
            </a:r>
          </a:p>
          <a:p>
            <a:r>
              <a:rPr lang="uk-UA" sz="1900" dirty="0" err="1"/>
              <a:t>напороміри</a:t>
            </a:r>
            <a:r>
              <a:rPr lang="uk-UA" sz="1900" dirty="0"/>
              <a:t> — манометри малих надлишкових тисків (до 40 </a:t>
            </a:r>
            <a:r>
              <a:rPr lang="uk-UA" sz="1900" dirty="0" err="1"/>
              <a:t>кПа</a:t>
            </a:r>
            <a:r>
              <a:rPr lang="uk-UA" sz="1900" dirty="0"/>
              <a:t>);</a:t>
            </a:r>
          </a:p>
          <a:p>
            <a:r>
              <a:rPr lang="uk-UA" sz="1900" dirty="0"/>
              <a:t>тягоміри — вакуумметри з граничною межею вимірювання до —40 </a:t>
            </a:r>
            <a:r>
              <a:rPr lang="uk-UA" sz="1900" dirty="0" err="1"/>
              <a:t>кПа</a:t>
            </a:r>
            <a:r>
              <a:rPr lang="uk-UA" sz="1900" dirty="0"/>
              <a:t>;</a:t>
            </a:r>
          </a:p>
          <a:p>
            <a:r>
              <a:rPr lang="uk-UA" sz="1900" dirty="0" err="1"/>
              <a:t>тягонапороміри</a:t>
            </a:r>
            <a:r>
              <a:rPr lang="uk-UA" sz="1900" dirty="0"/>
              <a:t> — </a:t>
            </a:r>
            <a:r>
              <a:rPr lang="uk-UA" sz="1900" dirty="0" err="1"/>
              <a:t>мановакуумметри</a:t>
            </a:r>
            <a:r>
              <a:rPr lang="uk-UA" sz="1900" dirty="0"/>
              <a:t> з діапазоном вимірювань +20…—20 </a:t>
            </a:r>
            <a:r>
              <a:rPr lang="uk-UA" sz="1900" dirty="0" err="1"/>
              <a:t>кПа</a:t>
            </a:r>
            <a:r>
              <a:rPr lang="uk-UA" sz="1900" dirty="0"/>
              <a:t>;</a:t>
            </a:r>
          </a:p>
          <a:p>
            <a:r>
              <a:rPr lang="uk-UA" sz="1900" dirty="0"/>
              <a:t>вакуумметри залишкового тиску — вакуумметри, що призначені для вимірювання глибокого вакууму або залишкового тиску, тобто абсолютних тисків менших за 200 Па;</a:t>
            </a:r>
          </a:p>
          <a:p>
            <a:r>
              <a:rPr lang="uk-UA" sz="1900" dirty="0"/>
              <a:t>диференціальні манометри — засоби вимірювання різниці тисків.</a:t>
            </a:r>
          </a:p>
        </p:txBody>
      </p:sp>
    </p:spTree>
    <p:extLst>
      <p:ext uri="{BB962C8B-B14F-4D97-AF65-F5344CB8AC3E}">
        <p14:creationId xmlns:p14="http://schemas.microsoft.com/office/powerpoint/2010/main" val="404832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uk-UA" b="1" dirty="0"/>
              <a:t>Гравітаційні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2520280" cy="560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3357"/>
            <a:ext cx="3526383" cy="54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12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Деформаційні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Трубка Бурбона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021954" cy="512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17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Деформаційні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Пружня</a:t>
            </a:r>
            <a:r>
              <a:rPr lang="uk-UA" dirty="0"/>
              <a:t> мембрана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29308"/>
            <a:ext cx="6698477" cy="370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08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Деформаційні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Сильфонні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90" y="1383631"/>
            <a:ext cx="3097510" cy="30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https://upload.wikimedia.org/wikipedia/commons/thumb/3/3d/Sylph.svg/1280px-Sylph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" y="3284984"/>
            <a:ext cx="5780807" cy="32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73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0" y="1623"/>
            <a:ext cx="9128485" cy="681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387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Електронні барометри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5345"/>
            <a:ext cx="6804942" cy="50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043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165825"/>
            <a:ext cx="8229600" cy="796950"/>
          </a:xfrm>
        </p:spPr>
        <p:txBody>
          <a:bodyPr>
            <a:normAutofit/>
          </a:bodyPr>
          <a:lstStyle/>
          <a:p>
            <a:r>
              <a:rPr lang="uk-UA" b="1" dirty="0"/>
              <a:t>Визначення тиску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730"/>
            <a:ext cx="8532440" cy="56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0"/>
            <a:ext cx="9126962" cy="682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uk-UA" b="1" dirty="0"/>
              <a:t>Ртутні</a:t>
            </a:r>
          </a:p>
          <a:p>
            <a:r>
              <a:rPr lang="uk-UA" b="1" dirty="0"/>
              <a:t>Анероїди</a:t>
            </a:r>
          </a:p>
          <a:p>
            <a:pPr marL="0" indent="0">
              <a:buNone/>
            </a:pPr>
            <a:r>
              <a:rPr lang="uk-UA" dirty="0"/>
              <a:t>Поправка на шкалу,</a:t>
            </a:r>
          </a:p>
          <a:p>
            <a:pPr marL="0" indent="0">
              <a:buNone/>
            </a:pPr>
            <a:r>
              <a:rPr lang="uk-UA" dirty="0"/>
              <a:t>Поправка на температуру</a:t>
            </a:r>
          </a:p>
          <a:p>
            <a:pPr marL="0" indent="0">
              <a:buNone/>
            </a:pPr>
            <a:r>
              <a:rPr lang="uk-UA" dirty="0"/>
              <a:t>Поправка на час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836640" cy="38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3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8542" r="50000"/>
          <a:stretch/>
        </p:blipFill>
        <p:spPr bwMode="auto">
          <a:xfrm rot="16200000">
            <a:off x="3712372" y="-3136448"/>
            <a:ext cx="1648966" cy="916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29510" r="11111" b="5747"/>
          <a:stretch/>
        </p:blipFill>
        <p:spPr bwMode="auto">
          <a:xfrm>
            <a:off x="-19613" y="2751554"/>
            <a:ext cx="9138088" cy="363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44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60648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1422" r="17956" b="50000"/>
          <a:stretch/>
        </p:blipFill>
        <p:spPr bwMode="auto">
          <a:xfrm rot="10800000">
            <a:off x="0" y="1577636"/>
            <a:ext cx="9144000" cy="257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31249" r="32937" b="46121"/>
          <a:stretch/>
        </p:blipFill>
        <p:spPr bwMode="auto">
          <a:xfrm rot="10800000">
            <a:off x="2195735" y="5330731"/>
            <a:ext cx="4752528" cy="133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33707" r="33234" b="48707"/>
          <a:stretch/>
        </p:blipFill>
        <p:spPr bwMode="auto">
          <a:xfrm rot="10800000">
            <a:off x="1993218" y="260648"/>
            <a:ext cx="5157564" cy="133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t="29055" r="33730" b="51509"/>
          <a:stretch/>
        </p:blipFill>
        <p:spPr bwMode="auto">
          <a:xfrm rot="10800000">
            <a:off x="1896734" y="4074129"/>
            <a:ext cx="5350532" cy="125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15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572BC6-BE7F-59E1-A5FF-3C3CB1A3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822734"/>
            <a:ext cx="9108213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79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0" t="5694" r="20734" b="5082"/>
          <a:stretch/>
        </p:blipFill>
        <p:spPr bwMode="auto">
          <a:xfrm rot="10800000">
            <a:off x="12102" y="0"/>
            <a:ext cx="91318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66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3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90868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67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34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56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29"/>
            <a:ext cx="9151190" cy="68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3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fs04.vseosvita.ua/0401v5d9-a530/015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2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ttps://fs04.vseosvita.ua/0401v5d9-a530/016-0x0.jpg?t=941f2b6d26570305a3a20b7df1426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4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55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194</Words>
  <Application>Microsoft Office PowerPoint</Application>
  <PresentationFormat>Экран (4:3)</PresentationFormat>
  <Paragraphs>31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Тема Office</vt:lpstr>
      <vt:lpstr>Вимірювання тиску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Історія</vt:lpstr>
      <vt:lpstr>Еванджелиіста Торріче́ллі, Вінченцо Вівіані, 1644 р</vt:lpstr>
      <vt:lpstr>Презентация PowerPoint</vt:lpstr>
      <vt:lpstr>Презентация PowerPoint</vt:lpstr>
      <vt:lpstr>Презентация PowerPoint</vt:lpstr>
      <vt:lpstr>Презентация PowerPoint</vt:lpstr>
      <vt:lpstr>Роберт Гук, 1670 р., шкала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манометрів</vt:lpstr>
      <vt:lpstr>Гравітаційні </vt:lpstr>
      <vt:lpstr>Деформаційні</vt:lpstr>
      <vt:lpstr>Деформаційні</vt:lpstr>
      <vt:lpstr>Деформаційні</vt:lpstr>
      <vt:lpstr>Презентация PowerPoint</vt:lpstr>
      <vt:lpstr>Електронні барометри</vt:lpstr>
      <vt:lpstr>Визначення тиску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Вимірювання температури</dc:title>
  <dc:creator>Давидова Ірина Володимирівна</dc:creator>
  <cp:lastModifiedBy>Iryna Davydova</cp:lastModifiedBy>
  <cp:revision>20</cp:revision>
  <dcterms:created xsi:type="dcterms:W3CDTF">2019-10-18T07:18:21Z</dcterms:created>
  <dcterms:modified xsi:type="dcterms:W3CDTF">2025-09-29T10:10:29Z</dcterms:modified>
</cp:coreProperties>
</file>