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67"/>
  </p:notesMasterIdLst>
  <p:handoutMasterIdLst>
    <p:handoutMasterId r:id="rId68"/>
  </p:handoutMasterIdLst>
  <p:sldIdLst>
    <p:sldId id="256" r:id="rId4"/>
    <p:sldId id="283" r:id="rId5"/>
    <p:sldId id="284" r:id="rId6"/>
    <p:sldId id="285" r:id="rId7"/>
    <p:sldId id="286" r:id="rId8"/>
    <p:sldId id="288" r:id="rId9"/>
    <p:sldId id="287" r:id="rId10"/>
    <p:sldId id="289" r:id="rId11"/>
    <p:sldId id="295" r:id="rId12"/>
    <p:sldId id="290" r:id="rId13"/>
    <p:sldId id="297" r:id="rId14"/>
    <p:sldId id="296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294" r:id="rId29"/>
    <p:sldId id="312" r:id="rId30"/>
    <p:sldId id="311" r:id="rId31"/>
    <p:sldId id="291" r:id="rId32"/>
    <p:sldId id="293" r:id="rId33"/>
    <p:sldId id="292" r:id="rId34"/>
    <p:sldId id="313" r:id="rId35"/>
    <p:sldId id="314" r:id="rId36"/>
    <p:sldId id="315" r:id="rId37"/>
    <p:sldId id="316" r:id="rId38"/>
    <p:sldId id="317" r:id="rId39"/>
    <p:sldId id="319" r:id="rId40"/>
    <p:sldId id="318" r:id="rId41"/>
    <p:sldId id="320" r:id="rId42"/>
    <p:sldId id="321" r:id="rId43"/>
    <p:sldId id="322" r:id="rId44"/>
    <p:sldId id="323" r:id="rId45"/>
    <p:sldId id="324" r:id="rId46"/>
    <p:sldId id="325" r:id="rId47"/>
    <p:sldId id="328" r:id="rId48"/>
    <p:sldId id="327" r:id="rId49"/>
    <p:sldId id="326" r:id="rId50"/>
    <p:sldId id="329" r:id="rId51"/>
    <p:sldId id="330" r:id="rId52"/>
    <p:sldId id="331" r:id="rId53"/>
    <p:sldId id="333" r:id="rId54"/>
    <p:sldId id="334" r:id="rId55"/>
    <p:sldId id="335" r:id="rId56"/>
    <p:sldId id="336" r:id="rId57"/>
    <p:sldId id="337" r:id="rId58"/>
    <p:sldId id="338" r:id="rId59"/>
    <p:sldId id="339" r:id="rId60"/>
    <p:sldId id="340" r:id="rId61"/>
    <p:sldId id="341" r:id="rId62"/>
    <p:sldId id="342" r:id="rId63"/>
    <p:sldId id="343" r:id="rId64"/>
    <p:sldId id="344" r:id="rId65"/>
    <p:sldId id="345" r:id="rId66"/>
  </p:sldIdLst>
  <p:sldSz cx="12192000" cy="6858000"/>
  <p:notesSz cx="6858000" cy="9144000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0" autoAdjust="0"/>
    <p:restoredTop sz="90427" autoAdjust="0"/>
  </p:normalViewPr>
  <p:slideViewPr>
    <p:cSldViewPr snapToGrid="0">
      <p:cViewPr varScale="1">
        <p:scale>
          <a:sx n="46" d="100"/>
          <a:sy n="46" d="100"/>
        </p:scale>
        <p:origin x="62" y="3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71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60C22-DC08-404D-8455-658E94A4F109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94906E-8F17-4985-9602-21DD10561B87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4" name="Покажчик місця заповнення зображення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Покажчик місця заповнення примі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dirty="0"/>
              <a:t>Зразок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0244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dirty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8"/>
          <p:cNvSpPr/>
          <p:nvPr/>
        </p:nvSpPr>
        <p:spPr>
          <a:xfrm>
            <a:off x="-2" y="1905000"/>
            <a:ext cx="12188827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Прямокутник 9"/>
          <p:cNvSpPr/>
          <p:nvPr/>
        </p:nvSpPr>
        <p:spPr>
          <a:xfrm>
            <a:off x="-3" y="1795132"/>
            <a:ext cx="12188827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6" name="Прямокутник 10"/>
          <p:cNvSpPr/>
          <p:nvPr/>
        </p:nvSpPr>
        <p:spPr>
          <a:xfrm>
            <a:off x="-3" y="5142116"/>
            <a:ext cx="12188827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rtlCol="0"/>
          <a:lstStyle>
            <a:lvl1pPr algn="ctr" rtl="0">
              <a:defRPr sz="5400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ідзаголовок 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/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r>
              <a:rPr lang="uk-UA" dirty="0"/>
              <a:t>Клацніть, щоб змінити стиль зразка підзаголовка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1287974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2B17C-8AD0-49C3-98BC-221E31B1C721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81867229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274638"/>
            <a:ext cx="2628900" cy="5897562"/>
          </a:xfrm>
        </p:spPr>
        <p:txBody>
          <a:bodyPr vert="eaVert"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1" y="274638"/>
            <a:ext cx="7734300" cy="5897562"/>
          </a:xfrm>
        </p:spPr>
        <p:txBody>
          <a:bodyPr vert="eaVert" rtlCol="0"/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B51AD-A7FD-41C3-9C9A-9CE69AB346DA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1386229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1284-7C3E-410E-9BAB-3BAB5FB193AC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92464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rtlCol="0">
            <a:normAutofit/>
          </a:bodyPr>
          <a:lstStyle>
            <a:lvl1pPr algn="ctr" rtl="0">
              <a:defRPr sz="5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rtlCol="0"/>
          <a:lstStyle>
            <a:lvl1pPr marL="0" indent="0" algn="ctr" rtl="0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FF44-F2E9-4D04-97E2-17EEFF733D5A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259884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кземпляр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F164-D4BE-4226-9746-82A076C0C417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1703797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1341120" y="2740734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тексту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6" name="Покажчик місця заповнення вмісту 5"/>
          <p:cNvSpPr>
            <a:spLocks noGrp="1"/>
          </p:cNvSpPr>
          <p:nvPr>
            <p:ph sz="quarter" idx="4"/>
          </p:nvPr>
        </p:nvSpPr>
        <p:spPr>
          <a:xfrm>
            <a:off x="6278880" y="2740734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7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6525C-62A9-4170-A994-7ECAAA968DC8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8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1755371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FF5F-82F7-4848-A7DF-A92AE57658B7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90024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а 4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3" name="Прямокутник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4" name="Прямокутник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5" name="Покажчик місця заповненн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3EBE-45C6-4FF3-8817-48A23A4FDD86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420389515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F3D1-28EE-4755-AF8D-353228783AA0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1255901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зображення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3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55BA0-61BA-447C-B725-07323DEC85A0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53943042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Група 8"/>
          <p:cNvGrpSpPr>
            <a:grpSpLocks/>
          </p:cNvGrpSpPr>
          <p:nvPr/>
        </p:nvGrpSpPr>
        <p:grpSpPr bwMode="auto">
          <a:xfrm>
            <a:off x="1" y="6480176"/>
            <a:ext cx="12189884" cy="377825"/>
            <a:chOff x="-1" y="6480048"/>
            <a:chExt cx="12188827" cy="377952"/>
          </a:xfrm>
        </p:grpSpPr>
        <p:sp>
          <p:nvSpPr>
            <p:cNvPr id="7" name="Прямокутник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8" name="Прямокутник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1027" name="Покажчик місця заповнення назви 1"/>
          <p:cNvSpPr>
            <a:spLocks noGrp="1"/>
          </p:cNvSpPr>
          <p:nvPr>
            <p:ph type="title"/>
          </p:nvPr>
        </p:nvSpPr>
        <p:spPr bwMode="auto">
          <a:xfrm>
            <a:off x="1341967" y="466725"/>
            <a:ext cx="9508067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заголовка</a:t>
            </a:r>
          </a:p>
        </p:txBody>
      </p:sp>
      <p:sp>
        <p:nvSpPr>
          <p:cNvPr id="1028" name="Покажчик місця заповнення тексту 2"/>
          <p:cNvSpPr>
            <a:spLocks noGrp="1"/>
          </p:cNvSpPr>
          <p:nvPr>
            <p:ph type="body" idx="1"/>
          </p:nvPr>
        </p:nvSpPr>
        <p:spPr bwMode="auto">
          <a:xfrm>
            <a:off x="1341967" y="1901825"/>
            <a:ext cx="9508067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тексту</a:t>
            </a:r>
          </a:p>
          <a:p>
            <a:pPr lvl="1"/>
            <a:r>
              <a:rPr lang="uk-UA" altLang="ru-RU"/>
              <a:t>Другий рівень</a:t>
            </a:r>
          </a:p>
          <a:p>
            <a:pPr lvl="2"/>
            <a:r>
              <a:rPr lang="uk-UA" altLang="ru-RU"/>
              <a:t>Третій рівень</a:t>
            </a:r>
          </a:p>
          <a:p>
            <a:pPr lvl="3"/>
            <a:r>
              <a:rPr lang="uk-UA" altLang="ru-RU"/>
              <a:t>Четвертий рівень</a:t>
            </a:r>
          </a:p>
          <a:p>
            <a:pPr lvl="4"/>
            <a:r>
              <a:rPr lang="uk-UA" altLang="ru-RU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2"/>
          </p:nvPr>
        </p:nvSpPr>
        <p:spPr>
          <a:xfrm>
            <a:off x="8875185" y="6602414"/>
            <a:ext cx="960967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5EB49D3-3E29-46F0-863C-FE3A97E0750E}" type="datetime1">
              <a:rPr lang="uk-UA"/>
              <a:pPr>
                <a:defRPr/>
              </a:pPr>
              <a:t>19.05.2022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341967" y="6602414"/>
            <a:ext cx="7158567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10801" y="6602414"/>
            <a:ext cx="639233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7" r:id="rId2"/>
    <p:sldLayoutId id="2147483704" r:id="rId3"/>
    <p:sldLayoutId id="2147483698" r:id="rId4"/>
    <p:sldLayoutId id="2147483699" r:id="rId5"/>
    <p:sldLayoutId id="2147483700" r:id="rId6"/>
    <p:sldLayoutId id="2147483705" r:id="rId7"/>
    <p:sldLayoutId id="2147483706" r:id="rId8"/>
    <p:sldLayoutId id="2147483707" r:id="rId9"/>
    <p:sldLayoutId id="2147483701" r:id="rId10"/>
    <p:sldLayoutId id="2147483702" r:id="rId11"/>
  </p:sldLayoutIdLst>
  <p:transition spd="med">
    <p:fade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SzPct val="100000"/>
        <a:buFont typeface="Arial" panose="020B0604020202020204" pitchFamily="34" charset="0"/>
        <a:buChar char="▪"/>
        <a:defRPr sz="2000" kern="1200">
          <a:solidFill>
            <a:srgbClr val="474747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▪"/>
        <a:defRPr kern="1200">
          <a:solidFill>
            <a:srgbClr val="474747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600" kern="1200">
          <a:solidFill>
            <a:srgbClr val="474747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C33ED53F-BF66-4681-8CB4-D6390A344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91" y="164222"/>
            <a:ext cx="4459152" cy="135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C248E69E-2516-4CFA-B985-3888F939CA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429" b="24797"/>
          <a:stretch/>
        </p:blipFill>
        <p:spPr bwMode="auto">
          <a:xfrm>
            <a:off x="10534650" y="194598"/>
            <a:ext cx="1344010" cy="139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423FDDAB-4812-4F93-9021-80163C5446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55" b="24797"/>
          <a:stretch/>
        </p:blipFill>
        <p:spPr bwMode="auto">
          <a:xfrm>
            <a:off x="7493859" y="326577"/>
            <a:ext cx="2816719" cy="116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3">
            <a:extLst>
              <a:ext uri="{FF2B5EF4-FFF2-40B4-BE49-F238E27FC236}">
                <a16:creationId xmlns:a16="http://schemas.microsoft.com/office/drawing/2014/main" id="{AC3A3BC9-1DE7-43AC-9635-EBA4F492EDC6}"/>
              </a:ext>
            </a:extLst>
          </p:cNvPr>
          <p:cNvSpPr txBox="1">
            <a:spLocks/>
          </p:cNvSpPr>
          <p:nvPr/>
        </p:nvSpPr>
        <p:spPr bwMode="auto">
          <a:xfrm>
            <a:off x="0" y="1734735"/>
            <a:ext cx="12192000" cy="501627"/>
          </a:xfrm>
          <a:prstGeom prst="rect">
            <a:avLst/>
          </a:prstGeom>
          <a:solidFill>
            <a:srgbClr val="224A98"/>
          </a:solidFill>
          <a:ln>
            <a:noFill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/>
            <a:r>
              <a:rPr lang="en-US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03</a:t>
            </a:r>
            <a:endParaRPr lang="uk-UA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3">
            <a:extLst>
              <a:ext uri="{FF2B5EF4-FFF2-40B4-BE49-F238E27FC236}">
                <a16:creationId xmlns:a16="http://schemas.microsoft.com/office/drawing/2014/main" id="{8CF5E7F9-B3F9-4F32-B656-CDF86822C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041" y="3962029"/>
            <a:ext cx="11852751" cy="967717"/>
          </a:xfrm>
        </p:spPr>
        <p:txBody>
          <a:bodyPr/>
          <a:lstStyle/>
          <a:p>
            <a:pPr eaLnBrk="1" hangingPunct="1"/>
            <a: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Конфігурація.</a:t>
            </a:r>
            <a:b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додатку. </a:t>
            </a:r>
            <a:b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Куки. Сесії.</a:t>
            </a:r>
          </a:p>
        </p:txBody>
      </p:sp>
      <p:sp>
        <p:nvSpPr>
          <p:cNvPr id="12" name="Заголовок 3">
            <a:extLst>
              <a:ext uri="{FF2B5EF4-FFF2-40B4-BE49-F238E27FC236}">
                <a16:creationId xmlns:a16="http://schemas.microsoft.com/office/drawing/2014/main" id="{5EB7EC7C-AD90-48D9-8C65-60C43FFCAD26}"/>
              </a:ext>
            </a:extLst>
          </p:cNvPr>
          <p:cNvSpPr txBox="1">
            <a:spLocks/>
          </p:cNvSpPr>
          <p:nvPr/>
        </p:nvSpPr>
        <p:spPr bwMode="auto">
          <a:xfrm>
            <a:off x="-3583" y="5097187"/>
            <a:ext cx="12192000" cy="202177"/>
          </a:xfrm>
          <a:prstGeom prst="rect">
            <a:avLst/>
          </a:prstGeom>
          <a:solidFill>
            <a:srgbClr val="224A98"/>
          </a:solidFill>
          <a:ln>
            <a:noFill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/>
            <a:endParaRPr lang="uk-UA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3">
            <a:extLst>
              <a:ext uri="{FF2B5EF4-FFF2-40B4-BE49-F238E27FC236}">
                <a16:creationId xmlns:a16="http://schemas.microsoft.com/office/drawing/2014/main" id="{AAEEACF6-3B59-49BE-9064-8424BB2D9D1A}"/>
              </a:ext>
            </a:extLst>
          </p:cNvPr>
          <p:cNvSpPr txBox="1">
            <a:spLocks/>
          </p:cNvSpPr>
          <p:nvPr/>
        </p:nvSpPr>
        <p:spPr bwMode="auto">
          <a:xfrm>
            <a:off x="3534760" y="5572789"/>
            <a:ext cx="83439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lnSpc>
                <a:spcPct val="90000"/>
              </a:lnSpc>
            </a:pPr>
            <a:r>
              <a:rPr lang="uk-UA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Морозов Андрій Васильович, </a:t>
            </a:r>
            <a:br>
              <a:rPr lang="uk-UA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morozov@ztu.edu.ua</a:t>
            </a:r>
            <a:endParaRPr lang="uk-UA" altLang="ru-RU" sz="32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8A0D4BB7-DB79-4700-A53F-D3E2C0C93277}"/>
              </a:ext>
            </a:extLst>
          </p:cNvPr>
          <p:cNvSpPr/>
          <p:nvPr/>
        </p:nvSpPr>
        <p:spPr>
          <a:xfrm>
            <a:off x="195315" y="185315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Провайдер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CommandLineConfigurationProvider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забезпечує передачу аргументів командного рядка у конфігурацію додатку.</a:t>
            </a:r>
            <a:endParaRPr lang="uk-UA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BFF7EB7A-3B7E-417E-83EF-A583B3177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19" y="1139422"/>
            <a:ext cx="10995985" cy="522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2317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8A0D4BB7-DB79-4700-A53F-D3E2C0C93277}"/>
              </a:ext>
            </a:extLst>
          </p:cNvPr>
          <p:cNvSpPr/>
          <p:nvPr/>
        </p:nvSpPr>
        <p:spPr>
          <a:xfrm>
            <a:off x="195315" y="18531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Ось так можна отримати дані параметри конфігурації: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E62808-6538-4B8B-87FE-41E1855A883C}"/>
              </a:ext>
            </a:extLst>
          </p:cNvPr>
          <p:cNvSpPr txBox="1"/>
          <p:nvPr/>
        </p:nvSpPr>
        <p:spPr>
          <a:xfrm>
            <a:off x="299934" y="832423"/>
            <a:ext cx="11592132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config;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"width"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–</a:t>
            </a:r>
            <a:endParaRPr lang="uk-UA" sz="1800" dirty="0">
              <a:solidFill>
                <a:srgbClr val="A31515"/>
              </a:solidFill>
              <a:latin typeface="Cascadia Mono" panose="020B0609020000020004" pitchFamily="49" charset="0"/>
            </a:endParaRPr>
          </a:p>
          <a:p>
            <a:r>
              <a:rPr lang="uk-UA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"height"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401645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8A0D4BB7-DB79-4700-A53F-D3E2C0C93277}"/>
              </a:ext>
            </a:extLst>
          </p:cNvPr>
          <p:cNvSpPr/>
          <p:nvPr/>
        </p:nvSpPr>
        <p:spPr>
          <a:xfrm>
            <a:off x="195315" y="18531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можна запустити з командного рядка: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729E73-614B-4CF3-BFB5-B9EDF3077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7" y="708535"/>
            <a:ext cx="11996685" cy="365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1611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8A0D4BB7-DB79-4700-A53F-D3E2C0C93277}"/>
              </a:ext>
            </a:extLst>
          </p:cNvPr>
          <p:cNvSpPr/>
          <p:nvPr/>
        </p:nvSpPr>
        <p:spPr>
          <a:xfrm>
            <a:off x="195315" y="18531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можна передавати з коду: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D21D0-BA6F-49D2-A481-BA1E542F7176}"/>
              </a:ext>
            </a:extLst>
          </p:cNvPr>
          <p:cNvSpPr txBox="1"/>
          <p:nvPr/>
        </p:nvSpPr>
        <p:spPr>
          <a:xfrm>
            <a:off x="195315" y="708535"/>
            <a:ext cx="11801370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[]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args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{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"width=100"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"height=200"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}; </a:t>
            </a:r>
          </a:p>
          <a:p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// </a:t>
            </a:r>
            <a:r>
              <a:rPr lang="uk-UA" sz="18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псевдопараметри</a:t>
            </a:r>
            <a:r>
              <a:rPr lang="uk-UA" sz="1800" dirty="0">
                <a:solidFill>
                  <a:srgbClr val="008000"/>
                </a:solidFill>
                <a:latin typeface="Cascadia Mono" panose="020B0609020000020004" pitchFamily="49" charset="0"/>
              </a:rPr>
              <a:t> командного рядка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().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AddCommandLine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args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"width"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–</a:t>
            </a:r>
          </a:p>
          <a:p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"height"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548684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8A0D4BB7-DB79-4700-A53F-D3E2C0C93277}"/>
              </a:ext>
            </a:extLst>
          </p:cNvPr>
          <p:cNvSpPr/>
          <p:nvPr/>
        </p:nvSpPr>
        <p:spPr>
          <a:xfrm>
            <a:off x="195315" y="18531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Змінні середовища</a:t>
            </a: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095A222A-9936-49AA-989A-C30E5D3BAE48}"/>
              </a:ext>
            </a:extLst>
          </p:cNvPr>
          <p:cNvSpPr/>
          <p:nvPr/>
        </p:nvSpPr>
        <p:spPr>
          <a:xfrm>
            <a:off x="195314" y="900210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завантаження змінних середовища використовується провайдер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EnvironmentVariablesConfigurationProvider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327718-0EE3-4366-9B8A-50DFD6A52AC3}"/>
              </a:ext>
            </a:extLst>
          </p:cNvPr>
          <p:cNvSpPr txBox="1"/>
          <p:nvPr/>
        </p:nvSpPr>
        <p:spPr>
          <a:xfrm>
            <a:off x="250222" y="1831041"/>
            <a:ext cx="11886867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config;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java_dir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"IIS_BIN"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 ??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"not set"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java_dir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531488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095A222A-9936-49AA-989A-C30E5D3BAE48}"/>
              </a:ext>
            </a:extLst>
          </p:cNvPr>
          <p:cNvSpPr/>
          <p:nvPr/>
        </p:nvSpPr>
        <p:spPr>
          <a:xfrm>
            <a:off x="386541" y="196605"/>
            <a:ext cx="11184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Явне використання метода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AddEnvironmentVariables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4AD79B-6AC5-43FC-8B27-8A1BE64F513F}"/>
              </a:ext>
            </a:extLst>
          </p:cNvPr>
          <p:cNvSpPr txBox="1"/>
          <p:nvPr/>
        </p:nvSpPr>
        <p:spPr>
          <a:xfrm>
            <a:off x="386542" y="887813"/>
            <a:ext cx="7859684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AddEnvironmentVariables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.Build();</a:t>
            </a:r>
            <a:endParaRPr lang="uk-UA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106BF3B3-C4F9-441A-85C7-AEA0811C82D2}"/>
              </a:ext>
            </a:extLst>
          </p:cNvPr>
          <p:cNvSpPr/>
          <p:nvPr/>
        </p:nvSpPr>
        <p:spPr>
          <a:xfrm>
            <a:off x="386542" y="2147119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Зберігання конфігурації у </a:t>
            </a:r>
            <a:r>
              <a:rPr lang="uk-UA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пам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яті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2905780"/>
            <a:ext cx="11805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Провайдер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MemoryConfigurationProvider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дозволяє зберігати конфігурацію як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IEnumerable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&lt;string, string&gt;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6406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884C9C-224D-455E-86ED-38246F167542}"/>
              </a:ext>
            </a:extLst>
          </p:cNvPr>
          <p:cNvSpPr txBox="1"/>
          <p:nvPr/>
        </p:nvSpPr>
        <p:spPr>
          <a:xfrm>
            <a:off x="210221" y="190786"/>
            <a:ext cx="11871960" cy="61863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"blue"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ASP.NET"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559533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106BF3B3-C4F9-441A-85C7-AEA0811C82D2}"/>
              </a:ext>
            </a:extLst>
          </p:cNvPr>
          <p:cNvSpPr/>
          <p:nvPr/>
        </p:nvSpPr>
        <p:spPr>
          <a:xfrm>
            <a:off x="386541" y="384820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Файлові провайдери конфігурації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1060355"/>
            <a:ext cx="11805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роботи з файлами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використовується провайдер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JsonConfigurationProvider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3B3CA-6945-4F77-A2D9-4135A544742F}"/>
              </a:ext>
            </a:extLst>
          </p:cNvPr>
          <p:cNvSpPr txBox="1"/>
          <p:nvPr/>
        </p:nvSpPr>
        <p:spPr>
          <a:xfrm>
            <a:off x="386541" y="2152934"/>
            <a:ext cx="10935394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conf.json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529980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32883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використовувати більше одного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88D518-7098-4669-B33C-0812D1BC5DB8}"/>
              </a:ext>
            </a:extLst>
          </p:cNvPr>
          <p:cNvSpPr txBox="1"/>
          <p:nvPr/>
        </p:nvSpPr>
        <p:spPr>
          <a:xfrm>
            <a:off x="386541" y="968433"/>
            <a:ext cx="669590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.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conf.json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.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myconfig.json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uk-UA" b="1" dirty="0"/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FFB919BC-4C88-471A-BB29-824B8542E92B}"/>
              </a:ext>
            </a:extLst>
          </p:cNvPr>
          <p:cNvSpPr/>
          <p:nvPr/>
        </p:nvSpPr>
        <p:spPr>
          <a:xfrm>
            <a:off x="396931" y="2190886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маємо такий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B69D43-5016-43FA-B3F2-45AB506C74DD}"/>
              </a:ext>
            </a:extLst>
          </p:cNvPr>
          <p:cNvSpPr txBox="1"/>
          <p:nvPr/>
        </p:nvSpPr>
        <p:spPr>
          <a:xfrm>
            <a:off x="396931" y="2755125"/>
            <a:ext cx="7194666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"red"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"namespace"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"class"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"method"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AddJson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}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5630E28A-C2A7-4E4E-A359-06EFB7259A75}"/>
              </a:ext>
            </a:extLst>
          </p:cNvPr>
          <p:cNvSpPr/>
          <p:nvPr/>
        </p:nvSpPr>
        <p:spPr>
          <a:xfrm>
            <a:off x="386540" y="4094296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Звернення до відповідного параметра: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1A6623-D118-456E-957F-8485825F484E}"/>
              </a:ext>
            </a:extLst>
          </p:cNvPr>
          <p:cNvSpPr txBox="1"/>
          <p:nvPr/>
        </p:nvSpPr>
        <p:spPr>
          <a:xfrm>
            <a:off x="396931" y="4617516"/>
            <a:ext cx="814855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namespace:class:method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486769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32883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роботу з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відповідає провайдер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XmlConfigurationProvider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7A8B305-A67C-4920-BD96-D210454C8A8A}"/>
              </a:ext>
            </a:extLst>
          </p:cNvPr>
          <p:cNvSpPr/>
          <p:nvPr/>
        </p:nvSpPr>
        <p:spPr>
          <a:xfrm>
            <a:off x="386541" y="85205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маємо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-документ: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E66B57-44BF-43E3-9372-021DF7CB8A0A}"/>
              </a:ext>
            </a:extLst>
          </p:cNvPr>
          <p:cNvSpPr txBox="1"/>
          <p:nvPr/>
        </p:nvSpPr>
        <p:spPr>
          <a:xfrm>
            <a:off x="386541" y="1468368"/>
            <a:ext cx="6093228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&lt;?xml version="1.0" encoding="utf-8" ?&gt;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&lt;configuration&gt;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&lt;color&gt;blue&lt;/color&gt;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&lt;text&gt;Hello ASP.NET&lt;/text&gt;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&lt;/configuration&gt;</a:t>
            </a:r>
            <a:endParaRPr lang="uk-UA" dirty="0"/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9D2B5007-5B0D-4B99-8BEE-5FE8F2A2D908}"/>
              </a:ext>
            </a:extLst>
          </p:cNvPr>
          <p:cNvSpPr/>
          <p:nvPr/>
        </p:nvSpPr>
        <p:spPr>
          <a:xfrm>
            <a:off x="386541" y="3167390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XML-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налаштуваннях має бути виставлено: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4263C4-0ED0-44E7-B366-FDE7DB1CFE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703"/>
          <a:stretch/>
        </p:blipFill>
        <p:spPr>
          <a:xfrm>
            <a:off x="4197999" y="3812334"/>
            <a:ext cx="3352071" cy="2417791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17798ED-4330-4DDD-88F1-12A03A920F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11"/>
          <a:stretch/>
        </p:blipFill>
        <p:spPr>
          <a:xfrm>
            <a:off x="386540" y="3820893"/>
            <a:ext cx="3503815" cy="240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9729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Додаток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може отримувати конфігураційні налаштування з наступних джерел: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аргументи командного рядка;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змінні середовища оточення;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.NET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пам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яті;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файли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json, xml,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Azure;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власні джерела (за допомогою провайдерів конфігурацій).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Конфігурація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32883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XML-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3CCE72-D9AB-43F0-9C09-BB19FE966FFB}"/>
              </a:ext>
            </a:extLst>
          </p:cNvPr>
          <p:cNvSpPr txBox="1"/>
          <p:nvPr/>
        </p:nvSpPr>
        <p:spPr>
          <a:xfrm>
            <a:off x="462012" y="852055"/>
            <a:ext cx="11729987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AddXmlFile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"config.xml"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167587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32883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XML-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 може мати рівні вкладеності: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C51BC0-A826-459B-A475-65F791BE6449}"/>
              </a:ext>
            </a:extLst>
          </p:cNvPr>
          <p:cNvSpPr txBox="1"/>
          <p:nvPr/>
        </p:nvSpPr>
        <p:spPr>
          <a:xfrm>
            <a:off x="386541" y="843677"/>
            <a:ext cx="6093228" cy="25853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&lt;? xml version=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"1.0"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encoding=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"utf-8"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?&gt;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&lt;configuration&gt;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&lt;color&gt;blue&lt;/color&gt;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&lt;text&gt;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&lt;description&gt;</a:t>
            </a:r>
          </a:p>
          <a:p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&lt;data&gt;Hello ASP.NET Core&lt;/data&gt;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&lt;/description&gt;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&lt;/text&gt;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&lt;/configuration&gt;</a:t>
            </a:r>
            <a:endParaRPr lang="uk-UA" dirty="0"/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68B0DCF8-3439-419E-A345-14F4381F4C85}"/>
              </a:ext>
            </a:extLst>
          </p:cNvPr>
          <p:cNvSpPr/>
          <p:nvPr/>
        </p:nvSpPr>
        <p:spPr>
          <a:xfrm>
            <a:off x="386540" y="3682232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звернутися до відповідного параметра: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65098F-C8B9-4C60-B59C-906C62990CCB}"/>
              </a:ext>
            </a:extLst>
          </p:cNvPr>
          <p:cNvSpPr txBox="1"/>
          <p:nvPr/>
        </p:nvSpPr>
        <p:spPr>
          <a:xfrm>
            <a:off x="386540" y="4269569"/>
            <a:ext cx="804256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var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text:description:data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437139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83436B8-23AE-4A38-90A2-EA769EBE04C9}"/>
              </a:ext>
            </a:extLst>
          </p:cNvPr>
          <p:cNvSpPr/>
          <p:nvPr/>
        </p:nvSpPr>
        <p:spPr>
          <a:xfrm>
            <a:off x="386541" y="328835"/>
            <a:ext cx="118054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INI-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файли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68B0DCF8-3439-419E-A345-14F4381F4C85}"/>
              </a:ext>
            </a:extLst>
          </p:cNvPr>
          <p:cNvSpPr/>
          <p:nvPr/>
        </p:nvSpPr>
        <p:spPr>
          <a:xfrm>
            <a:off x="386540" y="1055410"/>
            <a:ext cx="118054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роботу з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INI-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файлами відповідає провайдер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IniConfigurationProvider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4F41351-F558-4219-8DBF-E770A624D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68" y="2018809"/>
            <a:ext cx="8501928" cy="414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44712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CDC6D-C1AA-4BE0-A2E6-C132416D2A7B}"/>
              </a:ext>
            </a:extLst>
          </p:cNvPr>
          <p:cNvSpPr txBox="1"/>
          <p:nvPr/>
        </p:nvSpPr>
        <p:spPr>
          <a:xfrm>
            <a:off x="236912" y="1128233"/>
            <a:ext cx="11845269" cy="50783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AddIniFile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"conf.ini"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382C41-0E3C-4E5C-A67C-580527CF1605}"/>
              </a:ext>
            </a:extLst>
          </p:cNvPr>
          <p:cNvSpPr txBox="1"/>
          <p:nvPr/>
        </p:nvSpPr>
        <p:spPr>
          <a:xfrm>
            <a:off x="236912" y="189789"/>
            <a:ext cx="60932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000000"/>
                </a:solidFill>
                <a:latin typeface="Cascadia Mono" panose="020B0609020000020004" pitchFamily="49" charset="0"/>
              </a:rPr>
              <a:t>conf.ini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color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"blue"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text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ASP.NET Core"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416688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єднання джерел конфігурації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D0B0F-C2D4-4883-9F2D-1B87C39D0488}"/>
              </a:ext>
            </a:extLst>
          </p:cNvPr>
          <p:cNvSpPr txBox="1"/>
          <p:nvPr/>
        </p:nvSpPr>
        <p:spPr>
          <a:xfrm>
            <a:off x="85496" y="757432"/>
            <a:ext cx="11996685" cy="57109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conf.json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AddEnvironmentVariables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"31"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});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3368044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єднання всіх стандартних джерел конфігурації та власних: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99B6FE-F766-4A93-A172-E57584BDB27B}"/>
              </a:ext>
            </a:extLst>
          </p:cNvPr>
          <p:cNvSpPr txBox="1"/>
          <p:nvPr/>
        </p:nvSpPr>
        <p:spPr>
          <a:xfrm>
            <a:off x="195315" y="757432"/>
            <a:ext cx="11801370" cy="57109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conf.json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"31"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})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.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AddConfiguration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(config)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      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"JAVA_HOME"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 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824231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Однак виникне проблема, через механізм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Dependency Injection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отримати тільки конфігурацію за замовчуванням, яка передається в конструктор класу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97BDA00E-0BF0-4288-BD37-F410A379E117}"/>
              </a:ext>
            </a:extLst>
          </p:cNvPr>
          <p:cNvSpPr/>
          <p:nvPr/>
        </p:nvSpPr>
        <p:spPr>
          <a:xfrm>
            <a:off x="195315" y="1619207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у даному випадку потрібно передати в контейнер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новий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ійно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створений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конфігурації: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B66F71-5638-4D73-BECE-D96391A1A91E}"/>
              </a:ext>
            </a:extLst>
          </p:cNvPr>
          <p:cNvSpPr txBox="1"/>
          <p:nvPr/>
        </p:nvSpPr>
        <p:spPr>
          <a:xfrm>
            <a:off x="195315" y="2573314"/>
            <a:ext cx="11492380" cy="36334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ConfigMiddleware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ConfigMiddleware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next,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_next = next;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config;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context)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$"name: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 </a:t>
            </a:r>
            <a:b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</a:b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        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569663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EEE01C-9494-402F-AF63-E12B4E888F22}"/>
              </a:ext>
            </a:extLst>
          </p:cNvPr>
          <p:cNvSpPr txBox="1"/>
          <p:nvPr/>
        </p:nvSpPr>
        <p:spPr>
          <a:xfrm>
            <a:off x="270164" y="202054"/>
            <a:ext cx="11666912" cy="61863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"31"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})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(config);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fr-F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services.AddTransient&lt;IConfiguration&gt;(provider =&gt; AppConfiguration);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048324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998980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Наприклад, якщо у нас є наступна конфігурація: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EB83F5-53CF-4D99-B13C-DD6270E9EDB6}"/>
              </a:ext>
            </a:extLst>
          </p:cNvPr>
          <p:cNvSpPr txBox="1"/>
          <p:nvPr/>
        </p:nvSpPr>
        <p:spPr>
          <a:xfrm>
            <a:off x="403167" y="1658215"/>
            <a:ext cx="6093228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2E75B6"/>
                </a:solidFill>
                <a:latin typeface="Cascadia Mono" panose="020B0609020000020004" pitchFamily="49" charset="0"/>
              </a:rPr>
              <a:t>ConnectionStrings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2E75B6"/>
                </a:solidFill>
                <a:latin typeface="Cascadia Mono" panose="020B0609020000020004" pitchFamily="49" charset="0"/>
              </a:rPr>
              <a:t>DefaultConnection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"Main database"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2E75B6"/>
                </a:solidFill>
                <a:latin typeface="Cascadia Mono" panose="020B0609020000020004" pitchFamily="49" charset="0"/>
              </a:rPr>
              <a:t>UsersContext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"Users database"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D4CDA502-5586-49CC-B2FF-5A3C85C05873}"/>
              </a:ext>
            </a:extLst>
          </p:cNvPr>
          <p:cNvSpPr/>
          <p:nvPr/>
        </p:nvSpPr>
        <p:spPr>
          <a:xfrm>
            <a:off x="195315" y="3652815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можемо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методу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GetSection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окремі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секції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54E1CD-4B3E-45DE-A8D8-00EA9F997C65}"/>
              </a:ext>
            </a:extLst>
          </p:cNvPr>
          <p:cNvSpPr txBox="1"/>
          <p:nvPr/>
        </p:nvSpPr>
        <p:spPr>
          <a:xfrm>
            <a:off x="195315" y="4623547"/>
            <a:ext cx="11642009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connStrings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AppConfiguration.GetSection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ConnectionStrings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defaultConnection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connStrings.GetSection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DefaultConnection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).Value;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defaultConnection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});</a:t>
            </a:r>
            <a:endParaRPr lang="uk-UA" dirty="0"/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34CCAC79-BF23-4DC7-BBBF-597E84270BEF}"/>
              </a:ext>
            </a:extLst>
          </p:cNvPr>
          <p:cNvSpPr/>
          <p:nvPr/>
        </p:nvSpPr>
        <p:spPr>
          <a:xfrm>
            <a:off x="195314" y="205838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з конфігурацією</a:t>
            </a:r>
          </a:p>
        </p:txBody>
      </p:sp>
    </p:spTree>
    <p:extLst>
      <p:ext uri="{BB962C8B-B14F-4D97-AF65-F5344CB8AC3E}">
        <p14:creationId xmlns:p14="http://schemas.microsoft.com/office/powerpoint/2010/main" val="148638374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Кожна окрема секція представляє об'єкт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IConfigurationSection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секція містить інші секції, то також можна викликати її метод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ж секція містить тільки значення, то воно доступне через властивість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76147DC8-B3BE-4763-98FD-F0F3A70AB16B}"/>
              </a:ext>
            </a:extLst>
          </p:cNvPr>
          <p:cNvSpPr/>
          <p:nvPr/>
        </p:nvSpPr>
        <p:spPr>
          <a:xfrm>
            <a:off x="195314" y="2050094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ми могли б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використати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один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GetSection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передавши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повний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шлях до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потрібної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секції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3D3CB4-A289-49C7-BC88-E935896E6E7B}"/>
              </a:ext>
            </a:extLst>
          </p:cNvPr>
          <p:cNvSpPr txBox="1"/>
          <p:nvPr/>
        </p:nvSpPr>
        <p:spPr>
          <a:xfrm>
            <a:off x="195312" y="3004201"/>
            <a:ext cx="1180137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AppConfiguration.GetSection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ConnectionStrings:DefaultConnection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).Value;</a:t>
            </a:r>
            <a:endParaRPr lang="uk-UA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42F118B1-1CC7-4F57-A833-9F96FD0294B0}"/>
              </a:ext>
            </a:extLst>
          </p:cNvPr>
          <p:cNvSpPr/>
          <p:nvPr/>
        </p:nvSpPr>
        <p:spPr>
          <a:xfrm>
            <a:off x="195314" y="353830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Вкладені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секції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батьківських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відділяються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двокрапкою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119254EC-BA8A-465B-A485-97DC7FEB087C}"/>
              </a:ext>
            </a:extLst>
          </p:cNvPr>
          <p:cNvSpPr/>
          <p:nvPr/>
        </p:nvSpPr>
        <p:spPr>
          <a:xfrm>
            <a:off x="195315" y="4164709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потрібне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індексатори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0BC906-D235-4167-A78A-DA94CCC3F348}"/>
              </a:ext>
            </a:extLst>
          </p:cNvPr>
          <p:cNvSpPr txBox="1"/>
          <p:nvPr/>
        </p:nvSpPr>
        <p:spPr>
          <a:xfrm>
            <a:off x="195311" y="5026483"/>
            <a:ext cx="1180137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ConnectionStrings:DefaultConnection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77253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309F9F8E-AFF9-488B-BAC0-A21DC27969F6}"/>
              </a:ext>
            </a:extLst>
          </p:cNvPr>
          <p:cNvSpPr/>
          <p:nvPr/>
        </p:nvSpPr>
        <p:spPr>
          <a:xfrm>
            <a:off x="195315" y="290232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Конфігурація додатку в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ASP.NET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представляє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типу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IConfiguration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E57383-4F23-4330-B9FC-1D02EA0E191E}"/>
              </a:ext>
            </a:extLst>
          </p:cNvPr>
          <p:cNvSpPr txBox="1"/>
          <p:nvPr/>
        </p:nvSpPr>
        <p:spPr>
          <a:xfrm>
            <a:off x="195314" y="1414164"/>
            <a:ext cx="7317313" cy="20313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IConfiguration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key] {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IEnumerable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IConfigurationSection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GetChildren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IChangeToken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GetReloadToken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IConfigurationSection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GetSection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key);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275ABAB4-DBD9-4BFE-B133-61C84A47E83E}"/>
              </a:ext>
            </a:extLst>
          </p:cNvPr>
          <p:cNvSpPr/>
          <p:nvPr/>
        </p:nvSpPr>
        <p:spPr>
          <a:xfrm>
            <a:off x="195315" y="3604580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Через індексатор можна отримати за ключем значення параметра конфігурації (ключ і значення – рядки).</a:t>
            </a:r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92BD1FD0-89D2-47A7-B261-97CE61629C47}"/>
              </a:ext>
            </a:extLst>
          </p:cNvPr>
          <p:cNvSpPr/>
          <p:nvPr/>
        </p:nvSpPr>
        <p:spPr>
          <a:xfrm>
            <a:off x="195314" y="4558687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GetChildren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– 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повертає набір підсекцій поточної </a:t>
            </a:r>
            <a:r>
              <a:rPr lang="uk-UA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поточної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секції конфігурації у вигляді об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IEnumerable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IConfigurationSection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5512794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GetReloadToken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– 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повертає об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IChangeToken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який застосовується для відслідковування конфігурації.</a:t>
            </a:r>
            <a:endParaRPr lang="uk-UA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56471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 і крім того, для роботи безпосередньо з секцією 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ConnectionStrings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нам доступний метод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GetConnectionString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7C4649-B537-4801-96DF-3BED5C102A71}"/>
              </a:ext>
            </a:extLst>
          </p:cNvPr>
          <p:cNvSpPr txBox="1"/>
          <p:nvPr/>
        </p:nvSpPr>
        <p:spPr>
          <a:xfrm>
            <a:off x="208512" y="1308945"/>
            <a:ext cx="1144593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AppConfiguration.GetConnectionString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DefaultConnection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uk-UA" dirty="0"/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A8B1BB72-3A56-4D46-A025-1C9F5057E81F}"/>
              </a:ext>
            </a:extLst>
          </p:cNvPr>
          <p:cNvSpPr/>
          <p:nvPr/>
        </p:nvSpPr>
        <p:spPr>
          <a:xfrm>
            <a:off x="208512" y="1798903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Припустимо, що у нас є файл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project.json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2">
            <a:extLst>
              <a:ext uri="{FF2B5EF4-FFF2-40B4-BE49-F238E27FC236}">
                <a16:creationId xmlns:a16="http://schemas.microsoft.com/office/drawing/2014/main" id="{526FE949-6E39-421C-89AF-E9BA1218E4C3}"/>
              </a:ext>
            </a:extLst>
          </p:cNvPr>
          <p:cNvSpPr/>
          <p:nvPr/>
        </p:nvSpPr>
        <p:spPr>
          <a:xfrm>
            <a:off x="208512" y="2345375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його обробки і виведення у браузер можна написати код: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A0FB0D-08B4-454C-A12B-F32E3C994F13}"/>
              </a:ext>
            </a:extLst>
          </p:cNvPr>
          <p:cNvSpPr txBox="1"/>
          <p:nvPr/>
        </p:nvSpPr>
        <p:spPr>
          <a:xfrm>
            <a:off x="208512" y="2932707"/>
            <a:ext cx="11645437" cy="27969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2B91AF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project.json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projectJsonContent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"{\n"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projectJsonContent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"}"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263111999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FCAF7B-2F95-4CE4-9DDE-4D8D61CBBC96}"/>
              </a:ext>
            </a:extLst>
          </p:cNvPr>
          <p:cNvSpPr txBox="1"/>
          <p:nvPr/>
        </p:nvSpPr>
        <p:spPr>
          <a:xfrm>
            <a:off x="273281" y="211003"/>
            <a:ext cx="11645437" cy="3217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(var section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configSection.GetChildren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"\""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section.Key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"\":"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section.Value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subSectionContent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(section);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"{\n"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subSectionContent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"},\n"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"\""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section.Value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"\",\n"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sectionContent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F1C3176-E760-4D57-A6AE-4AA8711092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610"/>
          <a:stretch/>
        </p:blipFill>
        <p:spPr>
          <a:xfrm>
            <a:off x="7891181" y="2327562"/>
            <a:ext cx="4191000" cy="409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72558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власного провайдера конфігурації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6CBC557D-367F-4AE8-8B8E-F98519E5D15E}"/>
              </a:ext>
            </a:extLst>
          </p:cNvPr>
          <p:cNvSpPr/>
          <p:nvPr/>
        </p:nvSpPr>
        <p:spPr>
          <a:xfrm>
            <a:off x="195315" y="932481"/>
            <a:ext cx="119966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IConfigurationSource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(визначає джерело конфігурації);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ConfigurationProvider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(провайдер конфігурації);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клас, який додає метод розширення до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єкту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IConfiguration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A84A0427-8ABB-47AF-93AA-580372DCEC82}"/>
              </a:ext>
            </a:extLst>
          </p:cNvPr>
          <p:cNvSpPr/>
          <p:nvPr/>
        </p:nvSpPr>
        <p:spPr>
          <a:xfrm>
            <a:off x="195315" y="2492525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Припустимо, ми хочемо зберігати конфігурацію у вигляді текстового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8064243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DDAC71-BB2F-4882-9C44-A099E3275386}"/>
              </a:ext>
            </a:extLst>
          </p:cNvPr>
          <p:cNvSpPr txBox="1"/>
          <p:nvPr/>
        </p:nvSpPr>
        <p:spPr>
          <a:xfrm>
            <a:off x="180932" y="207550"/>
            <a:ext cx="11830135" cy="55032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TextConfigurationProvider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ConfigurationProvider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TextConfigurationProvider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path)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path;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override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Load()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data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StringComparer.OrdinalIgnoreCase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FileStream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fs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FileStream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FileMode.Open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StreamReader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textReader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StreamReader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(fs))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line;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((line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textReader.ReadLine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()) !=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key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line.Trim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value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textReader.ReadLine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data.Add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(key, value);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Data = data;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6733898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146B7-526C-49F3-85BB-A7068709A321}"/>
              </a:ext>
            </a:extLst>
          </p:cNvPr>
          <p:cNvSpPr txBox="1"/>
          <p:nvPr/>
        </p:nvSpPr>
        <p:spPr>
          <a:xfrm>
            <a:off x="109819" y="268142"/>
            <a:ext cx="11972362" cy="535531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TextConfigurationExtensions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AddTextFile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path)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(builder ==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throw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ArgumentNullException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nameof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(builder));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.IsNullOrEmpty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(path))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throw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ArgumentException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Шлях до </a:t>
            </a:r>
            <a:r>
              <a:rPr lang="uk-UA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файла</a:t>
            </a: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не вказаний"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source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TextConfigurationSource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(path);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builder.Add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(source);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278555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6A56F7-410C-43EC-9A4B-414C9DCF4181}"/>
              </a:ext>
            </a:extLst>
          </p:cNvPr>
          <p:cNvSpPr txBox="1"/>
          <p:nvPr/>
        </p:nvSpPr>
        <p:spPr>
          <a:xfrm>
            <a:off x="213947" y="225984"/>
            <a:ext cx="11868234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TextConfigurationSource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IConfigurationSource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TextConfigurationSource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filename)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filename;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IConfigurationProvider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builder.GetFileProvider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GetFileInfo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PhysicalPath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TextConfigurationProvider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filePath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116839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773B1D-2398-4D5B-97F6-B60C8D62F09D}"/>
              </a:ext>
            </a:extLst>
          </p:cNvPr>
          <p:cNvSpPr txBox="1"/>
          <p:nvPr/>
        </p:nvSpPr>
        <p:spPr>
          <a:xfrm>
            <a:off x="109819" y="246434"/>
            <a:ext cx="11972362" cy="585987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SetBasePath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System.IO.Directory.GetCurrentDirectory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());</a:t>
            </a:r>
          </a:p>
          <a:p>
            <a:pPr>
              <a:lnSpc>
                <a:spcPct val="80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builder.AddTextFile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"config.txt"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pPr>
              <a:lnSpc>
                <a:spcPct val="80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color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"color"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text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 style='color: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{color}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;'&gt;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{text}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241245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власного провайдера конфігурації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A84A0427-8ABB-47AF-93AA-580372DCEC82}"/>
              </a:ext>
            </a:extLst>
          </p:cNvPr>
          <p:cNvSpPr/>
          <p:nvPr/>
        </p:nvSpPr>
        <p:spPr>
          <a:xfrm>
            <a:off x="195314" y="75743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прикладу, створимо файл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person.json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32E8AE-B917-4E8E-AEAE-52D44BEE0193}"/>
              </a:ext>
            </a:extLst>
          </p:cNvPr>
          <p:cNvSpPr txBox="1"/>
          <p:nvPr/>
        </p:nvSpPr>
        <p:spPr>
          <a:xfrm>
            <a:off x="320040" y="1495797"/>
            <a:ext cx="2556164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18,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2E75B6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F945CCC-91E2-4734-955D-22EBCCF4FAA6}"/>
              </a:ext>
            </a:extLst>
          </p:cNvPr>
          <p:cNvSpPr/>
          <p:nvPr/>
        </p:nvSpPr>
        <p:spPr>
          <a:xfrm>
            <a:off x="195315" y="2873021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Визначимо клас: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48A444-E70E-447B-8770-D9275B32F2D5}"/>
              </a:ext>
            </a:extLst>
          </p:cNvPr>
          <p:cNvSpPr txBox="1"/>
          <p:nvPr/>
        </p:nvSpPr>
        <p:spPr>
          <a:xfrm>
            <a:off x="320040" y="3370440"/>
            <a:ext cx="518298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Person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Age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26712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яєжемо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конфігурацію з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єктом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класу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B82AB3-B604-40E0-812B-8CA6F7467AFC}"/>
              </a:ext>
            </a:extLst>
          </p:cNvPr>
          <p:cNvSpPr txBox="1"/>
          <p:nvPr/>
        </p:nvSpPr>
        <p:spPr>
          <a:xfrm>
            <a:off x="195315" y="757432"/>
            <a:ext cx="11608758" cy="59093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person.json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tom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Person();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AppConfiguration.Bind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(tom);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$"&lt;p&gt;Name: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</a:t>
            </a:r>
          </a:p>
          <a:p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            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&lt;p&gt;Age: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042206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яжемо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конфігурацію з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єктом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класу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B82AB3-B604-40E0-812B-8CA6F7467AFC}"/>
              </a:ext>
            </a:extLst>
          </p:cNvPr>
          <p:cNvSpPr txBox="1"/>
          <p:nvPr/>
        </p:nvSpPr>
        <p:spPr>
          <a:xfrm>
            <a:off x="195315" y="757432"/>
            <a:ext cx="11608758" cy="59093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person.json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tom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Person();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AppConfiguration.Bind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(tom);  // </a:t>
            </a:r>
            <a:r>
              <a:rPr lang="uk-UA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або </a:t>
            </a:r>
            <a:r>
              <a:rPr lang="en-US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Person tom = </a:t>
            </a:r>
            <a:r>
              <a:rPr lang="en-US" b="1" i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AppConfiguration.Get</a:t>
            </a:r>
            <a:r>
              <a:rPr lang="en-US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&lt;Person&gt;();</a:t>
            </a:r>
            <a:endParaRPr lang="en-US" sz="1800" b="1" dirty="0">
              <a:solidFill>
                <a:srgbClr val="000000"/>
              </a:solidFill>
              <a:highlight>
                <a:srgbClr val="FFFF00"/>
              </a:highlight>
              <a:latin typeface="Cascadia Mono" panose="020B0609020000020004" pitchFamily="49" charset="0"/>
            </a:endParaRP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$"&lt;p&gt;Name: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</a:t>
            </a:r>
          </a:p>
          <a:p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            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&lt;p&gt;Age: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691624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GetSection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string key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повертає секцію конфігурації, яка відповідає ключу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0C77CB7A-A369-4FB7-98AD-AED8D2AAAB29}"/>
              </a:ext>
            </a:extLst>
          </p:cNvPr>
          <p:cNvSpPr/>
          <p:nvPr/>
        </p:nvSpPr>
        <p:spPr>
          <a:xfrm>
            <a:off x="195314" y="1192074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Конфігурація може також бути представлена інтерфейсом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IConfigurationRoot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який 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наслідується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від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IConfiguration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26CA54E-7ED3-4829-A105-D05C22382D73}"/>
              </a:ext>
            </a:extLst>
          </p:cNvPr>
          <p:cNvSpPr txBox="1"/>
          <p:nvPr/>
        </p:nvSpPr>
        <p:spPr>
          <a:xfrm>
            <a:off x="195313" y="2146181"/>
            <a:ext cx="8273278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IConfigurationRoot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IEnumerable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IConfigurationProvider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 Providers {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Reload();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294E7576-9B50-42FB-A6EE-F9B25CDA854B}"/>
              </a:ext>
            </a:extLst>
          </p:cNvPr>
          <p:cNvSpPr/>
          <p:nvPr/>
        </p:nvSpPr>
        <p:spPr>
          <a:xfrm>
            <a:off x="195313" y="3765467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Властивість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Providers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повертає колекцію провайдерів конфігурації.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2">
            <a:extLst>
              <a:ext uri="{FF2B5EF4-FFF2-40B4-BE49-F238E27FC236}">
                <a16:creationId xmlns:a16="http://schemas.microsoft.com/office/drawing/2014/main" id="{195D7871-0F91-4365-A2F6-26A3120158C4}"/>
              </a:ext>
            </a:extLst>
          </p:cNvPr>
          <p:cNvSpPr/>
          <p:nvPr/>
        </p:nvSpPr>
        <p:spPr>
          <a:xfrm>
            <a:off x="195315" y="4430645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Reload()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перезавантажує всі конфігураційні налаштування у вигляді набору пар «ключ»-«значення».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7DCDD6F7-0763-4CFC-8E00-2627B325B8C3}"/>
              </a:ext>
            </a:extLst>
          </p:cNvPr>
          <p:cNvSpPr/>
          <p:nvPr/>
        </p:nvSpPr>
        <p:spPr>
          <a:xfrm>
            <a:off x="195312" y="5430919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IConfiguration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по-суті зберігає всі конфігураційні налаштування у вигляді набору пар 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«ключ»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«значення»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8823752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язки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складних структур даних: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43D2B1-8DEF-4AEA-A589-673C919BADC8}"/>
              </a:ext>
            </a:extLst>
          </p:cNvPr>
          <p:cNvSpPr txBox="1"/>
          <p:nvPr/>
        </p:nvSpPr>
        <p:spPr>
          <a:xfrm>
            <a:off x="195315" y="888227"/>
            <a:ext cx="3678416" cy="36933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18,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"languages"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[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"English"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"German"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"Spanish"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],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"company"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"title"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"Microsoft"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"country"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"USA"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4BF1AE-5E4F-439F-B9C4-54E947851A58}"/>
              </a:ext>
            </a:extLst>
          </p:cNvPr>
          <p:cNvSpPr txBox="1"/>
          <p:nvPr/>
        </p:nvSpPr>
        <p:spPr>
          <a:xfrm>
            <a:off x="4276899" y="888227"/>
            <a:ext cx="7011786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Person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Age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List&lt;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Languages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Company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Company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Company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Title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Country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9248529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9A5284-E4A6-40A4-9A90-AFA7C6A4E431}"/>
              </a:ext>
            </a:extLst>
          </p:cNvPr>
          <p:cNvSpPr txBox="1"/>
          <p:nvPr/>
        </p:nvSpPr>
        <p:spPr>
          <a:xfrm>
            <a:off x="265498" y="158087"/>
            <a:ext cx="11661003" cy="59187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person.json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tom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Person();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AppConfiguration.Bind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(tom);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$"&lt;p&gt;Name: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age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company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$"&lt;p&gt;Company: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tom.Company?.Title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nb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nb-NO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nb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langs = </a:t>
            </a:r>
            <a:r>
              <a:rPr lang="nb-NO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"&lt;p&gt;Languages:&lt;/p&gt;&lt;ul&gt;"</a:t>
            </a:r>
            <a:r>
              <a:rPr lang="nb-NO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(var lang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tom.Languages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pPr>
              <a:lnSpc>
                <a:spcPct val="75000"/>
              </a:lnSpc>
            </a:pP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langs += </a:t>
            </a:r>
            <a:r>
              <a:rPr lang="it-IT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$"&lt;li&gt;&lt;p&gt;</a:t>
            </a: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{lang}</a:t>
            </a:r>
            <a:r>
              <a:rPr lang="it-IT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&lt;/p&gt;&lt;/li&gt;"</a:t>
            </a:r>
            <a:r>
              <a:rPr lang="it-IT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langs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+=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"&lt;/ul&gt;"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{name}{age}{company}{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langs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3547794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конфігурації з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81D4CA-5BEA-493F-8405-0C78C7486C96}"/>
              </a:ext>
            </a:extLst>
          </p:cNvPr>
          <p:cNvSpPr txBox="1"/>
          <p:nvPr/>
        </p:nvSpPr>
        <p:spPr>
          <a:xfrm>
            <a:off x="195315" y="893722"/>
            <a:ext cx="609322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&lt;?xml version="1.0" encoding="utf-8" ?&gt;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&lt;person&gt;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&lt;name&gt;Tom&lt;/name&gt;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&lt;age&gt;35&lt;/age&gt;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&lt;languages name="0"&gt;English&lt;/languages&gt;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&lt;languages name="1"&gt;German&lt;/languages&gt;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&lt;languages name="2"&gt;Chinese&lt;/languages&gt;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&lt;company&gt;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  &lt;title&gt;Microsoft&lt;/title&gt;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  &lt;country&gt;USA&lt;/country&gt;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  &lt;/company&gt;</a:t>
            </a:r>
          </a:p>
          <a:p>
            <a:r>
              <a:rPr lang="en-US" dirty="0">
                <a:latin typeface="Cascadia Mono" panose="020B0609020000020004" pitchFamily="49" charset="0"/>
                <a:cs typeface="Cascadia Mono" panose="020B0609020000020004" pitchFamily="49" charset="0"/>
              </a:rPr>
              <a:t>&lt;/person&gt;</a:t>
            </a:r>
            <a:endParaRPr lang="uk-UA" dirty="0">
              <a:latin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83444C-7E5A-44D0-BAD7-B6C32776914D}"/>
              </a:ext>
            </a:extLst>
          </p:cNvPr>
          <p:cNvSpPr txBox="1"/>
          <p:nvPr/>
        </p:nvSpPr>
        <p:spPr>
          <a:xfrm>
            <a:off x="195315" y="4483632"/>
            <a:ext cx="1122331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Startup()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AddXmlFile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"person.xml"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A6607702-62FE-4A32-A98B-FA4114F98E50}"/>
              </a:ext>
            </a:extLst>
          </p:cNvPr>
          <p:cNvSpPr/>
          <p:nvPr/>
        </p:nvSpPr>
        <p:spPr>
          <a:xfrm>
            <a:off x="195315" y="5960960"/>
            <a:ext cx="39920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інше аналогічно</a:t>
            </a:r>
          </a:p>
        </p:txBody>
      </p:sp>
    </p:spTree>
    <p:extLst>
      <p:ext uri="{BB962C8B-B14F-4D97-AF65-F5344CB8AC3E}">
        <p14:creationId xmlns:p14="http://schemas.microsoft.com/office/powerpoint/2010/main" val="1295846745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секцій конфігурації: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A15915-804C-4F63-9872-9802E19621DC}"/>
              </a:ext>
            </a:extLst>
          </p:cNvPr>
          <p:cNvSpPr txBox="1"/>
          <p:nvPr/>
        </p:nvSpPr>
        <p:spPr>
          <a:xfrm>
            <a:off x="195315" y="757432"/>
            <a:ext cx="11801370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person.json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Company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company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AppConfiguration.GetSection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"company"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).Get&lt;Company&gt;();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$"&lt;p&gt;Title: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company.Title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&lt;/p&gt;&lt;p&gt;Country: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company.Country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819597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Передача конфігурації через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IOptions</a:t>
            </a:r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1EEBB1AC-83D9-4E1B-80E8-5967F546E329}"/>
              </a:ext>
            </a:extLst>
          </p:cNvPr>
          <p:cNvSpPr/>
          <p:nvPr/>
        </p:nvSpPr>
        <p:spPr>
          <a:xfrm>
            <a:off x="195315" y="899231"/>
            <a:ext cx="119966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механізму впровадження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можна передавати конфігурацію як сервіс у різні компоненти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класи додатку.</a:t>
            </a: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2CC2E0B4-82C2-4340-8875-12435DFBACFA}"/>
              </a:ext>
            </a:extLst>
          </p:cNvPr>
          <p:cNvSpPr/>
          <p:nvPr/>
        </p:nvSpPr>
        <p:spPr>
          <a:xfrm>
            <a:off x="195316" y="2426025"/>
            <a:ext cx="118868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за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об'єкта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IOptions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передавати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конфігурацію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просто як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набір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налаштувань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 ключ-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як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об'єкти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певних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класів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1900C83F-0258-4F9A-BCC9-0BD0AA03190E}"/>
              </a:ext>
            </a:extLst>
          </p:cNvPr>
          <p:cNvSpPr/>
          <p:nvPr/>
        </p:nvSpPr>
        <p:spPr>
          <a:xfrm>
            <a:off x="250224" y="3881277"/>
            <a:ext cx="11886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файл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person.json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D9A7C1-BB9A-4C57-8F7C-283EF55159F0}"/>
              </a:ext>
            </a:extLst>
          </p:cNvPr>
          <p:cNvSpPr txBox="1"/>
          <p:nvPr/>
        </p:nvSpPr>
        <p:spPr>
          <a:xfrm>
            <a:off x="6096000" y="3608982"/>
            <a:ext cx="4218710" cy="28024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18,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"languages"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[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"English"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"German"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"Spanish"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],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"company"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"title"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"Microsoft"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"country"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"USA"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4644231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Даний файл по-суті представляє одного користувача.</a:t>
            </a: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1EEBB1AC-83D9-4E1B-80E8-5967F546E329}"/>
              </a:ext>
            </a:extLst>
          </p:cNvPr>
          <p:cNvSpPr/>
          <p:nvPr/>
        </p:nvSpPr>
        <p:spPr>
          <a:xfrm>
            <a:off x="195315" y="899231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12102B-C12C-4CB7-9B0D-3909A3B628E4}"/>
              </a:ext>
            </a:extLst>
          </p:cNvPr>
          <p:cNvSpPr txBox="1"/>
          <p:nvPr/>
        </p:nvSpPr>
        <p:spPr>
          <a:xfrm>
            <a:off x="195315" y="1582340"/>
            <a:ext cx="6720874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Person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Age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List&lt;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 Languages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Company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Company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Company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Title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Country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506F49-E310-48EC-AD4E-3794E9A5E731}"/>
              </a:ext>
            </a:extLst>
          </p:cNvPr>
          <p:cNvSpPr txBox="1"/>
          <p:nvPr/>
        </p:nvSpPr>
        <p:spPr>
          <a:xfrm>
            <a:off x="7409411" y="1564250"/>
            <a:ext cx="4218710" cy="28024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18,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"languages"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[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"English"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"German"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"Spanish"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],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"company"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"title"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"Microsoft"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"country"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: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"USA"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8915460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108087"/>
            <a:ext cx="11996685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передати налаштування через об'єкт 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 можемо використовувати сервіс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IOptions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TOptions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цього визначимо в проекті новий клас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PersonMiddleware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фактично виводитиме інформацію про користувача на веб-сторінку: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9CE947-E62B-4112-A467-8CC0414E986D}"/>
              </a:ext>
            </a:extLst>
          </p:cNvPr>
          <p:cNvSpPr txBox="1"/>
          <p:nvPr/>
        </p:nvSpPr>
        <p:spPr>
          <a:xfrm>
            <a:off x="195315" y="1579259"/>
            <a:ext cx="11801370" cy="50090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PersonMiddleware</a:t>
            </a:r>
            <a:r>
              <a:rPr lang="ru-RU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PersonMiddleware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next,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IOptions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&lt;Person&gt; options)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_next = next;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Person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options.Value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Person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context)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StringBuilder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StringBuilder();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$"&lt;p&gt;Name: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Person?.Name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Person?.Age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$"&lt;p&gt;Company: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Person?.Company?.Title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&lt;/p&gt;"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"&lt;h3&gt;Languages&lt;/h3&gt;&lt;ul&gt;"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foreach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lang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Person.Languages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$"&lt;li&gt;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{lang}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&lt;/li&gt;"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"&lt;/ul&gt;"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stringBuilder.ToString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 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024015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9B0292-3CB1-4CD8-AAF7-55551BE711D8}"/>
              </a:ext>
            </a:extLst>
          </p:cNvPr>
          <p:cNvSpPr txBox="1"/>
          <p:nvPr/>
        </p:nvSpPr>
        <p:spPr>
          <a:xfrm>
            <a:off x="109819" y="218404"/>
            <a:ext cx="11511374" cy="59093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AddJsonFile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person.json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services.Configure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&lt;Person&gt;(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);</a:t>
            </a:r>
            <a:r>
              <a:rPr lang="ru-RU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</a:p>
          <a:p>
            <a:r>
              <a:rPr lang="ru-RU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// за </a:t>
            </a:r>
            <a:r>
              <a:rPr lang="ru-RU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даними</a:t>
            </a:r>
            <a:r>
              <a:rPr lang="ru-RU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конф</a:t>
            </a:r>
            <a:r>
              <a:rPr lang="uk-UA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ігурації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створюється об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’</a:t>
            </a:r>
            <a:r>
              <a:rPr lang="uk-UA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єкт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Person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PersonMiddleware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3602307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перевизначати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налаштування у коді: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2ED54-E626-405E-91C9-28583CF52763}"/>
              </a:ext>
            </a:extLst>
          </p:cNvPr>
          <p:cNvSpPr txBox="1"/>
          <p:nvPr/>
        </p:nvSpPr>
        <p:spPr>
          <a:xfrm>
            <a:off x="195315" y="908385"/>
            <a:ext cx="7469020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services.Configure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&lt;Person&gt;(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services.Configure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&lt;Person&gt;(opt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opt.Age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22;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});</a:t>
            </a:r>
            <a:endParaRPr lang="uk-UA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3738D3E9-30C3-4642-A5DC-E4B163066400}"/>
              </a:ext>
            </a:extLst>
          </p:cNvPr>
          <p:cNvSpPr/>
          <p:nvPr/>
        </p:nvSpPr>
        <p:spPr>
          <a:xfrm>
            <a:off x="195315" y="2597127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також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перевизначати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цілі секції: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1FABC-0D03-45C7-9BF4-99DFF98B69F6}"/>
              </a:ext>
            </a:extLst>
          </p:cNvPr>
          <p:cNvSpPr txBox="1"/>
          <p:nvPr/>
        </p:nvSpPr>
        <p:spPr>
          <a:xfrm>
            <a:off x="195315" y="3137489"/>
            <a:ext cx="9347696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services.Configure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&lt;Person&gt;(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services.Configure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&lt;Company&gt;(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AppConfiguration.GetSection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"company"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029242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992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Частина даних, що використовуються в додатку, можна віднести до його стану. </a:t>
            </a: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Це можуть бути як якісь глобальні дані, так і дані, які безпосередньо належать до запиту та користувача. І в залежності від виду даних, існують різні способи їх зберігання.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 додатку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94DC2F49-BB94-4B13-AD32-B8D2D297B4B8}"/>
              </a:ext>
            </a:extLst>
          </p:cNvPr>
          <p:cNvSpPr/>
          <p:nvPr/>
        </p:nvSpPr>
        <p:spPr>
          <a:xfrm>
            <a:off x="195315" y="2894162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95000"/>
              </a:lnSpc>
            </a:pPr>
            <a:r>
              <a:rPr lang="en-US" sz="26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HttpContext.Items</a:t>
            </a:r>
            <a:endParaRPr lang="en-US" sz="2600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3C8C268E-9675-4064-A6BC-5BDF351C9455}"/>
              </a:ext>
            </a:extLst>
          </p:cNvPr>
          <p:cNvSpPr/>
          <p:nvPr/>
        </p:nvSpPr>
        <p:spPr>
          <a:xfrm>
            <a:off x="195314" y="3491402"/>
            <a:ext cx="11886865" cy="237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95000"/>
              </a:lnSpc>
            </a:pP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об'єкті </a:t>
            </a:r>
            <a:r>
              <a:rPr lang="en-US" sz="26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HttpContext</a:t>
            </a:r>
            <a:r>
              <a:rPr lang="en-US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визначена колекція 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Items</a:t>
            </a:r>
            <a:r>
              <a:rPr lang="en-US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яка є словником типу </a:t>
            </a:r>
            <a:r>
              <a:rPr lang="en-US" sz="26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IDictionary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&lt;object, object&gt;</a:t>
            </a:r>
            <a:r>
              <a:rPr lang="en-US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Ця колекція призначена для даних, які безпосередньо пов'язані з поточним запитом.</a:t>
            </a:r>
            <a:endParaRPr lang="en-US" sz="260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5000"/>
              </a:lnSpc>
            </a:pP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Після завершення запиту, всі дані з </a:t>
            </a:r>
            <a:r>
              <a:rPr lang="en-US" sz="26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HttpContext.Items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видаляються. Кожен об'єкт у цій колекції має ключ і значення. І за допомогою ключів можна керувати об'єктами колекції.</a:t>
            </a:r>
            <a:endParaRPr lang="en-US" sz="260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49600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758582-D0C2-499B-B112-5F1DEC0F7BE0}"/>
              </a:ext>
            </a:extLst>
          </p:cNvPr>
          <p:cNvSpPr txBox="1"/>
          <p:nvPr/>
        </p:nvSpPr>
        <p:spPr>
          <a:xfrm>
            <a:off x="366279" y="348660"/>
            <a:ext cx="11715902" cy="59187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"31"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});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3803050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4" y="286874"/>
            <a:ext cx="11886865" cy="1992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Використовувати дану колекцію можна, якщо у нас обробка запиту залучає певну кількість компонентів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і ми хочемо, щоб для цих компонентів були доступні загальні дані, то можемо застосувати цю колекцію. Наприклад, нехай метод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Configure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у класі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Startup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буде визначений таким чином: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C03405-C2EB-4DF0-ADFA-1A81F38BA66E}"/>
              </a:ext>
            </a:extLst>
          </p:cNvPr>
          <p:cNvSpPr txBox="1"/>
          <p:nvPr/>
        </p:nvSpPr>
        <p:spPr>
          <a:xfrm>
            <a:off x="195314" y="2279727"/>
            <a:ext cx="11242999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(context, next)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context.Items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] = </a:t>
            </a:r>
            <a:r>
              <a:rPr lang="en-US" sz="1800" dirty="0">
                <a:solidFill>
                  <a:srgbClr val="A31515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"Text from </a:t>
            </a:r>
            <a:r>
              <a:rPr lang="en-US" sz="1800" dirty="0" err="1">
                <a:solidFill>
                  <a:srgbClr val="A31515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HttpContext.Items</a:t>
            </a:r>
            <a:r>
              <a:rPr lang="en-US" sz="1800" dirty="0">
                <a:solidFill>
                  <a:srgbClr val="A31515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next.Invoke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});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Текст: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context.Items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1B3C92E7-240C-4166-851B-56B72CB665E6}"/>
              </a:ext>
            </a:extLst>
          </p:cNvPr>
          <p:cNvSpPr/>
          <p:nvPr/>
        </p:nvSpPr>
        <p:spPr>
          <a:xfrm>
            <a:off x="6915756" y="2298964"/>
            <a:ext cx="465060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одному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ключ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"text"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зі значенням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"Text from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HttpContext.Items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D1C16711-815A-4F48-B72B-0549FE2E8E6F}"/>
              </a:ext>
            </a:extLst>
          </p:cNvPr>
          <p:cNvSpPr/>
          <p:nvPr/>
        </p:nvSpPr>
        <p:spPr>
          <a:xfrm>
            <a:off x="7648367" y="4264886"/>
            <a:ext cx="40460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іншому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даний елемент використовується</a:t>
            </a:r>
          </a:p>
        </p:txBody>
      </p:sp>
    </p:spTree>
    <p:extLst>
      <p:ext uri="{BB962C8B-B14F-4D97-AF65-F5344CB8AC3E}">
        <p14:creationId xmlns:p14="http://schemas.microsoft.com/office/powerpoint/2010/main" val="1974415764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4" y="286874"/>
            <a:ext cx="11886865" cy="237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HttpContext.Items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надає такі методи: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void Add(object key, object value)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void Clear()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bool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ContainsKey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(object key)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bool Remove(object key)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bool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TryGetValue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(object key, out object value)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09CADD-1E9C-439D-8BD5-5A54E9948C1B}"/>
              </a:ext>
            </a:extLst>
          </p:cNvPr>
          <p:cNvSpPr txBox="1"/>
          <p:nvPr/>
        </p:nvSpPr>
        <p:spPr>
          <a:xfrm>
            <a:off x="152568" y="2807329"/>
            <a:ext cx="11886864" cy="36334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(context, next)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context.Items.Add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next.Invoke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});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context.Items.ContainsKey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Текст: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context.Items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"text"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uk-UA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Текст"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0008331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Куки відправляються з кожним запитом на сервер, але їх максимальний обсяг обмежений </a:t>
            </a:r>
            <a:r>
              <a:rPr lang="uk-UA" sz="2600" b="1" dirty="0">
                <a:latin typeface="Arial" panose="020B0604020202020204" pitchFamily="34" charset="0"/>
                <a:cs typeface="Arial" panose="020B0604020202020204" pitchFamily="34" charset="0"/>
              </a:rPr>
              <a:t>4096 байтами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43F3B468-82C8-43C8-BB47-D75D023B714F}"/>
              </a:ext>
            </a:extLst>
          </p:cNvPr>
          <p:cNvSpPr/>
          <p:nvPr/>
        </p:nvSpPr>
        <p:spPr>
          <a:xfrm>
            <a:off x="195315" y="1800220"/>
            <a:ext cx="11886865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Для роботи з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куками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можна використовувати контекст запиту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який передається в якості параметра в компоненти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а також доступний в контролерах та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RazorPages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4061508E-B7CD-4649-85A2-F38CF6046AE7}"/>
              </a:ext>
            </a:extLst>
          </p:cNvPr>
          <p:cNvSpPr/>
          <p:nvPr/>
        </p:nvSpPr>
        <p:spPr>
          <a:xfrm>
            <a:off x="195315" y="3116518"/>
            <a:ext cx="11886865" cy="161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Щоб отримати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які надходять разом із запитом до програми, потрібно використовувати колекцію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Request.Cookies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об'єкта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Ця колекція представляє об'єкт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IRequestCookieCollection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де кожен елемент - це об'єкт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KeyValuePair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&lt;string, string&gt;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тобто деяку пару ключ-значення.</a:t>
            </a: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5BE9DB94-0627-4C81-8A8F-1D8804F6A3BC}"/>
              </a:ext>
            </a:extLst>
          </p:cNvPr>
          <p:cNvSpPr/>
          <p:nvPr/>
        </p:nvSpPr>
        <p:spPr>
          <a:xfrm>
            <a:off x="195314" y="4812920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Куки – це завжди рядкові значення.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EF0C1B10-F709-4135-8E00-D7ACCE989CFB}"/>
              </a:ext>
            </a:extLst>
          </p:cNvPr>
          <p:cNvSpPr/>
          <p:nvPr/>
        </p:nvSpPr>
        <p:spPr>
          <a:xfrm>
            <a:off x="195314" y="5276677"/>
            <a:ext cx="11886865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Для колекції визначено 2 методи: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bool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ContainsKey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(string key)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bool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TryGetValue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(string key, out string value)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047520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4" y="296196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Отримання значення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-змінної: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990732-BADD-4C99-BFB3-18E27CE9E6ED}"/>
              </a:ext>
            </a:extLst>
          </p:cNvPr>
          <p:cNvSpPr txBox="1"/>
          <p:nvPr/>
        </p:nvSpPr>
        <p:spPr>
          <a:xfrm>
            <a:off x="243094" y="799550"/>
            <a:ext cx="728614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context.Request.Cookies.ContainsKey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context.Request.Cookies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  <a:endParaRPr lang="uk-UA" dirty="0"/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AD87A21C-ACBB-4873-839B-A17CFEAD3798}"/>
              </a:ext>
            </a:extLst>
          </p:cNvPr>
          <p:cNvSpPr/>
          <p:nvPr/>
        </p:nvSpPr>
        <p:spPr>
          <a:xfrm>
            <a:off x="195313" y="1609607"/>
            <a:ext cx="11886865" cy="1992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Для встановлення значення змінної, потрібно відправити клієнту відповідне значення за допомогою об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context.Response.Cookies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який представляє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інитерфейс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IResponseCookies</a:t>
            </a:r>
            <a:r>
              <a:rPr lang="uk-UA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з двома методами: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Append(string key, string value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Delete(string key)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28C680-9FA8-4F14-8E65-A8C313FCF63F}"/>
              </a:ext>
            </a:extLst>
          </p:cNvPr>
          <p:cNvSpPr txBox="1"/>
          <p:nvPr/>
        </p:nvSpPr>
        <p:spPr>
          <a:xfrm>
            <a:off x="195313" y="3694142"/>
            <a:ext cx="9649323" cy="28024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context.Request.Cookies.ContainsKey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context.Request.Cookies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$"Hello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{name}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context.Response.Cookies.Append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6140199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F7FEA62-67DA-4360-830C-B82DA5F86F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7685"/>
          <a:stretch/>
        </p:blipFill>
        <p:spPr>
          <a:xfrm>
            <a:off x="282632" y="398319"/>
            <a:ext cx="3757353" cy="5608408"/>
          </a:xfrm>
          <a:prstGeom prst="rect">
            <a:avLst/>
          </a:prstGeom>
        </p:spPr>
      </p:pic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03EDF0AC-11D5-4399-8D37-63E5517D4049}"/>
              </a:ext>
            </a:extLst>
          </p:cNvPr>
          <p:cNvSpPr/>
          <p:nvPr/>
        </p:nvSpPr>
        <p:spPr>
          <a:xfrm>
            <a:off x="4451431" y="1626233"/>
            <a:ext cx="2913646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Перший запит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DFCA4878-5B44-42DA-A804-8A04774DAE2A}"/>
              </a:ext>
            </a:extLst>
          </p:cNvPr>
          <p:cNvSpPr/>
          <p:nvPr/>
        </p:nvSpPr>
        <p:spPr>
          <a:xfrm>
            <a:off x="4331625" y="4523112"/>
            <a:ext cx="4296986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Другий і наступні  запити</a:t>
            </a:r>
          </a:p>
        </p:txBody>
      </p:sp>
    </p:spTree>
    <p:extLst>
      <p:ext uri="{BB962C8B-B14F-4D97-AF65-F5344CB8AC3E}">
        <p14:creationId xmlns:p14="http://schemas.microsoft.com/office/powerpoint/2010/main" val="933674331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405F87E-A9A5-4062-BFE2-1127C060B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7" y="350779"/>
            <a:ext cx="8482792" cy="533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2150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Сесія представляю собою ряд послідовних запитів з одного браузера протягом деякого періоду часу.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Сесії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43F3B468-82C8-43C8-BB47-D75D023B714F}"/>
              </a:ext>
            </a:extLst>
          </p:cNvPr>
          <p:cNvSpPr/>
          <p:nvPr/>
        </p:nvSpPr>
        <p:spPr>
          <a:xfrm>
            <a:off x="195315" y="1800220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Сесія може використовуватися для зберігання тимчасових даних, які повинні бути доступні, поки користувач працює з додатком.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4061508E-B7CD-4649-85A2-F38CF6046AE7}"/>
              </a:ext>
            </a:extLst>
          </p:cNvPr>
          <p:cNvSpPr/>
          <p:nvPr/>
        </p:nvSpPr>
        <p:spPr>
          <a:xfrm>
            <a:off x="195314" y="2744971"/>
            <a:ext cx="11886865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Для зберігання стану сесії на сервері створюється словник або хеш-таблиця, яка міститься в кеші і яка існує для всіх запитів з одного браузера протягом деякого періоду часу.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16B6C378-71C6-47E5-88C1-4A3AD79C279B}"/>
              </a:ext>
            </a:extLst>
          </p:cNvPr>
          <p:cNvSpPr/>
          <p:nvPr/>
        </p:nvSpPr>
        <p:spPr>
          <a:xfrm>
            <a:off x="195314" y="4076895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На клієнті зберігається ідентифікатор сесії у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куках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3C1FA3D1-DA47-42DC-9EB9-2D201694FD6F}"/>
              </a:ext>
            </a:extLst>
          </p:cNvPr>
          <p:cNvSpPr/>
          <p:nvPr/>
        </p:nvSpPr>
        <p:spPr>
          <a:xfrm>
            <a:off x="195314" y="4648611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Цей ідентифікатор відправляється на сервер з кожним запитом.</a:t>
            </a:r>
          </a:p>
        </p:txBody>
      </p:sp>
      <p:sp>
        <p:nvSpPr>
          <p:cNvPr id="15" name="Прямоугольник 2">
            <a:extLst>
              <a:ext uri="{FF2B5EF4-FFF2-40B4-BE49-F238E27FC236}">
                <a16:creationId xmlns:a16="http://schemas.microsoft.com/office/drawing/2014/main" id="{55DE7D14-6A8D-4F38-BE97-F509092FA296}"/>
              </a:ext>
            </a:extLst>
          </p:cNvPr>
          <p:cNvSpPr/>
          <p:nvPr/>
        </p:nvSpPr>
        <p:spPr>
          <a:xfrm>
            <a:off x="195314" y="5146438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Сервер використовує цей ідентифікатор для отримання потрібних даних з сесії.</a:t>
            </a: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4B481260-48E0-4191-8A6A-91E2E7DFF11B}"/>
              </a:ext>
            </a:extLst>
          </p:cNvPr>
          <p:cNvSpPr/>
          <p:nvPr/>
        </p:nvSpPr>
        <p:spPr>
          <a:xfrm>
            <a:off x="195314" y="5993974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Відповідні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видаляються при завершенні сесії.</a:t>
            </a:r>
          </a:p>
        </p:txBody>
      </p:sp>
    </p:spTree>
    <p:extLst>
      <p:ext uri="{BB962C8B-B14F-4D97-AF65-F5344CB8AC3E}">
        <p14:creationId xmlns:p14="http://schemas.microsoft.com/office/powerpoint/2010/main" val="3697242621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3" y="271111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сервер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отримує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куки,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встановлені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то для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створюється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нова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6096A698-5441-45AB-952C-E41F6F8B98A6}"/>
              </a:ext>
            </a:extLst>
          </p:cNvPr>
          <p:cNvSpPr/>
          <p:nvPr/>
        </p:nvSpPr>
        <p:spPr>
          <a:xfrm>
            <a:off x="195313" y="1123652"/>
            <a:ext cx="11886865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Сервер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зберігає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дані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протягом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обмеженого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часу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останнього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запиту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 За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замовчуванням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проміжок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дорівнює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хвилин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хоча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змінити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2">
            <a:extLst>
              <a:ext uri="{FF2B5EF4-FFF2-40B4-BE49-F238E27FC236}">
                <a16:creationId xmlns:a16="http://schemas.microsoft.com/office/drawing/2014/main" id="{2E191557-BD4A-4C7E-9945-CB7201943208}"/>
              </a:ext>
            </a:extLst>
          </p:cNvPr>
          <p:cNvSpPr/>
          <p:nvPr/>
        </p:nvSpPr>
        <p:spPr>
          <a:xfrm>
            <a:off x="195313" y="2356297"/>
            <a:ext cx="11886865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Слід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враховувати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дані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специфічними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для одного браузера і не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поділяються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браузерами.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Тобто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для кожного браузера на одному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комп'ютері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створюватись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свій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набір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даних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2">
            <a:extLst>
              <a:ext uri="{FF2B5EF4-FFF2-40B4-BE49-F238E27FC236}">
                <a16:creationId xmlns:a16="http://schemas.microsoft.com/office/drawing/2014/main" id="{5E97D325-D25E-4140-BA20-AD855273C1AA}"/>
              </a:ext>
            </a:extLst>
          </p:cNvPr>
          <p:cNvSpPr/>
          <p:nvPr/>
        </p:nvSpPr>
        <p:spPr>
          <a:xfrm>
            <a:off x="195313" y="3719583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сесії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потрібно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сконфігурувати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параметри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класі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2">
            <a:extLst>
              <a:ext uri="{FF2B5EF4-FFF2-40B4-BE49-F238E27FC236}">
                <a16:creationId xmlns:a16="http://schemas.microsoft.com/office/drawing/2014/main" id="{1F919EC2-ED9A-4C45-B64B-C05D8E6AFABE}"/>
              </a:ext>
            </a:extLst>
          </p:cNvPr>
          <p:cNvSpPr/>
          <p:nvPr/>
        </p:nvSpPr>
        <p:spPr>
          <a:xfrm>
            <a:off x="195312" y="4551704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Всі сесії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працюєть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поверх об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IDistributedCache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надає вбудовану реалізацію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IDistributedCache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яку можна використовувати.</a:t>
            </a:r>
          </a:p>
        </p:txBody>
      </p:sp>
    </p:spTree>
    <p:extLst>
      <p:ext uri="{BB962C8B-B14F-4D97-AF65-F5344CB8AC3E}">
        <p14:creationId xmlns:p14="http://schemas.microsoft.com/office/powerpoint/2010/main" val="871153968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31F069-68D2-4BC1-B57F-B6872606BBBF}"/>
              </a:ext>
            </a:extLst>
          </p:cNvPr>
          <p:cNvSpPr txBox="1"/>
          <p:nvPr/>
        </p:nvSpPr>
        <p:spPr>
          <a:xfrm>
            <a:off x="109818" y="207412"/>
            <a:ext cx="11777382" cy="646330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services.AddDistributedMemoryCache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context.Session.Keys.Contains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$"Hello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context.Session.GetString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context.Session.SetString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"name"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2082952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3" y="271111"/>
            <a:ext cx="11886865" cy="85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спробувати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сесію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але не </a:t>
            </a:r>
            <a:r>
              <a:rPr lang="ru-RU" sz="26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використати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app.UseSession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то буде отримано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InvalidOperationException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5FE7557-6A1C-44B7-8357-9EAC4EFE9919}"/>
              </a:ext>
            </a:extLst>
          </p:cNvPr>
          <p:cNvSpPr/>
          <p:nvPr/>
        </p:nvSpPr>
        <p:spPr>
          <a:xfrm>
            <a:off x="195313" y="1301889"/>
            <a:ext cx="11886865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визначає ряд властивостей і методів: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Keys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Clear()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Get(string key)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GetInt32(string key)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GetString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(string key)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Set(string key, byte[] value)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SetInt32(string key, int value)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SetString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(string key, string value)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Remove(string key)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7453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використання конфігурації достатньо звернутися для відповідного налаштування за ключем: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BE1968-A3F2-4AD1-8A57-92613436DB51}"/>
              </a:ext>
            </a:extLst>
          </p:cNvPr>
          <p:cNvSpPr txBox="1"/>
          <p:nvPr/>
        </p:nvSpPr>
        <p:spPr>
          <a:xfrm>
            <a:off x="195314" y="1188319"/>
            <a:ext cx="97965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];</a:t>
            </a:r>
            <a:endParaRPr lang="uk-UA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906A01E-88E6-4479-9100-BAB22792B630}"/>
              </a:ext>
            </a:extLst>
          </p:cNvPr>
          <p:cNvSpPr/>
          <p:nvPr/>
        </p:nvSpPr>
        <p:spPr>
          <a:xfrm>
            <a:off x="195315" y="166537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можна 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динамічно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змінювати значення параметрів конфігурації: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438E9E-200F-4C5F-89F6-BB93126FEB9C}"/>
              </a:ext>
            </a:extLst>
          </p:cNvPr>
          <p:cNvSpPr txBox="1"/>
          <p:nvPr/>
        </p:nvSpPr>
        <p:spPr>
          <a:xfrm>
            <a:off x="187693" y="2142427"/>
            <a:ext cx="11616380" cy="42567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builder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.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AddInMemoryCollection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Dictionary&lt;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},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{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"31"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});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builder.Build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alice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lastname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simpson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firstname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lastname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 -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[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"age"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]}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185141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3" y="271111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b="1" dirty="0">
                <a:latin typeface="Arial" panose="020B0604020202020204" pitchFamily="34" charset="0"/>
                <a:cs typeface="Arial" panose="020B0604020202020204" pitchFamily="34" charset="0"/>
              </a:rPr>
              <a:t>Налаштування сесії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5FE7557-6A1C-44B7-8357-9EAC4EFE9919}"/>
              </a:ext>
            </a:extLst>
          </p:cNvPr>
          <p:cNvSpPr/>
          <p:nvPr/>
        </p:nvSpPr>
        <p:spPr>
          <a:xfrm>
            <a:off x="195313" y="743548"/>
            <a:ext cx="11886865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Для розмежування сесій їм присвоюється ідентифікатор. </a:t>
            </a: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Кожна сесія має свій ідентифікатор, який зберігається в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куках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За замовчуванням ці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cookie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мають назву ".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AspNet.Session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". 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Також за замовчуванням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cookie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мають налаштування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CookieHttpOnly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=true,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тому вони не доступні для клієнтських скриптів із браузера. </a:t>
            </a: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Але ми можемо перевизначити ряд налаштувань сесії за допомогою властивостей об'єкту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SessionOptions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Cookie.Name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Cookie.Domain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Cookie.HttpOnly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Cookie.Path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Cookie.Expiration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– час дії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TimeSpan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Cookie.IsEssential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– чи критичні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куки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для роботи додатку</a:t>
            </a:r>
          </a:p>
          <a:p>
            <a:pPr marL="457200" indent="-457200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IdleTimeout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– час дії сесії (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TimeSpan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при кожному новому запиті час починає відраховуватися спочатку</a:t>
            </a:r>
          </a:p>
        </p:txBody>
      </p:sp>
    </p:spTree>
    <p:extLst>
      <p:ext uri="{BB962C8B-B14F-4D97-AF65-F5344CB8AC3E}">
        <p14:creationId xmlns:p14="http://schemas.microsoft.com/office/powerpoint/2010/main" val="3009493475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B607A6-1D0F-4C04-B94A-600C0D00EBAB}"/>
              </a:ext>
            </a:extLst>
          </p:cNvPr>
          <p:cNvSpPr txBox="1"/>
          <p:nvPr/>
        </p:nvSpPr>
        <p:spPr>
          <a:xfrm>
            <a:off x="320039" y="217713"/>
            <a:ext cx="10303625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services.AddDistributedMemoryCache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(options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options.Cookie.Name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".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MyApp.Session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options.IdleTimeout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TimeSpan.FromSeconds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(3600);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options.Cookie.IsEssential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true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82414FB8-F4FE-45FA-8520-A18695338F34}"/>
              </a:ext>
            </a:extLst>
          </p:cNvPr>
          <p:cNvSpPr/>
          <p:nvPr/>
        </p:nvSpPr>
        <p:spPr>
          <a:xfrm>
            <a:off x="195316" y="3192781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b="1" dirty="0">
                <a:latin typeface="Arial" panose="020B0604020202020204" pitchFamily="34" charset="0"/>
                <a:cs typeface="Arial" panose="020B0604020202020204" pitchFamily="34" charset="0"/>
              </a:rPr>
              <a:t>Зберігання складних об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2600" b="1" dirty="0">
                <a:latin typeface="Arial" panose="020B0604020202020204" pitchFamily="34" charset="0"/>
                <a:cs typeface="Arial" panose="020B0604020202020204" pitchFamily="34" charset="0"/>
              </a:rPr>
              <a:t> в сесії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31F41C49-983E-414A-B80C-754657048E2B}"/>
              </a:ext>
            </a:extLst>
          </p:cNvPr>
          <p:cNvSpPr/>
          <p:nvPr/>
        </p:nvSpPr>
        <p:spPr>
          <a:xfrm>
            <a:off x="195316" y="3764535"/>
            <a:ext cx="11886865" cy="161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Якщо треба зберегти якийсь складний об’єкт, його треба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серіалізувати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в рядок, а при отриманні з сесії - назад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десеріалізувати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Зазвичай, цього визначаються методи розширення для об'єкта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ISession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а серіалізації використовується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Json.NET. 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12492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99A48B-4680-4DE0-B266-60DB6438FF73}"/>
              </a:ext>
            </a:extLst>
          </p:cNvPr>
          <p:cNvSpPr txBox="1"/>
          <p:nvPr/>
        </p:nvSpPr>
        <p:spPr>
          <a:xfrm>
            <a:off x="220288" y="234477"/>
            <a:ext cx="11617036" cy="36933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latin typeface="Cascadia Mono" panose="020B0609020000020004" pitchFamily="49" charset="0"/>
              </a:rPr>
              <a:t>SessionExtensions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Set&lt;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session,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key, T value)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session.SetString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(key,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JsonSerializer.Serialize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&lt;T&gt;(value));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T Get&lt;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session,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key)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value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session.GetString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(key);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value ==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?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default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(T) :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JsonSerializer.Deserialize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&lt;T&gt;(value);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85C4F40-0A75-4D8C-A7C1-8AD49D90D672}"/>
              </a:ext>
            </a:extLst>
          </p:cNvPr>
          <p:cNvSpPr/>
          <p:nvPr/>
        </p:nvSpPr>
        <p:spPr>
          <a:xfrm>
            <a:off x="152567" y="4057305"/>
            <a:ext cx="11886865" cy="47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Припустимо, у нас є клас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Person:</a:t>
            </a:r>
            <a:endParaRPr lang="uk-UA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A8F2DB-69A8-49E6-80DC-4CBED72FF1FF}"/>
              </a:ext>
            </a:extLst>
          </p:cNvPr>
          <p:cNvSpPr txBox="1"/>
          <p:nvPr/>
        </p:nvSpPr>
        <p:spPr>
          <a:xfrm>
            <a:off x="220288" y="4550523"/>
            <a:ext cx="6093228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Person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Name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Age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9642634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C7F6F1-ABD4-422C-A0B8-7304142ADB5E}"/>
              </a:ext>
            </a:extLst>
          </p:cNvPr>
          <p:cNvSpPr txBox="1"/>
          <p:nvPr/>
        </p:nvSpPr>
        <p:spPr>
          <a:xfrm>
            <a:off x="182371" y="166255"/>
            <a:ext cx="11827257" cy="59187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services.AddDistributedMemoryCache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app.UseSession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context.Session.Keys.Contains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"person"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))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Person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context.Session.Get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&lt;Person&gt;(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"person"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$"Hello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person.Name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, </a:t>
            </a:r>
          </a:p>
          <a:p>
            <a:pPr>
              <a:lnSpc>
                <a:spcPct val="75000"/>
              </a:lnSpc>
            </a:pPr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                                 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your age: 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person.Age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Person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person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Person { Name = 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"Tom"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Age = 22 };</a:t>
            </a:r>
          </a:p>
          <a:p>
            <a:pPr>
              <a:lnSpc>
                <a:spcPct val="75000"/>
              </a:lnSpc>
            </a:pPr>
            <a:r>
              <a:rPr lang="fr-F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context.Session.Set&lt;Person&gt;(</a:t>
            </a:r>
            <a:r>
              <a:rPr lang="fr-FR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"person"</a:t>
            </a:r>
            <a:r>
              <a:rPr lang="fr-FR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, person);</a:t>
            </a:r>
          </a:p>
          <a:p>
            <a:pPr>
              <a:lnSpc>
                <a:spcPct val="75000"/>
              </a:lnSpc>
            </a:pP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World!"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});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pPr>
              <a:lnSpc>
                <a:spcPct val="75000"/>
              </a:lnSpc>
            </a:pP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79865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замовчуванням через 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Dependency Injection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передається об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конфігурації: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0E2CAA-4E48-4994-B5B0-87D802A9A0C0}"/>
              </a:ext>
            </a:extLst>
          </p:cNvPr>
          <p:cNvSpPr txBox="1"/>
          <p:nvPr/>
        </p:nvSpPr>
        <p:spPr>
          <a:xfrm>
            <a:off x="195315" y="1348520"/>
            <a:ext cx="11542256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= config;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AppConfiguration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set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endParaRPr lang="uk-UA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world"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939608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3429000"/>
            <a:ext cx="1199668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даному випадку використовується чотири джерела конфігурації: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appsettings.json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appsettings.Development.json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змінні оточення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командного рядка</a:t>
            </a:r>
          </a:p>
          <a:p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ChainedConfigurationProvider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фактично поєднує усі провайдери в один ланцюжок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62E3CE-185E-41CE-869B-75E5631B3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15" y="109868"/>
            <a:ext cx="96297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1520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D013C93F-BA4E-49E5-B732-03079A1B6752}"/>
              </a:ext>
            </a:extLst>
          </p:cNvPr>
          <p:cNvSpPr/>
          <p:nvPr/>
        </p:nvSpPr>
        <p:spPr>
          <a:xfrm>
            <a:off x="195315" y="234212"/>
            <a:ext cx="119966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Нефайлові провайдери конфігурації</a:t>
            </a: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D4CDA502-5586-49CC-B2FF-5A3C85C05873}"/>
              </a:ext>
            </a:extLst>
          </p:cNvPr>
          <p:cNvSpPr/>
          <p:nvPr/>
        </p:nvSpPr>
        <p:spPr>
          <a:xfrm>
            <a:off x="195315" y="950086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Провайдер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CommandLineConfigurationProvider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забезпечує передачу аргументів командного рядка у конфігурацію додатку.</a:t>
            </a:r>
            <a:endParaRPr lang="uk-UA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B09A0B1C-A021-41D0-9906-FC2905FB7D8B}"/>
              </a:ext>
            </a:extLst>
          </p:cNvPr>
          <p:cNvSpPr/>
          <p:nvPr/>
        </p:nvSpPr>
        <p:spPr>
          <a:xfrm>
            <a:off x="195315" y="1947613"/>
            <a:ext cx="119966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використання цього провайдера в о</a:t>
            </a:r>
            <a:r>
              <a:rPr lang="ru-RU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викликається метод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AddCommandLine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який передаються аргументи командного рядка. 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2619C856-43FC-4126-AD0E-4A0DAE3D3E21}"/>
              </a:ext>
            </a:extLst>
          </p:cNvPr>
          <p:cNvSpPr/>
          <p:nvPr/>
        </p:nvSpPr>
        <p:spPr>
          <a:xfrm>
            <a:off x="195315" y="3378463"/>
            <a:ext cx="119966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аргумент командного рядка повинен представляти пару «ключ»-«значення».</a:t>
            </a:r>
          </a:p>
        </p:txBody>
      </p:sp>
      <p:sp>
        <p:nvSpPr>
          <p:cNvPr id="15" name="Прямоугольник 2">
            <a:extLst>
              <a:ext uri="{FF2B5EF4-FFF2-40B4-BE49-F238E27FC236}">
                <a16:creationId xmlns:a16="http://schemas.microsoft.com/office/drawing/2014/main" id="{24BC21EB-6985-4FD3-9E4D-B2D9D992DF01}"/>
              </a:ext>
            </a:extLst>
          </p:cNvPr>
          <p:cNvSpPr/>
          <p:nvPr/>
        </p:nvSpPr>
        <p:spPr>
          <a:xfrm>
            <a:off x="195316" y="4424054"/>
            <a:ext cx="11886866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key1=value1 --key2=value2 /key3=value3</a:t>
            </a:r>
          </a:p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--key1 value1 /key2 value2</a:t>
            </a:r>
          </a:p>
          <a:p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key1= key2=value2</a:t>
            </a:r>
            <a:endParaRPr lang="uk-UA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8625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Оформлення з жовтим обрамленням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B5BEA-1A94-46FE-A640-71D5A8BF25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9695C8A-0197-4B9C-A4A6-8EBC4BE030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7083</Words>
  <Application>Microsoft Office PowerPoint</Application>
  <PresentationFormat>Широкий екран</PresentationFormat>
  <Paragraphs>1028</Paragraphs>
  <Slides>63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63</vt:i4>
      </vt:variant>
    </vt:vector>
  </HeadingPairs>
  <TitlesOfParts>
    <vt:vector size="68" baseType="lpstr">
      <vt:lpstr>Arial</vt:lpstr>
      <vt:lpstr>Book Antiqua</vt:lpstr>
      <vt:lpstr>Cascadia Mono</vt:lpstr>
      <vt:lpstr>Consolas</vt:lpstr>
      <vt:lpstr>Оформлення з жовтим обрамленням 16x9</vt:lpstr>
      <vt:lpstr>Конфігурація. Стан додатку.  Куки. Сесії.</vt:lpstr>
      <vt:lpstr>Конфігурація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Стан додатку</vt:lpstr>
      <vt:lpstr>Презентація PowerPoint</vt:lpstr>
      <vt:lpstr>Презентація PowerPoint</vt:lpstr>
      <vt:lpstr>Куки</vt:lpstr>
      <vt:lpstr>Презентація PowerPoint</vt:lpstr>
      <vt:lpstr>Презентація PowerPoint</vt:lpstr>
      <vt:lpstr>Презентація PowerPoint</vt:lpstr>
      <vt:lpstr>Сесії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Типи даних та операції мови С</dc:title>
  <dc:creator/>
  <cp:lastModifiedBy/>
  <cp:revision>3</cp:revision>
  <dcterms:created xsi:type="dcterms:W3CDTF">2013-07-31T01:42:42Z</dcterms:created>
  <dcterms:modified xsi:type="dcterms:W3CDTF">2022-05-19T09:27:08Z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