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3"/>
  </p:sldMasterIdLst>
  <p:notesMasterIdLst>
    <p:notesMasterId r:id="rId67"/>
  </p:notesMasterIdLst>
  <p:handoutMasterIdLst>
    <p:handoutMasterId r:id="rId68"/>
  </p:handoutMasterIdLst>
  <p:sldIdLst>
    <p:sldId id="256" r:id="rId4"/>
    <p:sldId id="283" r:id="rId5"/>
    <p:sldId id="284" r:id="rId6"/>
    <p:sldId id="285" r:id="rId7"/>
    <p:sldId id="286" r:id="rId8"/>
    <p:sldId id="288" r:id="rId9"/>
    <p:sldId id="287" r:id="rId10"/>
    <p:sldId id="289" r:id="rId11"/>
    <p:sldId id="295" r:id="rId12"/>
    <p:sldId id="290" r:id="rId13"/>
    <p:sldId id="297" r:id="rId14"/>
    <p:sldId id="296" r:id="rId15"/>
    <p:sldId id="298" r:id="rId16"/>
    <p:sldId id="299" r:id="rId17"/>
    <p:sldId id="300" r:id="rId18"/>
    <p:sldId id="301" r:id="rId19"/>
    <p:sldId id="302" r:id="rId20"/>
    <p:sldId id="303" r:id="rId21"/>
    <p:sldId id="304" r:id="rId22"/>
    <p:sldId id="305" r:id="rId23"/>
    <p:sldId id="306" r:id="rId24"/>
    <p:sldId id="307" r:id="rId25"/>
    <p:sldId id="308" r:id="rId26"/>
    <p:sldId id="309" r:id="rId27"/>
    <p:sldId id="310" r:id="rId28"/>
    <p:sldId id="294" r:id="rId29"/>
    <p:sldId id="312" r:id="rId30"/>
    <p:sldId id="311" r:id="rId31"/>
    <p:sldId id="291" r:id="rId32"/>
    <p:sldId id="293" r:id="rId33"/>
    <p:sldId id="292" r:id="rId34"/>
    <p:sldId id="313" r:id="rId35"/>
    <p:sldId id="314" r:id="rId36"/>
    <p:sldId id="315" r:id="rId37"/>
    <p:sldId id="316" r:id="rId38"/>
    <p:sldId id="317" r:id="rId39"/>
    <p:sldId id="319" r:id="rId40"/>
    <p:sldId id="318" r:id="rId41"/>
    <p:sldId id="320" r:id="rId42"/>
    <p:sldId id="321" r:id="rId43"/>
    <p:sldId id="322" r:id="rId44"/>
    <p:sldId id="323" r:id="rId45"/>
    <p:sldId id="324" r:id="rId46"/>
    <p:sldId id="325" r:id="rId47"/>
    <p:sldId id="328" r:id="rId48"/>
    <p:sldId id="327" r:id="rId49"/>
    <p:sldId id="326" r:id="rId50"/>
    <p:sldId id="329" r:id="rId51"/>
    <p:sldId id="330" r:id="rId52"/>
    <p:sldId id="331" r:id="rId53"/>
    <p:sldId id="333" r:id="rId54"/>
    <p:sldId id="334" r:id="rId55"/>
    <p:sldId id="335" r:id="rId56"/>
    <p:sldId id="336" r:id="rId57"/>
    <p:sldId id="337" r:id="rId58"/>
    <p:sldId id="338" r:id="rId59"/>
    <p:sldId id="339" r:id="rId60"/>
    <p:sldId id="340" r:id="rId61"/>
    <p:sldId id="341" r:id="rId62"/>
    <p:sldId id="342" r:id="rId63"/>
    <p:sldId id="343" r:id="rId64"/>
    <p:sldId id="344" r:id="rId65"/>
    <p:sldId id="345" r:id="rId66"/>
  </p:sldIdLst>
  <p:sldSz cx="12192000" cy="6858000"/>
  <p:notesSz cx="6858000" cy="9144000"/>
  <p:defaultTextStyle>
    <a:defPPr>
      <a:defRPr lang="uk-UA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Book Antiqua" panose="02040602050305030304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Book Antiqua" panose="02040602050305030304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Book Antiqua" panose="02040602050305030304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Book Antiqua" panose="02040602050305030304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Book Antiqua" panose="02040602050305030304" pitchFamily="18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Book Antiqua" panose="02040602050305030304" pitchFamily="18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Book Antiqua" panose="02040602050305030304" pitchFamily="18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Book Antiqua" panose="02040602050305030304" pitchFamily="18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Book Antiqua" panose="02040602050305030304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3840" userDrawn="1">
          <p15:clr>
            <a:srgbClr val="A4A3A4"/>
          </p15:clr>
        </p15:guide>
        <p15:guide id="2" orient="horz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BC89EF96-8CEA-46FF-86C4-4CE0E7609802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9DCAF9ED-07DC-4A11-8D7F-57B35C25682E}" styleName="Средний стиль 1 —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560" autoAdjust="0"/>
    <p:restoredTop sz="90427" autoAdjust="0"/>
  </p:normalViewPr>
  <p:slideViewPr>
    <p:cSldViewPr snapToGrid="0">
      <p:cViewPr varScale="1">
        <p:scale>
          <a:sx n="46" d="100"/>
          <a:sy n="46" d="100"/>
        </p:scale>
        <p:origin x="62" y="34"/>
      </p:cViewPr>
      <p:guideLst>
        <p:guide pos="3840"/>
        <p:guide orient="horz" pos="216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101" d="100"/>
          <a:sy n="101" d="100"/>
        </p:scale>
        <p:origin x="2802" y="10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3.xml"/><Relationship Id="rId21" Type="http://schemas.openxmlformats.org/officeDocument/2006/relationships/slide" Target="slides/slide18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63" Type="http://schemas.openxmlformats.org/officeDocument/2006/relationships/slide" Target="slides/slide60.xml"/><Relationship Id="rId68" Type="http://schemas.openxmlformats.org/officeDocument/2006/relationships/handoutMaster" Target="handoutMasters/handoutMaster1.xml"/><Relationship Id="rId7" Type="http://schemas.openxmlformats.org/officeDocument/2006/relationships/slide" Target="slides/slide4.xml"/><Relationship Id="rId71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3.xml"/><Relationship Id="rId29" Type="http://schemas.openxmlformats.org/officeDocument/2006/relationships/slide" Target="slides/slide26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slide" Target="slides/slide50.xml"/><Relationship Id="rId58" Type="http://schemas.openxmlformats.org/officeDocument/2006/relationships/slide" Target="slides/slide55.xml"/><Relationship Id="rId66" Type="http://schemas.openxmlformats.org/officeDocument/2006/relationships/slide" Target="slides/slide63.xml"/><Relationship Id="rId5" Type="http://schemas.openxmlformats.org/officeDocument/2006/relationships/slide" Target="slides/slide2.xml"/><Relationship Id="rId61" Type="http://schemas.openxmlformats.org/officeDocument/2006/relationships/slide" Target="slides/slide58.xml"/><Relationship Id="rId19" Type="http://schemas.openxmlformats.org/officeDocument/2006/relationships/slide" Target="slides/slide1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56" Type="http://schemas.openxmlformats.org/officeDocument/2006/relationships/slide" Target="slides/slide53.xml"/><Relationship Id="rId64" Type="http://schemas.openxmlformats.org/officeDocument/2006/relationships/slide" Target="slides/slide61.xml"/><Relationship Id="rId69" Type="http://schemas.openxmlformats.org/officeDocument/2006/relationships/presProps" Target="presProps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72" Type="http://schemas.openxmlformats.org/officeDocument/2006/relationships/tableStyles" Target="tableStyles.xml"/><Relationship Id="rId3" Type="http://schemas.openxmlformats.org/officeDocument/2006/relationships/slideMaster" Target="slideMasters/slideMaster1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59" Type="http://schemas.openxmlformats.org/officeDocument/2006/relationships/slide" Target="slides/slide56.xml"/><Relationship Id="rId67" Type="http://schemas.openxmlformats.org/officeDocument/2006/relationships/notesMaster" Target="notesMasters/notesMaster1.xml"/><Relationship Id="rId20" Type="http://schemas.openxmlformats.org/officeDocument/2006/relationships/slide" Target="slides/slide17.xml"/><Relationship Id="rId41" Type="http://schemas.openxmlformats.org/officeDocument/2006/relationships/slide" Target="slides/slide38.xml"/><Relationship Id="rId54" Type="http://schemas.openxmlformats.org/officeDocument/2006/relationships/slide" Target="slides/slide51.xml"/><Relationship Id="rId62" Type="http://schemas.openxmlformats.org/officeDocument/2006/relationships/slide" Target="slides/slide59.xml"/><Relationship Id="rId7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3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57" Type="http://schemas.openxmlformats.org/officeDocument/2006/relationships/slide" Target="slides/slide54.xml"/><Relationship Id="rId10" Type="http://schemas.openxmlformats.org/officeDocument/2006/relationships/slide" Target="slides/slide7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slide" Target="slides/slide49.xml"/><Relationship Id="rId60" Type="http://schemas.openxmlformats.org/officeDocument/2006/relationships/slide" Target="slides/slide57.xml"/><Relationship Id="rId65" Type="http://schemas.openxmlformats.org/officeDocument/2006/relationships/slide" Target="slides/slide62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9" Type="http://schemas.openxmlformats.org/officeDocument/2006/relationships/slide" Target="slides/slide36.xml"/><Relationship Id="rId34" Type="http://schemas.openxmlformats.org/officeDocument/2006/relationships/slide" Target="slides/slide31.xml"/><Relationship Id="rId50" Type="http://schemas.openxmlformats.org/officeDocument/2006/relationships/slide" Target="slides/slide47.xml"/><Relationship Id="rId55" Type="http://schemas.openxmlformats.org/officeDocument/2006/relationships/slide" Target="slides/slide5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окажчик місця заповнення заголовка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3" name="Покажчик місця заповнення дати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rtl="0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D4460C22-DC08-404D-8455-658E94A4F109}" type="datetime1">
              <a:rPr lang="uk-UA"/>
              <a:pPr>
                <a:defRPr/>
              </a:pPr>
              <a:t>19.05.2022</a:t>
            </a:fld>
            <a:endParaRPr lang="uk-UA" dirty="0"/>
          </a:p>
        </p:txBody>
      </p:sp>
      <p:sp>
        <p:nvSpPr>
          <p:cNvPr id="4" name="Покажчик місця заповнення нижнього колонтитула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5" name="Покажчик місця заповнення номера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rtl="0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r>
              <a:rPr lang="uk-UA"/>
              <a:t>‹#›</a:t>
            </a:r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окажчик місця заповнення заголовка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3" name="Покажчик місця заповнення дати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rtl="0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A794906E-8F17-4985-9602-21DD10561B87}" type="datetime1">
              <a:rPr lang="uk-UA"/>
              <a:pPr>
                <a:defRPr/>
              </a:pPr>
              <a:t>19.05.2022</a:t>
            </a:fld>
            <a:endParaRPr lang="uk-UA" dirty="0"/>
          </a:p>
        </p:txBody>
      </p:sp>
      <p:sp>
        <p:nvSpPr>
          <p:cNvPr id="4" name="Покажчик місця заповнення зображення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uk-UA" noProof="0" dirty="0"/>
          </a:p>
        </p:txBody>
      </p:sp>
      <p:sp>
        <p:nvSpPr>
          <p:cNvPr id="5" name="Покажчик місця заповнення приміток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0861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uk-UA" noProof="0" dirty="0"/>
              <a:t>Зразок тексту</a:t>
            </a:r>
          </a:p>
          <a:p>
            <a:pPr lvl="1"/>
            <a:r>
              <a:rPr lang="uk-UA" noProof="0" dirty="0"/>
              <a:t>Другий рівень</a:t>
            </a:r>
          </a:p>
          <a:p>
            <a:pPr lvl="2"/>
            <a:r>
              <a:rPr lang="uk-UA" noProof="0" dirty="0"/>
              <a:t>Третій рівень</a:t>
            </a:r>
          </a:p>
          <a:p>
            <a:pPr lvl="3"/>
            <a:r>
              <a:rPr lang="uk-UA" noProof="0" dirty="0"/>
              <a:t>Четвертий рівень</a:t>
            </a:r>
          </a:p>
          <a:p>
            <a:pPr lvl="4"/>
            <a:r>
              <a:rPr lang="uk-UA" noProof="0" dirty="0"/>
              <a:t>П’ятий рівень</a:t>
            </a:r>
          </a:p>
        </p:txBody>
      </p:sp>
      <p:sp>
        <p:nvSpPr>
          <p:cNvPr id="6" name="Покажчик місця заповнення нижнього колонтитула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7" name="Покажчик місця заповнення номера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rtl="0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r>
              <a:rPr lang="uk-UA"/>
              <a:t>‹#›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Місце для зображення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243" name="Місце для нотаток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dirty="0"/>
          </a:p>
        </p:txBody>
      </p:sp>
      <p:sp>
        <p:nvSpPr>
          <p:cNvPr id="10244" name="Місце для номера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Book Antiqua" panose="0204060205030503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Book Antiqua" panose="0204060205030503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Book Antiqua" panose="0204060205030503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Book Antiqua" panose="0204060205030503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Book Antiqua" panose="0204060205030503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uk-UA" altLang="ru-RU" dirty="0"/>
              <a:t>‹#›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кутник 8"/>
          <p:cNvSpPr/>
          <p:nvPr/>
        </p:nvSpPr>
        <p:spPr>
          <a:xfrm>
            <a:off x="-2" y="1905000"/>
            <a:ext cx="12188827" cy="3200400"/>
          </a:xfrm>
          <a:prstGeom prst="rect">
            <a:avLst/>
          </a:prstGeom>
          <a:gradFill flip="none" rotWithShape="1">
            <a:gsLst>
              <a:gs pos="100000">
                <a:schemeClr val="accent1">
                  <a:alpha val="50000"/>
                </a:schemeClr>
              </a:gs>
              <a:gs pos="0">
                <a:schemeClr val="accent1">
                  <a:lumMod val="60000"/>
                  <a:lumOff val="40000"/>
                  <a:alpha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uk-UA" dirty="0"/>
          </a:p>
        </p:txBody>
      </p:sp>
      <p:sp>
        <p:nvSpPr>
          <p:cNvPr id="5" name="Прямокутник 9"/>
          <p:cNvSpPr/>
          <p:nvPr/>
        </p:nvSpPr>
        <p:spPr>
          <a:xfrm>
            <a:off x="-3" y="1795132"/>
            <a:ext cx="12188827" cy="73152"/>
          </a:xfrm>
          <a:prstGeom prst="rect">
            <a:avLst/>
          </a:prstGeom>
          <a:gradFill flip="none" rotWithShape="1">
            <a:gsLst>
              <a:gs pos="100000">
                <a:schemeClr val="accent1">
                  <a:alpha val="80000"/>
                </a:schemeClr>
              </a:gs>
              <a:gs pos="0">
                <a:schemeClr val="accent1">
                  <a:lumMod val="60000"/>
                  <a:lumOff val="40000"/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uk-UA" dirty="0"/>
          </a:p>
        </p:txBody>
      </p:sp>
      <p:sp>
        <p:nvSpPr>
          <p:cNvPr id="6" name="Прямокутник 10"/>
          <p:cNvSpPr/>
          <p:nvPr/>
        </p:nvSpPr>
        <p:spPr>
          <a:xfrm>
            <a:off x="-3" y="5142116"/>
            <a:ext cx="12188827" cy="73152"/>
          </a:xfrm>
          <a:prstGeom prst="rect">
            <a:avLst/>
          </a:prstGeom>
          <a:gradFill flip="none" rotWithShape="1">
            <a:gsLst>
              <a:gs pos="100000">
                <a:schemeClr val="accent1">
                  <a:alpha val="80000"/>
                </a:schemeClr>
              </a:gs>
              <a:gs pos="0">
                <a:schemeClr val="accent1">
                  <a:lumMod val="60000"/>
                  <a:lumOff val="40000"/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uk-UA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295400" y="2079812"/>
            <a:ext cx="9601200" cy="1724092"/>
          </a:xfrm>
        </p:spPr>
        <p:txBody>
          <a:bodyPr rtlCol="0"/>
          <a:lstStyle>
            <a:lvl1pPr algn="ctr" rtl="0">
              <a:defRPr sz="5400"/>
            </a:lvl1pPr>
          </a:lstStyle>
          <a:p>
            <a:r>
              <a:rPr lang="uk-UA" dirty="0"/>
              <a:t>Зразок заголовка</a:t>
            </a:r>
          </a:p>
        </p:txBody>
      </p:sp>
      <p:sp>
        <p:nvSpPr>
          <p:cNvPr id="3" name="Підзаголовок 2"/>
          <p:cNvSpPr>
            <a:spLocks noGrp="1"/>
          </p:cNvSpPr>
          <p:nvPr>
            <p:ph type="subTitle" idx="1"/>
          </p:nvPr>
        </p:nvSpPr>
        <p:spPr>
          <a:xfrm>
            <a:off x="1295400" y="3959352"/>
            <a:ext cx="9601200" cy="914400"/>
          </a:xfrm>
        </p:spPr>
        <p:txBody>
          <a:bodyPr rtlCol="0">
            <a:normAutofit/>
          </a:bodyPr>
          <a:lstStyle>
            <a:lvl1pPr marL="0" indent="0" algn="ctr" rtl="0">
              <a:spcBef>
                <a:spcPts val="0"/>
              </a:spcBef>
              <a:buNone/>
              <a:defRPr sz="2000"/>
            </a:lvl1pPr>
            <a:lvl2pPr marL="457200" indent="0" algn="ctr" rtl="0">
              <a:buNone/>
              <a:defRPr sz="2800"/>
            </a:lvl2pPr>
            <a:lvl3pPr marL="914400" indent="0" algn="ctr" rtl="0">
              <a:buNone/>
              <a:defRPr sz="2400"/>
            </a:lvl3pPr>
            <a:lvl4pPr marL="1371600" indent="0" algn="ctr" rtl="0">
              <a:buNone/>
              <a:defRPr sz="2000"/>
            </a:lvl4pPr>
            <a:lvl5pPr marL="1828800" indent="0" algn="ctr" rtl="0">
              <a:buNone/>
              <a:defRPr sz="2000"/>
            </a:lvl5pPr>
            <a:lvl6pPr marL="2286000" indent="0" algn="ctr" rtl="0">
              <a:buNone/>
              <a:defRPr sz="2000"/>
            </a:lvl6pPr>
            <a:lvl7pPr marL="2743200" indent="0" algn="ctr" rtl="0">
              <a:buNone/>
              <a:defRPr sz="2000"/>
            </a:lvl7pPr>
            <a:lvl8pPr marL="3200400" indent="0" algn="ctr" rtl="0">
              <a:buNone/>
              <a:defRPr sz="2000"/>
            </a:lvl8pPr>
            <a:lvl9pPr marL="3657600" indent="0" algn="ctr" rtl="0">
              <a:buNone/>
              <a:defRPr sz="2000"/>
            </a:lvl9pPr>
          </a:lstStyle>
          <a:p>
            <a:r>
              <a:rPr lang="uk-UA" dirty="0"/>
              <a:t>Клацніть, щоб змінити стиль зразка підзаголовка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3212879748"/>
      </p:ext>
    </p:extLst>
  </p:cSld>
  <p:clrMapOvr>
    <a:masterClrMapping/>
  </p:clrMapOvr>
  <p:transition spd="med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uk-UA" dirty="0"/>
              <a:t>Зразок заголовка</a:t>
            </a:r>
          </a:p>
        </p:txBody>
      </p:sp>
      <p:sp>
        <p:nvSpPr>
          <p:cNvPr id="3" name="Покажчик місця заповнення вертикального тексту 2"/>
          <p:cNvSpPr>
            <a:spLocks noGrp="1"/>
          </p:cNvSpPr>
          <p:nvPr>
            <p:ph type="body" orient="vert" idx="1"/>
          </p:nvPr>
        </p:nvSpPr>
        <p:spPr/>
        <p:txBody>
          <a:bodyPr vert="eaVert" rtlCol="0"/>
          <a:lstStyle>
            <a:lvl5pPr algn="l" rtl="0">
              <a:defRPr/>
            </a:lvl5pPr>
            <a:lvl6pPr algn="l" rtl="0">
              <a:defRPr/>
            </a:lvl6pPr>
            <a:lvl7pPr algn="l" rtl="0">
              <a:defRPr/>
            </a:lvl7pPr>
          </a:lstStyle>
          <a:p>
            <a:pPr lvl="0"/>
            <a:r>
              <a:rPr lang="uk-UA" dirty="0"/>
              <a:t>Зразок тексту</a:t>
            </a:r>
          </a:p>
          <a:p>
            <a:pPr lvl="1"/>
            <a:r>
              <a:rPr lang="uk-UA" dirty="0"/>
              <a:t>Другий рівень</a:t>
            </a:r>
          </a:p>
          <a:p>
            <a:pPr lvl="2"/>
            <a:r>
              <a:rPr lang="uk-UA" dirty="0"/>
              <a:t>Третій рівень</a:t>
            </a:r>
          </a:p>
          <a:p>
            <a:pPr lvl="3"/>
            <a:r>
              <a:rPr lang="uk-UA" dirty="0"/>
              <a:t>Четвертий рівень</a:t>
            </a:r>
          </a:p>
          <a:p>
            <a:pPr lvl="4"/>
            <a:r>
              <a:rPr lang="uk-UA" dirty="0"/>
              <a:t>П’ятий рівень</a:t>
            </a:r>
          </a:p>
        </p:txBody>
      </p:sp>
      <p:sp>
        <p:nvSpPr>
          <p:cNvPr id="4" name="Покажчик місця заповненн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E2B17C-8AD0-49C3-98BC-221E31B1C721}" type="datetime1">
              <a:rPr lang="uk-UA"/>
              <a:pPr>
                <a:defRPr/>
              </a:pPr>
              <a:t>19.05.2022</a:t>
            </a:fld>
            <a:endParaRPr lang="uk-UA" dirty="0"/>
          </a:p>
        </p:txBody>
      </p:sp>
      <p:sp>
        <p:nvSpPr>
          <p:cNvPr id="5" name="Покажчик місця заповненн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6" name="Покажчик місця заповненн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uk-UA"/>
              <a:t>‹#›</a:t>
            </a:r>
          </a:p>
        </p:txBody>
      </p:sp>
    </p:spTree>
    <p:extLst>
      <p:ext uri="{BB962C8B-B14F-4D97-AF65-F5344CB8AC3E}">
        <p14:creationId xmlns:p14="http://schemas.microsoft.com/office/powerpoint/2010/main" val="818672295"/>
      </p:ext>
    </p:extLst>
  </p:cSld>
  <p:clrMapOvr>
    <a:masterClrMapping/>
  </p:clrMapOvr>
  <p:transition spd="med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ий заголовок 1"/>
          <p:cNvSpPr>
            <a:spLocks noGrp="1"/>
          </p:cNvSpPr>
          <p:nvPr>
            <p:ph type="title" orient="vert"/>
          </p:nvPr>
        </p:nvSpPr>
        <p:spPr>
          <a:xfrm>
            <a:off x="8724901" y="274638"/>
            <a:ext cx="2628900" cy="5897562"/>
          </a:xfrm>
        </p:spPr>
        <p:txBody>
          <a:bodyPr vert="eaVert" rtlCol="0"/>
          <a:lstStyle/>
          <a:p>
            <a:r>
              <a:rPr lang="uk-UA" dirty="0"/>
              <a:t>Зразок заголовка</a:t>
            </a:r>
          </a:p>
        </p:txBody>
      </p:sp>
      <p:sp>
        <p:nvSpPr>
          <p:cNvPr id="3" name="Покажчик місця заповнення вертикального тексту 2"/>
          <p:cNvSpPr>
            <a:spLocks noGrp="1"/>
          </p:cNvSpPr>
          <p:nvPr>
            <p:ph type="body" orient="vert" idx="1"/>
          </p:nvPr>
        </p:nvSpPr>
        <p:spPr>
          <a:xfrm>
            <a:off x="838201" y="274638"/>
            <a:ext cx="7734300" cy="5897562"/>
          </a:xfrm>
        </p:spPr>
        <p:txBody>
          <a:bodyPr vert="eaVert" rtlCol="0"/>
          <a:lstStyle/>
          <a:p>
            <a:pPr lvl="0"/>
            <a:r>
              <a:rPr lang="uk-UA" dirty="0"/>
              <a:t>Зразок тексту</a:t>
            </a:r>
          </a:p>
          <a:p>
            <a:pPr lvl="1"/>
            <a:r>
              <a:rPr lang="uk-UA" dirty="0"/>
              <a:t>Другий рівень</a:t>
            </a:r>
          </a:p>
          <a:p>
            <a:pPr lvl="2"/>
            <a:r>
              <a:rPr lang="uk-UA" dirty="0"/>
              <a:t>Третій рівень</a:t>
            </a:r>
          </a:p>
          <a:p>
            <a:pPr lvl="3"/>
            <a:r>
              <a:rPr lang="uk-UA" dirty="0"/>
              <a:t>Четвертий рівень</a:t>
            </a:r>
          </a:p>
          <a:p>
            <a:pPr lvl="4"/>
            <a:r>
              <a:rPr lang="uk-UA" dirty="0"/>
              <a:t>П’ятий рівень</a:t>
            </a:r>
          </a:p>
        </p:txBody>
      </p:sp>
      <p:sp>
        <p:nvSpPr>
          <p:cNvPr id="4" name="Покажчик місця заповненн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DB51AD-A7FD-41C3-9C9A-9CE69AB346DA}" type="datetime1">
              <a:rPr lang="uk-UA"/>
              <a:pPr>
                <a:defRPr/>
              </a:pPr>
              <a:t>19.05.2022</a:t>
            </a:fld>
            <a:endParaRPr lang="uk-UA" dirty="0"/>
          </a:p>
        </p:txBody>
      </p:sp>
      <p:sp>
        <p:nvSpPr>
          <p:cNvPr id="5" name="Покажчик місця заповненн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6" name="Покажчик місця заповненн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uk-UA"/>
              <a:t>‹#›</a:t>
            </a:r>
          </a:p>
        </p:txBody>
      </p:sp>
    </p:spTree>
    <p:extLst>
      <p:ext uri="{BB962C8B-B14F-4D97-AF65-F5344CB8AC3E}">
        <p14:creationId xmlns:p14="http://schemas.microsoft.com/office/powerpoint/2010/main" val="3313862296"/>
      </p:ext>
    </p:extLst>
  </p:cSld>
  <p:clrMapOvr>
    <a:masterClrMapping/>
  </p:clrMapOvr>
  <p:transition spd="med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і вмі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uk-UA" dirty="0"/>
              <a:t>Зразок заголовка</a:t>
            </a:r>
          </a:p>
        </p:txBody>
      </p:sp>
      <p:sp>
        <p:nvSpPr>
          <p:cNvPr id="3" name="Покажчик місця заповнення вмісту 2"/>
          <p:cNvSpPr>
            <a:spLocks noGrp="1"/>
          </p:cNvSpPr>
          <p:nvPr>
            <p:ph idx="1"/>
          </p:nvPr>
        </p:nvSpPr>
        <p:spPr/>
        <p:txBody>
          <a:bodyPr rtlCol="0"/>
          <a:lstStyle>
            <a:lvl5pPr algn="l" rtl="0">
              <a:defRPr/>
            </a:lvl5pPr>
            <a:lvl6pPr algn="l" rtl="0">
              <a:defRPr/>
            </a:lvl6pPr>
            <a:lvl7pPr algn="l" rtl="0">
              <a:defRPr/>
            </a:lvl7pPr>
            <a:lvl8pPr algn="l" rtl="0">
              <a:defRPr/>
            </a:lvl8pPr>
            <a:lvl9pPr algn="l" rtl="0">
              <a:defRPr/>
            </a:lvl9pPr>
          </a:lstStyle>
          <a:p>
            <a:pPr lvl="0"/>
            <a:r>
              <a:rPr lang="uk-UA" dirty="0"/>
              <a:t>Зразок тексту</a:t>
            </a:r>
          </a:p>
          <a:p>
            <a:pPr lvl="1"/>
            <a:r>
              <a:rPr lang="uk-UA" dirty="0"/>
              <a:t>Другий рівень</a:t>
            </a:r>
          </a:p>
          <a:p>
            <a:pPr lvl="2"/>
            <a:r>
              <a:rPr lang="uk-UA" dirty="0"/>
              <a:t>Третій рівень</a:t>
            </a:r>
          </a:p>
          <a:p>
            <a:pPr lvl="3"/>
            <a:r>
              <a:rPr lang="uk-UA" dirty="0"/>
              <a:t>Четвертий рівень</a:t>
            </a:r>
          </a:p>
          <a:p>
            <a:pPr lvl="4"/>
            <a:r>
              <a:rPr lang="uk-UA" dirty="0"/>
              <a:t>П’ятий рівень</a:t>
            </a:r>
          </a:p>
        </p:txBody>
      </p:sp>
      <p:sp>
        <p:nvSpPr>
          <p:cNvPr id="4" name="Покажчик місця заповненн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271284-7C3E-410E-9BAB-3BAB5FB193AC}" type="datetime1">
              <a:rPr lang="uk-UA"/>
              <a:pPr>
                <a:defRPr/>
              </a:pPr>
              <a:t>19.05.2022</a:t>
            </a:fld>
            <a:endParaRPr lang="uk-UA" dirty="0"/>
          </a:p>
        </p:txBody>
      </p:sp>
      <p:sp>
        <p:nvSpPr>
          <p:cNvPr id="5" name="Покажчик місця заповненн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6" name="Покажчик місця заповненн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uk-UA"/>
              <a:t>‹#›</a:t>
            </a:r>
          </a:p>
        </p:txBody>
      </p:sp>
    </p:spTree>
    <p:extLst>
      <p:ext uri="{BB962C8B-B14F-4D97-AF65-F5344CB8AC3E}">
        <p14:creationId xmlns:p14="http://schemas.microsoft.com/office/powerpoint/2010/main" val="1892464123"/>
      </p:ext>
    </p:extLst>
  </p:cSld>
  <p:clrMapOvr>
    <a:masterClrMapping/>
  </p:clrMapOvr>
  <p:transition spd="med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озділу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95400" y="2130552"/>
            <a:ext cx="9601200" cy="2359152"/>
          </a:xfrm>
        </p:spPr>
        <p:txBody>
          <a:bodyPr rtlCol="0">
            <a:normAutofit/>
          </a:bodyPr>
          <a:lstStyle>
            <a:lvl1pPr algn="ctr" rtl="0">
              <a:defRPr sz="5400" b="1"/>
            </a:lvl1pPr>
          </a:lstStyle>
          <a:p>
            <a:r>
              <a:rPr lang="uk-UA" dirty="0"/>
              <a:t>Зразок заголовка</a:t>
            </a:r>
          </a:p>
        </p:txBody>
      </p:sp>
      <p:sp>
        <p:nvSpPr>
          <p:cNvPr id="3" name="Покажчик місця заповнення тексту 2"/>
          <p:cNvSpPr>
            <a:spLocks noGrp="1"/>
          </p:cNvSpPr>
          <p:nvPr>
            <p:ph type="body" idx="1"/>
          </p:nvPr>
        </p:nvSpPr>
        <p:spPr>
          <a:xfrm>
            <a:off x="1295400" y="4572000"/>
            <a:ext cx="9601200" cy="841248"/>
          </a:xfrm>
        </p:spPr>
        <p:txBody>
          <a:bodyPr rtlCol="0"/>
          <a:lstStyle>
            <a:lvl1pPr marL="0" indent="0" algn="ctr" rtl="0">
              <a:spcBef>
                <a:spcPts val="0"/>
              </a:spcBef>
              <a:buNone/>
              <a:defRPr sz="200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  <a:lvl2pPr marL="457200" indent="0" algn="l" rtl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l" rtl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l" rtl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l" rtl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l" rtl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l" rtl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l" rtl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l" rtl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 dirty="0"/>
              <a:t>Зразок тексту</a:t>
            </a:r>
          </a:p>
        </p:txBody>
      </p:sp>
      <p:sp>
        <p:nvSpPr>
          <p:cNvPr id="4" name="Покажчик місця заповненн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BFFF44-F2E9-4D04-97E2-17EEFF733D5A}" type="datetime1">
              <a:rPr lang="uk-UA"/>
              <a:pPr>
                <a:defRPr/>
              </a:pPr>
              <a:t>19.05.2022</a:t>
            </a:fld>
            <a:endParaRPr lang="uk-UA" dirty="0"/>
          </a:p>
        </p:txBody>
      </p:sp>
      <p:sp>
        <p:nvSpPr>
          <p:cNvPr id="5" name="Покажчик місця заповненн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6" name="Покажчик місця заповненн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uk-UA"/>
              <a:t>‹#›</a:t>
            </a:r>
          </a:p>
        </p:txBody>
      </p:sp>
    </p:spTree>
    <p:extLst>
      <p:ext uri="{BB962C8B-B14F-4D97-AF65-F5344CB8AC3E}">
        <p14:creationId xmlns:p14="http://schemas.microsoft.com/office/powerpoint/2010/main" val="125988485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med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екземпляри вміст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uk-UA" dirty="0"/>
              <a:t>Зразок заголовка</a:t>
            </a:r>
          </a:p>
        </p:txBody>
      </p:sp>
      <p:sp>
        <p:nvSpPr>
          <p:cNvPr id="3" name="Покажчик місця заповнення вмісту 2"/>
          <p:cNvSpPr>
            <a:spLocks noGrp="1"/>
          </p:cNvSpPr>
          <p:nvPr>
            <p:ph sz="half" idx="1"/>
          </p:nvPr>
        </p:nvSpPr>
        <p:spPr>
          <a:xfrm>
            <a:off x="1341120" y="1901952"/>
            <a:ext cx="4572000" cy="4123944"/>
          </a:xfrm>
        </p:spPr>
        <p:txBody>
          <a:bodyPr rtlCol="0">
            <a:normAutofit/>
          </a:bodyPr>
          <a:lstStyle>
            <a:lvl1pPr algn="l" rtl="0">
              <a:defRPr sz="2000"/>
            </a:lvl1pPr>
            <a:lvl2pPr algn="l" rtl="0">
              <a:defRPr sz="1800"/>
            </a:lvl2pPr>
            <a:lvl3pPr algn="l" rtl="0">
              <a:defRPr sz="1600"/>
            </a:lvl3pPr>
            <a:lvl4pPr algn="l" rtl="0">
              <a:defRPr sz="1400"/>
            </a:lvl4pPr>
            <a:lvl5pPr algn="l" rtl="0">
              <a:defRPr sz="1400"/>
            </a:lvl5pPr>
            <a:lvl6pPr algn="l" rtl="0">
              <a:defRPr sz="1400"/>
            </a:lvl6pPr>
            <a:lvl7pPr algn="l" rtl="0">
              <a:defRPr sz="1400"/>
            </a:lvl7pPr>
            <a:lvl8pPr algn="l" rtl="0">
              <a:defRPr sz="1400"/>
            </a:lvl8pPr>
            <a:lvl9pPr algn="l" rtl="0">
              <a:defRPr sz="1400"/>
            </a:lvl9pPr>
          </a:lstStyle>
          <a:p>
            <a:pPr lvl="0"/>
            <a:r>
              <a:rPr lang="uk-UA" dirty="0"/>
              <a:t>Зразок тексту</a:t>
            </a:r>
          </a:p>
          <a:p>
            <a:pPr lvl="1"/>
            <a:r>
              <a:rPr lang="uk-UA" dirty="0"/>
              <a:t>Другий рівень</a:t>
            </a:r>
          </a:p>
          <a:p>
            <a:pPr lvl="2"/>
            <a:r>
              <a:rPr lang="uk-UA" dirty="0"/>
              <a:t>Третій рівень</a:t>
            </a:r>
          </a:p>
          <a:p>
            <a:pPr lvl="3"/>
            <a:r>
              <a:rPr lang="uk-UA" dirty="0"/>
              <a:t>Четвертий рівень</a:t>
            </a:r>
          </a:p>
          <a:p>
            <a:pPr lvl="4"/>
            <a:r>
              <a:rPr lang="uk-UA" dirty="0"/>
              <a:t>П’ятий рівень</a:t>
            </a:r>
          </a:p>
        </p:txBody>
      </p:sp>
      <p:sp>
        <p:nvSpPr>
          <p:cNvPr id="4" name="Покажчик місця заповнення вмісту 3"/>
          <p:cNvSpPr>
            <a:spLocks noGrp="1"/>
          </p:cNvSpPr>
          <p:nvPr>
            <p:ph sz="half" idx="2"/>
          </p:nvPr>
        </p:nvSpPr>
        <p:spPr>
          <a:xfrm>
            <a:off x="6278880" y="1901952"/>
            <a:ext cx="4572000" cy="4123944"/>
          </a:xfrm>
        </p:spPr>
        <p:txBody>
          <a:bodyPr rtlCol="0">
            <a:normAutofit/>
          </a:bodyPr>
          <a:lstStyle>
            <a:lvl1pPr algn="l" rtl="0">
              <a:defRPr sz="2000"/>
            </a:lvl1pPr>
            <a:lvl2pPr algn="l" rtl="0">
              <a:defRPr sz="1800"/>
            </a:lvl2pPr>
            <a:lvl3pPr algn="l" rtl="0">
              <a:defRPr sz="1600"/>
            </a:lvl3pPr>
            <a:lvl4pPr algn="l" rtl="0">
              <a:defRPr sz="1400"/>
            </a:lvl4pPr>
            <a:lvl5pPr algn="l" rtl="0">
              <a:defRPr sz="1400"/>
            </a:lvl5pPr>
            <a:lvl6pPr algn="l" rtl="0">
              <a:defRPr sz="1400"/>
            </a:lvl6pPr>
            <a:lvl7pPr algn="l" rtl="0">
              <a:defRPr sz="1400"/>
            </a:lvl7pPr>
            <a:lvl8pPr algn="l" rtl="0">
              <a:defRPr sz="1400"/>
            </a:lvl8pPr>
            <a:lvl9pPr algn="l" rtl="0">
              <a:defRPr sz="1400"/>
            </a:lvl9pPr>
          </a:lstStyle>
          <a:p>
            <a:pPr lvl="0"/>
            <a:r>
              <a:rPr lang="uk-UA" dirty="0"/>
              <a:t>Зразок тексту</a:t>
            </a:r>
          </a:p>
          <a:p>
            <a:pPr lvl="1"/>
            <a:r>
              <a:rPr lang="uk-UA" dirty="0"/>
              <a:t>Другий рівень</a:t>
            </a:r>
          </a:p>
          <a:p>
            <a:pPr lvl="2"/>
            <a:r>
              <a:rPr lang="uk-UA" dirty="0"/>
              <a:t>Третій рівень</a:t>
            </a:r>
          </a:p>
          <a:p>
            <a:pPr lvl="3"/>
            <a:r>
              <a:rPr lang="uk-UA" dirty="0"/>
              <a:t>Четвертий рівень</a:t>
            </a:r>
          </a:p>
          <a:p>
            <a:pPr lvl="4"/>
            <a:r>
              <a:rPr lang="uk-UA" dirty="0"/>
              <a:t>П’ятий рівень</a:t>
            </a:r>
          </a:p>
        </p:txBody>
      </p:sp>
      <p:sp>
        <p:nvSpPr>
          <p:cNvPr id="5" name="Покажчик місця заповненн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06F164-D4BE-4226-9746-82A076C0C417}" type="datetime1">
              <a:rPr lang="uk-UA"/>
              <a:pPr>
                <a:defRPr/>
              </a:pPr>
              <a:t>19.05.2022</a:t>
            </a:fld>
            <a:endParaRPr lang="uk-UA" dirty="0"/>
          </a:p>
        </p:txBody>
      </p:sp>
      <p:sp>
        <p:nvSpPr>
          <p:cNvPr id="6" name="Покажчик місця заповненн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7" name="Покажчик місця заповненн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uk-UA"/>
              <a:t>‹#›</a:t>
            </a:r>
          </a:p>
        </p:txBody>
      </p:sp>
    </p:spTree>
    <p:extLst>
      <p:ext uri="{BB962C8B-B14F-4D97-AF65-F5344CB8AC3E}">
        <p14:creationId xmlns:p14="http://schemas.microsoft.com/office/powerpoint/2010/main" val="3170379707"/>
      </p:ext>
    </p:extLst>
  </p:cSld>
  <p:clrMapOvr>
    <a:masterClrMapping/>
  </p:clrMapOvr>
  <p:transition spd="med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uk-UA" dirty="0"/>
              <a:t>Зразок заголовка</a:t>
            </a:r>
          </a:p>
        </p:txBody>
      </p:sp>
      <p:sp>
        <p:nvSpPr>
          <p:cNvPr id="3" name="Покажчик місця заповнення тексту 2"/>
          <p:cNvSpPr>
            <a:spLocks noGrp="1"/>
          </p:cNvSpPr>
          <p:nvPr>
            <p:ph type="body" idx="1"/>
          </p:nvPr>
        </p:nvSpPr>
        <p:spPr>
          <a:xfrm>
            <a:off x="1341120" y="1837464"/>
            <a:ext cx="4572000" cy="766588"/>
          </a:xfrm>
        </p:spPr>
        <p:txBody>
          <a:bodyPr rtlCol="0" anchor="ctr">
            <a:normAutofit/>
          </a:bodyPr>
          <a:lstStyle>
            <a:lvl1pPr marL="0" indent="0" algn="l" rtl="0">
              <a:spcBef>
                <a:spcPts val="0"/>
              </a:spcBef>
              <a:buNone/>
              <a:defRPr sz="2200" b="1">
                <a:solidFill>
                  <a:schemeClr val="tx1"/>
                </a:solidFill>
              </a:defRPr>
            </a:lvl1pPr>
            <a:lvl2pPr marL="457200" indent="0" algn="l" rtl="0">
              <a:buNone/>
              <a:defRPr sz="2000" b="1"/>
            </a:lvl2pPr>
            <a:lvl3pPr marL="914400" indent="0" algn="l" rtl="0">
              <a:buNone/>
              <a:defRPr sz="1800" b="1"/>
            </a:lvl3pPr>
            <a:lvl4pPr marL="1371600" indent="0" algn="l" rtl="0">
              <a:buNone/>
              <a:defRPr sz="1600" b="1"/>
            </a:lvl4pPr>
            <a:lvl5pPr marL="1828800" indent="0" algn="l" rtl="0">
              <a:buNone/>
              <a:defRPr sz="1600" b="1"/>
            </a:lvl5pPr>
            <a:lvl6pPr marL="2286000" indent="0" algn="l" rtl="0">
              <a:buNone/>
              <a:defRPr sz="1600" b="1"/>
            </a:lvl6pPr>
            <a:lvl7pPr marL="2743200" indent="0" algn="l" rtl="0">
              <a:buNone/>
              <a:defRPr sz="1600" b="1"/>
            </a:lvl7pPr>
            <a:lvl8pPr marL="3200400" indent="0" algn="l" rtl="0">
              <a:buNone/>
              <a:defRPr sz="1600" b="1"/>
            </a:lvl8pPr>
            <a:lvl9pPr marL="3657600" indent="0" algn="l" rtl="0">
              <a:buNone/>
              <a:defRPr sz="1600" b="1"/>
            </a:lvl9pPr>
          </a:lstStyle>
          <a:p>
            <a:pPr lvl="0"/>
            <a:r>
              <a:rPr lang="uk-UA" dirty="0"/>
              <a:t>Зразок тексту</a:t>
            </a:r>
          </a:p>
        </p:txBody>
      </p:sp>
      <p:sp>
        <p:nvSpPr>
          <p:cNvPr id="4" name="Покажчик місця заповнення вмісту 3"/>
          <p:cNvSpPr>
            <a:spLocks noGrp="1"/>
          </p:cNvSpPr>
          <p:nvPr>
            <p:ph sz="half" idx="2"/>
          </p:nvPr>
        </p:nvSpPr>
        <p:spPr>
          <a:xfrm>
            <a:off x="1341120" y="2740734"/>
            <a:ext cx="4572000" cy="3288847"/>
          </a:xfrm>
        </p:spPr>
        <p:txBody>
          <a:bodyPr rtlCol="0">
            <a:normAutofit/>
          </a:bodyPr>
          <a:lstStyle>
            <a:lvl1pPr algn="l" rtl="0">
              <a:defRPr sz="1800"/>
            </a:lvl1pPr>
            <a:lvl2pPr algn="l" rtl="0">
              <a:defRPr sz="1600"/>
            </a:lvl2pPr>
            <a:lvl3pPr algn="l" rtl="0">
              <a:defRPr sz="1400"/>
            </a:lvl3pPr>
            <a:lvl4pPr algn="l" rtl="0">
              <a:defRPr sz="1200"/>
            </a:lvl4pPr>
            <a:lvl5pPr algn="l" rtl="0">
              <a:defRPr sz="1200"/>
            </a:lvl5pPr>
            <a:lvl6pPr algn="l" rtl="0">
              <a:defRPr sz="1200"/>
            </a:lvl6pPr>
            <a:lvl7pPr algn="l" rtl="0">
              <a:defRPr sz="1200"/>
            </a:lvl7pPr>
            <a:lvl8pPr algn="l" rtl="0">
              <a:defRPr sz="1200"/>
            </a:lvl8pPr>
            <a:lvl9pPr algn="l" rtl="0">
              <a:defRPr sz="1200"/>
            </a:lvl9pPr>
          </a:lstStyle>
          <a:p>
            <a:pPr lvl="0"/>
            <a:r>
              <a:rPr lang="uk-UA" dirty="0"/>
              <a:t>Зразок тексту</a:t>
            </a:r>
          </a:p>
          <a:p>
            <a:pPr lvl="1"/>
            <a:r>
              <a:rPr lang="uk-UA" dirty="0"/>
              <a:t>Другий рівень</a:t>
            </a:r>
          </a:p>
          <a:p>
            <a:pPr lvl="2"/>
            <a:r>
              <a:rPr lang="uk-UA" dirty="0"/>
              <a:t>Третій рівень</a:t>
            </a:r>
          </a:p>
          <a:p>
            <a:pPr lvl="3"/>
            <a:r>
              <a:rPr lang="uk-UA" dirty="0"/>
              <a:t>Четвертий рівень</a:t>
            </a:r>
          </a:p>
          <a:p>
            <a:pPr lvl="4"/>
            <a:r>
              <a:rPr lang="uk-UA" dirty="0"/>
              <a:t>П’ятий рівень</a:t>
            </a:r>
          </a:p>
        </p:txBody>
      </p:sp>
      <p:sp>
        <p:nvSpPr>
          <p:cNvPr id="5" name="Покажчик місця заповнення тексту 4"/>
          <p:cNvSpPr>
            <a:spLocks noGrp="1"/>
          </p:cNvSpPr>
          <p:nvPr>
            <p:ph type="body" sz="quarter" idx="3"/>
          </p:nvPr>
        </p:nvSpPr>
        <p:spPr>
          <a:xfrm>
            <a:off x="6278880" y="1837464"/>
            <a:ext cx="4572000" cy="766588"/>
          </a:xfrm>
        </p:spPr>
        <p:txBody>
          <a:bodyPr rtlCol="0" anchor="ctr">
            <a:normAutofit/>
          </a:bodyPr>
          <a:lstStyle>
            <a:lvl1pPr marL="0" indent="0" algn="l" rtl="0">
              <a:spcBef>
                <a:spcPts val="0"/>
              </a:spcBef>
              <a:buNone/>
              <a:defRPr sz="2200" b="1">
                <a:solidFill>
                  <a:schemeClr val="tx1"/>
                </a:solidFill>
              </a:defRPr>
            </a:lvl1pPr>
            <a:lvl2pPr marL="457200" indent="0" algn="l" rtl="0">
              <a:buNone/>
              <a:defRPr sz="2000" b="1"/>
            </a:lvl2pPr>
            <a:lvl3pPr marL="914400" indent="0" algn="l" rtl="0">
              <a:buNone/>
              <a:defRPr sz="1800" b="1"/>
            </a:lvl3pPr>
            <a:lvl4pPr marL="1371600" indent="0" algn="l" rtl="0">
              <a:buNone/>
              <a:defRPr sz="1600" b="1"/>
            </a:lvl4pPr>
            <a:lvl5pPr marL="1828800" indent="0" algn="l" rtl="0">
              <a:buNone/>
              <a:defRPr sz="1600" b="1"/>
            </a:lvl5pPr>
            <a:lvl6pPr marL="2286000" indent="0" algn="l" rtl="0">
              <a:buNone/>
              <a:defRPr sz="1600" b="1"/>
            </a:lvl6pPr>
            <a:lvl7pPr marL="2743200" indent="0" algn="l" rtl="0">
              <a:buNone/>
              <a:defRPr sz="1600" b="1"/>
            </a:lvl7pPr>
            <a:lvl8pPr marL="3200400" indent="0" algn="l" rtl="0">
              <a:buNone/>
              <a:defRPr sz="1600" b="1"/>
            </a:lvl8pPr>
            <a:lvl9pPr marL="3657600" indent="0" algn="l" rtl="0">
              <a:buNone/>
              <a:defRPr sz="1600" b="1"/>
            </a:lvl9pPr>
          </a:lstStyle>
          <a:p>
            <a:pPr lvl="0"/>
            <a:r>
              <a:rPr lang="uk-UA" dirty="0"/>
              <a:t>Зразок тексту</a:t>
            </a:r>
          </a:p>
        </p:txBody>
      </p:sp>
      <p:sp>
        <p:nvSpPr>
          <p:cNvPr id="6" name="Покажчик місця заповнення вмісту 5"/>
          <p:cNvSpPr>
            <a:spLocks noGrp="1"/>
          </p:cNvSpPr>
          <p:nvPr>
            <p:ph sz="quarter" idx="4"/>
          </p:nvPr>
        </p:nvSpPr>
        <p:spPr>
          <a:xfrm>
            <a:off x="6278880" y="2740734"/>
            <a:ext cx="4572000" cy="3288847"/>
          </a:xfrm>
        </p:spPr>
        <p:txBody>
          <a:bodyPr rtlCol="0">
            <a:normAutofit/>
          </a:bodyPr>
          <a:lstStyle>
            <a:lvl1pPr algn="l" rtl="0">
              <a:defRPr sz="1800"/>
            </a:lvl1pPr>
            <a:lvl2pPr algn="l" rtl="0">
              <a:defRPr sz="1600"/>
            </a:lvl2pPr>
            <a:lvl3pPr algn="l" rtl="0">
              <a:defRPr sz="1400"/>
            </a:lvl3pPr>
            <a:lvl4pPr algn="l" rtl="0">
              <a:defRPr sz="1200"/>
            </a:lvl4pPr>
            <a:lvl5pPr algn="l" rtl="0">
              <a:defRPr sz="1200"/>
            </a:lvl5pPr>
            <a:lvl6pPr algn="l" rtl="0">
              <a:defRPr sz="1200"/>
            </a:lvl6pPr>
            <a:lvl7pPr algn="l" rtl="0">
              <a:defRPr sz="1200"/>
            </a:lvl7pPr>
            <a:lvl8pPr algn="l" rtl="0">
              <a:defRPr sz="1200"/>
            </a:lvl8pPr>
            <a:lvl9pPr algn="l" rtl="0">
              <a:defRPr sz="1200"/>
            </a:lvl9pPr>
          </a:lstStyle>
          <a:p>
            <a:pPr lvl="0"/>
            <a:r>
              <a:rPr lang="uk-UA" dirty="0"/>
              <a:t>Зразок тексту</a:t>
            </a:r>
          </a:p>
          <a:p>
            <a:pPr lvl="1"/>
            <a:r>
              <a:rPr lang="uk-UA" dirty="0"/>
              <a:t>Другий рівень</a:t>
            </a:r>
          </a:p>
          <a:p>
            <a:pPr lvl="2"/>
            <a:r>
              <a:rPr lang="uk-UA" dirty="0"/>
              <a:t>Третій рівень</a:t>
            </a:r>
          </a:p>
          <a:p>
            <a:pPr lvl="3"/>
            <a:r>
              <a:rPr lang="uk-UA" dirty="0"/>
              <a:t>Четвертий рівень</a:t>
            </a:r>
          </a:p>
          <a:p>
            <a:pPr lvl="4"/>
            <a:r>
              <a:rPr lang="uk-UA" dirty="0"/>
              <a:t>П’ятий рівень</a:t>
            </a:r>
          </a:p>
        </p:txBody>
      </p:sp>
      <p:sp>
        <p:nvSpPr>
          <p:cNvPr id="7" name="Покажчик місця заповненн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E6525C-62A9-4170-A994-7ECAAA968DC8}" type="datetime1">
              <a:rPr lang="uk-UA"/>
              <a:pPr>
                <a:defRPr/>
              </a:pPr>
              <a:t>19.05.2022</a:t>
            </a:fld>
            <a:endParaRPr lang="uk-UA" dirty="0"/>
          </a:p>
        </p:txBody>
      </p:sp>
      <p:sp>
        <p:nvSpPr>
          <p:cNvPr id="8" name="Покажчик місця заповненн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9" name="Покажчик місця заповненн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uk-UA"/>
              <a:t>‹#›</a:t>
            </a:r>
          </a:p>
        </p:txBody>
      </p:sp>
    </p:spTree>
    <p:extLst>
      <p:ext uri="{BB962C8B-B14F-4D97-AF65-F5344CB8AC3E}">
        <p14:creationId xmlns:p14="http://schemas.microsoft.com/office/powerpoint/2010/main" val="1117553714"/>
      </p:ext>
    </p:extLst>
  </p:cSld>
  <p:clrMapOvr>
    <a:masterClrMapping/>
  </p:clrMapOvr>
  <p:transition spd="med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uk-UA" dirty="0"/>
              <a:t>Зразок заголовка</a:t>
            </a:r>
          </a:p>
        </p:txBody>
      </p:sp>
      <p:sp>
        <p:nvSpPr>
          <p:cNvPr id="3" name="Покажчик місця заповненн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73FF5F-82F7-4848-A7DF-A92AE57658B7}" type="datetime1">
              <a:rPr lang="uk-UA"/>
              <a:pPr>
                <a:defRPr/>
              </a:pPr>
              <a:t>19.05.2022</a:t>
            </a:fld>
            <a:endParaRPr lang="uk-UA" dirty="0"/>
          </a:p>
        </p:txBody>
      </p:sp>
      <p:sp>
        <p:nvSpPr>
          <p:cNvPr id="4" name="Покажчик місця заповненн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5" name="Покажчик місця заповненн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uk-UA"/>
              <a:t>‹#›</a:t>
            </a:r>
          </a:p>
        </p:txBody>
      </p:sp>
    </p:spTree>
    <p:extLst>
      <p:ext uri="{BB962C8B-B14F-4D97-AF65-F5344CB8AC3E}">
        <p14:creationId xmlns:p14="http://schemas.microsoft.com/office/powerpoint/2010/main" val="90024369"/>
      </p:ext>
    </p:extLst>
  </p:cSld>
  <p:clrMapOvr>
    <a:masterClrMapping/>
  </p:clrMapOvr>
  <p:transition spd="med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а 4"/>
          <p:cNvGrpSpPr>
            <a:grpSpLocks/>
          </p:cNvGrpSpPr>
          <p:nvPr/>
        </p:nvGrpSpPr>
        <p:grpSpPr bwMode="auto">
          <a:xfrm flipV="1">
            <a:off x="2118" y="1"/>
            <a:ext cx="12187767" cy="377825"/>
            <a:chOff x="-1" y="6480048"/>
            <a:chExt cx="12188827" cy="377952"/>
          </a:xfrm>
        </p:grpSpPr>
        <p:sp>
          <p:nvSpPr>
            <p:cNvPr id="3" name="Прямокутник 5"/>
            <p:cNvSpPr/>
            <p:nvPr/>
          </p:nvSpPr>
          <p:spPr>
            <a:xfrm>
              <a:off x="0" y="6583680"/>
              <a:ext cx="12188826" cy="274320"/>
            </a:xfrm>
            <a:prstGeom prst="rect">
              <a:avLst/>
            </a:prstGeom>
            <a:gradFill flip="none" rotWithShape="1">
              <a:gsLst>
                <a:gs pos="100000">
                  <a:schemeClr val="accent1">
                    <a:alpha val="50000"/>
                  </a:schemeClr>
                </a:gs>
                <a:gs pos="0">
                  <a:schemeClr val="accent1">
                    <a:lumMod val="60000"/>
                    <a:lumOff val="40000"/>
                    <a:alpha val="5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uk-UA" dirty="0"/>
            </a:p>
          </p:txBody>
        </p:sp>
        <p:sp>
          <p:nvSpPr>
            <p:cNvPr id="4" name="Прямокутник 6"/>
            <p:cNvSpPr/>
            <p:nvPr/>
          </p:nvSpPr>
          <p:spPr>
            <a:xfrm>
              <a:off x="-1" y="6480048"/>
              <a:ext cx="12188826" cy="73152"/>
            </a:xfrm>
            <a:prstGeom prst="rect">
              <a:avLst/>
            </a:prstGeom>
            <a:gradFill flip="none" rotWithShape="1">
              <a:gsLst>
                <a:gs pos="100000">
                  <a:schemeClr val="accent1">
                    <a:alpha val="80000"/>
                  </a:schemeClr>
                </a:gs>
                <a:gs pos="0">
                  <a:schemeClr val="accent1">
                    <a:lumMod val="60000"/>
                    <a:lumOff val="40000"/>
                    <a:alpha val="8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uk-UA" dirty="0"/>
            </a:p>
          </p:txBody>
        </p:sp>
      </p:grpSp>
      <p:sp>
        <p:nvSpPr>
          <p:cNvPr id="5" name="Покажчик місця заповнення дати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623EBE-45C6-4FF3-8817-48A23A4FDD86}" type="datetime1">
              <a:rPr lang="uk-UA"/>
              <a:pPr>
                <a:defRPr/>
              </a:pPr>
              <a:t>19.05.2022</a:t>
            </a:fld>
            <a:endParaRPr lang="uk-UA" dirty="0"/>
          </a:p>
        </p:txBody>
      </p:sp>
      <p:sp>
        <p:nvSpPr>
          <p:cNvPr id="6" name="Покажчик місця заповнення нижнього колонтитула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7" name="Покажчик місця заповнення номера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uk-UA"/>
              <a:t>‹#›</a:t>
            </a:r>
          </a:p>
        </p:txBody>
      </p:sp>
    </p:spTree>
    <p:extLst>
      <p:ext uri="{BB962C8B-B14F-4D97-AF65-F5344CB8AC3E}">
        <p14:creationId xmlns:p14="http://schemas.microsoft.com/office/powerpoint/2010/main" val="2420389515"/>
      </p:ext>
    </p:extLst>
  </p:cSld>
  <p:clrMapOvr>
    <a:masterClrMapping/>
  </p:clrMapOvr>
  <p:transition spd="med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Група 7"/>
          <p:cNvGrpSpPr>
            <a:grpSpLocks/>
          </p:cNvGrpSpPr>
          <p:nvPr/>
        </p:nvGrpSpPr>
        <p:grpSpPr bwMode="auto">
          <a:xfrm flipV="1">
            <a:off x="2118" y="1"/>
            <a:ext cx="12187767" cy="377825"/>
            <a:chOff x="-1" y="6480048"/>
            <a:chExt cx="12188827" cy="377952"/>
          </a:xfrm>
        </p:grpSpPr>
        <p:sp>
          <p:nvSpPr>
            <p:cNvPr id="6" name="Прямокутник 8"/>
            <p:cNvSpPr/>
            <p:nvPr/>
          </p:nvSpPr>
          <p:spPr>
            <a:xfrm>
              <a:off x="0" y="6583680"/>
              <a:ext cx="12188826" cy="274320"/>
            </a:xfrm>
            <a:prstGeom prst="rect">
              <a:avLst/>
            </a:prstGeom>
            <a:gradFill flip="none" rotWithShape="1">
              <a:gsLst>
                <a:gs pos="100000">
                  <a:schemeClr val="accent1">
                    <a:alpha val="50000"/>
                  </a:schemeClr>
                </a:gs>
                <a:gs pos="0">
                  <a:schemeClr val="accent1">
                    <a:lumMod val="60000"/>
                    <a:lumOff val="40000"/>
                    <a:alpha val="5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uk-UA" dirty="0"/>
            </a:p>
          </p:txBody>
        </p:sp>
        <p:sp>
          <p:nvSpPr>
            <p:cNvPr id="7" name="Прямокутник 9"/>
            <p:cNvSpPr/>
            <p:nvPr/>
          </p:nvSpPr>
          <p:spPr>
            <a:xfrm>
              <a:off x="-1" y="6480048"/>
              <a:ext cx="12188826" cy="73152"/>
            </a:xfrm>
            <a:prstGeom prst="rect">
              <a:avLst/>
            </a:prstGeom>
            <a:gradFill flip="none" rotWithShape="1">
              <a:gsLst>
                <a:gs pos="100000">
                  <a:schemeClr val="accent1">
                    <a:alpha val="80000"/>
                  </a:schemeClr>
                </a:gs>
                <a:gs pos="0">
                  <a:schemeClr val="accent1">
                    <a:lumMod val="60000"/>
                    <a:lumOff val="40000"/>
                    <a:alpha val="8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uk-UA" dirty="0"/>
            </a:p>
          </p:txBody>
        </p:sp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70648" y="2350008"/>
            <a:ext cx="4206240" cy="1993392"/>
          </a:xfrm>
        </p:spPr>
        <p:txBody>
          <a:bodyPr rtlCol="0">
            <a:normAutofit/>
          </a:bodyPr>
          <a:lstStyle>
            <a:lvl1pPr algn="l" rtl="0">
              <a:defRPr sz="3400" b="1"/>
            </a:lvl1pPr>
          </a:lstStyle>
          <a:p>
            <a:r>
              <a:rPr lang="uk-UA" dirty="0"/>
              <a:t>Зразок заголовка</a:t>
            </a:r>
          </a:p>
        </p:txBody>
      </p:sp>
      <p:sp>
        <p:nvSpPr>
          <p:cNvPr id="3" name="Покажчик місця заповнення вмісту 2"/>
          <p:cNvSpPr>
            <a:spLocks noGrp="1"/>
          </p:cNvSpPr>
          <p:nvPr>
            <p:ph idx="1"/>
          </p:nvPr>
        </p:nvSpPr>
        <p:spPr>
          <a:xfrm>
            <a:off x="457200" y="758952"/>
            <a:ext cx="6629400" cy="5330952"/>
          </a:xfrm>
        </p:spPr>
        <p:txBody>
          <a:bodyPr rtlCol="0">
            <a:normAutofit/>
          </a:bodyPr>
          <a:lstStyle>
            <a:lvl1pPr algn="l" rtl="0">
              <a:defRPr sz="2000"/>
            </a:lvl1pPr>
            <a:lvl2pPr algn="l" rtl="0">
              <a:defRPr sz="1800"/>
            </a:lvl2pPr>
            <a:lvl3pPr algn="l" rtl="0">
              <a:defRPr sz="1600"/>
            </a:lvl3pPr>
            <a:lvl4pPr algn="l" rtl="0">
              <a:defRPr sz="1400"/>
            </a:lvl4pPr>
            <a:lvl5pPr algn="l" rtl="0">
              <a:defRPr sz="1400"/>
            </a:lvl5pPr>
            <a:lvl6pPr algn="l" rtl="0">
              <a:defRPr sz="1400"/>
            </a:lvl6pPr>
            <a:lvl7pPr algn="l" rtl="0">
              <a:defRPr sz="1400"/>
            </a:lvl7pPr>
            <a:lvl8pPr algn="l" rtl="0">
              <a:defRPr sz="1400"/>
            </a:lvl8pPr>
            <a:lvl9pPr algn="l" rtl="0">
              <a:defRPr sz="1400"/>
            </a:lvl9pPr>
          </a:lstStyle>
          <a:p>
            <a:pPr lvl="0"/>
            <a:r>
              <a:rPr lang="uk-UA" dirty="0"/>
              <a:t>Зразок тексту</a:t>
            </a:r>
          </a:p>
          <a:p>
            <a:pPr lvl="1"/>
            <a:r>
              <a:rPr lang="uk-UA" dirty="0"/>
              <a:t>Другий рівень</a:t>
            </a:r>
          </a:p>
          <a:p>
            <a:pPr lvl="2"/>
            <a:r>
              <a:rPr lang="uk-UA" dirty="0"/>
              <a:t>Третій рівень</a:t>
            </a:r>
          </a:p>
          <a:p>
            <a:pPr lvl="3"/>
            <a:r>
              <a:rPr lang="uk-UA" dirty="0"/>
              <a:t>Четвертий рівень</a:t>
            </a:r>
          </a:p>
          <a:p>
            <a:pPr lvl="4"/>
            <a:r>
              <a:rPr lang="uk-UA" dirty="0"/>
              <a:t>П’ятий рівень</a:t>
            </a:r>
          </a:p>
        </p:txBody>
      </p:sp>
      <p:sp>
        <p:nvSpPr>
          <p:cNvPr id="4" name="Покажчик місця заповнення тексту 3"/>
          <p:cNvSpPr>
            <a:spLocks noGrp="1"/>
          </p:cNvSpPr>
          <p:nvPr>
            <p:ph type="body" sz="half" idx="2"/>
          </p:nvPr>
        </p:nvSpPr>
        <p:spPr>
          <a:xfrm>
            <a:off x="7470648" y="4361688"/>
            <a:ext cx="4206240" cy="1728216"/>
          </a:xfrm>
        </p:spPr>
        <p:txBody>
          <a:bodyPr rtlCol="0">
            <a:normAutofit/>
          </a:bodyPr>
          <a:lstStyle>
            <a:lvl1pPr marL="0" indent="0" algn="l" rtl="0">
              <a:spcBef>
                <a:spcPts val="1200"/>
              </a:spcBef>
              <a:buNone/>
              <a:defRPr sz="1600"/>
            </a:lvl1pPr>
            <a:lvl2pPr marL="457200" indent="0" algn="l" rtl="0">
              <a:buNone/>
              <a:defRPr sz="1200"/>
            </a:lvl2pPr>
            <a:lvl3pPr marL="914400" indent="0" algn="l" rtl="0">
              <a:buNone/>
              <a:defRPr sz="1000"/>
            </a:lvl3pPr>
            <a:lvl4pPr marL="1371600" indent="0" algn="l" rtl="0">
              <a:buNone/>
              <a:defRPr sz="900"/>
            </a:lvl4pPr>
            <a:lvl5pPr marL="1828800" indent="0" algn="l" rtl="0">
              <a:buNone/>
              <a:defRPr sz="900"/>
            </a:lvl5pPr>
            <a:lvl6pPr marL="2286000" indent="0" algn="l" rtl="0">
              <a:buNone/>
              <a:defRPr sz="900"/>
            </a:lvl6pPr>
            <a:lvl7pPr marL="2743200" indent="0" algn="l" rtl="0">
              <a:buNone/>
              <a:defRPr sz="900"/>
            </a:lvl7pPr>
            <a:lvl8pPr marL="3200400" indent="0" algn="l" rtl="0">
              <a:buNone/>
              <a:defRPr sz="900"/>
            </a:lvl8pPr>
            <a:lvl9pPr marL="3657600" indent="0" algn="l" rtl="0">
              <a:buNone/>
              <a:defRPr sz="900"/>
            </a:lvl9pPr>
          </a:lstStyle>
          <a:p>
            <a:pPr lvl="0"/>
            <a:r>
              <a:rPr lang="uk-UA" dirty="0"/>
              <a:t>Зразок тексту</a:t>
            </a:r>
          </a:p>
        </p:txBody>
      </p:sp>
      <p:sp>
        <p:nvSpPr>
          <p:cNvPr id="8" name="Покажчик місця заповненн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1DF3D1-28EE-4755-AF8D-353228783AA0}" type="datetime1">
              <a:rPr lang="uk-UA"/>
              <a:pPr>
                <a:defRPr/>
              </a:pPr>
              <a:t>19.05.2022</a:t>
            </a:fld>
            <a:endParaRPr lang="uk-UA" dirty="0"/>
          </a:p>
        </p:txBody>
      </p:sp>
      <p:sp>
        <p:nvSpPr>
          <p:cNvPr id="9" name="Покажчик місця заповненн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10" name="Покажчик місця заповненн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uk-UA"/>
              <a:t>‹#›</a:t>
            </a:r>
          </a:p>
        </p:txBody>
      </p:sp>
    </p:spTree>
    <p:extLst>
      <p:ext uri="{BB962C8B-B14F-4D97-AF65-F5344CB8AC3E}">
        <p14:creationId xmlns:p14="http://schemas.microsoft.com/office/powerpoint/2010/main" val="1812559016"/>
      </p:ext>
    </p:extLst>
  </p:cSld>
  <p:clrMapOvr>
    <a:masterClrMapping/>
  </p:clrMapOvr>
  <p:transition spd="med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Зображення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Група 7"/>
          <p:cNvGrpSpPr>
            <a:grpSpLocks/>
          </p:cNvGrpSpPr>
          <p:nvPr/>
        </p:nvGrpSpPr>
        <p:grpSpPr bwMode="auto">
          <a:xfrm flipV="1">
            <a:off x="2118" y="1"/>
            <a:ext cx="12187767" cy="377825"/>
            <a:chOff x="-1" y="6480048"/>
            <a:chExt cx="12188827" cy="377952"/>
          </a:xfrm>
        </p:grpSpPr>
        <p:sp>
          <p:nvSpPr>
            <p:cNvPr id="6" name="Прямокутник 8"/>
            <p:cNvSpPr/>
            <p:nvPr/>
          </p:nvSpPr>
          <p:spPr>
            <a:xfrm>
              <a:off x="0" y="6583680"/>
              <a:ext cx="12188826" cy="274320"/>
            </a:xfrm>
            <a:prstGeom prst="rect">
              <a:avLst/>
            </a:prstGeom>
            <a:gradFill flip="none" rotWithShape="1">
              <a:gsLst>
                <a:gs pos="100000">
                  <a:schemeClr val="accent1">
                    <a:alpha val="50000"/>
                  </a:schemeClr>
                </a:gs>
                <a:gs pos="0">
                  <a:schemeClr val="accent1">
                    <a:lumMod val="60000"/>
                    <a:lumOff val="40000"/>
                    <a:alpha val="5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uk-UA" dirty="0"/>
            </a:p>
          </p:txBody>
        </p:sp>
        <p:sp>
          <p:nvSpPr>
            <p:cNvPr id="7" name="Прямокутник 9"/>
            <p:cNvSpPr/>
            <p:nvPr/>
          </p:nvSpPr>
          <p:spPr>
            <a:xfrm>
              <a:off x="-1" y="6480048"/>
              <a:ext cx="12188826" cy="73152"/>
            </a:xfrm>
            <a:prstGeom prst="rect">
              <a:avLst/>
            </a:prstGeom>
            <a:gradFill flip="none" rotWithShape="1">
              <a:gsLst>
                <a:gs pos="100000">
                  <a:schemeClr val="accent1">
                    <a:alpha val="80000"/>
                  </a:schemeClr>
                </a:gs>
                <a:gs pos="0">
                  <a:schemeClr val="accent1">
                    <a:lumMod val="60000"/>
                    <a:lumOff val="40000"/>
                    <a:alpha val="8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uk-UA" dirty="0"/>
            </a:p>
          </p:txBody>
        </p:sp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70648" y="2350008"/>
            <a:ext cx="4206240" cy="1993392"/>
          </a:xfrm>
        </p:spPr>
        <p:txBody>
          <a:bodyPr rtlCol="0">
            <a:normAutofit/>
          </a:bodyPr>
          <a:lstStyle>
            <a:lvl1pPr algn="l" rtl="0">
              <a:defRPr sz="3400" b="1"/>
            </a:lvl1pPr>
          </a:lstStyle>
          <a:p>
            <a:r>
              <a:rPr lang="uk-UA" dirty="0"/>
              <a:t>Зразок заголовка</a:t>
            </a:r>
          </a:p>
        </p:txBody>
      </p:sp>
      <p:sp>
        <p:nvSpPr>
          <p:cNvPr id="3" name="Покажчик місця заповнення зображення 2"/>
          <p:cNvSpPr>
            <a:spLocks noGrp="1"/>
          </p:cNvSpPr>
          <p:nvPr>
            <p:ph type="pic" idx="1"/>
          </p:nvPr>
        </p:nvSpPr>
        <p:spPr>
          <a:xfrm>
            <a:off x="150811" y="506104"/>
            <a:ext cx="6858003" cy="5843016"/>
          </a:xfrm>
          <a:solidFill>
            <a:schemeClr val="accent1">
              <a:lumMod val="40000"/>
              <a:lumOff val="60000"/>
            </a:schemeClr>
          </a:solidFill>
        </p:spPr>
        <p:txBody>
          <a:bodyPr rtlCol="0">
            <a:normAutofit/>
          </a:bodyPr>
          <a:lstStyle>
            <a:lvl1pPr marL="0" indent="0" algn="ctr" rtl="0">
              <a:buNone/>
              <a:defRPr sz="2000"/>
            </a:lvl1pPr>
            <a:lvl2pPr marL="457200" indent="0" algn="l" rtl="0">
              <a:buNone/>
              <a:defRPr sz="2800"/>
            </a:lvl2pPr>
            <a:lvl3pPr marL="914400" indent="0" algn="l" rtl="0">
              <a:buNone/>
              <a:defRPr sz="2400"/>
            </a:lvl3pPr>
            <a:lvl4pPr marL="1371600" indent="0" algn="l" rtl="0">
              <a:buNone/>
              <a:defRPr sz="2000"/>
            </a:lvl4pPr>
            <a:lvl5pPr marL="1828800" indent="0" algn="l" rtl="0">
              <a:buNone/>
              <a:defRPr sz="2000"/>
            </a:lvl5pPr>
            <a:lvl6pPr marL="2286000" indent="0" algn="l" rtl="0">
              <a:buNone/>
              <a:defRPr sz="2000"/>
            </a:lvl6pPr>
            <a:lvl7pPr marL="2743200" indent="0" algn="l" rtl="0">
              <a:buNone/>
              <a:defRPr sz="2000"/>
            </a:lvl7pPr>
            <a:lvl8pPr marL="3200400" indent="0" algn="l" rtl="0">
              <a:buNone/>
              <a:defRPr sz="2000"/>
            </a:lvl8pPr>
            <a:lvl9pPr marL="3657600" indent="0" algn="l" rtl="0">
              <a:buNone/>
              <a:defRPr sz="2000"/>
            </a:lvl9pPr>
          </a:lstStyle>
          <a:p>
            <a:pPr lvl="0"/>
            <a:endParaRPr lang="uk-UA" noProof="0" dirty="0"/>
          </a:p>
        </p:txBody>
      </p:sp>
      <p:sp>
        <p:nvSpPr>
          <p:cNvPr id="4" name="Покажчик місця заповнення тексту 3"/>
          <p:cNvSpPr>
            <a:spLocks noGrp="1"/>
          </p:cNvSpPr>
          <p:nvPr>
            <p:ph type="body" sz="half" idx="2"/>
          </p:nvPr>
        </p:nvSpPr>
        <p:spPr>
          <a:xfrm>
            <a:off x="7470648" y="4361688"/>
            <a:ext cx="4206240" cy="1728216"/>
          </a:xfrm>
        </p:spPr>
        <p:txBody>
          <a:bodyPr rtlCol="0">
            <a:normAutofit/>
          </a:bodyPr>
          <a:lstStyle>
            <a:lvl1pPr marL="0" indent="0" algn="l" rtl="0">
              <a:spcBef>
                <a:spcPts val="1200"/>
              </a:spcBef>
              <a:buNone/>
              <a:defRPr sz="1600"/>
            </a:lvl1pPr>
            <a:lvl2pPr marL="457200" indent="0" algn="l" rtl="0">
              <a:buNone/>
              <a:defRPr sz="1200"/>
            </a:lvl2pPr>
            <a:lvl3pPr marL="914400" indent="0" algn="l" rtl="0">
              <a:buNone/>
              <a:defRPr sz="1000"/>
            </a:lvl3pPr>
            <a:lvl4pPr marL="1371600" indent="0" algn="l" rtl="0">
              <a:buNone/>
              <a:defRPr sz="900"/>
            </a:lvl4pPr>
            <a:lvl5pPr marL="1828800" indent="0" algn="l" rtl="0">
              <a:buNone/>
              <a:defRPr sz="900"/>
            </a:lvl5pPr>
            <a:lvl6pPr marL="2286000" indent="0" algn="l" rtl="0">
              <a:buNone/>
              <a:defRPr sz="900"/>
            </a:lvl6pPr>
            <a:lvl7pPr marL="2743200" indent="0" algn="l" rtl="0">
              <a:buNone/>
              <a:defRPr sz="900"/>
            </a:lvl7pPr>
            <a:lvl8pPr marL="3200400" indent="0" algn="l" rtl="0">
              <a:buNone/>
              <a:defRPr sz="900"/>
            </a:lvl8pPr>
            <a:lvl9pPr marL="3657600" indent="0" algn="l" rtl="0">
              <a:buNone/>
              <a:defRPr sz="900"/>
            </a:lvl9pPr>
          </a:lstStyle>
          <a:p>
            <a:pPr lvl="0"/>
            <a:r>
              <a:rPr lang="uk-UA" dirty="0"/>
              <a:t>Зразок тексту</a:t>
            </a:r>
          </a:p>
        </p:txBody>
      </p:sp>
      <p:sp>
        <p:nvSpPr>
          <p:cNvPr id="8" name="Покажчик місця заповненн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155BA0-61BA-447C-B725-07323DEC85A0}" type="datetime1">
              <a:rPr lang="uk-UA"/>
              <a:pPr>
                <a:defRPr/>
              </a:pPr>
              <a:t>19.05.2022</a:t>
            </a:fld>
            <a:endParaRPr lang="uk-UA" dirty="0"/>
          </a:p>
        </p:txBody>
      </p:sp>
      <p:sp>
        <p:nvSpPr>
          <p:cNvPr id="9" name="Покажчик місця заповненн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10" name="Покажчик місця заповненн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uk-UA"/>
              <a:t>‹#›</a:t>
            </a:r>
          </a:p>
        </p:txBody>
      </p:sp>
    </p:spTree>
    <p:extLst>
      <p:ext uri="{BB962C8B-B14F-4D97-AF65-F5344CB8AC3E}">
        <p14:creationId xmlns:p14="http://schemas.microsoft.com/office/powerpoint/2010/main" val="3539430428"/>
      </p:ext>
    </p:extLst>
  </p:cSld>
  <p:clrMapOvr>
    <a:masterClrMapping/>
  </p:clrMapOvr>
  <p:transition spd="med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Група 8"/>
          <p:cNvGrpSpPr>
            <a:grpSpLocks/>
          </p:cNvGrpSpPr>
          <p:nvPr/>
        </p:nvGrpSpPr>
        <p:grpSpPr bwMode="auto">
          <a:xfrm>
            <a:off x="1" y="6480176"/>
            <a:ext cx="12189884" cy="377825"/>
            <a:chOff x="-1" y="6480048"/>
            <a:chExt cx="12188827" cy="377952"/>
          </a:xfrm>
        </p:grpSpPr>
        <p:sp>
          <p:nvSpPr>
            <p:cNvPr id="7" name="Прямокутник 6"/>
            <p:cNvSpPr/>
            <p:nvPr/>
          </p:nvSpPr>
          <p:spPr>
            <a:xfrm>
              <a:off x="0" y="6583680"/>
              <a:ext cx="12188826" cy="274320"/>
            </a:xfrm>
            <a:prstGeom prst="rect">
              <a:avLst/>
            </a:prstGeom>
            <a:gradFill flip="none" rotWithShape="1">
              <a:gsLst>
                <a:gs pos="100000">
                  <a:schemeClr val="accent1">
                    <a:alpha val="50000"/>
                  </a:schemeClr>
                </a:gs>
                <a:gs pos="0">
                  <a:schemeClr val="accent1">
                    <a:lumMod val="60000"/>
                    <a:lumOff val="40000"/>
                    <a:alpha val="5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uk-UA" dirty="0"/>
            </a:p>
          </p:txBody>
        </p:sp>
        <p:sp>
          <p:nvSpPr>
            <p:cNvPr id="8" name="Прямокутник 7"/>
            <p:cNvSpPr/>
            <p:nvPr/>
          </p:nvSpPr>
          <p:spPr>
            <a:xfrm>
              <a:off x="-1" y="6480048"/>
              <a:ext cx="12188826" cy="73152"/>
            </a:xfrm>
            <a:prstGeom prst="rect">
              <a:avLst/>
            </a:prstGeom>
            <a:gradFill flip="none" rotWithShape="1">
              <a:gsLst>
                <a:gs pos="100000">
                  <a:schemeClr val="accent1">
                    <a:alpha val="80000"/>
                  </a:schemeClr>
                </a:gs>
                <a:gs pos="0">
                  <a:schemeClr val="accent1">
                    <a:lumMod val="60000"/>
                    <a:lumOff val="40000"/>
                    <a:alpha val="8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uk-UA" dirty="0"/>
            </a:p>
          </p:txBody>
        </p:sp>
      </p:grpSp>
      <p:sp>
        <p:nvSpPr>
          <p:cNvPr id="1027" name="Покажчик місця заповнення назви 1"/>
          <p:cNvSpPr>
            <a:spLocks noGrp="1"/>
          </p:cNvSpPr>
          <p:nvPr>
            <p:ph type="title"/>
          </p:nvPr>
        </p:nvSpPr>
        <p:spPr bwMode="auto">
          <a:xfrm>
            <a:off x="1341967" y="466725"/>
            <a:ext cx="9508067" cy="1233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uk-UA" altLang="ru-RU"/>
              <a:t>Зразок заголовка</a:t>
            </a:r>
          </a:p>
        </p:txBody>
      </p:sp>
      <p:sp>
        <p:nvSpPr>
          <p:cNvPr id="1028" name="Покажчик місця заповнення тексту 2"/>
          <p:cNvSpPr>
            <a:spLocks noGrp="1"/>
          </p:cNvSpPr>
          <p:nvPr>
            <p:ph type="body" idx="1"/>
          </p:nvPr>
        </p:nvSpPr>
        <p:spPr bwMode="auto">
          <a:xfrm>
            <a:off x="1341967" y="1901825"/>
            <a:ext cx="9508067" cy="4127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uk-UA" altLang="ru-RU"/>
              <a:t>Зразок тексту</a:t>
            </a:r>
          </a:p>
          <a:p>
            <a:pPr lvl="1"/>
            <a:r>
              <a:rPr lang="uk-UA" altLang="ru-RU"/>
              <a:t>Другий рівень</a:t>
            </a:r>
          </a:p>
          <a:p>
            <a:pPr lvl="2"/>
            <a:r>
              <a:rPr lang="uk-UA" altLang="ru-RU"/>
              <a:t>Третій рівень</a:t>
            </a:r>
          </a:p>
          <a:p>
            <a:pPr lvl="3"/>
            <a:r>
              <a:rPr lang="uk-UA" altLang="ru-RU"/>
              <a:t>Четвертий рівень</a:t>
            </a:r>
          </a:p>
          <a:p>
            <a:pPr lvl="4"/>
            <a:r>
              <a:rPr lang="uk-UA" altLang="ru-RU"/>
              <a:t>П’ятий рівень</a:t>
            </a:r>
          </a:p>
        </p:txBody>
      </p:sp>
      <p:sp>
        <p:nvSpPr>
          <p:cNvPr id="4" name="Покажчик місця заповнення дати 3"/>
          <p:cNvSpPr>
            <a:spLocks noGrp="1"/>
          </p:cNvSpPr>
          <p:nvPr>
            <p:ph type="dt" sz="half" idx="2"/>
          </p:nvPr>
        </p:nvSpPr>
        <p:spPr>
          <a:xfrm>
            <a:off x="8875185" y="6602414"/>
            <a:ext cx="960967" cy="2365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rtl="0" eaLnBrk="1" fontAlgn="auto" hangingPunct="1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/>
                </a:solidFill>
                <a:latin typeface="+mn-lt"/>
              </a:defRPr>
            </a:lvl1pPr>
          </a:lstStyle>
          <a:p>
            <a:pPr>
              <a:defRPr/>
            </a:pPr>
            <a:fld id="{35EB49D3-3E29-46F0-863C-FE3A97E0750E}" type="datetime1">
              <a:rPr lang="uk-UA"/>
              <a:pPr>
                <a:defRPr/>
              </a:pPr>
              <a:t>19.05.2022</a:t>
            </a:fld>
            <a:endParaRPr lang="uk-UA" dirty="0"/>
          </a:p>
        </p:txBody>
      </p:sp>
      <p:sp>
        <p:nvSpPr>
          <p:cNvPr id="5" name="Покажчик місця заповнення нижнього колонтитула 4"/>
          <p:cNvSpPr>
            <a:spLocks noGrp="1"/>
          </p:cNvSpPr>
          <p:nvPr>
            <p:ph type="ftr" sz="quarter" idx="3"/>
          </p:nvPr>
        </p:nvSpPr>
        <p:spPr>
          <a:xfrm>
            <a:off x="1341967" y="6602414"/>
            <a:ext cx="7158567" cy="2365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rtl="0" eaLnBrk="1" fontAlgn="auto" hangingPunct="1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/>
                </a:solidFill>
                <a:latin typeface="+mn-lt"/>
              </a:defRPr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6" name="Покажчик місця заповнення номера слайда 5"/>
          <p:cNvSpPr>
            <a:spLocks noGrp="1"/>
          </p:cNvSpPr>
          <p:nvPr>
            <p:ph type="sldNum" sz="quarter" idx="4"/>
          </p:nvPr>
        </p:nvSpPr>
        <p:spPr>
          <a:xfrm>
            <a:off x="10210801" y="6602414"/>
            <a:ext cx="639233" cy="2365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rtl="0" eaLnBrk="1" fontAlgn="auto" hangingPunct="1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/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uk-UA"/>
              <a:t>‹#›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3" r:id="rId1"/>
    <p:sldLayoutId id="2147483697" r:id="rId2"/>
    <p:sldLayoutId id="2147483704" r:id="rId3"/>
    <p:sldLayoutId id="2147483698" r:id="rId4"/>
    <p:sldLayoutId id="2147483699" r:id="rId5"/>
    <p:sldLayoutId id="2147483700" r:id="rId6"/>
    <p:sldLayoutId id="2147483705" r:id="rId7"/>
    <p:sldLayoutId id="2147483706" r:id="rId8"/>
    <p:sldLayoutId id="2147483707" r:id="rId9"/>
    <p:sldLayoutId id="2147483701" r:id="rId10"/>
    <p:sldLayoutId id="2147483702" r:id="rId11"/>
  </p:sldLayoutIdLst>
  <p:transition spd="med">
    <p:fade/>
  </p:transition>
  <p:hf sldNum="0" hdr="0" ftr="0" dt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400" b="1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400" b="1">
          <a:solidFill>
            <a:schemeClr val="tx1"/>
          </a:solidFill>
          <a:latin typeface="Book Antiqua" panose="02040602050305030304" pitchFamily="18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400" b="1">
          <a:solidFill>
            <a:schemeClr val="tx1"/>
          </a:solidFill>
          <a:latin typeface="Book Antiqua" panose="02040602050305030304" pitchFamily="18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400" b="1">
          <a:solidFill>
            <a:schemeClr val="tx1"/>
          </a:solidFill>
          <a:latin typeface="Book Antiqua" panose="02040602050305030304" pitchFamily="18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400" b="1">
          <a:solidFill>
            <a:schemeClr val="tx1"/>
          </a:solidFill>
          <a:latin typeface="Book Antiqua" panose="02040602050305030304" pitchFamily="18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3400" b="1">
          <a:solidFill>
            <a:schemeClr val="tx1"/>
          </a:solidFill>
          <a:latin typeface="Book Antiqua" panose="02040602050305030304" pitchFamily="18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3400" b="1">
          <a:solidFill>
            <a:schemeClr val="tx1"/>
          </a:solidFill>
          <a:latin typeface="Book Antiqua" panose="02040602050305030304" pitchFamily="18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3400" b="1">
          <a:solidFill>
            <a:schemeClr val="tx1"/>
          </a:solidFill>
          <a:latin typeface="Book Antiqua" panose="02040602050305030304" pitchFamily="18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3400" b="1">
          <a:solidFill>
            <a:schemeClr val="tx1"/>
          </a:solidFill>
          <a:latin typeface="Book Antiqua" panose="02040602050305030304" pitchFamily="18" charset="0"/>
        </a:defRPr>
      </a:lvl9pPr>
    </p:titleStyle>
    <p:bodyStyle>
      <a:lvl1pPr marL="273050" indent="-228600" algn="l" rtl="0" eaLnBrk="0" fontAlgn="base" hangingPunct="0">
        <a:lnSpc>
          <a:spcPct val="90000"/>
        </a:lnSpc>
        <a:spcBef>
          <a:spcPts val="1800"/>
        </a:spcBef>
        <a:spcAft>
          <a:spcPct val="0"/>
        </a:spcAft>
        <a:buSzPct val="100000"/>
        <a:buFont typeface="Arial" panose="020B0604020202020204" pitchFamily="34" charset="0"/>
        <a:buChar char="▪"/>
        <a:defRPr sz="2000" kern="1200">
          <a:solidFill>
            <a:srgbClr val="474747"/>
          </a:solidFill>
          <a:latin typeface="+mn-lt"/>
          <a:ea typeface="+mn-ea"/>
          <a:cs typeface="+mn-cs"/>
        </a:defRPr>
      </a:lvl1pPr>
      <a:lvl2pPr marL="593725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SzPct val="100000"/>
        <a:buFont typeface="Arial" panose="020B0604020202020204" pitchFamily="34" charset="0"/>
        <a:buChar char="▪"/>
        <a:defRPr kern="1200">
          <a:solidFill>
            <a:srgbClr val="474747"/>
          </a:solidFill>
          <a:latin typeface="+mn-lt"/>
          <a:ea typeface="+mn-ea"/>
          <a:cs typeface="+mn-cs"/>
        </a:defRPr>
      </a:lvl2pPr>
      <a:lvl3pPr marL="914400" indent="-228600" algn="l" rtl="0" eaLnBrk="0" fontAlgn="base" hangingPunct="0">
        <a:lnSpc>
          <a:spcPct val="90000"/>
        </a:lnSpc>
        <a:spcBef>
          <a:spcPts val="800"/>
        </a:spcBef>
        <a:spcAft>
          <a:spcPct val="0"/>
        </a:spcAft>
        <a:buSzPct val="100000"/>
        <a:buFont typeface="Arial" panose="020B0604020202020204" pitchFamily="34" charset="0"/>
        <a:buChar char="▪"/>
        <a:defRPr sz="1600" kern="1200">
          <a:solidFill>
            <a:srgbClr val="474747"/>
          </a:solidFill>
          <a:latin typeface="+mn-lt"/>
          <a:ea typeface="+mn-ea"/>
          <a:cs typeface="+mn-cs"/>
        </a:defRPr>
      </a:lvl3pPr>
      <a:lvl4pPr marL="1233488" indent="-228600" algn="l" rtl="0" eaLnBrk="0" fontAlgn="base" hangingPunct="0">
        <a:lnSpc>
          <a:spcPct val="90000"/>
        </a:lnSpc>
        <a:spcBef>
          <a:spcPts val="800"/>
        </a:spcBef>
        <a:spcAft>
          <a:spcPct val="0"/>
        </a:spcAft>
        <a:buSzPct val="100000"/>
        <a:buFont typeface="Arial" panose="020B0604020202020204" pitchFamily="34" charset="0"/>
        <a:buChar char="▪"/>
        <a:defRPr sz="1400" kern="1200">
          <a:solidFill>
            <a:srgbClr val="474747"/>
          </a:solidFill>
          <a:latin typeface="+mn-lt"/>
          <a:ea typeface="+mn-ea"/>
          <a:cs typeface="+mn-cs"/>
        </a:defRPr>
      </a:lvl4pPr>
      <a:lvl5pPr marL="1554163" indent="-228600" algn="l" rtl="0" eaLnBrk="0" fontAlgn="base" hangingPunct="0">
        <a:lnSpc>
          <a:spcPct val="90000"/>
        </a:lnSpc>
        <a:spcBef>
          <a:spcPts val="800"/>
        </a:spcBef>
        <a:spcAft>
          <a:spcPct val="0"/>
        </a:spcAft>
        <a:buSzPct val="100000"/>
        <a:buFont typeface="Arial" panose="020B0604020202020204" pitchFamily="34" charset="0"/>
        <a:buChar char="▪"/>
        <a:defRPr sz="1400" kern="1200">
          <a:solidFill>
            <a:srgbClr val="474747"/>
          </a:solidFill>
          <a:latin typeface="+mn-lt"/>
          <a:ea typeface="+mn-ea"/>
          <a:cs typeface="+mn-cs"/>
        </a:defRPr>
      </a:lvl5pPr>
      <a:lvl6pPr marL="1874520" indent="-228600" algn="l" defTabSz="914400" rtl="0" eaLnBrk="1" latinLnBrk="0" hangingPunct="1">
        <a:lnSpc>
          <a:spcPct val="90000"/>
        </a:lnSpc>
        <a:spcBef>
          <a:spcPts val="800"/>
        </a:spcBef>
        <a:buSzPct val="100000"/>
        <a:buFont typeface="Arial" pitchFamily="34" charset="0"/>
        <a:buChar char="▪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194560" indent="-228600" algn="l" defTabSz="914400" rtl="0" eaLnBrk="1" latinLnBrk="0" hangingPunct="1">
        <a:lnSpc>
          <a:spcPct val="90000"/>
        </a:lnSpc>
        <a:spcBef>
          <a:spcPts val="800"/>
        </a:spcBef>
        <a:buSzPct val="100000"/>
        <a:buFont typeface="Arial" pitchFamily="34" charset="0"/>
        <a:buChar char="▪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514600" indent="-228600" algn="l" defTabSz="914400" rtl="0" eaLnBrk="1" latinLnBrk="0" hangingPunct="1">
        <a:lnSpc>
          <a:spcPct val="90000"/>
        </a:lnSpc>
        <a:spcBef>
          <a:spcPts val="800"/>
        </a:spcBef>
        <a:buSzPct val="100000"/>
        <a:buFont typeface="Arial" pitchFamily="34" charset="0"/>
        <a:buChar char="▪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834640" indent="-228600" algn="l" defTabSz="914400" rtl="0" eaLnBrk="1" latinLnBrk="0" hangingPunct="1">
        <a:lnSpc>
          <a:spcPct val="90000"/>
        </a:lnSpc>
        <a:spcBef>
          <a:spcPts val="800"/>
        </a:spcBef>
        <a:buSzPct val="100000"/>
        <a:buFont typeface="Arial" pitchFamily="34" charset="0"/>
        <a:buChar char="▪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>
            <a:extLst>
              <a:ext uri="{FF2B5EF4-FFF2-40B4-BE49-F238E27FC236}">
                <a16:creationId xmlns:a16="http://schemas.microsoft.com/office/drawing/2014/main" id="{C33ED53F-BF66-4681-8CB4-D6390A344A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991" y="164222"/>
            <a:ext cx="4459152" cy="13501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>
            <a:extLst>
              <a:ext uri="{FF2B5EF4-FFF2-40B4-BE49-F238E27FC236}">
                <a16:creationId xmlns:a16="http://schemas.microsoft.com/office/drawing/2014/main" id="{C248E69E-2516-4CFA-B985-3888F939CA0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1429" b="24797"/>
          <a:stretch/>
        </p:blipFill>
        <p:spPr bwMode="auto">
          <a:xfrm>
            <a:off x="10534650" y="194598"/>
            <a:ext cx="1344010" cy="13904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>
            <a:extLst>
              <a:ext uri="{FF2B5EF4-FFF2-40B4-BE49-F238E27FC236}">
                <a16:creationId xmlns:a16="http://schemas.microsoft.com/office/drawing/2014/main" id="{423FDDAB-4812-4F93-9021-80163C54464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655" b="24797"/>
          <a:stretch/>
        </p:blipFill>
        <p:spPr bwMode="auto">
          <a:xfrm>
            <a:off x="7493859" y="326577"/>
            <a:ext cx="2816719" cy="11669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Заголовок 3">
            <a:extLst>
              <a:ext uri="{FF2B5EF4-FFF2-40B4-BE49-F238E27FC236}">
                <a16:creationId xmlns:a16="http://schemas.microsoft.com/office/drawing/2014/main" id="{AC3A3BC9-1DE7-43AC-9635-EBA4F492EDC6}"/>
              </a:ext>
            </a:extLst>
          </p:cNvPr>
          <p:cNvSpPr txBox="1">
            <a:spLocks/>
          </p:cNvSpPr>
          <p:nvPr/>
        </p:nvSpPr>
        <p:spPr bwMode="auto">
          <a:xfrm>
            <a:off x="0" y="1734735"/>
            <a:ext cx="12192000" cy="501627"/>
          </a:xfrm>
          <a:prstGeom prst="rect">
            <a:avLst/>
          </a:prstGeom>
          <a:solidFill>
            <a:srgbClr val="224A98"/>
          </a:solidFill>
          <a:ln>
            <a:noFill/>
          </a:ln>
        </p:spPr>
        <p:txBody>
          <a:bodyPr vert="horz" wrap="square" lIns="91440" tIns="45720" rIns="91440" bIns="45720" numCol="1" rtlCol="0" anchor="b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5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400" b="1">
                <a:solidFill>
                  <a:schemeClr val="tx1"/>
                </a:solidFill>
                <a:latin typeface="Book Antiqua" panose="02040602050305030304" pitchFamily="18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400" b="1">
                <a:solidFill>
                  <a:schemeClr val="tx1"/>
                </a:solidFill>
                <a:latin typeface="Book Antiqua" panose="02040602050305030304" pitchFamily="18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400" b="1">
                <a:solidFill>
                  <a:schemeClr val="tx1"/>
                </a:solidFill>
                <a:latin typeface="Book Antiqua" panose="02040602050305030304" pitchFamily="18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400" b="1">
                <a:solidFill>
                  <a:schemeClr val="tx1"/>
                </a:solidFill>
                <a:latin typeface="Book Antiqua" panose="02040602050305030304" pitchFamily="18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400" b="1">
                <a:solidFill>
                  <a:schemeClr val="tx1"/>
                </a:solidFill>
                <a:latin typeface="Book Antiqua" panose="02040602050305030304" pitchFamily="18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400" b="1">
                <a:solidFill>
                  <a:schemeClr val="tx1"/>
                </a:solidFill>
                <a:latin typeface="Book Antiqua" panose="02040602050305030304" pitchFamily="18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400" b="1">
                <a:solidFill>
                  <a:schemeClr val="tx1"/>
                </a:solidFill>
                <a:latin typeface="Book Antiqua" panose="02040602050305030304" pitchFamily="18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400" b="1">
                <a:solidFill>
                  <a:schemeClr val="tx1"/>
                </a:solidFill>
                <a:latin typeface="Book Antiqua" panose="02040602050305030304" pitchFamily="18" charset="0"/>
              </a:defRPr>
            </a:lvl9pPr>
          </a:lstStyle>
          <a:p>
            <a:pPr eaLnBrk="1" hangingPunct="1"/>
            <a:r>
              <a:rPr lang="en-US" altLang="ru-RU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ASP.NET Core 5</a:t>
            </a:r>
            <a:r>
              <a:rPr lang="uk-UA" altLang="ru-RU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uk-UA" altLang="ru-RU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altLang="ru-RU" sz="28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Лекція 03</a:t>
            </a:r>
            <a:endParaRPr lang="uk-UA" altLang="ru-RU" sz="2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Заголовок 3">
            <a:extLst>
              <a:ext uri="{FF2B5EF4-FFF2-40B4-BE49-F238E27FC236}">
                <a16:creationId xmlns:a16="http://schemas.microsoft.com/office/drawing/2014/main" id="{8CF5E7F9-B3F9-4F32-B656-CDF86822CBD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6041" y="3962029"/>
            <a:ext cx="11852751" cy="967717"/>
          </a:xfrm>
        </p:spPr>
        <p:txBody>
          <a:bodyPr/>
          <a:lstStyle/>
          <a:p>
            <a:pPr eaLnBrk="1" hangingPunct="1"/>
            <a:r>
              <a:rPr lang="uk-UA" altLang="ru-RU" sz="6000" dirty="0">
                <a:solidFill>
                  <a:srgbClr val="224A9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Конфігурація.</a:t>
            </a:r>
            <a:br>
              <a:rPr lang="uk-UA" altLang="ru-RU" sz="6000" dirty="0">
                <a:solidFill>
                  <a:srgbClr val="224A98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uk-UA" altLang="ru-RU" sz="6000" dirty="0">
                <a:solidFill>
                  <a:srgbClr val="224A9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Стан додатку. </a:t>
            </a:r>
            <a:br>
              <a:rPr lang="uk-UA" altLang="ru-RU" sz="6000" dirty="0">
                <a:solidFill>
                  <a:srgbClr val="224A98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uk-UA" altLang="ru-RU" sz="6000" dirty="0">
                <a:solidFill>
                  <a:srgbClr val="224A9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Куки. Сесії.</a:t>
            </a:r>
          </a:p>
        </p:txBody>
      </p:sp>
      <p:sp>
        <p:nvSpPr>
          <p:cNvPr id="12" name="Заголовок 3">
            <a:extLst>
              <a:ext uri="{FF2B5EF4-FFF2-40B4-BE49-F238E27FC236}">
                <a16:creationId xmlns:a16="http://schemas.microsoft.com/office/drawing/2014/main" id="{5EB7EC7C-AD90-48D9-8C65-60C43FFCAD26}"/>
              </a:ext>
            </a:extLst>
          </p:cNvPr>
          <p:cNvSpPr txBox="1">
            <a:spLocks/>
          </p:cNvSpPr>
          <p:nvPr/>
        </p:nvSpPr>
        <p:spPr bwMode="auto">
          <a:xfrm>
            <a:off x="-3583" y="5097187"/>
            <a:ext cx="12192000" cy="202177"/>
          </a:xfrm>
          <a:prstGeom prst="rect">
            <a:avLst/>
          </a:prstGeom>
          <a:solidFill>
            <a:srgbClr val="224A98"/>
          </a:solidFill>
          <a:ln>
            <a:noFill/>
          </a:ln>
        </p:spPr>
        <p:txBody>
          <a:bodyPr vert="horz" wrap="square" lIns="91440" tIns="45720" rIns="91440" bIns="45720" numCol="1" rtlCol="0" anchor="b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5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400" b="1">
                <a:solidFill>
                  <a:schemeClr val="tx1"/>
                </a:solidFill>
                <a:latin typeface="Book Antiqua" panose="02040602050305030304" pitchFamily="18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400" b="1">
                <a:solidFill>
                  <a:schemeClr val="tx1"/>
                </a:solidFill>
                <a:latin typeface="Book Antiqua" panose="02040602050305030304" pitchFamily="18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400" b="1">
                <a:solidFill>
                  <a:schemeClr val="tx1"/>
                </a:solidFill>
                <a:latin typeface="Book Antiqua" panose="02040602050305030304" pitchFamily="18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400" b="1">
                <a:solidFill>
                  <a:schemeClr val="tx1"/>
                </a:solidFill>
                <a:latin typeface="Book Antiqua" panose="02040602050305030304" pitchFamily="18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400" b="1">
                <a:solidFill>
                  <a:schemeClr val="tx1"/>
                </a:solidFill>
                <a:latin typeface="Book Antiqua" panose="02040602050305030304" pitchFamily="18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400" b="1">
                <a:solidFill>
                  <a:schemeClr val="tx1"/>
                </a:solidFill>
                <a:latin typeface="Book Antiqua" panose="02040602050305030304" pitchFamily="18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400" b="1">
                <a:solidFill>
                  <a:schemeClr val="tx1"/>
                </a:solidFill>
                <a:latin typeface="Book Antiqua" panose="02040602050305030304" pitchFamily="18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400" b="1">
                <a:solidFill>
                  <a:schemeClr val="tx1"/>
                </a:solidFill>
                <a:latin typeface="Book Antiqua" panose="02040602050305030304" pitchFamily="18" charset="0"/>
              </a:defRPr>
            </a:lvl9pPr>
          </a:lstStyle>
          <a:p>
            <a:pPr eaLnBrk="1" hangingPunct="1"/>
            <a:endParaRPr lang="uk-UA" altLang="ru-RU" sz="2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Заголовок 3">
            <a:extLst>
              <a:ext uri="{FF2B5EF4-FFF2-40B4-BE49-F238E27FC236}">
                <a16:creationId xmlns:a16="http://schemas.microsoft.com/office/drawing/2014/main" id="{AAEEACF6-3B59-49BE-9064-8424BB2D9D1A}"/>
              </a:ext>
            </a:extLst>
          </p:cNvPr>
          <p:cNvSpPr txBox="1">
            <a:spLocks/>
          </p:cNvSpPr>
          <p:nvPr/>
        </p:nvSpPr>
        <p:spPr bwMode="auto">
          <a:xfrm>
            <a:off x="3534760" y="5572789"/>
            <a:ext cx="8343900" cy="1090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>
                <a:solidFill>
                  <a:schemeClr val="tx1"/>
                </a:solidFill>
                <a:latin typeface="Book Antiqua" panose="0204060205030503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Book Antiqua" panose="0204060205030503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Book Antiqua" panose="0204060205030503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Book Antiqua" panose="0204060205030503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Book Antiqua" panose="0204060205030503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</a:defRPr>
            </a:lvl9pPr>
          </a:lstStyle>
          <a:p>
            <a:pPr algn="r" eaLnBrk="1" hangingPunct="1">
              <a:lnSpc>
                <a:spcPct val="90000"/>
              </a:lnSpc>
            </a:pPr>
            <a:r>
              <a:rPr lang="uk-UA" altLang="ru-RU" sz="3200" b="1" i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Морозов Андрій Васильович, </a:t>
            </a:r>
            <a:br>
              <a:rPr lang="uk-UA" altLang="ru-RU" sz="3200" b="1" i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altLang="ru-RU" sz="3200" b="1" i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morozov@ztu.edu.ua</a:t>
            </a:r>
            <a:endParaRPr lang="uk-UA" altLang="ru-RU" sz="3200" b="1" i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Місце для нижнього колонтитула 28">
            <a:extLst>
              <a:ext uri="{FF2B5EF4-FFF2-40B4-BE49-F238E27FC236}">
                <a16:creationId xmlns:a16="http://schemas.microsoft.com/office/drawing/2014/main" id="{BBCB9E86-E05A-4B48-ABA4-C58B0B71F5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713256" y="6588323"/>
            <a:ext cx="5368925" cy="236537"/>
          </a:xfrm>
        </p:spPr>
        <p:txBody>
          <a:bodyPr/>
          <a:lstStyle/>
          <a:p>
            <a:pPr algn="r">
              <a:defRPr/>
            </a:pP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ASP.NET Core 5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Лекція 0</a:t>
            </a: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/ Слайд </a:t>
            </a:r>
            <a:fld id="{9CDDF5ED-6654-4275-8216-A0D5237D2550}" type="slidenum">
              <a:rPr lang="uk-UA" sz="1600" b="1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r">
                <a:defRPr/>
              </a:pPr>
              <a:t>10</a:t>
            </a:fld>
            <a:endParaRPr lang="uk-UA" sz="1600" b="1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Прямоугольник 2">
            <a:extLst>
              <a:ext uri="{FF2B5EF4-FFF2-40B4-BE49-F238E27FC236}">
                <a16:creationId xmlns:a16="http://schemas.microsoft.com/office/drawing/2014/main" id="{8A0D4BB7-DB79-4700-A53F-D3E2C0C93277}"/>
              </a:ext>
            </a:extLst>
          </p:cNvPr>
          <p:cNvSpPr/>
          <p:nvPr/>
        </p:nvSpPr>
        <p:spPr>
          <a:xfrm>
            <a:off x="195315" y="185315"/>
            <a:ext cx="11996685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Провайдер </a:t>
            </a:r>
            <a:r>
              <a:rPr lang="en-US" sz="28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CommandLineConfigurationProvider</a:t>
            </a:r>
            <a:r>
              <a:rPr lang="en-US" sz="2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забезпечує передачу аргументів командного рядка у конфігурацію додатку.</a:t>
            </a:r>
            <a:endParaRPr lang="uk-UA" sz="28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BFF7EB7A-3B7E-417E-83EF-A583B3177F6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819" y="1139422"/>
            <a:ext cx="10995985" cy="5224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223173"/>
      </p:ext>
    </p:extLst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Місце для нижнього колонтитула 28">
            <a:extLst>
              <a:ext uri="{FF2B5EF4-FFF2-40B4-BE49-F238E27FC236}">
                <a16:creationId xmlns:a16="http://schemas.microsoft.com/office/drawing/2014/main" id="{BBCB9E86-E05A-4B48-ABA4-C58B0B71F5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713256" y="6588323"/>
            <a:ext cx="5368925" cy="236537"/>
          </a:xfrm>
        </p:spPr>
        <p:txBody>
          <a:bodyPr/>
          <a:lstStyle/>
          <a:p>
            <a:pPr algn="r">
              <a:defRPr/>
            </a:pP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ASP.NET Core 5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Лекція 0</a:t>
            </a: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/ Слайд </a:t>
            </a:r>
            <a:fld id="{9CDDF5ED-6654-4275-8216-A0D5237D2550}" type="slidenum">
              <a:rPr lang="uk-UA" sz="1600" b="1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r">
                <a:defRPr/>
              </a:pPr>
              <a:t>11</a:t>
            </a:fld>
            <a:endParaRPr lang="uk-UA" sz="1600" b="1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Прямоугольник 2">
            <a:extLst>
              <a:ext uri="{FF2B5EF4-FFF2-40B4-BE49-F238E27FC236}">
                <a16:creationId xmlns:a16="http://schemas.microsoft.com/office/drawing/2014/main" id="{8A0D4BB7-DB79-4700-A53F-D3E2C0C93277}"/>
              </a:ext>
            </a:extLst>
          </p:cNvPr>
          <p:cNvSpPr/>
          <p:nvPr/>
        </p:nvSpPr>
        <p:spPr>
          <a:xfrm>
            <a:off x="195315" y="185315"/>
            <a:ext cx="1199668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Ось так можна отримати дані параметри конфігурації: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4E62808-6538-4B8B-87FE-41E1855A883C}"/>
              </a:ext>
            </a:extLst>
          </p:cNvPr>
          <p:cNvSpPr txBox="1"/>
          <p:nvPr/>
        </p:nvSpPr>
        <p:spPr>
          <a:xfrm>
            <a:off x="299934" y="832423"/>
            <a:ext cx="11592132" cy="4801314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public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class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1800" dirty="0">
                <a:solidFill>
                  <a:srgbClr val="2B91AF"/>
                </a:solidFill>
                <a:latin typeface="Cascadia Mono" panose="020B0609020000020004" pitchFamily="49" charset="0"/>
              </a:rPr>
              <a:t>Startup</a:t>
            </a:r>
            <a:endParaRPr lang="en-US" sz="1800" dirty="0">
              <a:solidFill>
                <a:srgbClr val="000000"/>
              </a:solidFill>
              <a:latin typeface="Cascadia Mono" panose="020B0609020000020004" pitchFamily="49" charset="0"/>
            </a:endParaRPr>
          </a:p>
          <a:p>
            <a:r>
              <a:rPr lang="uk-UA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{</a:t>
            </a:r>
          </a:p>
          <a:p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  </a:t>
            </a:r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public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1800" dirty="0">
                <a:solidFill>
                  <a:srgbClr val="2B91AF"/>
                </a:solidFill>
                <a:latin typeface="Cascadia Mono" panose="020B0609020000020004" pitchFamily="49" charset="0"/>
              </a:rPr>
              <a:t>Startup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(</a:t>
            </a:r>
            <a:r>
              <a:rPr lang="en-US" sz="1800" dirty="0" err="1">
                <a:solidFill>
                  <a:srgbClr val="000000"/>
                </a:solidFill>
                <a:latin typeface="Cascadia Mono" panose="020B0609020000020004" pitchFamily="49" charset="0"/>
              </a:rPr>
              <a:t>IConfiguration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config)</a:t>
            </a:r>
          </a:p>
          <a:p>
            <a:r>
              <a:rPr lang="uk-UA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  {</a:t>
            </a:r>
          </a:p>
          <a:p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      </a:t>
            </a:r>
            <a:r>
              <a:rPr lang="en-US" sz="1800" dirty="0" err="1">
                <a:solidFill>
                  <a:srgbClr val="000000"/>
                </a:solidFill>
                <a:latin typeface="Cascadia Mono" panose="020B0609020000020004" pitchFamily="49" charset="0"/>
              </a:rPr>
              <a:t>AppConfiguration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= config;</a:t>
            </a:r>
          </a:p>
          <a:p>
            <a:r>
              <a:rPr lang="uk-UA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  }</a:t>
            </a:r>
          </a:p>
          <a:p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  </a:t>
            </a:r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public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Cascadia Mono" panose="020B0609020000020004" pitchFamily="49" charset="0"/>
              </a:rPr>
              <a:t>IConfiguration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Cascadia Mono" panose="020B0609020000020004" pitchFamily="49" charset="0"/>
              </a:rPr>
              <a:t>AppConfiguration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{ </a:t>
            </a:r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get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; </a:t>
            </a:r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set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; }</a:t>
            </a:r>
          </a:p>
          <a:p>
            <a:endParaRPr lang="uk-UA" sz="1800" dirty="0">
              <a:solidFill>
                <a:srgbClr val="000000"/>
              </a:solidFill>
              <a:latin typeface="Cascadia Mono" panose="020B0609020000020004" pitchFamily="49" charset="0"/>
            </a:endParaRPr>
          </a:p>
          <a:p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  </a:t>
            </a:r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public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void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Configure(</a:t>
            </a:r>
            <a:r>
              <a:rPr lang="en-US" sz="1800" dirty="0" err="1">
                <a:solidFill>
                  <a:srgbClr val="000000"/>
                </a:solidFill>
                <a:latin typeface="Cascadia Mono" panose="020B0609020000020004" pitchFamily="49" charset="0"/>
              </a:rPr>
              <a:t>IApplicationBuilder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app)</a:t>
            </a:r>
          </a:p>
          <a:p>
            <a:r>
              <a:rPr lang="uk-UA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  {</a:t>
            </a:r>
          </a:p>
          <a:p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      </a:t>
            </a:r>
            <a:r>
              <a:rPr lang="en-US" sz="1800" dirty="0" err="1">
                <a:solidFill>
                  <a:srgbClr val="000000"/>
                </a:solidFill>
                <a:latin typeface="Cascadia Mono" panose="020B0609020000020004" pitchFamily="49" charset="0"/>
              </a:rPr>
              <a:t>app.Run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(</a:t>
            </a:r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async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(context) =&gt;</a:t>
            </a:r>
          </a:p>
          <a:p>
            <a:r>
              <a:rPr lang="uk-UA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      {</a:t>
            </a:r>
          </a:p>
          <a:p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          </a:t>
            </a:r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await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Cascadia Mono" panose="020B0609020000020004" pitchFamily="49" charset="0"/>
              </a:rPr>
              <a:t>context.Response.WriteAsync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(</a:t>
            </a:r>
            <a:r>
              <a:rPr lang="en-US" sz="1800" dirty="0">
                <a:solidFill>
                  <a:srgbClr val="A31515"/>
                </a:solidFill>
                <a:latin typeface="Cascadia Mono" panose="020B0609020000020004" pitchFamily="49" charset="0"/>
              </a:rPr>
              <a:t>$"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{</a:t>
            </a:r>
            <a:r>
              <a:rPr lang="en-US" sz="1800" dirty="0" err="1">
                <a:solidFill>
                  <a:srgbClr val="000000"/>
                </a:solidFill>
                <a:latin typeface="Cascadia Mono" panose="020B0609020000020004" pitchFamily="49" charset="0"/>
              </a:rPr>
              <a:t>AppConfiguration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[</a:t>
            </a:r>
            <a:r>
              <a:rPr lang="en-US" sz="1800" dirty="0">
                <a:solidFill>
                  <a:srgbClr val="A31515"/>
                </a:solidFill>
                <a:latin typeface="Cascadia Mono" panose="020B0609020000020004" pitchFamily="49" charset="0"/>
              </a:rPr>
              <a:t>"width"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]}</a:t>
            </a:r>
            <a:r>
              <a:rPr lang="en-US" sz="1800" dirty="0">
                <a:solidFill>
                  <a:srgbClr val="A31515"/>
                </a:solidFill>
                <a:latin typeface="Cascadia Mono" panose="020B0609020000020004" pitchFamily="49" charset="0"/>
              </a:rPr>
              <a:t> –</a:t>
            </a:r>
            <a:endParaRPr lang="uk-UA" sz="1800" dirty="0">
              <a:solidFill>
                <a:srgbClr val="A31515"/>
              </a:solidFill>
              <a:latin typeface="Cascadia Mono" panose="020B0609020000020004" pitchFamily="49" charset="0"/>
            </a:endParaRPr>
          </a:p>
          <a:p>
            <a:r>
              <a:rPr lang="uk-UA" dirty="0">
                <a:solidFill>
                  <a:srgbClr val="A31515"/>
                </a:solidFill>
                <a:latin typeface="Cascadia Mono" panose="020B0609020000020004" pitchFamily="49" charset="0"/>
              </a:rPr>
              <a:t>                  </a:t>
            </a:r>
            <a:r>
              <a:rPr lang="en-US" sz="1800" dirty="0">
                <a:solidFill>
                  <a:srgbClr val="A31515"/>
                </a:solidFill>
                <a:latin typeface="Cascadia Mono" panose="020B0609020000020004" pitchFamily="49" charset="0"/>
              </a:rPr>
              <a:t> 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{</a:t>
            </a:r>
            <a:r>
              <a:rPr lang="en-US" sz="1800" dirty="0" err="1">
                <a:solidFill>
                  <a:srgbClr val="000000"/>
                </a:solidFill>
                <a:latin typeface="Cascadia Mono" panose="020B0609020000020004" pitchFamily="49" charset="0"/>
              </a:rPr>
              <a:t>AppConfiguration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[</a:t>
            </a:r>
            <a:r>
              <a:rPr lang="en-US" sz="1800" dirty="0">
                <a:solidFill>
                  <a:srgbClr val="A31515"/>
                </a:solidFill>
                <a:latin typeface="Cascadia Mono" panose="020B0609020000020004" pitchFamily="49" charset="0"/>
              </a:rPr>
              <a:t>"height"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]}</a:t>
            </a:r>
            <a:r>
              <a:rPr lang="en-US" sz="1800" dirty="0">
                <a:solidFill>
                  <a:srgbClr val="A31515"/>
                </a:solidFill>
                <a:latin typeface="Cascadia Mono" panose="020B0609020000020004" pitchFamily="49" charset="0"/>
              </a:rPr>
              <a:t>"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);</a:t>
            </a:r>
          </a:p>
          <a:p>
            <a:r>
              <a:rPr lang="uk-UA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      });</a:t>
            </a:r>
          </a:p>
          <a:p>
            <a:r>
              <a:rPr lang="uk-UA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  }</a:t>
            </a:r>
          </a:p>
          <a:p>
            <a:r>
              <a:rPr lang="uk-UA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}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4154016453"/>
      </p:ext>
    </p:extLst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Місце для нижнього колонтитула 28">
            <a:extLst>
              <a:ext uri="{FF2B5EF4-FFF2-40B4-BE49-F238E27FC236}">
                <a16:creationId xmlns:a16="http://schemas.microsoft.com/office/drawing/2014/main" id="{BBCB9E86-E05A-4B48-ABA4-C58B0B71F5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713256" y="6588323"/>
            <a:ext cx="5368925" cy="236537"/>
          </a:xfrm>
        </p:spPr>
        <p:txBody>
          <a:bodyPr/>
          <a:lstStyle/>
          <a:p>
            <a:pPr algn="r">
              <a:defRPr/>
            </a:pP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ASP.NET Core 5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Лекція 0</a:t>
            </a: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/ Слайд </a:t>
            </a:r>
            <a:fld id="{9CDDF5ED-6654-4275-8216-A0D5237D2550}" type="slidenum">
              <a:rPr lang="uk-UA" sz="1600" b="1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r">
                <a:defRPr/>
              </a:pPr>
              <a:t>12</a:t>
            </a:fld>
            <a:endParaRPr lang="uk-UA" sz="1600" b="1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Прямоугольник 2">
            <a:extLst>
              <a:ext uri="{FF2B5EF4-FFF2-40B4-BE49-F238E27FC236}">
                <a16:creationId xmlns:a16="http://schemas.microsoft.com/office/drawing/2014/main" id="{8A0D4BB7-DB79-4700-A53F-D3E2C0C93277}"/>
              </a:ext>
            </a:extLst>
          </p:cNvPr>
          <p:cNvSpPr/>
          <p:nvPr/>
        </p:nvSpPr>
        <p:spPr>
          <a:xfrm>
            <a:off x="195315" y="185315"/>
            <a:ext cx="1199668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Проект можна запустити з командного рядка: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4D729E73-614B-4CF3-BFB5-B9EDF3077D9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657" y="708535"/>
            <a:ext cx="11996685" cy="36595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7516118"/>
      </p:ext>
    </p:extLst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Місце для нижнього колонтитула 28">
            <a:extLst>
              <a:ext uri="{FF2B5EF4-FFF2-40B4-BE49-F238E27FC236}">
                <a16:creationId xmlns:a16="http://schemas.microsoft.com/office/drawing/2014/main" id="{BBCB9E86-E05A-4B48-ABA4-C58B0B71F5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713256" y="6588323"/>
            <a:ext cx="5368925" cy="236537"/>
          </a:xfrm>
        </p:spPr>
        <p:txBody>
          <a:bodyPr/>
          <a:lstStyle/>
          <a:p>
            <a:pPr algn="r">
              <a:defRPr/>
            </a:pP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ASP.NET Core 5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Лекція 0</a:t>
            </a: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/ Слайд </a:t>
            </a:r>
            <a:fld id="{9CDDF5ED-6654-4275-8216-A0D5237D2550}" type="slidenum">
              <a:rPr lang="uk-UA" sz="1600" b="1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r">
                <a:defRPr/>
              </a:pPr>
              <a:t>13</a:t>
            </a:fld>
            <a:endParaRPr lang="uk-UA" sz="1600" b="1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Прямоугольник 2">
            <a:extLst>
              <a:ext uri="{FF2B5EF4-FFF2-40B4-BE49-F238E27FC236}">
                <a16:creationId xmlns:a16="http://schemas.microsoft.com/office/drawing/2014/main" id="{8A0D4BB7-DB79-4700-A53F-D3E2C0C93277}"/>
              </a:ext>
            </a:extLst>
          </p:cNvPr>
          <p:cNvSpPr/>
          <p:nvPr/>
        </p:nvSpPr>
        <p:spPr>
          <a:xfrm>
            <a:off x="195315" y="185315"/>
            <a:ext cx="1199668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Параметри можна передавати з коду: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8DD21D0-BA6F-49D2-A481-BA1E542F7176}"/>
              </a:ext>
            </a:extLst>
          </p:cNvPr>
          <p:cNvSpPr txBox="1"/>
          <p:nvPr/>
        </p:nvSpPr>
        <p:spPr>
          <a:xfrm>
            <a:off x="195315" y="708535"/>
            <a:ext cx="11801370" cy="5632311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public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class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1800" dirty="0">
                <a:solidFill>
                  <a:srgbClr val="2B91AF"/>
                </a:solidFill>
                <a:latin typeface="Cascadia Mono" panose="020B0609020000020004" pitchFamily="49" charset="0"/>
              </a:rPr>
              <a:t>Startup</a:t>
            </a:r>
            <a:endParaRPr lang="en-US" sz="1800" dirty="0">
              <a:solidFill>
                <a:srgbClr val="000000"/>
              </a:solidFill>
              <a:latin typeface="Cascadia Mono" panose="020B0609020000020004" pitchFamily="49" charset="0"/>
            </a:endParaRPr>
          </a:p>
          <a:p>
            <a:r>
              <a:rPr lang="uk-UA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{</a:t>
            </a:r>
          </a:p>
          <a:p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  </a:t>
            </a:r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public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1800" dirty="0">
                <a:solidFill>
                  <a:srgbClr val="2B91AF"/>
                </a:solidFill>
                <a:latin typeface="Cascadia Mono" panose="020B0609020000020004" pitchFamily="49" charset="0"/>
              </a:rPr>
              <a:t>Startup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()</a:t>
            </a:r>
          </a:p>
          <a:p>
            <a:r>
              <a:rPr lang="uk-UA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  {</a:t>
            </a:r>
          </a:p>
          <a:p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      </a:t>
            </a:r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string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[] </a:t>
            </a:r>
            <a:r>
              <a:rPr lang="en-US" sz="1800" dirty="0" err="1">
                <a:solidFill>
                  <a:srgbClr val="000000"/>
                </a:solidFill>
                <a:latin typeface="Cascadia Mono" panose="020B0609020000020004" pitchFamily="49" charset="0"/>
              </a:rPr>
              <a:t>args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= { </a:t>
            </a:r>
            <a:r>
              <a:rPr lang="en-US" sz="1800" dirty="0">
                <a:solidFill>
                  <a:srgbClr val="A31515"/>
                </a:solidFill>
                <a:latin typeface="Cascadia Mono" panose="020B0609020000020004" pitchFamily="49" charset="0"/>
              </a:rPr>
              <a:t>"width=100"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, </a:t>
            </a:r>
            <a:r>
              <a:rPr lang="en-US" sz="1800" dirty="0">
                <a:solidFill>
                  <a:srgbClr val="A31515"/>
                </a:solidFill>
                <a:latin typeface="Cascadia Mono" panose="020B0609020000020004" pitchFamily="49" charset="0"/>
              </a:rPr>
              <a:t>"height=200"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}; </a:t>
            </a:r>
          </a:p>
          <a:p>
            <a:r>
              <a:rPr lang="en-US" dirty="0">
                <a:solidFill>
                  <a:srgbClr val="000000"/>
                </a:solidFill>
                <a:latin typeface="Cascadia Mono" panose="020B0609020000020004" pitchFamily="49" charset="0"/>
              </a:rPr>
              <a:t>        </a:t>
            </a:r>
            <a:r>
              <a:rPr lang="en-US" sz="1800" dirty="0">
                <a:solidFill>
                  <a:srgbClr val="008000"/>
                </a:solidFill>
                <a:latin typeface="Cascadia Mono" panose="020B0609020000020004" pitchFamily="49" charset="0"/>
              </a:rPr>
              <a:t>// </a:t>
            </a:r>
            <a:r>
              <a:rPr lang="uk-UA" sz="1800" dirty="0" err="1">
                <a:solidFill>
                  <a:srgbClr val="008000"/>
                </a:solidFill>
                <a:latin typeface="Cascadia Mono" panose="020B0609020000020004" pitchFamily="49" charset="0"/>
              </a:rPr>
              <a:t>псевдопараметри</a:t>
            </a:r>
            <a:r>
              <a:rPr lang="uk-UA" sz="1800" dirty="0">
                <a:solidFill>
                  <a:srgbClr val="008000"/>
                </a:solidFill>
                <a:latin typeface="Cascadia Mono" panose="020B0609020000020004" pitchFamily="49" charset="0"/>
              </a:rPr>
              <a:t> командного рядка</a:t>
            </a:r>
            <a:endParaRPr lang="uk-UA" sz="1800" dirty="0">
              <a:solidFill>
                <a:srgbClr val="000000"/>
              </a:solidFill>
              <a:latin typeface="Cascadia Mono" panose="020B0609020000020004" pitchFamily="49" charset="0"/>
            </a:endParaRPr>
          </a:p>
          <a:p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      </a:t>
            </a:r>
            <a:r>
              <a:rPr lang="en-US" sz="1800" dirty="0">
                <a:solidFill>
                  <a:srgbClr val="0000FF"/>
                </a:solidFill>
                <a:highlight>
                  <a:srgbClr val="FFFF00"/>
                </a:highlight>
                <a:latin typeface="Cascadia Mono" panose="020B0609020000020004" pitchFamily="49" charset="0"/>
              </a:rPr>
              <a:t>var</a:t>
            </a:r>
            <a:r>
              <a:rPr lang="en-US" sz="1800" dirty="0">
                <a:solidFill>
                  <a:srgbClr val="000000"/>
                </a:solidFill>
                <a:highlight>
                  <a:srgbClr val="FFFF00"/>
                </a:highlight>
                <a:latin typeface="Cascadia Mono" panose="020B0609020000020004" pitchFamily="49" charset="0"/>
              </a:rPr>
              <a:t> builder = </a:t>
            </a:r>
            <a:r>
              <a:rPr lang="en-US" sz="1800" dirty="0">
                <a:solidFill>
                  <a:srgbClr val="0000FF"/>
                </a:solidFill>
                <a:highlight>
                  <a:srgbClr val="FFFF00"/>
                </a:highlight>
                <a:latin typeface="Cascadia Mono" panose="020B0609020000020004" pitchFamily="49" charset="0"/>
              </a:rPr>
              <a:t>new</a:t>
            </a:r>
            <a:r>
              <a:rPr lang="en-US" sz="1800" dirty="0">
                <a:solidFill>
                  <a:srgbClr val="000000"/>
                </a:solidFill>
                <a:highlight>
                  <a:srgbClr val="FFFF00"/>
                </a:highlight>
                <a:latin typeface="Cascadia Mono" panose="020B0609020000020004" pitchFamily="49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highlight>
                  <a:srgbClr val="FFFF00"/>
                </a:highlight>
                <a:latin typeface="Cascadia Mono" panose="020B0609020000020004" pitchFamily="49" charset="0"/>
              </a:rPr>
              <a:t>ConfigurationBuilder</a:t>
            </a:r>
            <a:r>
              <a:rPr lang="en-US" sz="1800" dirty="0">
                <a:solidFill>
                  <a:srgbClr val="000000"/>
                </a:solidFill>
                <a:highlight>
                  <a:srgbClr val="FFFF00"/>
                </a:highlight>
                <a:latin typeface="Cascadia Mono" panose="020B0609020000020004" pitchFamily="49" charset="0"/>
              </a:rPr>
              <a:t>().</a:t>
            </a:r>
            <a:r>
              <a:rPr lang="en-US" sz="1800" dirty="0" err="1">
                <a:solidFill>
                  <a:srgbClr val="000000"/>
                </a:solidFill>
                <a:highlight>
                  <a:srgbClr val="FFFF00"/>
                </a:highlight>
                <a:latin typeface="Cascadia Mono" panose="020B0609020000020004" pitchFamily="49" charset="0"/>
              </a:rPr>
              <a:t>AddCommandLine</a:t>
            </a:r>
            <a:r>
              <a:rPr lang="en-US" sz="1800" dirty="0">
                <a:solidFill>
                  <a:srgbClr val="000000"/>
                </a:solidFill>
                <a:highlight>
                  <a:srgbClr val="FFFF00"/>
                </a:highlight>
                <a:latin typeface="Cascadia Mono" panose="020B0609020000020004" pitchFamily="49" charset="0"/>
              </a:rPr>
              <a:t>(</a:t>
            </a:r>
            <a:r>
              <a:rPr lang="en-US" sz="1800" dirty="0" err="1">
                <a:solidFill>
                  <a:srgbClr val="000000"/>
                </a:solidFill>
                <a:highlight>
                  <a:srgbClr val="FFFF00"/>
                </a:highlight>
                <a:latin typeface="Cascadia Mono" panose="020B0609020000020004" pitchFamily="49" charset="0"/>
              </a:rPr>
              <a:t>args</a:t>
            </a:r>
            <a:r>
              <a:rPr lang="en-US" sz="1800" dirty="0">
                <a:solidFill>
                  <a:srgbClr val="000000"/>
                </a:solidFill>
                <a:highlight>
                  <a:srgbClr val="FFFF00"/>
                </a:highlight>
                <a:latin typeface="Cascadia Mono" panose="020B0609020000020004" pitchFamily="49" charset="0"/>
              </a:rPr>
              <a:t>);</a:t>
            </a:r>
          </a:p>
          <a:p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      </a:t>
            </a:r>
            <a:r>
              <a:rPr lang="en-US" sz="1800" dirty="0" err="1">
                <a:solidFill>
                  <a:srgbClr val="000000"/>
                </a:solidFill>
                <a:latin typeface="Cascadia Mono" panose="020B0609020000020004" pitchFamily="49" charset="0"/>
              </a:rPr>
              <a:t>AppConfiguration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= </a:t>
            </a:r>
            <a:r>
              <a:rPr lang="en-US" sz="1800" dirty="0" err="1">
                <a:solidFill>
                  <a:srgbClr val="000000"/>
                </a:solidFill>
                <a:latin typeface="Cascadia Mono" panose="020B0609020000020004" pitchFamily="49" charset="0"/>
              </a:rPr>
              <a:t>builder.Build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();</a:t>
            </a:r>
          </a:p>
          <a:p>
            <a:r>
              <a:rPr lang="uk-UA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  }</a:t>
            </a:r>
          </a:p>
          <a:p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  </a:t>
            </a:r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public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Cascadia Mono" panose="020B0609020000020004" pitchFamily="49" charset="0"/>
              </a:rPr>
              <a:t>IConfiguration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Cascadia Mono" panose="020B0609020000020004" pitchFamily="49" charset="0"/>
              </a:rPr>
              <a:t>AppConfiguration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{ </a:t>
            </a:r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get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; </a:t>
            </a:r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set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; }</a:t>
            </a:r>
          </a:p>
          <a:p>
            <a:endParaRPr lang="uk-UA" sz="1800" dirty="0">
              <a:solidFill>
                <a:srgbClr val="000000"/>
              </a:solidFill>
              <a:latin typeface="Cascadia Mono" panose="020B0609020000020004" pitchFamily="49" charset="0"/>
            </a:endParaRPr>
          </a:p>
          <a:p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  </a:t>
            </a:r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public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void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Configure(</a:t>
            </a:r>
            <a:r>
              <a:rPr lang="en-US" sz="1800" dirty="0" err="1">
                <a:solidFill>
                  <a:srgbClr val="000000"/>
                </a:solidFill>
                <a:latin typeface="Cascadia Mono" panose="020B0609020000020004" pitchFamily="49" charset="0"/>
              </a:rPr>
              <a:t>IApplicationBuilder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app)</a:t>
            </a:r>
          </a:p>
          <a:p>
            <a:r>
              <a:rPr lang="uk-UA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  {</a:t>
            </a:r>
          </a:p>
          <a:p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      </a:t>
            </a:r>
            <a:r>
              <a:rPr lang="en-US" sz="1800" dirty="0" err="1">
                <a:solidFill>
                  <a:srgbClr val="000000"/>
                </a:solidFill>
                <a:latin typeface="Cascadia Mono" panose="020B0609020000020004" pitchFamily="49" charset="0"/>
              </a:rPr>
              <a:t>app.Run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(</a:t>
            </a:r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async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(context) =&gt;</a:t>
            </a:r>
          </a:p>
          <a:p>
            <a:r>
              <a:rPr lang="uk-UA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      {</a:t>
            </a:r>
          </a:p>
          <a:p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          </a:t>
            </a:r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await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Cascadia Mono" panose="020B0609020000020004" pitchFamily="49" charset="0"/>
              </a:rPr>
              <a:t>context.Response.WriteAsync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(</a:t>
            </a:r>
            <a:r>
              <a:rPr lang="en-US" sz="1800" dirty="0">
                <a:solidFill>
                  <a:srgbClr val="A31515"/>
                </a:solidFill>
                <a:latin typeface="Cascadia Mono" panose="020B0609020000020004" pitchFamily="49" charset="0"/>
              </a:rPr>
              <a:t>$"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{</a:t>
            </a:r>
            <a:r>
              <a:rPr lang="en-US" sz="1800" dirty="0" err="1">
                <a:solidFill>
                  <a:srgbClr val="000000"/>
                </a:solidFill>
                <a:latin typeface="Cascadia Mono" panose="020B0609020000020004" pitchFamily="49" charset="0"/>
              </a:rPr>
              <a:t>AppConfiguration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[</a:t>
            </a:r>
            <a:r>
              <a:rPr lang="en-US" sz="1800" dirty="0">
                <a:solidFill>
                  <a:srgbClr val="A31515"/>
                </a:solidFill>
                <a:latin typeface="Cascadia Mono" panose="020B0609020000020004" pitchFamily="49" charset="0"/>
              </a:rPr>
              <a:t>"width"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]}</a:t>
            </a:r>
            <a:r>
              <a:rPr lang="en-US" sz="1800" dirty="0">
                <a:solidFill>
                  <a:srgbClr val="A31515"/>
                </a:solidFill>
                <a:latin typeface="Cascadia Mono" panose="020B0609020000020004" pitchFamily="49" charset="0"/>
              </a:rPr>
              <a:t> –</a:t>
            </a:r>
          </a:p>
          <a:p>
            <a:r>
              <a:rPr lang="en-US" dirty="0">
                <a:solidFill>
                  <a:srgbClr val="A31515"/>
                </a:solidFill>
                <a:latin typeface="Cascadia Mono" panose="020B0609020000020004" pitchFamily="49" charset="0"/>
              </a:rPr>
              <a:t>              </a:t>
            </a:r>
            <a:r>
              <a:rPr lang="en-US" sz="1800" dirty="0">
                <a:solidFill>
                  <a:srgbClr val="A31515"/>
                </a:solidFill>
                <a:latin typeface="Cascadia Mono" panose="020B0609020000020004" pitchFamily="49" charset="0"/>
              </a:rPr>
              <a:t> 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{</a:t>
            </a:r>
            <a:r>
              <a:rPr lang="en-US" sz="1800" dirty="0" err="1">
                <a:solidFill>
                  <a:srgbClr val="000000"/>
                </a:solidFill>
                <a:latin typeface="Cascadia Mono" panose="020B0609020000020004" pitchFamily="49" charset="0"/>
              </a:rPr>
              <a:t>AppConfiguration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[</a:t>
            </a:r>
            <a:r>
              <a:rPr lang="en-US" sz="1800" dirty="0">
                <a:solidFill>
                  <a:srgbClr val="A31515"/>
                </a:solidFill>
                <a:latin typeface="Cascadia Mono" panose="020B0609020000020004" pitchFamily="49" charset="0"/>
              </a:rPr>
              <a:t>"height"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]}</a:t>
            </a:r>
            <a:r>
              <a:rPr lang="en-US" sz="1800" dirty="0">
                <a:solidFill>
                  <a:srgbClr val="A31515"/>
                </a:solidFill>
                <a:latin typeface="Cascadia Mono" panose="020B0609020000020004" pitchFamily="49" charset="0"/>
              </a:rPr>
              <a:t>"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);</a:t>
            </a:r>
          </a:p>
          <a:p>
            <a:r>
              <a:rPr lang="uk-UA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      });</a:t>
            </a:r>
          </a:p>
          <a:p>
            <a:r>
              <a:rPr lang="uk-UA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  }</a:t>
            </a:r>
          </a:p>
          <a:p>
            <a:r>
              <a:rPr lang="uk-UA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}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4045486845"/>
      </p:ext>
    </p:extLst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Місце для нижнього колонтитула 28">
            <a:extLst>
              <a:ext uri="{FF2B5EF4-FFF2-40B4-BE49-F238E27FC236}">
                <a16:creationId xmlns:a16="http://schemas.microsoft.com/office/drawing/2014/main" id="{BBCB9E86-E05A-4B48-ABA4-C58B0B71F5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713256" y="6588323"/>
            <a:ext cx="5368925" cy="236537"/>
          </a:xfrm>
        </p:spPr>
        <p:txBody>
          <a:bodyPr/>
          <a:lstStyle/>
          <a:p>
            <a:pPr algn="r">
              <a:defRPr/>
            </a:pP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ASP.NET Core 5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Лекція 0</a:t>
            </a: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/ Слайд </a:t>
            </a:r>
            <a:fld id="{9CDDF5ED-6654-4275-8216-A0D5237D2550}" type="slidenum">
              <a:rPr lang="uk-UA" sz="1600" b="1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r">
                <a:defRPr/>
              </a:pPr>
              <a:t>14</a:t>
            </a:fld>
            <a:endParaRPr lang="uk-UA" sz="1600" b="1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Прямоугольник 2">
            <a:extLst>
              <a:ext uri="{FF2B5EF4-FFF2-40B4-BE49-F238E27FC236}">
                <a16:creationId xmlns:a16="http://schemas.microsoft.com/office/drawing/2014/main" id="{8A0D4BB7-DB79-4700-A53F-D3E2C0C93277}"/>
              </a:ext>
            </a:extLst>
          </p:cNvPr>
          <p:cNvSpPr/>
          <p:nvPr/>
        </p:nvSpPr>
        <p:spPr>
          <a:xfrm>
            <a:off x="195315" y="185315"/>
            <a:ext cx="1199668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Змінні середовища</a:t>
            </a:r>
          </a:p>
        </p:txBody>
      </p:sp>
      <p:sp>
        <p:nvSpPr>
          <p:cNvPr id="5" name="Прямоугольник 2">
            <a:extLst>
              <a:ext uri="{FF2B5EF4-FFF2-40B4-BE49-F238E27FC236}">
                <a16:creationId xmlns:a16="http://schemas.microsoft.com/office/drawing/2014/main" id="{095A222A-9936-49AA-989A-C30E5D3BAE48}"/>
              </a:ext>
            </a:extLst>
          </p:cNvPr>
          <p:cNvSpPr/>
          <p:nvPr/>
        </p:nvSpPr>
        <p:spPr>
          <a:xfrm>
            <a:off x="195314" y="900210"/>
            <a:ext cx="11996685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Для завантаження змінних середовища використовується провайдер </a:t>
            </a:r>
            <a:r>
              <a:rPr lang="en-US" sz="28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EnvironmentVariablesConfigurationProvider</a:t>
            </a:r>
            <a:r>
              <a:rPr lang="uk-UA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9327718-0EE3-4366-9B8A-50DFD6A52AC3}"/>
              </a:ext>
            </a:extLst>
          </p:cNvPr>
          <p:cNvSpPr txBox="1"/>
          <p:nvPr/>
        </p:nvSpPr>
        <p:spPr>
          <a:xfrm>
            <a:off x="250222" y="1831041"/>
            <a:ext cx="11886867" cy="4801314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public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class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1800" dirty="0">
                <a:solidFill>
                  <a:srgbClr val="2B91AF"/>
                </a:solidFill>
                <a:latin typeface="Cascadia Mono" panose="020B0609020000020004" pitchFamily="49" charset="0"/>
              </a:rPr>
              <a:t>Startup</a:t>
            </a:r>
            <a:endParaRPr lang="en-US" sz="1800" dirty="0">
              <a:solidFill>
                <a:srgbClr val="000000"/>
              </a:solidFill>
              <a:latin typeface="Cascadia Mono" panose="020B0609020000020004" pitchFamily="49" charset="0"/>
            </a:endParaRPr>
          </a:p>
          <a:p>
            <a:r>
              <a:rPr lang="uk-UA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{</a:t>
            </a:r>
          </a:p>
          <a:p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  </a:t>
            </a:r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public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1800" dirty="0">
                <a:solidFill>
                  <a:srgbClr val="2B91AF"/>
                </a:solidFill>
                <a:latin typeface="Cascadia Mono" panose="020B0609020000020004" pitchFamily="49" charset="0"/>
              </a:rPr>
              <a:t>Startup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(</a:t>
            </a:r>
            <a:r>
              <a:rPr lang="en-US" sz="1800" dirty="0" err="1">
                <a:solidFill>
                  <a:srgbClr val="000000"/>
                </a:solidFill>
                <a:latin typeface="Cascadia Mono" panose="020B0609020000020004" pitchFamily="49" charset="0"/>
              </a:rPr>
              <a:t>IConfiguration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config)</a:t>
            </a:r>
          </a:p>
          <a:p>
            <a:r>
              <a:rPr lang="uk-UA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  {</a:t>
            </a:r>
          </a:p>
          <a:p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      </a:t>
            </a:r>
            <a:r>
              <a:rPr lang="en-US" sz="1800" dirty="0" err="1">
                <a:solidFill>
                  <a:srgbClr val="000000"/>
                </a:solidFill>
                <a:latin typeface="Cascadia Mono" panose="020B0609020000020004" pitchFamily="49" charset="0"/>
              </a:rPr>
              <a:t>AppConfiguration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= config;</a:t>
            </a:r>
          </a:p>
          <a:p>
            <a:r>
              <a:rPr lang="uk-UA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  }</a:t>
            </a:r>
          </a:p>
          <a:p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  </a:t>
            </a:r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public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Cascadia Mono" panose="020B0609020000020004" pitchFamily="49" charset="0"/>
              </a:rPr>
              <a:t>IConfiguration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Cascadia Mono" panose="020B0609020000020004" pitchFamily="49" charset="0"/>
              </a:rPr>
              <a:t>AppConfiguration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{ </a:t>
            </a:r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get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; </a:t>
            </a:r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set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; }</a:t>
            </a:r>
          </a:p>
          <a:p>
            <a:endParaRPr lang="uk-UA" sz="1800" dirty="0">
              <a:solidFill>
                <a:srgbClr val="000000"/>
              </a:solidFill>
              <a:latin typeface="Cascadia Mono" panose="020B0609020000020004" pitchFamily="49" charset="0"/>
            </a:endParaRPr>
          </a:p>
          <a:p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  </a:t>
            </a:r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public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void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Configure(</a:t>
            </a:r>
            <a:r>
              <a:rPr lang="en-US" sz="1800" dirty="0" err="1">
                <a:solidFill>
                  <a:srgbClr val="000000"/>
                </a:solidFill>
                <a:latin typeface="Cascadia Mono" panose="020B0609020000020004" pitchFamily="49" charset="0"/>
              </a:rPr>
              <a:t>IApplicationBuilder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app)</a:t>
            </a:r>
          </a:p>
          <a:p>
            <a:r>
              <a:rPr lang="uk-UA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  {</a:t>
            </a:r>
          </a:p>
          <a:p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      </a:t>
            </a:r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string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Cascadia Mono" panose="020B0609020000020004" pitchFamily="49" charset="0"/>
              </a:rPr>
              <a:t>java_dir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= </a:t>
            </a:r>
            <a:r>
              <a:rPr lang="en-US" sz="1800" dirty="0" err="1">
                <a:solidFill>
                  <a:srgbClr val="000000"/>
                </a:solidFill>
                <a:latin typeface="Cascadia Mono" panose="020B0609020000020004" pitchFamily="49" charset="0"/>
              </a:rPr>
              <a:t>AppConfiguration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[</a:t>
            </a:r>
            <a:r>
              <a:rPr lang="en-US" sz="1800" dirty="0">
                <a:solidFill>
                  <a:srgbClr val="A31515"/>
                </a:solidFill>
                <a:latin typeface="Cascadia Mono" panose="020B0609020000020004" pitchFamily="49" charset="0"/>
              </a:rPr>
              <a:t>"IIS_BIN"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] ?? </a:t>
            </a:r>
            <a:r>
              <a:rPr lang="en-US" sz="1800" dirty="0">
                <a:solidFill>
                  <a:srgbClr val="A31515"/>
                </a:solidFill>
                <a:latin typeface="Cascadia Mono" panose="020B0609020000020004" pitchFamily="49" charset="0"/>
              </a:rPr>
              <a:t>"not set"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;</a:t>
            </a:r>
          </a:p>
          <a:p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      </a:t>
            </a:r>
            <a:r>
              <a:rPr lang="en-US" sz="1800" dirty="0" err="1">
                <a:solidFill>
                  <a:srgbClr val="000000"/>
                </a:solidFill>
                <a:latin typeface="Cascadia Mono" panose="020B0609020000020004" pitchFamily="49" charset="0"/>
              </a:rPr>
              <a:t>app.Run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(</a:t>
            </a:r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async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(context) =&gt;</a:t>
            </a:r>
          </a:p>
          <a:p>
            <a:r>
              <a:rPr lang="uk-UA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      {</a:t>
            </a:r>
          </a:p>
          <a:p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          </a:t>
            </a:r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await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Cascadia Mono" panose="020B0609020000020004" pitchFamily="49" charset="0"/>
              </a:rPr>
              <a:t>context.Response.WriteAsync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(</a:t>
            </a:r>
            <a:r>
              <a:rPr lang="en-US" sz="1800" dirty="0" err="1">
                <a:solidFill>
                  <a:srgbClr val="000000"/>
                </a:solidFill>
                <a:latin typeface="Cascadia Mono" panose="020B0609020000020004" pitchFamily="49" charset="0"/>
              </a:rPr>
              <a:t>java_dir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);</a:t>
            </a:r>
          </a:p>
          <a:p>
            <a:r>
              <a:rPr lang="uk-UA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      });</a:t>
            </a:r>
          </a:p>
          <a:p>
            <a:r>
              <a:rPr lang="uk-UA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  }</a:t>
            </a:r>
          </a:p>
          <a:p>
            <a:r>
              <a:rPr lang="uk-UA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}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15314884"/>
      </p:ext>
    </p:extLst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Місце для нижнього колонтитула 28">
            <a:extLst>
              <a:ext uri="{FF2B5EF4-FFF2-40B4-BE49-F238E27FC236}">
                <a16:creationId xmlns:a16="http://schemas.microsoft.com/office/drawing/2014/main" id="{BBCB9E86-E05A-4B48-ABA4-C58B0B71F5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713256" y="6588323"/>
            <a:ext cx="5368925" cy="236537"/>
          </a:xfrm>
        </p:spPr>
        <p:txBody>
          <a:bodyPr/>
          <a:lstStyle/>
          <a:p>
            <a:pPr algn="r">
              <a:defRPr/>
            </a:pP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ASP.NET Core 5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Лекція 0</a:t>
            </a: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/ Слайд </a:t>
            </a:r>
            <a:fld id="{9CDDF5ED-6654-4275-8216-A0D5237D2550}" type="slidenum">
              <a:rPr lang="uk-UA" sz="1600" b="1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r">
                <a:defRPr/>
              </a:pPr>
              <a:t>15</a:t>
            </a:fld>
            <a:endParaRPr lang="uk-UA" sz="1600" b="1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2">
            <a:extLst>
              <a:ext uri="{FF2B5EF4-FFF2-40B4-BE49-F238E27FC236}">
                <a16:creationId xmlns:a16="http://schemas.microsoft.com/office/drawing/2014/main" id="{095A222A-9936-49AA-989A-C30E5D3BAE48}"/>
              </a:ext>
            </a:extLst>
          </p:cNvPr>
          <p:cNvSpPr/>
          <p:nvPr/>
        </p:nvSpPr>
        <p:spPr>
          <a:xfrm>
            <a:off x="386541" y="196605"/>
            <a:ext cx="1118477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Явне використання метода </a:t>
            </a:r>
            <a:r>
              <a:rPr lang="en-US" sz="28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AddEnvironmentVariables</a:t>
            </a:r>
            <a:r>
              <a:rPr lang="uk-UA" sz="2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()</a:t>
            </a:r>
            <a:r>
              <a:rPr lang="uk-UA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A4AD79B-6AC5-43FC-8B27-8A1BE64F513F}"/>
              </a:ext>
            </a:extLst>
          </p:cNvPr>
          <p:cNvSpPr txBox="1"/>
          <p:nvPr/>
        </p:nvSpPr>
        <p:spPr>
          <a:xfrm>
            <a:off x="386542" y="887813"/>
            <a:ext cx="7859684" cy="92333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-US" sz="1800" dirty="0" err="1">
                <a:solidFill>
                  <a:srgbClr val="000000"/>
                </a:solidFill>
                <a:latin typeface="Cascadia Mono" panose="020B0609020000020004" pitchFamily="49" charset="0"/>
              </a:rPr>
              <a:t>AppConfiguration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= </a:t>
            </a:r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new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Cascadia Mono" panose="020B0609020000020004" pitchFamily="49" charset="0"/>
              </a:rPr>
              <a:t>ConfigurationBuilder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()</a:t>
            </a:r>
          </a:p>
          <a:p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           .</a:t>
            </a:r>
            <a:r>
              <a:rPr lang="en-US" sz="1800" dirty="0" err="1">
                <a:solidFill>
                  <a:srgbClr val="000000"/>
                </a:solidFill>
                <a:latin typeface="Cascadia Mono" panose="020B0609020000020004" pitchFamily="49" charset="0"/>
              </a:rPr>
              <a:t>AddEnvironmentVariables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()</a:t>
            </a:r>
          </a:p>
          <a:p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           .Build();</a:t>
            </a:r>
            <a:endParaRPr lang="uk-UA" dirty="0"/>
          </a:p>
        </p:txBody>
      </p:sp>
      <p:sp>
        <p:nvSpPr>
          <p:cNvPr id="11" name="Прямоугольник 2">
            <a:extLst>
              <a:ext uri="{FF2B5EF4-FFF2-40B4-BE49-F238E27FC236}">
                <a16:creationId xmlns:a16="http://schemas.microsoft.com/office/drawing/2014/main" id="{106BF3B3-C4F9-441A-85C7-AEA0811C82D2}"/>
              </a:ext>
            </a:extLst>
          </p:cNvPr>
          <p:cNvSpPr/>
          <p:nvPr/>
        </p:nvSpPr>
        <p:spPr>
          <a:xfrm>
            <a:off x="386542" y="2147119"/>
            <a:ext cx="1199668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Зберігання конфігурації у </a:t>
            </a:r>
            <a:r>
              <a:rPr lang="uk-UA" sz="28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пам</a:t>
            </a:r>
            <a:r>
              <a:rPr lang="en-US" sz="2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’</a:t>
            </a:r>
            <a:r>
              <a:rPr lang="uk-UA" sz="2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яті</a:t>
            </a:r>
          </a:p>
        </p:txBody>
      </p:sp>
      <p:sp>
        <p:nvSpPr>
          <p:cNvPr id="12" name="Прямоугольник 2">
            <a:extLst>
              <a:ext uri="{FF2B5EF4-FFF2-40B4-BE49-F238E27FC236}">
                <a16:creationId xmlns:a16="http://schemas.microsoft.com/office/drawing/2014/main" id="{183436B8-23AE-4A38-90A2-EA769EBE04C9}"/>
              </a:ext>
            </a:extLst>
          </p:cNvPr>
          <p:cNvSpPr/>
          <p:nvPr/>
        </p:nvSpPr>
        <p:spPr>
          <a:xfrm>
            <a:off x="386541" y="2905780"/>
            <a:ext cx="11805459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Провайдер </a:t>
            </a:r>
            <a:r>
              <a:rPr lang="en-US" sz="28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MemoryConfigurationProvider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дозволяє зберігати конфігурацію як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IEnumerable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&lt;string, string&gt;</a:t>
            </a:r>
            <a:endParaRPr lang="uk-UA" sz="28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38764065"/>
      </p:ext>
    </p:extLst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Місце для нижнього колонтитула 28">
            <a:extLst>
              <a:ext uri="{FF2B5EF4-FFF2-40B4-BE49-F238E27FC236}">
                <a16:creationId xmlns:a16="http://schemas.microsoft.com/office/drawing/2014/main" id="{BBCB9E86-E05A-4B48-ABA4-C58B0B71F5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713256" y="6588323"/>
            <a:ext cx="5368925" cy="236537"/>
          </a:xfrm>
        </p:spPr>
        <p:txBody>
          <a:bodyPr/>
          <a:lstStyle/>
          <a:p>
            <a:pPr algn="r">
              <a:defRPr/>
            </a:pP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ASP.NET Core 5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Лекція 0</a:t>
            </a: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/ Слайд </a:t>
            </a:r>
            <a:fld id="{9CDDF5ED-6654-4275-8216-A0D5237D2550}" type="slidenum">
              <a:rPr lang="uk-UA" sz="1600" b="1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r">
                <a:defRPr/>
              </a:pPr>
              <a:t>16</a:t>
            </a:fld>
            <a:endParaRPr lang="uk-UA" sz="1600" b="1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C884C9C-224D-455E-86ED-38246F167542}"/>
              </a:ext>
            </a:extLst>
          </p:cNvPr>
          <p:cNvSpPr txBox="1"/>
          <p:nvPr/>
        </p:nvSpPr>
        <p:spPr>
          <a:xfrm>
            <a:off x="210221" y="190786"/>
            <a:ext cx="11871960" cy="6186309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public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class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1800" dirty="0">
                <a:solidFill>
                  <a:srgbClr val="2B91AF"/>
                </a:solidFill>
                <a:latin typeface="Cascadia Mono" panose="020B0609020000020004" pitchFamily="49" charset="0"/>
              </a:rPr>
              <a:t>Startup</a:t>
            </a:r>
            <a:r>
              <a:rPr lang="uk-UA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uk-UA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{</a:t>
            </a:r>
          </a:p>
          <a:p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  </a:t>
            </a:r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public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1800" dirty="0">
                <a:solidFill>
                  <a:srgbClr val="2B91AF"/>
                </a:solidFill>
                <a:latin typeface="Cascadia Mono" panose="020B0609020000020004" pitchFamily="49" charset="0"/>
              </a:rPr>
              <a:t>Startup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()</a:t>
            </a:r>
            <a:r>
              <a:rPr lang="uk-UA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{</a:t>
            </a:r>
          </a:p>
          <a:p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      </a:t>
            </a:r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var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builder = </a:t>
            </a:r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new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Cascadia Mono" panose="020B0609020000020004" pitchFamily="49" charset="0"/>
              </a:rPr>
              <a:t>ConfigurationBuilder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()</a:t>
            </a:r>
          </a:p>
          <a:p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          .</a:t>
            </a:r>
            <a:r>
              <a:rPr lang="en-US" sz="1800" dirty="0" err="1">
                <a:solidFill>
                  <a:srgbClr val="000000"/>
                </a:solidFill>
                <a:latin typeface="Cascadia Mono" panose="020B0609020000020004" pitchFamily="49" charset="0"/>
              </a:rPr>
              <a:t>AddInMemoryCollection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(</a:t>
            </a:r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new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Dictionary&lt;</a:t>
            </a:r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string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, </a:t>
            </a:r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string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&gt;</a:t>
            </a:r>
          </a:p>
          <a:p>
            <a:r>
              <a:rPr lang="uk-UA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          {</a:t>
            </a:r>
          </a:p>
          <a:p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          </a:t>
            </a:r>
            <a:r>
              <a:rPr lang="uk-UA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{</a:t>
            </a:r>
            <a:r>
              <a:rPr lang="en-US" sz="1800" dirty="0">
                <a:solidFill>
                  <a:srgbClr val="A31515"/>
                </a:solidFill>
                <a:latin typeface="Cascadia Mono" panose="020B0609020000020004" pitchFamily="49" charset="0"/>
              </a:rPr>
              <a:t>"color"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, </a:t>
            </a:r>
            <a:r>
              <a:rPr lang="en-US" sz="1800" dirty="0">
                <a:solidFill>
                  <a:srgbClr val="A31515"/>
                </a:solidFill>
                <a:latin typeface="Cascadia Mono" panose="020B0609020000020004" pitchFamily="49" charset="0"/>
              </a:rPr>
              <a:t>"blue"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},</a:t>
            </a:r>
          </a:p>
          <a:p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          </a:t>
            </a:r>
            <a:r>
              <a:rPr lang="uk-UA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{</a:t>
            </a:r>
            <a:r>
              <a:rPr lang="en-US" sz="1800" dirty="0">
                <a:solidFill>
                  <a:srgbClr val="A31515"/>
                </a:solidFill>
                <a:latin typeface="Cascadia Mono" panose="020B0609020000020004" pitchFamily="49" charset="0"/>
              </a:rPr>
              <a:t>"text"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, </a:t>
            </a:r>
            <a:r>
              <a:rPr lang="en-US" sz="1800" dirty="0">
                <a:solidFill>
                  <a:srgbClr val="A31515"/>
                </a:solidFill>
                <a:latin typeface="Cascadia Mono" panose="020B0609020000020004" pitchFamily="49" charset="0"/>
              </a:rPr>
              <a:t>"Hello ASP.NET"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}</a:t>
            </a:r>
          </a:p>
          <a:p>
            <a:r>
              <a:rPr lang="uk-UA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          });</a:t>
            </a:r>
          </a:p>
          <a:p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      </a:t>
            </a:r>
            <a:r>
              <a:rPr lang="en-US" sz="1800" dirty="0" err="1">
                <a:solidFill>
                  <a:srgbClr val="000000"/>
                </a:solidFill>
                <a:latin typeface="Cascadia Mono" panose="020B0609020000020004" pitchFamily="49" charset="0"/>
              </a:rPr>
              <a:t>AppConfiguration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= </a:t>
            </a:r>
            <a:r>
              <a:rPr lang="en-US" sz="1800" dirty="0" err="1">
                <a:solidFill>
                  <a:srgbClr val="000000"/>
                </a:solidFill>
                <a:latin typeface="Cascadia Mono" panose="020B0609020000020004" pitchFamily="49" charset="0"/>
              </a:rPr>
              <a:t>builder.Build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();</a:t>
            </a:r>
          </a:p>
          <a:p>
            <a:r>
              <a:rPr lang="uk-UA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  }</a:t>
            </a:r>
          </a:p>
          <a:p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  </a:t>
            </a:r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public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Cascadia Mono" panose="020B0609020000020004" pitchFamily="49" charset="0"/>
              </a:rPr>
              <a:t>IConfiguration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Cascadia Mono" panose="020B0609020000020004" pitchFamily="49" charset="0"/>
              </a:rPr>
              <a:t>AppConfiguration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{ </a:t>
            </a:r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get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; </a:t>
            </a:r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set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; }</a:t>
            </a:r>
          </a:p>
          <a:p>
            <a:endParaRPr lang="uk-UA" sz="1800" dirty="0">
              <a:solidFill>
                <a:srgbClr val="000000"/>
              </a:solidFill>
              <a:latin typeface="Cascadia Mono" panose="020B0609020000020004" pitchFamily="49" charset="0"/>
            </a:endParaRPr>
          </a:p>
          <a:p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  </a:t>
            </a:r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public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void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Configure(</a:t>
            </a:r>
            <a:r>
              <a:rPr lang="en-US" sz="1800" dirty="0" err="1">
                <a:solidFill>
                  <a:srgbClr val="000000"/>
                </a:solidFill>
                <a:latin typeface="Cascadia Mono" panose="020B0609020000020004" pitchFamily="49" charset="0"/>
              </a:rPr>
              <a:t>IApplicationBuilder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app)</a:t>
            </a:r>
          </a:p>
          <a:p>
            <a:r>
              <a:rPr lang="uk-UA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  {</a:t>
            </a:r>
          </a:p>
          <a:p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      </a:t>
            </a:r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var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color = </a:t>
            </a:r>
            <a:r>
              <a:rPr lang="en-US" sz="1800" dirty="0" err="1">
                <a:solidFill>
                  <a:srgbClr val="000000"/>
                </a:solidFill>
                <a:latin typeface="Cascadia Mono" panose="020B0609020000020004" pitchFamily="49" charset="0"/>
              </a:rPr>
              <a:t>AppConfiguration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[</a:t>
            </a:r>
            <a:r>
              <a:rPr lang="en-US" sz="1800" dirty="0">
                <a:solidFill>
                  <a:srgbClr val="A31515"/>
                </a:solidFill>
                <a:latin typeface="Cascadia Mono" panose="020B0609020000020004" pitchFamily="49" charset="0"/>
              </a:rPr>
              <a:t>"color"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];</a:t>
            </a:r>
          </a:p>
          <a:p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      </a:t>
            </a:r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var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text = </a:t>
            </a:r>
            <a:r>
              <a:rPr lang="en-US" sz="1800" dirty="0" err="1">
                <a:solidFill>
                  <a:srgbClr val="000000"/>
                </a:solidFill>
                <a:latin typeface="Cascadia Mono" panose="020B0609020000020004" pitchFamily="49" charset="0"/>
              </a:rPr>
              <a:t>AppConfiguration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[</a:t>
            </a:r>
            <a:r>
              <a:rPr lang="en-US" sz="1800" dirty="0">
                <a:solidFill>
                  <a:srgbClr val="A31515"/>
                </a:solidFill>
                <a:latin typeface="Cascadia Mono" panose="020B0609020000020004" pitchFamily="49" charset="0"/>
              </a:rPr>
              <a:t>"text"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];</a:t>
            </a:r>
          </a:p>
          <a:p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      </a:t>
            </a:r>
            <a:r>
              <a:rPr lang="en-US" sz="1800" dirty="0" err="1">
                <a:solidFill>
                  <a:srgbClr val="000000"/>
                </a:solidFill>
                <a:latin typeface="Cascadia Mono" panose="020B0609020000020004" pitchFamily="49" charset="0"/>
              </a:rPr>
              <a:t>app.Run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(</a:t>
            </a:r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async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(context) =&gt;</a:t>
            </a:r>
          </a:p>
          <a:p>
            <a:r>
              <a:rPr lang="uk-UA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      {</a:t>
            </a:r>
          </a:p>
          <a:p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          </a:t>
            </a:r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await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Cascadia Mono" panose="020B0609020000020004" pitchFamily="49" charset="0"/>
              </a:rPr>
              <a:t>context.Response.WriteAsync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(</a:t>
            </a:r>
            <a:r>
              <a:rPr lang="en-US" sz="1800" dirty="0">
                <a:solidFill>
                  <a:srgbClr val="A31515"/>
                </a:solidFill>
                <a:latin typeface="Cascadia Mono" panose="020B0609020000020004" pitchFamily="49" charset="0"/>
              </a:rPr>
              <a:t>$"&lt;p style='color: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{color}</a:t>
            </a:r>
            <a:r>
              <a:rPr lang="en-US" sz="1800" dirty="0">
                <a:solidFill>
                  <a:srgbClr val="A31515"/>
                </a:solidFill>
                <a:latin typeface="Cascadia Mono" panose="020B0609020000020004" pitchFamily="49" charset="0"/>
              </a:rPr>
              <a:t>;'&gt;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{text}</a:t>
            </a:r>
            <a:r>
              <a:rPr lang="en-US" sz="1800" dirty="0">
                <a:solidFill>
                  <a:srgbClr val="A31515"/>
                </a:solidFill>
                <a:latin typeface="Cascadia Mono" panose="020B0609020000020004" pitchFamily="49" charset="0"/>
              </a:rPr>
              <a:t>&lt;/p&gt;"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);</a:t>
            </a:r>
          </a:p>
          <a:p>
            <a:r>
              <a:rPr lang="uk-UA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      });</a:t>
            </a:r>
          </a:p>
          <a:p>
            <a:r>
              <a:rPr lang="uk-UA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  }</a:t>
            </a:r>
          </a:p>
          <a:p>
            <a:r>
              <a:rPr lang="uk-UA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}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615595334"/>
      </p:ext>
    </p:extLst>
  </p:cSld>
  <p:clrMapOvr>
    <a:masterClrMapping/>
  </p:clrMapOvr>
  <p:transition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Місце для нижнього колонтитула 28">
            <a:extLst>
              <a:ext uri="{FF2B5EF4-FFF2-40B4-BE49-F238E27FC236}">
                <a16:creationId xmlns:a16="http://schemas.microsoft.com/office/drawing/2014/main" id="{BBCB9E86-E05A-4B48-ABA4-C58B0B71F5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713256" y="6588323"/>
            <a:ext cx="5368925" cy="236537"/>
          </a:xfrm>
        </p:spPr>
        <p:txBody>
          <a:bodyPr/>
          <a:lstStyle/>
          <a:p>
            <a:pPr algn="r">
              <a:defRPr/>
            </a:pP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ASP.NET Core 5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Лекція 0</a:t>
            </a: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/ Слайд </a:t>
            </a:r>
            <a:fld id="{9CDDF5ED-6654-4275-8216-A0D5237D2550}" type="slidenum">
              <a:rPr lang="uk-UA" sz="1600" b="1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r">
                <a:defRPr/>
              </a:pPr>
              <a:t>17</a:t>
            </a:fld>
            <a:endParaRPr lang="uk-UA" sz="1600" b="1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2">
            <a:extLst>
              <a:ext uri="{FF2B5EF4-FFF2-40B4-BE49-F238E27FC236}">
                <a16:creationId xmlns:a16="http://schemas.microsoft.com/office/drawing/2014/main" id="{106BF3B3-C4F9-441A-85C7-AEA0811C82D2}"/>
              </a:ext>
            </a:extLst>
          </p:cNvPr>
          <p:cNvSpPr/>
          <p:nvPr/>
        </p:nvSpPr>
        <p:spPr>
          <a:xfrm>
            <a:off x="386541" y="384820"/>
            <a:ext cx="1199668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Файлові провайдери конфігурації</a:t>
            </a:r>
          </a:p>
        </p:txBody>
      </p:sp>
      <p:sp>
        <p:nvSpPr>
          <p:cNvPr id="12" name="Прямоугольник 2">
            <a:extLst>
              <a:ext uri="{FF2B5EF4-FFF2-40B4-BE49-F238E27FC236}">
                <a16:creationId xmlns:a16="http://schemas.microsoft.com/office/drawing/2014/main" id="{183436B8-23AE-4A38-90A2-EA769EBE04C9}"/>
              </a:ext>
            </a:extLst>
          </p:cNvPr>
          <p:cNvSpPr/>
          <p:nvPr/>
        </p:nvSpPr>
        <p:spPr>
          <a:xfrm>
            <a:off x="386541" y="1060355"/>
            <a:ext cx="11805459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Для роботи з файлами 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JSON </a:t>
            </a:r>
            <a:r>
              <a:rPr lang="uk-UA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використовується провайдер 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JsonConfigurationProvider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endParaRPr lang="uk-UA" sz="28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4A3B3CA-6945-4F77-A2D9-4135A544742F}"/>
              </a:ext>
            </a:extLst>
          </p:cNvPr>
          <p:cNvSpPr txBox="1"/>
          <p:nvPr/>
        </p:nvSpPr>
        <p:spPr>
          <a:xfrm>
            <a:off x="386541" y="2152934"/>
            <a:ext cx="10935394" cy="4247317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public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class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1800" dirty="0">
                <a:solidFill>
                  <a:srgbClr val="2B91AF"/>
                </a:solidFill>
                <a:latin typeface="Cascadia Mono" panose="020B0609020000020004" pitchFamily="49" charset="0"/>
              </a:rPr>
              <a:t>Startup</a:t>
            </a:r>
            <a:r>
              <a:rPr lang="uk-UA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uk-UA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{</a:t>
            </a:r>
          </a:p>
          <a:p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  </a:t>
            </a:r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public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1800" dirty="0">
                <a:solidFill>
                  <a:srgbClr val="2B91AF"/>
                </a:solidFill>
                <a:latin typeface="Cascadia Mono" panose="020B0609020000020004" pitchFamily="49" charset="0"/>
              </a:rPr>
              <a:t>Startup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()</a:t>
            </a:r>
            <a:r>
              <a:rPr lang="uk-UA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{</a:t>
            </a:r>
          </a:p>
          <a:p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      </a:t>
            </a:r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var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builder = </a:t>
            </a:r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new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Cascadia Mono" panose="020B0609020000020004" pitchFamily="49" charset="0"/>
              </a:rPr>
              <a:t>ConfigurationBuilder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().</a:t>
            </a:r>
            <a:r>
              <a:rPr lang="en-US" sz="1800" dirty="0" err="1">
                <a:solidFill>
                  <a:srgbClr val="000000"/>
                </a:solidFill>
                <a:latin typeface="Cascadia Mono" panose="020B0609020000020004" pitchFamily="49" charset="0"/>
              </a:rPr>
              <a:t>AddJsonFile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(</a:t>
            </a:r>
            <a:r>
              <a:rPr lang="en-US" sz="1800" dirty="0">
                <a:solidFill>
                  <a:srgbClr val="A31515"/>
                </a:solidFill>
                <a:latin typeface="Cascadia Mono" panose="020B0609020000020004" pitchFamily="49" charset="0"/>
              </a:rPr>
              <a:t>"</a:t>
            </a:r>
            <a:r>
              <a:rPr lang="en-US" sz="1800" dirty="0" err="1">
                <a:solidFill>
                  <a:srgbClr val="A31515"/>
                </a:solidFill>
                <a:latin typeface="Cascadia Mono" panose="020B0609020000020004" pitchFamily="49" charset="0"/>
              </a:rPr>
              <a:t>conf.json</a:t>
            </a:r>
            <a:r>
              <a:rPr lang="en-US" sz="1800" dirty="0">
                <a:solidFill>
                  <a:srgbClr val="A31515"/>
                </a:solidFill>
                <a:latin typeface="Cascadia Mono" panose="020B0609020000020004" pitchFamily="49" charset="0"/>
              </a:rPr>
              <a:t>"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);</a:t>
            </a:r>
            <a:endParaRPr lang="uk-UA" sz="1800" dirty="0">
              <a:solidFill>
                <a:srgbClr val="000000"/>
              </a:solidFill>
              <a:latin typeface="Cascadia Mono" panose="020B0609020000020004" pitchFamily="49" charset="0"/>
            </a:endParaRPr>
          </a:p>
          <a:p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      </a:t>
            </a:r>
            <a:r>
              <a:rPr lang="en-US" sz="1800" dirty="0" err="1">
                <a:solidFill>
                  <a:srgbClr val="000000"/>
                </a:solidFill>
                <a:latin typeface="Cascadia Mono" panose="020B0609020000020004" pitchFamily="49" charset="0"/>
              </a:rPr>
              <a:t>AppConfiguration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= </a:t>
            </a:r>
            <a:r>
              <a:rPr lang="en-US" sz="1800" dirty="0" err="1">
                <a:solidFill>
                  <a:srgbClr val="000000"/>
                </a:solidFill>
                <a:latin typeface="Cascadia Mono" panose="020B0609020000020004" pitchFamily="49" charset="0"/>
              </a:rPr>
              <a:t>builder.Build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();</a:t>
            </a:r>
          </a:p>
          <a:p>
            <a:r>
              <a:rPr lang="uk-UA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  }</a:t>
            </a:r>
          </a:p>
          <a:p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  </a:t>
            </a:r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public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Cascadia Mono" panose="020B0609020000020004" pitchFamily="49" charset="0"/>
              </a:rPr>
              <a:t>IConfiguration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Cascadia Mono" panose="020B0609020000020004" pitchFamily="49" charset="0"/>
              </a:rPr>
              <a:t>AppConfiguration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{ </a:t>
            </a:r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get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; </a:t>
            </a:r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set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; }</a:t>
            </a:r>
            <a:endParaRPr lang="uk-UA" sz="1800" dirty="0">
              <a:solidFill>
                <a:srgbClr val="000000"/>
              </a:solidFill>
              <a:latin typeface="Cascadia Mono" panose="020B0609020000020004" pitchFamily="49" charset="0"/>
            </a:endParaRPr>
          </a:p>
          <a:p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  </a:t>
            </a:r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public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void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Configure(</a:t>
            </a:r>
            <a:r>
              <a:rPr lang="en-US" sz="1800" dirty="0" err="1">
                <a:solidFill>
                  <a:srgbClr val="000000"/>
                </a:solidFill>
                <a:latin typeface="Cascadia Mono" panose="020B0609020000020004" pitchFamily="49" charset="0"/>
              </a:rPr>
              <a:t>IApplicationBuilder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app)</a:t>
            </a:r>
            <a:r>
              <a:rPr lang="uk-UA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{</a:t>
            </a:r>
          </a:p>
          <a:p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      </a:t>
            </a:r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var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color = </a:t>
            </a:r>
            <a:r>
              <a:rPr lang="en-US" sz="1800" dirty="0" err="1">
                <a:solidFill>
                  <a:srgbClr val="000000"/>
                </a:solidFill>
                <a:latin typeface="Cascadia Mono" panose="020B0609020000020004" pitchFamily="49" charset="0"/>
              </a:rPr>
              <a:t>AppConfiguration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[</a:t>
            </a:r>
            <a:r>
              <a:rPr lang="en-US" sz="1800" dirty="0">
                <a:solidFill>
                  <a:srgbClr val="A31515"/>
                </a:solidFill>
                <a:latin typeface="Cascadia Mono" panose="020B0609020000020004" pitchFamily="49" charset="0"/>
              </a:rPr>
              <a:t>"color"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];</a:t>
            </a:r>
          </a:p>
          <a:p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      </a:t>
            </a:r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var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text = </a:t>
            </a:r>
            <a:r>
              <a:rPr lang="en-US" sz="1800" dirty="0" err="1">
                <a:solidFill>
                  <a:srgbClr val="000000"/>
                </a:solidFill>
                <a:latin typeface="Cascadia Mono" panose="020B0609020000020004" pitchFamily="49" charset="0"/>
              </a:rPr>
              <a:t>AppConfiguration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[</a:t>
            </a:r>
            <a:r>
              <a:rPr lang="en-US" sz="1800" dirty="0">
                <a:solidFill>
                  <a:srgbClr val="A31515"/>
                </a:solidFill>
                <a:latin typeface="Cascadia Mono" panose="020B0609020000020004" pitchFamily="49" charset="0"/>
              </a:rPr>
              <a:t>"text"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];</a:t>
            </a:r>
          </a:p>
          <a:p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      </a:t>
            </a:r>
            <a:r>
              <a:rPr lang="en-US" sz="1800" dirty="0" err="1">
                <a:solidFill>
                  <a:srgbClr val="000000"/>
                </a:solidFill>
                <a:latin typeface="Cascadia Mono" panose="020B0609020000020004" pitchFamily="49" charset="0"/>
              </a:rPr>
              <a:t>app.Run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(</a:t>
            </a:r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async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(context) =&gt;</a:t>
            </a:r>
            <a:r>
              <a:rPr lang="uk-UA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{</a:t>
            </a:r>
          </a:p>
          <a:p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          </a:t>
            </a:r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await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Cascadia Mono" panose="020B0609020000020004" pitchFamily="49" charset="0"/>
              </a:rPr>
              <a:t>context.Response.WriteAsync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(</a:t>
            </a:r>
            <a:r>
              <a:rPr lang="en-US" sz="1800" dirty="0">
                <a:solidFill>
                  <a:srgbClr val="A31515"/>
                </a:solidFill>
                <a:latin typeface="Cascadia Mono" panose="020B0609020000020004" pitchFamily="49" charset="0"/>
              </a:rPr>
              <a:t>$"&lt;p style='color: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{color}</a:t>
            </a:r>
            <a:r>
              <a:rPr lang="en-US" sz="1800" dirty="0">
                <a:solidFill>
                  <a:srgbClr val="A31515"/>
                </a:solidFill>
                <a:latin typeface="Cascadia Mono" panose="020B0609020000020004" pitchFamily="49" charset="0"/>
              </a:rPr>
              <a:t>;'&gt;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{text}</a:t>
            </a:r>
            <a:r>
              <a:rPr lang="en-US" sz="1800" dirty="0">
                <a:solidFill>
                  <a:srgbClr val="A31515"/>
                </a:solidFill>
                <a:latin typeface="Cascadia Mono" panose="020B0609020000020004" pitchFamily="49" charset="0"/>
              </a:rPr>
              <a:t>&lt;/p&gt;"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);</a:t>
            </a:r>
          </a:p>
          <a:p>
            <a:r>
              <a:rPr lang="uk-UA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      });</a:t>
            </a:r>
          </a:p>
          <a:p>
            <a:r>
              <a:rPr lang="uk-UA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  }</a:t>
            </a:r>
          </a:p>
          <a:p>
            <a:r>
              <a:rPr lang="uk-UA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}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925299802"/>
      </p:ext>
    </p:extLst>
  </p:cSld>
  <p:clrMapOvr>
    <a:masterClrMapping/>
  </p:clrMapOvr>
  <p:transition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Місце для нижнього колонтитула 28">
            <a:extLst>
              <a:ext uri="{FF2B5EF4-FFF2-40B4-BE49-F238E27FC236}">
                <a16:creationId xmlns:a16="http://schemas.microsoft.com/office/drawing/2014/main" id="{BBCB9E86-E05A-4B48-ABA4-C58B0B71F5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713256" y="6588323"/>
            <a:ext cx="5368925" cy="236537"/>
          </a:xfrm>
        </p:spPr>
        <p:txBody>
          <a:bodyPr/>
          <a:lstStyle/>
          <a:p>
            <a:pPr algn="r">
              <a:defRPr/>
            </a:pP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ASP.NET Core 5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Лекція 0</a:t>
            </a: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/ Слайд </a:t>
            </a:r>
            <a:fld id="{9CDDF5ED-6654-4275-8216-A0D5237D2550}" type="slidenum">
              <a:rPr lang="uk-UA" sz="1600" b="1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r">
                <a:defRPr/>
              </a:pPr>
              <a:t>18</a:t>
            </a:fld>
            <a:endParaRPr lang="uk-UA" sz="1600" b="1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2">
            <a:extLst>
              <a:ext uri="{FF2B5EF4-FFF2-40B4-BE49-F238E27FC236}">
                <a16:creationId xmlns:a16="http://schemas.microsoft.com/office/drawing/2014/main" id="{183436B8-23AE-4A38-90A2-EA769EBE04C9}"/>
              </a:ext>
            </a:extLst>
          </p:cNvPr>
          <p:cNvSpPr/>
          <p:nvPr/>
        </p:nvSpPr>
        <p:spPr>
          <a:xfrm>
            <a:off x="386541" y="328835"/>
            <a:ext cx="1180545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Можна використовувати більше одного </a:t>
            </a:r>
            <a:r>
              <a:rPr lang="uk-UA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файла</a:t>
            </a:r>
            <a:r>
              <a:rPr lang="uk-UA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F88D518-7098-4669-B33C-0812D1BC5DB8}"/>
              </a:ext>
            </a:extLst>
          </p:cNvPr>
          <p:cNvSpPr txBox="1"/>
          <p:nvPr/>
        </p:nvSpPr>
        <p:spPr>
          <a:xfrm>
            <a:off x="386541" y="968433"/>
            <a:ext cx="6695903" cy="92333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-US" sz="1800" b="1" dirty="0">
                <a:solidFill>
                  <a:srgbClr val="0000FF"/>
                </a:solidFill>
                <a:latin typeface="Cascadia Mono" panose="020B0609020000020004" pitchFamily="49" charset="0"/>
              </a:rPr>
              <a:t>var</a:t>
            </a:r>
            <a:r>
              <a:rPr lang="en-US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builder = </a:t>
            </a:r>
            <a:r>
              <a:rPr lang="en-US" sz="1800" b="1" dirty="0">
                <a:solidFill>
                  <a:srgbClr val="0000FF"/>
                </a:solidFill>
                <a:latin typeface="Cascadia Mono" panose="020B0609020000020004" pitchFamily="49" charset="0"/>
              </a:rPr>
              <a:t>new</a:t>
            </a:r>
            <a:r>
              <a:rPr lang="en-US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1800" b="1" dirty="0" err="1">
                <a:solidFill>
                  <a:srgbClr val="000000"/>
                </a:solidFill>
                <a:latin typeface="Cascadia Mono" panose="020B0609020000020004" pitchFamily="49" charset="0"/>
              </a:rPr>
              <a:t>ConfigurationBuilder</a:t>
            </a:r>
            <a:r>
              <a:rPr lang="en-US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()</a:t>
            </a:r>
          </a:p>
          <a:p>
            <a:r>
              <a:rPr lang="en-US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               .</a:t>
            </a:r>
            <a:r>
              <a:rPr lang="en-US" sz="1800" b="1" dirty="0" err="1">
                <a:solidFill>
                  <a:srgbClr val="000000"/>
                </a:solidFill>
                <a:latin typeface="Cascadia Mono" panose="020B0609020000020004" pitchFamily="49" charset="0"/>
              </a:rPr>
              <a:t>AddJsonFile</a:t>
            </a:r>
            <a:r>
              <a:rPr lang="en-US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(</a:t>
            </a:r>
            <a:r>
              <a:rPr lang="en-US" sz="1800" b="1" dirty="0">
                <a:solidFill>
                  <a:srgbClr val="A31515"/>
                </a:solidFill>
                <a:latin typeface="Cascadia Mono" panose="020B0609020000020004" pitchFamily="49" charset="0"/>
              </a:rPr>
              <a:t>"</a:t>
            </a:r>
            <a:r>
              <a:rPr lang="en-US" sz="1800" b="1" dirty="0" err="1">
                <a:solidFill>
                  <a:srgbClr val="A31515"/>
                </a:solidFill>
                <a:latin typeface="Cascadia Mono" panose="020B0609020000020004" pitchFamily="49" charset="0"/>
              </a:rPr>
              <a:t>conf.json</a:t>
            </a:r>
            <a:r>
              <a:rPr lang="en-US" sz="1800" b="1" dirty="0">
                <a:solidFill>
                  <a:srgbClr val="A31515"/>
                </a:solidFill>
                <a:latin typeface="Cascadia Mono" panose="020B0609020000020004" pitchFamily="49" charset="0"/>
              </a:rPr>
              <a:t>"</a:t>
            </a:r>
            <a:r>
              <a:rPr lang="en-US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)</a:t>
            </a:r>
          </a:p>
          <a:p>
            <a:r>
              <a:rPr lang="en-US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               .</a:t>
            </a:r>
            <a:r>
              <a:rPr lang="en-US" sz="1800" b="1" dirty="0" err="1">
                <a:solidFill>
                  <a:srgbClr val="000000"/>
                </a:solidFill>
                <a:latin typeface="Cascadia Mono" panose="020B0609020000020004" pitchFamily="49" charset="0"/>
              </a:rPr>
              <a:t>AddJsonFile</a:t>
            </a:r>
            <a:r>
              <a:rPr lang="en-US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(</a:t>
            </a:r>
            <a:r>
              <a:rPr lang="en-US" sz="1800" b="1" dirty="0">
                <a:solidFill>
                  <a:srgbClr val="A31515"/>
                </a:solidFill>
                <a:latin typeface="Cascadia Mono" panose="020B0609020000020004" pitchFamily="49" charset="0"/>
              </a:rPr>
              <a:t>"</a:t>
            </a:r>
            <a:r>
              <a:rPr lang="en-US" sz="1800" b="1" dirty="0" err="1">
                <a:solidFill>
                  <a:srgbClr val="A31515"/>
                </a:solidFill>
                <a:latin typeface="Cascadia Mono" panose="020B0609020000020004" pitchFamily="49" charset="0"/>
              </a:rPr>
              <a:t>myconfig.json</a:t>
            </a:r>
            <a:r>
              <a:rPr lang="en-US" sz="1800" b="1" dirty="0">
                <a:solidFill>
                  <a:srgbClr val="A31515"/>
                </a:solidFill>
                <a:latin typeface="Cascadia Mono" panose="020B0609020000020004" pitchFamily="49" charset="0"/>
              </a:rPr>
              <a:t>"</a:t>
            </a:r>
            <a:r>
              <a:rPr lang="en-US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);</a:t>
            </a:r>
            <a:endParaRPr lang="uk-UA" b="1" dirty="0"/>
          </a:p>
        </p:txBody>
      </p:sp>
      <p:sp>
        <p:nvSpPr>
          <p:cNvPr id="10" name="Прямоугольник 2">
            <a:extLst>
              <a:ext uri="{FF2B5EF4-FFF2-40B4-BE49-F238E27FC236}">
                <a16:creationId xmlns:a16="http://schemas.microsoft.com/office/drawing/2014/main" id="{FFB919BC-4C88-471A-BB29-824B8542E92B}"/>
              </a:ext>
            </a:extLst>
          </p:cNvPr>
          <p:cNvSpPr/>
          <p:nvPr/>
        </p:nvSpPr>
        <p:spPr>
          <a:xfrm>
            <a:off x="396931" y="2190886"/>
            <a:ext cx="1180545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Нехай маємо такий 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JSON:</a:t>
            </a:r>
            <a:endParaRPr lang="uk-UA" sz="28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2B69D43-5016-43FA-B3F2-45AB506C74DD}"/>
              </a:ext>
            </a:extLst>
          </p:cNvPr>
          <p:cNvSpPr txBox="1"/>
          <p:nvPr/>
        </p:nvSpPr>
        <p:spPr>
          <a:xfrm>
            <a:off x="396931" y="2755125"/>
            <a:ext cx="7194666" cy="1200329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uk-UA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{</a:t>
            </a:r>
          </a:p>
          <a:p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</a:t>
            </a:r>
            <a:r>
              <a:rPr lang="en-US" sz="1800" dirty="0">
                <a:solidFill>
                  <a:srgbClr val="2E75B6"/>
                </a:solidFill>
                <a:latin typeface="Cascadia Mono" panose="020B0609020000020004" pitchFamily="49" charset="0"/>
              </a:rPr>
              <a:t>"color"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: </a:t>
            </a:r>
            <a:r>
              <a:rPr lang="en-US" sz="1800" dirty="0">
                <a:solidFill>
                  <a:srgbClr val="A31515"/>
                </a:solidFill>
                <a:latin typeface="Cascadia Mono" panose="020B0609020000020004" pitchFamily="49" charset="0"/>
              </a:rPr>
              <a:t>"red"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,</a:t>
            </a:r>
          </a:p>
          <a:p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</a:t>
            </a:r>
            <a:r>
              <a:rPr lang="en-US" sz="1800" dirty="0">
                <a:solidFill>
                  <a:srgbClr val="2E75B6"/>
                </a:solidFill>
                <a:latin typeface="Cascadia Mono" panose="020B0609020000020004" pitchFamily="49" charset="0"/>
              </a:rPr>
              <a:t>"namespace"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: { </a:t>
            </a:r>
            <a:r>
              <a:rPr lang="en-US" sz="1800" dirty="0">
                <a:solidFill>
                  <a:srgbClr val="2E75B6"/>
                </a:solidFill>
                <a:latin typeface="Cascadia Mono" panose="020B0609020000020004" pitchFamily="49" charset="0"/>
              </a:rPr>
              <a:t>"class"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: { </a:t>
            </a:r>
            <a:r>
              <a:rPr lang="en-US" sz="1800" dirty="0">
                <a:solidFill>
                  <a:srgbClr val="2E75B6"/>
                </a:solidFill>
                <a:latin typeface="Cascadia Mono" panose="020B0609020000020004" pitchFamily="49" charset="0"/>
              </a:rPr>
              <a:t>"method"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: </a:t>
            </a:r>
            <a:r>
              <a:rPr lang="en-US" sz="1800" dirty="0">
                <a:solidFill>
                  <a:srgbClr val="A31515"/>
                </a:solidFill>
                <a:latin typeface="Cascadia Mono" panose="020B0609020000020004" pitchFamily="49" charset="0"/>
              </a:rPr>
              <a:t>"</a:t>
            </a:r>
            <a:r>
              <a:rPr lang="en-US" sz="1800" dirty="0" err="1">
                <a:solidFill>
                  <a:srgbClr val="A31515"/>
                </a:solidFill>
                <a:latin typeface="Cascadia Mono" panose="020B0609020000020004" pitchFamily="49" charset="0"/>
              </a:rPr>
              <a:t>AddJson</a:t>
            </a:r>
            <a:r>
              <a:rPr lang="en-US" sz="1800" dirty="0">
                <a:solidFill>
                  <a:srgbClr val="A31515"/>
                </a:solidFill>
                <a:latin typeface="Cascadia Mono" panose="020B0609020000020004" pitchFamily="49" charset="0"/>
              </a:rPr>
              <a:t>"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} }</a:t>
            </a:r>
          </a:p>
          <a:p>
            <a:r>
              <a:rPr lang="uk-UA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}</a:t>
            </a:r>
            <a:endParaRPr lang="uk-UA" dirty="0"/>
          </a:p>
        </p:txBody>
      </p:sp>
      <p:sp>
        <p:nvSpPr>
          <p:cNvPr id="14" name="Прямоугольник 2">
            <a:extLst>
              <a:ext uri="{FF2B5EF4-FFF2-40B4-BE49-F238E27FC236}">
                <a16:creationId xmlns:a16="http://schemas.microsoft.com/office/drawing/2014/main" id="{5630E28A-C2A7-4E4E-A359-06EFB7259A75}"/>
              </a:ext>
            </a:extLst>
          </p:cNvPr>
          <p:cNvSpPr/>
          <p:nvPr/>
        </p:nvSpPr>
        <p:spPr>
          <a:xfrm>
            <a:off x="386540" y="4094296"/>
            <a:ext cx="1180545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Звернення до відповідного параметра: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181A6623-D118-456E-957F-8485825F484E}"/>
              </a:ext>
            </a:extLst>
          </p:cNvPr>
          <p:cNvSpPr txBox="1"/>
          <p:nvPr/>
        </p:nvSpPr>
        <p:spPr>
          <a:xfrm>
            <a:off x="396931" y="4617516"/>
            <a:ext cx="8148554" cy="369332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string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text = </a:t>
            </a:r>
            <a:r>
              <a:rPr lang="en-US" sz="1800" dirty="0" err="1">
                <a:solidFill>
                  <a:srgbClr val="000000"/>
                </a:solidFill>
                <a:latin typeface="Cascadia Mono" panose="020B0609020000020004" pitchFamily="49" charset="0"/>
              </a:rPr>
              <a:t>AppConfiguration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[</a:t>
            </a:r>
            <a:r>
              <a:rPr lang="en-US" sz="1800" dirty="0">
                <a:solidFill>
                  <a:srgbClr val="A31515"/>
                </a:solidFill>
                <a:latin typeface="Cascadia Mono" panose="020B0609020000020004" pitchFamily="49" charset="0"/>
              </a:rPr>
              <a:t>"</a:t>
            </a:r>
            <a:r>
              <a:rPr lang="en-US" sz="1800" dirty="0" err="1">
                <a:solidFill>
                  <a:srgbClr val="A31515"/>
                </a:solidFill>
                <a:latin typeface="Cascadia Mono" panose="020B0609020000020004" pitchFamily="49" charset="0"/>
              </a:rPr>
              <a:t>namespace:class:method</a:t>
            </a:r>
            <a:r>
              <a:rPr lang="en-US" sz="1800" dirty="0">
                <a:solidFill>
                  <a:srgbClr val="A31515"/>
                </a:solidFill>
                <a:latin typeface="Cascadia Mono" panose="020B0609020000020004" pitchFamily="49" charset="0"/>
              </a:rPr>
              <a:t>"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];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734867691"/>
      </p:ext>
    </p:extLst>
  </p:cSld>
  <p:clrMapOvr>
    <a:masterClrMapping/>
  </p:clrMapOvr>
  <p:transition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Місце для нижнього колонтитула 28">
            <a:extLst>
              <a:ext uri="{FF2B5EF4-FFF2-40B4-BE49-F238E27FC236}">
                <a16:creationId xmlns:a16="http://schemas.microsoft.com/office/drawing/2014/main" id="{BBCB9E86-E05A-4B48-ABA4-C58B0B71F5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713256" y="6588323"/>
            <a:ext cx="5368925" cy="236537"/>
          </a:xfrm>
        </p:spPr>
        <p:txBody>
          <a:bodyPr/>
          <a:lstStyle/>
          <a:p>
            <a:pPr algn="r">
              <a:defRPr/>
            </a:pP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ASP.NET Core 5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Лекція 0</a:t>
            </a: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/ Слайд </a:t>
            </a:r>
            <a:fld id="{9CDDF5ED-6654-4275-8216-A0D5237D2550}" type="slidenum">
              <a:rPr lang="uk-UA" sz="1600" b="1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r">
                <a:defRPr/>
              </a:pPr>
              <a:t>19</a:t>
            </a:fld>
            <a:endParaRPr lang="uk-UA" sz="1600" b="1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2">
            <a:extLst>
              <a:ext uri="{FF2B5EF4-FFF2-40B4-BE49-F238E27FC236}">
                <a16:creationId xmlns:a16="http://schemas.microsoft.com/office/drawing/2014/main" id="{183436B8-23AE-4A38-90A2-EA769EBE04C9}"/>
              </a:ext>
            </a:extLst>
          </p:cNvPr>
          <p:cNvSpPr/>
          <p:nvPr/>
        </p:nvSpPr>
        <p:spPr>
          <a:xfrm>
            <a:off x="386541" y="328835"/>
            <a:ext cx="1180545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 роботу з 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XML </a:t>
            </a:r>
            <a:r>
              <a:rPr lang="uk-UA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відповідає провайдер </a:t>
            </a:r>
            <a:r>
              <a:rPr lang="en-US" sz="28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XmlConfigurationProvider</a:t>
            </a:r>
            <a:r>
              <a:rPr lang="uk-UA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9" name="Прямоугольник 2">
            <a:extLst>
              <a:ext uri="{FF2B5EF4-FFF2-40B4-BE49-F238E27FC236}">
                <a16:creationId xmlns:a16="http://schemas.microsoft.com/office/drawing/2014/main" id="{B7A8B305-A67C-4920-BD96-D210454C8A8A}"/>
              </a:ext>
            </a:extLst>
          </p:cNvPr>
          <p:cNvSpPr/>
          <p:nvPr/>
        </p:nvSpPr>
        <p:spPr>
          <a:xfrm>
            <a:off x="386541" y="852055"/>
            <a:ext cx="1180545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Нехай маємо 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XML</a:t>
            </a:r>
            <a:r>
              <a:rPr lang="uk-UA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-документ: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3E66B57-44BF-43E3-9372-021DF7CB8A0A}"/>
              </a:ext>
            </a:extLst>
          </p:cNvPr>
          <p:cNvSpPr txBox="1"/>
          <p:nvPr/>
        </p:nvSpPr>
        <p:spPr>
          <a:xfrm>
            <a:off x="386541" y="1468368"/>
            <a:ext cx="6093228" cy="1477328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&lt;?xml version="1.0" encoding="utf-8" ?&gt;</a:t>
            </a:r>
          </a:p>
          <a:p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&lt;configuration&gt;</a:t>
            </a:r>
          </a:p>
          <a:p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&lt;color&gt;blue&lt;/color&gt;</a:t>
            </a:r>
          </a:p>
          <a:p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&lt;text&gt;Hello ASP.NET&lt;/text&gt;</a:t>
            </a:r>
          </a:p>
          <a:p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&lt;/configuration&gt;</a:t>
            </a:r>
            <a:endParaRPr lang="uk-UA" dirty="0"/>
          </a:p>
        </p:txBody>
      </p:sp>
      <p:sp>
        <p:nvSpPr>
          <p:cNvPr id="16" name="Прямоугольник 2">
            <a:extLst>
              <a:ext uri="{FF2B5EF4-FFF2-40B4-BE49-F238E27FC236}">
                <a16:creationId xmlns:a16="http://schemas.microsoft.com/office/drawing/2014/main" id="{9D2B5007-5B0D-4B99-8BEE-5FE8F2A2D908}"/>
              </a:ext>
            </a:extLst>
          </p:cNvPr>
          <p:cNvSpPr/>
          <p:nvPr/>
        </p:nvSpPr>
        <p:spPr>
          <a:xfrm>
            <a:off x="386541" y="3167390"/>
            <a:ext cx="1180545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 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XML-</a:t>
            </a:r>
            <a:r>
              <a:rPr lang="uk-UA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файла</a:t>
            </a:r>
            <a:r>
              <a:rPr lang="uk-UA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у налаштуваннях має бути виставлено: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834263C4-0ED0-44E7-B366-FDE7DB1CFE3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52703"/>
          <a:stretch/>
        </p:blipFill>
        <p:spPr>
          <a:xfrm>
            <a:off x="4197999" y="3812334"/>
            <a:ext cx="3352071" cy="2417791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117798ED-4330-4DDD-88F1-12A03A920F1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54911"/>
          <a:stretch/>
        </p:blipFill>
        <p:spPr>
          <a:xfrm>
            <a:off x="386540" y="3820893"/>
            <a:ext cx="3503815" cy="24092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1972996"/>
      </p:ext>
    </p:extLst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95315" y="864026"/>
            <a:ext cx="11886865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3200" dirty="0">
                <a:latin typeface="Arial" panose="020B0604020202020204" pitchFamily="34" charset="0"/>
                <a:cs typeface="Arial" panose="020B0604020202020204" pitchFamily="34" charset="0"/>
              </a:rPr>
              <a:t>Додаток 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ASP.NET </a:t>
            </a:r>
            <a:r>
              <a:rPr lang="uk-UA" sz="3200" dirty="0">
                <a:latin typeface="Arial" panose="020B0604020202020204" pitchFamily="34" charset="0"/>
                <a:cs typeface="Arial" panose="020B0604020202020204" pitchFamily="34" charset="0"/>
              </a:rPr>
              <a:t>може отримувати конфігураційні налаштування з наступних джерел: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uk-UA" sz="3200" dirty="0">
                <a:latin typeface="Arial" panose="020B0604020202020204" pitchFamily="34" charset="0"/>
                <a:cs typeface="Arial" panose="020B0604020202020204" pitchFamily="34" charset="0"/>
              </a:rPr>
              <a:t>аргументи командного рядка;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uk-UA" sz="3200" dirty="0">
                <a:latin typeface="Arial" panose="020B0604020202020204" pitchFamily="34" charset="0"/>
                <a:cs typeface="Arial" panose="020B0604020202020204" pitchFamily="34" charset="0"/>
              </a:rPr>
              <a:t>змінні середовища оточення;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uk-UA" sz="3200" dirty="0">
                <a:latin typeface="Arial" panose="020B0604020202020204" pitchFamily="34" charset="0"/>
                <a:cs typeface="Arial" panose="020B0604020202020204" pitchFamily="34" charset="0"/>
              </a:rPr>
              <a:t>об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’</a:t>
            </a:r>
            <a:r>
              <a:rPr lang="uk-UA" sz="3200" dirty="0" err="1">
                <a:latin typeface="Arial" panose="020B0604020202020204" pitchFamily="34" charset="0"/>
                <a:cs typeface="Arial" panose="020B0604020202020204" pitchFamily="34" charset="0"/>
              </a:rPr>
              <a:t>єкти</a:t>
            </a:r>
            <a:r>
              <a:rPr lang="uk-UA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.NET </a:t>
            </a:r>
            <a:r>
              <a:rPr lang="uk-UA" sz="3200" dirty="0"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uk-UA" sz="3200" dirty="0" err="1">
                <a:latin typeface="Arial" panose="020B0604020202020204" pitchFamily="34" charset="0"/>
                <a:cs typeface="Arial" panose="020B0604020202020204" pitchFamily="34" charset="0"/>
              </a:rPr>
              <a:t>пам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’</a:t>
            </a:r>
            <a:r>
              <a:rPr lang="uk-UA" sz="3200" dirty="0">
                <a:latin typeface="Arial" panose="020B0604020202020204" pitchFamily="34" charset="0"/>
                <a:cs typeface="Arial" panose="020B0604020202020204" pitchFamily="34" charset="0"/>
              </a:rPr>
              <a:t>яті;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uk-UA" sz="3200" dirty="0">
                <a:latin typeface="Arial" panose="020B0604020202020204" pitchFamily="34" charset="0"/>
                <a:cs typeface="Arial" panose="020B0604020202020204" pitchFamily="34" charset="0"/>
              </a:rPr>
              <a:t>файли (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json, xml,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ini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);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Azure;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uk-UA" sz="3200" dirty="0">
                <a:latin typeface="Arial" panose="020B0604020202020204" pitchFamily="34" charset="0"/>
                <a:cs typeface="Arial" panose="020B0604020202020204" pitchFamily="34" charset="0"/>
              </a:rPr>
              <a:t>власні джерела (за допомогою провайдерів конфігурацій).</a:t>
            </a:r>
          </a:p>
        </p:txBody>
      </p:sp>
      <p:sp>
        <p:nvSpPr>
          <p:cNvPr id="7" name="Заголовок 12">
            <a:extLst>
              <a:ext uri="{FF2B5EF4-FFF2-40B4-BE49-F238E27FC236}">
                <a16:creationId xmlns:a16="http://schemas.microsoft.com/office/drawing/2014/main" id="{BD6448B0-9549-40A0-8CD9-0BEF49CECC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4982" y="269677"/>
            <a:ext cx="12206982" cy="373477"/>
          </a:xfrm>
          <a:noFill/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anchor="ctr"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uk-UA" sz="4800" dirty="0">
                <a:solidFill>
                  <a:srgbClr val="DC240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Конфігурація</a:t>
            </a:r>
          </a:p>
        </p:txBody>
      </p:sp>
      <p:sp>
        <p:nvSpPr>
          <p:cNvPr id="8" name="Місце для нижнього колонтитула 28">
            <a:extLst>
              <a:ext uri="{FF2B5EF4-FFF2-40B4-BE49-F238E27FC236}">
                <a16:creationId xmlns:a16="http://schemas.microsoft.com/office/drawing/2014/main" id="{BBCB9E86-E05A-4B48-ABA4-C58B0B71F5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713256" y="6588323"/>
            <a:ext cx="5368925" cy="236537"/>
          </a:xfrm>
        </p:spPr>
        <p:txBody>
          <a:bodyPr/>
          <a:lstStyle/>
          <a:p>
            <a:pPr algn="r">
              <a:defRPr/>
            </a:pP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ASP.NET Core 5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Лекція 0</a:t>
            </a: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/ Слайд </a:t>
            </a:r>
            <a:fld id="{9CDDF5ED-6654-4275-8216-A0D5237D2550}" type="slidenum">
              <a:rPr lang="uk-UA" sz="1600" b="1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r">
                <a:defRPr/>
              </a:pPr>
              <a:t>2</a:t>
            </a:fld>
            <a:endParaRPr lang="uk-UA" sz="1600" b="1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Місце для нижнього колонтитула 28">
            <a:extLst>
              <a:ext uri="{FF2B5EF4-FFF2-40B4-BE49-F238E27FC236}">
                <a16:creationId xmlns:a16="http://schemas.microsoft.com/office/drawing/2014/main" id="{BBCB9E86-E05A-4B48-ABA4-C58B0B71F5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713256" y="6588323"/>
            <a:ext cx="5368925" cy="236537"/>
          </a:xfrm>
        </p:spPr>
        <p:txBody>
          <a:bodyPr/>
          <a:lstStyle/>
          <a:p>
            <a:pPr algn="r">
              <a:defRPr/>
            </a:pP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ASP.NET Core 5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Лекція 0</a:t>
            </a: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/ Слайд </a:t>
            </a:r>
            <a:fld id="{9CDDF5ED-6654-4275-8216-A0D5237D2550}" type="slidenum">
              <a:rPr lang="uk-UA" sz="1600" b="1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r">
                <a:defRPr/>
              </a:pPr>
              <a:t>20</a:t>
            </a:fld>
            <a:endParaRPr lang="uk-UA" sz="1600" b="1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2">
            <a:extLst>
              <a:ext uri="{FF2B5EF4-FFF2-40B4-BE49-F238E27FC236}">
                <a16:creationId xmlns:a16="http://schemas.microsoft.com/office/drawing/2014/main" id="{183436B8-23AE-4A38-90A2-EA769EBE04C9}"/>
              </a:ext>
            </a:extLst>
          </p:cNvPr>
          <p:cNvSpPr/>
          <p:nvPr/>
        </p:nvSpPr>
        <p:spPr>
          <a:xfrm>
            <a:off x="386541" y="328835"/>
            <a:ext cx="1180545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Використання 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XML-</a:t>
            </a:r>
            <a:r>
              <a:rPr lang="uk-UA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файла</a:t>
            </a:r>
            <a:r>
              <a:rPr lang="uk-UA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E3CCE72-D9AB-43F0-9C09-BB19FE966FFB}"/>
              </a:ext>
            </a:extLst>
          </p:cNvPr>
          <p:cNvSpPr txBox="1"/>
          <p:nvPr/>
        </p:nvSpPr>
        <p:spPr>
          <a:xfrm>
            <a:off x="462012" y="852055"/>
            <a:ext cx="11729987" cy="5632311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public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class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1800" dirty="0">
                <a:solidFill>
                  <a:srgbClr val="2B91AF"/>
                </a:solidFill>
                <a:latin typeface="Cascadia Mono" panose="020B0609020000020004" pitchFamily="49" charset="0"/>
              </a:rPr>
              <a:t>Startup</a:t>
            </a:r>
            <a:r>
              <a:rPr lang="uk-UA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uk-UA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{</a:t>
            </a:r>
          </a:p>
          <a:p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  </a:t>
            </a:r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public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1800" dirty="0">
                <a:solidFill>
                  <a:srgbClr val="2B91AF"/>
                </a:solidFill>
                <a:latin typeface="Cascadia Mono" panose="020B0609020000020004" pitchFamily="49" charset="0"/>
              </a:rPr>
              <a:t>Startup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()</a:t>
            </a:r>
          </a:p>
          <a:p>
            <a:r>
              <a:rPr lang="uk-UA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  {</a:t>
            </a:r>
          </a:p>
          <a:p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      </a:t>
            </a:r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var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builder = </a:t>
            </a:r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new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Cascadia Mono" panose="020B0609020000020004" pitchFamily="49" charset="0"/>
              </a:rPr>
              <a:t>ConfigurationBuilder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()</a:t>
            </a:r>
          </a:p>
          <a:p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          .</a:t>
            </a:r>
            <a:r>
              <a:rPr lang="en-US" sz="1800" dirty="0" err="1">
                <a:solidFill>
                  <a:srgbClr val="000000"/>
                </a:solidFill>
                <a:latin typeface="Cascadia Mono" panose="020B0609020000020004" pitchFamily="49" charset="0"/>
              </a:rPr>
              <a:t>AddXmlFile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(</a:t>
            </a:r>
            <a:r>
              <a:rPr lang="en-US" sz="1800" dirty="0">
                <a:solidFill>
                  <a:srgbClr val="A31515"/>
                </a:solidFill>
                <a:latin typeface="Cascadia Mono" panose="020B0609020000020004" pitchFamily="49" charset="0"/>
              </a:rPr>
              <a:t>"config.xml"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);</a:t>
            </a:r>
          </a:p>
          <a:p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      </a:t>
            </a:r>
            <a:r>
              <a:rPr lang="en-US" sz="1800" dirty="0" err="1">
                <a:solidFill>
                  <a:srgbClr val="000000"/>
                </a:solidFill>
                <a:latin typeface="Cascadia Mono" panose="020B0609020000020004" pitchFamily="49" charset="0"/>
              </a:rPr>
              <a:t>AppConfiguration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= </a:t>
            </a:r>
            <a:r>
              <a:rPr lang="en-US" sz="1800" dirty="0" err="1">
                <a:solidFill>
                  <a:srgbClr val="000000"/>
                </a:solidFill>
                <a:latin typeface="Cascadia Mono" panose="020B0609020000020004" pitchFamily="49" charset="0"/>
              </a:rPr>
              <a:t>builder.Build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();</a:t>
            </a:r>
          </a:p>
          <a:p>
            <a:r>
              <a:rPr lang="uk-UA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  }</a:t>
            </a:r>
          </a:p>
          <a:p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  </a:t>
            </a:r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public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Cascadia Mono" panose="020B0609020000020004" pitchFamily="49" charset="0"/>
              </a:rPr>
              <a:t>IConfiguration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Cascadia Mono" panose="020B0609020000020004" pitchFamily="49" charset="0"/>
              </a:rPr>
              <a:t>AppConfiguration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{ </a:t>
            </a:r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get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; </a:t>
            </a:r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set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; }</a:t>
            </a:r>
          </a:p>
          <a:p>
            <a:endParaRPr lang="uk-UA" sz="1800" dirty="0">
              <a:solidFill>
                <a:srgbClr val="000000"/>
              </a:solidFill>
              <a:latin typeface="Cascadia Mono" panose="020B0609020000020004" pitchFamily="49" charset="0"/>
            </a:endParaRPr>
          </a:p>
          <a:p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  </a:t>
            </a:r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public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void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Configure(</a:t>
            </a:r>
            <a:r>
              <a:rPr lang="en-US" sz="1800" dirty="0" err="1">
                <a:solidFill>
                  <a:srgbClr val="000000"/>
                </a:solidFill>
                <a:latin typeface="Cascadia Mono" panose="020B0609020000020004" pitchFamily="49" charset="0"/>
              </a:rPr>
              <a:t>IApplicationBuilder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app)</a:t>
            </a:r>
          </a:p>
          <a:p>
            <a:r>
              <a:rPr lang="uk-UA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  {</a:t>
            </a:r>
          </a:p>
          <a:p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      </a:t>
            </a:r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var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color = </a:t>
            </a:r>
            <a:r>
              <a:rPr lang="en-US" sz="1800" dirty="0" err="1">
                <a:solidFill>
                  <a:srgbClr val="000000"/>
                </a:solidFill>
                <a:latin typeface="Cascadia Mono" panose="020B0609020000020004" pitchFamily="49" charset="0"/>
              </a:rPr>
              <a:t>AppConfiguration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[</a:t>
            </a:r>
            <a:r>
              <a:rPr lang="en-US" sz="1800" dirty="0">
                <a:solidFill>
                  <a:srgbClr val="A31515"/>
                </a:solidFill>
                <a:latin typeface="Cascadia Mono" panose="020B0609020000020004" pitchFamily="49" charset="0"/>
              </a:rPr>
              <a:t>"color"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];</a:t>
            </a:r>
          </a:p>
          <a:p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      </a:t>
            </a:r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var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text = </a:t>
            </a:r>
            <a:r>
              <a:rPr lang="en-US" sz="1800" dirty="0" err="1">
                <a:solidFill>
                  <a:srgbClr val="000000"/>
                </a:solidFill>
                <a:latin typeface="Cascadia Mono" panose="020B0609020000020004" pitchFamily="49" charset="0"/>
              </a:rPr>
              <a:t>AppConfiguration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[</a:t>
            </a:r>
            <a:r>
              <a:rPr lang="en-US" sz="1800" dirty="0">
                <a:solidFill>
                  <a:srgbClr val="A31515"/>
                </a:solidFill>
                <a:latin typeface="Cascadia Mono" panose="020B0609020000020004" pitchFamily="49" charset="0"/>
              </a:rPr>
              <a:t>"text"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];</a:t>
            </a:r>
          </a:p>
          <a:p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      </a:t>
            </a:r>
            <a:r>
              <a:rPr lang="en-US" sz="1800" dirty="0" err="1">
                <a:solidFill>
                  <a:srgbClr val="000000"/>
                </a:solidFill>
                <a:latin typeface="Cascadia Mono" panose="020B0609020000020004" pitchFamily="49" charset="0"/>
              </a:rPr>
              <a:t>app.Run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(</a:t>
            </a:r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async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(context) =&gt;</a:t>
            </a:r>
          </a:p>
          <a:p>
            <a:r>
              <a:rPr lang="uk-UA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      {</a:t>
            </a:r>
          </a:p>
          <a:p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          </a:t>
            </a:r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await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Cascadia Mono" panose="020B0609020000020004" pitchFamily="49" charset="0"/>
              </a:rPr>
              <a:t>context.Response.WriteAsync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(</a:t>
            </a:r>
            <a:r>
              <a:rPr lang="en-US" sz="1800" dirty="0">
                <a:solidFill>
                  <a:srgbClr val="A31515"/>
                </a:solidFill>
                <a:latin typeface="Cascadia Mono" panose="020B0609020000020004" pitchFamily="49" charset="0"/>
              </a:rPr>
              <a:t>$"&lt;p style='color: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{color}</a:t>
            </a:r>
            <a:r>
              <a:rPr lang="en-US" sz="1800" dirty="0">
                <a:solidFill>
                  <a:srgbClr val="A31515"/>
                </a:solidFill>
                <a:latin typeface="Cascadia Mono" panose="020B0609020000020004" pitchFamily="49" charset="0"/>
              </a:rPr>
              <a:t>;'&gt;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{text}</a:t>
            </a:r>
            <a:r>
              <a:rPr lang="en-US" sz="1800" dirty="0">
                <a:solidFill>
                  <a:srgbClr val="A31515"/>
                </a:solidFill>
                <a:latin typeface="Cascadia Mono" panose="020B0609020000020004" pitchFamily="49" charset="0"/>
              </a:rPr>
              <a:t>&lt;/p&gt;"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);</a:t>
            </a:r>
          </a:p>
          <a:p>
            <a:r>
              <a:rPr lang="uk-UA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      });</a:t>
            </a:r>
          </a:p>
          <a:p>
            <a:r>
              <a:rPr lang="uk-UA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  }</a:t>
            </a:r>
          </a:p>
          <a:p>
            <a:r>
              <a:rPr lang="uk-UA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}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4041675872"/>
      </p:ext>
    </p:extLst>
  </p:cSld>
  <p:clrMapOvr>
    <a:masterClrMapping/>
  </p:clrMapOvr>
  <p:transition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Місце для нижнього колонтитула 28">
            <a:extLst>
              <a:ext uri="{FF2B5EF4-FFF2-40B4-BE49-F238E27FC236}">
                <a16:creationId xmlns:a16="http://schemas.microsoft.com/office/drawing/2014/main" id="{BBCB9E86-E05A-4B48-ABA4-C58B0B71F5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713256" y="6588323"/>
            <a:ext cx="5368925" cy="236537"/>
          </a:xfrm>
        </p:spPr>
        <p:txBody>
          <a:bodyPr/>
          <a:lstStyle/>
          <a:p>
            <a:pPr algn="r">
              <a:defRPr/>
            </a:pP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ASP.NET Core 5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Лекція 0</a:t>
            </a: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/ Слайд </a:t>
            </a:r>
            <a:fld id="{9CDDF5ED-6654-4275-8216-A0D5237D2550}" type="slidenum">
              <a:rPr lang="uk-UA" sz="1600" b="1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r">
                <a:defRPr/>
              </a:pPr>
              <a:t>21</a:t>
            </a:fld>
            <a:endParaRPr lang="uk-UA" sz="1600" b="1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2">
            <a:extLst>
              <a:ext uri="{FF2B5EF4-FFF2-40B4-BE49-F238E27FC236}">
                <a16:creationId xmlns:a16="http://schemas.microsoft.com/office/drawing/2014/main" id="{183436B8-23AE-4A38-90A2-EA769EBE04C9}"/>
              </a:ext>
            </a:extLst>
          </p:cNvPr>
          <p:cNvSpPr/>
          <p:nvPr/>
        </p:nvSpPr>
        <p:spPr>
          <a:xfrm>
            <a:off x="386541" y="328835"/>
            <a:ext cx="1180545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XML-</a:t>
            </a:r>
            <a:r>
              <a:rPr lang="uk-UA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файл може мати рівні вкладеності: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7C51BC0-A826-459B-A475-65F791BE6449}"/>
              </a:ext>
            </a:extLst>
          </p:cNvPr>
          <p:cNvSpPr txBox="1"/>
          <p:nvPr/>
        </p:nvSpPr>
        <p:spPr>
          <a:xfrm>
            <a:off x="386541" y="843677"/>
            <a:ext cx="6093228" cy="2585323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&lt;? xml version=</a:t>
            </a:r>
            <a:r>
              <a:rPr lang="en-US" sz="1800" dirty="0">
                <a:solidFill>
                  <a:srgbClr val="A31515"/>
                </a:solidFill>
                <a:latin typeface="Cascadia Mono" panose="020B0609020000020004" pitchFamily="49" charset="0"/>
              </a:rPr>
              <a:t>"1.0"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encoding=</a:t>
            </a:r>
            <a:r>
              <a:rPr lang="en-US" sz="1800" dirty="0">
                <a:solidFill>
                  <a:srgbClr val="A31515"/>
                </a:solidFill>
                <a:latin typeface="Cascadia Mono" panose="020B0609020000020004" pitchFamily="49" charset="0"/>
              </a:rPr>
              <a:t>"utf-8"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?&gt;</a:t>
            </a:r>
          </a:p>
          <a:p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&lt;configuration&gt;</a:t>
            </a:r>
          </a:p>
          <a:p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&lt;color&gt;blue&lt;/color&gt;</a:t>
            </a:r>
          </a:p>
          <a:p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&lt;text&gt;</a:t>
            </a:r>
          </a:p>
          <a:p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  &lt;description&gt;</a:t>
            </a:r>
          </a:p>
          <a:p>
            <a:r>
              <a:rPr lang="it-IT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    &lt;data&gt;Hello ASP.NET Core&lt;/data&gt;</a:t>
            </a:r>
          </a:p>
          <a:p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  &lt;/description&gt;</a:t>
            </a:r>
          </a:p>
          <a:p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&lt;/text&gt;</a:t>
            </a:r>
          </a:p>
          <a:p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&lt;/configuration&gt;</a:t>
            </a:r>
            <a:endParaRPr lang="uk-UA" dirty="0"/>
          </a:p>
        </p:txBody>
      </p:sp>
      <p:sp>
        <p:nvSpPr>
          <p:cNvPr id="9" name="Прямоугольник 2">
            <a:extLst>
              <a:ext uri="{FF2B5EF4-FFF2-40B4-BE49-F238E27FC236}">
                <a16:creationId xmlns:a16="http://schemas.microsoft.com/office/drawing/2014/main" id="{68B0DCF8-3439-419E-A345-14F4381F4C85}"/>
              </a:ext>
            </a:extLst>
          </p:cNvPr>
          <p:cNvSpPr/>
          <p:nvPr/>
        </p:nvSpPr>
        <p:spPr>
          <a:xfrm>
            <a:off x="386540" y="3682232"/>
            <a:ext cx="1180545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Щоб звернутися до відповідного параметра: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165098F-C8B9-4C60-B59C-906C62990CCB}"/>
              </a:ext>
            </a:extLst>
          </p:cNvPr>
          <p:cNvSpPr txBox="1"/>
          <p:nvPr/>
        </p:nvSpPr>
        <p:spPr>
          <a:xfrm>
            <a:off x="386540" y="4269569"/>
            <a:ext cx="8042565" cy="369332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var text = </a:t>
            </a:r>
            <a:r>
              <a:rPr lang="en-US" sz="1800" dirty="0" err="1">
                <a:solidFill>
                  <a:srgbClr val="000000"/>
                </a:solidFill>
                <a:latin typeface="Cascadia Mono" panose="020B0609020000020004" pitchFamily="49" charset="0"/>
              </a:rPr>
              <a:t>AppConfiguration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[</a:t>
            </a:r>
            <a:r>
              <a:rPr lang="en-US" sz="1800" dirty="0">
                <a:solidFill>
                  <a:srgbClr val="A31515"/>
                </a:solidFill>
                <a:latin typeface="Cascadia Mono" panose="020B0609020000020004" pitchFamily="49" charset="0"/>
              </a:rPr>
              <a:t>"</a:t>
            </a:r>
            <a:r>
              <a:rPr lang="en-US" sz="1800" dirty="0" err="1">
                <a:solidFill>
                  <a:srgbClr val="A31515"/>
                </a:solidFill>
                <a:latin typeface="Cascadia Mono" panose="020B0609020000020004" pitchFamily="49" charset="0"/>
              </a:rPr>
              <a:t>text:description:data</a:t>
            </a:r>
            <a:r>
              <a:rPr lang="en-US" sz="1800" dirty="0">
                <a:solidFill>
                  <a:srgbClr val="A31515"/>
                </a:solidFill>
                <a:latin typeface="Cascadia Mono" panose="020B0609020000020004" pitchFamily="49" charset="0"/>
              </a:rPr>
              <a:t>"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];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514371390"/>
      </p:ext>
    </p:extLst>
  </p:cSld>
  <p:clrMapOvr>
    <a:masterClrMapping/>
  </p:clrMapOvr>
  <p:transition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Місце для нижнього колонтитула 28">
            <a:extLst>
              <a:ext uri="{FF2B5EF4-FFF2-40B4-BE49-F238E27FC236}">
                <a16:creationId xmlns:a16="http://schemas.microsoft.com/office/drawing/2014/main" id="{BBCB9E86-E05A-4B48-ABA4-C58B0B71F5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713256" y="6588323"/>
            <a:ext cx="5368925" cy="236537"/>
          </a:xfrm>
        </p:spPr>
        <p:txBody>
          <a:bodyPr/>
          <a:lstStyle/>
          <a:p>
            <a:pPr algn="r">
              <a:defRPr/>
            </a:pP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ASP.NET Core 5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Лекція 0</a:t>
            </a: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/ Слайд </a:t>
            </a:r>
            <a:fld id="{9CDDF5ED-6654-4275-8216-A0D5237D2550}" type="slidenum">
              <a:rPr lang="uk-UA" sz="1600" b="1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r">
                <a:defRPr/>
              </a:pPr>
              <a:t>22</a:t>
            </a:fld>
            <a:endParaRPr lang="uk-UA" sz="1600" b="1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2">
            <a:extLst>
              <a:ext uri="{FF2B5EF4-FFF2-40B4-BE49-F238E27FC236}">
                <a16:creationId xmlns:a16="http://schemas.microsoft.com/office/drawing/2014/main" id="{183436B8-23AE-4A38-90A2-EA769EBE04C9}"/>
              </a:ext>
            </a:extLst>
          </p:cNvPr>
          <p:cNvSpPr/>
          <p:nvPr/>
        </p:nvSpPr>
        <p:spPr>
          <a:xfrm>
            <a:off x="386541" y="328835"/>
            <a:ext cx="1180545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INI-</a:t>
            </a:r>
            <a:r>
              <a:rPr lang="uk-UA" sz="2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файли</a:t>
            </a:r>
          </a:p>
        </p:txBody>
      </p:sp>
      <p:sp>
        <p:nvSpPr>
          <p:cNvPr id="9" name="Прямоугольник 2">
            <a:extLst>
              <a:ext uri="{FF2B5EF4-FFF2-40B4-BE49-F238E27FC236}">
                <a16:creationId xmlns:a16="http://schemas.microsoft.com/office/drawing/2014/main" id="{68B0DCF8-3439-419E-A345-14F4381F4C85}"/>
              </a:ext>
            </a:extLst>
          </p:cNvPr>
          <p:cNvSpPr/>
          <p:nvPr/>
        </p:nvSpPr>
        <p:spPr>
          <a:xfrm>
            <a:off x="386540" y="1055410"/>
            <a:ext cx="11805459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 роботу з 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INI-</a:t>
            </a:r>
            <a:r>
              <a:rPr lang="uk-UA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файлами відповідає провайдер 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IniConfigurationProvider</a:t>
            </a:r>
            <a:r>
              <a:rPr lang="uk-UA" sz="2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04F41351-F558-4219-8DBF-E770A624D2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9068" y="2018809"/>
            <a:ext cx="8501928" cy="41435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1447121"/>
      </p:ext>
    </p:extLst>
  </p:cSld>
  <p:clrMapOvr>
    <a:masterClrMapping/>
  </p:clrMapOvr>
  <p:transition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Місце для нижнього колонтитула 28">
            <a:extLst>
              <a:ext uri="{FF2B5EF4-FFF2-40B4-BE49-F238E27FC236}">
                <a16:creationId xmlns:a16="http://schemas.microsoft.com/office/drawing/2014/main" id="{BBCB9E86-E05A-4B48-ABA4-C58B0B71F5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713256" y="6588323"/>
            <a:ext cx="5368925" cy="236537"/>
          </a:xfrm>
        </p:spPr>
        <p:txBody>
          <a:bodyPr/>
          <a:lstStyle/>
          <a:p>
            <a:pPr algn="r">
              <a:defRPr/>
            </a:pP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ASP.NET Core 5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Лекція 0</a:t>
            </a: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/ Слайд </a:t>
            </a:r>
            <a:fld id="{9CDDF5ED-6654-4275-8216-A0D5237D2550}" type="slidenum">
              <a:rPr lang="uk-UA" sz="1600" b="1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r">
                <a:defRPr/>
              </a:pPr>
              <a:t>23</a:t>
            </a:fld>
            <a:endParaRPr lang="uk-UA" sz="1600" b="1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36CDC6D-C1AA-4BE0-A2E6-C132416D2A7B}"/>
              </a:ext>
            </a:extLst>
          </p:cNvPr>
          <p:cNvSpPr txBox="1"/>
          <p:nvPr/>
        </p:nvSpPr>
        <p:spPr>
          <a:xfrm>
            <a:off x="236912" y="1128233"/>
            <a:ext cx="11845269" cy="5078313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public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class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1800" dirty="0">
                <a:solidFill>
                  <a:srgbClr val="2B91AF"/>
                </a:solidFill>
                <a:latin typeface="Cascadia Mono" panose="020B0609020000020004" pitchFamily="49" charset="0"/>
              </a:rPr>
              <a:t>Startup</a:t>
            </a:r>
            <a:r>
              <a:rPr lang="en-US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uk-UA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{</a:t>
            </a:r>
          </a:p>
          <a:p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  </a:t>
            </a:r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public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1800" dirty="0">
                <a:solidFill>
                  <a:srgbClr val="2B91AF"/>
                </a:solidFill>
                <a:latin typeface="Cascadia Mono" panose="020B0609020000020004" pitchFamily="49" charset="0"/>
              </a:rPr>
              <a:t>Startup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() </a:t>
            </a:r>
            <a:r>
              <a:rPr lang="uk-UA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{</a:t>
            </a:r>
          </a:p>
          <a:p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      </a:t>
            </a:r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var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builder = </a:t>
            </a:r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new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Cascadia Mono" panose="020B0609020000020004" pitchFamily="49" charset="0"/>
              </a:rPr>
              <a:t>ConfigurationBuilder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()</a:t>
            </a:r>
          </a:p>
          <a:p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          .</a:t>
            </a:r>
            <a:r>
              <a:rPr lang="en-US" sz="1800" dirty="0" err="1">
                <a:solidFill>
                  <a:srgbClr val="000000"/>
                </a:solidFill>
                <a:latin typeface="Cascadia Mono" panose="020B0609020000020004" pitchFamily="49" charset="0"/>
              </a:rPr>
              <a:t>AddIniFile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(</a:t>
            </a:r>
            <a:r>
              <a:rPr lang="en-US" sz="1800" dirty="0">
                <a:solidFill>
                  <a:srgbClr val="A31515"/>
                </a:solidFill>
                <a:latin typeface="Cascadia Mono" panose="020B0609020000020004" pitchFamily="49" charset="0"/>
              </a:rPr>
              <a:t>"conf.ini"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);</a:t>
            </a:r>
          </a:p>
          <a:p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      </a:t>
            </a:r>
            <a:r>
              <a:rPr lang="en-US" sz="1800" dirty="0" err="1">
                <a:solidFill>
                  <a:srgbClr val="000000"/>
                </a:solidFill>
                <a:latin typeface="Cascadia Mono" panose="020B0609020000020004" pitchFamily="49" charset="0"/>
              </a:rPr>
              <a:t>AppConfiguration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= </a:t>
            </a:r>
            <a:r>
              <a:rPr lang="en-US" sz="1800" dirty="0" err="1">
                <a:solidFill>
                  <a:srgbClr val="000000"/>
                </a:solidFill>
                <a:latin typeface="Cascadia Mono" panose="020B0609020000020004" pitchFamily="49" charset="0"/>
              </a:rPr>
              <a:t>builder.Build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();</a:t>
            </a:r>
          </a:p>
          <a:p>
            <a:r>
              <a:rPr lang="uk-UA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  }</a:t>
            </a:r>
          </a:p>
          <a:p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  </a:t>
            </a:r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public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Cascadia Mono" panose="020B0609020000020004" pitchFamily="49" charset="0"/>
              </a:rPr>
              <a:t>IConfiguration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Cascadia Mono" panose="020B0609020000020004" pitchFamily="49" charset="0"/>
              </a:rPr>
              <a:t>AppConfiguration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{ </a:t>
            </a:r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get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; </a:t>
            </a:r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set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; }</a:t>
            </a:r>
          </a:p>
          <a:p>
            <a:endParaRPr lang="uk-UA" sz="1800" dirty="0">
              <a:solidFill>
                <a:srgbClr val="000000"/>
              </a:solidFill>
              <a:latin typeface="Cascadia Mono" panose="020B0609020000020004" pitchFamily="49" charset="0"/>
            </a:endParaRPr>
          </a:p>
          <a:p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  </a:t>
            </a:r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public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void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Configure(</a:t>
            </a:r>
            <a:r>
              <a:rPr lang="en-US" sz="1800" dirty="0" err="1">
                <a:solidFill>
                  <a:srgbClr val="000000"/>
                </a:solidFill>
                <a:latin typeface="Cascadia Mono" panose="020B0609020000020004" pitchFamily="49" charset="0"/>
              </a:rPr>
              <a:t>IApplicationBuilder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app)</a:t>
            </a:r>
          </a:p>
          <a:p>
            <a:r>
              <a:rPr lang="uk-UA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  {</a:t>
            </a:r>
          </a:p>
          <a:p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      </a:t>
            </a:r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var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color = </a:t>
            </a:r>
            <a:r>
              <a:rPr lang="en-US" sz="1800" dirty="0" err="1">
                <a:solidFill>
                  <a:srgbClr val="000000"/>
                </a:solidFill>
                <a:latin typeface="Cascadia Mono" panose="020B0609020000020004" pitchFamily="49" charset="0"/>
              </a:rPr>
              <a:t>AppConfiguration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[</a:t>
            </a:r>
            <a:r>
              <a:rPr lang="en-US" sz="1800" dirty="0">
                <a:solidFill>
                  <a:srgbClr val="A31515"/>
                </a:solidFill>
                <a:latin typeface="Cascadia Mono" panose="020B0609020000020004" pitchFamily="49" charset="0"/>
              </a:rPr>
              <a:t>"color"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];</a:t>
            </a:r>
          </a:p>
          <a:p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      </a:t>
            </a:r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var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text = </a:t>
            </a:r>
            <a:r>
              <a:rPr lang="en-US" sz="1800" dirty="0" err="1">
                <a:solidFill>
                  <a:srgbClr val="000000"/>
                </a:solidFill>
                <a:latin typeface="Cascadia Mono" panose="020B0609020000020004" pitchFamily="49" charset="0"/>
              </a:rPr>
              <a:t>AppConfiguration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[</a:t>
            </a:r>
            <a:r>
              <a:rPr lang="en-US" sz="1800" dirty="0">
                <a:solidFill>
                  <a:srgbClr val="A31515"/>
                </a:solidFill>
                <a:latin typeface="Cascadia Mono" panose="020B0609020000020004" pitchFamily="49" charset="0"/>
              </a:rPr>
              <a:t>"text"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];</a:t>
            </a:r>
          </a:p>
          <a:p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      </a:t>
            </a:r>
            <a:r>
              <a:rPr lang="en-US" sz="1800" dirty="0" err="1">
                <a:solidFill>
                  <a:srgbClr val="000000"/>
                </a:solidFill>
                <a:latin typeface="Cascadia Mono" panose="020B0609020000020004" pitchFamily="49" charset="0"/>
              </a:rPr>
              <a:t>app.Run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(</a:t>
            </a:r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async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(context) =&gt;</a:t>
            </a:r>
          </a:p>
          <a:p>
            <a:r>
              <a:rPr lang="uk-UA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      {</a:t>
            </a:r>
          </a:p>
          <a:p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          </a:t>
            </a:r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await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Cascadia Mono" panose="020B0609020000020004" pitchFamily="49" charset="0"/>
              </a:rPr>
              <a:t>context.Response.WriteAsync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(</a:t>
            </a:r>
            <a:r>
              <a:rPr lang="en-US" sz="1800" dirty="0">
                <a:solidFill>
                  <a:srgbClr val="A31515"/>
                </a:solidFill>
                <a:latin typeface="Cascadia Mono" panose="020B0609020000020004" pitchFamily="49" charset="0"/>
              </a:rPr>
              <a:t>$"&lt;p style='color: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{color}</a:t>
            </a:r>
            <a:r>
              <a:rPr lang="en-US" sz="1800" dirty="0">
                <a:solidFill>
                  <a:srgbClr val="A31515"/>
                </a:solidFill>
                <a:latin typeface="Cascadia Mono" panose="020B0609020000020004" pitchFamily="49" charset="0"/>
              </a:rPr>
              <a:t>;'&gt;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{text}</a:t>
            </a:r>
            <a:r>
              <a:rPr lang="en-US" sz="1800" dirty="0">
                <a:solidFill>
                  <a:srgbClr val="A31515"/>
                </a:solidFill>
                <a:latin typeface="Cascadia Mono" panose="020B0609020000020004" pitchFamily="49" charset="0"/>
              </a:rPr>
              <a:t>&lt;/p&gt;"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);</a:t>
            </a:r>
          </a:p>
          <a:p>
            <a:r>
              <a:rPr lang="uk-UA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      });</a:t>
            </a:r>
          </a:p>
          <a:p>
            <a:r>
              <a:rPr lang="uk-UA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  }</a:t>
            </a:r>
          </a:p>
          <a:p>
            <a:r>
              <a:rPr lang="uk-UA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}</a:t>
            </a:r>
            <a:endParaRPr lang="uk-UA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A382C41-0E3C-4E5C-A67C-580527CF1605}"/>
              </a:ext>
            </a:extLst>
          </p:cNvPr>
          <p:cNvSpPr txBox="1"/>
          <p:nvPr/>
        </p:nvSpPr>
        <p:spPr>
          <a:xfrm>
            <a:off x="236912" y="189789"/>
            <a:ext cx="6093228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b="1" u="sng" dirty="0">
                <a:solidFill>
                  <a:srgbClr val="000000"/>
                </a:solidFill>
                <a:latin typeface="Cascadia Mono" panose="020B0609020000020004" pitchFamily="49" charset="0"/>
              </a:rPr>
              <a:t>conf.ini</a:t>
            </a:r>
          </a:p>
          <a:p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color = </a:t>
            </a:r>
            <a:r>
              <a:rPr lang="en-US" sz="1800" dirty="0">
                <a:solidFill>
                  <a:srgbClr val="A31515"/>
                </a:solidFill>
                <a:latin typeface="Cascadia Mono" panose="020B0609020000020004" pitchFamily="49" charset="0"/>
              </a:rPr>
              <a:t>"blue"</a:t>
            </a:r>
            <a:endParaRPr lang="en-US" sz="1800" dirty="0">
              <a:solidFill>
                <a:srgbClr val="000000"/>
              </a:solidFill>
              <a:latin typeface="Cascadia Mono" panose="020B0609020000020004" pitchFamily="49" charset="0"/>
            </a:endParaRPr>
          </a:p>
          <a:p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text = </a:t>
            </a:r>
            <a:r>
              <a:rPr lang="en-US" sz="1800" dirty="0">
                <a:solidFill>
                  <a:srgbClr val="A31515"/>
                </a:solidFill>
                <a:latin typeface="Cascadia Mono" panose="020B0609020000020004" pitchFamily="49" charset="0"/>
              </a:rPr>
              <a:t>"Hello ASP.NET Core"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534166881"/>
      </p:ext>
    </p:extLst>
  </p:cSld>
  <p:clrMapOvr>
    <a:masterClrMapping/>
  </p:clrMapOvr>
  <p:transition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Місце для нижнього колонтитула 28">
            <a:extLst>
              <a:ext uri="{FF2B5EF4-FFF2-40B4-BE49-F238E27FC236}">
                <a16:creationId xmlns:a16="http://schemas.microsoft.com/office/drawing/2014/main" id="{BBCB9E86-E05A-4B48-ABA4-C58B0B71F5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713256" y="6588323"/>
            <a:ext cx="5368925" cy="236537"/>
          </a:xfrm>
        </p:spPr>
        <p:txBody>
          <a:bodyPr/>
          <a:lstStyle/>
          <a:p>
            <a:pPr algn="r">
              <a:defRPr/>
            </a:pP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ASP.NET Core 5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Лекція 0</a:t>
            </a: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/ Слайд </a:t>
            </a:r>
            <a:fld id="{9CDDF5ED-6654-4275-8216-A0D5237D2550}" type="slidenum">
              <a:rPr lang="uk-UA" sz="1600" b="1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r">
                <a:defRPr/>
              </a:pPr>
              <a:t>24</a:t>
            </a:fld>
            <a:endParaRPr lang="uk-UA" sz="1600" b="1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Прямоугольник 2">
            <a:extLst>
              <a:ext uri="{FF2B5EF4-FFF2-40B4-BE49-F238E27FC236}">
                <a16:creationId xmlns:a16="http://schemas.microsoft.com/office/drawing/2014/main" id="{D013C93F-BA4E-49E5-B732-03079A1B6752}"/>
              </a:ext>
            </a:extLst>
          </p:cNvPr>
          <p:cNvSpPr/>
          <p:nvPr/>
        </p:nvSpPr>
        <p:spPr>
          <a:xfrm>
            <a:off x="195315" y="234212"/>
            <a:ext cx="1199668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</a:t>
            </a:r>
            <a:r>
              <a:rPr lang="en-US" sz="2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’</a:t>
            </a:r>
            <a:r>
              <a:rPr lang="uk-UA" sz="2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єднання джерел конфігурації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EED0B0F-C2D4-4883-9F2D-1B87C39D0488}"/>
              </a:ext>
            </a:extLst>
          </p:cNvPr>
          <p:cNvSpPr txBox="1"/>
          <p:nvPr/>
        </p:nvSpPr>
        <p:spPr>
          <a:xfrm>
            <a:off x="85496" y="757432"/>
            <a:ext cx="11996685" cy="5710987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>
              <a:lnSpc>
                <a:spcPct val="75000"/>
              </a:lnSpc>
            </a:pPr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public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class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1800" dirty="0">
                <a:solidFill>
                  <a:srgbClr val="2B91AF"/>
                </a:solidFill>
                <a:latin typeface="Cascadia Mono" panose="020B0609020000020004" pitchFamily="49" charset="0"/>
              </a:rPr>
              <a:t>Startup</a:t>
            </a:r>
            <a:endParaRPr lang="en-US" sz="1800" dirty="0">
              <a:solidFill>
                <a:srgbClr val="000000"/>
              </a:solidFill>
              <a:latin typeface="Cascadia Mono" panose="020B0609020000020004" pitchFamily="49" charset="0"/>
            </a:endParaRPr>
          </a:p>
          <a:p>
            <a:pPr>
              <a:lnSpc>
                <a:spcPct val="75000"/>
              </a:lnSpc>
            </a:pPr>
            <a:r>
              <a:rPr lang="uk-UA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{</a:t>
            </a:r>
          </a:p>
          <a:p>
            <a:pPr>
              <a:lnSpc>
                <a:spcPct val="75000"/>
              </a:lnSpc>
            </a:pP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  </a:t>
            </a:r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public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1800" dirty="0">
                <a:solidFill>
                  <a:srgbClr val="2B91AF"/>
                </a:solidFill>
                <a:latin typeface="Cascadia Mono" panose="020B0609020000020004" pitchFamily="49" charset="0"/>
              </a:rPr>
              <a:t>Startup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()</a:t>
            </a:r>
          </a:p>
          <a:p>
            <a:pPr>
              <a:lnSpc>
                <a:spcPct val="75000"/>
              </a:lnSpc>
            </a:pPr>
            <a:r>
              <a:rPr lang="uk-UA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  {</a:t>
            </a:r>
          </a:p>
          <a:p>
            <a:pPr>
              <a:lnSpc>
                <a:spcPct val="75000"/>
              </a:lnSpc>
            </a:pP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      </a:t>
            </a:r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var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builder = </a:t>
            </a:r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new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Cascadia Mono" panose="020B0609020000020004" pitchFamily="49" charset="0"/>
              </a:rPr>
              <a:t>ConfigurationBuilder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()</a:t>
            </a:r>
          </a:p>
          <a:p>
            <a:pPr>
              <a:lnSpc>
                <a:spcPct val="75000"/>
              </a:lnSpc>
            </a:pP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                      .</a:t>
            </a:r>
            <a:r>
              <a:rPr lang="en-US" sz="1800" dirty="0" err="1">
                <a:solidFill>
                  <a:srgbClr val="000000"/>
                </a:solidFill>
                <a:latin typeface="Cascadia Mono" panose="020B0609020000020004" pitchFamily="49" charset="0"/>
              </a:rPr>
              <a:t>AddJsonFile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(</a:t>
            </a:r>
            <a:r>
              <a:rPr lang="en-US" sz="1800" dirty="0">
                <a:solidFill>
                  <a:srgbClr val="A31515"/>
                </a:solidFill>
                <a:latin typeface="Cascadia Mono" panose="020B0609020000020004" pitchFamily="49" charset="0"/>
              </a:rPr>
              <a:t>"</a:t>
            </a:r>
            <a:r>
              <a:rPr lang="en-US" sz="1800" dirty="0" err="1">
                <a:solidFill>
                  <a:srgbClr val="A31515"/>
                </a:solidFill>
                <a:latin typeface="Cascadia Mono" panose="020B0609020000020004" pitchFamily="49" charset="0"/>
              </a:rPr>
              <a:t>conf.json</a:t>
            </a:r>
            <a:r>
              <a:rPr lang="en-US" sz="1800" dirty="0">
                <a:solidFill>
                  <a:srgbClr val="A31515"/>
                </a:solidFill>
                <a:latin typeface="Cascadia Mono" panose="020B0609020000020004" pitchFamily="49" charset="0"/>
              </a:rPr>
              <a:t>"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)</a:t>
            </a:r>
          </a:p>
          <a:p>
            <a:pPr>
              <a:lnSpc>
                <a:spcPct val="75000"/>
              </a:lnSpc>
            </a:pP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                      .</a:t>
            </a:r>
            <a:r>
              <a:rPr lang="en-US" sz="1800" dirty="0" err="1">
                <a:solidFill>
                  <a:srgbClr val="000000"/>
                </a:solidFill>
                <a:latin typeface="Cascadia Mono" panose="020B0609020000020004" pitchFamily="49" charset="0"/>
              </a:rPr>
              <a:t>AddEnvironmentVariables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()</a:t>
            </a:r>
          </a:p>
          <a:p>
            <a:pPr>
              <a:lnSpc>
                <a:spcPct val="75000"/>
              </a:lnSpc>
            </a:pP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                      .</a:t>
            </a:r>
            <a:r>
              <a:rPr lang="en-US" sz="1800" dirty="0" err="1">
                <a:solidFill>
                  <a:srgbClr val="000000"/>
                </a:solidFill>
                <a:latin typeface="Cascadia Mono" panose="020B0609020000020004" pitchFamily="49" charset="0"/>
              </a:rPr>
              <a:t>AddInMemoryCollection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(</a:t>
            </a:r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new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Dictionary&lt;</a:t>
            </a:r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string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, </a:t>
            </a:r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string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&gt;</a:t>
            </a:r>
          </a:p>
          <a:p>
            <a:pPr>
              <a:lnSpc>
                <a:spcPct val="75000"/>
              </a:lnSpc>
            </a:pPr>
            <a:r>
              <a:rPr lang="uk-UA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                      {</a:t>
            </a:r>
          </a:p>
          <a:p>
            <a:pPr>
              <a:lnSpc>
                <a:spcPct val="75000"/>
              </a:lnSpc>
            </a:pP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                          {</a:t>
            </a:r>
            <a:r>
              <a:rPr lang="en-US" sz="1800" dirty="0">
                <a:solidFill>
                  <a:srgbClr val="A31515"/>
                </a:solidFill>
                <a:latin typeface="Cascadia Mono" panose="020B0609020000020004" pitchFamily="49" charset="0"/>
              </a:rPr>
              <a:t>"name"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, </a:t>
            </a:r>
            <a:r>
              <a:rPr lang="en-US" sz="1800" dirty="0">
                <a:solidFill>
                  <a:srgbClr val="A31515"/>
                </a:solidFill>
                <a:latin typeface="Cascadia Mono" panose="020B0609020000020004" pitchFamily="49" charset="0"/>
              </a:rPr>
              <a:t>"Tom"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},</a:t>
            </a:r>
          </a:p>
          <a:p>
            <a:pPr>
              <a:lnSpc>
                <a:spcPct val="75000"/>
              </a:lnSpc>
            </a:pP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                          {</a:t>
            </a:r>
            <a:r>
              <a:rPr lang="en-US" sz="1800" dirty="0">
                <a:solidFill>
                  <a:srgbClr val="A31515"/>
                </a:solidFill>
                <a:latin typeface="Cascadia Mono" panose="020B0609020000020004" pitchFamily="49" charset="0"/>
              </a:rPr>
              <a:t>"age"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, </a:t>
            </a:r>
            <a:r>
              <a:rPr lang="en-US" sz="1800" dirty="0">
                <a:solidFill>
                  <a:srgbClr val="A31515"/>
                </a:solidFill>
                <a:latin typeface="Cascadia Mono" panose="020B0609020000020004" pitchFamily="49" charset="0"/>
              </a:rPr>
              <a:t>"31"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}</a:t>
            </a:r>
          </a:p>
          <a:p>
            <a:pPr>
              <a:lnSpc>
                <a:spcPct val="75000"/>
              </a:lnSpc>
            </a:pPr>
            <a:r>
              <a:rPr lang="uk-UA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                      });</a:t>
            </a:r>
          </a:p>
          <a:p>
            <a:pPr>
              <a:lnSpc>
                <a:spcPct val="75000"/>
              </a:lnSpc>
            </a:pP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      </a:t>
            </a:r>
            <a:r>
              <a:rPr lang="en-US" sz="1800" dirty="0" err="1">
                <a:solidFill>
                  <a:srgbClr val="000000"/>
                </a:solidFill>
                <a:latin typeface="Cascadia Mono" panose="020B0609020000020004" pitchFamily="49" charset="0"/>
              </a:rPr>
              <a:t>AppConfiguration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= </a:t>
            </a:r>
            <a:r>
              <a:rPr lang="en-US" sz="1800" dirty="0" err="1">
                <a:solidFill>
                  <a:srgbClr val="000000"/>
                </a:solidFill>
                <a:latin typeface="Cascadia Mono" panose="020B0609020000020004" pitchFamily="49" charset="0"/>
              </a:rPr>
              <a:t>builder.Build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();</a:t>
            </a:r>
          </a:p>
          <a:p>
            <a:pPr>
              <a:lnSpc>
                <a:spcPct val="75000"/>
              </a:lnSpc>
            </a:pPr>
            <a:r>
              <a:rPr lang="uk-UA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  }</a:t>
            </a:r>
          </a:p>
          <a:p>
            <a:pPr>
              <a:lnSpc>
                <a:spcPct val="75000"/>
              </a:lnSpc>
            </a:pP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  </a:t>
            </a:r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public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Cascadia Mono" panose="020B0609020000020004" pitchFamily="49" charset="0"/>
              </a:rPr>
              <a:t>IConfiguration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Cascadia Mono" panose="020B0609020000020004" pitchFamily="49" charset="0"/>
              </a:rPr>
              <a:t>AppConfiguration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{ </a:t>
            </a:r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get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; </a:t>
            </a:r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set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; }</a:t>
            </a:r>
          </a:p>
          <a:p>
            <a:pPr>
              <a:lnSpc>
                <a:spcPct val="75000"/>
              </a:lnSpc>
            </a:pPr>
            <a:endParaRPr lang="uk-UA" sz="1800" dirty="0">
              <a:solidFill>
                <a:srgbClr val="000000"/>
              </a:solidFill>
              <a:latin typeface="Cascadia Mono" panose="020B0609020000020004" pitchFamily="49" charset="0"/>
            </a:endParaRPr>
          </a:p>
          <a:p>
            <a:pPr>
              <a:lnSpc>
                <a:spcPct val="75000"/>
              </a:lnSpc>
            </a:pP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  </a:t>
            </a:r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public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void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Configure(</a:t>
            </a:r>
            <a:r>
              <a:rPr lang="en-US" sz="1800" dirty="0" err="1">
                <a:solidFill>
                  <a:srgbClr val="000000"/>
                </a:solidFill>
                <a:latin typeface="Cascadia Mono" panose="020B0609020000020004" pitchFamily="49" charset="0"/>
              </a:rPr>
              <a:t>IApplicationBuilder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app)</a:t>
            </a:r>
          </a:p>
          <a:p>
            <a:pPr>
              <a:lnSpc>
                <a:spcPct val="75000"/>
              </a:lnSpc>
            </a:pPr>
            <a:r>
              <a:rPr lang="uk-UA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  {</a:t>
            </a:r>
          </a:p>
          <a:p>
            <a:pPr>
              <a:lnSpc>
                <a:spcPct val="75000"/>
              </a:lnSpc>
            </a:pP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      </a:t>
            </a:r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var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color = </a:t>
            </a:r>
            <a:r>
              <a:rPr lang="en-US" sz="1800" dirty="0" err="1">
                <a:solidFill>
                  <a:srgbClr val="000000"/>
                </a:solidFill>
                <a:latin typeface="Cascadia Mono" panose="020B0609020000020004" pitchFamily="49" charset="0"/>
              </a:rPr>
              <a:t>AppConfiguration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[</a:t>
            </a:r>
            <a:r>
              <a:rPr lang="en-US" sz="1800" dirty="0">
                <a:solidFill>
                  <a:srgbClr val="A31515"/>
                </a:solidFill>
                <a:latin typeface="Cascadia Mono" panose="020B0609020000020004" pitchFamily="49" charset="0"/>
              </a:rPr>
              <a:t>"color"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];</a:t>
            </a:r>
          </a:p>
          <a:p>
            <a:pPr>
              <a:lnSpc>
                <a:spcPct val="75000"/>
              </a:lnSpc>
            </a:pP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      </a:t>
            </a:r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string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text = </a:t>
            </a:r>
            <a:r>
              <a:rPr lang="en-US" sz="1800" dirty="0" err="1">
                <a:solidFill>
                  <a:srgbClr val="000000"/>
                </a:solidFill>
                <a:latin typeface="Cascadia Mono" panose="020B0609020000020004" pitchFamily="49" charset="0"/>
              </a:rPr>
              <a:t>AppConfiguration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[</a:t>
            </a:r>
            <a:r>
              <a:rPr lang="en-US" sz="1800" dirty="0">
                <a:solidFill>
                  <a:srgbClr val="A31515"/>
                </a:solidFill>
                <a:latin typeface="Cascadia Mono" panose="020B0609020000020004" pitchFamily="49" charset="0"/>
              </a:rPr>
              <a:t>"</a:t>
            </a:r>
            <a:r>
              <a:rPr lang="en-US" sz="1800" dirty="0" err="1">
                <a:solidFill>
                  <a:srgbClr val="A31515"/>
                </a:solidFill>
                <a:latin typeface="Cascadia Mono" panose="020B0609020000020004" pitchFamily="49" charset="0"/>
              </a:rPr>
              <a:t>firstname</a:t>
            </a:r>
            <a:r>
              <a:rPr lang="en-US" sz="1800" dirty="0">
                <a:solidFill>
                  <a:srgbClr val="A31515"/>
                </a:solidFill>
                <a:latin typeface="Cascadia Mono" panose="020B0609020000020004" pitchFamily="49" charset="0"/>
              </a:rPr>
              <a:t>"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];</a:t>
            </a:r>
          </a:p>
          <a:p>
            <a:pPr>
              <a:lnSpc>
                <a:spcPct val="75000"/>
              </a:lnSpc>
            </a:pP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      </a:t>
            </a:r>
            <a:r>
              <a:rPr lang="en-US" sz="1800" dirty="0" err="1">
                <a:solidFill>
                  <a:srgbClr val="000000"/>
                </a:solidFill>
                <a:latin typeface="Cascadia Mono" panose="020B0609020000020004" pitchFamily="49" charset="0"/>
              </a:rPr>
              <a:t>app.Run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(</a:t>
            </a:r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async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(context) =&gt;</a:t>
            </a:r>
          </a:p>
          <a:p>
            <a:pPr>
              <a:lnSpc>
                <a:spcPct val="75000"/>
              </a:lnSpc>
            </a:pPr>
            <a:r>
              <a:rPr lang="uk-UA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      {</a:t>
            </a:r>
          </a:p>
          <a:p>
            <a:pPr>
              <a:lnSpc>
                <a:spcPct val="75000"/>
              </a:lnSpc>
            </a:pP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          </a:t>
            </a:r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await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Cascadia Mono" panose="020B0609020000020004" pitchFamily="49" charset="0"/>
              </a:rPr>
              <a:t>context.Response.WriteAsync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(</a:t>
            </a:r>
            <a:r>
              <a:rPr lang="en-US" sz="1800" dirty="0">
                <a:solidFill>
                  <a:srgbClr val="A31515"/>
                </a:solidFill>
                <a:latin typeface="Cascadia Mono" panose="020B0609020000020004" pitchFamily="49" charset="0"/>
              </a:rPr>
              <a:t>$"&lt;p style='color: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{color}</a:t>
            </a:r>
            <a:r>
              <a:rPr lang="en-US" sz="1800" dirty="0">
                <a:solidFill>
                  <a:srgbClr val="A31515"/>
                </a:solidFill>
                <a:latin typeface="Cascadia Mono" panose="020B0609020000020004" pitchFamily="49" charset="0"/>
              </a:rPr>
              <a:t>;'&gt;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{text}</a:t>
            </a:r>
            <a:r>
              <a:rPr lang="en-US" sz="1800" dirty="0">
                <a:solidFill>
                  <a:srgbClr val="A31515"/>
                </a:solidFill>
                <a:latin typeface="Cascadia Mono" panose="020B0609020000020004" pitchFamily="49" charset="0"/>
              </a:rPr>
              <a:t>&lt;/p&gt;"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);</a:t>
            </a:r>
          </a:p>
          <a:p>
            <a:pPr>
              <a:lnSpc>
                <a:spcPct val="75000"/>
              </a:lnSpc>
            </a:pPr>
            <a:r>
              <a:rPr lang="uk-UA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      });</a:t>
            </a:r>
          </a:p>
          <a:p>
            <a:pPr>
              <a:lnSpc>
                <a:spcPct val="75000"/>
              </a:lnSpc>
            </a:pPr>
            <a:r>
              <a:rPr lang="uk-UA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  }</a:t>
            </a:r>
          </a:p>
          <a:p>
            <a:pPr>
              <a:lnSpc>
                <a:spcPct val="75000"/>
              </a:lnSpc>
            </a:pPr>
            <a:r>
              <a:rPr lang="uk-UA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}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623368044"/>
      </p:ext>
    </p:extLst>
  </p:cSld>
  <p:clrMapOvr>
    <a:masterClrMapping/>
  </p:clrMapOvr>
  <p:transition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Місце для нижнього колонтитула 28">
            <a:extLst>
              <a:ext uri="{FF2B5EF4-FFF2-40B4-BE49-F238E27FC236}">
                <a16:creationId xmlns:a16="http://schemas.microsoft.com/office/drawing/2014/main" id="{BBCB9E86-E05A-4B48-ABA4-C58B0B71F5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713256" y="6588323"/>
            <a:ext cx="5368925" cy="236537"/>
          </a:xfrm>
        </p:spPr>
        <p:txBody>
          <a:bodyPr/>
          <a:lstStyle/>
          <a:p>
            <a:pPr algn="r">
              <a:defRPr/>
            </a:pP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ASP.NET Core 5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Лекція 0</a:t>
            </a: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/ Слайд </a:t>
            </a:r>
            <a:fld id="{9CDDF5ED-6654-4275-8216-A0D5237D2550}" type="slidenum">
              <a:rPr lang="uk-UA" sz="1600" b="1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r">
                <a:defRPr/>
              </a:pPr>
              <a:t>25</a:t>
            </a:fld>
            <a:endParaRPr lang="uk-UA" sz="1600" b="1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Прямоугольник 2">
            <a:extLst>
              <a:ext uri="{FF2B5EF4-FFF2-40B4-BE49-F238E27FC236}">
                <a16:creationId xmlns:a16="http://schemas.microsoft.com/office/drawing/2014/main" id="{D013C93F-BA4E-49E5-B732-03079A1B6752}"/>
              </a:ext>
            </a:extLst>
          </p:cNvPr>
          <p:cNvSpPr/>
          <p:nvPr/>
        </p:nvSpPr>
        <p:spPr>
          <a:xfrm>
            <a:off x="195315" y="234212"/>
            <a:ext cx="1199668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Для об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’</a:t>
            </a:r>
            <a:r>
              <a:rPr lang="uk-UA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єднання всіх стандартних джерел конфігурації та власних: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C99B6FE-F766-4A93-A172-E57584BDB27B}"/>
              </a:ext>
            </a:extLst>
          </p:cNvPr>
          <p:cNvSpPr txBox="1"/>
          <p:nvPr/>
        </p:nvSpPr>
        <p:spPr>
          <a:xfrm>
            <a:off x="195315" y="757432"/>
            <a:ext cx="11801370" cy="5710987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>
              <a:lnSpc>
                <a:spcPct val="75000"/>
              </a:lnSpc>
            </a:pPr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public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class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1800" dirty="0">
                <a:solidFill>
                  <a:srgbClr val="2B91AF"/>
                </a:solidFill>
                <a:latin typeface="Cascadia Mono" panose="020B0609020000020004" pitchFamily="49" charset="0"/>
              </a:rPr>
              <a:t>Startup</a:t>
            </a:r>
            <a:endParaRPr lang="en-US" sz="1800" dirty="0">
              <a:solidFill>
                <a:srgbClr val="000000"/>
              </a:solidFill>
              <a:latin typeface="Cascadia Mono" panose="020B0609020000020004" pitchFamily="49" charset="0"/>
            </a:endParaRPr>
          </a:p>
          <a:p>
            <a:pPr>
              <a:lnSpc>
                <a:spcPct val="75000"/>
              </a:lnSpc>
            </a:pPr>
            <a:r>
              <a:rPr lang="uk-UA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{</a:t>
            </a:r>
          </a:p>
          <a:p>
            <a:pPr>
              <a:lnSpc>
                <a:spcPct val="75000"/>
              </a:lnSpc>
            </a:pP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  </a:t>
            </a:r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public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1800" dirty="0">
                <a:solidFill>
                  <a:srgbClr val="2B91AF"/>
                </a:solidFill>
                <a:latin typeface="Cascadia Mono" panose="020B0609020000020004" pitchFamily="49" charset="0"/>
              </a:rPr>
              <a:t>Startup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(</a:t>
            </a:r>
            <a:r>
              <a:rPr lang="en-US" sz="1800" dirty="0" err="1">
                <a:solidFill>
                  <a:srgbClr val="000000"/>
                </a:solidFill>
                <a:latin typeface="Cascadia Mono" panose="020B0609020000020004" pitchFamily="49" charset="0"/>
              </a:rPr>
              <a:t>IConfiguration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config)</a:t>
            </a:r>
          </a:p>
          <a:p>
            <a:pPr>
              <a:lnSpc>
                <a:spcPct val="75000"/>
              </a:lnSpc>
            </a:pPr>
            <a:r>
              <a:rPr lang="uk-UA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  {</a:t>
            </a:r>
          </a:p>
          <a:p>
            <a:pPr>
              <a:lnSpc>
                <a:spcPct val="75000"/>
              </a:lnSpc>
            </a:pP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      </a:t>
            </a:r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var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builder = </a:t>
            </a:r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new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Cascadia Mono" panose="020B0609020000020004" pitchFamily="49" charset="0"/>
              </a:rPr>
              <a:t>ConfigurationBuilder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()</a:t>
            </a:r>
          </a:p>
          <a:p>
            <a:pPr>
              <a:lnSpc>
                <a:spcPct val="75000"/>
              </a:lnSpc>
            </a:pP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                      .</a:t>
            </a:r>
            <a:r>
              <a:rPr lang="en-US" sz="1800" dirty="0" err="1">
                <a:solidFill>
                  <a:srgbClr val="000000"/>
                </a:solidFill>
                <a:latin typeface="Cascadia Mono" panose="020B0609020000020004" pitchFamily="49" charset="0"/>
              </a:rPr>
              <a:t>AddJsonFile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(</a:t>
            </a:r>
            <a:r>
              <a:rPr lang="en-US" sz="1800" dirty="0">
                <a:solidFill>
                  <a:srgbClr val="A31515"/>
                </a:solidFill>
                <a:latin typeface="Cascadia Mono" panose="020B0609020000020004" pitchFamily="49" charset="0"/>
              </a:rPr>
              <a:t>"</a:t>
            </a:r>
            <a:r>
              <a:rPr lang="en-US" sz="1800" dirty="0" err="1">
                <a:solidFill>
                  <a:srgbClr val="A31515"/>
                </a:solidFill>
                <a:latin typeface="Cascadia Mono" panose="020B0609020000020004" pitchFamily="49" charset="0"/>
              </a:rPr>
              <a:t>conf.json</a:t>
            </a:r>
            <a:r>
              <a:rPr lang="en-US" sz="1800" dirty="0">
                <a:solidFill>
                  <a:srgbClr val="A31515"/>
                </a:solidFill>
                <a:latin typeface="Cascadia Mono" panose="020B0609020000020004" pitchFamily="49" charset="0"/>
              </a:rPr>
              <a:t>"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)</a:t>
            </a:r>
          </a:p>
          <a:p>
            <a:pPr>
              <a:lnSpc>
                <a:spcPct val="75000"/>
              </a:lnSpc>
            </a:pP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                      .</a:t>
            </a:r>
            <a:r>
              <a:rPr lang="en-US" sz="1800" dirty="0" err="1">
                <a:solidFill>
                  <a:srgbClr val="000000"/>
                </a:solidFill>
                <a:latin typeface="Cascadia Mono" panose="020B0609020000020004" pitchFamily="49" charset="0"/>
              </a:rPr>
              <a:t>AddInMemoryCollection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(</a:t>
            </a:r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new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Dictionary&lt;</a:t>
            </a:r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string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, </a:t>
            </a:r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string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&gt;</a:t>
            </a:r>
          </a:p>
          <a:p>
            <a:pPr>
              <a:lnSpc>
                <a:spcPct val="75000"/>
              </a:lnSpc>
            </a:pPr>
            <a:r>
              <a:rPr lang="uk-UA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                      {</a:t>
            </a:r>
          </a:p>
          <a:p>
            <a:pPr>
              <a:lnSpc>
                <a:spcPct val="75000"/>
              </a:lnSpc>
            </a:pP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                          {</a:t>
            </a:r>
            <a:r>
              <a:rPr lang="en-US" sz="1800" dirty="0">
                <a:solidFill>
                  <a:srgbClr val="A31515"/>
                </a:solidFill>
                <a:latin typeface="Cascadia Mono" panose="020B0609020000020004" pitchFamily="49" charset="0"/>
              </a:rPr>
              <a:t>"name"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, </a:t>
            </a:r>
            <a:r>
              <a:rPr lang="en-US" sz="1800" dirty="0">
                <a:solidFill>
                  <a:srgbClr val="A31515"/>
                </a:solidFill>
                <a:latin typeface="Cascadia Mono" panose="020B0609020000020004" pitchFamily="49" charset="0"/>
              </a:rPr>
              <a:t>"Tom"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},</a:t>
            </a:r>
          </a:p>
          <a:p>
            <a:pPr>
              <a:lnSpc>
                <a:spcPct val="75000"/>
              </a:lnSpc>
            </a:pP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                          {</a:t>
            </a:r>
            <a:r>
              <a:rPr lang="en-US" sz="1800" dirty="0">
                <a:solidFill>
                  <a:srgbClr val="A31515"/>
                </a:solidFill>
                <a:latin typeface="Cascadia Mono" panose="020B0609020000020004" pitchFamily="49" charset="0"/>
              </a:rPr>
              <a:t>"age"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, </a:t>
            </a:r>
            <a:r>
              <a:rPr lang="en-US" sz="1800" dirty="0">
                <a:solidFill>
                  <a:srgbClr val="A31515"/>
                </a:solidFill>
                <a:latin typeface="Cascadia Mono" panose="020B0609020000020004" pitchFamily="49" charset="0"/>
              </a:rPr>
              <a:t>"31"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}</a:t>
            </a:r>
          </a:p>
          <a:p>
            <a:pPr>
              <a:lnSpc>
                <a:spcPct val="75000"/>
              </a:lnSpc>
            </a:pPr>
            <a:r>
              <a:rPr lang="uk-UA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                      })</a:t>
            </a:r>
          </a:p>
          <a:p>
            <a:pPr>
              <a:lnSpc>
                <a:spcPct val="75000"/>
              </a:lnSpc>
            </a:pP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                      </a:t>
            </a:r>
            <a:r>
              <a:rPr lang="en-US" sz="1800" dirty="0">
                <a:solidFill>
                  <a:srgbClr val="000000"/>
                </a:solidFill>
                <a:highlight>
                  <a:srgbClr val="FFFF00"/>
                </a:highlight>
                <a:latin typeface="Cascadia Mono" panose="020B0609020000020004" pitchFamily="49" charset="0"/>
              </a:rPr>
              <a:t>.</a:t>
            </a:r>
            <a:r>
              <a:rPr lang="en-US" sz="1800" dirty="0" err="1">
                <a:solidFill>
                  <a:srgbClr val="000000"/>
                </a:solidFill>
                <a:highlight>
                  <a:srgbClr val="FFFF00"/>
                </a:highlight>
                <a:latin typeface="Cascadia Mono" panose="020B0609020000020004" pitchFamily="49" charset="0"/>
              </a:rPr>
              <a:t>AddConfiguration</a:t>
            </a:r>
            <a:r>
              <a:rPr lang="en-US" sz="1800" dirty="0">
                <a:solidFill>
                  <a:srgbClr val="000000"/>
                </a:solidFill>
                <a:highlight>
                  <a:srgbClr val="FFFF00"/>
                </a:highlight>
                <a:latin typeface="Cascadia Mono" panose="020B0609020000020004" pitchFamily="49" charset="0"/>
              </a:rPr>
              <a:t>(config)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;</a:t>
            </a:r>
          </a:p>
          <a:p>
            <a:pPr>
              <a:lnSpc>
                <a:spcPct val="75000"/>
              </a:lnSpc>
            </a:pP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      </a:t>
            </a:r>
            <a:r>
              <a:rPr lang="en-US" sz="1800" dirty="0" err="1">
                <a:solidFill>
                  <a:srgbClr val="000000"/>
                </a:solidFill>
                <a:latin typeface="Cascadia Mono" panose="020B0609020000020004" pitchFamily="49" charset="0"/>
              </a:rPr>
              <a:t>AppConfiguration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= </a:t>
            </a:r>
            <a:r>
              <a:rPr lang="en-US" sz="1800" dirty="0" err="1">
                <a:solidFill>
                  <a:srgbClr val="000000"/>
                </a:solidFill>
                <a:latin typeface="Cascadia Mono" panose="020B0609020000020004" pitchFamily="49" charset="0"/>
              </a:rPr>
              <a:t>builder.Build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();</a:t>
            </a:r>
          </a:p>
          <a:p>
            <a:pPr>
              <a:lnSpc>
                <a:spcPct val="75000"/>
              </a:lnSpc>
            </a:pPr>
            <a:r>
              <a:rPr lang="uk-UA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  }</a:t>
            </a:r>
          </a:p>
          <a:p>
            <a:pPr>
              <a:lnSpc>
                <a:spcPct val="75000"/>
              </a:lnSpc>
            </a:pPr>
            <a:endParaRPr lang="uk-UA" sz="1800" dirty="0">
              <a:solidFill>
                <a:srgbClr val="000000"/>
              </a:solidFill>
              <a:latin typeface="Cascadia Mono" panose="020B0609020000020004" pitchFamily="49" charset="0"/>
            </a:endParaRPr>
          </a:p>
          <a:p>
            <a:pPr>
              <a:lnSpc>
                <a:spcPct val="75000"/>
              </a:lnSpc>
            </a:pP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  </a:t>
            </a:r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public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Cascadia Mono" panose="020B0609020000020004" pitchFamily="49" charset="0"/>
              </a:rPr>
              <a:t>IConfiguration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Cascadia Mono" panose="020B0609020000020004" pitchFamily="49" charset="0"/>
              </a:rPr>
              <a:t>AppConfiguration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{ </a:t>
            </a:r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get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; </a:t>
            </a:r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set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; }</a:t>
            </a:r>
          </a:p>
          <a:p>
            <a:pPr>
              <a:lnSpc>
                <a:spcPct val="75000"/>
              </a:lnSpc>
            </a:pPr>
            <a:endParaRPr lang="uk-UA" sz="1800" dirty="0">
              <a:solidFill>
                <a:srgbClr val="000000"/>
              </a:solidFill>
              <a:latin typeface="Cascadia Mono" panose="020B0609020000020004" pitchFamily="49" charset="0"/>
            </a:endParaRPr>
          </a:p>
          <a:p>
            <a:pPr>
              <a:lnSpc>
                <a:spcPct val="75000"/>
              </a:lnSpc>
            </a:pP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  </a:t>
            </a:r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public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void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Configure(</a:t>
            </a:r>
            <a:r>
              <a:rPr lang="en-US" sz="1800" dirty="0" err="1">
                <a:solidFill>
                  <a:srgbClr val="000000"/>
                </a:solidFill>
                <a:latin typeface="Cascadia Mono" panose="020B0609020000020004" pitchFamily="49" charset="0"/>
              </a:rPr>
              <a:t>IApplicationBuilder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app)</a:t>
            </a:r>
          </a:p>
          <a:p>
            <a:pPr>
              <a:lnSpc>
                <a:spcPct val="75000"/>
              </a:lnSpc>
            </a:pPr>
            <a:r>
              <a:rPr lang="uk-UA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  {</a:t>
            </a:r>
          </a:p>
          <a:p>
            <a:pPr>
              <a:lnSpc>
                <a:spcPct val="75000"/>
              </a:lnSpc>
            </a:pP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      </a:t>
            </a:r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var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color = </a:t>
            </a:r>
            <a:r>
              <a:rPr lang="en-US" sz="1800" dirty="0" err="1">
                <a:solidFill>
                  <a:srgbClr val="000000"/>
                </a:solidFill>
                <a:latin typeface="Cascadia Mono" panose="020B0609020000020004" pitchFamily="49" charset="0"/>
              </a:rPr>
              <a:t>AppConfiguration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[</a:t>
            </a:r>
            <a:r>
              <a:rPr lang="en-US" sz="1800" dirty="0">
                <a:solidFill>
                  <a:srgbClr val="A31515"/>
                </a:solidFill>
                <a:latin typeface="Cascadia Mono" panose="020B0609020000020004" pitchFamily="49" charset="0"/>
              </a:rPr>
              <a:t>"color"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];      </a:t>
            </a:r>
          </a:p>
          <a:p>
            <a:pPr>
              <a:lnSpc>
                <a:spcPct val="75000"/>
              </a:lnSpc>
            </a:pP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      </a:t>
            </a:r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string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text = </a:t>
            </a:r>
            <a:r>
              <a:rPr lang="en-US" sz="1800" dirty="0" err="1">
                <a:solidFill>
                  <a:srgbClr val="000000"/>
                </a:solidFill>
                <a:latin typeface="Cascadia Mono" panose="020B0609020000020004" pitchFamily="49" charset="0"/>
              </a:rPr>
              <a:t>AppConfiguration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[</a:t>
            </a:r>
            <a:r>
              <a:rPr lang="en-US" sz="1800" dirty="0">
                <a:solidFill>
                  <a:srgbClr val="A31515"/>
                </a:solidFill>
                <a:latin typeface="Cascadia Mono" panose="020B0609020000020004" pitchFamily="49" charset="0"/>
              </a:rPr>
              <a:t>"JAVA_HOME"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]; </a:t>
            </a:r>
          </a:p>
          <a:p>
            <a:pPr>
              <a:lnSpc>
                <a:spcPct val="75000"/>
              </a:lnSpc>
            </a:pP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      </a:t>
            </a:r>
            <a:r>
              <a:rPr lang="en-US" sz="1800" dirty="0" err="1">
                <a:solidFill>
                  <a:srgbClr val="000000"/>
                </a:solidFill>
                <a:latin typeface="Cascadia Mono" panose="020B0609020000020004" pitchFamily="49" charset="0"/>
              </a:rPr>
              <a:t>app.Run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(</a:t>
            </a:r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async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(context) =&gt;</a:t>
            </a:r>
          </a:p>
          <a:p>
            <a:pPr>
              <a:lnSpc>
                <a:spcPct val="75000"/>
              </a:lnSpc>
            </a:pPr>
            <a:r>
              <a:rPr lang="uk-UA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      {</a:t>
            </a:r>
          </a:p>
          <a:p>
            <a:pPr>
              <a:lnSpc>
                <a:spcPct val="75000"/>
              </a:lnSpc>
            </a:pP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          </a:t>
            </a:r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await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Cascadia Mono" panose="020B0609020000020004" pitchFamily="49" charset="0"/>
              </a:rPr>
              <a:t>context.Response.WriteAsync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(</a:t>
            </a:r>
            <a:r>
              <a:rPr lang="en-US" sz="1800" dirty="0">
                <a:solidFill>
                  <a:srgbClr val="A31515"/>
                </a:solidFill>
                <a:latin typeface="Cascadia Mono" panose="020B0609020000020004" pitchFamily="49" charset="0"/>
              </a:rPr>
              <a:t>$"&lt;p style='color: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{color}</a:t>
            </a:r>
            <a:r>
              <a:rPr lang="en-US" sz="1800" dirty="0">
                <a:solidFill>
                  <a:srgbClr val="A31515"/>
                </a:solidFill>
                <a:latin typeface="Cascadia Mono" panose="020B0609020000020004" pitchFamily="49" charset="0"/>
              </a:rPr>
              <a:t>;'&gt;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{text}</a:t>
            </a:r>
            <a:r>
              <a:rPr lang="en-US" sz="1800" dirty="0">
                <a:solidFill>
                  <a:srgbClr val="A31515"/>
                </a:solidFill>
                <a:latin typeface="Cascadia Mono" panose="020B0609020000020004" pitchFamily="49" charset="0"/>
              </a:rPr>
              <a:t>&lt;/p&gt;"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);</a:t>
            </a:r>
          </a:p>
          <a:p>
            <a:pPr>
              <a:lnSpc>
                <a:spcPct val="75000"/>
              </a:lnSpc>
            </a:pPr>
            <a:r>
              <a:rPr lang="uk-UA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      });</a:t>
            </a:r>
          </a:p>
          <a:p>
            <a:pPr>
              <a:lnSpc>
                <a:spcPct val="75000"/>
              </a:lnSpc>
            </a:pPr>
            <a:r>
              <a:rPr lang="uk-UA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  }</a:t>
            </a:r>
          </a:p>
          <a:p>
            <a:pPr>
              <a:lnSpc>
                <a:spcPct val="75000"/>
              </a:lnSpc>
            </a:pPr>
            <a:r>
              <a:rPr lang="uk-UA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}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818242318"/>
      </p:ext>
    </p:extLst>
  </p:cSld>
  <p:clrMapOvr>
    <a:masterClrMapping/>
  </p:clrMapOvr>
  <p:transition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Місце для нижнього колонтитула 28">
            <a:extLst>
              <a:ext uri="{FF2B5EF4-FFF2-40B4-BE49-F238E27FC236}">
                <a16:creationId xmlns:a16="http://schemas.microsoft.com/office/drawing/2014/main" id="{BBCB9E86-E05A-4B48-ABA4-C58B0B71F5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713256" y="6588323"/>
            <a:ext cx="5368925" cy="236537"/>
          </a:xfrm>
        </p:spPr>
        <p:txBody>
          <a:bodyPr/>
          <a:lstStyle/>
          <a:p>
            <a:pPr algn="r">
              <a:defRPr/>
            </a:pP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ASP.NET Core 5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Лекція 0</a:t>
            </a: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/ Слайд </a:t>
            </a:r>
            <a:fld id="{9CDDF5ED-6654-4275-8216-A0D5237D2550}" type="slidenum">
              <a:rPr lang="uk-UA" sz="1600" b="1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r">
                <a:defRPr/>
              </a:pPr>
              <a:t>26</a:t>
            </a:fld>
            <a:endParaRPr lang="uk-UA" sz="1600" b="1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Прямоугольник 2">
            <a:extLst>
              <a:ext uri="{FF2B5EF4-FFF2-40B4-BE49-F238E27FC236}">
                <a16:creationId xmlns:a16="http://schemas.microsoft.com/office/drawing/2014/main" id="{D013C93F-BA4E-49E5-B732-03079A1B6752}"/>
              </a:ext>
            </a:extLst>
          </p:cNvPr>
          <p:cNvSpPr/>
          <p:nvPr/>
        </p:nvSpPr>
        <p:spPr>
          <a:xfrm>
            <a:off x="195315" y="234212"/>
            <a:ext cx="11996685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Однак виникне проблема, через механізм 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Dependency Injection </a:t>
            </a:r>
            <a:r>
              <a:rPr lang="uk-UA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можна отримати тільки конфігурацію за замовчуванням, яка передається в конструктор класу </a:t>
            </a:r>
            <a:r>
              <a:rPr lang="en-US" sz="2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Startup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uk-UA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10" name="Прямоугольник 2">
            <a:extLst>
              <a:ext uri="{FF2B5EF4-FFF2-40B4-BE49-F238E27FC236}">
                <a16:creationId xmlns:a16="http://schemas.microsoft.com/office/drawing/2014/main" id="{97BDA00E-0BF0-4288-BD37-F410A379E117}"/>
              </a:ext>
            </a:extLst>
          </p:cNvPr>
          <p:cNvSpPr/>
          <p:nvPr/>
        </p:nvSpPr>
        <p:spPr>
          <a:xfrm>
            <a:off x="195315" y="1619207"/>
            <a:ext cx="11996685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Тому у даному випадку потрібно передати в контейнер </a:t>
            </a:r>
            <a:r>
              <a:rPr lang="uk-UA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залежностей</a:t>
            </a:r>
            <a:r>
              <a:rPr lang="uk-UA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новий </a:t>
            </a:r>
            <a:r>
              <a:rPr lang="ru-RU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самост</a:t>
            </a:r>
            <a:r>
              <a:rPr lang="uk-UA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ійно</a:t>
            </a:r>
            <a:r>
              <a:rPr lang="uk-UA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створений об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’</a:t>
            </a:r>
            <a:r>
              <a:rPr lang="uk-UA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єкт</a:t>
            </a:r>
            <a:r>
              <a:rPr lang="uk-UA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конфігурації: 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BB66F71-5638-4D73-BECE-D96391A1A91E}"/>
              </a:ext>
            </a:extLst>
          </p:cNvPr>
          <p:cNvSpPr txBox="1"/>
          <p:nvPr/>
        </p:nvSpPr>
        <p:spPr>
          <a:xfrm>
            <a:off x="195315" y="2573314"/>
            <a:ext cx="11492380" cy="363349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>
              <a:lnSpc>
                <a:spcPct val="75000"/>
              </a:lnSpc>
            </a:pPr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public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class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1800" dirty="0" err="1">
                <a:solidFill>
                  <a:srgbClr val="2B91AF"/>
                </a:solidFill>
                <a:latin typeface="Cascadia Mono" panose="020B0609020000020004" pitchFamily="49" charset="0"/>
              </a:rPr>
              <a:t>ConfigMiddleware</a:t>
            </a:r>
            <a:endParaRPr lang="en-US" sz="1800" dirty="0">
              <a:solidFill>
                <a:srgbClr val="000000"/>
              </a:solidFill>
              <a:latin typeface="Cascadia Mono" panose="020B0609020000020004" pitchFamily="49" charset="0"/>
            </a:endParaRPr>
          </a:p>
          <a:p>
            <a:pPr>
              <a:lnSpc>
                <a:spcPct val="75000"/>
              </a:lnSpc>
            </a:pPr>
            <a:r>
              <a:rPr lang="uk-UA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{</a:t>
            </a:r>
          </a:p>
          <a:p>
            <a:pPr>
              <a:lnSpc>
                <a:spcPct val="75000"/>
              </a:lnSpc>
            </a:pP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  </a:t>
            </a:r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private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1800" dirty="0" err="1">
                <a:solidFill>
                  <a:srgbClr val="0000FF"/>
                </a:solidFill>
                <a:latin typeface="Cascadia Mono" panose="020B0609020000020004" pitchFamily="49" charset="0"/>
              </a:rPr>
              <a:t>readonly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Cascadia Mono" panose="020B0609020000020004" pitchFamily="49" charset="0"/>
              </a:rPr>
              <a:t>RequestDelegate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_next;</a:t>
            </a:r>
          </a:p>
          <a:p>
            <a:pPr>
              <a:lnSpc>
                <a:spcPct val="75000"/>
              </a:lnSpc>
            </a:pPr>
            <a:endParaRPr lang="uk-UA" sz="1800" dirty="0">
              <a:solidFill>
                <a:srgbClr val="000000"/>
              </a:solidFill>
              <a:latin typeface="Cascadia Mono" panose="020B0609020000020004" pitchFamily="49" charset="0"/>
            </a:endParaRPr>
          </a:p>
          <a:p>
            <a:pPr>
              <a:lnSpc>
                <a:spcPct val="75000"/>
              </a:lnSpc>
            </a:pP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  </a:t>
            </a:r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public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1800" dirty="0" err="1">
                <a:solidFill>
                  <a:srgbClr val="2B91AF"/>
                </a:solidFill>
                <a:latin typeface="Cascadia Mono" panose="020B0609020000020004" pitchFamily="49" charset="0"/>
              </a:rPr>
              <a:t>ConfigMiddleware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(</a:t>
            </a:r>
            <a:r>
              <a:rPr lang="en-US" sz="1800" dirty="0" err="1">
                <a:solidFill>
                  <a:srgbClr val="000000"/>
                </a:solidFill>
                <a:latin typeface="Cascadia Mono" panose="020B0609020000020004" pitchFamily="49" charset="0"/>
              </a:rPr>
              <a:t>RequestDelegate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next, </a:t>
            </a:r>
            <a:r>
              <a:rPr lang="en-US" sz="1800" dirty="0" err="1">
                <a:solidFill>
                  <a:srgbClr val="000000"/>
                </a:solidFill>
                <a:latin typeface="Cascadia Mono" panose="020B0609020000020004" pitchFamily="49" charset="0"/>
              </a:rPr>
              <a:t>IConfiguration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config)</a:t>
            </a:r>
          </a:p>
          <a:p>
            <a:pPr>
              <a:lnSpc>
                <a:spcPct val="75000"/>
              </a:lnSpc>
            </a:pPr>
            <a:r>
              <a:rPr lang="uk-UA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  {</a:t>
            </a:r>
          </a:p>
          <a:p>
            <a:pPr>
              <a:lnSpc>
                <a:spcPct val="75000"/>
              </a:lnSpc>
            </a:pP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      _next = next;</a:t>
            </a:r>
          </a:p>
          <a:p>
            <a:pPr>
              <a:lnSpc>
                <a:spcPct val="75000"/>
              </a:lnSpc>
            </a:pP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      </a:t>
            </a:r>
            <a:r>
              <a:rPr lang="en-US" sz="1800" dirty="0" err="1">
                <a:solidFill>
                  <a:srgbClr val="000000"/>
                </a:solidFill>
                <a:latin typeface="Cascadia Mono" panose="020B0609020000020004" pitchFamily="49" charset="0"/>
              </a:rPr>
              <a:t>AppConfiguration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= config;</a:t>
            </a:r>
          </a:p>
          <a:p>
            <a:pPr>
              <a:lnSpc>
                <a:spcPct val="75000"/>
              </a:lnSpc>
            </a:pPr>
            <a:r>
              <a:rPr lang="uk-UA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  }</a:t>
            </a:r>
          </a:p>
          <a:p>
            <a:pPr>
              <a:lnSpc>
                <a:spcPct val="75000"/>
              </a:lnSpc>
            </a:pP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  </a:t>
            </a:r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public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Cascadia Mono" panose="020B0609020000020004" pitchFamily="49" charset="0"/>
              </a:rPr>
              <a:t>IConfiguration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Cascadia Mono" panose="020B0609020000020004" pitchFamily="49" charset="0"/>
              </a:rPr>
              <a:t>AppConfiguration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{ </a:t>
            </a:r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get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; </a:t>
            </a:r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set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; }</a:t>
            </a:r>
          </a:p>
          <a:p>
            <a:pPr>
              <a:lnSpc>
                <a:spcPct val="75000"/>
              </a:lnSpc>
            </a:pPr>
            <a:endParaRPr lang="uk-UA" sz="1800" dirty="0">
              <a:solidFill>
                <a:srgbClr val="000000"/>
              </a:solidFill>
              <a:latin typeface="Cascadia Mono" panose="020B0609020000020004" pitchFamily="49" charset="0"/>
            </a:endParaRPr>
          </a:p>
          <a:p>
            <a:pPr>
              <a:lnSpc>
                <a:spcPct val="75000"/>
              </a:lnSpc>
            </a:pP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  </a:t>
            </a:r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public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async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Task </a:t>
            </a:r>
            <a:r>
              <a:rPr lang="en-US" sz="1800" dirty="0" err="1">
                <a:solidFill>
                  <a:srgbClr val="000000"/>
                </a:solidFill>
                <a:latin typeface="Cascadia Mono" panose="020B0609020000020004" pitchFamily="49" charset="0"/>
              </a:rPr>
              <a:t>InvokeAsync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(</a:t>
            </a:r>
            <a:r>
              <a:rPr lang="en-US" sz="1800" dirty="0" err="1">
                <a:solidFill>
                  <a:srgbClr val="000000"/>
                </a:solidFill>
                <a:latin typeface="Cascadia Mono" panose="020B0609020000020004" pitchFamily="49" charset="0"/>
              </a:rPr>
              <a:t>HttpContext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context)</a:t>
            </a:r>
          </a:p>
          <a:p>
            <a:pPr>
              <a:lnSpc>
                <a:spcPct val="75000"/>
              </a:lnSpc>
            </a:pPr>
            <a:r>
              <a:rPr lang="uk-UA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  {</a:t>
            </a:r>
          </a:p>
          <a:p>
            <a:pPr>
              <a:lnSpc>
                <a:spcPct val="75000"/>
              </a:lnSpc>
            </a:pP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      </a:t>
            </a:r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await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Cascadia Mono" panose="020B0609020000020004" pitchFamily="49" charset="0"/>
              </a:rPr>
              <a:t>context.Response.WriteAsync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(</a:t>
            </a:r>
            <a:r>
              <a:rPr lang="en-US" sz="1800" dirty="0">
                <a:solidFill>
                  <a:srgbClr val="A31515"/>
                </a:solidFill>
                <a:latin typeface="Cascadia Mono" panose="020B0609020000020004" pitchFamily="49" charset="0"/>
              </a:rPr>
              <a:t>$"name: 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{</a:t>
            </a:r>
            <a:r>
              <a:rPr lang="en-US" sz="1800" dirty="0" err="1">
                <a:solidFill>
                  <a:srgbClr val="000000"/>
                </a:solidFill>
                <a:latin typeface="Cascadia Mono" panose="020B0609020000020004" pitchFamily="49" charset="0"/>
              </a:rPr>
              <a:t>AppConfiguration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[</a:t>
            </a:r>
            <a:r>
              <a:rPr lang="en-US" sz="1800" dirty="0">
                <a:solidFill>
                  <a:srgbClr val="A31515"/>
                </a:solidFill>
                <a:latin typeface="Cascadia Mono" panose="020B0609020000020004" pitchFamily="49" charset="0"/>
              </a:rPr>
              <a:t>"name"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]}</a:t>
            </a:r>
            <a:r>
              <a:rPr lang="en-US" sz="1800" dirty="0">
                <a:solidFill>
                  <a:srgbClr val="A31515"/>
                </a:solidFill>
                <a:latin typeface="Cascadia Mono" panose="020B0609020000020004" pitchFamily="49" charset="0"/>
              </a:rPr>
              <a:t>  </a:t>
            </a:r>
            <a:br>
              <a:rPr lang="uk-UA" sz="1800" dirty="0">
                <a:solidFill>
                  <a:srgbClr val="A31515"/>
                </a:solidFill>
                <a:latin typeface="Cascadia Mono" panose="020B0609020000020004" pitchFamily="49" charset="0"/>
              </a:rPr>
            </a:br>
            <a:r>
              <a:rPr lang="uk-UA" sz="1800" dirty="0">
                <a:solidFill>
                  <a:srgbClr val="A31515"/>
                </a:solidFill>
                <a:latin typeface="Cascadia Mono" panose="020B0609020000020004" pitchFamily="49" charset="0"/>
              </a:rPr>
              <a:t>                                            </a:t>
            </a:r>
            <a:r>
              <a:rPr lang="en-US" sz="1800" dirty="0">
                <a:solidFill>
                  <a:srgbClr val="A31515"/>
                </a:solidFill>
                <a:latin typeface="Cascadia Mono" panose="020B0609020000020004" pitchFamily="49" charset="0"/>
              </a:rPr>
              <a:t>age: 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{</a:t>
            </a:r>
            <a:r>
              <a:rPr lang="en-US" sz="1800" dirty="0" err="1">
                <a:solidFill>
                  <a:srgbClr val="000000"/>
                </a:solidFill>
                <a:latin typeface="Cascadia Mono" panose="020B0609020000020004" pitchFamily="49" charset="0"/>
              </a:rPr>
              <a:t>AppConfiguration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[</a:t>
            </a:r>
            <a:r>
              <a:rPr lang="en-US" sz="1800" dirty="0">
                <a:solidFill>
                  <a:srgbClr val="A31515"/>
                </a:solidFill>
                <a:latin typeface="Cascadia Mono" panose="020B0609020000020004" pitchFamily="49" charset="0"/>
              </a:rPr>
              <a:t>"age"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]}</a:t>
            </a:r>
            <a:r>
              <a:rPr lang="en-US" sz="1800" dirty="0">
                <a:solidFill>
                  <a:srgbClr val="A31515"/>
                </a:solidFill>
                <a:latin typeface="Cascadia Mono" panose="020B0609020000020004" pitchFamily="49" charset="0"/>
              </a:rPr>
              <a:t>"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);</a:t>
            </a:r>
          </a:p>
          <a:p>
            <a:pPr>
              <a:lnSpc>
                <a:spcPct val="75000"/>
              </a:lnSpc>
            </a:pPr>
            <a:r>
              <a:rPr lang="uk-UA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  }</a:t>
            </a:r>
          </a:p>
          <a:p>
            <a:pPr>
              <a:lnSpc>
                <a:spcPct val="75000"/>
              </a:lnSpc>
            </a:pPr>
            <a:r>
              <a:rPr lang="uk-UA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}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685696637"/>
      </p:ext>
    </p:extLst>
  </p:cSld>
  <p:clrMapOvr>
    <a:masterClrMapping/>
  </p:clrMapOvr>
  <p:transition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Місце для нижнього колонтитула 28">
            <a:extLst>
              <a:ext uri="{FF2B5EF4-FFF2-40B4-BE49-F238E27FC236}">
                <a16:creationId xmlns:a16="http://schemas.microsoft.com/office/drawing/2014/main" id="{BBCB9E86-E05A-4B48-ABA4-C58B0B71F5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713256" y="6588323"/>
            <a:ext cx="5368925" cy="236537"/>
          </a:xfrm>
        </p:spPr>
        <p:txBody>
          <a:bodyPr/>
          <a:lstStyle/>
          <a:p>
            <a:pPr algn="r">
              <a:defRPr/>
            </a:pP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ASP.NET Core 5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Лекція 0</a:t>
            </a: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/ Слайд </a:t>
            </a:r>
            <a:fld id="{9CDDF5ED-6654-4275-8216-A0D5237D2550}" type="slidenum">
              <a:rPr lang="uk-UA" sz="1600" b="1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r">
                <a:defRPr/>
              </a:pPr>
              <a:t>27</a:t>
            </a:fld>
            <a:endParaRPr lang="uk-UA" sz="1600" b="1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8EEE01C-9494-402F-AF63-E12B4E888F22}"/>
              </a:ext>
            </a:extLst>
          </p:cNvPr>
          <p:cNvSpPr txBox="1"/>
          <p:nvPr/>
        </p:nvSpPr>
        <p:spPr>
          <a:xfrm>
            <a:off x="270164" y="202054"/>
            <a:ext cx="11666912" cy="6186309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public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class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1800" dirty="0">
                <a:solidFill>
                  <a:srgbClr val="2B91AF"/>
                </a:solidFill>
                <a:latin typeface="Cascadia Mono" panose="020B0609020000020004" pitchFamily="49" charset="0"/>
              </a:rPr>
              <a:t>Startup</a:t>
            </a:r>
            <a:r>
              <a:rPr lang="uk-UA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{</a:t>
            </a:r>
          </a:p>
          <a:p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  </a:t>
            </a:r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public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1800" dirty="0">
                <a:solidFill>
                  <a:srgbClr val="2B91AF"/>
                </a:solidFill>
                <a:latin typeface="Cascadia Mono" panose="020B0609020000020004" pitchFamily="49" charset="0"/>
              </a:rPr>
              <a:t>Startup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(</a:t>
            </a:r>
            <a:r>
              <a:rPr lang="en-US" sz="1800" dirty="0" err="1">
                <a:solidFill>
                  <a:srgbClr val="000000"/>
                </a:solidFill>
                <a:latin typeface="Cascadia Mono" panose="020B0609020000020004" pitchFamily="49" charset="0"/>
              </a:rPr>
              <a:t>IConfiguration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config)</a:t>
            </a:r>
            <a:r>
              <a:rPr lang="uk-UA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{</a:t>
            </a:r>
          </a:p>
          <a:p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      </a:t>
            </a:r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var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builder = </a:t>
            </a:r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new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Cascadia Mono" panose="020B0609020000020004" pitchFamily="49" charset="0"/>
              </a:rPr>
              <a:t>ConfigurationBuilder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()</a:t>
            </a:r>
          </a:p>
          <a:p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                      .</a:t>
            </a:r>
            <a:r>
              <a:rPr lang="en-US" sz="1800" dirty="0" err="1">
                <a:solidFill>
                  <a:srgbClr val="000000"/>
                </a:solidFill>
                <a:latin typeface="Cascadia Mono" panose="020B0609020000020004" pitchFamily="49" charset="0"/>
              </a:rPr>
              <a:t>AddInMemoryCollection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(</a:t>
            </a:r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new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Dictionary&lt;</a:t>
            </a:r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string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, </a:t>
            </a:r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string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&gt;</a:t>
            </a:r>
          </a:p>
          <a:p>
            <a:r>
              <a:rPr lang="uk-UA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                      {</a:t>
            </a:r>
          </a:p>
          <a:p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                          {</a:t>
            </a:r>
            <a:r>
              <a:rPr lang="en-US" sz="1800" dirty="0">
                <a:solidFill>
                  <a:srgbClr val="A31515"/>
                </a:solidFill>
                <a:latin typeface="Cascadia Mono" panose="020B0609020000020004" pitchFamily="49" charset="0"/>
              </a:rPr>
              <a:t>"name"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, </a:t>
            </a:r>
            <a:r>
              <a:rPr lang="en-US" sz="1800" dirty="0">
                <a:solidFill>
                  <a:srgbClr val="A31515"/>
                </a:solidFill>
                <a:latin typeface="Cascadia Mono" panose="020B0609020000020004" pitchFamily="49" charset="0"/>
              </a:rPr>
              <a:t>"Tom"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},</a:t>
            </a:r>
          </a:p>
          <a:p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                          {</a:t>
            </a:r>
            <a:r>
              <a:rPr lang="en-US" sz="1800" dirty="0">
                <a:solidFill>
                  <a:srgbClr val="A31515"/>
                </a:solidFill>
                <a:latin typeface="Cascadia Mono" panose="020B0609020000020004" pitchFamily="49" charset="0"/>
              </a:rPr>
              <a:t>"age"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, </a:t>
            </a:r>
            <a:r>
              <a:rPr lang="en-US" sz="1800" dirty="0">
                <a:solidFill>
                  <a:srgbClr val="A31515"/>
                </a:solidFill>
                <a:latin typeface="Cascadia Mono" panose="020B0609020000020004" pitchFamily="49" charset="0"/>
              </a:rPr>
              <a:t>"31"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}</a:t>
            </a:r>
          </a:p>
          <a:p>
            <a:r>
              <a:rPr lang="uk-UA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                      })</a:t>
            </a:r>
          </a:p>
          <a:p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                      .</a:t>
            </a:r>
            <a:r>
              <a:rPr lang="en-US" sz="1800" dirty="0" err="1">
                <a:solidFill>
                  <a:srgbClr val="000000"/>
                </a:solidFill>
                <a:latin typeface="Cascadia Mono" panose="020B0609020000020004" pitchFamily="49" charset="0"/>
              </a:rPr>
              <a:t>AddConfiguration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(config);</a:t>
            </a:r>
          </a:p>
          <a:p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      </a:t>
            </a:r>
            <a:r>
              <a:rPr lang="en-US" sz="1800" dirty="0" err="1">
                <a:solidFill>
                  <a:srgbClr val="000000"/>
                </a:solidFill>
                <a:latin typeface="Cascadia Mono" panose="020B0609020000020004" pitchFamily="49" charset="0"/>
              </a:rPr>
              <a:t>AppConfiguration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= </a:t>
            </a:r>
            <a:r>
              <a:rPr lang="en-US" sz="1800" dirty="0" err="1">
                <a:solidFill>
                  <a:srgbClr val="000000"/>
                </a:solidFill>
                <a:latin typeface="Cascadia Mono" panose="020B0609020000020004" pitchFamily="49" charset="0"/>
              </a:rPr>
              <a:t>builder.Build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();</a:t>
            </a:r>
          </a:p>
          <a:p>
            <a:r>
              <a:rPr lang="uk-UA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  }</a:t>
            </a:r>
          </a:p>
          <a:p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  </a:t>
            </a:r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public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Cascadia Mono" panose="020B0609020000020004" pitchFamily="49" charset="0"/>
              </a:rPr>
              <a:t>IConfiguration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Cascadia Mono" panose="020B0609020000020004" pitchFamily="49" charset="0"/>
              </a:rPr>
              <a:t>AppConfiguration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{ </a:t>
            </a:r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get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; </a:t>
            </a:r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set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; }</a:t>
            </a:r>
          </a:p>
          <a:p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  </a:t>
            </a:r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public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void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Cascadia Mono" panose="020B0609020000020004" pitchFamily="49" charset="0"/>
              </a:rPr>
              <a:t>ConfigureServices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(</a:t>
            </a:r>
            <a:r>
              <a:rPr lang="en-US" sz="1800" dirty="0" err="1">
                <a:solidFill>
                  <a:srgbClr val="000000"/>
                </a:solidFill>
                <a:latin typeface="Cascadia Mono" panose="020B0609020000020004" pitchFamily="49" charset="0"/>
              </a:rPr>
              <a:t>IServiceCollection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services)</a:t>
            </a:r>
          </a:p>
          <a:p>
            <a:r>
              <a:rPr lang="uk-UA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  {</a:t>
            </a:r>
          </a:p>
          <a:p>
            <a:r>
              <a:rPr lang="fr-FR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      services.AddTransient&lt;IConfiguration&gt;(provider =&gt; AppConfiguration);</a:t>
            </a:r>
          </a:p>
          <a:p>
            <a:r>
              <a:rPr lang="uk-UA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  }</a:t>
            </a:r>
          </a:p>
          <a:p>
            <a:endParaRPr lang="uk-UA" sz="1800" dirty="0">
              <a:solidFill>
                <a:srgbClr val="000000"/>
              </a:solidFill>
              <a:latin typeface="Cascadia Mono" panose="020B0609020000020004" pitchFamily="49" charset="0"/>
            </a:endParaRPr>
          </a:p>
          <a:p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  </a:t>
            </a:r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public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void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Configure(</a:t>
            </a:r>
            <a:r>
              <a:rPr lang="en-US" sz="1800" dirty="0" err="1">
                <a:solidFill>
                  <a:srgbClr val="000000"/>
                </a:solidFill>
                <a:latin typeface="Cascadia Mono" panose="020B0609020000020004" pitchFamily="49" charset="0"/>
              </a:rPr>
              <a:t>IApplicationBuilder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app)</a:t>
            </a:r>
          </a:p>
          <a:p>
            <a:r>
              <a:rPr lang="uk-UA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  {</a:t>
            </a:r>
          </a:p>
          <a:p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      </a:t>
            </a:r>
            <a:r>
              <a:rPr lang="en-US" sz="1800" dirty="0" err="1">
                <a:solidFill>
                  <a:srgbClr val="000000"/>
                </a:solidFill>
                <a:latin typeface="Cascadia Mono" panose="020B0609020000020004" pitchFamily="49" charset="0"/>
              </a:rPr>
              <a:t>app.UseMiddleware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&lt;</a:t>
            </a:r>
            <a:r>
              <a:rPr lang="en-US" sz="1800" dirty="0" err="1">
                <a:solidFill>
                  <a:srgbClr val="000000"/>
                </a:solidFill>
                <a:latin typeface="Cascadia Mono" panose="020B0609020000020004" pitchFamily="49" charset="0"/>
              </a:rPr>
              <a:t>ConfigMiddleware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&gt;();</a:t>
            </a:r>
          </a:p>
          <a:p>
            <a:r>
              <a:rPr lang="uk-UA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  }</a:t>
            </a:r>
          </a:p>
          <a:p>
            <a:r>
              <a:rPr lang="uk-UA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}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640483249"/>
      </p:ext>
    </p:extLst>
  </p:cSld>
  <p:clrMapOvr>
    <a:masterClrMapping/>
  </p:clrMapOvr>
  <p:transition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Місце для нижнього колонтитула 28">
            <a:extLst>
              <a:ext uri="{FF2B5EF4-FFF2-40B4-BE49-F238E27FC236}">
                <a16:creationId xmlns:a16="http://schemas.microsoft.com/office/drawing/2014/main" id="{BBCB9E86-E05A-4B48-ABA4-C58B0B71F5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713256" y="6588323"/>
            <a:ext cx="5368925" cy="236537"/>
          </a:xfrm>
        </p:spPr>
        <p:txBody>
          <a:bodyPr/>
          <a:lstStyle/>
          <a:p>
            <a:pPr algn="r">
              <a:defRPr/>
            </a:pP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ASP.NET Core 5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Лекція 0</a:t>
            </a: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/ Слайд </a:t>
            </a:r>
            <a:fld id="{9CDDF5ED-6654-4275-8216-A0D5237D2550}" type="slidenum">
              <a:rPr lang="uk-UA" sz="1600" b="1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r">
                <a:defRPr/>
              </a:pPr>
              <a:t>28</a:t>
            </a:fld>
            <a:endParaRPr lang="uk-UA" sz="1600" b="1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Прямоугольник 2">
            <a:extLst>
              <a:ext uri="{FF2B5EF4-FFF2-40B4-BE49-F238E27FC236}">
                <a16:creationId xmlns:a16="http://schemas.microsoft.com/office/drawing/2014/main" id="{D013C93F-BA4E-49E5-B732-03079A1B6752}"/>
              </a:ext>
            </a:extLst>
          </p:cNvPr>
          <p:cNvSpPr/>
          <p:nvPr/>
        </p:nvSpPr>
        <p:spPr>
          <a:xfrm>
            <a:off x="195315" y="998980"/>
            <a:ext cx="1199668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Наприклад, якщо у нас є наступна конфігурація: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FEB83F5-53CF-4D99-B13C-DD6270E9EDB6}"/>
              </a:ext>
            </a:extLst>
          </p:cNvPr>
          <p:cNvSpPr txBox="1"/>
          <p:nvPr/>
        </p:nvSpPr>
        <p:spPr>
          <a:xfrm>
            <a:off x="403167" y="1658215"/>
            <a:ext cx="6093228" cy="1754326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uk-UA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{</a:t>
            </a:r>
          </a:p>
          <a:p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</a:t>
            </a:r>
            <a:r>
              <a:rPr lang="en-US" sz="1800" dirty="0">
                <a:solidFill>
                  <a:srgbClr val="2E75B6"/>
                </a:solidFill>
                <a:latin typeface="Cascadia Mono" panose="020B0609020000020004" pitchFamily="49" charset="0"/>
              </a:rPr>
              <a:t>"</a:t>
            </a:r>
            <a:r>
              <a:rPr lang="en-US" sz="1800" dirty="0" err="1">
                <a:solidFill>
                  <a:srgbClr val="2E75B6"/>
                </a:solidFill>
                <a:latin typeface="Cascadia Mono" panose="020B0609020000020004" pitchFamily="49" charset="0"/>
              </a:rPr>
              <a:t>ConnectionStrings</a:t>
            </a:r>
            <a:r>
              <a:rPr lang="en-US" sz="1800" dirty="0">
                <a:solidFill>
                  <a:srgbClr val="2E75B6"/>
                </a:solidFill>
                <a:latin typeface="Cascadia Mono" panose="020B0609020000020004" pitchFamily="49" charset="0"/>
              </a:rPr>
              <a:t>"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: {</a:t>
            </a:r>
          </a:p>
          <a:p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  </a:t>
            </a:r>
            <a:r>
              <a:rPr lang="en-US" sz="1800" dirty="0">
                <a:solidFill>
                  <a:srgbClr val="2E75B6"/>
                </a:solidFill>
                <a:latin typeface="Cascadia Mono" panose="020B0609020000020004" pitchFamily="49" charset="0"/>
              </a:rPr>
              <a:t>"</a:t>
            </a:r>
            <a:r>
              <a:rPr lang="en-US" sz="1800" dirty="0" err="1">
                <a:solidFill>
                  <a:srgbClr val="2E75B6"/>
                </a:solidFill>
                <a:latin typeface="Cascadia Mono" panose="020B0609020000020004" pitchFamily="49" charset="0"/>
              </a:rPr>
              <a:t>DefaultConnection</a:t>
            </a:r>
            <a:r>
              <a:rPr lang="en-US" sz="1800" dirty="0">
                <a:solidFill>
                  <a:srgbClr val="2E75B6"/>
                </a:solidFill>
                <a:latin typeface="Cascadia Mono" panose="020B0609020000020004" pitchFamily="49" charset="0"/>
              </a:rPr>
              <a:t>"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: </a:t>
            </a:r>
            <a:r>
              <a:rPr lang="en-US" sz="1800" dirty="0">
                <a:solidFill>
                  <a:srgbClr val="A31515"/>
                </a:solidFill>
                <a:latin typeface="Cascadia Mono" panose="020B0609020000020004" pitchFamily="49" charset="0"/>
              </a:rPr>
              <a:t>"Main database"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,</a:t>
            </a:r>
          </a:p>
          <a:p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  </a:t>
            </a:r>
            <a:r>
              <a:rPr lang="en-US" sz="1800" dirty="0">
                <a:solidFill>
                  <a:srgbClr val="2E75B6"/>
                </a:solidFill>
                <a:latin typeface="Cascadia Mono" panose="020B0609020000020004" pitchFamily="49" charset="0"/>
              </a:rPr>
              <a:t>"</a:t>
            </a:r>
            <a:r>
              <a:rPr lang="en-US" sz="1800" dirty="0" err="1">
                <a:solidFill>
                  <a:srgbClr val="2E75B6"/>
                </a:solidFill>
                <a:latin typeface="Cascadia Mono" panose="020B0609020000020004" pitchFamily="49" charset="0"/>
              </a:rPr>
              <a:t>UsersContext</a:t>
            </a:r>
            <a:r>
              <a:rPr lang="en-US" sz="1800" dirty="0">
                <a:solidFill>
                  <a:srgbClr val="2E75B6"/>
                </a:solidFill>
                <a:latin typeface="Cascadia Mono" panose="020B0609020000020004" pitchFamily="49" charset="0"/>
              </a:rPr>
              <a:t>"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: </a:t>
            </a:r>
            <a:r>
              <a:rPr lang="en-US" sz="1800" dirty="0">
                <a:solidFill>
                  <a:srgbClr val="A31515"/>
                </a:solidFill>
                <a:latin typeface="Cascadia Mono" panose="020B0609020000020004" pitchFamily="49" charset="0"/>
              </a:rPr>
              <a:t>"Users database"</a:t>
            </a:r>
            <a:endParaRPr lang="en-US" sz="1800" dirty="0">
              <a:solidFill>
                <a:srgbClr val="000000"/>
              </a:solidFill>
              <a:latin typeface="Cascadia Mono" panose="020B0609020000020004" pitchFamily="49" charset="0"/>
            </a:endParaRPr>
          </a:p>
          <a:p>
            <a:r>
              <a:rPr lang="uk-UA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}</a:t>
            </a:r>
          </a:p>
          <a:p>
            <a:r>
              <a:rPr lang="uk-UA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}</a:t>
            </a:r>
            <a:endParaRPr lang="uk-UA" dirty="0"/>
          </a:p>
        </p:txBody>
      </p:sp>
      <p:sp>
        <p:nvSpPr>
          <p:cNvPr id="7" name="Прямоугольник 2">
            <a:extLst>
              <a:ext uri="{FF2B5EF4-FFF2-40B4-BE49-F238E27FC236}">
                <a16:creationId xmlns:a16="http://schemas.microsoft.com/office/drawing/2014/main" id="{D4CDA502-5586-49CC-B2FF-5A3C85C05873}"/>
              </a:ext>
            </a:extLst>
          </p:cNvPr>
          <p:cNvSpPr/>
          <p:nvPr/>
        </p:nvSpPr>
        <p:spPr>
          <a:xfrm>
            <a:off x="195315" y="3652815"/>
            <a:ext cx="11996685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Ми </a:t>
            </a:r>
            <a:r>
              <a:rPr lang="ru-RU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можемо</a:t>
            </a:r>
            <a:r>
              <a:rPr lang="ru-RU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за </a:t>
            </a:r>
            <a:r>
              <a:rPr lang="ru-RU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допомогою</a:t>
            </a:r>
            <a:r>
              <a:rPr lang="ru-RU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методу </a:t>
            </a:r>
            <a:r>
              <a:rPr lang="ru-RU" sz="28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GetSection</a:t>
            </a:r>
            <a:r>
              <a:rPr lang="ru-RU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() </a:t>
            </a:r>
            <a:r>
              <a:rPr lang="ru-RU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отримати</a:t>
            </a:r>
            <a:r>
              <a:rPr lang="ru-RU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окремі</a:t>
            </a:r>
            <a:r>
              <a:rPr lang="ru-RU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секції</a:t>
            </a:r>
            <a:r>
              <a:rPr lang="ru-RU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та </a:t>
            </a:r>
            <a:r>
              <a:rPr lang="ru-RU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їх</a:t>
            </a:r>
            <a:r>
              <a:rPr lang="ru-RU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значення</a:t>
            </a:r>
            <a:r>
              <a:rPr lang="ru-RU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uk-UA" sz="28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154E1CD-4B3E-45DE-A8D8-00EA9F997C65}"/>
              </a:ext>
            </a:extLst>
          </p:cNvPr>
          <p:cNvSpPr txBox="1"/>
          <p:nvPr/>
        </p:nvSpPr>
        <p:spPr>
          <a:xfrm>
            <a:off x="195315" y="4623547"/>
            <a:ext cx="11642009" cy="1754326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-US" sz="1800" dirty="0" err="1">
                <a:solidFill>
                  <a:srgbClr val="000000"/>
                </a:solidFill>
                <a:latin typeface="Cascadia Mono" panose="020B0609020000020004" pitchFamily="49" charset="0"/>
              </a:rPr>
              <a:t>IConfigurationSection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Cascadia Mono" panose="020B0609020000020004" pitchFamily="49" charset="0"/>
              </a:rPr>
              <a:t>connStrings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= </a:t>
            </a:r>
            <a:r>
              <a:rPr lang="en-US" sz="1800" dirty="0" err="1">
                <a:solidFill>
                  <a:srgbClr val="000000"/>
                </a:solidFill>
                <a:latin typeface="Cascadia Mono" panose="020B0609020000020004" pitchFamily="49" charset="0"/>
              </a:rPr>
              <a:t>AppConfiguration.GetSection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(</a:t>
            </a:r>
            <a:r>
              <a:rPr lang="en-US" sz="1800" dirty="0">
                <a:solidFill>
                  <a:srgbClr val="A31515"/>
                </a:solidFill>
                <a:latin typeface="Cascadia Mono" panose="020B0609020000020004" pitchFamily="49" charset="0"/>
              </a:rPr>
              <a:t>"</a:t>
            </a:r>
            <a:r>
              <a:rPr lang="en-US" sz="1800" dirty="0" err="1">
                <a:solidFill>
                  <a:srgbClr val="A31515"/>
                </a:solidFill>
                <a:latin typeface="Cascadia Mono" panose="020B0609020000020004" pitchFamily="49" charset="0"/>
              </a:rPr>
              <a:t>ConnectionStrings</a:t>
            </a:r>
            <a:r>
              <a:rPr lang="en-US" sz="1800" dirty="0">
                <a:solidFill>
                  <a:srgbClr val="A31515"/>
                </a:solidFill>
                <a:latin typeface="Cascadia Mono" panose="020B0609020000020004" pitchFamily="49" charset="0"/>
              </a:rPr>
              <a:t>"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);</a:t>
            </a:r>
          </a:p>
          <a:p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string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Cascadia Mono" panose="020B0609020000020004" pitchFamily="49" charset="0"/>
              </a:rPr>
              <a:t>defaultConnection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= </a:t>
            </a:r>
            <a:r>
              <a:rPr lang="en-US" sz="1800" dirty="0" err="1">
                <a:solidFill>
                  <a:srgbClr val="000000"/>
                </a:solidFill>
                <a:latin typeface="Cascadia Mono" panose="020B0609020000020004" pitchFamily="49" charset="0"/>
              </a:rPr>
              <a:t>connStrings.GetSection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(</a:t>
            </a:r>
            <a:r>
              <a:rPr lang="en-US" sz="1800" dirty="0">
                <a:solidFill>
                  <a:srgbClr val="A31515"/>
                </a:solidFill>
                <a:latin typeface="Cascadia Mono" panose="020B0609020000020004" pitchFamily="49" charset="0"/>
              </a:rPr>
              <a:t>"</a:t>
            </a:r>
            <a:r>
              <a:rPr lang="en-US" sz="1800" dirty="0" err="1">
                <a:solidFill>
                  <a:srgbClr val="A31515"/>
                </a:solidFill>
                <a:latin typeface="Cascadia Mono" panose="020B0609020000020004" pitchFamily="49" charset="0"/>
              </a:rPr>
              <a:t>DefaultConnection</a:t>
            </a:r>
            <a:r>
              <a:rPr lang="en-US" sz="1800" dirty="0">
                <a:solidFill>
                  <a:srgbClr val="A31515"/>
                </a:solidFill>
                <a:latin typeface="Cascadia Mono" panose="020B0609020000020004" pitchFamily="49" charset="0"/>
              </a:rPr>
              <a:t>"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).Value;</a:t>
            </a:r>
          </a:p>
          <a:p>
            <a:r>
              <a:rPr lang="en-US" sz="1800" dirty="0" err="1">
                <a:solidFill>
                  <a:srgbClr val="000000"/>
                </a:solidFill>
                <a:latin typeface="Cascadia Mono" panose="020B0609020000020004" pitchFamily="49" charset="0"/>
              </a:rPr>
              <a:t>app.Run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(</a:t>
            </a:r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async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(context) =&gt;</a:t>
            </a:r>
          </a:p>
          <a:p>
            <a:r>
              <a:rPr lang="uk-UA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{</a:t>
            </a:r>
          </a:p>
          <a:p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  </a:t>
            </a:r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await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Cascadia Mono" panose="020B0609020000020004" pitchFamily="49" charset="0"/>
              </a:rPr>
              <a:t>context.Response.WriteAsync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(</a:t>
            </a:r>
            <a:r>
              <a:rPr lang="en-US" sz="1800" dirty="0" err="1">
                <a:solidFill>
                  <a:srgbClr val="000000"/>
                </a:solidFill>
                <a:latin typeface="Cascadia Mono" panose="020B0609020000020004" pitchFamily="49" charset="0"/>
              </a:rPr>
              <a:t>defaultConnection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);</a:t>
            </a:r>
          </a:p>
          <a:p>
            <a:r>
              <a:rPr lang="uk-UA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});</a:t>
            </a:r>
            <a:endParaRPr lang="uk-UA" dirty="0"/>
          </a:p>
        </p:txBody>
      </p:sp>
      <p:sp>
        <p:nvSpPr>
          <p:cNvPr id="9" name="Прямоугольник 2">
            <a:extLst>
              <a:ext uri="{FF2B5EF4-FFF2-40B4-BE49-F238E27FC236}">
                <a16:creationId xmlns:a16="http://schemas.microsoft.com/office/drawing/2014/main" id="{34CCAC79-BF23-4DC7-BBBF-597E84270BEF}"/>
              </a:ext>
            </a:extLst>
          </p:cNvPr>
          <p:cNvSpPr/>
          <p:nvPr/>
        </p:nvSpPr>
        <p:spPr>
          <a:xfrm>
            <a:off x="195314" y="205838"/>
            <a:ext cx="1199668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Робота з конфігурацією</a:t>
            </a:r>
          </a:p>
        </p:txBody>
      </p:sp>
    </p:spTree>
    <p:extLst>
      <p:ext uri="{BB962C8B-B14F-4D97-AF65-F5344CB8AC3E}">
        <p14:creationId xmlns:p14="http://schemas.microsoft.com/office/powerpoint/2010/main" val="1486383747"/>
      </p:ext>
    </p:extLst>
  </p:cSld>
  <p:clrMapOvr>
    <a:masterClrMapping/>
  </p:clrMapOvr>
  <p:transition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Місце для нижнього колонтитула 28">
            <a:extLst>
              <a:ext uri="{FF2B5EF4-FFF2-40B4-BE49-F238E27FC236}">
                <a16:creationId xmlns:a16="http://schemas.microsoft.com/office/drawing/2014/main" id="{BBCB9E86-E05A-4B48-ABA4-C58B0B71F5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713256" y="6588323"/>
            <a:ext cx="5368925" cy="236537"/>
          </a:xfrm>
        </p:spPr>
        <p:txBody>
          <a:bodyPr/>
          <a:lstStyle/>
          <a:p>
            <a:pPr algn="r">
              <a:defRPr/>
            </a:pP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ASP.NET Core 5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Лекція 0</a:t>
            </a: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/ Слайд </a:t>
            </a:r>
            <a:fld id="{9CDDF5ED-6654-4275-8216-A0D5237D2550}" type="slidenum">
              <a:rPr lang="uk-UA" sz="1600" b="1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r">
                <a:defRPr/>
              </a:pPr>
              <a:t>29</a:t>
            </a:fld>
            <a:endParaRPr lang="uk-UA" sz="1600" b="1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Прямоугольник 2">
            <a:extLst>
              <a:ext uri="{FF2B5EF4-FFF2-40B4-BE49-F238E27FC236}">
                <a16:creationId xmlns:a16="http://schemas.microsoft.com/office/drawing/2014/main" id="{D013C93F-BA4E-49E5-B732-03079A1B6752}"/>
              </a:ext>
            </a:extLst>
          </p:cNvPr>
          <p:cNvSpPr/>
          <p:nvPr/>
        </p:nvSpPr>
        <p:spPr>
          <a:xfrm>
            <a:off x="195315" y="234212"/>
            <a:ext cx="11996685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Кожна окрема секція представляє об'єкт </a:t>
            </a:r>
            <a:r>
              <a:rPr lang="en-US" sz="28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IConfigurationSection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uk-UA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Якщо секція містить інші секції, то також можна викликати її метод </a:t>
            </a:r>
            <a:r>
              <a:rPr lang="en-US" sz="28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GetSection</a:t>
            </a:r>
            <a:r>
              <a:rPr lang="en-US" sz="2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()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uk-UA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Якщо ж секція містить тільки значення, то воно доступне через властивість </a:t>
            </a:r>
            <a:r>
              <a:rPr lang="en-US" sz="2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Value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uk-UA" sz="28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2">
            <a:extLst>
              <a:ext uri="{FF2B5EF4-FFF2-40B4-BE49-F238E27FC236}">
                <a16:creationId xmlns:a16="http://schemas.microsoft.com/office/drawing/2014/main" id="{76147DC8-B3BE-4763-98FD-F0F3A70AB16B}"/>
              </a:ext>
            </a:extLst>
          </p:cNvPr>
          <p:cNvSpPr/>
          <p:nvPr/>
        </p:nvSpPr>
        <p:spPr>
          <a:xfrm>
            <a:off x="195314" y="2050094"/>
            <a:ext cx="11996685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Також</a:t>
            </a:r>
            <a:r>
              <a:rPr lang="ru-RU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ми могли б </a:t>
            </a:r>
            <a:r>
              <a:rPr lang="ru-RU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використати</a:t>
            </a:r>
            <a:r>
              <a:rPr lang="ru-RU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один </a:t>
            </a:r>
            <a:r>
              <a:rPr lang="ru-RU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виклик</a:t>
            </a:r>
            <a:r>
              <a:rPr lang="ru-RU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GetSection</a:t>
            </a:r>
            <a:r>
              <a:rPr lang="ru-RU" sz="2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()</a:t>
            </a:r>
            <a:r>
              <a:rPr lang="ru-RU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передавши </a:t>
            </a:r>
            <a:r>
              <a:rPr lang="ru-RU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йому</a:t>
            </a:r>
            <a:r>
              <a:rPr lang="ru-RU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повний</a:t>
            </a:r>
            <a:r>
              <a:rPr lang="ru-RU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шлях до </a:t>
            </a:r>
            <a:r>
              <a:rPr lang="ru-RU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потрібної</a:t>
            </a:r>
            <a:r>
              <a:rPr lang="ru-RU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секції</a:t>
            </a:r>
            <a:r>
              <a:rPr lang="ru-RU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uk-UA" sz="28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E3D3CB4-A289-49C7-BC88-E935896E6E7B}"/>
              </a:ext>
            </a:extLst>
          </p:cNvPr>
          <p:cNvSpPr txBox="1"/>
          <p:nvPr/>
        </p:nvSpPr>
        <p:spPr>
          <a:xfrm>
            <a:off x="195312" y="3004201"/>
            <a:ext cx="11801374" cy="369332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string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con = </a:t>
            </a:r>
            <a:r>
              <a:rPr lang="en-US" sz="1800" dirty="0" err="1">
                <a:solidFill>
                  <a:srgbClr val="000000"/>
                </a:solidFill>
                <a:latin typeface="Cascadia Mono" panose="020B0609020000020004" pitchFamily="49" charset="0"/>
              </a:rPr>
              <a:t>AppConfiguration.GetSection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(</a:t>
            </a:r>
            <a:r>
              <a:rPr lang="en-US" sz="1800" dirty="0">
                <a:solidFill>
                  <a:srgbClr val="A31515"/>
                </a:solidFill>
                <a:latin typeface="Cascadia Mono" panose="020B0609020000020004" pitchFamily="49" charset="0"/>
              </a:rPr>
              <a:t>"</a:t>
            </a:r>
            <a:r>
              <a:rPr lang="en-US" sz="1800" dirty="0" err="1">
                <a:solidFill>
                  <a:srgbClr val="A31515"/>
                </a:solidFill>
                <a:latin typeface="Cascadia Mono" panose="020B0609020000020004" pitchFamily="49" charset="0"/>
              </a:rPr>
              <a:t>ConnectionStrings:DefaultConnection</a:t>
            </a:r>
            <a:r>
              <a:rPr lang="en-US" sz="1800" dirty="0">
                <a:solidFill>
                  <a:srgbClr val="A31515"/>
                </a:solidFill>
                <a:latin typeface="Cascadia Mono" panose="020B0609020000020004" pitchFamily="49" charset="0"/>
              </a:rPr>
              <a:t>"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).Value;</a:t>
            </a:r>
            <a:endParaRPr lang="uk-UA" dirty="0"/>
          </a:p>
        </p:txBody>
      </p:sp>
      <p:sp>
        <p:nvSpPr>
          <p:cNvPr id="12" name="Прямоугольник 2">
            <a:extLst>
              <a:ext uri="{FF2B5EF4-FFF2-40B4-BE49-F238E27FC236}">
                <a16:creationId xmlns:a16="http://schemas.microsoft.com/office/drawing/2014/main" id="{42F118B1-1CC7-4F57-A833-9F96FD0294B0}"/>
              </a:ext>
            </a:extLst>
          </p:cNvPr>
          <p:cNvSpPr/>
          <p:nvPr/>
        </p:nvSpPr>
        <p:spPr>
          <a:xfrm>
            <a:off x="195314" y="3538305"/>
            <a:ext cx="1199668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Вкладені</a:t>
            </a:r>
            <a:r>
              <a:rPr lang="ru-RU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секції</a:t>
            </a:r>
            <a:r>
              <a:rPr lang="ru-RU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від</a:t>
            </a:r>
            <a:r>
              <a:rPr lang="ru-RU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батьківських</a:t>
            </a:r>
            <a:r>
              <a:rPr lang="ru-RU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відділяються</a:t>
            </a:r>
            <a:r>
              <a:rPr lang="ru-RU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двокрапкою</a:t>
            </a:r>
            <a:r>
              <a:rPr lang="ru-RU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uk-UA" sz="28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ик 2">
            <a:extLst>
              <a:ext uri="{FF2B5EF4-FFF2-40B4-BE49-F238E27FC236}">
                <a16:creationId xmlns:a16="http://schemas.microsoft.com/office/drawing/2014/main" id="{119254EC-BA8A-465B-A485-97DC7FEB087C}"/>
              </a:ext>
            </a:extLst>
          </p:cNvPr>
          <p:cNvSpPr/>
          <p:nvPr/>
        </p:nvSpPr>
        <p:spPr>
          <a:xfrm>
            <a:off x="195315" y="4164709"/>
            <a:ext cx="11996685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Також</a:t>
            </a:r>
            <a:r>
              <a:rPr lang="ru-RU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можна</a:t>
            </a:r>
            <a:r>
              <a:rPr lang="ru-RU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отримати</a:t>
            </a:r>
            <a:r>
              <a:rPr lang="ru-RU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потрібне</a:t>
            </a:r>
            <a:r>
              <a:rPr lang="ru-RU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значення</a:t>
            </a:r>
            <a:r>
              <a:rPr lang="ru-RU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використовуючи</a:t>
            </a:r>
            <a:r>
              <a:rPr lang="ru-RU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індексатори</a:t>
            </a:r>
            <a:r>
              <a:rPr lang="ru-RU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uk-UA" sz="28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30BC906-D235-4167-A78A-DA94CCC3F348}"/>
              </a:ext>
            </a:extLst>
          </p:cNvPr>
          <p:cNvSpPr txBox="1"/>
          <p:nvPr/>
        </p:nvSpPr>
        <p:spPr>
          <a:xfrm>
            <a:off x="195311" y="5026483"/>
            <a:ext cx="11801373" cy="369332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string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con = </a:t>
            </a:r>
            <a:r>
              <a:rPr lang="en-US" sz="1800" dirty="0" err="1">
                <a:solidFill>
                  <a:srgbClr val="000000"/>
                </a:solidFill>
                <a:latin typeface="Cascadia Mono" panose="020B0609020000020004" pitchFamily="49" charset="0"/>
              </a:rPr>
              <a:t>AppConfiguration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[</a:t>
            </a:r>
            <a:r>
              <a:rPr lang="en-US" sz="1800" dirty="0">
                <a:solidFill>
                  <a:srgbClr val="A31515"/>
                </a:solidFill>
                <a:latin typeface="Cascadia Mono" panose="020B0609020000020004" pitchFamily="49" charset="0"/>
              </a:rPr>
              <a:t>"</a:t>
            </a:r>
            <a:r>
              <a:rPr lang="en-US" sz="1800" dirty="0" err="1">
                <a:solidFill>
                  <a:srgbClr val="A31515"/>
                </a:solidFill>
                <a:latin typeface="Cascadia Mono" panose="020B0609020000020004" pitchFamily="49" charset="0"/>
              </a:rPr>
              <a:t>ConnectionStrings:DefaultConnection</a:t>
            </a:r>
            <a:r>
              <a:rPr lang="en-US" sz="1800" dirty="0">
                <a:solidFill>
                  <a:srgbClr val="A31515"/>
                </a:solidFill>
                <a:latin typeface="Cascadia Mono" panose="020B0609020000020004" pitchFamily="49" charset="0"/>
              </a:rPr>
              <a:t>"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];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067725328"/>
      </p:ext>
    </p:extLst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Місце для нижнього колонтитула 28">
            <a:extLst>
              <a:ext uri="{FF2B5EF4-FFF2-40B4-BE49-F238E27FC236}">
                <a16:creationId xmlns:a16="http://schemas.microsoft.com/office/drawing/2014/main" id="{BBCB9E86-E05A-4B48-ABA4-C58B0B71F5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713256" y="6588323"/>
            <a:ext cx="5368925" cy="236537"/>
          </a:xfrm>
        </p:spPr>
        <p:txBody>
          <a:bodyPr/>
          <a:lstStyle/>
          <a:p>
            <a:pPr algn="r">
              <a:defRPr/>
            </a:pP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ASP.NET Core 5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Лекція 0</a:t>
            </a: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/ Слайд </a:t>
            </a:r>
            <a:fld id="{9CDDF5ED-6654-4275-8216-A0D5237D2550}" type="slidenum">
              <a:rPr lang="uk-UA" sz="1600" b="1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r">
                <a:defRPr/>
              </a:pPr>
              <a:t>3</a:t>
            </a:fld>
            <a:endParaRPr lang="uk-UA" sz="1600" b="1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2">
            <a:extLst>
              <a:ext uri="{FF2B5EF4-FFF2-40B4-BE49-F238E27FC236}">
                <a16:creationId xmlns:a16="http://schemas.microsoft.com/office/drawing/2014/main" id="{309F9F8E-AFF9-488B-BAC0-A21DC27969F6}"/>
              </a:ext>
            </a:extLst>
          </p:cNvPr>
          <p:cNvSpPr/>
          <p:nvPr/>
        </p:nvSpPr>
        <p:spPr>
          <a:xfrm>
            <a:off x="195315" y="290232"/>
            <a:ext cx="11996685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800" dirty="0">
                <a:latin typeface="Arial" panose="020B0604020202020204" pitchFamily="34" charset="0"/>
                <a:cs typeface="Arial" panose="020B0604020202020204" pitchFamily="34" charset="0"/>
              </a:rPr>
              <a:t>Конфігурація додатку в 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ASP.NET </a:t>
            </a:r>
            <a:r>
              <a:rPr lang="uk-UA" sz="2800" dirty="0">
                <a:latin typeface="Arial" panose="020B0604020202020204" pitchFamily="34" charset="0"/>
                <a:cs typeface="Arial" panose="020B0604020202020204" pitchFamily="34" charset="0"/>
              </a:rPr>
              <a:t>представляє об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’</a:t>
            </a:r>
            <a:r>
              <a:rPr lang="uk-UA" sz="2800" dirty="0" err="1">
                <a:latin typeface="Arial" panose="020B0604020202020204" pitchFamily="34" charset="0"/>
                <a:cs typeface="Arial" panose="020B0604020202020204" pitchFamily="34" charset="0"/>
              </a:rPr>
              <a:t>єкт</a:t>
            </a:r>
            <a:r>
              <a:rPr lang="uk-UA" sz="2800" dirty="0">
                <a:latin typeface="Arial" panose="020B0604020202020204" pitchFamily="34" charset="0"/>
                <a:cs typeface="Arial" panose="020B0604020202020204" pitchFamily="34" charset="0"/>
              </a:rPr>
              <a:t> типу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IConfiguration</a:t>
            </a:r>
            <a:r>
              <a:rPr lang="uk-UA" sz="2800" b="1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5E57383-4F23-4330-B9FC-1D02EA0E191E}"/>
              </a:ext>
            </a:extLst>
          </p:cNvPr>
          <p:cNvSpPr txBox="1"/>
          <p:nvPr/>
        </p:nvSpPr>
        <p:spPr>
          <a:xfrm>
            <a:off x="195314" y="1414164"/>
            <a:ext cx="7317313" cy="203132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-US" sz="1800" b="1" dirty="0">
                <a:solidFill>
                  <a:srgbClr val="0000FF"/>
                </a:solidFill>
                <a:latin typeface="Cascadia Mono" panose="020B0609020000020004" pitchFamily="49" charset="0"/>
              </a:rPr>
              <a:t>public</a:t>
            </a:r>
            <a:r>
              <a:rPr lang="en-US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1800" b="1" dirty="0">
                <a:solidFill>
                  <a:srgbClr val="0000FF"/>
                </a:solidFill>
                <a:latin typeface="Cascadia Mono" panose="020B0609020000020004" pitchFamily="49" charset="0"/>
              </a:rPr>
              <a:t>interface</a:t>
            </a:r>
            <a:r>
              <a:rPr lang="en-US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1800" b="1" dirty="0" err="1">
                <a:solidFill>
                  <a:srgbClr val="2B91AF"/>
                </a:solidFill>
                <a:latin typeface="Cascadia Mono" panose="020B0609020000020004" pitchFamily="49" charset="0"/>
              </a:rPr>
              <a:t>IConfiguration</a:t>
            </a:r>
            <a:endParaRPr lang="en-US" sz="1800" b="1" dirty="0">
              <a:solidFill>
                <a:srgbClr val="000000"/>
              </a:solidFill>
              <a:latin typeface="Cascadia Mono" panose="020B0609020000020004" pitchFamily="49" charset="0"/>
            </a:endParaRPr>
          </a:p>
          <a:p>
            <a:r>
              <a:rPr lang="uk-UA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{</a:t>
            </a:r>
          </a:p>
          <a:p>
            <a:r>
              <a:rPr lang="en-US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   </a:t>
            </a:r>
            <a:r>
              <a:rPr lang="en-US" sz="1800" b="1" dirty="0">
                <a:solidFill>
                  <a:srgbClr val="0000FF"/>
                </a:solidFill>
                <a:latin typeface="Cascadia Mono" panose="020B0609020000020004" pitchFamily="49" charset="0"/>
              </a:rPr>
              <a:t>string</a:t>
            </a:r>
            <a:r>
              <a:rPr lang="en-US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1800" b="1" dirty="0">
                <a:solidFill>
                  <a:srgbClr val="0000FF"/>
                </a:solidFill>
                <a:latin typeface="Cascadia Mono" panose="020B0609020000020004" pitchFamily="49" charset="0"/>
              </a:rPr>
              <a:t>this</a:t>
            </a:r>
            <a:r>
              <a:rPr lang="en-US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[</a:t>
            </a:r>
            <a:r>
              <a:rPr lang="en-US" sz="1800" b="1" dirty="0">
                <a:solidFill>
                  <a:srgbClr val="0000FF"/>
                </a:solidFill>
                <a:latin typeface="Cascadia Mono" panose="020B0609020000020004" pitchFamily="49" charset="0"/>
              </a:rPr>
              <a:t>string</a:t>
            </a:r>
            <a:r>
              <a:rPr lang="en-US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key] { </a:t>
            </a:r>
            <a:r>
              <a:rPr lang="en-US" sz="1800" b="1" dirty="0">
                <a:solidFill>
                  <a:srgbClr val="0000FF"/>
                </a:solidFill>
                <a:latin typeface="Cascadia Mono" panose="020B0609020000020004" pitchFamily="49" charset="0"/>
              </a:rPr>
              <a:t>get</a:t>
            </a:r>
            <a:r>
              <a:rPr lang="en-US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; </a:t>
            </a:r>
            <a:r>
              <a:rPr lang="en-US" sz="1800" b="1" dirty="0">
                <a:solidFill>
                  <a:srgbClr val="0000FF"/>
                </a:solidFill>
                <a:latin typeface="Cascadia Mono" panose="020B0609020000020004" pitchFamily="49" charset="0"/>
              </a:rPr>
              <a:t>set</a:t>
            </a:r>
            <a:r>
              <a:rPr lang="en-US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; }</a:t>
            </a:r>
          </a:p>
          <a:p>
            <a:r>
              <a:rPr lang="en-US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   </a:t>
            </a:r>
            <a:r>
              <a:rPr lang="en-US" sz="1800" b="1" dirty="0" err="1">
                <a:solidFill>
                  <a:srgbClr val="000000"/>
                </a:solidFill>
                <a:latin typeface="Cascadia Mono" panose="020B0609020000020004" pitchFamily="49" charset="0"/>
              </a:rPr>
              <a:t>IEnumerable</a:t>
            </a:r>
            <a:r>
              <a:rPr lang="en-US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&lt;</a:t>
            </a:r>
            <a:r>
              <a:rPr lang="en-US" sz="1800" b="1" dirty="0" err="1">
                <a:solidFill>
                  <a:srgbClr val="000000"/>
                </a:solidFill>
                <a:latin typeface="Cascadia Mono" panose="020B0609020000020004" pitchFamily="49" charset="0"/>
              </a:rPr>
              <a:t>IConfigurationSection</a:t>
            </a:r>
            <a:r>
              <a:rPr lang="en-US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&gt; </a:t>
            </a:r>
            <a:r>
              <a:rPr lang="en-US" sz="1800" b="1" dirty="0" err="1">
                <a:solidFill>
                  <a:srgbClr val="000000"/>
                </a:solidFill>
                <a:latin typeface="Cascadia Mono" panose="020B0609020000020004" pitchFamily="49" charset="0"/>
              </a:rPr>
              <a:t>GetChildren</a:t>
            </a:r>
            <a:r>
              <a:rPr lang="en-US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();</a:t>
            </a:r>
          </a:p>
          <a:p>
            <a:r>
              <a:rPr lang="en-US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   </a:t>
            </a:r>
            <a:r>
              <a:rPr lang="en-US" sz="1800" b="1" dirty="0" err="1">
                <a:solidFill>
                  <a:srgbClr val="000000"/>
                </a:solidFill>
                <a:latin typeface="Cascadia Mono" panose="020B0609020000020004" pitchFamily="49" charset="0"/>
              </a:rPr>
              <a:t>IChangeToken</a:t>
            </a:r>
            <a:r>
              <a:rPr lang="en-US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1800" b="1" dirty="0" err="1">
                <a:solidFill>
                  <a:srgbClr val="000000"/>
                </a:solidFill>
                <a:latin typeface="Cascadia Mono" panose="020B0609020000020004" pitchFamily="49" charset="0"/>
              </a:rPr>
              <a:t>GetReloadToken</a:t>
            </a:r>
            <a:r>
              <a:rPr lang="en-US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();</a:t>
            </a:r>
          </a:p>
          <a:p>
            <a:r>
              <a:rPr lang="en-US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   </a:t>
            </a:r>
            <a:r>
              <a:rPr lang="en-US" sz="1800" b="1" dirty="0" err="1">
                <a:solidFill>
                  <a:srgbClr val="000000"/>
                </a:solidFill>
                <a:latin typeface="Cascadia Mono" panose="020B0609020000020004" pitchFamily="49" charset="0"/>
              </a:rPr>
              <a:t>IConfigurationSection</a:t>
            </a:r>
            <a:r>
              <a:rPr lang="en-US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1800" b="1" dirty="0" err="1">
                <a:solidFill>
                  <a:srgbClr val="000000"/>
                </a:solidFill>
                <a:latin typeface="Cascadia Mono" panose="020B0609020000020004" pitchFamily="49" charset="0"/>
              </a:rPr>
              <a:t>GetSection</a:t>
            </a:r>
            <a:r>
              <a:rPr lang="en-US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(</a:t>
            </a:r>
            <a:r>
              <a:rPr lang="en-US" sz="1800" b="1" dirty="0">
                <a:solidFill>
                  <a:srgbClr val="0000FF"/>
                </a:solidFill>
                <a:latin typeface="Cascadia Mono" panose="020B0609020000020004" pitchFamily="49" charset="0"/>
              </a:rPr>
              <a:t>string</a:t>
            </a:r>
            <a:r>
              <a:rPr lang="en-US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key);</a:t>
            </a:r>
          </a:p>
          <a:p>
            <a:r>
              <a:rPr lang="uk-UA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}</a:t>
            </a:r>
            <a:endParaRPr lang="uk-UA" b="1" dirty="0"/>
          </a:p>
        </p:txBody>
      </p:sp>
      <p:sp>
        <p:nvSpPr>
          <p:cNvPr id="11" name="Прямоугольник 2">
            <a:extLst>
              <a:ext uri="{FF2B5EF4-FFF2-40B4-BE49-F238E27FC236}">
                <a16:creationId xmlns:a16="http://schemas.microsoft.com/office/drawing/2014/main" id="{275ABAB4-DBD9-4BFE-B133-61C84A47E83E}"/>
              </a:ext>
            </a:extLst>
          </p:cNvPr>
          <p:cNvSpPr/>
          <p:nvPr/>
        </p:nvSpPr>
        <p:spPr>
          <a:xfrm>
            <a:off x="195315" y="3604580"/>
            <a:ext cx="11996685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8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Через індексатор можна отримати за ключем значення параметра конфігурації (ключ і значення – рядки).</a:t>
            </a:r>
            <a:endParaRPr lang="uk-UA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2">
            <a:extLst>
              <a:ext uri="{FF2B5EF4-FFF2-40B4-BE49-F238E27FC236}">
                <a16:creationId xmlns:a16="http://schemas.microsoft.com/office/drawing/2014/main" id="{92BD1FD0-89D2-47A7-B261-97CE61629C47}"/>
              </a:ext>
            </a:extLst>
          </p:cNvPr>
          <p:cNvSpPr/>
          <p:nvPr/>
        </p:nvSpPr>
        <p:spPr>
          <a:xfrm>
            <a:off x="195314" y="4558687"/>
            <a:ext cx="11996685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GetChildren</a:t>
            </a:r>
            <a:r>
              <a:rPr lang="uk-UA" sz="2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() – </a:t>
            </a:r>
            <a:r>
              <a:rPr lang="uk-UA" sz="28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повертає набір підсекцій поточної </a:t>
            </a:r>
            <a:r>
              <a:rPr lang="uk-UA" sz="28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поточної</a:t>
            </a:r>
            <a:r>
              <a:rPr lang="uk-UA" sz="28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секції конфігурації у вигляді об</a:t>
            </a:r>
            <a:r>
              <a:rPr lang="en-US" sz="28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’</a:t>
            </a:r>
            <a:r>
              <a:rPr lang="uk-UA" sz="28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єкта</a:t>
            </a:r>
            <a:r>
              <a:rPr lang="uk-UA" sz="28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IEnumerable</a:t>
            </a:r>
            <a:r>
              <a:rPr lang="en-US" sz="2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&lt;</a:t>
            </a:r>
            <a:r>
              <a:rPr lang="en-US" sz="28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IConfigurationSection</a:t>
            </a:r>
            <a:r>
              <a:rPr lang="en-US" sz="2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&gt;</a:t>
            </a:r>
            <a:r>
              <a:rPr lang="uk-UA" sz="2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14" name="Прямоугольник 2">
            <a:extLst>
              <a:ext uri="{FF2B5EF4-FFF2-40B4-BE49-F238E27FC236}">
                <a16:creationId xmlns:a16="http://schemas.microsoft.com/office/drawing/2014/main" id="{D013C93F-BA4E-49E5-B732-03079A1B6752}"/>
              </a:ext>
            </a:extLst>
          </p:cNvPr>
          <p:cNvSpPr/>
          <p:nvPr/>
        </p:nvSpPr>
        <p:spPr>
          <a:xfrm>
            <a:off x="195315" y="5512794"/>
            <a:ext cx="11996685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GetReloadToken</a:t>
            </a:r>
            <a:r>
              <a:rPr lang="uk-UA" sz="2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() – </a:t>
            </a:r>
            <a:r>
              <a:rPr lang="uk-UA" sz="28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повертає об</a:t>
            </a:r>
            <a:r>
              <a:rPr lang="en-US" sz="28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’</a:t>
            </a:r>
            <a:r>
              <a:rPr lang="uk-UA" sz="28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єкт</a:t>
            </a:r>
            <a:r>
              <a:rPr lang="uk-UA" sz="28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IChangeToken</a:t>
            </a:r>
            <a:r>
              <a:rPr lang="uk-UA" sz="28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який застосовується для відслідковування конфігурації.</a:t>
            </a:r>
            <a:endParaRPr lang="uk-UA" sz="28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27564712"/>
      </p:ext>
    </p:extLst>
  </p:cSld>
  <p:clrMapOvr>
    <a:masterClrMapping/>
  </p:clrMapOvr>
  <p:transition/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Місце для нижнього колонтитула 28">
            <a:extLst>
              <a:ext uri="{FF2B5EF4-FFF2-40B4-BE49-F238E27FC236}">
                <a16:creationId xmlns:a16="http://schemas.microsoft.com/office/drawing/2014/main" id="{BBCB9E86-E05A-4B48-ABA4-C58B0B71F5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713256" y="6588323"/>
            <a:ext cx="5368925" cy="236537"/>
          </a:xfrm>
        </p:spPr>
        <p:txBody>
          <a:bodyPr/>
          <a:lstStyle/>
          <a:p>
            <a:pPr algn="r">
              <a:defRPr/>
            </a:pP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ASP.NET Core 5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Лекція 0</a:t>
            </a: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/ Слайд </a:t>
            </a:r>
            <a:fld id="{9CDDF5ED-6654-4275-8216-A0D5237D2550}" type="slidenum">
              <a:rPr lang="uk-UA" sz="1600" b="1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r">
                <a:defRPr/>
              </a:pPr>
              <a:t>30</a:t>
            </a:fld>
            <a:endParaRPr lang="uk-UA" sz="1600" b="1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Прямоугольник 2">
            <a:extLst>
              <a:ext uri="{FF2B5EF4-FFF2-40B4-BE49-F238E27FC236}">
                <a16:creationId xmlns:a16="http://schemas.microsoft.com/office/drawing/2014/main" id="{D013C93F-BA4E-49E5-B732-03079A1B6752}"/>
              </a:ext>
            </a:extLst>
          </p:cNvPr>
          <p:cNvSpPr/>
          <p:nvPr/>
        </p:nvSpPr>
        <p:spPr>
          <a:xfrm>
            <a:off x="195315" y="234212"/>
            <a:ext cx="11996685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Ну і крім того, для роботи безпосередньо з секцією </a:t>
            </a:r>
            <a:r>
              <a:rPr lang="uk-UA" sz="2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"</a:t>
            </a:r>
            <a:r>
              <a:rPr lang="en-US" sz="28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ConnectionStrings</a:t>
            </a:r>
            <a:r>
              <a:rPr lang="en-US" sz="2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"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нам доступний метод </a:t>
            </a:r>
            <a:r>
              <a:rPr lang="en-US" sz="28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GetConnectionString</a:t>
            </a:r>
            <a:r>
              <a:rPr lang="en-US" sz="2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()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uk-UA" sz="28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D7C4649-B537-4801-96DF-3BED5C102A71}"/>
              </a:ext>
            </a:extLst>
          </p:cNvPr>
          <p:cNvSpPr txBox="1"/>
          <p:nvPr/>
        </p:nvSpPr>
        <p:spPr>
          <a:xfrm>
            <a:off x="208512" y="1308945"/>
            <a:ext cx="11445931" cy="369332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string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con = </a:t>
            </a:r>
            <a:r>
              <a:rPr lang="en-US" sz="1800" dirty="0" err="1">
                <a:solidFill>
                  <a:srgbClr val="000000"/>
                </a:solidFill>
                <a:latin typeface="Cascadia Mono" panose="020B0609020000020004" pitchFamily="49" charset="0"/>
              </a:rPr>
              <a:t>AppConfiguration.GetConnectionString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(</a:t>
            </a:r>
            <a:r>
              <a:rPr lang="en-US" sz="1800" dirty="0">
                <a:solidFill>
                  <a:srgbClr val="A31515"/>
                </a:solidFill>
                <a:latin typeface="Cascadia Mono" panose="020B0609020000020004" pitchFamily="49" charset="0"/>
              </a:rPr>
              <a:t>"</a:t>
            </a:r>
            <a:r>
              <a:rPr lang="en-US" sz="1800" dirty="0" err="1">
                <a:solidFill>
                  <a:srgbClr val="A31515"/>
                </a:solidFill>
                <a:latin typeface="Cascadia Mono" panose="020B0609020000020004" pitchFamily="49" charset="0"/>
              </a:rPr>
              <a:t>DefaultConnection</a:t>
            </a:r>
            <a:r>
              <a:rPr lang="en-US" sz="1800" dirty="0">
                <a:solidFill>
                  <a:srgbClr val="A31515"/>
                </a:solidFill>
                <a:latin typeface="Cascadia Mono" panose="020B0609020000020004" pitchFamily="49" charset="0"/>
              </a:rPr>
              <a:t>"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);</a:t>
            </a:r>
            <a:endParaRPr lang="uk-UA" dirty="0"/>
          </a:p>
        </p:txBody>
      </p:sp>
      <p:sp>
        <p:nvSpPr>
          <p:cNvPr id="16" name="Прямоугольник 2">
            <a:extLst>
              <a:ext uri="{FF2B5EF4-FFF2-40B4-BE49-F238E27FC236}">
                <a16:creationId xmlns:a16="http://schemas.microsoft.com/office/drawing/2014/main" id="{A8B1BB72-3A56-4D46-A025-1C9F5057E81F}"/>
              </a:ext>
            </a:extLst>
          </p:cNvPr>
          <p:cNvSpPr/>
          <p:nvPr/>
        </p:nvSpPr>
        <p:spPr>
          <a:xfrm>
            <a:off x="208512" y="1798903"/>
            <a:ext cx="1199668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Припустимо, що у нас є файл </a:t>
            </a:r>
            <a:r>
              <a:rPr lang="en-US" sz="28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project.json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uk-UA" sz="28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Прямоугольник 2">
            <a:extLst>
              <a:ext uri="{FF2B5EF4-FFF2-40B4-BE49-F238E27FC236}">
                <a16:creationId xmlns:a16="http://schemas.microsoft.com/office/drawing/2014/main" id="{526FE949-6E39-421C-89AF-E9BA1218E4C3}"/>
              </a:ext>
            </a:extLst>
          </p:cNvPr>
          <p:cNvSpPr/>
          <p:nvPr/>
        </p:nvSpPr>
        <p:spPr>
          <a:xfrm>
            <a:off x="208512" y="2345375"/>
            <a:ext cx="1199668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Для його обробки і виведення у браузер можна написати код: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2A0FB0D-08B4-454C-A12B-F32E3C994F13}"/>
              </a:ext>
            </a:extLst>
          </p:cNvPr>
          <p:cNvSpPr txBox="1"/>
          <p:nvPr/>
        </p:nvSpPr>
        <p:spPr>
          <a:xfrm>
            <a:off x="208512" y="2932707"/>
            <a:ext cx="11645437" cy="2796984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>
              <a:lnSpc>
                <a:spcPct val="75000"/>
              </a:lnSpc>
            </a:pPr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public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class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1800" dirty="0">
                <a:solidFill>
                  <a:srgbClr val="2B91AF"/>
                </a:solidFill>
                <a:latin typeface="Cascadia Mono" panose="020B0609020000020004" pitchFamily="49" charset="0"/>
              </a:rPr>
              <a:t>Startup</a:t>
            </a:r>
            <a:r>
              <a:rPr lang="uk-UA" dirty="0">
                <a:solidFill>
                  <a:srgbClr val="2B91AF"/>
                </a:solidFill>
                <a:latin typeface="Cascadia Mono" panose="020B0609020000020004" pitchFamily="49" charset="0"/>
              </a:rPr>
              <a:t> </a:t>
            </a:r>
            <a:r>
              <a:rPr lang="uk-UA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{</a:t>
            </a:r>
          </a:p>
          <a:p>
            <a:pPr>
              <a:lnSpc>
                <a:spcPct val="75000"/>
              </a:lnSpc>
            </a:pP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  </a:t>
            </a:r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public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1800" dirty="0">
                <a:solidFill>
                  <a:srgbClr val="2B91AF"/>
                </a:solidFill>
                <a:latin typeface="Cascadia Mono" panose="020B0609020000020004" pitchFamily="49" charset="0"/>
              </a:rPr>
              <a:t>Startup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()</a:t>
            </a:r>
            <a:r>
              <a:rPr lang="uk-UA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{</a:t>
            </a:r>
          </a:p>
          <a:p>
            <a:pPr>
              <a:lnSpc>
                <a:spcPct val="75000"/>
              </a:lnSpc>
            </a:pP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      </a:t>
            </a:r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var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builder = </a:t>
            </a:r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new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Cascadia Mono" panose="020B0609020000020004" pitchFamily="49" charset="0"/>
              </a:rPr>
              <a:t>ConfigurationBuilder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()</a:t>
            </a:r>
          </a:p>
          <a:p>
            <a:pPr>
              <a:lnSpc>
                <a:spcPct val="75000"/>
              </a:lnSpc>
            </a:pP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          .</a:t>
            </a:r>
            <a:r>
              <a:rPr lang="en-US" sz="1800" dirty="0" err="1">
                <a:solidFill>
                  <a:srgbClr val="000000"/>
                </a:solidFill>
                <a:latin typeface="Cascadia Mono" panose="020B0609020000020004" pitchFamily="49" charset="0"/>
              </a:rPr>
              <a:t>AddJsonFile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(</a:t>
            </a:r>
            <a:r>
              <a:rPr lang="en-US" sz="1800" dirty="0">
                <a:solidFill>
                  <a:srgbClr val="A31515"/>
                </a:solidFill>
                <a:latin typeface="Cascadia Mono" panose="020B0609020000020004" pitchFamily="49" charset="0"/>
              </a:rPr>
              <a:t>"</a:t>
            </a:r>
            <a:r>
              <a:rPr lang="en-US" sz="1800" dirty="0" err="1">
                <a:solidFill>
                  <a:srgbClr val="A31515"/>
                </a:solidFill>
                <a:latin typeface="Cascadia Mono" panose="020B0609020000020004" pitchFamily="49" charset="0"/>
              </a:rPr>
              <a:t>project.json</a:t>
            </a:r>
            <a:r>
              <a:rPr lang="en-US" sz="1800" dirty="0">
                <a:solidFill>
                  <a:srgbClr val="A31515"/>
                </a:solidFill>
                <a:latin typeface="Cascadia Mono" panose="020B0609020000020004" pitchFamily="49" charset="0"/>
              </a:rPr>
              <a:t>"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);</a:t>
            </a:r>
          </a:p>
          <a:p>
            <a:pPr>
              <a:lnSpc>
                <a:spcPct val="75000"/>
              </a:lnSpc>
            </a:pP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      </a:t>
            </a:r>
            <a:r>
              <a:rPr lang="en-US" sz="1800" dirty="0" err="1">
                <a:solidFill>
                  <a:srgbClr val="000000"/>
                </a:solidFill>
                <a:latin typeface="Cascadia Mono" panose="020B0609020000020004" pitchFamily="49" charset="0"/>
              </a:rPr>
              <a:t>AppConfiguration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= </a:t>
            </a:r>
            <a:r>
              <a:rPr lang="en-US" sz="1800" dirty="0" err="1">
                <a:solidFill>
                  <a:srgbClr val="000000"/>
                </a:solidFill>
                <a:latin typeface="Cascadia Mono" panose="020B0609020000020004" pitchFamily="49" charset="0"/>
              </a:rPr>
              <a:t>builder.Build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();</a:t>
            </a:r>
          </a:p>
          <a:p>
            <a:pPr>
              <a:lnSpc>
                <a:spcPct val="75000"/>
              </a:lnSpc>
            </a:pPr>
            <a:r>
              <a:rPr lang="uk-UA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  }</a:t>
            </a:r>
          </a:p>
          <a:p>
            <a:pPr>
              <a:lnSpc>
                <a:spcPct val="75000"/>
              </a:lnSpc>
            </a:pP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  </a:t>
            </a:r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public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Cascadia Mono" panose="020B0609020000020004" pitchFamily="49" charset="0"/>
              </a:rPr>
              <a:t>IConfiguration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Cascadia Mono" panose="020B0609020000020004" pitchFamily="49" charset="0"/>
              </a:rPr>
              <a:t>AppConfiguration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{ </a:t>
            </a:r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get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; </a:t>
            </a:r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set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; }</a:t>
            </a:r>
            <a:endParaRPr lang="uk-UA" sz="1800" dirty="0">
              <a:solidFill>
                <a:srgbClr val="000000"/>
              </a:solidFill>
              <a:latin typeface="Cascadia Mono" panose="020B0609020000020004" pitchFamily="49" charset="0"/>
            </a:endParaRPr>
          </a:p>
          <a:p>
            <a:pPr>
              <a:lnSpc>
                <a:spcPct val="75000"/>
              </a:lnSpc>
            </a:pP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  </a:t>
            </a:r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public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void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Configure(</a:t>
            </a:r>
            <a:r>
              <a:rPr lang="en-US" sz="1800" dirty="0" err="1">
                <a:solidFill>
                  <a:srgbClr val="000000"/>
                </a:solidFill>
                <a:latin typeface="Cascadia Mono" panose="020B0609020000020004" pitchFamily="49" charset="0"/>
              </a:rPr>
              <a:t>IApplicationBuilder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app)</a:t>
            </a:r>
            <a:r>
              <a:rPr lang="uk-UA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{</a:t>
            </a:r>
          </a:p>
          <a:p>
            <a:pPr>
              <a:lnSpc>
                <a:spcPct val="75000"/>
              </a:lnSpc>
            </a:pP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      </a:t>
            </a:r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string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Cascadia Mono" panose="020B0609020000020004" pitchFamily="49" charset="0"/>
              </a:rPr>
              <a:t>projectJsonContent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= </a:t>
            </a:r>
            <a:r>
              <a:rPr lang="en-US" sz="1800" dirty="0" err="1">
                <a:solidFill>
                  <a:srgbClr val="000000"/>
                </a:solidFill>
                <a:latin typeface="Cascadia Mono" panose="020B0609020000020004" pitchFamily="49" charset="0"/>
              </a:rPr>
              <a:t>GetSectionContent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(</a:t>
            </a:r>
            <a:r>
              <a:rPr lang="en-US" sz="1800" dirty="0" err="1">
                <a:solidFill>
                  <a:srgbClr val="000000"/>
                </a:solidFill>
                <a:latin typeface="Cascadia Mono" panose="020B0609020000020004" pitchFamily="49" charset="0"/>
              </a:rPr>
              <a:t>AppConfiguration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);</a:t>
            </a:r>
          </a:p>
          <a:p>
            <a:pPr>
              <a:lnSpc>
                <a:spcPct val="75000"/>
              </a:lnSpc>
            </a:pP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      </a:t>
            </a:r>
            <a:r>
              <a:rPr lang="en-US" sz="1800" dirty="0" err="1">
                <a:solidFill>
                  <a:srgbClr val="000000"/>
                </a:solidFill>
                <a:latin typeface="Cascadia Mono" panose="020B0609020000020004" pitchFamily="49" charset="0"/>
              </a:rPr>
              <a:t>app.Run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(</a:t>
            </a:r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async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(context) =&gt;</a:t>
            </a:r>
            <a:r>
              <a:rPr lang="uk-UA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{</a:t>
            </a:r>
          </a:p>
          <a:p>
            <a:pPr>
              <a:lnSpc>
                <a:spcPct val="75000"/>
              </a:lnSpc>
            </a:pP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          </a:t>
            </a:r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await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Cascadia Mono" panose="020B0609020000020004" pitchFamily="49" charset="0"/>
              </a:rPr>
              <a:t>context.Response.WriteAsync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(</a:t>
            </a:r>
            <a:r>
              <a:rPr lang="en-US" sz="1800" dirty="0">
                <a:solidFill>
                  <a:srgbClr val="A31515"/>
                </a:solidFill>
                <a:latin typeface="Cascadia Mono" panose="020B0609020000020004" pitchFamily="49" charset="0"/>
              </a:rPr>
              <a:t>"{\n"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+ </a:t>
            </a:r>
            <a:r>
              <a:rPr lang="en-US" sz="1800" dirty="0" err="1">
                <a:solidFill>
                  <a:srgbClr val="000000"/>
                </a:solidFill>
                <a:latin typeface="Cascadia Mono" panose="020B0609020000020004" pitchFamily="49" charset="0"/>
              </a:rPr>
              <a:t>projectJsonContent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+ </a:t>
            </a:r>
            <a:r>
              <a:rPr lang="en-US" sz="1800" dirty="0">
                <a:solidFill>
                  <a:srgbClr val="A31515"/>
                </a:solidFill>
                <a:latin typeface="Cascadia Mono" panose="020B0609020000020004" pitchFamily="49" charset="0"/>
              </a:rPr>
              <a:t>"}"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);</a:t>
            </a:r>
          </a:p>
          <a:p>
            <a:pPr>
              <a:lnSpc>
                <a:spcPct val="75000"/>
              </a:lnSpc>
            </a:pPr>
            <a:r>
              <a:rPr lang="uk-UA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      });</a:t>
            </a:r>
          </a:p>
          <a:p>
            <a:pPr>
              <a:lnSpc>
                <a:spcPct val="75000"/>
              </a:lnSpc>
            </a:pPr>
            <a:r>
              <a:rPr lang="uk-UA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  }</a:t>
            </a:r>
          </a:p>
        </p:txBody>
      </p:sp>
    </p:spTree>
    <p:extLst>
      <p:ext uri="{BB962C8B-B14F-4D97-AF65-F5344CB8AC3E}">
        <p14:creationId xmlns:p14="http://schemas.microsoft.com/office/powerpoint/2010/main" val="2631119999"/>
      </p:ext>
    </p:extLst>
  </p:cSld>
  <p:clrMapOvr>
    <a:masterClrMapping/>
  </p:clrMapOvr>
  <p:transition/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Місце для нижнього колонтитула 28">
            <a:extLst>
              <a:ext uri="{FF2B5EF4-FFF2-40B4-BE49-F238E27FC236}">
                <a16:creationId xmlns:a16="http://schemas.microsoft.com/office/drawing/2014/main" id="{BBCB9E86-E05A-4B48-ABA4-C58B0B71F5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713256" y="6588323"/>
            <a:ext cx="5368925" cy="236537"/>
          </a:xfrm>
        </p:spPr>
        <p:txBody>
          <a:bodyPr/>
          <a:lstStyle/>
          <a:p>
            <a:pPr algn="r">
              <a:defRPr/>
            </a:pP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ASP.NET Core 5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Лекція 0</a:t>
            </a: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/ Слайд </a:t>
            </a:r>
            <a:fld id="{9CDDF5ED-6654-4275-8216-A0D5237D2550}" type="slidenum">
              <a:rPr lang="uk-UA" sz="1600" b="1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r">
                <a:defRPr/>
              </a:pPr>
              <a:t>31</a:t>
            </a:fld>
            <a:endParaRPr lang="uk-UA" sz="1600" b="1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EEFCAF7B-2F95-4CE4-9DDE-4D8D61CBBC96}"/>
              </a:ext>
            </a:extLst>
          </p:cNvPr>
          <p:cNvSpPr txBox="1"/>
          <p:nvPr/>
        </p:nvSpPr>
        <p:spPr>
          <a:xfrm>
            <a:off x="273281" y="211003"/>
            <a:ext cx="11645437" cy="3217997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>
              <a:lnSpc>
                <a:spcPct val="75000"/>
              </a:lnSpc>
            </a:pPr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private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string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Cascadia Mono" panose="020B0609020000020004" pitchFamily="49" charset="0"/>
              </a:rPr>
              <a:t>GetSectionContent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(</a:t>
            </a:r>
            <a:r>
              <a:rPr lang="en-US" sz="1800" dirty="0" err="1">
                <a:solidFill>
                  <a:srgbClr val="000000"/>
                </a:solidFill>
                <a:latin typeface="Cascadia Mono" panose="020B0609020000020004" pitchFamily="49" charset="0"/>
              </a:rPr>
              <a:t>IConfiguration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Cascadia Mono" panose="020B0609020000020004" pitchFamily="49" charset="0"/>
              </a:rPr>
              <a:t>configSection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)</a:t>
            </a:r>
            <a:r>
              <a:rPr lang="uk-UA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{</a:t>
            </a:r>
          </a:p>
          <a:p>
            <a:pPr>
              <a:lnSpc>
                <a:spcPct val="75000"/>
              </a:lnSpc>
            </a:pP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      </a:t>
            </a:r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string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Cascadia Mono" panose="020B0609020000020004" pitchFamily="49" charset="0"/>
              </a:rPr>
              <a:t>sectionContent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= </a:t>
            </a:r>
            <a:r>
              <a:rPr lang="en-US" sz="1800" dirty="0">
                <a:solidFill>
                  <a:srgbClr val="A31515"/>
                </a:solidFill>
                <a:latin typeface="Cascadia Mono" panose="020B0609020000020004" pitchFamily="49" charset="0"/>
              </a:rPr>
              <a:t>""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;</a:t>
            </a:r>
          </a:p>
          <a:p>
            <a:pPr>
              <a:lnSpc>
                <a:spcPct val="75000"/>
              </a:lnSpc>
            </a:pP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      </a:t>
            </a:r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foreach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(var section </a:t>
            </a:r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in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Cascadia Mono" panose="020B0609020000020004" pitchFamily="49" charset="0"/>
              </a:rPr>
              <a:t>configSection.GetChildren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())</a:t>
            </a:r>
            <a:r>
              <a:rPr lang="uk-UA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{</a:t>
            </a:r>
          </a:p>
          <a:p>
            <a:pPr>
              <a:lnSpc>
                <a:spcPct val="75000"/>
              </a:lnSpc>
            </a:pP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          </a:t>
            </a:r>
            <a:r>
              <a:rPr lang="en-US" sz="1800" dirty="0" err="1">
                <a:solidFill>
                  <a:srgbClr val="000000"/>
                </a:solidFill>
                <a:latin typeface="Cascadia Mono" panose="020B0609020000020004" pitchFamily="49" charset="0"/>
              </a:rPr>
              <a:t>sectionContent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+= </a:t>
            </a:r>
            <a:r>
              <a:rPr lang="en-US" sz="1800" dirty="0">
                <a:solidFill>
                  <a:srgbClr val="A31515"/>
                </a:solidFill>
                <a:latin typeface="Cascadia Mono" panose="020B0609020000020004" pitchFamily="49" charset="0"/>
              </a:rPr>
              <a:t>"\""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+ </a:t>
            </a:r>
            <a:r>
              <a:rPr lang="en-US" sz="1800" dirty="0" err="1">
                <a:solidFill>
                  <a:srgbClr val="000000"/>
                </a:solidFill>
                <a:latin typeface="Cascadia Mono" panose="020B0609020000020004" pitchFamily="49" charset="0"/>
              </a:rPr>
              <a:t>section.Key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+ </a:t>
            </a:r>
            <a:r>
              <a:rPr lang="en-US" sz="1800" dirty="0">
                <a:solidFill>
                  <a:srgbClr val="A31515"/>
                </a:solidFill>
                <a:latin typeface="Cascadia Mono" panose="020B0609020000020004" pitchFamily="49" charset="0"/>
              </a:rPr>
              <a:t>"\":"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;</a:t>
            </a:r>
          </a:p>
          <a:p>
            <a:pPr>
              <a:lnSpc>
                <a:spcPct val="75000"/>
              </a:lnSpc>
            </a:pP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          </a:t>
            </a:r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if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(</a:t>
            </a:r>
            <a:r>
              <a:rPr lang="en-US" sz="1800" dirty="0" err="1">
                <a:solidFill>
                  <a:srgbClr val="000000"/>
                </a:solidFill>
                <a:latin typeface="Cascadia Mono" panose="020B0609020000020004" pitchFamily="49" charset="0"/>
              </a:rPr>
              <a:t>section.Value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== </a:t>
            </a:r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null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)</a:t>
            </a:r>
            <a:r>
              <a:rPr lang="uk-UA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{</a:t>
            </a:r>
          </a:p>
          <a:p>
            <a:pPr>
              <a:lnSpc>
                <a:spcPct val="75000"/>
              </a:lnSpc>
            </a:pP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              </a:t>
            </a:r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string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Cascadia Mono" panose="020B0609020000020004" pitchFamily="49" charset="0"/>
              </a:rPr>
              <a:t>subSectionContent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= </a:t>
            </a:r>
            <a:r>
              <a:rPr lang="en-US" sz="1800" dirty="0" err="1">
                <a:solidFill>
                  <a:srgbClr val="000000"/>
                </a:solidFill>
                <a:latin typeface="Cascadia Mono" panose="020B0609020000020004" pitchFamily="49" charset="0"/>
              </a:rPr>
              <a:t>GetSectionContent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(section);</a:t>
            </a:r>
          </a:p>
          <a:p>
            <a:pPr>
              <a:lnSpc>
                <a:spcPct val="75000"/>
              </a:lnSpc>
            </a:pP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              </a:t>
            </a:r>
            <a:r>
              <a:rPr lang="en-US" sz="1800" dirty="0" err="1">
                <a:solidFill>
                  <a:srgbClr val="000000"/>
                </a:solidFill>
                <a:latin typeface="Cascadia Mono" panose="020B0609020000020004" pitchFamily="49" charset="0"/>
              </a:rPr>
              <a:t>sectionContent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+= </a:t>
            </a:r>
            <a:r>
              <a:rPr lang="en-US" sz="1800" dirty="0">
                <a:solidFill>
                  <a:srgbClr val="A31515"/>
                </a:solidFill>
                <a:latin typeface="Cascadia Mono" panose="020B0609020000020004" pitchFamily="49" charset="0"/>
              </a:rPr>
              <a:t>"{\n"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+ </a:t>
            </a:r>
            <a:r>
              <a:rPr lang="en-US" sz="1800" dirty="0" err="1">
                <a:solidFill>
                  <a:srgbClr val="000000"/>
                </a:solidFill>
                <a:latin typeface="Cascadia Mono" panose="020B0609020000020004" pitchFamily="49" charset="0"/>
              </a:rPr>
              <a:t>subSectionContent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+ </a:t>
            </a:r>
            <a:r>
              <a:rPr lang="en-US" sz="1800" dirty="0">
                <a:solidFill>
                  <a:srgbClr val="A31515"/>
                </a:solidFill>
                <a:latin typeface="Cascadia Mono" panose="020B0609020000020004" pitchFamily="49" charset="0"/>
              </a:rPr>
              <a:t>"},\n"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;</a:t>
            </a:r>
          </a:p>
          <a:p>
            <a:pPr>
              <a:lnSpc>
                <a:spcPct val="75000"/>
              </a:lnSpc>
            </a:pPr>
            <a:r>
              <a:rPr lang="uk-UA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          }</a:t>
            </a:r>
          </a:p>
          <a:p>
            <a:pPr>
              <a:lnSpc>
                <a:spcPct val="75000"/>
              </a:lnSpc>
            </a:pP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          </a:t>
            </a:r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else</a:t>
            </a:r>
            <a:r>
              <a:rPr lang="uk-UA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{</a:t>
            </a:r>
          </a:p>
          <a:p>
            <a:pPr>
              <a:lnSpc>
                <a:spcPct val="75000"/>
              </a:lnSpc>
            </a:pP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              </a:t>
            </a:r>
            <a:r>
              <a:rPr lang="en-US" sz="1800" dirty="0" err="1">
                <a:solidFill>
                  <a:srgbClr val="000000"/>
                </a:solidFill>
                <a:latin typeface="Cascadia Mono" panose="020B0609020000020004" pitchFamily="49" charset="0"/>
              </a:rPr>
              <a:t>sectionContent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+= </a:t>
            </a:r>
            <a:r>
              <a:rPr lang="en-US" sz="1800" dirty="0">
                <a:solidFill>
                  <a:srgbClr val="A31515"/>
                </a:solidFill>
                <a:latin typeface="Cascadia Mono" panose="020B0609020000020004" pitchFamily="49" charset="0"/>
              </a:rPr>
              <a:t>"\""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+ </a:t>
            </a:r>
            <a:r>
              <a:rPr lang="en-US" sz="1800" dirty="0" err="1">
                <a:solidFill>
                  <a:srgbClr val="000000"/>
                </a:solidFill>
                <a:latin typeface="Cascadia Mono" panose="020B0609020000020004" pitchFamily="49" charset="0"/>
              </a:rPr>
              <a:t>section.Value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+ </a:t>
            </a:r>
            <a:r>
              <a:rPr lang="en-US" sz="1800" dirty="0">
                <a:solidFill>
                  <a:srgbClr val="A31515"/>
                </a:solidFill>
                <a:latin typeface="Cascadia Mono" panose="020B0609020000020004" pitchFamily="49" charset="0"/>
              </a:rPr>
              <a:t>"\",\n"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;</a:t>
            </a:r>
          </a:p>
          <a:p>
            <a:pPr>
              <a:lnSpc>
                <a:spcPct val="75000"/>
              </a:lnSpc>
            </a:pPr>
            <a:r>
              <a:rPr lang="uk-UA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          }</a:t>
            </a:r>
          </a:p>
          <a:p>
            <a:pPr>
              <a:lnSpc>
                <a:spcPct val="75000"/>
              </a:lnSpc>
            </a:pPr>
            <a:r>
              <a:rPr lang="uk-UA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      }</a:t>
            </a:r>
          </a:p>
          <a:p>
            <a:pPr>
              <a:lnSpc>
                <a:spcPct val="75000"/>
              </a:lnSpc>
            </a:pP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      </a:t>
            </a:r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return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Cascadia Mono" panose="020B0609020000020004" pitchFamily="49" charset="0"/>
              </a:rPr>
              <a:t>sectionContent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;</a:t>
            </a:r>
          </a:p>
          <a:p>
            <a:pPr>
              <a:lnSpc>
                <a:spcPct val="75000"/>
              </a:lnSpc>
            </a:pPr>
            <a:r>
              <a:rPr lang="uk-UA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  }</a:t>
            </a:r>
          </a:p>
          <a:p>
            <a:pPr>
              <a:lnSpc>
                <a:spcPct val="75000"/>
              </a:lnSpc>
            </a:pPr>
            <a:r>
              <a:rPr lang="uk-UA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}</a:t>
            </a:r>
            <a:endParaRPr lang="uk-UA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6F1C3176-E760-4D57-A6AE-4AA8711092E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9610"/>
          <a:stretch/>
        </p:blipFill>
        <p:spPr>
          <a:xfrm>
            <a:off x="7891181" y="2327562"/>
            <a:ext cx="4191000" cy="4098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1725584"/>
      </p:ext>
    </p:extLst>
  </p:cSld>
  <p:clrMapOvr>
    <a:masterClrMapping/>
  </p:clrMapOvr>
  <p:transition/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Місце для нижнього колонтитула 28">
            <a:extLst>
              <a:ext uri="{FF2B5EF4-FFF2-40B4-BE49-F238E27FC236}">
                <a16:creationId xmlns:a16="http://schemas.microsoft.com/office/drawing/2014/main" id="{BBCB9E86-E05A-4B48-ABA4-C58B0B71F5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713256" y="6588323"/>
            <a:ext cx="5368925" cy="236537"/>
          </a:xfrm>
        </p:spPr>
        <p:txBody>
          <a:bodyPr/>
          <a:lstStyle/>
          <a:p>
            <a:pPr algn="r">
              <a:defRPr/>
            </a:pP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ASP.NET Core 5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Лекція 0</a:t>
            </a: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/ Слайд </a:t>
            </a:r>
            <a:fld id="{9CDDF5ED-6654-4275-8216-A0D5237D2550}" type="slidenum">
              <a:rPr lang="uk-UA" sz="1600" b="1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r">
                <a:defRPr/>
              </a:pPr>
              <a:t>32</a:t>
            </a:fld>
            <a:endParaRPr lang="uk-UA" sz="1600" b="1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Прямоугольник 2">
            <a:extLst>
              <a:ext uri="{FF2B5EF4-FFF2-40B4-BE49-F238E27FC236}">
                <a16:creationId xmlns:a16="http://schemas.microsoft.com/office/drawing/2014/main" id="{D013C93F-BA4E-49E5-B732-03079A1B6752}"/>
              </a:ext>
            </a:extLst>
          </p:cNvPr>
          <p:cNvSpPr/>
          <p:nvPr/>
        </p:nvSpPr>
        <p:spPr>
          <a:xfrm>
            <a:off x="195315" y="234212"/>
            <a:ext cx="1199668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Створення власного провайдера конфігурації</a:t>
            </a:r>
          </a:p>
        </p:txBody>
      </p:sp>
      <p:sp>
        <p:nvSpPr>
          <p:cNvPr id="10" name="Прямоугольник 2">
            <a:extLst>
              <a:ext uri="{FF2B5EF4-FFF2-40B4-BE49-F238E27FC236}">
                <a16:creationId xmlns:a16="http://schemas.microsoft.com/office/drawing/2014/main" id="{6CBC557D-367F-4AE8-8B8E-F98519E5D15E}"/>
              </a:ext>
            </a:extLst>
          </p:cNvPr>
          <p:cNvSpPr/>
          <p:nvPr/>
        </p:nvSpPr>
        <p:spPr>
          <a:xfrm>
            <a:off x="195315" y="932481"/>
            <a:ext cx="11996685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IConfigurationSource</a:t>
            </a:r>
            <a:r>
              <a:rPr lang="uk-UA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(визначає джерело конфігурації);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ConfigurationProvider</a:t>
            </a:r>
            <a:r>
              <a:rPr lang="uk-UA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(провайдер конфігурації);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uk-UA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клас, який додає метод розширення до об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’</a:t>
            </a:r>
            <a:r>
              <a:rPr lang="uk-UA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єкту</a:t>
            </a:r>
            <a:r>
              <a:rPr lang="uk-UA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IConfiguration</a:t>
            </a:r>
            <a:r>
              <a:rPr lang="uk-UA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13" name="Прямоугольник 2">
            <a:extLst>
              <a:ext uri="{FF2B5EF4-FFF2-40B4-BE49-F238E27FC236}">
                <a16:creationId xmlns:a16="http://schemas.microsoft.com/office/drawing/2014/main" id="{A84A0427-8ABB-47AF-93AA-580372DCEC82}"/>
              </a:ext>
            </a:extLst>
          </p:cNvPr>
          <p:cNvSpPr/>
          <p:nvPr/>
        </p:nvSpPr>
        <p:spPr>
          <a:xfrm>
            <a:off x="195315" y="2492525"/>
            <a:ext cx="11996685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Припустимо, ми хочемо зберігати конфігурацію у вигляді текстового </a:t>
            </a:r>
            <a:r>
              <a:rPr lang="uk-UA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файла</a:t>
            </a:r>
            <a:r>
              <a:rPr lang="uk-UA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068064243"/>
      </p:ext>
    </p:extLst>
  </p:cSld>
  <p:clrMapOvr>
    <a:masterClrMapping/>
  </p:clrMapOvr>
  <p:transition/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Місце для нижнього колонтитула 28">
            <a:extLst>
              <a:ext uri="{FF2B5EF4-FFF2-40B4-BE49-F238E27FC236}">
                <a16:creationId xmlns:a16="http://schemas.microsoft.com/office/drawing/2014/main" id="{BBCB9E86-E05A-4B48-ABA4-C58B0B71F5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713256" y="6588323"/>
            <a:ext cx="5368925" cy="236537"/>
          </a:xfrm>
        </p:spPr>
        <p:txBody>
          <a:bodyPr/>
          <a:lstStyle/>
          <a:p>
            <a:pPr algn="r">
              <a:defRPr/>
            </a:pP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ASP.NET Core 5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Лекція 0</a:t>
            </a: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/ Слайд </a:t>
            </a:r>
            <a:fld id="{9CDDF5ED-6654-4275-8216-A0D5237D2550}" type="slidenum">
              <a:rPr lang="uk-UA" sz="1600" b="1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r">
                <a:defRPr/>
              </a:pPr>
              <a:t>33</a:t>
            </a:fld>
            <a:endParaRPr lang="uk-UA" sz="1600" b="1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8DDAC71-BB2F-4882-9C44-A099E3275386}"/>
              </a:ext>
            </a:extLst>
          </p:cNvPr>
          <p:cNvSpPr txBox="1"/>
          <p:nvPr/>
        </p:nvSpPr>
        <p:spPr>
          <a:xfrm>
            <a:off x="180932" y="207550"/>
            <a:ext cx="11830135" cy="5503238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>
              <a:lnSpc>
                <a:spcPct val="75000"/>
              </a:lnSpc>
            </a:pPr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public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class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1800" dirty="0" err="1">
                <a:solidFill>
                  <a:srgbClr val="2B91AF"/>
                </a:solidFill>
                <a:latin typeface="Cascadia Mono" panose="020B0609020000020004" pitchFamily="49" charset="0"/>
              </a:rPr>
              <a:t>TextConfigurationProvider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: </a:t>
            </a:r>
            <a:r>
              <a:rPr lang="en-US" sz="1800" dirty="0" err="1">
                <a:solidFill>
                  <a:srgbClr val="000000"/>
                </a:solidFill>
                <a:latin typeface="Cascadia Mono" panose="020B0609020000020004" pitchFamily="49" charset="0"/>
              </a:rPr>
              <a:t>ConfigurationProvider</a:t>
            </a:r>
            <a:endParaRPr lang="en-US" sz="1800" dirty="0">
              <a:solidFill>
                <a:srgbClr val="000000"/>
              </a:solidFill>
              <a:latin typeface="Cascadia Mono" panose="020B0609020000020004" pitchFamily="49" charset="0"/>
            </a:endParaRPr>
          </a:p>
          <a:p>
            <a:pPr>
              <a:lnSpc>
                <a:spcPct val="75000"/>
              </a:lnSpc>
            </a:pPr>
            <a:r>
              <a:rPr lang="uk-UA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{</a:t>
            </a:r>
          </a:p>
          <a:p>
            <a:pPr>
              <a:lnSpc>
                <a:spcPct val="75000"/>
              </a:lnSpc>
            </a:pP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  </a:t>
            </a:r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public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string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Cascadia Mono" panose="020B0609020000020004" pitchFamily="49" charset="0"/>
              </a:rPr>
              <a:t>FilePath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{ </a:t>
            </a:r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get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; </a:t>
            </a:r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set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; }</a:t>
            </a:r>
          </a:p>
          <a:p>
            <a:pPr>
              <a:lnSpc>
                <a:spcPct val="75000"/>
              </a:lnSpc>
            </a:pP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  </a:t>
            </a:r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public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1800" dirty="0" err="1">
                <a:solidFill>
                  <a:srgbClr val="2B91AF"/>
                </a:solidFill>
                <a:latin typeface="Cascadia Mono" panose="020B0609020000020004" pitchFamily="49" charset="0"/>
              </a:rPr>
              <a:t>TextConfigurationProvider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(</a:t>
            </a:r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string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path)</a:t>
            </a:r>
          </a:p>
          <a:p>
            <a:pPr>
              <a:lnSpc>
                <a:spcPct val="75000"/>
              </a:lnSpc>
            </a:pPr>
            <a:r>
              <a:rPr lang="uk-UA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  {</a:t>
            </a:r>
          </a:p>
          <a:p>
            <a:pPr>
              <a:lnSpc>
                <a:spcPct val="75000"/>
              </a:lnSpc>
            </a:pP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      </a:t>
            </a:r>
            <a:r>
              <a:rPr lang="en-US" sz="1800" dirty="0" err="1">
                <a:solidFill>
                  <a:srgbClr val="000000"/>
                </a:solidFill>
                <a:latin typeface="Cascadia Mono" panose="020B0609020000020004" pitchFamily="49" charset="0"/>
              </a:rPr>
              <a:t>FilePath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= path;</a:t>
            </a:r>
          </a:p>
          <a:p>
            <a:pPr>
              <a:lnSpc>
                <a:spcPct val="75000"/>
              </a:lnSpc>
            </a:pPr>
            <a:r>
              <a:rPr lang="uk-UA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  }</a:t>
            </a:r>
          </a:p>
          <a:p>
            <a:pPr>
              <a:lnSpc>
                <a:spcPct val="75000"/>
              </a:lnSpc>
            </a:pP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  </a:t>
            </a:r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public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override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void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Load()</a:t>
            </a:r>
          </a:p>
          <a:p>
            <a:pPr>
              <a:lnSpc>
                <a:spcPct val="75000"/>
              </a:lnSpc>
            </a:pPr>
            <a:r>
              <a:rPr lang="uk-UA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  {</a:t>
            </a:r>
          </a:p>
          <a:p>
            <a:pPr>
              <a:lnSpc>
                <a:spcPct val="75000"/>
              </a:lnSpc>
            </a:pP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      </a:t>
            </a:r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var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data = </a:t>
            </a:r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new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Dictionary&lt;</a:t>
            </a:r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string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, </a:t>
            </a:r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string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&gt;(</a:t>
            </a:r>
            <a:r>
              <a:rPr lang="en-US" sz="1800" dirty="0" err="1">
                <a:solidFill>
                  <a:srgbClr val="000000"/>
                </a:solidFill>
                <a:latin typeface="Cascadia Mono" panose="020B0609020000020004" pitchFamily="49" charset="0"/>
              </a:rPr>
              <a:t>StringComparer.OrdinalIgnoreCase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);</a:t>
            </a:r>
          </a:p>
          <a:p>
            <a:pPr>
              <a:lnSpc>
                <a:spcPct val="75000"/>
              </a:lnSpc>
            </a:pP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      </a:t>
            </a:r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using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(</a:t>
            </a:r>
            <a:r>
              <a:rPr lang="en-US" sz="1800" dirty="0" err="1">
                <a:solidFill>
                  <a:srgbClr val="000000"/>
                </a:solidFill>
                <a:latin typeface="Cascadia Mono" panose="020B0609020000020004" pitchFamily="49" charset="0"/>
              </a:rPr>
              <a:t>FileStream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fs = </a:t>
            </a:r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new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Cascadia Mono" panose="020B0609020000020004" pitchFamily="49" charset="0"/>
              </a:rPr>
              <a:t>FileStream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(</a:t>
            </a:r>
            <a:r>
              <a:rPr lang="en-US" sz="1800" dirty="0" err="1">
                <a:solidFill>
                  <a:srgbClr val="000000"/>
                </a:solidFill>
                <a:latin typeface="Cascadia Mono" panose="020B0609020000020004" pitchFamily="49" charset="0"/>
              </a:rPr>
              <a:t>FilePath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, </a:t>
            </a:r>
            <a:r>
              <a:rPr lang="en-US" sz="1800" dirty="0" err="1">
                <a:solidFill>
                  <a:srgbClr val="000000"/>
                </a:solidFill>
                <a:latin typeface="Cascadia Mono" panose="020B0609020000020004" pitchFamily="49" charset="0"/>
              </a:rPr>
              <a:t>FileMode.Open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))</a:t>
            </a:r>
          </a:p>
          <a:p>
            <a:pPr>
              <a:lnSpc>
                <a:spcPct val="75000"/>
              </a:lnSpc>
            </a:pPr>
            <a:r>
              <a:rPr lang="uk-UA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      {</a:t>
            </a:r>
          </a:p>
          <a:p>
            <a:pPr>
              <a:lnSpc>
                <a:spcPct val="75000"/>
              </a:lnSpc>
            </a:pP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          </a:t>
            </a:r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using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(</a:t>
            </a:r>
            <a:r>
              <a:rPr lang="en-US" sz="1800" dirty="0" err="1">
                <a:solidFill>
                  <a:srgbClr val="000000"/>
                </a:solidFill>
                <a:latin typeface="Cascadia Mono" panose="020B0609020000020004" pitchFamily="49" charset="0"/>
              </a:rPr>
              <a:t>StreamReader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Cascadia Mono" panose="020B0609020000020004" pitchFamily="49" charset="0"/>
              </a:rPr>
              <a:t>textReader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= </a:t>
            </a:r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new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Cascadia Mono" panose="020B0609020000020004" pitchFamily="49" charset="0"/>
              </a:rPr>
              <a:t>StreamReader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(fs))</a:t>
            </a:r>
          </a:p>
          <a:p>
            <a:pPr>
              <a:lnSpc>
                <a:spcPct val="75000"/>
              </a:lnSpc>
            </a:pPr>
            <a:r>
              <a:rPr lang="uk-UA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          {</a:t>
            </a:r>
          </a:p>
          <a:p>
            <a:pPr>
              <a:lnSpc>
                <a:spcPct val="75000"/>
              </a:lnSpc>
            </a:pP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              </a:t>
            </a:r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string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line;</a:t>
            </a:r>
          </a:p>
          <a:p>
            <a:pPr>
              <a:lnSpc>
                <a:spcPct val="75000"/>
              </a:lnSpc>
            </a:pP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              </a:t>
            </a:r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while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((line = </a:t>
            </a:r>
            <a:r>
              <a:rPr lang="en-US" sz="1800" dirty="0" err="1">
                <a:solidFill>
                  <a:srgbClr val="000000"/>
                </a:solidFill>
                <a:latin typeface="Cascadia Mono" panose="020B0609020000020004" pitchFamily="49" charset="0"/>
              </a:rPr>
              <a:t>textReader.ReadLine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()) != </a:t>
            </a:r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null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)</a:t>
            </a:r>
          </a:p>
          <a:p>
            <a:pPr>
              <a:lnSpc>
                <a:spcPct val="75000"/>
              </a:lnSpc>
            </a:pPr>
            <a:r>
              <a:rPr lang="uk-UA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              {</a:t>
            </a:r>
          </a:p>
          <a:p>
            <a:pPr>
              <a:lnSpc>
                <a:spcPct val="75000"/>
              </a:lnSpc>
            </a:pP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                  </a:t>
            </a:r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string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key = </a:t>
            </a:r>
            <a:r>
              <a:rPr lang="en-US" sz="1800" dirty="0" err="1">
                <a:solidFill>
                  <a:srgbClr val="000000"/>
                </a:solidFill>
                <a:latin typeface="Cascadia Mono" panose="020B0609020000020004" pitchFamily="49" charset="0"/>
              </a:rPr>
              <a:t>line.Trim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();</a:t>
            </a:r>
          </a:p>
          <a:p>
            <a:pPr>
              <a:lnSpc>
                <a:spcPct val="75000"/>
              </a:lnSpc>
            </a:pP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                  </a:t>
            </a:r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string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value = </a:t>
            </a:r>
            <a:r>
              <a:rPr lang="en-US" sz="1800" dirty="0" err="1">
                <a:solidFill>
                  <a:srgbClr val="000000"/>
                </a:solidFill>
                <a:latin typeface="Cascadia Mono" panose="020B0609020000020004" pitchFamily="49" charset="0"/>
              </a:rPr>
              <a:t>textReader.ReadLine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();</a:t>
            </a:r>
          </a:p>
          <a:p>
            <a:pPr>
              <a:lnSpc>
                <a:spcPct val="75000"/>
              </a:lnSpc>
            </a:pP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                  </a:t>
            </a:r>
            <a:r>
              <a:rPr lang="en-US" sz="1800" dirty="0" err="1">
                <a:solidFill>
                  <a:srgbClr val="000000"/>
                </a:solidFill>
                <a:latin typeface="Cascadia Mono" panose="020B0609020000020004" pitchFamily="49" charset="0"/>
              </a:rPr>
              <a:t>data.Add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(key, value);</a:t>
            </a:r>
          </a:p>
          <a:p>
            <a:pPr>
              <a:lnSpc>
                <a:spcPct val="75000"/>
              </a:lnSpc>
            </a:pPr>
            <a:r>
              <a:rPr lang="uk-UA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              }</a:t>
            </a:r>
          </a:p>
          <a:p>
            <a:pPr>
              <a:lnSpc>
                <a:spcPct val="75000"/>
              </a:lnSpc>
            </a:pPr>
            <a:r>
              <a:rPr lang="uk-UA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          }</a:t>
            </a:r>
          </a:p>
          <a:p>
            <a:pPr>
              <a:lnSpc>
                <a:spcPct val="75000"/>
              </a:lnSpc>
            </a:pPr>
            <a:r>
              <a:rPr lang="uk-UA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      }</a:t>
            </a:r>
          </a:p>
          <a:p>
            <a:pPr>
              <a:lnSpc>
                <a:spcPct val="75000"/>
              </a:lnSpc>
            </a:pP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      Data = data;</a:t>
            </a:r>
          </a:p>
          <a:p>
            <a:pPr>
              <a:lnSpc>
                <a:spcPct val="75000"/>
              </a:lnSpc>
            </a:pPr>
            <a:r>
              <a:rPr lang="uk-UA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  }</a:t>
            </a:r>
          </a:p>
          <a:p>
            <a:pPr>
              <a:lnSpc>
                <a:spcPct val="75000"/>
              </a:lnSpc>
            </a:pPr>
            <a:r>
              <a:rPr lang="uk-UA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}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106733898"/>
      </p:ext>
    </p:extLst>
  </p:cSld>
  <p:clrMapOvr>
    <a:masterClrMapping/>
  </p:clrMapOvr>
  <p:transition/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Місце для нижнього колонтитула 28">
            <a:extLst>
              <a:ext uri="{FF2B5EF4-FFF2-40B4-BE49-F238E27FC236}">
                <a16:creationId xmlns:a16="http://schemas.microsoft.com/office/drawing/2014/main" id="{BBCB9E86-E05A-4B48-ABA4-C58B0B71F5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713256" y="6588323"/>
            <a:ext cx="5368925" cy="236537"/>
          </a:xfrm>
        </p:spPr>
        <p:txBody>
          <a:bodyPr/>
          <a:lstStyle/>
          <a:p>
            <a:pPr algn="r">
              <a:defRPr/>
            </a:pP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ASP.NET Core 5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Лекція 0</a:t>
            </a: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/ Слайд </a:t>
            </a:r>
            <a:fld id="{9CDDF5ED-6654-4275-8216-A0D5237D2550}" type="slidenum">
              <a:rPr lang="uk-UA" sz="1600" b="1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r">
                <a:defRPr/>
              </a:pPr>
              <a:t>34</a:t>
            </a:fld>
            <a:endParaRPr lang="uk-UA" sz="1600" b="1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4B146B7-526C-49F3-85BB-A7068709A321}"/>
              </a:ext>
            </a:extLst>
          </p:cNvPr>
          <p:cNvSpPr txBox="1"/>
          <p:nvPr/>
        </p:nvSpPr>
        <p:spPr>
          <a:xfrm>
            <a:off x="109819" y="268142"/>
            <a:ext cx="11972362" cy="5355312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public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static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class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1800" dirty="0" err="1">
                <a:solidFill>
                  <a:srgbClr val="2B91AF"/>
                </a:solidFill>
                <a:latin typeface="Cascadia Mono" panose="020B0609020000020004" pitchFamily="49" charset="0"/>
              </a:rPr>
              <a:t>TextConfigurationExtensions</a:t>
            </a:r>
            <a:endParaRPr lang="en-US" sz="1800" dirty="0">
              <a:solidFill>
                <a:srgbClr val="000000"/>
              </a:solidFill>
              <a:latin typeface="Cascadia Mono" panose="020B0609020000020004" pitchFamily="49" charset="0"/>
            </a:endParaRPr>
          </a:p>
          <a:p>
            <a:r>
              <a:rPr lang="uk-UA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  {</a:t>
            </a:r>
          </a:p>
          <a:p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      </a:t>
            </a:r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public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static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Cascadia Mono" panose="020B0609020000020004" pitchFamily="49" charset="0"/>
              </a:rPr>
              <a:t>IConfigurationBuilder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Cascadia Mono" panose="020B0609020000020004" pitchFamily="49" charset="0"/>
              </a:rPr>
              <a:t>AddTextFile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(</a:t>
            </a:r>
          </a:p>
          <a:p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          </a:t>
            </a:r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this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Cascadia Mono" panose="020B0609020000020004" pitchFamily="49" charset="0"/>
              </a:rPr>
              <a:t>IConfigurationBuilder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builder, </a:t>
            </a:r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string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path)</a:t>
            </a:r>
          </a:p>
          <a:p>
            <a:r>
              <a:rPr lang="uk-UA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      {</a:t>
            </a:r>
          </a:p>
          <a:p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          </a:t>
            </a:r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if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(builder == </a:t>
            </a:r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null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)</a:t>
            </a:r>
          </a:p>
          <a:p>
            <a:r>
              <a:rPr lang="uk-UA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          {</a:t>
            </a:r>
          </a:p>
          <a:p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              </a:t>
            </a:r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throw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new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Cascadia Mono" panose="020B0609020000020004" pitchFamily="49" charset="0"/>
              </a:rPr>
              <a:t>ArgumentNullException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(</a:t>
            </a:r>
            <a:r>
              <a:rPr lang="en-US" sz="1800" dirty="0" err="1">
                <a:solidFill>
                  <a:srgbClr val="000000"/>
                </a:solidFill>
                <a:latin typeface="Cascadia Mono" panose="020B0609020000020004" pitchFamily="49" charset="0"/>
              </a:rPr>
              <a:t>nameof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(builder));</a:t>
            </a:r>
          </a:p>
          <a:p>
            <a:r>
              <a:rPr lang="uk-UA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          }</a:t>
            </a:r>
          </a:p>
          <a:p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          </a:t>
            </a:r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if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(</a:t>
            </a:r>
            <a:r>
              <a:rPr lang="en-US" sz="1800" dirty="0" err="1">
                <a:solidFill>
                  <a:srgbClr val="0000FF"/>
                </a:solidFill>
                <a:latin typeface="Cascadia Mono" panose="020B0609020000020004" pitchFamily="49" charset="0"/>
              </a:rPr>
              <a:t>string</a:t>
            </a:r>
            <a:r>
              <a:rPr lang="en-US" sz="1800" dirty="0" err="1">
                <a:solidFill>
                  <a:srgbClr val="000000"/>
                </a:solidFill>
                <a:latin typeface="Cascadia Mono" panose="020B0609020000020004" pitchFamily="49" charset="0"/>
              </a:rPr>
              <a:t>.IsNullOrEmpty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(path))</a:t>
            </a:r>
          </a:p>
          <a:p>
            <a:r>
              <a:rPr lang="uk-UA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          {</a:t>
            </a:r>
          </a:p>
          <a:p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              </a:t>
            </a:r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throw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new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Cascadia Mono" panose="020B0609020000020004" pitchFamily="49" charset="0"/>
              </a:rPr>
              <a:t>ArgumentException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(</a:t>
            </a:r>
            <a:r>
              <a:rPr lang="en-US" sz="1800" dirty="0">
                <a:solidFill>
                  <a:srgbClr val="A31515"/>
                </a:solidFill>
                <a:latin typeface="Cascadia Mono" panose="020B0609020000020004" pitchFamily="49" charset="0"/>
              </a:rPr>
              <a:t>"</a:t>
            </a:r>
            <a:r>
              <a:rPr lang="uk-UA" sz="1800" dirty="0">
                <a:solidFill>
                  <a:srgbClr val="A31515"/>
                </a:solidFill>
                <a:latin typeface="Cascadia Mono" panose="020B0609020000020004" pitchFamily="49" charset="0"/>
              </a:rPr>
              <a:t>Шлях до </a:t>
            </a:r>
            <a:r>
              <a:rPr lang="uk-UA" sz="1800" dirty="0" err="1">
                <a:solidFill>
                  <a:srgbClr val="A31515"/>
                </a:solidFill>
                <a:latin typeface="Cascadia Mono" panose="020B0609020000020004" pitchFamily="49" charset="0"/>
              </a:rPr>
              <a:t>файла</a:t>
            </a:r>
            <a:r>
              <a:rPr lang="uk-UA" sz="1800" dirty="0">
                <a:solidFill>
                  <a:srgbClr val="A31515"/>
                </a:solidFill>
                <a:latin typeface="Cascadia Mono" panose="020B0609020000020004" pitchFamily="49" charset="0"/>
              </a:rPr>
              <a:t> не вказаний"</a:t>
            </a:r>
            <a:r>
              <a:rPr lang="uk-UA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);</a:t>
            </a:r>
          </a:p>
          <a:p>
            <a:r>
              <a:rPr lang="uk-UA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          }</a:t>
            </a:r>
          </a:p>
          <a:p>
            <a:endParaRPr lang="uk-UA" sz="1800" dirty="0">
              <a:solidFill>
                <a:srgbClr val="000000"/>
              </a:solidFill>
              <a:latin typeface="Cascadia Mono" panose="020B0609020000020004" pitchFamily="49" charset="0"/>
            </a:endParaRPr>
          </a:p>
          <a:p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          </a:t>
            </a:r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var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source = </a:t>
            </a:r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new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Cascadia Mono" panose="020B0609020000020004" pitchFamily="49" charset="0"/>
              </a:rPr>
              <a:t>TextConfigurationSource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(path);</a:t>
            </a:r>
          </a:p>
          <a:p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          </a:t>
            </a:r>
            <a:r>
              <a:rPr lang="en-US" sz="1800" dirty="0" err="1">
                <a:solidFill>
                  <a:srgbClr val="000000"/>
                </a:solidFill>
                <a:latin typeface="Cascadia Mono" panose="020B0609020000020004" pitchFamily="49" charset="0"/>
              </a:rPr>
              <a:t>builder.Add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(source);</a:t>
            </a:r>
          </a:p>
          <a:p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          </a:t>
            </a:r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return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builder;</a:t>
            </a:r>
          </a:p>
          <a:p>
            <a:r>
              <a:rPr lang="uk-UA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      }</a:t>
            </a:r>
          </a:p>
          <a:p>
            <a:r>
              <a:rPr lang="uk-UA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  }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462785558"/>
      </p:ext>
    </p:extLst>
  </p:cSld>
  <p:clrMapOvr>
    <a:masterClrMapping/>
  </p:clrMapOvr>
  <p:transition/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Місце для нижнього колонтитула 28">
            <a:extLst>
              <a:ext uri="{FF2B5EF4-FFF2-40B4-BE49-F238E27FC236}">
                <a16:creationId xmlns:a16="http://schemas.microsoft.com/office/drawing/2014/main" id="{BBCB9E86-E05A-4B48-ABA4-C58B0B71F5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713256" y="6588323"/>
            <a:ext cx="5368925" cy="236537"/>
          </a:xfrm>
        </p:spPr>
        <p:txBody>
          <a:bodyPr/>
          <a:lstStyle/>
          <a:p>
            <a:pPr algn="r">
              <a:defRPr/>
            </a:pP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ASP.NET Core 5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Лекція 0</a:t>
            </a: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/ Слайд </a:t>
            </a:r>
            <a:fld id="{9CDDF5ED-6654-4275-8216-A0D5237D2550}" type="slidenum">
              <a:rPr lang="uk-UA" sz="1600" b="1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r">
                <a:defRPr/>
              </a:pPr>
              <a:t>35</a:t>
            </a:fld>
            <a:endParaRPr lang="uk-UA" sz="1600" b="1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76A56F7-410C-43EC-9A4B-414C9DCF4181}"/>
              </a:ext>
            </a:extLst>
          </p:cNvPr>
          <p:cNvSpPr txBox="1"/>
          <p:nvPr/>
        </p:nvSpPr>
        <p:spPr>
          <a:xfrm>
            <a:off x="213947" y="225984"/>
            <a:ext cx="11868234" cy="3970318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public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class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1800" dirty="0" err="1">
                <a:solidFill>
                  <a:srgbClr val="2B91AF"/>
                </a:solidFill>
                <a:latin typeface="Cascadia Mono" panose="020B0609020000020004" pitchFamily="49" charset="0"/>
              </a:rPr>
              <a:t>TextConfigurationSource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: </a:t>
            </a:r>
            <a:r>
              <a:rPr lang="en-US" sz="1800" dirty="0" err="1">
                <a:solidFill>
                  <a:srgbClr val="000000"/>
                </a:solidFill>
                <a:latin typeface="Cascadia Mono" panose="020B0609020000020004" pitchFamily="49" charset="0"/>
              </a:rPr>
              <a:t>IConfigurationSource</a:t>
            </a:r>
            <a:endParaRPr lang="en-US" sz="1800" dirty="0">
              <a:solidFill>
                <a:srgbClr val="000000"/>
              </a:solidFill>
              <a:latin typeface="Cascadia Mono" panose="020B0609020000020004" pitchFamily="49" charset="0"/>
            </a:endParaRPr>
          </a:p>
          <a:p>
            <a:r>
              <a:rPr lang="uk-UA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  {</a:t>
            </a:r>
          </a:p>
          <a:p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      </a:t>
            </a:r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public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string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Cascadia Mono" panose="020B0609020000020004" pitchFamily="49" charset="0"/>
              </a:rPr>
              <a:t>FilePath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{ </a:t>
            </a:r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get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; </a:t>
            </a:r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private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set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; }</a:t>
            </a:r>
          </a:p>
          <a:p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      </a:t>
            </a:r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public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1800" dirty="0" err="1">
                <a:solidFill>
                  <a:srgbClr val="2B91AF"/>
                </a:solidFill>
                <a:latin typeface="Cascadia Mono" panose="020B0609020000020004" pitchFamily="49" charset="0"/>
              </a:rPr>
              <a:t>TextConfigurationSource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(</a:t>
            </a:r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string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filename)</a:t>
            </a:r>
          </a:p>
          <a:p>
            <a:r>
              <a:rPr lang="uk-UA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      {</a:t>
            </a:r>
          </a:p>
          <a:p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          </a:t>
            </a:r>
            <a:r>
              <a:rPr lang="en-US" sz="1800" dirty="0" err="1">
                <a:solidFill>
                  <a:srgbClr val="000000"/>
                </a:solidFill>
                <a:latin typeface="Cascadia Mono" panose="020B0609020000020004" pitchFamily="49" charset="0"/>
              </a:rPr>
              <a:t>FilePath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= filename;</a:t>
            </a:r>
          </a:p>
          <a:p>
            <a:r>
              <a:rPr lang="uk-UA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      }</a:t>
            </a:r>
          </a:p>
          <a:p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      </a:t>
            </a:r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public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Cascadia Mono" panose="020B0609020000020004" pitchFamily="49" charset="0"/>
              </a:rPr>
              <a:t>IConfigurationProvider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Build(</a:t>
            </a:r>
            <a:r>
              <a:rPr lang="en-US" sz="1800" dirty="0" err="1">
                <a:solidFill>
                  <a:srgbClr val="000000"/>
                </a:solidFill>
                <a:latin typeface="Cascadia Mono" panose="020B0609020000020004" pitchFamily="49" charset="0"/>
              </a:rPr>
              <a:t>IConfigurationBuilder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builder)</a:t>
            </a:r>
          </a:p>
          <a:p>
            <a:r>
              <a:rPr lang="uk-UA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      {</a:t>
            </a:r>
          </a:p>
          <a:p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          </a:t>
            </a:r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string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Cascadia Mono" panose="020B0609020000020004" pitchFamily="49" charset="0"/>
              </a:rPr>
              <a:t>filePath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=</a:t>
            </a:r>
            <a:endParaRPr lang="uk-UA" sz="1800" dirty="0">
              <a:solidFill>
                <a:srgbClr val="000000"/>
              </a:solidFill>
              <a:latin typeface="Cascadia Mono" panose="020B0609020000020004" pitchFamily="49" charset="0"/>
            </a:endParaRPr>
          </a:p>
          <a:p>
            <a:r>
              <a:rPr lang="uk-UA" dirty="0">
                <a:solidFill>
                  <a:srgbClr val="000000"/>
                </a:solidFill>
                <a:latin typeface="Cascadia Mono" panose="020B0609020000020004" pitchFamily="49" charset="0"/>
              </a:rPr>
              <a:t>                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Cascadia Mono" panose="020B0609020000020004" pitchFamily="49" charset="0"/>
              </a:rPr>
              <a:t>builder.GetFileProvider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().</a:t>
            </a:r>
            <a:r>
              <a:rPr lang="en-US" sz="1800" dirty="0" err="1">
                <a:solidFill>
                  <a:srgbClr val="000000"/>
                </a:solidFill>
                <a:latin typeface="Cascadia Mono" panose="020B0609020000020004" pitchFamily="49" charset="0"/>
              </a:rPr>
              <a:t>GetFileInfo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(</a:t>
            </a:r>
            <a:r>
              <a:rPr lang="en-US" sz="1800" dirty="0" err="1">
                <a:solidFill>
                  <a:srgbClr val="000000"/>
                </a:solidFill>
                <a:latin typeface="Cascadia Mono" panose="020B0609020000020004" pitchFamily="49" charset="0"/>
              </a:rPr>
              <a:t>FilePath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).</a:t>
            </a:r>
            <a:r>
              <a:rPr lang="en-US" sz="1800" dirty="0" err="1">
                <a:solidFill>
                  <a:srgbClr val="000000"/>
                </a:solidFill>
                <a:latin typeface="Cascadia Mono" panose="020B0609020000020004" pitchFamily="49" charset="0"/>
              </a:rPr>
              <a:t>PhysicalPath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;</a:t>
            </a:r>
          </a:p>
          <a:p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          </a:t>
            </a:r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return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new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Cascadia Mono" panose="020B0609020000020004" pitchFamily="49" charset="0"/>
              </a:rPr>
              <a:t>TextConfigurationProvider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(</a:t>
            </a:r>
            <a:r>
              <a:rPr lang="en-US" sz="1800" dirty="0" err="1">
                <a:solidFill>
                  <a:srgbClr val="000000"/>
                </a:solidFill>
                <a:latin typeface="Cascadia Mono" panose="020B0609020000020004" pitchFamily="49" charset="0"/>
              </a:rPr>
              <a:t>filePath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);</a:t>
            </a:r>
          </a:p>
          <a:p>
            <a:r>
              <a:rPr lang="uk-UA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      }</a:t>
            </a:r>
          </a:p>
          <a:p>
            <a:r>
              <a:rPr lang="uk-UA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  }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721168392"/>
      </p:ext>
    </p:extLst>
  </p:cSld>
  <p:clrMapOvr>
    <a:masterClrMapping/>
  </p:clrMapOvr>
  <p:transition/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Місце для нижнього колонтитула 28">
            <a:extLst>
              <a:ext uri="{FF2B5EF4-FFF2-40B4-BE49-F238E27FC236}">
                <a16:creationId xmlns:a16="http://schemas.microsoft.com/office/drawing/2014/main" id="{BBCB9E86-E05A-4B48-ABA4-C58B0B71F5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713256" y="6588323"/>
            <a:ext cx="5368925" cy="236537"/>
          </a:xfrm>
        </p:spPr>
        <p:txBody>
          <a:bodyPr/>
          <a:lstStyle/>
          <a:p>
            <a:pPr algn="r">
              <a:defRPr/>
            </a:pP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ASP.NET Core 5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Лекція 0</a:t>
            </a: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/ Слайд </a:t>
            </a:r>
            <a:fld id="{9CDDF5ED-6654-4275-8216-A0D5237D2550}" type="slidenum">
              <a:rPr lang="uk-UA" sz="1600" b="1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r">
                <a:defRPr/>
              </a:pPr>
              <a:t>36</a:t>
            </a:fld>
            <a:endParaRPr lang="uk-UA" sz="1600" b="1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E773B1D-2398-4D5B-97F6-B60C8D62F09D}"/>
              </a:ext>
            </a:extLst>
          </p:cNvPr>
          <p:cNvSpPr txBox="1"/>
          <p:nvPr/>
        </p:nvSpPr>
        <p:spPr>
          <a:xfrm>
            <a:off x="109819" y="246434"/>
            <a:ext cx="11972362" cy="5859874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</a:pPr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public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class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1800" dirty="0">
                <a:solidFill>
                  <a:srgbClr val="2B91AF"/>
                </a:solidFill>
                <a:latin typeface="Cascadia Mono" panose="020B0609020000020004" pitchFamily="49" charset="0"/>
              </a:rPr>
              <a:t>Startup</a:t>
            </a:r>
            <a:endParaRPr lang="en-US" sz="1800" dirty="0">
              <a:solidFill>
                <a:srgbClr val="000000"/>
              </a:solidFill>
              <a:latin typeface="Cascadia Mono" panose="020B0609020000020004" pitchFamily="49" charset="0"/>
            </a:endParaRPr>
          </a:p>
          <a:p>
            <a:pPr>
              <a:lnSpc>
                <a:spcPct val="80000"/>
              </a:lnSpc>
            </a:pPr>
            <a:r>
              <a:rPr lang="uk-UA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{</a:t>
            </a:r>
          </a:p>
          <a:p>
            <a:pPr>
              <a:lnSpc>
                <a:spcPct val="80000"/>
              </a:lnSpc>
            </a:pP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  </a:t>
            </a:r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public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1800" dirty="0">
                <a:solidFill>
                  <a:srgbClr val="2B91AF"/>
                </a:solidFill>
                <a:latin typeface="Cascadia Mono" panose="020B0609020000020004" pitchFamily="49" charset="0"/>
              </a:rPr>
              <a:t>Startup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()</a:t>
            </a:r>
          </a:p>
          <a:p>
            <a:pPr>
              <a:lnSpc>
                <a:spcPct val="80000"/>
              </a:lnSpc>
            </a:pPr>
            <a:r>
              <a:rPr lang="uk-UA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  {</a:t>
            </a:r>
          </a:p>
          <a:p>
            <a:pPr>
              <a:lnSpc>
                <a:spcPct val="80000"/>
              </a:lnSpc>
            </a:pP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      </a:t>
            </a:r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var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builder = </a:t>
            </a:r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new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Cascadia Mono" panose="020B0609020000020004" pitchFamily="49" charset="0"/>
              </a:rPr>
              <a:t>ConfigurationBuilder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()</a:t>
            </a:r>
          </a:p>
          <a:p>
            <a:pPr>
              <a:lnSpc>
                <a:spcPct val="80000"/>
              </a:lnSpc>
            </a:pP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          .</a:t>
            </a:r>
            <a:r>
              <a:rPr lang="en-US" sz="1800" dirty="0" err="1">
                <a:solidFill>
                  <a:srgbClr val="000000"/>
                </a:solidFill>
                <a:latin typeface="Cascadia Mono" panose="020B0609020000020004" pitchFamily="49" charset="0"/>
              </a:rPr>
              <a:t>SetBasePath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(</a:t>
            </a:r>
            <a:r>
              <a:rPr lang="en-US" sz="1800" dirty="0" err="1">
                <a:solidFill>
                  <a:srgbClr val="000000"/>
                </a:solidFill>
                <a:latin typeface="Cascadia Mono" panose="020B0609020000020004" pitchFamily="49" charset="0"/>
              </a:rPr>
              <a:t>System.IO.Directory.GetCurrentDirectory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());</a:t>
            </a:r>
          </a:p>
          <a:p>
            <a:pPr>
              <a:lnSpc>
                <a:spcPct val="80000"/>
              </a:lnSpc>
            </a:pPr>
            <a:endParaRPr lang="uk-UA" sz="1800" dirty="0">
              <a:solidFill>
                <a:srgbClr val="000000"/>
              </a:solidFill>
              <a:latin typeface="Cascadia Mono" panose="020B0609020000020004" pitchFamily="49" charset="0"/>
            </a:endParaRPr>
          </a:p>
          <a:p>
            <a:pPr>
              <a:lnSpc>
                <a:spcPct val="80000"/>
              </a:lnSpc>
            </a:pP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      </a:t>
            </a:r>
            <a:r>
              <a:rPr lang="en-US" sz="1800" dirty="0" err="1">
                <a:solidFill>
                  <a:srgbClr val="000000"/>
                </a:solidFill>
                <a:latin typeface="Cascadia Mono" panose="020B0609020000020004" pitchFamily="49" charset="0"/>
              </a:rPr>
              <a:t>builder.AddTextFile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(</a:t>
            </a:r>
            <a:r>
              <a:rPr lang="en-US" sz="1800" dirty="0">
                <a:solidFill>
                  <a:srgbClr val="A31515"/>
                </a:solidFill>
                <a:latin typeface="Cascadia Mono" panose="020B0609020000020004" pitchFamily="49" charset="0"/>
              </a:rPr>
              <a:t>"config.txt"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);</a:t>
            </a:r>
          </a:p>
          <a:p>
            <a:pPr>
              <a:lnSpc>
                <a:spcPct val="80000"/>
              </a:lnSpc>
            </a:pP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      </a:t>
            </a:r>
            <a:r>
              <a:rPr lang="en-US" sz="1800" dirty="0" err="1">
                <a:solidFill>
                  <a:srgbClr val="000000"/>
                </a:solidFill>
                <a:latin typeface="Cascadia Mono" panose="020B0609020000020004" pitchFamily="49" charset="0"/>
              </a:rPr>
              <a:t>AppConfiguration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= </a:t>
            </a:r>
            <a:r>
              <a:rPr lang="en-US" sz="1800" dirty="0" err="1">
                <a:solidFill>
                  <a:srgbClr val="000000"/>
                </a:solidFill>
                <a:latin typeface="Cascadia Mono" panose="020B0609020000020004" pitchFamily="49" charset="0"/>
              </a:rPr>
              <a:t>builder.Build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();</a:t>
            </a:r>
          </a:p>
          <a:p>
            <a:pPr>
              <a:lnSpc>
                <a:spcPct val="80000"/>
              </a:lnSpc>
            </a:pPr>
            <a:r>
              <a:rPr lang="uk-UA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  }</a:t>
            </a:r>
          </a:p>
          <a:p>
            <a:pPr>
              <a:lnSpc>
                <a:spcPct val="80000"/>
              </a:lnSpc>
            </a:pP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  </a:t>
            </a:r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public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Cascadia Mono" panose="020B0609020000020004" pitchFamily="49" charset="0"/>
              </a:rPr>
              <a:t>IConfiguration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Cascadia Mono" panose="020B0609020000020004" pitchFamily="49" charset="0"/>
              </a:rPr>
              <a:t>AppConfiguration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{ </a:t>
            </a:r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get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; </a:t>
            </a:r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set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; }</a:t>
            </a:r>
          </a:p>
          <a:p>
            <a:pPr>
              <a:lnSpc>
                <a:spcPct val="80000"/>
              </a:lnSpc>
            </a:pPr>
            <a:endParaRPr lang="uk-UA" sz="1800" dirty="0">
              <a:solidFill>
                <a:srgbClr val="000000"/>
              </a:solidFill>
              <a:latin typeface="Cascadia Mono" panose="020B0609020000020004" pitchFamily="49" charset="0"/>
            </a:endParaRPr>
          </a:p>
          <a:p>
            <a:pPr>
              <a:lnSpc>
                <a:spcPct val="80000"/>
              </a:lnSpc>
            </a:pP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  </a:t>
            </a:r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public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void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Cascadia Mono" panose="020B0609020000020004" pitchFamily="49" charset="0"/>
              </a:rPr>
              <a:t>ConfigureServices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(</a:t>
            </a:r>
            <a:r>
              <a:rPr lang="en-US" sz="1800" dirty="0" err="1">
                <a:solidFill>
                  <a:srgbClr val="000000"/>
                </a:solidFill>
                <a:latin typeface="Cascadia Mono" panose="020B0609020000020004" pitchFamily="49" charset="0"/>
              </a:rPr>
              <a:t>IServiceCollection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services)</a:t>
            </a:r>
          </a:p>
          <a:p>
            <a:pPr>
              <a:lnSpc>
                <a:spcPct val="80000"/>
              </a:lnSpc>
            </a:pPr>
            <a:r>
              <a:rPr lang="uk-UA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  {</a:t>
            </a:r>
          </a:p>
          <a:p>
            <a:pPr>
              <a:lnSpc>
                <a:spcPct val="80000"/>
              </a:lnSpc>
            </a:pPr>
            <a:r>
              <a:rPr lang="uk-UA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  }</a:t>
            </a:r>
          </a:p>
          <a:p>
            <a:pPr>
              <a:lnSpc>
                <a:spcPct val="80000"/>
              </a:lnSpc>
            </a:pPr>
            <a:endParaRPr lang="uk-UA" sz="1800" dirty="0">
              <a:solidFill>
                <a:srgbClr val="000000"/>
              </a:solidFill>
              <a:latin typeface="Cascadia Mono" panose="020B0609020000020004" pitchFamily="49" charset="0"/>
            </a:endParaRPr>
          </a:p>
          <a:p>
            <a:pPr>
              <a:lnSpc>
                <a:spcPct val="80000"/>
              </a:lnSpc>
            </a:pP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  </a:t>
            </a:r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public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void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Configure(</a:t>
            </a:r>
            <a:r>
              <a:rPr lang="en-US" sz="1800" dirty="0" err="1">
                <a:solidFill>
                  <a:srgbClr val="000000"/>
                </a:solidFill>
                <a:latin typeface="Cascadia Mono" panose="020B0609020000020004" pitchFamily="49" charset="0"/>
              </a:rPr>
              <a:t>IApplicationBuilder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app)</a:t>
            </a:r>
          </a:p>
          <a:p>
            <a:pPr>
              <a:lnSpc>
                <a:spcPct val="80000"/>
              </a:lnSpc>
            </a:pPr>
            <a:r>
              <a:rPr lang="uk-UA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  {</a:t>
            </a:r>
          </a:p>
          <a:p>
            <a:pPr>
              <a:lnSpc>
                <a:spcPct val="80000"/>
              </a:lnSpc>
            </a:pP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      </a:t>
            </a:r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var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color = </a:t>
            </a:r>
            <a:r>
              <a:rPr lang="en-US" sz="1800" dirty="0" err="1">
                <a:solidFill>
                  <a:srgbClr val="000000"/>
                </a:solidFill>
                <a:latin typeface="Cascadia Mono" panose="020B0609020000020004" pitchFamily="49" charset="0"/>
              </a:rPr>
              <a:t>AppConfiguration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[</a:t>
            </a:r>
            <a:r>
              <a:rPr lang="en-US" sz="1800" dirty="0">
                <a:solidFill>
                  <a:srgbClr val="A31515"/>
                </a:solidFill>
                <a:latin typeface="Cascadia Mono" panose="020B0609020000020004" pitchFamily="49" charset="0"/>
              </a:rPr>
              <a:t>"color"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];</a:t>
            </a:r>
          </a:p>
          <a:p>
            <a:pPr>
              <a:lnSpc>
                <a:spcPct val="80000"/>
              </a:lnSpc>
            </a:pP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      </a:t>
            </a:r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var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text = </a:t>
            </a:r>
            <a:r>
              <a:rPr lang="en-US" sz="1800" dirty="0" err="1">
                <a:solidFill>
                  <a:srgbClr val="000000"/>
                </a:solidFill>
                <a:latin typeface="Cascadia Mono" panose="020B0609020000020004" pitchFamily="49" charset="0"/>
              </a:rPr>
              <a:t>AppConfiguration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[</a:t>
            </a:r>
            <a:r>
              <a:rPr lang="en-US" sz="1800" dirty="0">
                <a:solidFill>
                  <a:srgbClr val="A31515"/>
                </a:solidFill>
                <a:latin typeface="Cascadia Mono" panose="020B0609020000020004" pitchFamily="49" charset="0"/>
              </a:rPr>
              <a:t>"text"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];</a:t>
            </a:r>
          </a:p>
          <a:p>
            <a:pPr>
              <a:lnSpc>
                <a:spcPct val="80000"/>
              </a:lnSpc>
            </a:pP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      </a:t>
            </a:r>
            <a:r>
              <a:rPr lang="en-US" sz="1800" dirty="0" err="1">
                <a:solidFill>
                  <a:srgbClr val="000000"/>
                </a:solidFill>
                <a:latin typeface="Cascadia Mono" panose="020B0609020000020004" pitchFamily="49" charset="0"/>
              </a:rPr>
              <a:t>app.Run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(</a:t>
            </a:r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async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(context) =&gt;</a:t>
            </a:r>
          </a:p>
          <a:p>
            <a:pPr>
              <a:lnSpc>
                <a:spcPct val="80000"/>
              </a:lnSpc>
            </a:pPr>
            <a:r>
              <a:rPr lang="uk-UA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      {</a:t>
            </a:r>
          </a:p>
          <a:p>
            <a:pPr>
              <a:lnSpc>
                <a:spcPct val="80000"/>
              </a:lnSpc>
            </a:pP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          </a:t>
            </a:r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await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Cascadia Mono" panose="020B0609020000020004" pitchFamily="49" charset="0"/>
              </a:rPr>
              <a:t>context.Response.WriteAsync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(</a:t>
            </a:r>
            <a:r>
              <a:rPr lang="en-US" sz="1800" dirty="0">
                <a:solidFill>
                  <a:srgbClr val="A31515"/>
                </a:solidFill>
                <a:latin typeface="Cascadia Mono" panose="020B0609020000020004" pitchFamily="49" charset="0"/>
              </a:rPr>
              <a:t>$"&lt;p style='color: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{color}</a:t>
            </a:r>
            <a:r>
              <a:rPr lang="en-US" sz="1800" dirty="0">
                <a:solidFill>
                  <a:srgbClr val="A31515"/>
                </a:solidFill>
                <a:latin typeface="Cascadia Mono" panose="020B0609020000020004" pitchFamily="49" charset="0"/>
              </a:rPr>
              <a:t>;'&gt;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{text}</a:t>
            </a:r>
            <a:r>
              <a:rPr lang="en-US" sz="1800" dirty="0">
                <a:solidFill>
                  <a:srgbClr val="A31515"/>
                </a:solidFill>
                <a:latin typeface="Cascadia Mono" panose="020B0609020000020004" pitchFamily="49" charset="0"/>
              </a:rPr>
              <a:t>&lt;/p&gt;"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);</a:t>
            </a:r>
          </a:p>
          <a:p>
            <a:pPr>
              <a:lnSpc>
                <a:spcPct val="80000"/>
              </a:lnSpc>
            </a:pPr>
            <a:r>
              <a:rPr lang="uk-UA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      });</a:t>
            </a:r>
          </a:p>
          <a:p>
            <a:pPr>
              <a:lnSpc>
                <a:spcPct val="80000"/>
              </a:lnSpc>
            </a:pPr>
            <a:r>
              <a:rPr lang="uk-UA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  }</a:t>
            </a:r>
          </a:p>
          <a:p>
            <a:pPr>
              <a:lnSpc>
                <a:spcPct val="80000"/>
              </a:lnSpc>
            </a:pPr>
            <a:r>
              <a:rPr lang="uk-UA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}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862412451"/>
      </p:ext>
    </p:extLst>
  </p:cSld>
  <p:clrMapOvr>
    <a:masterClrMapping/>
  </p:clrMapOvr>
  <p:transition/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Місце для нижнього колонтитула 28">
            <a:extLst>
              <a:ext uri="{FF2B5EF4-FFF2-40B4-BE49-F238E27FC236}">
                <a16:creationId xmlns:a16="http://schemas.microsoft.com/office/drawing/2014/main" id="{BBCB9E86-E05A-4B48-ABA4-C58B0B71F5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713256" y="6588323"/>
            <a:ext cx="5368925" cy="236537"/>
          </a:xfrm>
        </p:spPr>
        <p:txBody>
          <a:bodyPr/>
          <a:lstStyle/>
          <a:p>
            <a:pPr algn="r">
              <a:defRPr/>
            </a:pP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ASP.NET Core 5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Лекція 0</a:t>
            </a: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/ Слайд </a:t>
            </a:r>
            <a:fld id="{9CDDF5ED-6654-4275-8216-A0D5237D2550}" type="slidenum">
              <a:rPr lang="uk-UA" sz="1600" b="1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r">
                <a:defRPr/>
              </a:pPr>
              <a:t>37</a:t>
            </a:fld>
            <a:endParaRPr lang="uk-UA" sz="1600" b="1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Прямоугольник 2">
            <a:extLst>
              <a:ext uri="{FF2B5EF4-FFF2-40B4-BE49-F238E27FC236}">
                <a16:creationId xmlns:a16="http://schemas.microsoft.com/office/drawing/2014/main" id="{D013C93F-BA4E-49E5-B732-03079A1B6752}"/>
              </a:ext>
            </a:extLst>
          </p:cNvPr>
          <p:cNvSpPr/>
          <p:nvPr/>
        </p:nvSpPr>
        <p:spPr>
          <a:xfrm>
            <a:off x="195315" y="234212"/>
            <a:ext cx="1199668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Створення власного провайдера конфігурації</a:t>
            </a:r>
          </a:p>
        </p:txBody>
      </p:sp>
      <p:sp>
        <p:nvSpPr>
          <p:cNvPr id="13" name="Прямоугольник 2">
            <a:extLst>
              <a:ext uri="{FF2B5EF4-FFF2-40B4-BE49-F238E27FC236}">
                <a16:creationId xmlns:a16="http://schemas.microsoft.com/office/drawing/2014/main" id="{A84A0427-8ABB-47AF-93AA-580372DCEC82}"/>
              </a:ext>
            </a:extLst>
          </p:cNvPr>
          <p:cNvSpPr/>
          <p:nvPr/>
        </p:nvSpPr>
        <p:spPr>
          <a:xfrm>
            <a:off x="195314" y="757432"/>
            <a:ext cx="1199668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Для прикладу, створимо файл </a:t>
            </a:r>
            <a:r>
              <a:rPr lang="en-US" sz="28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person.json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uk-UA" sz="28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A32E8AE-B917-4E8E-AEAE-52D44BEE0193}"/>
              </a:ext>
            </a:extLst>
          </p:cNvPr>
          <p:cNvSpPr txBox="1"/>
          <p:nvPr/>
        </p:nvSpPr>
        <p:spPr>
          <a:xfrm>
            <a:off x="320040" y="1495797"/>
            <a:ext cx="2556164" cy="1200329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uk-UA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{</a:t>
            </a:r>
          </a:p>
          <a:p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</a:t>
            </a:r>
            <a:r>
              <a:rPr lang="en-US" sz="1800" dirty="0">
                <a:solidFill>
                  <a:srgbClr val="2E75B6"/>
                </a:solidFill>
                <a:latin typeface="Cascadia Mono" panose="020B0609020000020004" pitchFamily="49" charset="0"/>
              </a:rPr>
              <a:t>"age"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: 18,</a:t>
            </a:r>
          </a:p>
          <a:p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</a:t>
            </a:r>
            <a:r>
              <a:rPr lang="en-US" sz="1800" dirty="0">
                <a:solidFill>
                  <a:srgbClr val="2E75B6"/>
                </a:solidFill>
                <a:latin typeface="Cascadia Mono" panose="020B0609020000020004" pitchFamily="49" charset="0"/>
              </a:rPr>
              <a:t>"name"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: </a:t>
            </a:r>
            <a:r>
              <a:rPr lang="en-US" sz="1800" dirty="0">
                <a:solidFill>
                  <a:srgbClr val="A31515"/>
                </a:solidFill>
                <a:latin typeface="Cascadia Mono" panose="020B0609020000020004" pitchFamily="49" charset="0"/>
              </a:rPr>
              <a:t>"Tom"</a:t>
            </a:r>
            <a:endParaRPr lang="en-US" sz="1800" dirty="0">
              <a:solidFill>
                <a:srgbClr val="000000"/>
              </a:solidFill>
              <a:latin typeface="Cascadia Mono" panose="020B0609020000020004" pitchFamily="49" charset="0"/>
            </a:endParaRPr>
          </a:p>
          <a:p>
            <a:r>
              <a:rPr lang="uk-UA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}</a:t>
            </a:r>
            <a:endParaRPr lang="uk-UA" dirty="0"/>
          </a:p>
        </p:txBody>
      </p:sp>
      <p:sp>
        <p:nvSpPr>
          <p:cNvPr id="9" name="Прямоугольник 2">
            <a:extLst>
              <a:ext uri="{FF2B5EF4-FFF2-40B4-BE49-F238E27FC236}">
                <a16:creationId xmlns:a16="http://schemas.microsoft.com/office/drawing/2014/main" id="{BF945CCC-91E2-4734-955D-22EBCCF4FAA6}"/>
              </a:ext>
            </a:extLst>
          </p:cNvPr>
          <p:cNvSpPr/>
          <p:nvPr/>
        </p:nvSpPr>
        <p:spPr>
          <a:xfrm>
            <a:off x="195315" y="2873021"/>
            <a:ext cx="1199668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Визначимо клас: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A48A444-E70E-447B-8770-D9275B32F2D5}"/>
              </a:ext>
            </a:extLst>
          </p:cNvPr>
          <p:cNvSpPr txBox="1"/>
          <p:nvPr/>
        </p:nvSpPr>
        <p:spPr>
          <a:xfrm>
            <a:off x="320040" y="3370440"/>
            <a:ext cx="5182985" cy="1477328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public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class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1800" dirty="0">
                <a:solidFill>
                  <a:srgbClr val="2B91AF"/>
                </a:solidFill>
                <a:latin typeface="Cascadia Mono" panose="020B0609020000020004" pitchFamily="49" charset="0"/>
              </a:rPr>
              <a:t>Person</a:t>
            </a:r>
            <a:endParaRPr lang="en-US" sz="1800" dirty="0">
              <a:solidFill>
                <a:srgbClr val="000000"/>
              </a:solidFill>
              <a:latin typeface="Cascadia Mono" panose="020B0609020000020004" pitchFamily="49" charset="0"/>
            </a:endParaRPr>
          </a:p>
          <a:p>
            <a:r>
              <a:rPr lang="uk-UA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{</a:t>
            </a:r>
          </a:p>
          <a:p>
            <a:r>
              <a:rPr lang="uk-UA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   </a:t>
            </a:r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public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string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Name { </a:t>
            </a:r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get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; </a:t>
            </a:r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set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; }</a:t>
            </a:r>
          </a:p>
          <a:p>
            <a:r>
              <a:rPr lang="uk-UA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   </a:t>
            </a:r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public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int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Age { </a:t>
            </a:r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get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; </a:t>
            </a:r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set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; }</a:t>
            </a:r>
          </a:p>
          <a:p>
            <a:r>
              <a:rPr lang="uk-UA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}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655267129"/>
      </p:ext>
    </p:extLst>
  </p:cSld>
  <p:clrMapOvr>
    <a:masterClrMapping/>
  </p:clrMapOvr>
  <p:transition/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Місце для нижнього колонтитула 28">
            <a:extLst>
              <a:ext uri="{FF2B5EF4-FFF2-40B4-BE49-F238E27FC236}">
                <a16:creationId xmlns:a16="http://schemas.microsoft.com/office/drawing/2014/main" id="{BBCB9E86-E05A-4B48-ABA4-C58B0B71F5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713256" y="6588323"/>
            <a:ext cx="5368925" cy="236537"/>
          </a:xfrm>
        </p:spPr>
        <p:txBody>
          <a:bodyPr/>
          <a:lstStyle/>
          <a:p>
            <a:pPr algn="r">
              <a:defRPr/>
            </a:pP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ASP.NET Core 5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Лекція 0</a:t>
            </a: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/ Слайд </a:t>
            </a:r>
            <a:fld id="{9CDDF5ED-6654-4275-8216-A0D5237D2550}" type="slidenum">
              <a:rPr lang="uk-UA" sz="1600" b="1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r">
                <a:defRPr/>
              </a:pPr>
              <a:t>38</a:t>
            </a:fld>
            <a:endParaRPr lang="uk-UA" sz="1600" b="1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Прямоугольник 2">
            <a:extLst>
              <a:ext uri="{FF2B5EF4-FFF2-40B4-BE49-F238E27FC236}">
                <a16:creationId xmlns:a16="http://schemas.microsoft.com/office/drawing/2014/main" id="{D013C93F-BA4E-49E5-B732-03079A1B6752}"/>
              </a:ext>
            </a:extLst>
          </p:cNvPr>
          <p:cNvSpPr/>
          <p:nvPr/>
        </p:nvSpPr>
        <p:spPr>
          <a:xfrm>
            <a:off x="195315" y="234212"/>
            <a:ext cx="1199668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Зв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’</a:t>
            </a:r>
            <a:r>
              <a:rPr lang="uk-UA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яєжемо</a:t>
            </a:r>
            <a:r>
              <a:rPr lang="uk-UA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конфігурацію з </a:t>
            </a:r>
            <a:r>
              <a:rPr lang="uk-UA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файла</a:t>
            </a:r>
            <a:r>
              <a:rPr lang="uk-UA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json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 об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’</a:t>
            </a:r>
            <a:r>
              <a:rPr lang="uk-UA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єктом</a:t>
            </a:r>
            <a:r>
              <a:rPr lang="uk-UA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класу </a:t>
            </a:r>
            <a:r>
              <a:rPr lang="en-US" sz="2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Person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uk-UA" sz="28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9B82AB3-B604-40E0-812B-8CA6F7467AFC}"/>
              </a:ext>
            </a:extLst>
          </p:cNvPr>
          <p:cNvSpPr txBox="1"/>
          <p:nvPr/>
        </p:nvSpPr>
        <p:spPr>
          <a:xfrm>
            <a:off x="195315" y="757432"/>
            <a:ext cx="11608758" cy="590931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public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class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1800" dirty="0">
                <a:solidFill>
                  <a:srgbClr val="2B91AF"/>
                </a:solidFill>
                <a:latin typeface="Cascadia Mono" panose="020B0609020000020004" pitchFamily="49" charset="0"/>
              </a:rPr>
              <a:t>Startup</a:t>
            </a:r>
            <a:r>
              <a:rPr lang="en-US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uk-UA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{</a:t>
            </a:r>
          </a:p>
          <a:p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  </a:t>
            </a:r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public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1800" dirty="0">
                <a:solidFill>
                  <a:srgbClr val="2B91AF"/>
                </a:solidFill>
                <a:latin typeface="Cascadia Mono" panose="020B0609020000020004" pitchFamily="49" charset="0"/>
              </a:rPr>
              <a:t>Startup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()</a:t>
            </a:r>
          </a:p>
          <a:p>
            <a:r>
              <a:rPr lang="uk-UA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  {</a:t>
            </a:r>
          </a:p>
          <a:p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      </a:t>
            </a:r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var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builder = </a:t>
            </a:r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new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Cascadia Mono" panose="020B0609020000020004" pitchFamily="49" charset="0"/>
              </a:rPr>
              <a:t>ConfigurationBuilder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()</a:t>
            </a:r>
          </a:p>
          <a:p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          .</a:t>
            </a:r>
            <a:r>
              <a:rPr lang="en-US" sz="1800" dirty="0" err="1">
                <a:solidFill>
                  <a:srgbClr val="000000"/>
                </a:solidFill>
                <a:latin typeface="Cascadia Mono" panose="020B0609020000020004" pitchFamily="49" charset="0"/>
              </a:rPr>
              <a:t>AddJsonFile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(</a:t>
            </a:r>
            <a:r>
              <a:rPr lang="en-US" sz="1800" dirty="0">
                <a:solidFill>
                  <a:srgbClr val="A31515"/>
                </a:solidFill>
                <a:latin typeface="Cascadia Mono" panose="020B0609020000020004" pitchFamily="49" charset="0"/>
              </a:rPr>
              <a:t>"</a:t>
            </a:r>
            <a:r>
              <a:rPr lang="en-US" sz="1800" dirty="0" err="1">
                <a:solidFill>
                  <a:srgbClr val="A31515"/>
                </a:solidFill>
                <a:latin typeface="Cascadia Mono" panose="020B0609020000020004" pitchFamily="49" charset="0"/>
              </a:rPr>
              <a:t>person.json</a:t>
            </a:r>
            <a:r>
              <a:rPr lang="en-US" sz="1800" dirty="0">
                <a:solidFill>
                  <a:srgbClr val="A31515"/>
                </a:solidFill>
                <a:latin typeface="Cascadia Mono" panose="020B0609020000020004" pitchFamily="49" charset="0"/>
              </a:rPr>
              <a:t>"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);</a:t>
            </a:r>
          </a:p>
          <a:p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      </a:t>
            </a:r>
            <a:r>
              <a:rPr lang="en-US" sz="1800" dirty="0" err="1">
                <a:solidFill>
                  <a:srgbClr val="000000"/>
                </a:solidFill>
                <a:latin typeface="Cascadia Mono" panose="020B0609020000020004" pitchFamily="49" charset="0"/>
              </a:rPr>
              <a:t>AppConfiguration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= </a:t>
            </a:r>
            <a:r>
              <a:rPr lang="en-US" sz="1800" dirty="0" err="1">
                <a:solidFill>
                  <a:srgbClr val="000000"/>
                </a:solidFill>
                <a:latin typeface="Cascadia Mono" panose="020B0609020000020004" pitchFamily="49" charset="0"/>
              </a:rPr>
              <a:t>builder.Build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();</a:t>
            </a:r>
          </a:p>
          <a:p>
            <a:r>
              <a:rPr lang="uk-UA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  }</a:t>
            </a:r>
          </a:p>
          <a:p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  </a:t>
            </a:r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public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Cascadia Mono" panose="020B0609020000020004" pitchFamily="49" charset="0"/>
              </a:rPr>
              <a:t>IConfiguration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Cascadia Mono" panose="020B0609020000020004" pitchFamily="49" charset="0"/>
              </a:rPr>
              <a:t>AppConfiguration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{ </a:t>
            </a:r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get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; </a:t>
            </a:r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set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; }</a:t>
            </a:r>
          </a:p>
          <a:p>
            <a:endParaRPr lang="uk-UA" sz="1800" dirty="0">
              <a:solidFill>
                <a:srgbClr val="000000"/>
              </a:solidFill>
              <a:latin typeface="Cascadia Mono" panose="020B0609020000020004" pitchFamily="49" charset="0"/>
            </a:endParaRPr>
          </a:p>
          <a:p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  </a:t>
            </a:r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public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void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Configure(</a:t>
            </a:r>
            <a:r>
              <a:rPr lang="en-US" sz="1800" dirty="0" err="1">
                <a:solidFill>
                  <a:srgbClr val="000000"/>
                </a:solidFill>
                <a:latin typeface="Cascadia Mono" panose="020B0609020000020004" pitchFamily="49" charset="0"/>
              </a:rPr>
              <a:t>IApplicationBuilder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app)</a:t>
            </a:r>
          </a:p>
          <a:p>
            <a:r>
              <a:rPr lang="uk-UA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  {</a:t>
            </a:r>
          </a:p>
          <a:p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      </a:t>
            </a:r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var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tom = </a:t>
            </a:r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new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Person();</a:t>
            </a:r>
          </a:p>
          <a:p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      </a:t>
            </a:r>
            <a:r>
              <a:rPr lang="en-US" sz="1800" dirty="0" err="1">
                <a:solidFill>
                  <a:srgbClr val="000000"/>
                </a:solidFill>
                <a:highlight>
                  <a:srgbClr val="FFFF00"/>
                </a:highlight>
                <a:latin typeface="Cascadia Mono" panose="020B0609020000020004" pitchFamily="49" charset="0"/>
              </a:rPr>
              <a:t>AppConfiguration.Bind</a:t>
            </a:r>
            <a:r>
              <a:rPr lang="en-US" sz="1800" dirty="0">
                <a:solidFill>
                  <a:srgbClr val="000000"/>
                </a:solidFill>
                <a:highlight>
                  <a:srgbClr val="FFFF00"/>
                </a:highlight>
                <a:latin typeface="Cascadia Mono" panose="020B0609020000020004" pitchFamily="49" charset="0"/>
              </a:rPr>
              <a:t>(tom);</a:t>
            </a:r>
          </a:p>
          <a:p>
            <a:endParaRPr lang="uk-UA" sz="1800" dirty="0">
              <a:solidFill>
                <a:srgbClr val="000000"/>
              </a:solidFill>
              <a:latin typeface="Cascadia Mono" panose="020B0609020000020004" pitchFamily="49" charset="0"/>
            </a:endParaRPr>
          </a:p>
          <a:p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      </a:t>
            </a:r>
            <a:r>
              <a:rPr lang="en-US" sz="1800" dirty="0" err="1">
                <a:solidFill>
                  <a:srgbClr val="000000"/>
                </a:solidFill>
                <a:latin typeface="Cascadia Mono" panose="020B0609020000020004" pitchFamily="49" charset="0"/>
              </a:rPr>
              <a:t>app.Run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(</a:t>
            </a:r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async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(context) =&gt;</a:t>
            </a:r>
          </a:p>
          <a:p>
            <a:r>
              <a:rPr lang="uk-UA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      {</a:t>
            </a:r>
          </a:p>
          <a:p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          </a:t>
            </a:r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await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Cascadia Mono" panose="020B0609020000020004" pitchFamily="49" charset="0"/>
              </a:rPr>
              <a:t>context.Response.WriteAsync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(</a:t>
            </a:r>
            <a:r>
              <a:rPr lang="en-US" sz="1800" dirty="0">
                <a:solidFill>
                  <a:srgbClr val="A31515"/>
                </a:solidFill>
                <a:latin typeface="Cascadia Mono" panose="020B0609020000020004" pitchFamily="49" charset="0"/>
              </a:rPr>
              <a:t>$"&lt;p&gt;Name: 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{</a:t>
            </a:r>
            <a:r>
              <a:rPr lang="en-US" sz="1800" dirty="0" err="1">
                <a:solidFill>
                  <a:srgbClr val="000000"/>
                </a:solidFill>
                <a:latin typeface="Cascadia Mono" panose="020B0609020000020004" pitchFamily="49" charset="0"/>
              </a:rPr>
              <a:t>tom.Name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}</a:t>
            </a:r>
            <a:r>
              <a:rPr lang="en-US" sz="1800" dirty="0">
                <a:solidFill>
                  <a:srgbClr val="A31515"/>
                </a:solidFill>
                <a:latin typeface="Cascadia Mono" panose="020B0609020000020004" pitchFamily="49" charset="0"/>
              </a:rPr>
              <a:t>&lt;/p&gt;</a:t>
            </a:r>
          </a:p>
          <a:p>
            <a:r>
              <a:rPr lang="en-US" dirty="0">
                <a:solidFill>
                  <a:srgbClr val="A31515"/>
                </a:solidFill>
                <a:latin typeface="Cascadia Mono" panose="020B0609020000020004" pitchFamily="49" charset="0"/>
              </a:rPr>
              <a:t>                                                </a:t>
            </a:r>
            <a:r>
              <a:rPr lang="en-US" sz="1800" dirty="0">
                <a:solidFill>
                  <a:srgbClr val="A31515"/>
                </a:solidFill>
                <a:latin typeface="Cascadia Mono" panose="020B0609020000020004" pitchFamily="49" charset="0"/>
              </a:rPr>
              <a:t>&lt;p&gt;Age: 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{</a:t>
            </a:r>
            <a:r>
              <a:rPr lang="en-US" sz="1800" dirty="0" err="1">
                <a:solidFill>
                  <a:srgbClr val="000000"/>
                </a:solidFill>
                <a:latin typeface="Cascadia Mono" panose="020B0609020000020004" pitchFamily="49" charset="0"/>
              </a:rPr>
              <a:t>tom.Age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}</a:t>
            </a:r>
            <a:r>
              <a:rPr lang="en-US" sz="1800" dirty="0">
                <a:solidFill>
                  <a:srgbClr val="A31515"/>
                </a:solidFill>
                <a:latin typeface="Cascadia Mono" panose="020B0609020000020004" pitchFamily="49" charset="0"/>
              </a:rPr>
              <a:t>&lt;/p&gt;"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);</a:t>
            </a:r>
          </a:p>
          <a:p>
            <a:r>
              <a:rPr lang="uk-UA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      });</a:t>
            </a:r>
          </a:p>
          <a:p>
            <a:r>
              <a:rPr lang="uk-UA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  }</a:t>
            </a:r>
          </a:p>
          <a:p>
            <a:r>
              <a:rPr lang="uk-UA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}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860422066"/>
      </p:ext>
    </p:extLst>
  </p:cSld>
  <p:clrMapOvr>
    <a:masterClrMapping/>
  </p:clrMapOvr>
  <p:transition/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Місце для нижнього колонтитула 28">
            <a:extLst>
              <a:ext uri="{FF2B5EF4-FFF2-40B4-BE49-F238E27FC236}">
                <a16:creationId xmlns:a16="http://schemas.microsoft.com/office/drawing/2014/main" id="{BBCB9E86-E05A-4B48-ABA4-C58B0B71F5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713256" y="6588323"/>
            <a:ext cx="5368925" cy="236537"/>
          </a:xfrm>
        </p:spPr>
        <p:txBody>
          <a:bodyPr/>
          <a:lstStyle/>
          <a:p>
            <a:pPr algn="r">
              <a:defRPr/>
            </a:pP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ASP.NET Core 5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Лекція 0</a:t>
            </a: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/ Слайд </a:t>
            </a:r>
            <a:fld id="{9CDDF5ED-6654-4275-8216-A0D5237D2550}" type="slidenum">
              <a:rPr lang="uk-UA" sz="1600" b="1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r">
                <a:defRPr/>
              </a:pPr>
              <a:t>39</a:t>
            </a:fld>
            <a:endParaRPr lang="uk-UA" sz="1600" b="1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Прямоугольник 2">
            <a:extLst>
              <a:ext uri="{FF2B5EF4-FFF2-40B4-BE49-F238E27FC236}">
                <a16:creationId xmlns:a16="http://schemas.microsoft.com/office/drawing/2014/main" id="{D013C93F-BA4E-49E5-B732-03079A1B6752}"/>
              </a:ext>
            </a:extLst>
          </p:cNvPr>
          <p:cNvSpPr/>
          <p:nvPr/>
        </p:nvSpPr>
        <p:spPr>
          <a:xfrm>
            <a:off x="195315" y="234212"/>
            <a:ext cx="1199668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Зв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’</a:t>
            </a:r>
            <a:r>
              <a:rPr lang="uk-UA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яжемо</a:t>
            </a:r>
            <a:r>
              <a:rPr lang="uk-UA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конфігурацію з </a:t>
            </a:r>
            <a:r>
              <a:rPr lang="uk-UA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файла</a:t>
            </a:r>
            <a:r>
              <a:rPr lang="uk-UA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json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 об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’</a:t>
            </a:r>
            <a:r>
              <a:rPr lang="uk-UA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єктом</a:t>
            </a:r>
            <a:r>
              <a:rPr lang="uk-UA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класу </a:t>
            </a:r>
            <a:r>
              <a:rPr lang="en-US" sz="2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Person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uk-UA" sz="28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9B82AB3-B604-40E0-812B-8CA6F7467AFC}"/>
              </a:ext>
            </a:extLst>
          </p:cNvPr>
          <p:cNvSpPr txBox="1"/>
          <p:nvPr/>
        </p:nvSpPr>
        <p:spPr>
          <a:xfrm>
            <a:off x="195315" y="757432"/>
            <a:ext cx="11608758" cy="590931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public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class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1800" dirty="0">
                <a:solidFill>
                  <a:srgbClr val="2B91AF"/>
                </a:solidFill>
                <a:latin typeface="Cascadia Mono" panose="020B0609020000020004" pitchFamily="49" charset="0"/>
              </a:rPr>
              <a:t>Startup</a:t>
            </a:r>
            <a:r>
              <a:rPr lang="en-US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uk-UA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{</a:t>
            </a:r>
          </a:p>
          <a:p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  </a:t>
            </a:r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public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1800" dirty="0">
                <a:solidFill>
                  <a:srgbClr val="2B91AF"/>
                </a:solidFill>
                <a:latin typeface="Cascadia Mono" panose="020B0609020000020004" pitchFamily="49" charset="0"/>
              </a:rPr>
              <a:t>Startup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()</a:t>
            </a:r>
          </a:p>
          <a:p>
            <a:r>
              <a:rPr lang="uk-UA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  {</a:t>
            </a:r>
          </a:p>
          <a:p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      </a:t>
            </a:r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var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builder = </a:t>
            </a:r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new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Cascadia Mono" panose="020B0609020000020004" pitchFamily="49" charset="0"/>
              </a:rPr>
              <a:t>ConfigurationBuilder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()</a:t>
            </a:r>
          </a:p>
          <a:p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          .</a:t>
            </a:r>
            <a:r>
              <a:rPr lang="en-US" sz="1800" dirty="0" err="1">
                <a:solidFill>
                  <a:srgbClr val="000000"/>
                </a:solidFill>
                <a:latin typeface="Cascadia Mono" panose="020B0609020000020004" pitchFamily="49" charset="0"/>
              </a:rPr>
              <a:t>AddJsonFile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(</a:t>
            </a:r>
            <a:r>
              <a:rPr lang="en-US" sz="1800" dirty="0">
                <a:solidFill>
                  <a:srgbClr val="A31515"/>
                </a:solidFill>
                <a:latin typeface="Cascadia Mono" panose="020B0609020000020004" pitchFamily="49" charset="0"/>
              </a:rPr>
              <a:t>"</a:t>
            </a:r>
            <a:r>
              <a:rPr lang="en-US" sz="1800" dirty="0" err="1">
                <a:solidFill>
                  <a:srgbClr val="A31515"/>
                </a:solidFill>
                <a:latin typeface="Cascadia Mono" panose="020B0609020000020004" pitchFamily="49" charset="0"/>
              </a:rPr>
              <a:t>person.json</a:t>
            </a:r>
            <a:r>
              <a:rPr lang="en-US" sz="1800" dirty="0">
                <a:solidFill>
                  <a:srgbClr val="A31515"/>
                </a:solidFill>
                <a:latin typeface="Cascadia Mono" panose="020B0609020000020004" pitchFamily="49" charset="0"/>
              </a:rPr>
              <a:t>"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);</a:t>
            </a:r>
          </a:p>
          <a:p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      </a:t>
            </a:r>
            <a:r>
              <a:rPr lang="en-US" sz="1800" dirty="0" err="1">
                <a:solidFill>
                  <a:srgbClr val="000000"/>
                </a:solidFill>
                <a:latin typeface="Cascadia Mono" panose="020B0609020000020004" pitchFamily="49" charset="0"/>
              </a:rPr>
              <a:t>AppConfiguration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= </a:t>
            </a:r>
            <a:r>
              <a:rPr lang="en-US" sz="1800" dirty="0" err="1">
                <a:solidFill>
                  <a:srgbClr val="000000"/>
                </a:solidFill>
                <a:latin typeface="Cascadia Mono" panose="020B0609020000020004" pitchFamily="49" charset="0"/>
              </a:rPr>
              <a:t>builder.Build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();</a:t>
            </a:r>
          </a:p>
          <a:p>
            <a:r>
              <a:rPr lang="uk-UA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  }</a:t>
            </a:r>
          </a:p>
          <a:p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  </a:t>
            </a:r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public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Cascadia Mono" panose="020B0609020000020004" pitchFamily="49" charset="0"/>
              </a:rPr>
              <a:t>IConfiguration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Cascadia Mono" panose="020B0609020000020004" pitchFamily="49" charset="0"/>
              </a:rPr>
              <a:t>AppConfiguration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{ </a:t>
            </a:r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get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; </a:t>
            </a:r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set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; }</a:t>
            </a:r>
          </a:p>
          <a:p>
            <a:endParaRPr lang="uk-UA" sz="1800" dirty="0">
              <a:solidFill>
                <a:srgbClr val="000000"/>
              </a:solidFill>
              <a:latin typeface="Cascadia Mono" panose="020B0609020000020004" pitchFamily="49" charset="0"/>
            </a:endParaRPr>
          </a:p>
          <a:p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  </a:t>
            </a:r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public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void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Configure(</a:t>
            </a:r>
            <a:r>
              <a:rPr lang="en-US" sz="1800" dirty="0" err="1">
                <a:solidFill>
                  <a:srgbClr val="000000"/>
                </a:solidFill>
                <a:latin typeface="Cascadia Mono" panose="020B0609020000020004" pitchFamily="49" charset="0"/>
              </a:rPr>
              <a:t>IApplicationBuilder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app)</a:t>
            </a:r>
          </a:p>
          <a:p>
            <a:r>
              <a:rPr lang="uk-UA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  {</a:t>
            </a:r>
          </a:p>
          <a:p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      </a:t>
            </a:r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var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tom = </a:t>
            </a:r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new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Person();</a:t>
            </a:r>
          </a:p>
          <a:p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      </a:t>
            </a:r>
            <a:r>
              <a:rPr lang="en-US" sz="1800" dirty="0" err="1">
                <a:solidFill>
                  <a:srgbClr val="000000"/>
                </a:solidFill>
                <a:highlight>
                  <a:srgbClr val="FFFF00"/>
                </a:highlight>
                <a:latin typeface="Cascadia Mono" panose="020B0609020000020004" pitchFamily="49" charset="0"/>
              </a:rPr>
              <a:t>AppConfiguration.Bind</a:t>
            </a:r>
            <a:r>
              <a:rPr lang="en-US" sz="1800" dirty="0">
                <a:solidFill>
                  <a:srgbClr val="000000"/>
                </a:solidFill>
                <a:highlight>
                  <a:srgbClr val="FFFF00"/>
                </a:highlight>
                <a:latin typeface="Cascadia Mono" panose="020B0609020000020004" pitchFamily="49" charset="0"/>
              </a:rPr>
              <a:t>(tom);  // </a:t>
            </a:r>
            <a:r>
              <a:rPr lang="uk-UA" sz="1800" dirty="0">
                <a:solidFill>
                  <a:srgbClr val="000000"/>
                </a:solidFill>
                <a:highlight>
                  <a:srgbClr val="FFFF00"/>
                </a:highlight>
                <a:latin typeface="Cascadia Mono" panose="020B0609020000020004" pitchFamily="49" charset="0"/>
              </a:rPr>
              <a:t>або </a:t>
            </a:r>
            <a:r>
              <a:rPr lang="en-US" b="1" i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Consolas" panose="020B0609020204030204" pitchFamily="49" charset="0"/>
              </a:rPr>
              <a:t>Person tom = </a:t>
            </a:r>
            <a:r>
              <a:rPr lang="en-US" b="1" i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Consolas" panose="020B0609020204030204" pitchFamily="49" charset="0"/>
              </a:rPr>
              <a:t>AppConfiguration.Get</a:t>
            </a:r>
            <a:r>
              <a:rPr lang="en-US" b="1" i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Consolas" panose="020B0609020204030204" pitchFamily="49" charset="0"/>
              </a:rPr>
              <a:t>&lt;Person&gt;();</a:t>
            </a:r>
            <a:endParaRPr lang="en-US" sz="1800" b="1" dirty="0">
              <a:solidFill>
                <a:srgbClr val="000000"/>
              </a:solidFill>
              <a:highlight>
                <a:srgbClr val="FFFF00"/>
              </a:highlight>
              <a:latin typeface="Cascadia Mono" panose="020B0609020000020004" pitchFamily="49" charset="0"/>
            </a:endParaRPr>
          </a:p>
          <a:p>
            <a:endParaRPr lang="uk-UA" sz="1800" dirty="0">
              <a:solidFill>
                <a:srgbClr val="000000"/>
              </a:solidFill>
              <a:latin typeface="Cascadia Mono" panose="020B0609020000020004" pitchFamily="49" charset="0"/>
            </a:endParaRPr>
          </a:p>
          <a:p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      </a:t>
            </a:r>
            <a:r>
              <a:rPr lang="en-US" sz="1800" dirty="0" err="1">
                <a:solidFill>
                  <a:srgbClr val="000000"/>
                </a:solidFill>
                <a:latin typeface="Cascadia Mono" panose="020B0609020000020004" pitchFamily="49" charset="0"/>
              </a:rPr>
              <a:t>app.Run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(</a:t>
            </a:r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async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(context) =&gt;</a:t>
            </a:r>
          </a:p>
          <a:p>
            <a:r>
              <a:rPr lang="uk-UA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      {</a:t>
            </a:r>
          </a:p>
          <a:p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          </a:t>
            </a:r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await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Cascadia Mono" panose="020B0609020000020004" pitchFamily="49" charset="0"/>
              </a:rPr>
              <a:t>context.Response.WriteAsync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(</a:t>
            </a:r>
            <a:r>
              <a:rPr lang="en-US" sz="1800" dirty="0">
                <a:solidFill>
                  <a:srgbClr val="A31515"/>
                </a:solidFill>
                <a:latin typeface="Cascadia Mono" panose="020B0609020000020004" pitchFamily="49" charset="0"/>
              </a:rPr>
              <a:t>$"&lt;p&gt;Name: 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{</a:t>
            </a:r>
            <a:r>
              <a:rPr lang="en-US" sz="1800" dirty="0" err="1">
                <a:solidFill>
                  <a:srgbClr val="000000"/>
                </a:solidFill>
                <a:latin typeface="Cascadia Mono" panose="020B0609020000020004" pitchFamily="49" charset="0"/>
              </a:rPr>
              <a:t>tom.Name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}</a:t>
            </a:r>
            <a:r>
              <a:rPr lang="en-US" sz="1800" dirty="0">
                <a:solidFill>
                  <a:srgbClr val="A31515"/>
                </a:solidFill>
                <a:latin typeface="Cascadia Mono" panose="020B0609020000020004" pitchFamily="49" charset="0"/>
              </a:rPr>
              <a:t>&lt;/p&gt;</a:t>
            </a:r>
          </a:p>
          <a:p>
            <a:r>
              <a:rPr lang="en-US" dirty="0">
                <a:solidFill>
                  <a:srgbClr val="A31515"/>
                </a:solidFill>
                <a:latin typeface="Cascadia Mono" panose="020B0609020000020004" pitchFamily="49" charset="0"/>
              </a:rPr>
              <a:t>                                                </a:t>
            </a:r>
            <a:r>
              <a:rPr lang="en-US" sz="1800" dirty="0">
                <a:solidFill>
                  <a:srgbClr val="A31515"/>
                </a:solidFill>
                <a:latin typeface="Cascadia Mono" panose="020B0609020000020004" pitchFamily="49" charset="0"/>
              </a:rPr>
              <a:t>&lt;p&gt;Age: 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{</a:t>
            </a:r>
            <a:r>
              <a:rPr lang="en-US" sz="1800" dirty="0" err="1">
                <a:solidFill>
                  <a:srgbClr val="000000"/>
                </a:solidFill>
                <a:latin typeface="Cascadia Mono" panose="020B0609020000020004" pitchFamily="49" charset="0"/>
              </a:rPr>
              <a:t>tom.Age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}</a:t>
            </a:r>
            <a:r>
              <a:rPr lang="en-US" sz="1800" dirty="0">
                <a:solidFill>
                  <a:srgbClr val="A31515"/>
                </a:solidFill>
                <a:latin typeface="Cascadia Mono" panose="020B0609020000020004" pitchFamily="49" charset="0"/>
              </a:rPr>
              <a:t>&lt;/p&gt;"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);</a:t>
            </a:r>
          </a:p>
          <a:p>
            <a:r>
              <a:rPr lang="uk-UA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      });</a:t>
            </a:r>
          </a:p>
          <a:p>
            <a:r>
              <a:rPr lang="uk-UA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  }</a:t>
            </a:r>
          </a:p>
          <a:p>
            <a:r>
              <a:rPr lang="uk-UA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}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546916240"/>
      </p:ext>
    </p:extLst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Місце для нижнього колонтитула 28">
            <a:extLst>
              <a:ext uri="{FF2B5EF4-FFF2-40B4-BE49-F238E27FC236}">
                <a16:creationId xmlns:a16="http://schemas.microsoft.com/office/drawing/2014/main" id="{BBCB9E86-E05A-4B48-ABA4-C58B0B71F5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713256" y="6588323"/>
            <a:ext cx="5368925" cy="236537"/>
          </a:xfrm>
        </p:spPr>
        <p:txBody>
          <a:bodyPr/>
          <a:lstStyle/>
          <a:p>
            <a:pPr algn="r">
              <a:defRPr/>
            </a:pP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ASP.NET Core 5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Лекція 0</a:t>
            </a: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/ Слайд </a:t>
            </a:r>
            <a:fld id="{9CDDF5ED-6654-4275-8216-A0D5237D2550}" type="slidenum">
              <a:rPr lang="uk-UA" sz="1600" b="1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r">
                <a:defRPr/>
              </a:pPr>
              <a:t>4</a:t>
            </a:fld>
            <a:endParaRPr lang="uk-UA" sz="1600" b="1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Прямоугольник 2">
            <a:extLst>
              <a:ext uri="{FF2B5EF4-FFF2-40B4-BE49-F238E27FC236}">
                <a16:creationId xmlns:a16="http://schemas.microsoft.com/office/drawing/2014/main" id="{D013C93F-BA4E-49E5-B732-03079A1B6752}"/>
              </a:ext>
            </a:extLst>
          </p:cNvPr>
          <p:cNvSpPr/>
          <p:nvPr/>
        </p:nvSpPr>
        <p:spPr>
          <a:xfrm>
            <a:off x="195315" y="234212"/>
            <a:ext cx="11996685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GetSection</a:t>
            </a:r>
            <a:r>
              <a:rPr lang="uk-UA" sz="2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2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string key</a:t>
            </a:r>
            <a:r>
              <a:rPr lang="uk-UA" sz="2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– </a:t>
            </a:r>
            <a:r>
              <a:rPr lang="uk-UA" sz="28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повертає секцію конфігурації, яка відповідає ключу </a:t>
            </a:r>
            <a:r>
              <a:rPr lang="en-US" sz="2800" b="1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key</a:t>
            </a:r>
            <a:r>
              <a:rPr lang="en-US" sz="28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uk-UA" sz="28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ик 2">
            <a:extLst>
              <a:ext uri="{FF2B5EF4-FFF2-40B4-BE49-F238E27FC236}">
                <a16:creationId xmlns:a16="http://schemas.microsoft.com/office/drawing/2014/main" id="{0C77CB7A-A369-4FB7-98AD-AED8D2AAAB29}"/>
              </a:ext>
            </a:extLst>
          </p:cNvPr>
          <p:cNvSpPr/>
          <p:nvPr/>
        </p:nvSpPr>
        <p:spPr>
          <a:xfrm>
            <a:off x="195314" y="1192074"/>
            <a:ext cx="11996685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800" dirty="0">
                <a:latin typeface="Arial" panose="020B0604020202020204" pitchFamily="34" charset="0"/>
                <a:cs typeface="Arial" panose="020B0604020202020204" pitchFamily="34" charset="0"/>
              </a:rPr>
              <a:t>Конфігурація може також бути представлена інтерфейсом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IConfigurationRoot</a:t>
            </a:r>
            <a:r>
              <a:rPr lang="uk-UA" sz="2800" dirty="0">
                <a:latin typeface="Arial" panose="020B0604020202020204" pitchFamily="34" charset="0"/>
                <a:cs typeface="Arial" panose="020B0604020202020204" pitchFamily="34" charset="0"/>
              </a:rPr>
              <a:t>, який </a:t>
            </a:r>
            <a:r>
              <a:rPr lang="uk-UA" sz="2800" dirty="0" err="1">
                <a:latin typeface="Arial" panose="020B0604020202020204" pitchFamily="34" charset="0"/>
                <a:cs typeface="Arial" panose="020B0604020202020204" pitchFamily="34" charset="0"/>
              </a:rPr>
              <a:t>наслідується</a:t>
            </a:r>
            <a:r>
              <a:rPr lang="uk-UA" sz="2800" dirty="0">
                <a:latin typeface="Arial" panose="020B0604020202020204" pitchFamily="34" charset="0"/>
                <a:cs typeface="Arial" panose="020B0604020202020204" pitchFamily="34" charset="0"/>
              </a:rPr>
              <a:t> від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IConfiguration</a:t>
            </a:r>
            <a:r>
              <a:rPr lang="uk-UA" sz="2800" b="1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uk-UA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26CA54E-7ED3-4829-A105-D05C22382D73}"/>
              </a:ext>
            </a:extLst>
          </p:cNvPr>
          <p:cNvSpPr txBox="1"/>
          <p:nvPr/>
        </p:nvSpPr>
        <p:spPr>
          <a:xfrm>
            <a:off x="195313" y="2146181"/>
            <a:ext cx="8273278" cy="1477328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-US" sz="1800" b="1" dirty="0">
                <a:solidFill>
                  <a:srgbClr val="0000FF"/>
                </a:solidFill>
                <a:latin typeface="Cascadia Mono" panose="020B0609020000020004" pitchFamily="49" charset="0"/>
              </a:rPr>
              <a:t>public</a:t>
            </a:r>
            <a:r>
              <a:rPr lang="en-US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1800" b="1" dirty="0">
                <a:solidFill>
                  <a:srgbClr val="0000FF"/>
                </a:solidFill>
                <a:latin typeface="Cascadia Mono" panose="020B0609020000020004" pitchFamily="49" charset="0"/>
              </a:rPr>
              <a:t>interface</a:t>
            </a:r>
            <a:r>
              <a:rPr lang="en-US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1800" b="1" dirty="0" err="1">
                <a:solidFill>
                  <a:srgbClr val="2B91AF"/>
                </a:solidFill>
                <a:latin typeface="Cascadia Mono" panose="020B0609020000020004" pitchFamily="49" charset="0"/>
              </a:rPr>
              <a:t>IConfigurationRoot</a:t>
            </a:r>
            <a:r>
              <a:rPr lang="en-US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: </a:t>
            </a:r>
            <a:r>
              <a:rPr lang="en-US" sz="1800" b="1" dirty="0" err="1">
                <a:solidFill>
                  <a:srgbClr val="000000"/>
                </a:solidFill>
                <a:latin typeface="Cascadia Mono" panose="020B0609020000020004" pitchFamily="49" charset="0"/>
              </a:rPr>
              <a:t>IConfiguration</a:t>
            </a:r>
            <a:endParaRPr lang="en-US" sz="1800" b="1" dirty="0">
              <a:solidFill>
                <a:srgbClr val="000000"/>
              </a:solidFill>
              <a:latin typeface="Cascadia Mono" panose="020B0609020000020004" pitchFamily="49" charset="0"/>
            </a:endParaRPr>
          </a:p>
          <a:p>
            <a:r>
              <a:rPr lang="uk-UA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{</a:t>
            </a:r>
          </a:p>
          <a:p>
            <a:r>
              <a:rPr lang="en-US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   </a:t>
            </a:r>
            <a:r>
              <a:rPr lang="en-US" sz="1800" b="1" dirty="0" err="1">
                <a:solidFill>
                  <a:srgbClr val="000000"/>
                </a:solidFill>
                <a:latin typeface="Cascadia Mono" panose="020B0609020000020004" pitchFamily="49" charset="0"/>
              </a:rPr>
              <a:t>IEnumerable</a:t>
            </a:r>
            <a:r>
              <a:rPr lang="en-US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&lt;</a:t>
            </a:r>
            <a:r>
              <a:rPr lang="en-US" sz="1800" b="1" dirty="0" err="1">
                <a:solidFill>
                  <a:srgbClr val="000000"/>
                </a:solidFill>
                <a:latin typeface="Cascadia Mono" panose="020B0609020000020004" pitchFamily="49" charset="0"/>
              </a:rPr>
              <a:t>IConfigurationProvider</a:t>
            </a:r>
            <a:r>
              <a:rPr lang="en-US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&gt; Providers { </a:t>
            </a:r>
            <a:r>
              <a:rPr lang="en-US" sz="1800" b="1" dirty="0">
                <a:solidFill>
                  <a:srgbClr val="0000FF"/>
                </a:solidFill>
                <a:latin typeface="Cascadia Mono" panose="020B0609020000020004" pitchFamily="49" charset="0"/>
              </a:rPr>
              <a:t>get</a:t>
            </a:r>
            <a:r>
              <a:rPr lang="en-US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; }</a:t>
            </a:r>
          </a:p>
          <a:p>
            <a:r>
              <a:rPr lang="en-US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   </a:t>
            </a:r>
            <a:r>
              <a:rPr lang="en-US" sz="1800" b="1" dirty="0">
                <a:solidFill>
                  <a:srgbClr val="0000FF"/>
                </a:solidFill>
                <a:latin typeface="Cascadia Mono" panose="020B0609020000020004" pitchFamily="49" charset="0"/>
              </a:rPr>
              <a:t>void</a:t>
            </a:r>
            <a:r>
              <a:rPr lang="en-US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Reload();</a:t>
            </a:r>
          </a:p>
          <a:p>
            <a:r>
              <a:rPr lang="uk-UA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}</a:t>
            </a:r>
            <a:endParaRPr lang="uk-UA" b="1" dirty="0"/>
          </a:p>
        </p:txBody>
      </p:sp>
      <p:sp>
        <p:nvSpPr>
          <p:cNvPr id="16" name="Прямоугольник 2">
            <a:extLst>
              <a:ext uri="{FF2B5EF4-FFF2-40B4-BE49-F238E27FC236}">
                <a16:creationId xmlns:a16="http://schemas.microsoft.com/office/drawing/2014/main" id="{294E7576-9B50-42FB-A6EE-F9B25CDA854B}"/>
              </a:ext>
            </a:extLst>
          </p:cNvPr>
          <p:cNvSpPr/>
          <p:nvPr/>
        </p:nvSpPr>
        <p:spPr>
          <a:xfrm>
            <a:off x="195313" y="3765467"/>
            <a:ext cx="1199668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800" dirty="0">
                <a:latin typeface="Arial" panose="020B0604020202020204" pitchFamily="34" charset="0"/>
                <a:cs typeface="Arial" panose="020B0604020202020204" pitchFamily="34" charset="0"/>
              </a:rPr>
              <a:t>Властивість 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Providers</a:t>
            </a:r>
            <a:r>
              <a:rPr lang="uk-UA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sz="2800" dirty="0">
                <a:latin typeface="Arial" panose="020B0604020202020204" pitchFamily="34" charset="0"/>
                <a:cs typeface="Arial" panose="020B0604020202020204" pitchFamily="34" charset="0"/>
              </a:rPr>
              <a:t>повертає колекцію провайдерів конфігурації.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uk-UA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Прямоугольник 2">
            <a:extLst>
              <a:ext uri="{FF2B5EF4-FFF2-40B4-BE49-F238E27FC236}">
                <a16:creationId xmlns:a16="http://schemas.microsoft.com/office/drawing/2014/main" id="{195D7871-0F91-4365-A2F6-26A3120158C4}"/>
              </a:ext>
            </a:extLst>
          </p:cNvPr>
          <p:cNvSpPr/>
          <p:nvPr/>
        </p:nvSpPr>
        <p:spPr>
          <a:xfrm>
            <a:off x="195315" y="4430645"/>
            <a:ext cx="11996685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800" dirty="0">
                <a:latin typeface="Arial" panose="020B0604020202020204" pitchFamily="34" charset="0"/>
                <a:cs typeface="Arial" panose="020B0604020202020204" pitchFamily="34" charset="0"/>
              </a:rPr>
              <a:t>Метод 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Reload()</a:t>
            </a:r>
            <a:r>
              <a:rPr lang="uk-UA" sz="2800" dirty="0">
                <a:latin typeface="Arial" panose="020B0604020202020204" pitchFamily="34" charset="0"/>
                <a:cs typeface="Arial" panose="020B0604020202020204" pitchFamily="34" charset="0"/>
              </a:rPr>
              <a:t> перезавантажує всі конфігураційні налаштування у вигляді набору пар «ключ»-«значення».</a:t>
            </a:r>
          </a:p>
        </p:txBody>
      </p:sp>
      <p:sp>
        <p:nvSpPr>
          <p:cNvPr id="9" name="Прямоугольник 2">
            <a:extLst>
              <a:ext uri="{FF2B5EF4-FFF2-40B4-BE49-F238E27FC236}">
                <a16:creationId xmlns:a16="http://schemas.microsoft.com/office/drawing/2014/main" id="{7DCDD6F7-0763-4CFC-8E00-2627B325B8C3}"/>
              </a:ext>
            </a:extLst>
          </p:cNvPr>
          <p:cNvSpPr/>
          <p:nvPr/>
        </p:nvSpPr>
        <p:spPr>
          <a:xfrm>
            <a:off x="195312" y="5430919"/>
            <a:ext cx="11996685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800" dirty="0">
                <a:latin typeface="Arial" panose="020B0604020202020204" pitchFamily="34" charset="0"/>
                <a:cs typeface="Arial" panose="020B0604020202020204" pitchFamily="34" charset="0"/>
              </a:rPr>
              <a:t>Об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’</a:t>
            </a:r>
            <a:r>
              <a:rPr lang="uk-UA" sz="2800" dirty="0" err="1">
                <a:latin typeface="Arial" panose="020B0604020202020204" pitchFamily="34" charset="0"/>
                <a:cs typeface="Arial" panose="020B0604020202020204" pitchFamily="34" charset="0"/>
              </a:rPr>
              <a:t>єкт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IConfiguration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sz="2800" dirty="0">
                <a:latin typeface="Arial" panose="020B0604020202020204" pitchFamily="34" charset="0"/>
                <a:cs typeface="Arial" panose="020B0604020202020204" pitchFamily="34" charset="0"/>
              </a:rPr>
              <a:t>по-суті зберігає всі конфігураційні налаштування у вигляді набору пар </a:t>
            </a:r>
            <a:r>
              <a:rPr lang="uk-UA" sz="2800" b="1" dirty="0">
                <a:latin typeface="Arial" panose="020B0604020202020204" pitchFamily="34" charset="0"/>
                <a:cs typeface="Arial" panose="020B0604020202020204" pitchFamily="34" charset="0"/>
              </a:rPr>
              <a:t>«ключ»</a:t>
            </a:r>
            <a:r>
              <a:rPr lang="uk-UA" sz="2800" dirty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uk-UA" sz="2800" b="1" dirty="0">
                <a:latin typeface="Arial" panose="020B0604020202020204" pitchFamily="34" charset="0"/>
                <a:cs typeface="Arial" panose="020B0604020202020204" pitchFamily="34" charset="0"/>
              </a:rPr>
              <a:t>«значення»</a:t>
            </a:r>
            <a:r>
              <a:rPr lang="uk-UA" sz="2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348823752"/>
      </p:ext>
    </p:extLst>
  </p:cSld>
  <p:clrMapOvr>
    <a:masterClrMapping/>
  </p:clrMapOvr>
  <p:transition/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Місце для нижнього колонтитула 28">
            <a:extLst>
              <a:ext uri="{FF2B5EF4-FFF2-40B4-BE49-F238E27FC236}">
                <a16:creationId xmlns:a16="http://schemas.microsoft.com/office/drawing/2014/main" id="{BBCB9E86-E05A-4B48-ABA4-C58B0B71F5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713256" y="6588323"/>
            <a:ext cx="5368925" cy="236537"/>
          </a:xfrm>
        </p:spPr>
        <p:txBody>
          <a:bodyPr/>
          <a:lstStyle/>
          <a:p>
            <a:pPr algn="r">
              <a:defRPr/>
            </a:pP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ASP.NET Core 5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Лекція 0</a:t>
            </a: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/ Слайд </a:t>
            </a:r>
            <a:fld id="{9CDDF5ED-6654-4275-8216-A0D5237D2550}" type="slidenum">
              <a:rPr lang="uk-UA" sz="1600" b="1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r">
                <a:defRPr/>
              </a:pPr>
              <a:t>40</a:t>
            </a:fld>
            <a:endParaRPr lang="uk-UA" sz="1600" b="1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Прямоугольник 2">
            <a:extLst>
              <a:ext uri="{FF2B5EF4-FFF2-40B4-BE49-F238E27FC236}">
                <a16:creationId xmlns:a16="http://schemas.microsoft.com/office/drawing/2014/main" id="{D013C93F-BA4E-49E5-B732-03079A1B6752}"/>
              </a:ext>
            </a:extLst>
          </p:cNvPr>
          <p:cNvSpPr/>
          <p:nvPr/>
        </p:nvSpPr>
        <p:spPr>
          <a:xfrm>
            <a:off x="195315" y="234212"/>
            <a:ext cx="1199668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Приклад </a:t>
            </a:r>
            <a:r>
              <a:rPr lang="uk-UA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прив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’</a:t>
            </a:r>
            <a:r>
              <a:rPr lang="uk-UA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язки</a:t>
            </a:r>
            <a:r>
              <a:rPr lang="uk-UA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складних структур даних: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043D2B1-8DEF-4AEA-A589-673C919BADC8}"/>
              </a:ext>
            </a:extLst>
          </p:cNvPr>
          <p:cNvSpPr txBox="1"/>
          <p:nvPr/>
        </p:nvSpPr>
        <p:spPr>
          <a:xfrm>
            <a:off x="195315" y="888227"/>
            <a:ext cx="3678416" cy="3693319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uk-UA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{</a:t>
            </a:r>
          </a:p>
          <a:p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</a:t>
            </a:r>
            <a:r>
              <a:rPr lang="en-US" sz="1800" dirty="0">
                <a:solidFill>
                  <a:srgbClr val="A31515"/>
                </a:solidFill>
                <a:latin typeface="Cascadia Mono" panose="020B0609020000020004" pitchFamily="49" charset="0"/>
              </a:rPr>
              <a:t>"age"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: 18,</a:t>
            </a:r>
          </a:p>
          <a:p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</a:t>
            </a:r>
            <a:r>
              <a:rPr lang="en-US" sz="1800" dirty="0">
                <a:solidFill>
                  <a:srgbClr val="A31515"/>
                </a:solidFill>
                <a:latin typeface="Cascadia Mono" panose="020B0609020000020004" pitchFamily="49" charset="0"/>
              </a:rPr>
              <a:t>"name"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: </a:t>
            </a:r>
            <a:r>
              <a:rPr lang="en-US" sz="1800" dirty="0">
                <a:solidFill>
                  <a:srgbClr val="A31515"/>
                </a:solidFill>
                <a:latin typeface="Cascadia Mono" panose="020B0609020000020004" pitchFamily="49" charset="0"/>
              </a:rPr>
              <a:t>"Tom"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,</a:t>
            </a:r>
          </a:p>
          <a:p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</a:t>
            </a:r>
            <a:r>
              <a:rPr lang="en-US" sz="1800" dirty="0">
                <a:solidFill>
                  <a:srgbClr val="A31515"/>
                </a:solidFill>
                <a:latin typeface="Cascadia Mono" panose="020B0609020000020004" pitchFamily="49" charset="0"/>
              </a:rPr>
              <a:t>"languages"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: [</a:t>
            </a:r>
          </a:p>
          <a:p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  </a:t>
            </a:r>
            <a:r>
              <a:rPr lang="en-US" sz="1800" dirty="0">
                <a:solidFill>
                  <a:srgbClr val="A31515"/>
                </a:solidFill>
                <a:latin typeface="Cascadia Mono" panose="020B0609020000020004" pitchFamily="49" charset="0"/>
              </a:rPr>
              <a:t>"English"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,</a:t>
            </a:r>
          </a:p>
          <a:p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  </a:t>
            </a:r>
            <a:r>
              <a:rPr lang="en-US" sz="1800" dirty="0">
                <a:solidFill>
                  <a:srgbClr val="A31515"/>
                </a:solidFill>
                <a:latin typeface="Cascadia Mono" panose="020B0609020000020004" pitchFamily="49" charset="0"/>
              </a:rPr>
              <a:t>"German"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,</a:t>
            </a:r>
          </a:p>
          <a:p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  </a:t>
            </a:r>
            <a:r>
              <a:rPr lang="en-US" sz="1800" dirty="0">
                <a:solidFill>
                  <a:srgbClr val="A31515"/>
                </a:solidFill>
                <a:latin typeface="Cascadia Mono" panose="020B0609020000020004" pitchFamily="49" charset="0"/>
              </a:rPr>
              <a:t>"Spanish"</a:t>
            </a:r>
            <a:endParaRPr lang="en-US" sz="1800" dirty="0">
              <a:solidFill>
                <a:srgbClr val="000000"/>
              </a:solidFill>
              <a:latin typeface="Cascadia Mono" panose="020B0609020000020004" pitchFamily="49" charset="0"/>
            </a:endParaRPr>
          </a:p>
          <a:p>
            <a:r>
              <a:rPr lang="uk-UA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],</a:t>
            </a:r>
          </a:p>
          <a:p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</a:t>
            </a:r>
            <a:r>
              <a:rPr lang="en-US" sz="1800" dirty="0">
                <a:solidFill>
                  <a:srgbClr val="A31515"/>
                </a:solidFill>
                <a:latin typeface="Cascadia Mono" panose="020B0609020000020004" pitchFamily="49" charset="0"/>
              </a:rPr>
              <a:t>"company"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: {</a:t>
            </a:r>
          </a:p>
          <a:p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  </a:t>
            </a:r>
            <a:r>
              <a:rPr lang="en-US" sz="1800" dirty="0">
                <a:solidFill>
                  <a:srgbClr val="A31515"/>
                </a:solidFill>
                <a:latin typeface="Cascadia Mono" panose="020B0609020000020004" pitchFamily="49" charset="0"/>
              </a:rPr>
              <a:t>"title"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: </a:t>
            </a:r>
            <a:r>
              <a:rPr lang="en-US" sz="1800" dirty="0">
                <a:solidFill>
                  <a:srgbClr val="A31515"/>
                </a:solidFill>
                <a:latin typeface="Cascadia Mono" panose="020B0609020000020004" pitchFamily="49" charset="0"/>
              </a:rPr>
              <a:t>"Microsoft"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,</a:t>
            </a:r>
          </a:p>
          <a:p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  </a:t>
            </a:r>
            <a:r>
              <a:rPr lang="en-US" sz="1800" dirty="0">
                <a:solidFill>
                  <a:srgbClr val="A31515"/>
                </a:solidFill>
                <a:latin typeface="Cascadia Mono" panose="020B0609020000020004" pitchFamily="49" charset="0"/>
              </a:rPr>
              <a:t>"country"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: </a:t>
            </a:r>
            <a:r>
              <a:rPr lang="en-US" sz="1800" dirty="0">
                <a:solidFill>
                  <a:srgbClr val="A31515"/>
                </a:solidFill>
                <a:latin typeface="Cascadia Mono" panose="020B0609020000020004" pitchFamily="49" charset="0"/>
              </a:rPr>
              <a:t>"USA"</a:t>
            </a:r>
            <a:endParaRPr lang="en-US" sz="1800" dirty="0">
              <a:solidFill>
                <a:srgbClr val="000000"/>
              </a:solidFill>
              <a:latin typeface="Cascadia Mono" panose="020B0609020000020004" pitchFamily="49" charset="0"/>
            </a:endParaRPr>
          </a:p>
          <a:p>
            <a:r>
              <a:rPr lang="uk-UA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}</a:t>
            </a:r>
          </a:p>
          <a:p>
            <a:r>
              <a:rPr lang="uk-UA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}</a:t>
            </a:r>
            <a:endParaRPr lang="uk-UA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C4BF1AE-5E4F-439F-B9C4-54E947851A58}"/>
              </a:ext>
            </a:extLst>
          </p:cNvPr>
          <p:cNvSpPr txBox="1"/>
          <p:nvPr/>
        </p:nvSpPr>
        <p:spPr>
          <a:xfrm>
            <a:off x="4276899" y="888227"/>
            <a:ext cx="7011786" cy="341632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public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class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1800" dirty="0">
                <a:solidFill>
                  <a:srgbClr val="2B91AF"/>
                </a:solidFill>
                <a:latin typeface="Cascadia Mono" panose="020B0609020000020004" pitchFamily="49" charset="0"/>
              </a:rPr>
              <a:t>Person</a:t>
            </a:r>
            <a:endParaRPr lang="en-US" sz="1800" dirty="0">
              <a:solidFill>
                <a:srgbClr val="000000"/>
              </a:solidFill>
              <a:latin typeface="Cascadia Mono" panose="020B0609020000020004" pitchFamily="49" charset="0"/>
            </a:endParaRPr>
          </a:p>
          <a:p>
            <a:r>
              <a:rPr lang="uk-UA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{</a:t>
            </a:r>
          </a:p>
          <a:p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  </a:t>
            </a:r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public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string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Name { </a:t>
            </a:r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get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; </a:t>
            </a:r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set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; }</a:t>
            </a:r>
          </a:p>
          <a:p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  </a:t>
            </a:r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public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int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Age { </a:t>
            </a:r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get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; </a:t>
            </a:r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set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; }</a:t>
            </a:r>
          </a:p>
          <a:p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  </a:t>
            </a:r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public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List&lt;</a:t>
            </a:r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string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&gt; Languages { </a:t>
            </a:r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get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; </a:t>
            </a:r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set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; }</a:t>
            </a:r>
          </a:p>
          <a:p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  </a:t>
            </a:r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public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Company </a:t>
            </a:r>
            <a:r>
              <a:rPr lang="en-US" sz="1800" dirty="0" err="1">
                <a:solidFill>
                  <a:srgbClr val="000000"/>
                </a:solidFill>
                <a:latin typeface="Cascadia Mono" panose="020B0609020000020004" pitchFamily="49" charset="0"/>
              </a:rPr>
              <a:t>Company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{ </a:t>
            </a:r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get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; </a:t>
            </a:r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set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; }</a:t>
            </a:r>
          </a:p>
          <a:p>
            <a:r>
              <a:rPr lang="uk-UA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}</a:t>
            </a:r>
          </a:p>
          <a:p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public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class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1800" dirty="0">
                <a:solidFill>
                  <a:srgbClr val="2B91AF"/>
                </a:solidFill>
                <a:latin typeface="Cascadia Mono" panose="020B0609020000020004" pitchFamily="49" charset="0"/>
              </a:rPr>
              <a:t>Company</a:t>
            </a:r>
            <a:endParaRPr lang="en-US" sz="1800" dirty="0">
              <a:solidFill>
                <a:srgbClr val="000000"/>
              </a:solidFill>
              <a:latin typeface="Cascadia Mono" panose="020B0609020000020004" pitchFamily="49" charset="0"/>
            </a:endParaRPr>
          </a:p>
          <a:p>
            <a:r>
              <a:rPr lang="uk-UA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{</a:t>
            </a:r>
          </a:p>
          <a:p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  </a:t>
            </a:r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public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string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Title { </a:t>
            </a:r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get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; </a:t>
            </a:r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set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; }</a:t>
            </a:r>
          </a:p>
          <a:p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  </a:t>
            </a:r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public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string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Country { </a:t>
            </a:r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get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; </a:t>
            </a:r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set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; }</a:t>
            </a:r>
          </a:p>
          <a:p>
            <a:r>
              <a:rPr lang="uk-UA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}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399248529"/>
      </p:ext>
    </p:extLst>
  </p:cSld>
  <p:clrMapOvr>
    <a:masterClrMapping/>
  </p:clrMapOvr>
  <p:transition/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Місце для нижнього колонтитула 28">
            <a:extLst>
              <a:ext uri="{FF2B5EF4-FFF2-40B4-BE49-F238E27FC236}">
                <a16:creationId xmlns:a16="http://schemas.microsoft.com/office/drawing/2014/main" id="{BBCB9E86-E05A-4B48-ABA4-C58B0B71F5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713256" y="6588323"/>
            <a:ext cx="5368925" cy="236537"/>
          </a:xfrm>
        </p:spPr>
        <p:txBody>
          <a:bodyPr/>
          <a:lstStyle/>
          <a:p>
            <a:pPr algn="r">
              <a:defRPr/>
            </a:pP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ASP.NET Core 5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Лекція 0</a:t>
            </a: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/ Слайд </a:t>
            </a:r>
            <a:fld id="{9CDDF5ED-6654-4275-8216-A0D5237D2550}" type="slidenum">
              <a:rPr lang="uk-UA" sz="1600" b="1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r">
                <a:defRPr/>
              </a:pPr>
              <a:t>41</a:t>
            </a:fld>
            <a:endParaRPr lang="uk-UA" sz="1600" b="1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B9A5284-E4A6-40A4-9A90-AFA7C6A4E431}"/>
              </a:ext>
            </a:extLst>
          </p:cNvPr>
          <p:cNvSpPr txBox="1"/>
          <p:nvPr/>
        </p:nvSpPr>
        <p:spPr>
          <a:xfrm>
            <a:off x="265498" y="158087"/>
            <a:ext cx="11661003" cy="5918736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>
              <a:lnSpc>
                <a:spcPct val="75000"/>
              </a:lnSpc>
            </a:pPr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public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class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1800" dirty="0">
                <a:solidFill>
                  <a:srgbClr val="2B91AF"/>
                </a:solidFill>
                <a:latin typeface="Cascadia Mono" panose="020B0609020000020004" pitchFamily="49" charset="0"/>
              </a:rPr>
              <a:t>Startup</a:t>
            </a:r>
            <a:r>
              <a:rPr lang="uk-UA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uk-UA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{</a:t>
            </a:r>
          </a:p>
          <a:p>
            <a:pPr>
              <a:lnSpc>
                <a:spcPct val="75000"/>
              </a:lnSpc>
            </a:pP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  </a:t>
            </a:r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public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1800" dirty="0">
                <a:solidFill>
                  <a:srgbClr val="2B91AF"/>
                </a:solidFill>
                <a:latin typeface="Cascadia Mono" panose="020B0609020000020004" pitchFamily="49" charset="0"/>
              </a:rPr>
              <a:t>Startup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()</a:t>
            </a:r>
            <a:r>
              <a:rPr lang="uk-UA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{</a:t>
            </a:r>
          </a:p>
          <a:p>
            <a:pPr>
              <a:lnSpc>
                <a:spcPct val="75000"/>
              </a:lnSpc>
            </a:pP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      </a:t>
            </a:r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var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builder = </a:t>
            </a:r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new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Cascadia Mono" panose="020B0609020000020004" pitchFamily="49" charset="0"/>
              </a:rPr>
              <a:t>ConfigurationBuilder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()</a:t>
            </a:r>
          </a:p>
          <a:p>
            <a:pPr>
              <a:lnSpc>
                <a:spcPct val="75000"/>
              </a:lnSpc>
            </a:pP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          .</a:t>
            </a:r>
            <a:r>
              <a:rPr lang="en-US" sz="1800" dirty="0" err="1">
                <a:solidFill>
                  <a:srgbClr val="000000"/>
                </a:solidFill>
                <a:latin typeface="Cascadia Mono" panose="020B0609020000020004" pitchFamily="49" charset="0"/>
              </a:rPr>
              <a:t>AddJsonFile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(</a:t>
            </a:r>
            <a:r>
              <a:rPr lang="en-US" sz="1800" dirty="0">
                <a:solidFill>
                  <a:srgbClr val="A31515"/>
                </a:solidFill>
                <a:latin typeface="Cascadia Mono" panose="020B0609020000020004" pitchFamily="49" charset="0"/>
              </a:rPr>
              <a:t>"</a:t>
            </a:r>
            <a:r>
              <a:rPr lang="en-US" sz="1800" dirty="0" err="1">
                <a:solidFill>
                  <a:srgbClr val="A31515"/>
                </a:solidFill>
                <a:latin typeface="Cascadia Mono" panose="020B0609020000020004" pitchFamily="49" charset="0"/>
              </a:rPr>
              <a:t>person.json</a:t>
            </a:r>
            <a:r>
              <a:rPr lang="en-US" sz="1800" dirty="0">
                <a:solidFill>
                  <a:srgbClr val="A31515"/>
                </a:solidFill>
                <a:latin typeface="Cascadia Mono" panose="020B0609020000020004" pitchFamily="49" charset="0"/>
              </a:rPr>
              <a:t>"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);</a:t>
            </a:r>
          </a:p>
          <a:p>
            <a:pPr>
              <a:lnSpc>
                <a:spcPct val="75000"/>
              </a:lnSpc>
            </a:pPr>
            <a:endParaRPr lang="uk-UA" sz="1800" dirty="0">
              <a:solidFill>
                <a:srgbClr val="000000"/>
              </a:solidFill>
              <a:latin typeface="Cascadia Mono" panose="020B0609020000020004" pitchFamily="49" charset="0"/>
            </a:endParaRPr>
          </a:p>
          <a:p>
            <a:pPr>
              <a:lnSpc>
                <a:spcPct val="75000"/>
              </a:lnSpc>
            </a:pP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      </a:t>
            </a:r>
            <a:r>
              <a:rPr lang="en-US" sz="1800" dirty="0" err="1">
                <a:solidFill>
                  <a:srgbClr val="000000"/>
                </a:solidFill>
                <a:latin typeface="Cascadia Mono" panose="020B0609020000020004" pitchFamily="49" charset="0"/>
              </a:rPr>
              <a:t>AppConfiguration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= </a:t>
            </a:r>
            <a:r>
              <a:rPr lang="en-US" sz="1800" dirty="0" err="1">
                <a:solidFill>
                  <a:srgbClr val="000000"/>
                </a:solidFill>
                <a:latin typeface="Cascadia Mono" panose="020B0609020000020004" pitchFamily="49" charset="0"/>
              </a:rPr>
              <a:t>builder.Build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();</a:t>
            </a:r>
          </a:p>
          <a:p>
            <a:pPr>
              <a:lnSpc>
                <a:spcPct val="75000"/>
              </a:lnSpc>
            </a:pPr>
            <a:r>
              <a:rPr lang="uk-UA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  }</a:t>
            </a:r>
          </a:p>
          <a:p>
            <a:pPr>
              <a:lnSpc>
                <a:spcPct val="75000"/>
              </a:lnSpc>
            </a:pP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  </a:t>
            </a:r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public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Cascadia Mono" panose="020B0609020000020004" pitchFamily="49" charset="0"/>
              </a:rPr>
              <a:t>IConfiguration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Cascadia Mono" panose="020B0609020000020004" pitchFamily="49" charset="0"/>
              </a:rPr>
              <a:t>AppConfiguration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{ </a:t>
            </a:r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get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; </a:t>
            </a:r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set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; }</a:t>
            </a:r>
            <a:endParaRPr lang="uk-UA" sz="1800" dirty="0">
              <a:solidFill>
                <a:srgbClr val="000000"/>
              </a:solidFill>
              <a:latin typeface="Cascadia Mono" panose="020B0609020000020004" pitchFamily="49" charset="0"/>
            </a:endParaRPr>
          </a:p>
          <a:p>
            <a:pPr>
              <a:lnSpc>
                <a:spcPct val="75000"/>
              </a:lnSpc>
            </a:pP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  </a:t>
            </a:r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public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void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Configure(</a:t>
            </a:r>
            <a:r>
              <a:rPr lang="en-US" sz="1800" dirty="0" err="1">
                <a:solidFill>
                  <a:srgbClr val="000000"/>
                </a:solidFill>
                <a:latin typeface="Cascadia Mono" panose="020B0609020000020004" pitchFamily="49" charset="0"/>
              </a:rPr>
              <a:t>IApplicationBuilder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app)</a:t>
            </a:r>
            <a:r>
              <a:rPr lang="uk-UA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{</a:t>
            </a:r>
          </a:p>
          <a:p>
            <a:pPr>
              <a:lnSpc>
                <a:spcPct val="75000"/>
              </a:lnSpc>
            </a:pP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      </a:t>
            </a:r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var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tom = </a:t>
            </a:r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new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Person();</a:t>
            </a:r>
          </a:p>
          <a:p>
            <a:pPr>
              <a:lnSpc>
                <a:spcPct val="75000"/>
              </a:lnSpc>
            </a:pP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      </a:t>
            </a:r>
            <a:r>
              <a:rPr lang="en-US" sz="1800" dirty="0" err="1">
                <a:solidFill>
                  <a:srgbClr val="000000"/>
                </a:solidFill>
                <a:latin typeface="Cascadia Mono" panose="020B0609020000020004" pitchFamily="49" charset="0"/>
              </a:rPr>
              <a:t>AppConfiguration.Bind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(tom);</a:t>
            </a:r>
          </a:p>
          <a:p>
            <a:pPr>
              <a:lnSpc>
                <a:spcPct val="75000"/>
              </a:lnSpc>
            </a:pPr>
            <a:endParaRPr lang="uk-UA" sz="1800" dirty="0">
              <a:solidFill>
                <a:srgbClr val="000000"/>
              </a:solidFill>
              <a:latin typeface="Cascadia Mono" panose="020B0609020000020004" pitchFamily="49" charset="0"/>
            </a:endParaRPr>
          </a:p>
          <a:p>
            <a:pPr>
              <a:lnSpc>
                <a:spcPct val="75000"/>
              </a:lnSpc>
            </a:pP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      </a:t>
            </a:r>
            <a:r>
              <a:rPr lang="en-US" sz="1800" dirty="0" err="1">
                <a:solidFill>
                  <a:srgbClr val="000000"/>
                </a:solidFill>
                <a:latin typeface="Cascadia Mono" panose="020B0609020000020004" pitchFamily="49" charset="0"/>
              </a:rPr>
              <a:t>app.Run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(</a:t>
            </a:r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async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(context) =&gt;</a:t>
            </a:r>
          </a:p>
          <a:p>
            <a:pPr>
              <a:lnSpc>
                <a:spcPct val="75000"/>
              </a:lnSpc>
            </a:pPr>
            <a:r>
              <a:rPr lang="uk-UA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      {</a:t>
            </a:r>
          </a:p>
          <a:p>
            <a:pPr>
              <a:lnSpc>
                <a:spcPct val="75000"/>
              </a:lnSpc>
            </a:pP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          </a:t>
            </a:r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string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name = </a:t>
            </a:r>
            <a:r>
              <a:rPr lang="en-US" sz="1800" dirty="0">
                <a:solidFill>
                  <a:srgbClr val="A31515"/>
                </a:solidFill>
                <a:latin typeface="Cascadia Mono" panose="020B0609020000020004" pitchFamily="49" charset="0"/>
              </a:rPr>
              <a:t>$"&lt;p&gt;Name: 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{</a:t>
            </a:r>
            <a:r>
              <a:rPr lang="en-US" sz="1800" dirty="0" err="1">
                <a:solidFill>
                  <a:srgbClr val="000000"/>
                </a:solidFill>
                <a:latin typeface="Cascadia Mono" panose="020B0609020000020004" pitchFamily="49" charset="0"/>
              </a:rPr>
              <a:t>tom.Name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}</a:t>
            </a:r>
            <a:r>
              <a:rPr lang="en-US" sz="1800" dirty="0">
                <a:solidFill>
                  <a:srgbClr val="A31515"/>
                </a:solidFill>
                <a:latin typeface="Cascadia Mono" panose="020B0609020000020004" pitchFamily="49" charset="0"/>
              </a:rPr>
              <a:t>&lt;/p&gt;"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;</a:t>
            </a:r>
          </a:p>
          <a:p>
            <a:pPr>
              <a:lnSpc>
                <a:spcPct val="75000"/>
              </a:lnSpc>
            </a:pP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          </a:t>
            </a:r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string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age = </a:t>
            </a:r>
            <a:r>
              <a:rPr lang="en-US" sz="1800" dirty="0">
                <a:solidFill>
                  <a:srgbClr val="A31515"/>
                </a:solidFill>
                <a:latin typeface="Cascadia Mono" panose="020B0609020000020004" pitchFamily="49" charset="0"/>
              </a:rPr>
              <a:t>$"&lt;p&gt;Age: 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{</a:t>
            </a:r>
            <a:r>
              <a:rPr lang="en-US" sz="1800" dirty="0" err="1">
                <a:solidFill>
                  <a:srgbClr val="000000"/>
                </a:solidFill>
                <a:latin typeface="Cascadia Mono" panose="020B0609020000020004" pitchFamily="49" charset="0"/>
              </a:rPr>
              <a:t>tom.Age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}</a:t>
            </a:r>
            <a:r>
              <a:rPr lang="en-US" sz="1800" dirty="0">
                <a:solidFill>
                  <a:srgbClr val="A31515"/>
                </a:solidFill>
                <a:latin typeface="Cascadia Mono" panose="020B0609020000020004" pitchFamily="49" charset="0"/>
              </a:rPr>
              <a:t>&lt;/p&gt;"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;</a:t>
            </a:r>
          </a:p>
          <a:p>
            <a:pPr>
              <a:lnSpc>
                <a:spcPct val="75000"/>
              </a:lnSpc>
            </a:pP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          </a:t>
            </a:r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string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company = </a:t>
            </a:r>
            <a:r>
              <a:rPr lang="en-US" sz="1800" dirty="0">
                <a:solidFill>
                  <a:srgbClr val="A31515"/>
                </a:solidFill>
                <a:latin typeface="Cascadia Mono" panose="020B0609020000020004" pitchFamily="49" charset="0"/>
              </a:rPr>
              <a:t>$"&lt;p&gt;Company: 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{</a:t>
            </a:r>
            <a:r>
              <a:rPr lang="en-US" sz="1800" dirty="0" err="1">
                <a:solidFill>
                  <a:srgbClr val="000000"/>
                </a:solidFill>
                <a:latin typeface="Cascadia Mono" panose="020B0609020000020004" pitchFamily="49" charset="0"/>
              </a:rPr>
              <a:t>tom.Company?.Title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}</a:t>
            </a:r>
            <a:r>
              <a:rPr lang="en-US" sz="1800" dirty="0">
                <a:solidFill>
                  <a:srgbClr val="A31515"/>
                </a:solidFill>
                <a:latin typeface="Cascadia Mono" panose="020B0609020000020004" pitchFamily="49" charset="0"/>
              </a:rPr>
              <a:t>&lt;/p&gt;"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;</a:t>
            </a:r>
          </a:p>
          <a:p>
            <a:pPr>
              <a:lnSpc>
                <a:spcPct val="75000"/>
              </a:lnSpc>
            </a:pPr>
            <a:r>
              <a:rPr lang="nb-NO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          </a:t>
            </a:r>
            <a:r>
              <a:rPr lang="nb-NO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string</a:t>
            </a:r>
            <a:r>
              <a:rPr lang="nb-NO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langs = </a:t>
            </a:r>
            <a:r>
              <a:rPr lang="nb-NO" sz="1800" dirty="0">
                <a:solidFill>
                  <a:srgbClr val="A31515"/>
                </a:solidFill>
                <a:latin typeface="Cascadia Mono" panose="020B0609020000020004" pitchFamily="49" charset="0"/>
              </a:rPr>
              <a:t>"&lt;p&gt;Languages:&lt;/p&gt;&lt;ul&gt;"</a:t>
            </a:r>
            <a:r>
              <a:rPr lang="nb-NO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;</a:t>
            </a:r>
          </a:p>
          <a:p>
            <a:pPr>
              <a:lnSpc>
                <a:spcPct val="75000"/>
              </a:lnSpc>
            </a:pP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          </a:t>
            </a:r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foreach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(var lang </a:t>
            </a:r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in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Cascadia Mono" panose="020B0609020000020004" pitchFamily="49" charset="0"/>
              </a:rPr>
              <a:t>tom.Languages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)</a:t>
            </a:r>
          </a:p>
          <a:p>
            <a:pPr>
              <a:lnSpc>
                <a:spcPct val="75000"/>
              </a:lnSpc>
            </a:pPr>
            <a:r>
              <a:rPr lang="uk-UA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          {</a:t>
            </a:r>
          </a:p>
          <a:p>
            <a:pPr>
              <a:lnSpc>
                <a:spcPct val="75000"/>
              </a:lnSpc>
            </a:pPr>
            <a:r>
              <a:rPr lang="it-IT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              langs += </a:t>
            </a:r>
            <a:r>
              <a:rPr lang="it-IT" sz="1800" dirty="0">
                <a:solidFill>
                  <a:srgbClr val="A31515"/>
                </a:solidFill>
                <a:latin typeface="Cascadia Mono" panose="020B0609020000020004" pitchFamily="49" charset="0"/>
              </a:rPr>
              <a:t>$"&lt;li&gt;&lt;p&gt;</a:t>
            </a:r>
            <a:r>
              <a:rPr lang="it-IT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{lang}</a:t>
            </a:r>
            <a:r>
              <a:rPr lang="it-IT" sz="1800" dirty="0">
                <a:solidFill>
                  <a:srgbClr val="A31515"/>
                </a:solidFill>
                <a:latin typeface="Cascadia Mono" panose="020B0609020000020004" pitchFamily="49" charset="0"/>
              </a:rPr>
              <a:t>&lt;/p&gt;&lt;/li&gt;"</a:t>
            </a:r>
            <a:r>
              <a:rPr lang="it-IT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;</a:t>
            </a:r>
          </a:p>
          <a:p>
            <a:pPr>
              <a:lnSpc>
                <a:spcPct val="75000"/>
              </a:lnSpc>
            </a:pPr>
            <a:r>
              <a:rPr lang="uk-UA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          }</a:t>
            </a:r>
          </a:p>
          <a:p>
            <a:pPr>
              <a:lnSpc>
                <a:spcPct val="75000"/>
              </a:lnSpc>
            </a:pP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          </a:t>
            </a:r>
            <a:r>
              <a:rPr lang="en-US" sz="1800" dirty="0" err="1">
                <a:solidFill>
                  <a:srgbClr val="000000"/>
                </a:solidFill>
                <a:latin typeface="Cascadia Mono" panose="020B0609020000020004" pitchFamily="49" charset="0"/>
              </a:rPr>
              <a:t>langs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+= </a:t>
            </a:r>
            <a:r>
              <a:rPr lang="en-US" sz="1800" dirty="0">
                <a:solidFill>
                  <a:srgbClr val="A31515"/>
                </a:solidFill>
                <a:latin typeface="Cascadia Mono" panose="020B0609020000020004" pitchFamily="49" charset="0"/>
              </a:rPr>
              <a:t>"&lt;/ul&gt;"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;</a:t>
            </a:r>
          </a:p>
          <a:p>
            <a:pPr>
              <a:lnSpc>
                <a:spcPct val="75000"/>
              </a:lnSpc>
            </a:pPr>
            <a:endParaRPr lang="uk-UA" sz="1800" dirty="0">
              <a:solidFill>
                <a:srgbClr val="000000"/>
              </a:solidFill>
              <a:latin typeface="Cascadia Mono" panose="020B0609020000020004" pitchFamily="49" charset="0"/>
            </a:endParaRPr>
          </a:p>
          <a:p>
            <a:pPr>
              <a:lnSpc>
                <a:spcPct val="75000"/>
              </a:lnSpc>
            </a:pP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          </a:t>
            </a:r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await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Cascadia Mono" panose="020B0609020000020004" pitchFamily="49" charset="0"/>
              </a:rPr>
              <a:t>context.Response.WriteAsync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(</a:t>
            </a:r>
            <a:r>
              <a:rPr lang="en-US" sz="1800" dirty="0">
                <a:solidFill>
                  <a:srgbClr val="A31515"/>
                </a:solidFill>
                <a:latin typeface="Cascadia Mono" panose="020B0609020000020004" pitchFamily="49" charset="0"/>
              </a:rPr>
              <a:t>$"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{name}{age}{company}{</a:t>
            </a:r>
            <a:r>
              <a:rPr lang="en-US" sz="1800" dirty="0" err="1">
                <a:solidFill>
                  <a:srgbClr val="000000"/>
                </a:solidFill>
                <a:latin typeface="Cascadia Mono" panose="020B0609020000020004" pitchFamily="49" charset="0"/>
              </a:rPr>
              <a:t>langs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}</a:t>
            </a:r>
            <a:r>
              <a:rPr lang="en-US" sz="1800" dirty="0">
                <a:solidFill>
                  <a:srgbClr val="A31515"/>
                </a:solidFill>
                <a:latin typeface="Cascadia Mono" panose="020B0609020000020004" pitchFamily="49" charset="0"/>
              </a:rPr>
              <a:t>"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);</a:t>
            </a:r>
          </a:p>
          <a:p>
            <a:pPr>
              <a:lnSpc>
                <a:spcPct val="75000"/>
              </a:lnSpc>
            </a:pPr>
            <a:r>
              <a:rPr lang="uk-UA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      });</a:t>
            </a:r>
          </a:p>
          <a:p>
            <a:pPr>
              <a:lnSpc>
                <a:spcPct val="75000"/>
              </a:lnSpc>
            </a:pPr>
            <a:r>
              <a:rPr lang="uk-UA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  }</a:t>
            </a:r>
          </a:p>
          <a:p>
            <a:pPr>
              <a:lnSpc>
                <a:spcPct val="75000"/>
              </a:lnSpc>
            </a:pPr>
            <a:r>
              <a:rPr lang="uk-UA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}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835477943"/>
      </p:ext>
    </p:extLst>
  </p:cSld>
  <p:clrMapOvr>
    <a:masterClrMapping/>
  </p:clrMapOvr>
  <p:transition/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Місце для нижнього колонтитула 28">
            <a:extLst>
              <a:ext uri="{FF2B5EF4-FFF2-40B4-BE49-F238E27FC236}">
                <a16:creationId xmlns:a16="http://schemas.microsoft.com/office/drawing/2014/main" id="{BBCB9E86-E05A-4B48-ABA4-C58B0B71F5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713256" y="6588323"/>
            <a:ext cx="5368925" cy="236537"/>
          </a:xfrm>
        </p:spPr>
        <p:txBody>
          <a:bodyPr/>
          <a:lstStyle/>
          <a:p>
            <a:pPr algn="r">
              <a:defRPr/>
            </a:pP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ASP.NET Core 5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Лекція 0</a:t>
            </a: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/ Слайд </a:t>
            </a:r>
            <a:fld id="{9CDDF5ED-6654-4275-8216-A0D5237D2550}" type="slidenum">
              <a:rPr lang="uk-UA" sz="1600" b="1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r">
                <a:defRPr/>
              </a:pPr>
              <a:t>42</a:t>
            </a:fld>
            <a:endParaRPr lang="uk-UA" sz="1600" b="1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Прямоугольник 2">
            <a:extLst>
              <a:ext uri="{FF2B5EF4-FFF2-40B4-BE49-F238E27FC236}">
                <a16:creationId xmlns:a16="http://schemas.microsoft.com/office/drawing/2014/main" id="{D013C93F-BA4E-49E5-B732-03079A1B6752}"/>
              </a:ext>
            </a:extLst>
          </p:cNvPr>
          <p:cNvSpPr/>
          <p:nvPr/>
        </p:nvSpPr>
        <p:spPr>
          <a:xfrm>
            <a:off x="195315" y="234212"/>
            <a:ext cx="1199668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Прив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’</a:t>
            </a:r>
            <a:r>
              <a:rPr lang="uk-UA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язка</a:t>
            </a:r>
            <a:r>
              <a:rPr lang="uk-UA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конфігурації з 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XML:</a:t>
            </a:r>
            <a:endParaRPr lang="uk-UA" sz="28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A81D4CA-5BEA-493F-8405-0C78C7486C96}"/>
              </a:ext>
            </a:extLst>
          </p:cNvPr>
          <p:cNvSpPr txBox="1"/>
          <p:nvPr/>
        </p:nvSpPr>
        <p:spPr>
          <a:xfrm>
            <a:off x="195315" y="893722"/>
            <a:ext cx="6093228" cy="341632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-US" dirty="0">
                <a:latin typeface="Cascadia Mono" panose="020B0609020000020004" pitchFamily="49" charset="0"/>
                <a:cs typeface="Cascadia Mono" panose="020B0609020000020004" pitchFamily="49" charset="0"/>
              </a:rPr>
              <a:t>&lt;?xml version="1.0" encoding="utf-8" ?&gt;</a:t>
            </a:r>
          </a:p>
          <a:p>
            <a:r>
              <a:rPr lang="en-US" dirty="0">
                <a:latin typeface="Cascadia Mono" panose="020B0609020000020004" pitchFamily="49" charset="0"/>
                <a:cs typeface="Cascadia Mono" panose="020B0609020000020004" pitchFamily="49" charset="0"/>
              </a:rPr>
              <a:t>&lt;person&gt;</a:t>
            </a:r>
          </a:p>
          <a:p>
            <a:r>
              <a:rPr lang="en-US" dirty="0">
                <a:latin typeface="Cascadia Mono" panose="020B0609020000020004" pitchFamily="49" charset="0"/>
                <a:cs typeface="Cascadia Mono" panose="020B0609020000020004" pitchFamily="49" charset="0"/>
              </a:rPr>
              <a:t>  &lt;name&gt;Tom&lt;/name&gt;</a:t>
            </a:r>
          </a:p>
          <a:p>
            <a:r>
              <a:rPr lang="en-US" dirty="0">
                <a:latin typeface="Cascadia Mono" panose="020B0609020000020004" pitchFamily="49" charset="0"/>
                <a:cs typeface="Cascadia Mono" panose="020B0609020000020004" pitchFamily="49" charset="0"/>
              </a:rPr>
              <a:t>  &lt;age&gt;35&lt;/age&gt;</a:t>
            </a:r>
          </a:p>
          <a:p>
            <a:r>
              <a:rPr lang="en-US" dirty="0">
                <a:latin typeface="Cascadia Mono" panose="020B0609020000020004" pitchFamily="49" charset="0"/>
                <a:cs typeface="Cascadia Mono" panose="020B0609020000020004" pitchFamily="49" charset="0"/>
              </a:rPr>
              <a:t>  &lt;languages name="0"&gt;English&lt;/languages&gt;</a:t>
            </a:r>
          </a:p>
          <a:p>
            <a:r>
              <a:rPr lang="en-US" dirty="0">
                <a:latin typeface="Cascadia Mono" panose="020B0609020000020004" pitchFamily="49" charset="0"/>
                <a:cs typeface="Cascadia Mono" panose="020B0609020000020004" pitchFamily="49" charset="0"/>
              </a:rPr>
              <a:t>  &lt;languages name="1"&gt;German&lt;/languages&gt;</a:t>
            </a:r>
          </a:p>
          <a:p>
            <a:r>
              <a:rPr lang="en-US" dirty="0">
                <a:latin typeface="Cascadia Mono" panose="020B0609020000020004" pitchFamily="49" charset="0"/>
                <a:cs typeface="Cascadia Mono" panose="020B0609020000020004" pitchFamily="49" charset="0"/>
              </a:rPr>
              <a:t>  &lt;languages name="2"&gt;Chinese&lt;/languages&gt;</a:t>
            </a:r>
          </a:p>
          <a:p>
            <a:r>
              <a:rPr lang="en-US" dirty="0">
                <a:latin typeface="Cascadia Mono" panose="020B0609020000020004" pitchFamily="49" charset="0"/>
                <a:cs typeface="Cascadia Mono" panose="020B0609020000020004" pitchFamily="49" charset="0"/>
              </a:rPr>
              <a:t>  &lt;company&gt;</a:t>
            </a:r>
          </a:p>
          <a:p>
            <a:r>
              <a:rPr lang="en-US" dirty="0">
                <a:latin typeface="Cascadia Mono" panose="020B0609020000020004" pitchFamily="49" charset="0"/>
                <a:cs typeface="Cascadia Mono" panose="020B0609020000020004" pitchFamily="49" charset="0"/>
              </a:rPr>
              <a:t>    &lt;title&gt;Microsoft&lt;/title&gt;</a:t>
            </a:r>
          </a:p>
          <a:p>
            <a:r>
              <a:rPr lang="en-US" dirty="0">
                <a:latin typeface="Cascadia Mono" panose="020B0609020000020004" pitchFamily="49" charset="0"/>
                <a:cs typeface="Cascadia Mono" panose="020B0609020000020004" pitchFamily="49" charset="0"/>
              </a:rPr>
              <a:t>    &lt;country&gt;USA&lt;/country&gt;</a:t>
            </a:r>
          </a:p>
          <a:p>
            <a:r>
              <a:rPr lang="en-US" dirty="0">
                <a:latin typeface="Cascadia Mono" panose="020B0609020000020004" pitchFamily="49" charset="0"/>
                <a:cs typeface="Cascadia Mono" panose="020B0609020000020004" pitchFamily="49" charset="0"/>
              </a:rPr>
              <a:t>  &lt;/company&gt;</a:t>
            </a:r>
          </a:p>
          <a:p>
            <a:r>
              <a:rPr lang="en-US" dirty="0">
                <a:latin typeface="Cascadia Mono" panose="020B0609020000020004" pitchFamily="49" charset="0"/>
                <a:cs typeface="Cascadia Mono" panose="020B0609020000020004" pitchFamily="49" charset="0"/>
              </a:rPr>
              <a:t>&lt;/person&gt;</a:t>
            </a:r>
            <a:endParaRPr lang="uk-UA" dirty="0">
              <a:latin typeface="Cascadia Mono" panose="020B0609020000020004" pitchFamily="49" charset="0"/>
              <a:cs typeface="Cascadia Mono" panose="020B0609020000020004" pitchFamily="49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D83444C-7E5A-44D0-BAD7-B6C32776914D}"/>
              </a:ext>
            </a:extLst>
          </p:cNvPr>
          <p:cNvSpPr txBox="1"/>
          <p:nvPr/>
        </p:nvSpPr>
        <p:spPr>
          <a:xfrm>
            <a:off x="195315" y="4483632"/>
            <a:ext cx="11223315" cy="1477328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public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Startup()</a:t>
            </a:r>
          </a:p>
          <a:p>
            <a:r>
              <a:rPr lang="uk-UA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{</a:t>
            </a:r>
          </a:p>
          <a:p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  </a:t>
            </a:r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var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builder = </a:t>
            </a:r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new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Cascadia Mono" panose="020B0609020000020004" pitchFamily="49" charset="0"/>
              </a:rPr>
              <a:t>ConfigurationBuilder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().</a:t>
            </a:r>
            <a:r>
              <a:rPr lang="en-US" sz="1800" dirty="0" err="1">
                <a:solidFill>
                  <a:srgbClr val="000000"/>
                </a:solidFill>
                <a:latin typeface="Cascadia Mono" panose="020B0609020000020004" pitchFamily="49" charset="0"/>
              </a:rPr>
              <a:t>AddXmlFile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(</a:t>
            </a:r>
            <a:r>
              <a:rPr lang="en-US" sz="1800" dirty="0">
                <a:solidFill>
                  <a:srgbClr val="A31515"/>
                </a:solidFill>
                <a:latin typeface="Cascadia Mono" panose="020B0609020000020004" pitchFamily="49" charset="0"/>
              </a:rPr>
              <a:t>"person.xml"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);</a:t>
            </a:r>
          </a:p>
          <a:p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  </a:t>
            </a:r>
            <a:r>
              <a:rPr lang="en-US" sz="1800" dirty="0" err="1">
                <a:solidFill>
                  <a:srgbClr val="000000"/>
                </a:solidFill>
                <a:latin typeface="Cascadia Mono" panose="020B0609020000020004" pitchFamily="49" charset="0"/>
              </a:rPr>
              <a:t>AppConfiguration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= </a:t>
            </a:r>
            <a:r>
              <a:rPr lang="en-US" sz="1800" dirty="0" err="1">
                <a:solidFill>
                  <a:srgbClr val="000000"/>
                </a:solidFill>
                <a:latin typeface="Cascadia Mono" panose="020B0609020000020004" pitchFamily="49" charset="0"/>
              </a:rPr>
              <a:t>builder.Build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();</a:t>
            </a:r>
          </a:p>
          <a:p>
            <a:r>
              <a:rPr lang="uk-UA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}</a:t>
            </a:r>
            <a:endParaRPr lang="uk-UA" dirty="0"/>
          </a:p>
        </p:txBody>
      </p:sp>
      <p:sp>
        <p:nvSpPr>
          <p:cNvPr id="12" name="Прямоугольник 2">
            <a:extLst>
              <a:ext uri="{FF2B5EF4-FFF2-40B4-BE49-F238E27FC236}">
                <a16:creationId xmlns:a16="http://schemas.microsoft.com/office/drawing/2014/main" id="{A6607702-62FE-4A32-A98B-FA4114F98E50}"/>
              </a:ext>
            </a:extLst>
          </p:cNvPr>
          <p:cNvSpPr/>
          <p:nvPr/>
        </p:nvSpPr>
        <p:spPr>
          <a:xfrm>
            <a:off x="195315" y="5960960"/>
            <a:ext cx="399206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Все інше аналогічно</a:t>
            </a:r>
          </a:p>
        </p:txBody>
      </p:sp>
    </p:spTree>
    <p:extLst>
      <p:ext uri="{BB962C8B-B14F-4D97-AF65-F5344CB8AC3E}">
        <p14:creationId xmlns:p14="http://schemas.microsoft.com/office/powerpoint/2010/main" val="1295846745"/>
      </p:ext>
    </p:extLst>
  </p:cSld>
  <p:clrMapOvr>
    <a:masterClrMapping/>
  </p:clrMapOvr>
  <p:transition/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Місце для нижнього колонтитула 28">
            <a:extLst>
              <a:ext uri="{FF2B5EF4-FFF2-40B4-BE49-F238E27FC236}">
                <a16:creationId xmlns:a16="http://schemas.microsoft.com/office/drawing/2014/main" id="{BBCB9E86-E05A-4B48-ABA4-C58B0B71F5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713256" y="6588323"/>
            <a:ext cx="5368925" cy="236537"/>
          </a:xfrm>
        </p:spPr>
        <p:txBody>
          <a:bodyPr/>
          <a:lstStyle/>
          <a:p>
            <a:pPr algn="r">
              <a:defRPr/>
            </a:pP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ASP.NET Core 5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Лекція 0</a:t>
            </a: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/ Слайд </a:t>
            </a:r>
            <a:fld id="{9CDDF5ED-6654-4275-8216-A0D5237D2550}" type="slidenum">
              <a:rPr lang="uk-UA" sz="1600" b="1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r">
                <a:defRPr/>
              </a:pPr>
              <a:t>43</a:t>
            </a:fld>
            <a:endParaRPr lang="uk-UA" sz="1600" b="1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Прямоугольник 2">
            <a:extLst>
              <a:ext uri="{FF2B5EF4-FFF2-40B4-BE49-F238E27FC236}">
                <a16:creationId xmlns:a16="http://schemas.microsoft.com/office/drawing/2014/main" id="{D013C93F-BA4E-49E5-B732-03079A1B6752}"/>
              </a:ext>
            </a:extLst>
          </p:cNvPr>
          <p:cNvSpPr/>
          <p:nvPr/>
        </p:nvSpPr>
        <p:spPr>
          <a:xfrm>
            <a:off x="195315" y="234212"/>
            <a:ext cx="1199668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Прив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’</a:t>
            </a:r>
            <a:r>
              <a:rPr lang="uk-UA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язка</a:t>
            </a:r>
            <a:r>
              <a:rPr lang="uk-UA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секцій конфігурації: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DA15915-804C-4F63-9872-9802E19621DC}"/>
              </a:ext>
            </a:extLst>
          </p:cNvPr>
          <p:cNvSpPr txBox="1"/>
          <p:nvPr/>
        </p:nvSpPr>
        <p:spPr>
          <a:xfrm>
            <a:off x="195315" y="757432"/>
            <a:ext cx="11801370" cy="5632311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public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class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1800" dirty="0">
                <a:solidFill>
                  <a:srgbClr val="2B91AF"/>
                </a:solidFill>
                <a:latin typeface="Cascadia Mono" panose="020B0609020000020004" pitchFamily="49" charset="0"/>
              </a:rPr>
              <a:t>Startup</a:t>
            </a:r>
            <a:r>
              <a:rPr lang="uk-UA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uk-UA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{</a:t>
            </a:r>
          </a:p>
          <a:p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  </a:t>
            </a:r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public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1800" dirty="0">
                <a:solidFill>
                  <a:srgbClr val="2B91AF"/>
                </a:solidFill>
                <a:latin typeface="Cascadia Mono" panose="020B0609020000020004" pitchFamily="49" charset="0"/>
              </a:rPr>
              <a:t>Startup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()</a:t>
            </a:r>
          </a:p>
          <a:p>
            <a:r>
              <a:rPr lang="uk-UA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  {</a:t>
            </a:r>
          </a:p>
          <a:p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      </a:t>
            </a:r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var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builder = </a:t>
            </a:r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new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Cascadia Mono" panose="020B0609020000020004" pitchFamily="49" charset="0"/>
              </a:rPr>
              <a:t>ConfigurationBuilder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()</a:t>
            </a:r>
          </a:p>
          <a:p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          .</a:t>
            </a:r>
            <a:r>
              <a:rPr lang="en-US" sz="1800" dirty="0" err="1">
                <a:solidFill>
                  <a:srgbClr val="000000"/>
                </a:solidFill>
                <a:latin typeface="Cascadia Mono" panose="020B0609020000020004" pitchFamily="49" charset="0"/>
              </a:rPr>
              <a:t>AddJsonFile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(</a:t>
            </a:r>
            <a:r>
              <a:rPr lang="en-US" sz="1800" dirty="0">
                <a:solidFill>
                  <a:srgbClr val="A31515"/>
                </a:solidFill>
                <a:latin typeface="Cascadia Mono" panose="020B0609020000020004" pitchFamily="49" charset="0"/>
              </a:rPr>
              <a:t>"</a:t>
            </a:r>
            <a:r>
              <a:rPr lang="en-US" sz="1800" dirty="0" err="1">
                <a:solidFill>
                  <a:srgbClr val="A31515"/>
                </a:solidFill>
                <a:latin typeface="Cascadia Mono" panose="020B0609020000020004" pitchFamily="49" charset="0"/>
              </a:rPr>
              <a:t>person.json</a:t>
            </a:r>
            <a:r>
              <a:rPr lang="en-US" sz="1800" dirty="0">
                <a:solidFill>
                  <a:srgbClr val="A31515"/>
                </a:solidFill>
                <a:latin typeface="Cascadia Mono" panose="020B0609020000020004" pitchFamily="49" charset="0"/>
              </a:rPr>
              <a:t>"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);</a:t>
            </a:r>
          </a:p>
          <a:p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      </a:t>
            </a:r>
            <a:r>
              <a:rPr lang="en-US" sz="1800" dirty="0" err="1">
                <a:solidFill>
                  <a:srgbClr val="000000"/>
                </a:solidFill>
                <a:latin typeface="Cascadia Mono" panose="020B0609020000020004" pitchFamily="49" charset="0"/>
              </a:rPr>
              <a:t>AppConfiguration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= </a:t>
            </a:r>
            <a:r>
              <a:rPr lang="en-US" sz="1800" dirty="0" err="1">
                <a:solidFill>
                  <a:srgbClr val="000000"/>
                </a:solidFill>
                <a:latin typeface="Cascadia Mono" panose="020B0609020000020004" pitchFamily="49" charset="0"/>
              </a:rPr>
              <a:t>builder.Build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();</a:t>
            </a:r>
          </a:p>
          <a:p>
            <a:r>
              <a:rPr lang="uk-UA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  }</a:t>
            </a:r>
          </a:p>
          <a:p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  </a:t>
            </a:r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public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Cascadia Mono" panose="020B0609020000020004" pitchFamily="49" charset="0"/>
              </a:rPr>
              <a:t>IConfiguration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Cascadia Mono" panose="020B0609020000020004" pitchFamily="49" charset="0"/>
              </a:rPr>
              <a:t>AppConfiguration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{ </a:t>
            </a:r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get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; </a:t>
            </a:r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set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; }</a:t>
            </a:r>
          </a:p>
          <a:p>
            <a:endParaRPr lang="uk-UA" sz="1800" dirty="0">
              <a:solidFill>
                <a:srgbClr val="000000"/>
              </a:solidFill>
              <a:latin typeface="Cascadia Mono" panose="020B0609020000020004" pitchFamily="49" charset="0"/>
            </a:endParaRPr>
          </a:p>
          <a:p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  </a:t>
            </a:r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public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void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Configure(</a:t>
            </a:r>
            <a:r>
              <a:rPr lang="en-US" sz="1800" dirty="0" err="1">
                <a:solidFill>
                  <a:srgbClr val="000000"/>
                </a:solidFill>
                <a:latin typeface="Cascadia Mono" panose="020B0609020000020004" pitchFamily="49" charset="0"/>
              </a:rPr>
              <a:t>IApplicationBuilder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app)</a:t>
            </a:r>
          </a:p>
          <a:p>
            <a:r>
              <a:rPr lang="uk-UA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  {</a:t>
            </a:r>
          </a:p>
          <a:p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      Company </a:t>
            </a:r>
            <a:r>
              <a:rPr lang="en-US" sz="1800" dirty="0" err="1">
                <a:solidFill>
                  <a:srgbClr val="000000"/>
                </a:solidFill>
                <a:latin typeface="Cascadia Mono" panose="020B0609020000020004" pitchFamily="49" charset="0"/>
              </a:rPr>
              <a:t>company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= </a:t>
            </a:r>
            <a:r>
              <a:rPr lang="en-US" sz="1800" dirty="0" err="1">
                <a:solidFill>
                  <a:srgbClr val="000000"/>
                </a:solidFill>
                <a:latin typeface="Cascadia Mono" panose="020B0609020000020004" pitchFamily="49" charset="0"/>
              </a:rPr>
              <a:t>AppConfiguration.GetSection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(</a:t>
            </a:r>
            <a:r>
              <a:rPr lang="en-US" sz="1800" dirty="0">
                <a:solidFill>
                  <a:srgbClr val="A31515"/>
                </a:solidFill>
                <a:latin typeface="Cascadia Mono" panose="020B0609020000020004" pitchFamily="49" charset="0"/>
              </a:rPr>
              <a:t>"company"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).Get&lt;Company&gt;();</a:t>
            </a:r>
          </a:p>
          <a:p>
            <a:endParaRPr lang="uk-UA" sz="1800" dirty="0">
              <a:solidFill>
                <a:srgbClr val="000000"/>
              </a:solidFill>
              <a:latin typeface="Cascadia Mono" panose="020B0609020000020004" pitchFamily="49" charset="0"/>
            </a:endParaRPr>
          </a:p>
          <a:p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      </a:t>
            </a:r>
            <a:r>
              <a:rPr lang="en-US" sz="1800" dirty="0" err="1">
                <a:solidFill>
                  <a:srgbClr val="000000"/>
                </a:solidFill>
                <a:latin typeface="Cascadia Mono" panose="020B0609020000020004" pitchFamily="49" charset="0"/>
              </a:rPr>
              <a:t>app.Run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(</a:t>
            </a:r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async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(context) =&gt;</a:t>
            </a:r>
          </a:p>
          <a:p>
            <a:r>
              <a:rPr lang="uk-UA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      {</a:t>
            </a:r>
          </a:p>
          <a:p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          </a:t>
            </a:r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await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Cascadia Mono" panose="020B0609020000020004" pitchFamily="49" charset="0"/>
              </a:rPr>
              <a:t>context.Response.WriteAsync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(</a:t>
            </a:r>
            <a:r>
              <a:rPr lang="en-US" sz="1800" dirty="0">
                <a:solidFill>
                  <a:srgbClr val="A31515"/>
                </a:solidFill>
                <a:latin typeface="Cascadia Mono" panose="020B0609020000020004" pitchFamily="49" charset="0"/>
              </a:rPr>
              <a:t>$"&lt;p&gt;Title: 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{</a:t>
            </a:r>
            <a:r>
              <a:rPr lang="en-US" sz="1800" dirty="0" err="1">
                <a:solidFill>
                  <a:srgbClr val="000000"/>
                </a:solidFill>
                <a:latin typeface="Cascadia Mono" panose="020B0609020000020004" pitchFamily="49" charset="0"/>
              </a:rPr>
              <a:t>company.Title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}</a:t>
            </a:r>
            <a:r>
              <a:rPr lang="en-US" sz="1800" dirty="0">
                <a:solidFill>
                  <a:srgbClr val="A31515"/>
                </a:solidFill>
                <a:latin typeface="Cascadia Mono" panose="020B0609020000020004" pitchFamily="49" charset="0"/>
              </a:rPr>
              <a:t>&lt;/p&gt;&lt;p&gt;Country: 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{</a:t>
            </a:r>
            <a:r>
              <a:rPr lang="en-US" sz="1800" dirty="0" err="1">
                <a:solidFill>
                  <a:srgbClr val="000000"/>
                </a:solidFill>
                <a:latin typeface="Cascadia Mono" panose="020B0609020000020004" pitchFamily="49" charset="0"/>
              </a:rPr>
              <a:t>company.Country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}</a:t>
            </a:r>
            <a:r>
              <a:rPr lang="en-US" sz="1800" dirty="0">
                <a:solidFill>
                  <a:srgbClr val="A31515"/>
                </a:solidFill>
                <a:latin typeface="Cascadia Mono" panose="020B0609020000020004" pitchFamily="49" charset="0"/>
              </a:rPr>
              <a:t>&lt;/p&gt;"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);</a:t>
            </a:r>
          </a:p>
          <a:p>
            <a:r>
              <a:rPr lang="uk-UA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      });</a:t>
            </a:r>
          </a:p>
          <a:p>
            <a:r>
              <a:rPr lang="uk-UA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  }</a:t>
            </a:r>
          </a:p>
          <a:p>
            <a:r>
              <a:rPr lang="uk-UA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}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668195972"/>
      </p:ext>
    </p:extLst>
  </p:cSld>
  <p:clrMapOvr>
    <a:masterClrMapping/>
  </p:clrMapOvr>
  <p:transition/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Місце для нижнього колонтитула 28">
            <a:extLst>
              <a:ext uri="{FF2B5EF4-FFF2-40B4-BE49-F238E27FC236}">
                <a16:creationId xmlns:a16="http://schemas.microsoft.com/office/drawing/2014/main" id="{BBCB9E86-E05A-4B48-ABA4-C58B0B71F5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713256" y="6588323"/>
            <a:ext cx="5368925" cy="236537"/>
          </a:xfrm>
        </p:spPr>
        <p:txBody>
          <a:bodyPr/>
          <a:lstStyle/>
          <a:p>
            <a:pPr algn="r">
              <a:defRPr/>
            </a:pP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ASP.NET Core 5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Лекція 0</a:t>
            </a: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/ Слайд </a:t>
            </a:r>
            <a:fld id="{9CDDF5ED-6654-4275-8216-A0D5237D2550}" type="slidenum">
              <a:rPr lang="uk-UA" sz="1600" b="1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r">
                <a:defRPr/>
              </a:pPr>
              <a:t>44</a:t>
            </a:fld>
            <a:endParaRPr lang="uk-UA" sz="1600" b="1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Прямоугольник 2">
            <a:extLst>
              <a:ext uri="{FF2B5EF4-FFF2-40B4-BE49-F238E27FC236}">
                <a16:creationId xmlns:a16="http://schemas.microsoft.com/office/drawing/2014/main" id="{D013C93F-BA4E-49E5-B732-03079A1B6752}"/>
              </a:ext>
            </a:extLst>
          </p:cNvPr>
          <p:cNvSpPr/>
          <p:nvPr/>
        </p:nvSpPr>
        <p:spPr>
          <a:xfrm>
            <a:off x="195315" y="234212"/>
            <a:ext cx="1199668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Передача конфігурації через </a:t>
            </a:r>
            <a:r>
              <a:rPr lang="en-US" sz="28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IOptions</a:t>
            </a:r>
            <a:r>
              <a:rPr lang="uk-UA" sz="2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5" name="Прямоугольник 2">
            <a:extLst>
              <a:ext uri="{FF2B5EF4-FFF2-40B4-BE49-F238E27FC236}">
                <a16:creationId xmlns:a16="http://schemas.microsoft.com/office/drawing/2014/main" id="{1EEBB1AC-83D9-4E1B-80E8-5967F546E329}"/>
              </a:ext>
            </a:extLst>
          </p:cNvPr>
          <p:cNvSpPr/>
          <p:nvPr/>
        </p:nvSpPr>
        <p:spPr>
          <a:xfrm>
            <a:off x="195315" y="899231"/>
            <a:ext cx="11996685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 допомогою механізму впровадження </a:t>
            </a:r>
            <a:r>
              <a:rPr lang="uk-UA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залежностей</a:t>
            </a:r>
            <a:r>
              <a:rPr lang="uk-UA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можна передавати конфігурацію як сервіс у різні компоненти </a:t>
            </a:r>
            <a:r>
              <a:rPr lang="en-US" sz="2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middleware</a:t>
            </a:r>
            <a:r>
              <a:rPr lang="uk-UA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та класи додатку.</a:t>
            </a:r>
          </a:p>
        </p:txBody>
      </p:sp>
      <p:sp>
        <p:nvSpPr>
          <p:cNvPr id="6" name="Прямоугольник 2">
            <a:extLst>
              <a:ext uri="{FF2B5EF4-FFF2-40B4-BE49-F238E27FC236}">
                <a16:creationId xmlns:a16="http://schemas.microsoft.com/office/drawing/2014/main" id="{2CC2E0B4-82C2-4340-8875-12435DFBACFA}"/>
              </a:ext>
            </a:extLst>
          </p:cNvPr>
          <p:cNvSpPr/>
          <p:nvPr/>
        </p:nvSpPr>
        <p:spPr>
          <a:xfrm>
            <a:off x="195316" y="2426025"/>
            <a:ext cx="11886866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Але за </a:t>
            </a:r>
            <a:r>
              <a:rPr lang="ru-RU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допомогою</a:t>
            </a:r>
            <a:r>
              <a:rPr lang="ru-RU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об'єкта</a:t>
            </a:r>
            <a:r>
              <a:rPr lang="ru-RU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IOptions</a:t>
            </a:r>
            <a:r>
              <a:rPr lang="ru-RU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можна</a:t>
            </a:r>
            <a:r>
              <a:rPr lang="ru-RU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передавати</a:t>
            </a:r>
            <a:r>
              <a:rPr lang="ru-RU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конфігурацію</a:t>
            </a:r>
            <a:r>
              <a:rPr lang="ru-RU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не просто як </a:t>
            </a:r>
            <a:r>
              <a:rPr lang="ru-RU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набір</a:t>
            </a:r>
            <a:r>
              <a:rPr lang="ru-RU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налаштувань</a:t>
            </a:r>
            <a:r>
              <a:rPr lang="ru-RU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у </a:t>
            </a:r>
            <a:r>
              <a:rPr lang="ru-RU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вигляді</a:t>
            </a:r>
            <a:r>
              <a:rPr lang="ru-RU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пар ключ-</a:t>
            </a:r>
            <a:r>
              <a:rPr lang="ru-RU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значення</a:t>
            </a:r>
            <a:r>
              <a:rPr lang="ru-RU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а як </a:t>
            </a:r>
            <a:r>
              <a:rPr lang="ru-RU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об'єкти</a:t>
            </a:r>
            <a:r>
              <a:rPr lang="ru-RU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певних</a:t>
            </a:r>
            <a:r>
              <a:rPr lang="ru-RU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класів</a:t>
            </a:r>
            <a:r>
              <a:rPr lang="ru-RU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uk-UA" sz="28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2">
            <a:extLst>
              <a:ext uri="{FF2B5EF4-FFF2-40B4-BE49-F238E27FC236}">
                <a16:creationId xmlns:a16="http://schemas.microsoft.com/office/drawing/2014/main" id="{1900C83F-0258-4F9A-BCC9-0BD0AA03190E}"/>
              </a:ext>
            </a:extLst>
          </p:cNvPr>
          <p:cNvSpPr/>
          <p:nvPr/>
        </p:nvSpPr>
        <p:spPr>
          <a:xfrm>
            <a:off x="250224" y="3881277"/>
            <a:ext cx="1188686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Нехай </a:t>
            </a:r>
            <a:r>
              <a:rPr lang="ru-RU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маємо</a:t>
            </a:r>
            <a:r>
              <a:rPr lang="ru-RU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файл </a:t>
            </a:r>
            <a:r>
              <a:rPr lang="en-US" sz="28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person.json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uk-UA" sz="28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9D9A7C1-BB9A-4C57-8F7C-283EF55159F0}"/>
              </a:ext>
            </a:extLst>
          </p:cNvPr>
          <p:cNvSpPr txBox="1"/>
          <p:nvPr/>
        </p:nvSpPr>
        <p:spPr>
          <a:xfrm>
            <a:off x="6096000" y="3608982"/>
            <a:ext cx="4218710" cy="2802498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>
              <a:lnSpc>
                <a:spcPct val="75000"/>
              </a:lnSpc>
            </a:pPr>
            <a:r>
              <a:rPr lang="uk-UA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{</a:t>
            </a:r>
          </a:p>
          <a:p>
            <a:pPr>
              <a:lnSpc>
                <a:spcPct val="75000"/>
              </a:lnSpc>
            </a:pP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</a:t>
            </a:r>
            <a:r>
              <a:rPr lang="en-US" sz="1800" dirty="0">
                <a:solidFill>
                  <a:srgbClr val="A31515"/>
                </a:solidFill>
                <a:latin typeface="Cascadia Mono" panose="020B0609020000020004" pitchFamily="49" charset="0"/>
              </a:rPr>
              <a:t>"age"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: 18,</a:t>
            </a:r>
          </a:p>
          <a:p>
            <a:pPr>
              <a:lnSpc>
                <a:spcPct val="75000"/>
              </a:lnSpc>
            </a:pP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</a:t>
            </a:r>
            <a:r>
              <a:rPr lang="en-US" sz="1800" dirty="0">
                <a:solidFill>
                  <a:srgbClr val="A31515"/>
                </a:solidFill>
                <a:latin typeface="Cascadia Mono" panose="020B0609020000020004" pitchFamily="49" charset="0"/>
              </a:rPr>
              <a:t>"name"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: </a:t>
            </a:r>
            <a:r>
              <a:rPr lang="en-US" sz="1800" dirty="0">
                <a:solidFill>
                  <a:srgbClr val="A31515"/>
                </a:solidFill>
                <a:latin typeface="Cascadia Mono" panose="020B0609020000020004" pitchFamily="49" charset="0"/>
              </a:rPr>
              <a:t>"Tom"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,</a:t>
            </a:r>
          </a:p>
          <a:p>
            <a:pPr>
              <a:lnSpc>
                <a:spcPct val="75000"/>
              </a:lnSpc>
            </a:pP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</a:t>
            </a:r>
            <a:r>
              <a:rPr lang="en-US" sz="1800" dirty="0">
                <a:solidFill>
                  <a:srgbClr val="A31515"/>
                </a:solidFill>
                <a:latin typeface="Cascadia Mono" panose="020B0609020000020004" pitchFamily="49" charset="0"/>
              </a:rPr>
              <a:t>"languages"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: [</a:t>
            </a:r>
          </a:p>
          <a:p>
            <a:pPr>
              <a:lnSpc>
                <a:spcPct val="75000"/>
              </a:lnSpc>
            </a:pP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  </a:t>
            </a:r>
            <a:r>
              <a:rPr lang="en-US" sz="1800" dirty="0">
                <a:solidFill>
                  <a:srgbClr val="A31515"/>
                </a:solidFill>
                <a:latin typeface="Cascadia Mono" panose="020B0609020000020004" pitchFamily="49" charset="0"/>
              </a:rPr>
              <a:t>"English"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,</a:t>
            </a:r>
          </a:p>
          <a:p>
            <a:pPr>
              <a:lnSpc>
                <a:spcPct val="75000"/>
              </a:lnSpc>
            </a:pP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  </a:t>
            </a:r>
            <a:r>
              <a:rPr lang="en-US" sz="1800" dirty="0">
                <a:solidFill>
                  <a:srgbClr val="A31515"/>
                </a:solidFill>
                <a:latin typeface="Cascadia Mono" panose="020B0609020000020004" pitchFamily="49" charset="0"/>
              </a:rPr>
              <a:t>"German"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,</a:t>
            </a:r>
          </a:p>
          <a:p>
            <a:pPr>
              <a:lnSpc>
                <a:spcPct val="75000"/>
              </a:lnSpc>
            </a:pP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  </a:t>
            </a:r>
            <a:r>
              <a:rPr lang="en-US" sz="1800" dirty="0">
                <a:solidFill>
                  <a:srgbClr val="A31515"/>
                </a:solidFill>
                <a:latin typeface="Cascadia Mono" panose="020B0609020000020004" pitchFamily="49" charset="0"/>
              </a:rPr>
              <a:t>"Spanish"</a:t>
            </a:r>
            <a:endParaRPr lang="en-US" sz="1800" dirty="0">
              <a:solidFill>
                <a:srgbClr val="000000"/>
              </a:solidFill>
              <a:latin typeface="Cascadia Mono" panose="020B0609020000020004" pitchFamily="49" charset="0"/>
            </a:endParaRPr>
          </a:p>
          <a:p>
            <a:pPr>
              <a:lnSpc>
                <a:spcPct val="75000"/>
              </a:lnSpc>
            </a:pPr>
            <a:r>
              <a:rPr lang="uk-UA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],</a:t>
            </a:r>
          </a:p>
          <a:p>
            <a:pPr>
              <a:lnSpc>
                <a:spcPct val="75000"/>
              </a:lnSpc>
            </a:pP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</a:t>
            </a:r>
            <a:r>
              <a:rPr lang="en-US" sz="1800" dirty="0">
                <a:solidFill>
                  <a:srgbClr val="A31515"/>
                </a:solidFill>
                <a:latin typeface="Cascadia Mono" panose="020B0609020000020004" pitchFamily="49" charset="0"/>
              </a:rPr>
              <a:t>"company"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: {</a:t>
            </a:r>
          </a:p>
          <a:p>
            <a:pPr>
              <a:lnSpc>
                <a:spcPct val="75000"/>
              </a:lnSpc>
            </a:pP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  </a:t>
            </a:r>
            <a:r>
              <a:rPr lang="en-US" sz="1800" dirty="0">
                <a:solidFill>
                  <a:srgbClr val="A31515"/>
                </a:solidFill>
                <a:latin typeface="Cascadia Mono" panose="020B0609020000020004" pitchFamily="49" charset="0"/>
              </a:rPr>
              <a:t>"title"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: </a:t>
            </a:r>
            <a:r>
              <a:rPr lang="en-US" sz="1800" dirty="0">
                <a:solidFill>
                  <a:srgbClr val="A31515"/>
                </a:solidFill>
                <a:latin typeface="Cascadia Mono" panose="020B0609020000020004" pitchFamily="49" charset="0"/>
              </a:rPr>
              <a:t>"Microsoft"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,</a:t>
            </a:r>
          </a:p>
          <a:p>
            <a:pPr>
              <a:lnSpc>
                <a:spcPct val="75000"/>
              </a:lnSpc>
            </a:pP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  </a:t>
            </a:r>
            <a:r>
              <a:rPr lang="en-US" sz="1800" dirty="0">
                <a:solidFill>
                  <a:srgbClr val="A31515"/>
                </a:solidFill>
                <a:latin typeface="Cascadia Mono" panose="020B0609020000020004" pitchFamily="49" charset="0"/>
              </a:rPr>
              <a:t>"country"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:  </a:t>
            </a:r>
            <a:r>
              <a:rPr lang="en-US" sz="1800" dirty="0">
                <a:solidFill>
                  <a:srgbClr val="A31515"/>
                </a:solidFill>
                <a:latin typeface="Cascadia Mono" panose="020B0609020000020004" pitchFamily="49" charset="0"/>
              </a:rPr>
              <a:t>"USA"</a:t>
            </a:r>
            <a:endParaRPr lang="en-US" sz="1800" dirty="0">
              <a:solidFill>
                <a:srgbClr val="000000"/>
              </a:solidFill>
              <a:latin typeface="Cascadia Mono" panose="020B0609020000020004" pitchFamily="49" charset="0"/>
            </a:endParaRPr>
          </a:p>
          <a:p>
            <a:pPr>
              <a:lnSpc>
                <a:spcPct val="75000"/>
              </a:lnSpc>
            </a:pPr>
            <a:r>
              <a:rPr lang="uk-UA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}</a:t>
            </a:r>
          </a:p>
          <a:p>
            <a:pPr>
              <a:lnSpc>
                <a:spcPct val="75000"/>
              </a:lnSpc>
            </a:pPr>
            <a:r>
              <a:rPr lang="uk-UA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}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844644231"/>
      </p:ext>
    </p:extLst>
  </p:cSld>
  <p:clrMapOvr>
    <a:masterClrMapping/>
  </p:clrMapOvr>
  <p:transition/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Місце для нижнього колонтитула 28">
            <a:extLst>
              <a:ext uri="{FF2B5EF4-FFF2-40B4-BE49-F238E27FC236}">
                <a16:creationId xmlns:a16="http://schemas.microsoft.com/office/drawing/2014/main" id="{BBCB9E86-E05A-4B48-ABA4-C58B0B71F5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713256" y="6588323"/>
            <a:ext cx="5368925" cy="236537"/>
          </a:xfrm>
        </p:spPr>
        <p:txBody>
          <a:bodyPr/>
          <a:lstStyle/>
          <a:p>
            <a:pPr algn="r">
              <a:defRPr/>
            </a:pP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ASP.NET Core 5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Лекція 0</a:t>
            </a: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/ Слайд </a:t>
            </a:r>
            <a:fld id="{9CDDF5ED-6654-4275-8216-A0D5237D2550}" type="slidenum">
              <a:rPr lang="uk-UA" sz="1600" b="1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r">
                <a:defRPr/>
              </a:pPr>
              <a:t>45</a:t>
            </a:fld>
            <a:endParaRPr lang="uk-UA" sz="1600" b="1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Прямоугольник 2">
            <a:extLst>
              <a:ext uri="{FF2B5EF4-FFF2-40B4-BE49-F238E27FC236}">
                <a16:creationId xmlns:a16="http://schemas.microsoft.com/office/drawing/2014/main" id="{D013C93F-BA4E-49E5-B732-03079A1B6752}"/>
              </a:ext>
            </a:extLst>
          </p:cNvPr>
          <p:cNvSpPr/>
          <p:nvPr/>
        </p:nvSpPr>
        <p:spPr>
          <a:xfrm>
            <a:off x="195315" y="234212"/>
            <a:ext cx="1199668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Даний файл по-суті представляє одного користувача.</a:t>
            </a:r>
          </a:p>
        </p:txBody>
      </p:sp>
      <p:sp>
        <p:nvSpPr>
          <p:cNvPr id="5" name="Прямоугольник 2">
            <a:extLst>
              <a:ext uri="{FF2B5EF4-FFF2-40B4-BE49-F238E27FC236}">
                <a16:creationId xmlns:a16="http://schemas.microsoft.com/office/drawing/2014/main" id="{1EEBB1AC-83D9-4E1B-80E8-5967F546E329}"/>
              </a:ext>
            </a:extLst>
          </p:cNvPr>
          <p:cNvSpPr/>
          <p:nvPr/>
        </p:nvSpPr>
        <p:spPr>
          <a:xfrm>
            <a:off x="195315" y="899231"/>
            <a:ext cx="1199668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Додамо</a:t>
            </a:r>
            <a:r>
              <a:rPr lang="uk-UA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клас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Person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uk-UA" sz="28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D12102B-C12C-4CB7-9B0D-3909A3B628E4}"/>
              </a:ext>
            </a:extLst>
          </p:cNvPr>
          <p:cNvSpPr txBox="1"/>
          <p:nvPr/>
        </p:nvSpPr>
        <p:spPr>
          <a:xfrm>
            <a:off x="195315" y="1582340"/>
            <a:ext cx="6720874" cy="341632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public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class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1800" dirty="0">
                <a:solidFill>
                  <a:srgbClr val="2B91AF"/>
                </a:solidFill>
                <a:latin typeface="Cascadia Mono" panose="020B0609020000020004" pitchFamily="49" charset="0"/>
              </a:rPr>
              <a:t>Person</a:t>
            </a:r>
            <a:endParaRPr lang="en-US" sz="1800" dirty="0">
              <a:solidFill>
                <a:srgbClr val="000000"/>
              </a:solidFill>
              <a:latin typeface="Cascadia Mono" panose="020B0609020000020004" pitchFamily="49" charset="0"/>
            </a:endParaRPr>
          </a:p>
          <a:p>
            <a:r>
              <a:rPr lang="uk-UA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{</a:t>
            </a:r>
          </a:p>
          <a:p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  </a:t>
            </a:r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public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string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Name { </a:t>
            </a:r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get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; </a:t>
            </a:r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set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; }</a:t>
            </a:r>
          </a:p>
          <a:p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  </a:t>
            </a:r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public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int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Age { </a:t>
            </a:r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get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; </a:t>
            </a:r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set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; }</a:t>
            </a:r>
          </a:p>
          <a:p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  </a:t>
            </a:r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public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List&lt;</a:t>
            </a:r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string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&gt; Languages { </a:t>
            </a:r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get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; </a:t>
            </a:r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set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; }</a:t>
            </a:r>
          </a:p>
          <a:p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  </a:t>
            </a:r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public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Company </a:t>
            </a:r>
            <a:r>
              <a:rPr lang="en-US" sz="1800" dirty="0" err="1">
                <a:solidFill>
                  <a:srgbClr val="000000"/>
                </a:solidFill>
                <a:latin typeface="Cascadia Mono" panose="020B0609020000020004" pitchFamily="49" charset="0"/>
              </a:rPr>
              <a:t>Company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{ </a:t>
            </a:r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get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; </a:t>
            </a:r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set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; }</a:t>
            </a:r>
          </a:p>
          <a:p>
            <a:r>
              <a:rPr lang="uk-UA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}</a:t>
            </a:r>
          </a:p>
          <a:p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public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class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1800" dirty="0">
                <a:solidFill>
                  <a:srgbClr val="2B91AF"/>
                </a:solidFill>
                <a:latin typeface="Cascadia Mono" panose="020B0609020000020004" pitchFamily="49" charset="0"/>
              </a:rPr>
              <a:t>Company</a:t>
            </a:r>
            <a:endParaRPr lang="en-US" sz="1800" dirty="0">
              <a:solidFill>
                <a:srgbClr val="000000"/>
              </a:solidFill>
              <a:latin typeface="Cascadia Mono" panose="020B0609020000020004" pitchFamily="49" charset="0"/>
            </a:endParaRPr>
          </a:p>
          <a:p>
            <a:r>
              <a:rPr lang="uk-UA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{</a:t>
            </a:r>
          </a:p>
          <a:p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  </a:t>
            </a:r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public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string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Title { </a:t>
            </a:r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get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; </a:t>
            </a:r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set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; }</a:t>
            </a:r>
          </a:p>
          <a:p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  </a:t>
            </a:r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public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string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Country { </a:t>
            </a:r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get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; </a:t>
            </a:r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set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; }</a:t>
            </a:r>
          </a:p>
          <a:p>
            <a:r>
              <a:rPr lang="uk-UA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}</a:t>
            </a:r>
            <a:endParaRPr lang="uk-UA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5506F49-E310-48EC-AD4E-3794E9A5E731}"/>
              </a:ext>
            </a:extLst>
          </p:cNvPr>
          <p:cNvSpPr txBox="1"/>
          <p:nvPr/>
        </p:nvSpPr>
        <p:spPr>
          <a:xfrm>
            <a:off x="7409411" y="1564250"/>
            <a:ext cx="4218710" cy="2802498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>
              <a:lnSpc>
                <a:spcPct val="75000"/>
              </a:lnSpc>
            </a:pPr>
            <a:r>
              <a:rPr lang="uk-UA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{</a:t>
            </a:r>
          </a:p>
          <a:p>
            <a:pPr>
              <a:lnSpc>
                <a:spcPct val="75000"/>
              </a:lnSpc>
            </a:pP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</a:t>
            </a:r>
            <a:r>
              <a:rPr lang="en-US" sz="1800" dirty="0">
                <a:solidFill>
                  <a:srgbClr val="A31515"/>
                </a:solidFill>
                <a:latin typeface="Cascadia Mono" panose="020B0609020000020004" pitchFamily="49" charset="0"/>
              </a:rPr>
              <a:t>"age"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: 18,</a:t>
            </a:r>
          </a:p>
          <a:p>
            <a:pPr>
              <a:lnSpc>
                <a:spcPct val="75000"/>
              </a:lnSpc>
            </a:pP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</a:t>
            </a:r>
            <a:r>
              <a:rPr lang="en-US" sz="1800" dirty="0">
                <a:solidFill>
                  <a:srgbClr val="A31515"/>
                </a:solidFill>
                <a:latin typeface="Cascadia Mono" panose="020B0609020000020004" pitchFamily="49" charset="0"/>
              </a:rPr>
              <a:t>"name"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: </a:t>
            </a:r>
            <a:r>
              <a:rPr lang="en-US" sz="1800" dirty="0">
                <a:solidFill>
                  <a:srgbClr val="A31515"/>
                </a:solidFill>
                <a:latin typeface="Cascadia Mono" panose="020B0609020000020004" pitchFamily="49" charset="0"/>
              </a:rPr>
              <a:t>"Tom"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,</a:t>
            </a:r>
          </a:p>
          <a:p>
            <a:pPr>
              <a:lnSpc>
                <a:spcPct val="75000"/>
              </a:lnSpc>
            </a:pP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</a:t>
            </a:r>
            <a:r>
              <a:rPr lang="en-US" sz="1800" dirty="0">
                <a:solidFill>
                  <a:srgbClr val="A31515"/>
                </a:solidFill>
                <a:latin typeface="Cascadia Mono" panose="020B0609020000020004" pitchFamily="49" charset="0"/>
              </a:rPr>
              <a:t>"languages"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: [</a:t>
            </a:r>
          </a:p>
          <a:p>
            <a:pPr>
              <a:lnSpc>
                <a:spcPct val="75000"/>
              </a:lnSpc>
            </a:pP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  </a:t>
            </a:r>
            <a:r>
              <a:rPr lang="en-US" sz="1800" dirty="0">
                <a:solidFill>
                  <a:srgbClr val="A31515"/>
                </a:solidFill>
                <a:latin typeface="Cascadia Mono" panose="020B0609020000020004" pitchFamily="49" charset="0"/>
              </a:rPr>
              <a:t>"English"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,</a:t>
            </a:r>
          </a:p>
          <a:p>
            <a:pPr>
              <a:lnSpc>
                <a:spcPct val="75000"/>
              </a:lnSpc>
            </a:pP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  </a:t>
            </a:r>
            <a:r>
              <a:rPr lang="en-US" sz="1800" dirty="0">
                <a:solidFill>
                  <a:srgbClr val="A31515"/>
                </a:solidFill>
                <a:latin typeface="Cascadia Mono" panose="020B0609020000020004" pitchFamily="49" charset="0"/>
              </a:rPr>
              <a:t>"German"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,</a:t>
            </a:r>
          </a:p>
          <a:p>
            <a:pPr>
              <a:lnSpc>
                <a:spcPct val="75000"/>
              </a:lnSpc>
            </a:pP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  </a:t>
            </a:r>
            <a:r>
              <a:rPr lang="en-US" sz="1800" dirty="0">
                <a:solidFill>
                  <a:srgbClr val="A31515"/>
                </a:solidFill>
                <a:latin typeface="Cascadia Mono" panose="020B0609020000020004" pitchFamily="49" charset="0"/>
              </a:rPr>
              <a:t>"Spanish"</a:t>
            </a:r>
            <a:endParaRPr lang="en-US" sz="1800" dirty="0">
              <a:solidFill>
                <a:srgbClr val="000000"/>
              </a:solidFill>
              <a:latin typeface="Cascadia Mono" panose="020B0609020000020004" pitchFamily="49" charset="0"/>
            </a:endParaRPr>
          </a:p>
          <a:p>
            <a:pPr>
              <a:lnSpc>
                <a:spcPct val="75000"/>
              </a:lnSpc>
            </a:pPr>
            <a:r>
              <a:rPr lang="uk-UA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],</a:t>
            </a:r>
          </a:p>
          <a:p>
            <a:pPr>
              <a:lnSpc>
                <a:spcPct val="75000"/>
              </a:lnSpc>
            </a:pP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</a:t>
            </a:r>
            <a:r>
              <a:rPr lang="en-US" sz="1800" dirty="0">
                <a:solidFill>
                  <a:srgbClr val="A31515"/>
                </a:solidFill>
                <a:latin typeface="Cascadia Mono" panose="020B0609020000020004" pitchFamily="49" charset="0"/>
              </a:rPr>
              <a:t>"company"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: {</a:t>
            </a:r>
          </a:p>
          <a:p>
            <a:pPr>
              <a:lnSpc>
                <a:spcPct val="75000"/>
              </a:lnSpc>
            </a:pP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  </a:t>
            </a:r>
            <a:r>
              <a:rPr lang="en-US" sz="1800" dirty="0">
                <a:solidFill>
                  <a:srgbClr val="A31515"/>
                </a:solidFill>
                <a:latin typeface="Cascadia Mono" panose="020B0609020000020004" pitchFamily="49" charset="0"/>
              </a:rPr>
              <a:t>"title"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: </a:t>
            </a:r>
            <a:r>
              <a:rPr lang="en-US" sz="1800" dirty="0">
                <a:solidFill>
                  <a:srgbClr val="A31515"/>
                </a:solidFill>
                <a:latin typeface="Cascadia Mono" panose="020B0609020000020004" pitchFamily="49" charset="0"/>
              </a:rPr>
              <a:t>"Microsoft"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,</a:t>
            </a:r>
          </a:p>
          <a:p>
            <a:pPr>
              <a:lnSpc>
                <a:spcPct val="75000"/>
              </a:lnSpc>
            </a:pP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  </a:t>
            </a:r>
            <a:r>
              <a:rPr lang="en-US" sz="1800" dirty="0">
                <a:solidFill>
                  <a:srgbClr val="A31515"/>
                </a:solidFill>
                <a:latin typeface="Cascadia Mono" panose="020B0609020000020004" pitchFamily="49" charset="0"/>
              </a:rPr>
              <a:t>"country"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:  </a:t>
            </a:r>
            <a:r>
              <a:rPr lang="en-US" sz="1800" dirty="0">
                <a:solidFill>
                  <a:srgbClr val="A31515"/>
                </a:solidFill>
                <a:latin typeface="Cascadia Mono" panose="020B0609020000020004" pitchFamily="49" charset="0"/>
              </a:rPr>
              <a:t>"USA"</a:t>
            </a:r>
            <a:endParaRPr lang="en-US" sz="1800" dirty="0">
              <a:solidFill>
                <a:srgbClr val="000000"/>
              </a:solidFill>
              <a:latin typeface="Cascadia Mono" panose="020B0609020000020004" pitchFamily="49" charset="0"/>
            </a:endParaRPr>
          </a:p>
          <a:p>
            <a:pPr>
              <a:lnSpc>
                <a:spcPct val="75000"/>
              </a:lnSpc>
            </a:pPr>
            <a:r>
              <a:rPr lang="uk-UA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}</a:t>
            </a:r>
          </a:p>
          <a:p>
            <a:pPr>
              <a:lnSpc>
                <a:spcPct val="75000"/>
              </a:lnSpc>
            </a:pPr>
            <a:r>
              <a:rPr lang="uk-UA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}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038915460"/>
      </p:ext>
    </p:extLst>
  </p:cSld>
  <p:clrMapOvr>
    <a:masterClrMapping/>
  </p:clrMapOvr>
  <p:transition/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Місце для нижнього колонтитула 28">
            <a:extLst>
              <a:ext uri="{FF2B5EF4-FFF2-40B4-BE49-F238E27FC236}">
                <a16:creationId xmlns:a16="http://schemas.microsoft.com/office/drawing/2014/main" id="{BBCB9E86-E05A-4B48-ABA4-C58B0B71F5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713256" y="6588323"/>
            <a:ext cx="5368925" cy="236537"/>
          </a:xfrm>
        </p:spPr>
        <p:txBody>
          <a:bodyPr/>
          <a:lstStyle/>
          <a:p>
            <a:pPr algn="r">
              <a:defRPr/>
            </a:pP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ASP.NET Core 5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Лекція 0</a:t>
            </a: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/ Слайд </a:t>
            </a:r>
            <a:fld id="{9CDDF5ED-6654-4275-8216-A0D5237D2550}" type="slidenum">
              <a:rPr lang="uk-UA" sz="1600" b="1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r">
                <a:defRPr/>
              </a:pPr>
              <a:t>46</a:t>
            </a:fld>
            <a:endParaRPr lang="uk-UA" sz="1600" b="1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Прямоугольник 2">
            <a:extLst>
              <a:ext uri="{FF2B5EF4-FFF2-40B4-BE49-F238E27FC236}">
                <a16:creationId xmlns:a16="http://schemas.microsoft.com/office/drawing/2014/main" id="{D013C93F-BA4E-49E5-B732-03079A1B6752}"/>
              </a:ext>
            </a:extLst>
          </p:cNvPr>
          <p:cNvSpPr/>
          <p:nvPr/>
        </p:nvSpPr>
        <p:spPr>
          <a:xfrm>
            <a:off x="195315" y="108087"/>
            <a:ext cx="11996685" cy="14711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</a:pPr>
            <a:r>
              <a:rPr lang="ru-RU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Щоб</a:t>
            </a:r>
            <a:r>
              <a:rPr lang="ru-RU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передати налаштування через об'єкт </a:t>
            </a:r>
            <a:r>
              <a:rPr lang="en-US" sz="2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Person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uk-UA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ми можемо використовувати сервіс </a:t>
            </a:r>
            <a:r>
              <a:rPr lang="en-US" sz="28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IOptions</a:t>
            </a:r>
            <a:r>
              <a:rPr lang="en-US" sz="2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&lt;</a:t>
            </a:r>
            <a:r>
              <a:rPr lang="en-US" sz="28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TOptions</a:t>
            </a:r>
            <a:r>
              <a:rPr lang="en-US" sz="2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&gt;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uk-UA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Для цього визначимо в проекті новий клас </a:t>
            </a:r>
            <a:r>
              <a:rPr lang="en-US" sz="28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PersonMiddleware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uk-UA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який фактично виводитиме інформацію про користувача на веб-сторінку: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69CE947-E62B-4112-A467-8CC0414E986D}"/>
              </a:ext>
            </a:extLst>
          </p:cNvPr>
          <p:cNvSpPr txBox="1"/>
          <p:nvPr/>
        </p:nvSpPr>
        <p:spPr>
          <a:xfrm>
            <a:off x="195315" y="1579259"/>
            <a:ext cx="11801370" cy="5009064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>
              <a:lnSpc>
                <a:spcPct val="75000"/>
              </a:lnSpc>
            </a:pPr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public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class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1800" dirty="0" err="1">
                <a:solidFill>
                  <a:srgbClr val="2B91AF"/>
                </a:solidFill>
                <a:latin typeface="Cascadia Mono" panose="020B0609020000020004" pitchFamily="49" charset="0"/>
              </a:rPr>
              <a:t>PersonMiddleware</a:t>
            </a:r>
            <a:r>
              <a:rPr lang="ru-RU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uk-UA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{</a:t>
            </a:r>
          </a:p>
          <a:p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  </a:t>
            </a:r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private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1800" dirty="0" err="1">
                <a:solidFill>
                  <a:srgbClr val="0000FF"/>
                </a:solidFill>
                <a:latin typeface="Cascadia Mono" panose="020B0609020000020004" pitchFamily="49" charset="0"/>
              </a:rPr>
              <a:t>readonly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Cascadia Mono" panose="020B0609020000020004" pitchFamily="49" charset="0"/>
              </a:rPr>
              <a:t>RequestDelegate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_next;</a:t>
            </a:r>
            <a:endParaRPr lang="uk-UA" sz="1800" dirty="0">
              <a:solidFill>
                <a:srgbClr val="000000"/>
              </a:solidFill>
              <a:latin typeface="Cascadia Mono" panose="020B0609020000020004" pitchFamily="49" charset="0"/>
            </a:endParaRPr>
          </a:p>
          <a:p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  </a:t>
            </a:r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public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1800" dirty="0" err="1">
                <a:solidFill>
                  <a:srgbClr val="2B91AF"/>
                </a:solidFill>
                <a:latin typeface="Cascadia Mono" panose="020B0609020000020004" pitchFamily="49" charset="0"/>
              </a:rPr>
              <a:t>PersonMiddleware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(</a:t>
            </a:r>
            <a:r>
              <a:rPr lang="en-US" sz="1800" dirty="0" err="1">
                <a:solidFill>
                  <a:srgbClr val="000000"/>
                </a:solidFill>
                <a:latin typeface="Cascadia Mono" panose="020B0609020000020004" pitchFamily="49" charset="0"/>
              </a:rPr>
              <a:t>RequestDelegate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next, </a:t>
            </a:r>
            <a:r>
              <a:rPr lang="en-US" sz="1800" dirty="0" err="1">
                <a:solidFill>
                  <a:srgbClr val="000000"/>
                </a:solidFill>
                <a:latin typeface="Cascadia Mono" panose="020B0609020000020004" pitchFamily="49" charset="0"/>
              </a:rPr>
              <a:t>IOptions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&lt;Person&gt; options)</a:t>
            </a:r>
            <a:r>
              <a:rPr lang="ru-RU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uk-UA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{</a:t>
            </a:r>
          </a:p>
          <a:p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      _next = next;</a:t>
            </a:r>
          </a:p>
          <a:p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      Person = </a:t>
            </a:r>
            <a:r>
              <a:rPr lang="en-US" sz="1800" dirty="0" err="1">
                <a:solidFill>
                  <a:srgbClr val="000000"/>
                </a:solidFill>
                <a:latin typeface="Cascadia Mono" panose="020B0609020000020004" pitchFamily="49" charset="0"/>
              </a:rPr>
              <a:t>options.Value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;</a:t>
            </a:r>
          </a:p>
          <a:p>
            <a:r>
              <a:rPr lang="uk-UA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  }</a:t>
            </a:r>
          </a:p>
          <a:p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  </a:t>
            </a:r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public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Person </a:t>
            </a:r>
            <a:r>
              <a:rPr lang="en-US" sz="1800" dirty="0" err="1">
                <a:solidFill>
                  <a:srgbClr val="000000"/>
                </a:solidFill>
                <a:latin typeface="Cascadia Mono" panose="020B0609020000020004" pitchFamily="49" charset="0"/>
              </a:rPr>
              <a:t>Person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{ </a:t>
            </a:r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get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; }</a:t>
            </a:r>
            <a:endParaRPr lang="uk-UA" sz="1800" dirty="0">
              <a:solidFill>
                <a:srgbClr val="000000"/>
              </a:solidFill>
              <a:latin typeface="Cascadia Mono" panose="020B0609020000020004" pitchFamily="49" charset="0"/>
            </a:endParaRPr>
          </a:p>
          <a:p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  </a:t>
            </a:r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public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async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Task </a:t>
            </a:r>
            <a:r>
              <a:rPr lang="en-US" sz="1800" dirty="0" err="1">
                <a:solidFill>
                  <a:srgbClr val="000000"/>
                </a:solidFill>
                <a:latin typeface="Cascadia Mono" panose="020B0609020000020004" pitchFamily="49" charset="0"/>
              </a:rPr>
              <a:t>InvokeAsync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(</a:t>
            </a:r>
            <a:r>
              <a:rPr lang="en-US" sz="1800" dirty="0" err="1">
                <a:solidFill>
                  <a:srgbClr val="000000"/>
                </a:solidFill>
                <a:latin typeface="Cascadia Mono" panose="020B0609020000020004" pitchFamily="49" charset="0"/>
              </a:rPr>
              <a:t>HttpContext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context)</a:t>
            </a:r>
            <a:r>
              <a:rPr lang="ru-RU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uk-UA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{</a:t>
            </a:r>
          </a:p>
          <a:p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      StringBuilder </a:t>
            </a:r>
            <a:r>
              <a:rPr lang="en-US" sz="1800" dirty="0" err="1">
                <a:solidFill>
                  <a:srgbClr val="000000"/>
                </a:solidFill>
                <a:latin typeface="Cascadia Mono" panose="020B0609020000020004" pitchFamily="49" charset="0"/>
              </a:rPr>
              <a:t>stringBuilder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= </a:t>
            </a:r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new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StringBuilder();</a:t>
            </a:r>
          </a:p>
          <a:p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      </a:t>
            </a:r>
            <a:r>
              <a:rPr lang="en-US" sz="1800" dirty="0" err="1">
                <a:solidFill>
                  <a:srgbClr val="000000"/>
                </a:solidFill>
                <a:latin typeface="Cascadia Mono" panose="020B0609020000020004" pitchFamily="49" charset="0"/>
              </a:rPr>
              <a:t>stringBuilder.Append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(</a:t>
            </a:r>
            <a:r>
              <a:rPr lang="en-US" sz="1800" dirty="0">
                <a:solidFill>
                  <a:srgbClr val="A31515"/>
                </a:solidFill>
                <a:latin typeface="Cascadia Mono" panose="020B0609020000020004" pitchFamily="49" charset="0"/>
              </a:rPr>
              <a:t>$"&lt;p&gt;Name: 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{</a:t>
            </a:r>
            <a:r>
              <a:rPr lang="en-US" sz="1800" dirty="0" err="1">
                <a:solidFill>
                  <a:srgbClr val="000000"/>
                </a:solidFill>
                <a:latin typeface="Cascadia Mono" panose="020B0609020000020004" pitchFamily="49" charset="0"/>
              </a:rPr>
              <a:t>Person?.Name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}</a:t>
            </a:r>
            <a:r>
              <a:rPr lang="en-US" sz="1800" dirty="0">
                <a:solidFill>
                  <a:srgbClr val="A31515"/>
                </a:solidFill>
                <a:latin typeface="Cascadia Mono" panose="020B0609020000020004" pitchFamily="49" charset="0"/>
              </a:rPr>
              <a:t>&lt;/p&gt;"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);</a:t>
            </a:r>
          </a:p>
          <a:p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      </a:t>
            </a:r>
            <a:r>
              <a:rPr lang="en-US" sz="1800" dirty="0" err="1">
                <a:solidFill>
                  <a:srgbClr val="000000"/>
                </a:solidFill>
                <a:latin typeface="Cascadia Mono" panose="020B0609020000020004" pitchFamily="49" charset="0"/>
              </a:rPr>
              <a:t>stringBuilder.Append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(</a:t>
            </a:r>
            <a:r>
              <a:rPr lang="en-US" sz="1800" dirty="0">
                <a:solidFill>
                  <a:srgbClr val="A31515"/>
                </a:solidFill>
                <a:latin typeface="Cascadia Mono" panose="020B0609020000020004" pitchFamily="49" charset="0"/>
              </a:rPr>
              <a:t>$"&lt;p&gt;Age: 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{</a:t>
            </a:r>
            <a:r>
              <a:rPr lang="en-US" sz="1800" dirty="0" err="1">
                <a:solidFill>
                  <a:srgbClr val="000000"/>
                </a:solidFill>
                <a:latin typeface="Cascadia Mono" panose="020B0609020000020004" pitchFamily="49" charset="0"/>
              </a:rPr>
              <a:t>Person?.Age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}</a:t>
            </a:r>
            <a:r>
              <a:rPr lang="en-US" sz="1800" dirty="0">
                <a:solidFill>
                  <a:srgbClr val="A31515"/>
                </a:solidFill>
                <a:latin typeface="Cascadia Mono" panose="020B0609020000020004" pitchFamily="49" charset="0"/>
              </a:rPr>
              <a:t>&lt;/p&gt;"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);</a:t>
            </a:r>
          </a:p>
          <a:p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      </a:t>
            </a:r>
            <a:r>
              <a:rPr lang="en-US" sz="1800" dirty="0" err="1">
                <a:solidFill>
                  <a:srgbClr val="000000"/>
                </a:solidFill>
                <a:latin typeface="Cascadia Mono" panose="020B0609020000020004" pitchFamily="49" charset="0"/>
              </a:rPr>
              <a:t>stringBuilder.Append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(</a:t>
            </a:r>
            <a:r>
              <a:rPr lang="en-US" sz="1800" dirty="0">
                <a:solidFill>
                  <a:srgbClr val="A31515"/>
                </a:solidFill>
                <a:latin typeface="Cascadia Mono" panose="020B0609020000020004" pitchFamily="49" charset="0"/>
              </a:rPr>
              <a:t>$"&lt;p&gt;Company: 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{</a:t>
            </a:r>
            <a:r>
              <a:rPr lang="en-US" sz="1800" dirty="0" err="1">
                <a:solidFill>
                  <a:srgbClr val="000000"/>
                </a:solidFill>
                <a:latin typeface="Cascadia Mono" panose="020B0609020000020004" pitchFamily="49" charset="0"/>
              </a:rPr>
              <a:t>Person?.Company?.Title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}</a:t>
            </a:r>
            <a:r>
              <a:rPr lang="en-US" sz="1800" dirty="0">
                <a:solidFill>
                  <a:srgbClr val="A31515"/>
                </a:solidFill>
                <a:latin typeface="Cascadia Mono" panose="020B0609020000020004" pitchFamily="49" charset="0"/>
              </a:rPr>
              <a:t>&lt;/p&gt;"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);</a:t>
            </a:r>
          </a:p>
          <a:p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      </a:t>
            </a:r>
            <a:r>
              <a:rPr lang="en-US" sz="1800" dirty="0" err="1">
                <a:solidFill>
                  <a:srgbClr val="000000"/>
                </a:solidFill>
                <a:latin typeface="Cascadia Mono" panose="020B0609020000020004" pitchFamily="49" charset="0"/>
              </a:rPr>
              <a:t>stringBuilder.Append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(</a:t>
            </a:r>
            <a:r>
              <a:rPr lang="en-US" sz="1800" dirty="0">
                <a:solidFill>
                  <a:srgbClr val="A31515"/>
                </a:solidFill>
                <a:latin typeface="Cascadia Mono" panose="020B0609020000020004" pitchFamily="49" charset="0"/>
              </a:rPr>
              <a:t>"&lt;h3&gt;Languages&lt;/h3&gt;&lt;ul&gt;"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);</a:t>
            </a:r>
          </a:p>
          <a:p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      </a:t>
            </a:r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foreach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(</a:t>
            </a:r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string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lang </a:t>
            </a:r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in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Cascadia Mono" panose="020B0609020000020004" pitchFamily="49" charset="0"/>
              </a:rPr>
              <a:t>Person.Languages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)</a:t>
            </a:r>
          </a:p>
          <a:p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          </a:t>
            </a:r>
            <a:r>
              <a:rPr lang="en-US" sz="1800" dirty="0" err="1">
                <a:solidFill>
                  <a:srgbClr val="000000"/>
                </a:solidFill>
                <a:latin typeface="Cascadia Mono" panose="020B0609020000020004" pitchFamily="49" charset="0"/>
              </a:rPr>
              <a:t>stringBuilder.Append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(</a:t>
            </a:r>
            <a:r>
              <a:rPr lang="en-US" sz="1800" dirty="0">
                <a:solidFill>
                  <a:srgbClr val="A31515"/>
                </a:solidFill>
                <a:latin typeface="Cascadia Mono" panose="020B0609020000020004" pitchFamily="49" charset="0"/>
              </a:rPr>
              <a:t>$"&lt;li&gt;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{lang}</a:t>
            </a:r>
            <a:r>
              <a:rPr lang="en-US" sz="1800" dirty="0">
                <a:solidFill>
                  <a:srgbClr val="A31515"/>
                </a:solidFill>
                <a:latin typeface="Cascadia Mono" panose="020B0609020000020004" pitchFamily="49" charset="0"/>
              </a:rPr>
              <a:t>&lt;/li&gt;"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);</a:t>
            </a:r>
          </a:p>
          <a:p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      </a:t>
            </a:r>
            <a:r>
              <a:rPr lang="en-US" sz="1800" dirty="0" err="1">
                <a:solidFill>
                  <a:srgbClr val="000000"/>
                </a:solidFill>
                <a:latin typeface="Cascadia Mono" panose="020B0609020000020004" pitchFamily="49" charset="0"/>
              </a:rPr>
              <a:t>stringBuilder.Append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(</a:t>
            </a:r>
            <a:r>
              <a:rPr lang="en-US" sz="1800" dirty="0">
                <a:solidFill>
                  <a:srgbClr val="A31515"/>
                </a:solidFill>
                <a:latin typeface="Cascadia Mono" panose="020B0609020000020004" pitchFamily="49" charset="0"/>
              </a:rPr>
              <a:t>"&lt;/ul&gt;"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);</a:t>
            </a:r>
            <a:endParaRPr lang="uk-UA" sz="1800" dirty="0">
              <a:solidFill>
                <a:srgbClr val="000000"/>
              </a:solidFill>
              <a:latin typeface="Cascadia Mono" panose="020B0609020000020004" pitchFamily="49" charset="0"/>
            </a:endParaRPr>
          </a:p>
          <a:p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      </a:t>
            </a:r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await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Cascadia Mono" panose="020B0609020000020004" pitchFamily="49" charset="0"/>
              </a:rPr>
              <a:t>context.Response.WriteAsync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(</a:t>
            </a:r>
            <a:r>
              <a:rPr lang="en-US" sz="1800" dirty="0" err="1">
                <a:solidFill>
                  <a:srgbClr val="000000"/>
                </a:solidFill>
                <a:latin typeface="Cascadia Mono" panose="020B0609020000020004" pitchFamily="49" charset="0"/>
              </a:rPr>
              <a:t>stringBuilder.ToString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());</a:t>
            </a:r>
          </a:p>
          <a:p>
            <a:r>
              <a:rPr lang="uk-UA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  } }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350240155"/>
      </p:ext>
    </p:extLst>
  </p:cSld>
  <p:clrMapOvr>
    <a:masterClrMapping/>
  </p:clrMapOvr>
  <p:transition/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Місце для нижнього колонтитула 28">
            <a:extLst>
              <a:ext uri="{FF2B5EF4-FFF2-40B4-BE49-F238E27FC236}">
                <a16:creationId xmlns:a16="http://schemas.microsoft.com/office/drawing/2014/main" id="{BBCB9E86-E05A-4B48-ABA4-C58B0B71F5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713256" y="6588323"/>
            <a:ext cx="5368925" cy="236537"/>
          </a:xfrm>
        </p:spPr>
        <p:txBody>
          <a:bodyPr/>
          <a:lstStyle/>
          <a:p>
            <a:pPr algn="r">
              <a:defRPr/>
            </a:pP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ASP.NET Core 5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Лекція 0</a:t>
            </a: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/ Слайд </a:t>
            </a:r>
            <a:fld id="{9CDDF5ED-6654-4275-8216-A0D5237D2550}" type="slidenum">
              <a:rPr lang="uk-UA" sz="1600" b="1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r">
                <a:defRPr/>
              </a:pPr>
              <a:t>47</a:t>
            </a:fld>
            <a:endParaRPr lang="uk-UA" sz="1600" b="1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99B0292-3CB1-4CD8-AAF7-55551BE711D8}"/>
              </a:ext>
            </a:extLst>
          </p:cNvPr>
          <p:cNvSpPr txBox="1"/>
          <p:nvPr/>
        </p:nvSpPr>
        <p:spPr>
          <a:xfrm>
            <a:off x="109819" y="218404"/>
            <a:ext cx="11511374" cy="590931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public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class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1800" dirty="0">
                <a:solidFill>
                  <a:srgbClr val="2B91AF"/>
                </a:solidFill>
                <a:latin typeface="Cascadia Mono" panose="020B0609020000020004" pitchFamily="49" charset="0"/>
              </a:rPr>
              <a:t>Startup</a:t>
            </a:r>
            <a:endParaRPr lang="en-US" sz="1800" dirty="0">
              <a:solidFill>
                <a:srgbClr val="000000"/>
              </a:solidFill>
              <a:latin typeface="Cascadia Mono" panose="020B0609020000020004" pitchFamily="49" charset="0"/>
            </a:endParaRPr>
          </a:p>
          <a:p>
            <a:r>
              <a:rPr lang="uk-UA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{</a:t>
            </a:r>
          </a:p>
          <a:p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  </a:t>
            </a:r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public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1800" dirty="0">
                <a:solidFill>
                  <a:srgbClr val="2B91AF"/>
                </a:solidFill>
                <a:latin typeface="Cascadia Mono" panose="020B0609020000020004" pitchFamily="49" charset="0"/>
              </a:rPr>
              <a:t>Startup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()</a:t>
            </a:r>
          </a:p>
          <a:p>
            <a:r>
              <a:rPr lang="uk-UA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  {</a:t>
            </a:r>
          </a:p>
          <a:p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      </a:t>
            </a:r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var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builder = </a:t>
            </a:r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new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Cascadia Mono" panose="020B0609020000020004" pitchFamily="49" charset="0"/>
              </a:rPr>
              <a:t>ConfigurationBuilder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().</a:t>
            </a:r>
            <a:r>
              <a:rPr lang="en-US" sz="1800" dirty="0" err="1">
                <a:solidFill>
                  <a:srgbClr val="000000"/>
                </a:solidFill>
                <a:latin typeface="Cascadia Mono" panose="020B0609020000020004" pitchFamily="49" charset="0"/>
              </a:rPr>
              <a:t>AddJsonFile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(</a:t>
            </a:r>
            <a:r>
              <a:rPr lang="en-US" sz="1800" dirty="0">
                <a:solidFill>
                  <a:srgbClr val="A31515"/>
                </a:solidFill>
                <a:latin typeface="Cascadia Mono" panose="020B0609020000020004" pitchFamily="49" charset="0"/>
              </a:rPr>
              <a:t>"</a:t>
            </a:r>
            <a:r>
              <a:rPr lang="en-US" sz="1800" dirty="0" err="1">
                <a:solidFill>
                  <a:srgbClr val="A31515"/>
                </a:solidFill>
                <a:latin typeface="Cascadia Mono" panose="020B0609020000020004" pitchFamily="49" charset="0"/>
              </a:rPr>
              <a:t>person.json</a:t>
            </a:r>
            <a:r>
              <a:rPr lang="en-US" sz="1800" dirty="0">
                <a:solidFill>
                  <a:srgbClr val="A31515"/>
                </a:solidFill>
                <a:latin typeface="Cascadia Mono" panose="020B0609020000020004" pitchFamily="49" charset="0"/>
              </a:rPr>
              <a:t>"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);</a:t>
            </a:r>
          </a:p>
          <a:p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      </a:t>
            </a:r>
            <a:r>
              <a:rPr lang="en-US" sz="1800" dirty="0" err="1">
                <a:solidFill>
                  <a:srgbClr val="000000"/>
                </a:solidFill>
                <a:latin typeface="Cascadia Mono" panose="020B0609020000020004" pitchFamily="49" charset="0"/>
              </a:rPr>
              <a:t>AppConfiguration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= </a:t>
            </a:r>
            <a:r>
              <a:rPr lang="en-US" sz="1800" dirty="0" err="1">
                <a:solidFill>
                  <a:srgbClr val="000000"/>
                </a:solidFill>
                <a:latin typeface="Cascadia Mono" panose="020B0609020000020004" pitchFamily="49" charset="0"/>
              </a:rPr>
              <a:t>builder.Build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();</a:t>
            </a:r>
          </a:p>
          <a:p>
            <a:r>
              <a:rPr lang="uk-UA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  }</a:t>
            </a:r>
          </a:p>
          <a:p>
            <a:endParaRPr lang="uk-UA" sz="1800" dirty="0">
              <a:solidFill>
                <a:srgbClr val="000000"/>
              </a:solidFill>
              <a:latin typeface="Cascadia Mono" panose="020B0609020000020004" pitchFamily="49" charset="0"/>
            </a:endParaRPr>
          </a:p>
          <a:p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  </a:t>
            </a:r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public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Cascadia Mono" panose="020B0609020000020004" pitchFamily="49" charset="0"/>
              </a:rPr>
              <a:t>IConfiguration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Cascadia Mono" panose="020B0609020000020004" pitchFamily="49" charset="0"/>
              </a:rPr>
              <a:t>AppConfiguration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{ </a:t>
            </a:r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get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; </a:t>
            </a:r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set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; }</a:t>
            </a:r>
          </a:p>
          <a:p>
            <a:endParaRPr lang="uk-UA" sz="1800" dirty="0">
              <a:solidFill>
                <a:srgbClr val="000000"/>
              </a:solidFill>
              <a:latin typeface="Cascadia Mono" panose="020B0609020000020004" pitchFamily="49" charset="0"/>
            </a:endParaRPr>
          </a:p>
          <a:p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  </a:t>
            </a:r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public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void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Cascadia Mono" panose="020B0609020000020004" pitchFamily="49" charset="0"/>
              </a:rPr>
              <a:t>ConfigureServices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(</a:t>
            </a:r>
            <a:r>
              <a:rPr lang="en-US" sz="1800" dirty="0" err="1">
                <a:solidFill>
                  <a:srgbClr val="000000"/>
                </a:solidFill>
                <a:latin typeface="Cascadia Mono" panose="020B0609020000020004" pitchFamily="49" charset="0"/>
              </a:rPr>
              <a:t>IServiceCollection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services)</a:t>
            </a:r>
          </a:p>
          <a:p>
            <a:r>
              <a:rPr lang="uk-UA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  {</a:t>
            </a:r>
          </a:p>
          <a:p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      </a:t>
            </a:r>
            <a:r>
              <a:rPr lang="en-US" sz="1800" dirty="0" err="1">
                <a:solidFill>
                  <a:srgbClr val="000000"/>
                </a:solidFill>
                <a:highlight>
                  <a:srgbClr val="FFFF00"/>
                </a:highlight>
                <a:latin typeface="Cascadia Mono" panose="020B0609020000020004" pitchFamily="49" charset="0"/>
              </a:rPr>
              <a:t>services.Configure</a:t>
            </a:r>
            <a:r>
              <a:rPr lang="en-US" sz="1800" dirty="0">
                <a:solidFill>
                  <a:srgbClr val="000000"/>
                </a:solidFill>
                <a:highlight>
                  <a:srgbClr val="FFFF00"/>
                </a:highlight>
                <a:latin typeface="Cascadia Mono" panose="020B0609020000020004" pitchFamily="49" charset="0"/>
              </a:rPr>
              <a:t>&lt;Person&gt;(</a:t>
            </a:r>
            <a:r>
              <a:rPr lang="en-US" sz="1800" dirty="0" err="1">
                <a:solidFill>
                  <a:srgbClr val="000000"/>
                </a:solidFill>
                <a:highlight>
                  <a:srgbClr val="FFFF00"/>
                </a:highlight>
                <a:latin typeface="Cascadia Mono" panose="020B0609020000020004" pitchFamily="49" charset="0"/>
              </a:rPr>
              <a:t>AppConfiguration</a:t>
            </a:r>
            <a:r>
              <a:rPr lang="en-US" sz="1800" dirty="0">
                <a:solidFill>
                  <a:srgbClr val="000000"/>
                </a:solidFill>
                <a:highlight>
                  <a:srgbClr val="FFFF00"/>
                </a:highlight>
                <a:latin typeface="Cascadia Mono" panose="020B0609020000020004" pitchFamily="49" charset="0"/>
              </a:rPr>
              <a:t>);</a:t>
            </a:r>
            <a:r>
              <a:rPr lang="ru-RU" sz="1800" dirty="0">
                <a:solidFill>
                  <a:srgbClr val="000000"/>
                </a:solidFill>
                <a:highlight>
                  <a:srgbClr val="FFFF00"/>
                </a:highlight>
                <a:latin typeface="Cascadia Mono" panose="020B0609020000020004" pitchFamily="49" charset="0"/>
              </a:rPr>
              <a:t> </a:t>
            </a:r>
          </a:p>
          <a:p>
            <a:r>
              <a:rPr lang="ru-RU" dirty="0">
                <a:solidFill>
                  <a:srgbClr val="000000"/>
                </a:solidFill>
                <a:latin typeface="Cascadia Mono" panose="020B0609020000020004" pitchFamily="49" charset="0"/>
              </a:rPr>
              <a:t>        </a:t>
            </a:r>
            <a:r>
              <a:rPr lang="ru-RU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// за </a:t>
            </a:r>
            <a:r>
              <a:rPr lang="ru-RU" sz="1800" dirty="0" err="1">
                <a:solidFill>
                  <a:srgbClr val="000000"/>
                </a:solidFill>
                <a:latin typeface="Cascadia Mono" panose="020B0609020000020004" pitchFamily="49" charset="0"/>
              </a:rPr>
              <a:t>даними</a:t>
            </a:r>
            <a:r>
              <a:rPr lang="ru-RU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latin typeface="Cascadia Mono" panose="020B0609020000020004" pitchFamily="49" charset="0"/>
              </a:rPr>
              <a:t>конф</a:t>
            </a:r>
            <a:r>
              <a:rPr lang="uk-UA" sz="1800" dirty="0" err="1">
                <a:solidFill>
                  <a:srgbClr val="000000"/>
                </a:solidFill>
                <a:latin typeface="Cascadia Mono" panose="020B0609020000020004" pitchFamily="49" charset="0"/>
              </a:rPr>
              <a:t>ігурації</a:t>
            </a:r>
            <a:r>
              <a:rPr lang="uk-UA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створюється об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’</a:t>
            </a:r>
            <a:r>
              <a:rPr lang="uk-UA" sz="1800" dirty="0" err="1">
                <a:solidFill>
                  <a:srgbClr val="000000"/>
                </a:solidFill>
                <a:latin typeface="Cascadia Mono" panose="020B0609020000020004" pitchFamily="49" charset="0"/>
              </a:rPr>
              <a:t>єкт</a:t>
            </a:r>
            <a:r>
              <a:rPr lang="uk-UA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Person</a:t>
            </a:r>
          </a:p>
          <a:p>
            <a:r>
              <a:rPr lang="uk-UA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  }</a:t>
            </a:r>
          </a:p>
          <a:p>
            <a:endParaRPr lang="uk-UA" sz="1800" dirty="0">
              <a:solidFill>
                <a:srgbClr val="000000"/>
              </a:solidFill>
              <a:latin typeface="Cascadia Mono" panose="020B0609020000020004" pitchFamily="49" charset="0"/>
            </a:endParaRPr>
          </a:p>
          <a:p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  </a:t>
            </a:r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public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void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Configure(</a:t>
            </a:r>
            <a:r>
              <a:rPr lang="en-US" sz="1800" dirty="0" err="1">
                <a:solidFill>
                  <a:srgbClr val="000000"/>
                </a:solidFill>
                <a:latin typeface="Cascadia Mono" panose="020B0609020000020004" pitchFamily="49" charset="0"/>
              </a:rPr>
              <a:t>IApplicationBuilder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app)</a:t>
            </a:r>
          </a:p>
          <a:p>
            <a:r>
              <a:rPr lang="uk-UA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  {</a:t>
            </a:r>
          </a:p>
          <a:p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      </a:t>
            </a:r>
            <a:r>
              <a:rPr lang="en-US" sz="1800" dirty="0" err="1">
                <a:solidFill>
                  <a:srgbClr val="000000"/>
                </a:solidFill>
                <a:latin typeface="Cascadia Mono" panose="020B0609020000020004" pitchFamily="49" charset="0"/>
              </a:rPr>
              <a:t>app.UseMiddleware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&lt;</a:t>
            </a:r>
            <a:r>
              <a:rPr lang="en-US" sz="1800" dirty="0" err="1">
                <a:solidFill>
                  <a:srgbClr val="000000"/>
                </a:solidFill>
                <a:latin typeface="Cascadia Mono" panose="020B0609020000020004" pitchFamily="49" charset="0"/>
              </a:rPr>
              <a:t>PersonMiddleware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&gt;();</a:t>
            </a:r>
          </a:p>
          <a:p>
            <a:r>
              <a:rPr lang="uk-UA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  }</a:t>
            </a:r>
          </a:p>
          <a:p>
            <a:r>
              <a:rPr lang="uk-UA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}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4013602307"/>
      </p:ext>
    </p:extLst>
  </p:cSld>
  <p:clrMapOvr>
    <a:masterClrMapping/>
  </p:clrMapOvr>
  <p:transition/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Місце для нижнього колонтитула 28">
            <a:extLst>
              <a:ext uri="{FF2B5EF4-FFF2-40B4-BE49-F238E27FC236}">
                <a16:creationId xmlns:a16="http://schemas.microsoft.com/office/drawing/2014/main" id="{BBCB9E86-E05A-4B48-ABA4-C58B0B71F5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713256" y="6588323"/>
            <a:ext cx="5368925" cy="236537"/>
          </a:xfrm>
        </p:spPr>
        <p:txBody>
          <a:bodyPr/>
          <a:lstStyle/>
          <a:p>
            <a:pPr algn="r">
              <a:defRPr/>
            </a:pP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ASP.NET Core 5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Лекція 0</a:t>
            </a: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/ Слайд </a:t>
            </a:r>
            <a:fld id="{9CDDF5ED-6654-4275-8216-A0D5237D2550}" type="slidenum">
              <a:rPr lang="uk-UA" sz="1600" b="1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r">
                <a:defRPr/>
              </a:pPr>
              <a:t>48</a:t>
            </a:fld>
            <a:endParaRPr lang="uk-UA" sz="1600" b="1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Прямоугольник 2">
            <a:extLst>
              <a:ext uri="{FF2B5EF4-FFF2-40B4-BE49-F238E27FC236}">
                <a16:creationId xmlns:a16="http://schemas.microsoft.com/office/drawing/2014/main" id="{D013C93F-BA4E-49E5-B732-03079A1B6752}"/>
              </a:ext>
            </a:extLst>
          </p:cNvPr>
          <p:cNvSpPr/>
          <p:nvPr/>
        </p:nvSpPr>
        <p:spPr>
          <a:xfrm>
            <a:off x="195315" y="234212"/>
            <a:ext cx="1199668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Можна </a:t>
            </a:r>
            <a:r>
              <a:rPr lang="uk-UA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перевизначати</a:t>
            </a:r>
            <a:r>
              <a:rPr lang="uk-UA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налаштування у коді: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8E2ED54-E626-405E-91C9-28583CF52763}"/>
              </a:ext>
            </a:extLst>
          </p:cNvPr>
          <p:cNvSpPr txBox="1"/>
          <p:nvPr/>
        </p:nvSpPr>
        <p:spPr>
          <a:xfrm>
            <a:off x="195315" y="908385"/>
            <a:ext cx="7469020" cy="1477328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-US" sz="1800" dirty="0" err="1">
                <a:solidFill>
                  <a:srgbClr val="000000"/>
                </a:solidFill>
                <a:latin typeface="Cascadia Mono" panose="020B0609020000020004" pitchFamily="49" charset="0"/>
              </a:rPr>
              <a:t>services.Configure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&lt;Person&gt;(</a:t>
            </a:r>
            <a:r>
              <a:rPr lang="en-US" sz="1800" dirty="0" err="1">
                <a:solidFill>
                  <a:srgbClr val="000000"/>
                </a:solidFill>
                <a:latin typeface="Cascadia Mono" panose="020B0609020000020004" pitchFamily="49" charset="0"/>
              </a:rPr>
              <a:t>AppConfiguration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);</a:t>
            </a:r>
          </a:p>
          <a:p>
            <a:r>
              <a:rPr lang="en-US" sz="1800" dirty="0" err="1">
                <a:solidFill>
                  <a:srgbClr val="000000"/>
                </a:solidFill>
                <a:latin typeface="Cascadia Mono" panose="020B0609020000020004" pitchFamily="49" charset="0"/>
              </a:rPr>
              <a:t>services.Configure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&lt;Person&gt;(opt =&gt;</a:t>
            </a:r>
          </a:p>
          <a:p>
            <a:r>
              <a:rPr lang="uk-UA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{</a:t>
            </a:r>
          </a:p>
          <a:p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  </a:t>
            </a:r>
            <a:r>
              <a:rPr lang="en-US" sz="1800" dirty="0" err="1">
                <a:solidFill>
                  <a:srgbClr val="000000"/>
                </a:solidFill>
                <a:latin typeface="Cascadia Mono" panose="020B0609020000020004" pitchFamily="49" charset="0"/>
              </a:rPr>
              <a:t>opt.Age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= 22;</a:t>
            </a:r>
          </a:p>
          <a:p>
            <a:r>
              <a:rPr lang="uk-UA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});</a:t>
            </a:r>
            <a:endParaRPr lang="uk-UA" dirty="0"/>
          </a:p>
        </p:txBody>
      </p:sp>
      <p:sp>
        <p:nvSpPr>
          <p:cNvPr id="12" name="Прямоугольник 2">
            <a:extLst>
              <a:ext uri="{FF2B5EF4-FFF2-40B4-BE49-F238E27FC236}">
                <a16:creationId xmlns:a16="http://schemas.microsoft.com/office/drawing/2014/main" id="{3738D3E9-30C3-4642-A5DC-E4B163066400}"/>
              </a:ext>
            </a:extLst>
          </p:cNvPr>
          <p:cNvSpPr/>
          <p:nvPr/>
        </p:nvSpPr>
        <p:spPr>
          <a:xfrm>
            <a:off x="195315" y="2597127"/>
            <a:ext cx="1199668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Можна також </a:t>
            </a:r>
            <a:r>
              <a:rPr lang="uk-UA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перевизначати</a:t>
            </a:r>
            <a:r>
              <a:rPr lang="uk-UA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цілі секції: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80B1FABC-0D03-45C7-9BF4-99DFF98B69F6}"/>
              </a:ext>
            </a:extLst>
          </p:cNvPr>
          <p:cNvSpPr txBox="1"/>
          <p:nvPr/>
        </p:nvSpPr>
        <p:spPr>
          <a:xfrm>
            <a:off x="195315" y="3137489"/>
            <a:ext cx="9347696" cy="646331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-US" sz="1800" dirty="0" err="1">
                <a:solidFill>
                  <a:srgbClr val="000000"/>
                </a:solidFill>
                <a:latin typeface="Cascadia Mono" panose="020B0609020000020004" pitchFamily="49" charset="0"/>
              </a:rPr>
              <a:t>services.Configure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&lt;Person&gt;(</a:t>
            </a:r>
            <a:r>
              <a:rPr lang="en-US" sz="1800" dirty="0" err="1">
                <a:solidFill>
                  <a:srgbClr val="000000"/>
                </a:solidFill>
                <a:latin typeface="Cascadia Mono" panose="020B0609020000020004" pitchFamily="49" charset="0"/>
              </a:rPr>
              <a:t>AppConfiguration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);</a:t>
            </a:r>
          </a:p>
          <a:p>
            <a:r>
              <a:rPr lang="en-US" sz="1800" dirty="0" err="1">
                <a:solidFill>
                  <a:srgbClr val="000000"/>
                </a:solidFill>
                <a:latin typeface="Cascadia Mono" panose="020B0609020000020004" pitchFamily="49" charset="0"/>
              </a:rPr>
              <a:t>services.Configure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&lt;Company&gt;(</a:t>
            </a:r>
            <a:r>
              <a:rPr lang="en-US" sz="1800" dirty="0" err="1">
                <a:solidFill>
                  <a:srgbClr val="000000"/>
                </a:solidFill>
                <a:latin typeface="Cascadia Mono" panose="020B0609020000020004" pitchFamily="49" charset="0"/>
              </a:rPr>
              <a:t>AppConfiguration.GetSection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(</a:t>
            </a:r>
            <a:r>
              <a:rPr lang="en-US" sz="1800" dirty="0">
                <a:solidFill>
                  <a:srgbClr val="A31515"/>
                </a:solidFill>
                <a:latin typeface="Cascadia Mono" panose="020B0609020000020004" pitchFamily="49" charset="0"/>
              </a:rPr>
              <a:t>"company"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));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000292426"/>
      </p:ext>
    </p:extLst>
  </p:cSld>
  <p:clrMapOvr>
    <a:masterClrMapping/>
  </p:clrMapOvr>
  <p:transition/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95315" y="864026"/>
            <a:ext cx="11886865" cy="19928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5000"/>
              </a:lnSpc>
            </a:pPr>
            <a:r>
              <a:rPr lang="uk-UA" sz="2600" dirty="0">
                <a:latin typeface="Arial" panose="020B0604020202020204" pitchFamily="34" charset="0"/>
                <a:cs typeface="Arial" panose="020B0604020202020204" pitchFamily="34" charset="0"/>
              </a:rPr>
              <a:t>Частина даних, що використовуються в додатку, можна віднести до його стану. </a:t>
            </a:r>
          </a:p>
          <a:p>
            <a:pPr>
              <a:lnSpc>
                <a:spcPct val="95000"/>
              </a:lnSpc>
            </a:pPr>
            <a:r>
              <a:rPr lang="uk-UA" sz="2600" dirty="0">
                <a:latin typeface="Arial" panose="020B0604020202020204" pitchFamily="34" charset="0"/>
                <a:cs typeface="Arial" panose="020B0604020202020204" pitchFamily="34" charset="0"/>
              </a:rPr>
              <a:t>Це можуть бути як якісь глобальні дані, так і дані, які безпосередньо належать до запиту та користувача. І в залежності від виду даних, існують різні способи їх зберігання.</a:t>
            </a:r>
          </a:p>
        </p:txBody>
      </p:sp>
      <p:sp>
        <p:nvSpPr>
          <p:cNvPr id="7" name="Заголовок 12">
            <a:extLst>
              <a:ext uri="{FF2B5EF4-FFF2-40B4-BE49-F238E27FC236}">
                <a16:creationId xmlns:a16="http://schemas.microsoft.com/office/drawing/2014/main" id="{BD6448B0-9549-40A0-8CD9-0BEF49CECC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4982" y="269677"/>
            <a:ext cx="12206982" cy="373477"/>
          </a:xfrm>
          <a:noFill/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anchor="ctr"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uk-UA" sz="4800" dirty="0">
                <a:solidFill>
                  <a:srgbClr val="DC240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Стан додатку</a:t>
            </a:r>
          </a:p>
        </p:txBody>
      </p:sp>
      <p:sp>
        <p:nvSpPr>
          <p:cNvPr id="8" name="Місце для нижнього колонтитула 28">
            <a:extLst>
              <a:ext uri="{FF2B5EF4-FFF2-40B4-BE49-F238E27FC236}">
                <a16:creationId xmlns:a16="http://schemas.microsoft.com/office/drawing/2014/main" id="{BBCB9E86-E05A-4B48-ABA4-C58B0B71F5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713256" y="6588323"/>
            <a:ext cx="5368925" cy="236537"/>
          </a:xfrm>
        </p:spPr>
        <p:txBody>
          <a:bodyPr/>
          <a:lstStyle/>
          <a:p>
            <a:pPr algn="r">
              <a:defRPr/>
            </a:pP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ASP.NET Core 5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Лекція 0</a:t>
            </a: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/ Слайд </a:t>
            </a:r>
            <a:fld id="{9CDDF5ED-6654-4275-8216-A0D5237D2550}" type="slidenum">
              <a:rPr lang="uk-UA" sz="1600" b="1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r">
                <a:defRPr/>
              </a:pPr>
              <a:t>49</a:t>
            </a:fld>
            <a:endParaRPr lang="uk-UA" sz="1600" b="1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2">
            <a:extLst>
              <a:ext uri="{FF2B5EF4-FFF2-40B4-BE49-F238E27FC236}">
                <a16:creationId xmlns:a16="http://schemas.microsoft.com/office/drawing/2014/main" id="{94DC2F49-BB94-4B13-AD32-B8D2D297B4B8}"/>
              </a:ext>
            </a:extLst>
          </p:cNvPr>
          <p:cNvSpPr/>
          <p:nvPr/>
        </p:nvSpPr>
        <p:spPr>
          <a:xfrm>
            <a:off x="195315" y="2894162"/>
            <a:ext cx="11886865" cy="4724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>
              <a:lnSpc>
                <a:spcPct val="95000"/>
              </a:lnSpc>
            </a:pPr>
            <a:r>
              <a:rPr lang="en-US" sz="2600" b="1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HttpContext.Items</a:t>
            </a:r>
            <a:endParaRPr lang="en-US" sz="2600" b="1" i="0" dirty="0">
              <a:solidFill>
                <a:srgbClr val="00000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2">
            <a:extLst>
              <a:ext uri="{FF2B5EF4-FFF2-40B4-BE49-F238E27FC236}">
                <a16:creationId xmlns:a16="http://schemas.microsoft.com/office/drawing/2014/main" id="{3C8C268E-9675-4064-A6BC-5BDF351C9455}"/>
              </a:ext>
            </a:extLst>
          </p:cNvPr>
          <p:cNvSpPr/>
          <p:nvPr/>
        </p:nvSpPr>
        <p:spPr>
          <a:xfrm>
            <a:off x="195314" y="3491402"/>
            <a:ext cx="11886865" cy="23729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>
              <a:lnSpc>
                <a:spcPct val="95000"/>
              </a:lnSpc>
            </a:pPr>
            <a:r>
              <a:rPr lang="uk-UA" sz="260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В об'єкті </a:t>
            </a:r>
            <a:r>
              <a:rPr lang="en-US" sz="2600" b="1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HttpContext</a:t>
            </a:r>
            <a:r>
              <a:rPr lang="en-US" sz="260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sz="260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визначена колекція </a:t>
            </a:r>
            <a:r>
              <a:rPr lang="en-US" sz="2600" b="1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Items</a:t>
            </a:r>
            <a:r>
              <a:rPr lang="en-US" sz="260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uk-UA" sz="260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яка є словником типу </a:t>
            </a:r>
            <a:r>
              <a:rPr lang="en-US" sz="2600" b="1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IDictionary</a:t>
            </a:r>
            <a:r>
              <a:rPr lang="en-US" sz="2600" b="1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&lt;object, object&gt;</a:t>
            </a:r>
            <a:r>
              <a:rPr lang="en-US" sz="260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sz="2600" b="1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sz="260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Ця колекція призначена для даних, які безпосередньо пов'язані з поточним запитом.</a:t>
            </a:r>
            <a:endParaRPr lang="en-US" sz="2600" i="0" dirty="0">
              <a:solidFill>
                <a:srgbClr val="00000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>
              <a:lnSpc>
                <a:spcPct val="95000"/>
              </a:lnSpc>
            </a:pPr>
            <a:r>
              <a:rPr lang="uk-UA" sz="260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Після завершення запиту, всі дані з </a:t>
            </a:r>
            <a:r>
              <a:rPr lang="en-US" sz="2600" b="1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HttpContext.Items</a:t>
            </a:r>
            <a:r>
              <a:rPr lang="en-US" sz="2600" b="1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sz="260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видаляються. Кожен об'єкт у цій колекції має ключ і значення. І за допомогою ключів можна керувати об'єктами колекції.</a:t>
            </a:r>
            <a:endParaRPr lang="en-US" sz="2600" i="0" dirty="0">
              <a:solidFill>
                <a:srgbClr val="00000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77496004"/>
      </p:ext>
    </p:extLst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Місце для нижнього колонтитула 28">
            <a:extLst>
              <a:ext uri="{FF2B5EF4-FFF2-40B4-BE49-F238E27FC236}">
                <a16:creationId xmlns:a16="http://schemas.microsoft.com/office/drawing/2014/main" id="{BBCB9E86-E05A-4B48-ABA4-C58B0B71F5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713256" y="6588323"/>
            <a:ext cx="5368925" cy="236537"/>
          </a:xfrm>
        </p:spPr>
        <p:txBody>
          <a:bodyPr/>
          <a:lstStyle/>
          <a:p>
            <a:pPr algn="r">
              <a:defRPr/>
            </a:pP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ASP.NET Core 5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Лекція 0</a:t>
            </a: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/ Слайд </a:t>
            </a:r>
            <a:fld id="{9CDDF5ED-6654-4275-8216-A0D5237D2550}" type="slidenum">
              <a:rPr lang="uk-UA" sz="1600" b="1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r">
                <a:defRPr/>
              </a:pPr>
              <a:t>5</a:t>
            </a:fld>
            <a:endParaRPr lang="uk-UA" sz="1600" b="1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D758582-D0C2-499B-B112-5F1DEC0F7BE0}"/>
              </a:ext>
            </a:extLst>
          </p:cNvPr>
          <p:cNvSpPr txBox="1"/>
          <p:nvPr/>
        </p:nvSpPr>
        <p:spPr>
          <a:xfrm>
            <a:off x="366279" y="348660"/>
            <a:ext cx="11715902" cy="5918736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>
              <a:lnSpc>
                <a:spcPct val="75000"/>
              </a:lnSpc>
            </a:pPr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public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class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1800" dirty="0">
                <a:solidFill>
                  <a:srgbClr val="2B91AF"/>
                </a:solidFill>
                <a:latin typeface="Cascadia Mono" panose="020B0609020000020004" pitchFamily="49" charset="0"/>
              </a:rPr>
              <a:t>Startup</a:t>
            </a:r>
            <a:endParaRPr lang="en-US" sz="1800" dirty="0">
              <a:solidFill>
                <a:srgbClr val="000000"/>
              </a:solidFill>
              <a:latin typeface="Cascadia Mono" panose="020B0609020000020004" pitchFamily="49" charset="0"/>
            </a:endParaRPr>
          </a:p>
          <a:p>
            <a:pPr>
              <a:lnSpc>
                <a:spcPct val="75000"/>
              </a:lnSpc>
            </a:pPr>
            <a:r>
              <a:rPr lang="uk-UA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{</a:t>
            </a:r>
          </a:p>
          <a:p>
            <a:pPr>
              <a:lnSpc>
                <a:spcPct val="75000"/>
              </a:lnSpc>
            </a:pP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      </a:t>
            </a:r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public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Cascadia Mono" panose="020B0609020000020004" pitchFamily="49" charset="0"/>
              </a:rPr>
              <a:t>IConfiguration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Cascadia Mono" panose="020B0609020000020004" pitchFamily="49" charset="0"/>
              </a:rPr>
              <a:t>AppConfiguration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{ </a:t>
            </a:r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get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; </a:t>
            </a:r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set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; }</a:t>
            </a:r>
            <a:endParaRPr lang="uk-UA" sz="1800" dirty="0">
              <a:solidFill>
                <a:srgbClr val="000000"/>
              </a:solidFill>
              <a:latin typeface="Cascadia Mono" panose="020B0609020000020004" pitchFamily="49" charset="0"/>
            </a:endParaRPr>
          </a:p>
          <a:p>
            <a:pPr>
              <a:lnSpc>
                <a:spcPct val="75000"/>
              </a:lnSpc>
            </a:pPr>
            <a:endParaRPr lang="en-US" sz="1800" dirty="0">
              <a:solidFill>
                <a:srgbClr val="000000"/>
              </a:solidFill>
              <a:latin typeface="Cascadia Mono" panose="020B0609020000020004" pitchFamily="49" charset="0"/>
            </a:endParaRPr>
          </a:p>
          <a:p>
            <a:pPr>
              <a:lnSpc>
                <a:spcPct val="75000"/>
              </a:lnSpc>
            </a:pP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      </a:t>
            </a:r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public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1800" dirty="0">
                <a:solidFill>
                  <a:srgbClr val="2B91AF"/>
                </a:solidFill>
                <a:latin typeface="Cascadia Mono" panose="020B0609020000020004" pitchFamily="49" charset="0"/>
              </a:rPr>
              <a:t>Startup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()</a:t>
            </a:r>
          </a:p>
          <a:p>
            <a:pPr>
              <a:lnSpc>
                <a:spcPct val="75000"/>
              </a:lnSpc>
            </a:pPr>
            <a:r>
              <a:rPr lang="uk-UA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      {</a:t>
            </a:r>
          </a:p>
          <a:p>
            <a:pPr>
              <a:lnSpc>
                <a:spcPct val="75000"/>
              </a:lnSpc>
            </a:pP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          </a:t>
            </a:r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var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builder = </a:t>
            </a:r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new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Cascadia Mono" panose="020B0609020000020004" pitchFamily="49" charset="0"/>
              </a:rPr>
              <a:t>ConfigurationBuilder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()</a:t>
            </a:r>
          </a:p>
          <a:p>
            <a:pPr>
              <a:lnSpc>
                <a:spcPct val="75000"/>
              </a:lnSpc>
            </a:pP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              .</a:t>
            </a:r>
            <a:r>
              <a:rPr lang="en-US" sz="1800" dirty="0" err="1">
                <a:solidFill>
                  <a:srgbClr val="000000"/>
                </a:solidFill>
                <a:latin typeface="Cascadia Mono" panose="020B0609020000020004" pitchFamily="49" charset="0"/>
              </a:rPr>
              <a:t>AddInMemoryCollection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(</a:t>
            </a:r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new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Dictionary&lt;</a:t>
            </a:r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string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, </a:t>
            </a:r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string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&gt;</a:t>
            </a:r>
          </a:p>
          <a:p>
            <a:pPr>
              <a:lnSpc>
                <a:spcPct val="75000"/>
              </a:lnSpc>
            </a:pPr>
            <a:r>
              <a:rPr lang="uk-UA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              {</a:t>
            </a:r>
          </a:p>
          <a:p>
            <a:pPr>
              <a:lnSpc>
                <a:spcPct val="75000"/>
              </a:lnSpc>
            </a:pP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                  {</a:t>
            </a:r>
            <a:r>
              <a:rPr lang="en-US" sz="1800" dirty="0">
                <a:solidFill>
                  <a:srgbClr val="A31515"/>
                </a:solidFill>
                <a:latin typeface="Cascadia Mono" panose="020B0609020000020004" pitchFamily="49" charset="0"/>
              </a:rPr>
              <a:t>"</a:t>
            </a:r>
            <a:r>
              <a:rPr lang="en-US" sz="1800" dirty="0" err="1">
                <a:solidFill>
                  <a:srgbClr val="A31515"/>
                </a:solidFill>
                <a:latin typeface="Cascadia Mono" panose="020B0609020000020004" pitchFamily="49" charset="0"/>
              </a:rPr>
              <a:t>firstname</a:t>
            </a:r>
            <a:r>
              <a:rPr lang="en-US" sz="1800" dirty="0">
                <a:solidFill>
                  <a:srgbClr val="A31515"/>
                </a:solidFill>
                <a:latin typeface="Cascadia Mono" panose="020B0609020000020004" pitchFamily="49" charset="0"/>
              </a:rPr>
              <a:t>"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, </a:t>
            </a:r>
            <a:r>
              <a:rPr lang="en-US" sz="1800" dirty="0">
                <a:solidFill>
                  <a:srgbClr val="A31515"/>
                </a:solidFill>
                <a:latin typeface="Cascadia Mono" panose="020B0609020000020004" pitchFamily="49" charset="0"/>
              </a:rPr>
              <a:t>"Tom"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},</a:t>
            </a:r>
          </a:p>
          <a:p>
            <a:pPr>
              <a:lnSpc>
                <a:spcPct val="75000"/>
              </a:lnSpc>
            </a:pP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                  {</a:t>
            </a:r>
            <a:r>
              <a:rPr lang="en-US" sz="1800" dirty="0">
                <a:solidFill>
                  <a:srgbClr val="A31515"/>
                </a:solidFill>
                <a:latin typeface="Cascadia Mono" panose="020B0609020000020004" pitchFamily="49" charset="0"/>
              </a:rPr>
              <a:t>"age"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, </a:t>
            </a:r>
            <a:r>
              <a:rPr lang="en-US" sz="1800" dirty="0">
                <a:solidFill>
                  <a:srgbClr val="A31515"/>
                </a:solidFill>
                <a:latin typeface="Cascadia Mono" panose="020B0609020000020004" pitchFamily="49" charset="0"/>
              </a:rPr>
              <a:t>"31"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}</a:t>
            </a:r>
          </a:p>
          <a:p>
            <a:pPr>
              <a:lnSpc>
                <a:spcPct val="75000"/>
              </a:lnSpc>
            </a:pPr>
            <a:r>
              <a:rPr lang="uk-UA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              });</a:t>
            </a:r>
          </a:p>
          <a:p>
            <a:pPr>
              <a:lnSpc>
                <a:spcPct val="75000"/>
              </a:lnSpc>
            </a:pP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          </a:t>
            </a:r>
            <a:r>
              <a:rPr lang="en-US" sz="1800" dirty="0" err="1">
                <a:solidFill>
                  <a:srgbClr val="000000"/>
                </a:solidFill>
                <a:latin typeface="Cascadia Mono" panose="020B0609020000020004" pitchFamily="49" charset="0"/>
              </a:rPr>
              <a:t>AppConfiguration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= </a:t>
            </a:r>
            <a:r>
              <a:rPr lang="en-US" sz="1800" dirty="0" err="1">
                <a:solidFill>
                  <a:srgbClr val="000000"/>
                </a:solidFill>
                <a:latin typeface="Cascadia Mono" panose="020B0609020000020004" pitchFamily="49" charset="0"/>
              </a:rPr>
              <a:t>builder.Build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();</a:t>
            </a:r>
          </a:p>
          <a:p>
            <a:pPr>
              <a:lnSpc>
                <a:spcPct val="75000"/>
              </a:lnSpc>
            </a:pPr>
            <a:r>
              <a:rPr lang="uk-UA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      }</a:t>
            </a:r>
          </a:p>
          <a:p>
            <a:pPr>
              <a:lnSpc>
                <a:spcPct val="75000"/>
              </a:lnSpc>
            </a:pPr>
            <a:endParaRPr lang="uk-UA" sz="1800" dirty="0">
              <a:solidFill>
                <a:srgbClr val="000000"/>
              </a:solidFill>
              <a:latin typeface="Cascadia Mono" panose="020B0609020000020004" pitchFamily="49" charset="0"/>
            </a:endParaRPr>
          </a:p>
          <a:p>
            <a:pPr>
              <a:lnSpc>
                <a:spcPct val="75000"/>
              </a:lnSpc>
            </a:pP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      </a:t>
            </a:r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public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void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Cascadia Mono" panose="020B0609020000020004" pitchFamily="49" charset="0"/>
              </a:rPr>
              <a:t>ConfigureServices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(</a:t>
            </a:r>
            <a:r>
              <a:rPr lang="en-US" sz="1800" dirty="0" err="1">
                <a:solidFill>
                  <a:srgbClr val="000000"/>
                </a:solidFill>
                <a:latin typeface="Cascadia Mono" panose="020B0609020000020004" pitchFamily="49" charset="0"/>
              </a:rPr>
              <a:t>IServiceCollection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services)</a:t>
            </a:r>
          </a:p>
          <a:p>
            <a:pPr>
              <a:lnSpc>
                <a:spcPct val="75000"/>
              </a:lnSpc>
            </a:pPr>
            <a:r>
              <a:rPr lang="uk-UA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      {</a:t>
            </a:r>
          </a:p>
          <a:p>
            <a:pPr>
              <a:lnSpc>
                <a:spcPct val="75000"/>
              </a:lnSpc>
            </a:pPr>
            <a:r>
              <a:rPr lang="uk-UA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      }</a:t>
            </a:r>
          </a:p>
          <a:p>
            <a:pPr>
              <a:lnSpc>
                <a:spcPct val="75000"/>
              </a:lnSpc>
            </a:pPr>
            <a:endParaRPr lang="uk-UA" sz="1800" dirty="0">
              <a:solidFill>
                <a:srgbClr val="000000"/>
              </a:solidFill>
              <a:latin typeface="Cascadia Mono" panose="020B0609020000020004" pitchFamily="49" charset="0"/>
            </a:endParaRPr>
          </a:p>
          <a:p>
            <a:pPr>
              <a:lnSpc>
                <a:spcPct val="75000"/>
              </a:lnSpc>
            </a:pPr>
            <a:r>
              <a:rPr lang="uk-UA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endParaRPr lang="en-US" sz="1800" dirty="0">
              <a:solidFill>
                <a:srgbClr val="000000"/>
              </a:solidFill>
              <a:latin typeface="Cascadia Mono" panose="020B0609020000020004" pitchFamily="49" charset="0"/>
            </a:endParaRPr>
          </a:p>
          <a:p>
            <a:pPr>
              <a:lnSpc>
                <a:spcPct val="75000"/>
              </a:lnSpc>
            </a:pP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      </a:t>
            </a:r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public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void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Configure(</a:t>
            </a:r>
            <a:r>
              <a:rPr lang="en-US" sz="1800" dirty="0" err="1">
                <a:solidFill>
                  <a:srgbClr val="000000"/>
                </a:solidFill>
                <a:latin typeface="Cascadia Mono" panose="020B0609020000020004" pitchFamily="49" charset="0"/>
              </a:rPr>
              <a:t>IApplicationBuilder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app)</a:t>
            </a:r>
          </a:p>
          <a:p>
            <a:pPr>
              <a:lnSpc>
                <a:spcPct val="75000"/>
              </a:lnSpc>
            </a:pPr>
            <a:r>
              <a:rPr lang="uk-UA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      {</a:t>
            </a:r>
          </a:p>
          <a:p>
            <a:pPr>
              <a:lnSpc>
                <a:spcPct val="75000"/>
              </a:lnSpc>
            </a:pP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          </a:t>
            </a:r>
            <a:r>
              <a:rPr lang="en-US" sz="1800" dirty="0" err="1">
                <a:solidFill>
                  <a:srgbClr val="000000"/>
                </a:solidFill>
                <a:latin typeface="Cascadia Mono" panose="020B0609020000020004" pitchFamily="49" charset="0"/>
              </a:rPr>
              <a:t>app.Run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(</a:t>
            </a:r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async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(context) =&gt;</a:t>
            </a:r>
          </a:p>
          <a:p>
            <a:pPr>
              <a:lnSpc>
                <a:spcPct val="75000"/>
              </a:lnSpc>
            </a:pPr>
            <a:r>
              <a:rPr lang="uk-UA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          {</a:t>
            </a:r>
          </a:p>
          <a:p>
            <a:pPr>
              <a:lnSpc>
                <a:spcPct val="75000"/>
              </a:lnSpc>
            </a:pP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              </a:t>
            </a:r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await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Cascadia Mono" panose="020B0609020000020004" pitchFamily="49" charset="0"/>
              </a:rPr>
              <a:t>context.Response.WriteAsync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(</a:t>
            </a:r>
            <a:r>
              <a:rPr lang="en-US" sz="1800" dirty="0" err="1">
                <a:solidFill>
                  <a:srgbClr val="000000"/>
                </a:solidFill>
                <a:latin typeface="Cascadia Mono" panose="020B0609020000020004" pitchFamily="49" charset="0"/>
              </a:rPr>
              <a:t>AppConfiguration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[</a:t>
            </a:r>
            <a:r>
              <a:rPr lang="en-US" sz="1800" dirty="0">
                <a:solidFill>
                  <a:srgbClr val="A31515"/>
                </a:solidFill>
                <a:latin typeface="Cascadia Mono" panose="020B0609020000020004" pitchFamily="49" charset="0"/>
              </a:rPr>
              <a:t>"</a:t>
            </a:r>
            <a:r>
              <a:rPr lang="en-US" sz="1800" dirty="0" err="1">
                <a:solidFill>
                  <a:srgbClr val="A31515"/>
                </a:solidFill>
                <a:latin typeface="Cascadia Mono" panose="020B0609020000020004" pitchFamily="49" charset="0"/>
              </a:rPr>
              <a:t>firstname</a:t>
            </a:r>
            <a:r>
              <a:rPr lang="en-US" sz="1800" dirty="0">
                <a:solidFill>
                  <a:srgbClr val="A31515"/>
                </a:solidFill>
                <a:latin typeface="Cascadia Mono" panose="020B0609020000020004" pitchFamily="49" charset="0"/>
              </a:rPr>
              <a:t>"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]);</a:t>
            </a:r>
          </a:p>
          <a:p>
            <a:pPr>
              <a:lnSpc>
                <a:spcPct val="75000"/>
              </a:lnSpc>
            </a:pPr>
            <a:r>
              <a:rPr lang="uk-UA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          });</a:t>
            </a:r>
          </a:p>
          <a:p>
            <a:pPr>
              <a:lnSpc>
                <a:spcPct val="75000"/>
              </a:lnSpc>
            </a:pPr>
            <a:r>
              <a:rPr lang="uk-UA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      }</a:t>
            </a:r>
          </a:p>
          <a:p>
            <a:pPr>
              <a:lnSpc>
                <a:spcPct val="75000"/>
              </a:lnSpc>
            </a:pPr>
            <a:r>
              <a:rPr lang="uk-UA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}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813803050"/>
      </p:ext>
    </p:extLst>
  </p:cSld>
  <p:clrMapOvr>
    <a:masterClrMapping/>
  </p:clrMapOvr>
  <p:transition/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95314" y="286874"/>
            <a:ext cx="11886865" cy="19928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5000"/>
              </a:lnSpc>
            </a:pPr>
            <a:r>
              <a:rPr lang="uk-UA" sz="2600" dirty="0">
                <a:latin typeface="Arial" panose="020B0604020202020204" pitchFamily="34" charset="0"/>
                <a:cs typeface="Arial" panose="020B0604020202020204" pitchFamily="34" charset="0"/>
              </a:rPr>
              <a:t>Використовувати дану колекцію можна, якщо у нас обробка запиту залучає певну кількість компонентів </a:t>
            </a:r>
            <a:r>
              <a:rPr lang="en-US" sz="2600" b="1" dirty="0">
                <a:latin typeface="Arial" panose="020B0604020202020204" pitchFamily="34" charset="0"/>
                <a:cs typeface="Arial" panose="020B0604020202020204" pitchFamily="34" charset="0"/>
              </a:rPr>
              <a:t>middleware</a:t>
            </a:r>
            <a:r>
              <a:rPr lang="en-US" sz="2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uk-UA" sz="2600" dirty="0">
                <a:latin typeface="Arial" panose="020B0604020202020204" pitchFamily="34" charset="0"/>
                <a:cs typeface="Arial" panose="020B0604020202020204" pitchFamily="34" charset="0"/>
              </a:rPr>
              <a:t>і ми хочемо, щоб для цих компонентів були доступні загальні дані, то можемо застосувати цю колекцію. Наприклад, нехай метод </a:t>
            </a:r>
            <a:r>
              <a:rPr lang="en-US" sz="2600" b="1" dirty="0">
                <a:latin typeface="Arial" panose="020B0604020202020204" pitchFamily="34" charset="0"/>
                <a:cs typeface="Arial" panose="020B0604020202020204" pitchFamily="34" charset="0"/>
              </a:rPr>
              <a:t>Configure </a:t>
            </a:r>
            <a:r>
              <a:rPr lang="uk-UA" sz="2600" dirty="0">
                <a:latin typeface="Arial" panose="020B0604020202020204" pitchFamily="34" charset="0"/>
                <a:cs typeface="Arial" panose="020B0604020202020204" pitchFamily="34" charset="0"/>
              </a:rPr>
              <a:t>у класі </a:t>
            </a:r>
            <a:r>
              <a:rPr lang="en-US" sz="2600" b="1" dirty="0">
                <a:latin typeface="Arial" panose="020B0604020202020204" pitchFamily="34" charset="0"/>
                <a:cs typeface="Arial" panose="020B0604020202020204" pitchFamily="34" charset="0"/>
              </a:rPr>
              <a:t>Startup </a:t>
            </a:r>
            <a:r>
              <a:rPr lang="uk-UA" sz="2600" dirty="0">
                <a:latin typeface="Arial" panose="020B0604020202020204" pitchFamily="34" charset="0"/>
                <a:cs typeface="Arial" panose="020B0604020202020204" pitchFamily="34" charset="0"/>
              </a:rPr>
              <a:t>буде визначений таким чином:</a:t>
            </a:r>
          </a:p>
        </p:txBody>
      </p:sp>
      <p:sp>
        <p:nvSpPr>
          <p:cNvPr id="8" name="Місце для нижнього колонтитула 28">
            <a:extLst>
              <a:ext uri="{FF2B5EF4-FFF2-40B4-BE49-F238E27FC236}">
                <a16:creationId xmlns:a16="http://schemas.microsoft.com/office/drawing/2014/main" id="{BBCB9E86-E05A-4B48-ABA4-C58B0B71F5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713256" y="6588323"/>
            <a:ext cx="5368925" cy="236537"/>
          </a:xfrm>
        </p:spPr>
        <p:txBody>
          <a:bodyPr/>
          <a:lstStyle/>
          <a:p>
            <a:pPr algn="r">
              <a:defRPr/>
            </a:pP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ASP.NET Core 5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Лекція 0</a:t>
            </a: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/ Слайд </a:t>
            </a:r>
            <a:fld id="{9CDDF5ED-6654-4275-8216-A0D5237D2550}" type="slidenum">
              <a:rPr lang="uk-UA" sz="1600" b="1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r">
                <a:defRPr/>
              </a:pPr>
              <a:t>50</a:t>
            </a:fld>
            <a:endParaRPr lang="uk-UA" sz="1600" b="1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4C03405-C2EB-4DF0-ADFA-1A81F38BA66E}"/>
              </a:ext>
            </a:extLst>
          </p:cNvPr>
          <p:cNvSpPr txBox="1"/>
          <p:nvPr/>
        </p:nvSpPr>
        <p:spPr>
          <a:xfrm>
            <a:off x="195314" y="2279727"/>
            <a:ext cx="11242999" cy="3970318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public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void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Configure(</a:t>
            </a:r>
            <a:r>
              <a:rPr lang="en-US" sz="1800" dirty="0" err="1">
                <a:solidFill>
                  <a:srgbClr val="000000"/>
                </a:solidFill>
                <a:latin typeface="Cascadia Mono" panose="020B0609020000020004" pitchFamily="49" charset="0"/>
              </a:rPr>
              <a:t>IApplicationBuilder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app)</a:t>
            </a:r>
          </a:p>
          <a:p>
            <a:r>
              <a:rPr lang="uk-UA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{</a:t>
            </a:r>
          </a:p>
          <a:p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  </a:t>
            </a:r>
            <a:r>
              <a:rPr lang="en-US" sz="1800" dirty="0" err="1">
                <a:solidFill>
                  <a:srgbClr val="000000"/>
                </a:solidFill>
                <a:latin typeface="Cascadia Mono" panose="020B0609020000020004" pitchFamily="49" charset="0"/>
              </a:rPr>
              <a:t>app.Use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(</a:t>
            </a:r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async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(context, next) =&gt;</a:t>
            </a:r>
          </a:p>
          <a:p>
            <a:r>
              <a:rPr lang="uk-UA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  {</a:t>
            </a:r>
          </a:p>
          <a:p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      </a:t>
            </a:r>
            <a:r>
              <a:rPr lang="en-US" sz="1800" dirty="0" err="1">
                <a:solidFill>
                  <a:srgbClr val="000000"/>
                </a:solidFill>
                <a:highlight>
                  <a:srgbClr val="FFFF00"/>
                </a:highlight>
                <a:latin typeface="Cascadia Mono" panose="020B0609020000020004" pitchFamily="49" charset="0"/>
              </a:rPr>
              <a:t>context.Items</a:t>
            </a:r>
            <a:r>
              <a:rPr lang="en-US" sz="1800" dirty="0">
                <a:solidFill>
                  <a:srgbClr val="000000"/>
                </a:solidFill>
                <a:highlight>
                  <a:srgbClr val="FFFF00"/>
                </a:highlight>
                <a:latin typeface="Cascadia Mono" panose="020B0609020000020004" pitchFamily="49" charset="0"/>
              </a:rPr>
              <a:t>[</a:t>
            </a:r>
            <a:r>
              <a:rPr lang="en-US" sz="1800" dirty="0">
                <a:solidFill>
                  <a:srgbClr val="A31515"/>
                </a:solidFill>
                <a:highlight>
                  <a:srgbClr val="FFFF00"/>
                </a:highlight>
                <a:latin typeface="Cascadia Mono" panose="020B0609020000020004" pitchFamily="49" charset="0"/>
              </a:rPr>
              <a:t>"text"</a:t>
            </a:r>
            <a:r>
              <a:rPr lang="en-US" sz="1800" dirty="0">
                <a:solidFill>
                  <a:srgbClr val="000000"/>
                </a:solidFill>
                <a:highlight>
                  <a:srgbClr val="FFFF00"/>
                </a:highlight>
                <a:latin typeface="Cascadia Mono" panose="020B0609020000020004" pitchFamily="49" charset="0"/>
              </a:rPr>
              <a:t>] = </a:t>
            </a:r>
            <a:r>
              <a:rPr lang="en-US" sz="1800" dirty="0">
                <a:solidFill>
                  <a:srgbClr val="A31515"/>
                </a:solidFill>
                <a:highlight>
                  <a:srgbClr val="FFFF00"/>
                </a:highlight>
                <a:latin typeface="Cascadia Mono" panose="020B0609020000020004" pitchFamily="49" charset="0"/>
              </a:rPr>
              <a:t>"Text from </a:t>
            </a:r>
            <a:r>
              <a:rPr lang="en-US" sz="1800" dirty="0" err="1">
                <a:solidFill>
                  <a:srgbClr val="A31515"/>
                </a:solidFill>
                <a:highlight>
                  <a:srgbClr val="FFFF00"/>
                </a:highlight>
                <a:latin typeface="Cascadia Mono" panose="020B0609020000020004" pitchFamily="49" charset="0"/>
              </a:rPr>
              <a:t>HttpContext.Items</a:t>
            </a:r>
            <a:r>
              <a:rPr lang="en-US" sz="1800" dirty="0">
                <a:solidFill>
                  <a:srgbClr val="A31515"/>
                </a:solidFill>
                <a:highlight>
                  <a:srgbClr val="FFFF00"/>
                </a:highlight>
                <a:latin typeface="Cascadia Mono" panose="020B0609020000020004" pitchFamily="49" charset="0"/>
              </a:rPr>
              <a:t>"</a:t>
            </a:r>
            <a:r>
              <a:rPr lang="en-US" sz="1800" dirty="0">
                <a:solidFill>
                  <a:srgbClr val="000000"/>
                </a:solidFill>
                <a:highlight>
                  <a:srgbClr val="FFFF00"/>
                </a:highlight>
                <a:latin typeface="Cascadia Mono" panose="020B0609020000020004" pitchFamily="49" charset="0"/>
              </a:rPr>
              <a:t>;</a:t>
            </a:r>
          </a:p>
          <a:p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      </a:t>
            </a:r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await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Cascadia Mono" panose="020B0609020000020004" pitchFamily="49" charset="0"/>
              </a:rPr>
              <a:t>next.Invoke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();</a:t>
            </a:r>
          </a:p>
          <a:p>
            <a:r>
              <a:rPr lang="uk-UA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  });</a:t>
            </a:r>
          </a:p>
          <a:p>
            <a:endParaRPr lang="uk-UA" sz="1800" dirty="0">
              <a:solidFill>
                <a:srgbClr val="000000"/>
              </a:solidFill>
              <a:latin typeface="Cascadia Mono" panose="020B0609020000020004" pitchFamily="49" charset="0"/>
            </a:endParaRPr>
          </a:p>
          <a:p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  </a:t>
            </a:r>
            <a:r>
              <a:rPr lang="en-US" sz="1800" dirty="0" err="1">
                <a:solidFill>
                  <a:srgbClr val="000000"/>
                </a:solidFill>
                <a:latin typeface="Cascadia Mono" panose="020B0609020000020004" pitchFamily="49" charset="0"/>
              </a:rPr>
              <a:t>app.Run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(</a:t>
            </a:r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async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(context) =&gt;</a:t>
            </a:r>
          </a:p>
          <a:p>
            <a:r>
              <a:rPr lang="uk-UA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  {</a:t>
            </a:r>
          </a:p>
          <a:p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      </a:t>
            </a:r>
            <a:r>
              <a:rPr lang="en-US" sz="1800" dirty="0" err="1">
                <a:solidFill>
                  <a:srgbClr val="000000"/>
                </a:solidFill>
                <a:latin typeface="Cascadia Mono" panose="020B0609020000020004" pitchFamily="49" charset="0"/>
              </a:rPr>
              <a:t>context.Response.ContentType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= </a:t>
            </a:r>
            <a:r>
              <a:rPr lang="en-US" sz="1800" dirty="0">
                <a:solidFill>
                  <a:srgbClr val="A31515"/>
                </a:solidFill>
                <a:latin typeface="Cascadia Mono" panose="020B0609020000020004" pitchFamily="49" charset="0"/>
              </a:rPr>
              <a:t>"text/html; charset=utf-8"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;</a:t>
            </a:r>
          </a:p>
          <a:p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      </a:t>
            </a:r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await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Cascadia Mono" panose="020B0609020000020004" pitchFamily="49" charset="0"/>
              </a:rPr>
              <a:t>context.Response.WriteAsync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(</a:t>
            </a:r>
            <a:r>
              <a:rPr lang="en-US" sz="1800" dirty="0">
                <a:solidFill>
                  <a:srgbClr val="A31515"/>
                </a:solidFill>
                <a:latin typeface="Cascadia Mono" panose="020B0609020000020004" pitchFamily="49" charset="0"/>
              </a:rPr>
              <a:t>$"</a:t>
            </a:r>
            <a:r>
              <a:rPr lang="uk-UA" sz="1800" dirty="0">
                <a:solidFill>
                  <a:srgbClr val="A31515"/>
                </a:solidFill>
                <a:latin typeface="Cascadia Mono" panose="020B0609020000020004" pitchFamily="49" charset="0"/>
              </a:rPr>
              <a:t>Текст: </a:t>
            </a:r>
            <a:r>
              <a:rPr lang="uk-UA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{</a:t>
            </a:r>
            <a:r>
              <a:rPr lang="en-US" sz="1800" dirty="0" err="1">
                <a:solidFill>
                  <a:srgbClr val="000000"/>
                </a:solidFill>
                <a:latin typeface="Cascadia Mono" panose="020B0609020000020004" pitchFamily="49" charset="0"/>
              </a:rPr>
              <a:t>context.Items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[</a:t>
            </a:r>
            <a:r>
              <a:rPr lang="en-US" sz="1800" dirty="0">
                <a:solidFill>
                  <a:srgbClr val="A31515"/>
                </a:solidFill>
                <a:latin typeface="Cascadia Mono" panose="020B0609020000020004" pitchFamily="49" charset="0"/>
              </a:rPr>
              <a:t>"text"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]}</a:t>
            </a:r>
            <a:r>
              <a:rPr lang="en-US" sz="1800" dirty="0">
                <a:solidFill>
                  <a:srgbClr val="A31515"/>
                </a:solidFill>
                <a:latin typeface="Cascadia Mono" panose="020B0609020000020004" pitchFamily="49" charset="0"/>
              </a:rPr>
              <a:t>"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);</a:t>
            </a:r>
          </a:p>
          <a:p>
            <a:r>
              <a:rPr lang="uk-UA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  });</a:t>
            </a:r>
          </a:p>
          <a:p>
            <a:r>
              <a:rPr lang="uk-UA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}</a:t>
            </a:r>
            <a:endParaRPr lang="uk-UA" dirty="0"/>
          </a:p>
        </p:txBody>
      </p:sp>
      <p:sp>
        <p:nvSpPr>
          <p:cNvPr id="10" name="Прямоугольник 2">
            <a:extLst>
              <a:ext uri="{FF2B5EF4-FFF2-40B4-BE49-F238E27FC236}">
                <a16:creationId xmlns:a16="http://schemas.microsoft.com/office/drawing/2014/main" id="{1B3C92E7-240C-4166-851B-56B72CB665E6}"/>
              </a:ext>
            </a:extLst>
          </p:cNvPr>
          <p:cNvSpPr/>
          <p:nvPr/>
        </p:nvSpPr>
        <p:spPr>
          <a:xfrm>
            <a:off x="6915756" y="2298964"/>
            <a:ext cx="4650601" cy="9694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5000"/>
              </a:lnSpc>
            </a:pPr>
            <a:r>
              <a:rPr lang="uk-UA" sz="2000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одному </a:t>
            </a:r>
            <a:r>
              <a:rPr lang="en-US" sz="2000" b="1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middleware</a:t>
            </a:r>
            <a:r>
              <a:rPr lang="en-US" sz="2000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sz="2000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визначається ключ </a:t>
            </a:r>
            <a:r>
              <a:rPr lang="en-US" sz="2000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"text"</a:t>
            </a:r>
            <a:r>
              <a:rPr lang="uk-UA" sz="2000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зі значенням </a:t>
            </a:r>
            <a:r>
              <a:rPr lang="en-US" sz="2000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"Text from </a:t>
            </a:r>
            <a:r>
              <a:rPr lang="en-US" sz="2000" dirty="0" err="1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HttpContext.Items</a:t>
            </a:r>
            <a:r>
              <a:rPr lang="en-US" sz="2000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"</a:t>
            </a:r>
            <a:r>
              <a:rPr lang="uk-UA" sz="2000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11" name="Прямоугольник 2">
            <a:extLst>
              <a:ext uri="{FF2B5EF4-FFF2-40B4-BE49-F238E27FC236}">
                <a16:creationId xmlns:a16="http://schemas.microsoft.com/office/drawing/2014/main" id="{D1C16711-815A-4F48-B72B-0549FE2E8E6F}"/>
              </a:ext>
            </a:extLst>
          </p:cNvPr>
          <p:cNvSpPr/>
          <p:nvPr/>
        </p:nvSpPr>
        <p:spPr>
          <a:xfrm>
            <a:off x="7648367" y="4264886"/>
            <a:ext cx="4046035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5000"/>
              </a:lnSpc>
            </a:pPr>
            <a:r>
              <a:rPr lang="uk-UA" sz="2000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іншому </a:t>
            </a:r>
            <a:r>
              <a:rPr lang="en-US" sz="2000" b="1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middleware</a:t>
            </a:r>
            <a:r>
              <a:rPr lang="en-US" sz="2000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sz="2000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даний елемент використовується</a:t>
            </a:r>
          </a:p>
        </p:txBody>
      </p:sp>
    </p:spTree>
    <p:extLst>
      <p:ext uri="{BB962C8B-B14F-4D97-AF65-F5344CB8AC3E}">
        <p14:creationId xmlns:p14="http://schemas.microsoft.com/office/powerpoint/2010/main" val="1974415764"/>
      </p:ext>
    </p:extLst>
  </p:cSld>
  <p:clrMapOvr>
    <a:masterClrMapping/>
  </p:clrMapOvr>
  <p:transition/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95314" y="286874"/>
            <a:ext cx="11886865" cy="23729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5000"/>
              </a:lnSpc>
            </a:pPr>
            <a:r>
              <a:rPr lang="en-US" sz="2600" dirty="0" err="1">
                <a:latin typeface="Arial" panose="020B0604020202020204" pitchFamily="34" charset="0"/>
                <a:cs typeface="Arial" panose="020B0604020202020204" pitchFamily="34" charset="0"/>
              </a:rPr>
              <a:t>HttpContext.Items</a:t>
            </a:r>
            <a:r>
              <a:rPr lang="uk-UA" sz="2600" dirty="0">
                <a:latin typeface="Arial" panose="020B0604020202020204" pitchFamily="34" charset="0"/>
                <a:cs typeface="Arial" panose="020B0604020202020204" pitchFamily="34" charset="0"/>
              </a:rPr>
              <a:t> надає такі методи:</a:t>
            </a:r>
          </a:p>
          <a:p>
            <a:pPr marL="457200" indent="-457200">
              <a:lnSpc>
                <a:spcPct val="95000"/>
              </a:lnSpc>
              <a:buFont typeface="Arial" panose="020B0604020202020204" pitchFamily="34" charset="0"/>
              <a:buChar char="•"/>
            </a:pPr>
            <a:r>
              <a:rPr lang="en-US" sz="2600" dirty="0">
                <a:latin typeface="Arial" panose="020B0604020202020204" pitchFamily="34" charset="0"/>
                <a:cs typeface="Arial" panose="020B0604020202020204" pitchFamily="34" charset="0"/>
              </a:rPr>
              <a:t>void Add(object key, object value)</a:t>
            </a:r>
            <a:r>
              <a:rPr lang="uk-UA" sz="2600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457200" indent="-457200">
              <a:lnSpc>
                <a:spcPct val="95000"/>
              </a:lnSpc>
              <a:buFont typeface="Arial" panose="020B0604020202020204" pitchFamily="34" charset="0"/>
              <a:buChar char="•"/>
            </a:pPr>
            <a:r>
              <a:rPr lang="en-US" sz="2600" dirty="0">
                <a:latin typeface="Arial" panose="020B0604020202020204" pitchFamily="34" charset="0"/>
                <a:cs typeface="Arial" panose="020B0604020202020204" pitchFamily="34" charset="0"/>
              </a:rPr>
              <a:t>void Clear()</a:t>
            </a:r>
            <a:r>
              <a:rPr lang="uk-UA" sz="2600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457200" indent="-457200">
              <a:lnSpc>
                <a:spcPct val="95000"/>
              </a:lnSpc>
              <a:buFont typeface="Arial" panose="020B0604020202020204" pitchFamily="34" charset="0"/>
              <a:buChar char="•"/>
            </a:pPr>
            <a:r>
              <a:rPr lang="en-US" sz="2600" dirty="0">
                <a:latin typeface="Arial" panose="020B0604020202020204" pitchFamily="34" charset="0"/>
                <a:cs typeface="Arial" panose="020B0604020202020204" pitchFamily="34" charset="0"/>
              </a:rPr>
              <a:t>bool </a:t>
            </a:r>
            <a:r>
              <a:rPr lang="en-US" sz="2600" dirty="0" err="1">
                <a:latin typeface="Arial" panose="020B0604020202020204" pitchFamily="34" charset="0"/>
                <a:cs typeface="Arial" panose="020B0604020202020204" pitchFamily="34" charset="0"/>
              </a:rPr>
              <a:t>ContainsKey</a:t>
            </a:r>
            <a:r>
              <a:rPr lang="en-US" sz="2600" dirty="0">
                <a:latin typeface="Arial" panose="020B0604020202020204" pitchFamily="34" charset="0"/>
                <a:cs typeface="Arial" panose="020B0604020202020204" pitchFamily="34" charset="0"/>
              </a:rPr>
              <a:t>(object key)</a:t>
            </a:r>
            <a:r>
              <a:rPr lang="uk-UA" sz="2600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457200" indent="-457200">
              <a:lnSpc>
                <a:spcPct val="95000"/>
              </a:lnSpc>
              <a:buFont typeface="Arial" panose="020B0604020202020204" pitchFamily="34" charset="0"/>
              <a:buChar char="•"/>
            </a:pPr>
            <a:r>
              <a:rPr lang="en-US" sz="2600" dirty="0">
                <a:latin typeface="Arial" panose="020B0604020202020204" pitchFamily="34" charset="0"/>
                <a:cs typeface="Arial" panose="020B0604020202020204" pitchFamily="34" charset="0"/>
              </a:rPr>
              <a:t>bool Remove(object key)</a:t>
            </a:r>
            <a:r>
              <a:rPr lang="uk-UA" sz="2600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457200" indent="-457200">
              <a:lnSpc>
                <a:spcPct val="95000"/>
              </a:lnSpc>
              <a:buFont typeface="Arial" panose="020B0604020202020204" pitchFamily="34" charset="0"/>
              <a:buChar char="•"/>
            </a:pPr>
            <a:r>
              <a:rPr lang="en-US" sz="2600" dirty="0">
                <a:latin typeface="Arial" panose="020B0604020202020204" pitchFamily="34" charset="0"/>
                <a:cs typeface="Arial" panose="020B0604020202020204" pitchFamily="34" charset="0"/>
              </a:rPr>
              <a:t>bool </a:t>
            </a:r>
            <a:r>
              <a:rPr lang="en-US" sz="2600" dirty="0" err="1">
                <a:latin typeface="Arial" panose="020B0604020202020204" pitchFamily="34" charset="0"/>
                <a:cs typeface="Arial" panose="020B0604020202020204" pitchFamily="34" charset="0"/>
              </a:rPr>
              <a:t>TryGetValue</a:t>
            </a:r>
            <a:r>
              <a:rPr lang="en-US" sz="2600" dirty="0">
                <a:latin typeface="Arial" panose="020B0604020202020204" pitchFamily="34" charset="0"/>
                <a:cs typeface="Arial" panose="020B0604020202020204" pitchFamily="34" charset="0"/>
              </a:rPr>
              <a:t>(object key, out object value)</a:t>
            </a:r>
            <a:endParaRPr lang="uk-UA" sz="2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Місце для нижнього колонтитула 28">
            <a:extLst>
              <a:ext uri="{FF2B5EF4-FFF2-40B4-BE49-F238E27FC236}">
                <a16:creationId xmlns:a16="http://schemas.microsoft.com/office/drawing/2014/main" id="{BBCB9E86-E05A-4B48-ABA4-C58B0B71F5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713256" y="6588323"/>
            <a:ext cx="5368925" cy="236537"/>
          </a:xfrm>
        </p:spPr>
        <p:txBody>
          <a:bodyPr/>
          <a:lstStyle/>
          <a:p>
            <a:pPr algn="r">
              <a:defRPr/>
            </a:pP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ASP.NET Core 5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Лекція 0</a:t>
            </a: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/ Слайд </a:t>
            </a:r>
            <a:fld id="{9CDDF5ED-6654-4275-8216-A0D5237D2550}" type="slidenum">
              <a:rPr lang="uk-UA" sz="1600" b="1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r">
                <a:defRPr/>
              </a:pPr>
              <a:t>51</a:t>
            </a:fld>
            <a:endParaRPr lang="uk-UA" sz="1600" b="1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F09CADD-1E9C-439D-8BD5-5A54E9948C1B}"/>
              </a:ext>
            </a:extLst>
          </p:cNvPr>
          <p:cNvSpPr txBox="1"/>
          <p:nvPr/>
        </p:nvSpPr>
        <p:spPr>
          <a:xfrm>
            <a:off x="152568" y="2807329"/>
            <a:ext cx="11886864" cy="363349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>
              <a:lnSpc>
                <a:spcPct val="75000"/>
              </a:lnSpc>
            </a:pPr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public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void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Configure(</a:t>
            </a:r>
            <a:r>
              <a:rPr lang="en-US" sz="1800" dirty="0" err="1">
                <a:solidFill>
                  <a:srgbClr val="000000"/>
                </a:solidFill>
                <a:latin typeface="Cascadia Mono" panose="020B0609020000020004" pitchFamily="49" charset="0"/>
              </a:rPr>
              <a:t>IApplicationBuilder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app)</a:t>
            </a:r>
          </a:p>
          <a:p>
            <a:pPr>
              <a:lnSpc>
                <a:spcPct val="75000"/>
              </a:lnSpc>
            </a:pPr>
            <a:r>
              <a:rPr lang="uk-UA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{</a:t>
            </a:r>
          </a:p>
          <a:p>
            <a:pPr>
              <a:lnSpc>
                <a:spcPct val="75000"/>
              </a:lnSpc>
            </a:pP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  </a:t>
            </a:r>
            <a:r>
              <a:rPr lang="en-US" sz="1800" dirty="0" err="1">
                <a:solidFill>
                  <a:srgbClr val="000000"/>
                </a:solidFill>
                <a:latin typeface="Cascadia Mono" panose="020B0609020000020004" pitchFamily="49" charset="0"/>
              </a:rPr>
              <a:t>app.Use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(</a:t>
            </a:r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async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(context, next) =&gt;</a:t>
            </a:r>
          </a:p>
          <a:p>
            <a:pPr>
              <a:lnSpc>
                <a:spcPct val="75000"/>
              </a:lnSpc>
            </a:pPr>
            <a:r>
              <a:rPr lang="uk-UA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  {</a:t>
            </a:r>
          </a:p>
          <a:p>
            <a:pPr>
              <a:lnSpc>
                <a:spcPct val="75000"/>
              </a:lnSpc>
            </a:pP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      </a:t>
            </a:r>
            <a:r>
              <a:rPr lang="en-US" sz="1800" dirty="0" err="1">
                <a:solidFill>
                  <a:srgbClr val="000000"/>
                </a:solidFill>
                <a:latin typeface="Cascadia Mono" panose="020B0609020000020004" pitchFamily="49" charset="0"/>
              </a:rPr>
              <a:t>context.Items.Add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(</a:t>
            </a:r>
            <a:r>
              <a:rPr lang="en-US" sz="1800" dirty="0">
                <a:solidFill>
                  <a:srgbClr val="A31515"/>
                </a:solidFill>
                <a:latin typeface="Cascadia Mono" panose="020B0609020000020004" pitchFamily="49" charset="0"/>
              </a:rPr>
              <a:t>"text"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, </a:t>
            </a:r>
            <a:r>
              <a:rPr lang="en-US" sz="1800" dirty="0">
                <a:solidFill>
                  <a:srgbClr val="A31515"/>
                </a:solidFill>
                <a:latin typeface="Cascadia Mono" panose="020B0609020000020004" pitchFamily="49" charset="0"/>
              </a:rPr>
              <a:t>"Hello world"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);</a:t>
            </a:r>
          </a:p>
          <a:p>
            <a:pPr>
              <a:lnSpc>
                <a:spcPct val="75000"/>
              </a:lnSpc>
            </a:pP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      </a:t>
            </a:r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await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Cascadia Mono" panose="020B0609020000020004" pitchFamily="49" charset="0"/>
              </a:rPr>
              <a:t>next.Invoke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();</a:t>
            </a:r>
          </a:p>
          <a:p>
            <a:pPr>
              <a:lnSpc>
                <a:spcPct val="75000"/>
              </a:lnSpc>
            </a:pPr>
            <a:r>
              <a:rPr lang="uk-UA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  });</a:t>
            </a:r>
          </a:p>
          <a:p>
            <a:pPr>
              <a:lnSpc>
                <a:spcPct val="75000"/>
              </a:lnSpc>
            </a:pPr>
            <a:endParaRPr lang="uk-UA" sz="1800" dirty="0">
              <a:solidFill>
                <a:srgbClr val="000000"/>
              </a:solidFill>
              <a:latin typeface="Cascadia Mono" panose="020B0609020000020004" pitchFamily="49" charset="0"/>
            </a:endParaRPr>
          </a:p>
          <a:p>
            <a:pPr>
              <a:lnSpc>
                <a:spcPct val="75000"/>
              </a:lnSpc>
            </a:pP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  </a:t>
            </a:r>
            <a:r>
              <a:rPr lang="en-US" sz="1800" dirty="0" err="1">
                <a:solidFill>
                  <a:srgbClr val="000000"/>
                </a:solidFill>
                <a:latin typeface="Cascadia Mono" panose="020B0609020000020004" pitchFamily="49" charset="0"/>
              </a:rPr>
              <a:t>app.Run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(</a:t>
            </a:r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async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(context) =&gt;</a:t>
            </a:r>
          </a:p>
          <a:p>
            <a:pPr>
              <a:lnSpc>
                <a:spcPct val="75000"/>
              </a:lnSpc>
            </a:pPr>
            <a:r>
              <a:rPr lang="uk-UA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  {</a:t>
            </a:r>
          </a:p>
          <a:p>
            <a:pPr>
              <a:lnSpc>
                <a:spcPct val="75000"/>
              </a:lnSpc>
            </a:pP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      </a:t>
            </a:r>
            <a:r>
              <a:rPr lang="en-US" sz="1800" dirty="0" err="1">
                <a:solidFill>
                  <a:srgbClr val="000000"/>
                </a:solidFill>
                <a:latin typeface="Cascadia Mono" panose="020B0609020000020004" pitchFamily="49" charset="0"/>
              </a:rPr>
              <a:t>context.Response.ContentType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= </a:t>
            </a:r>
            <a:r>
              <a:rPr lang="en-US" sz="1800" dirty="0">
                <a:solidFill>
                  <a:srgbClr val="A31515"/>
                </a:solidFill>
                <a:latin typeface="Cascadia Mono" panose="020B0609020000020004" pitchFamily="49" charset="0"/>
              </a:rPr>
              <a:t>"text/html; charset=utf-8"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;</a:t>
            </a:r>
          </a:p>
          <a:p>
            <a:pPr>
              <a:lnSpc>
                <a:spcPct val="75000"/>
              </a:lnSpc>
            </a:pP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      </a:t>
            </a:r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if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(</a:t>
            </a:r>
            <a:r>
              <a:rPr lang="en-US" sz="1800" dirty="0" err="1">
                <a:solidFill>
                  <a:srgbClr val="000000"/>
                </a:solidFill>
                <a:latin typeface="Cascadia Mono" panose="020B0609020000020004" pitchFamily="49" charset="0"/>
              </a:rPr>
              <a:t>context.Items.ContainsKey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(</a:t>
            </a:r>
            <a:r>
              <a:rPr lang="en-US" sz="1800" dirty="0">
                <a:solidFill>
                  <a:srgbClr val="A31515"/>
                </a:solidFill>
                <a:latin typeface="Cascadia Mono" panose="020B0609020000020004" pitchFamily="49" charset="0"/>
              </a:rPr>
              <a:t>"text"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))</a:t>
            </a:r>
          </a:p>
          <a:p>
            <a:pPr>
              <a:lnSpc>
                <a:spcPct val="75000"/>
              </a:lnSpc>
            </a:pP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          </a:t>
            </a:r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await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Cascadia Mono" panose="020B0609020000020004" pitchFamily="49" charset="0"/>
              </a:rPr>
              <a:t>context.Response.WriteAsync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(</a:t>
            </a:r>
            <a:r>
              <a:rPr lang="en-US" sz="1800" dirty="0">
                <a:solidFill>
                  <a:srgbClr val="A31515"/>
                </a:solidFill>
                <a:latin typeface="Cascadia Mono" panose="020B0609020000020004" pitchFamily="49" charset="0"/>
              </a:rPr>
              <a:t>$"</a:t>
            </a:r>
            <a:r>
              <a:rPr lang="uk-UA" sz="1800" dirty="0">
                <a:solidFill>
                  <a:srgbClr val="A31515"/>
                </a:solidFill>
                <a:latin typeface="Cascadia Mono" panose="020B0609020000020004" pitchFamily="49" charset="0"/>
              </a:rPr>
              <a:t>Текст: </a:t>
            </a:r>
            <a:r>
              <a:rPr lang="uk-UA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{</a:t>
            </a:r>
            <a:r>
              <a:rPr lang="en-US" sz="1800" dirty="0" err="1">
                <a:solidFill>
                  <a:srgbClr val="000000"/>
                </a:solidFill>
                <a:latin typeface="Cascadia Mono" panose="020B0609020000020004" pitchFamily="49" charset="0"/>
              </a:rPr>
              <a:t>context.Items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[</a:t>
            </a:r>
            <a:r>
              <a:rPr lang="en-US" sz="1800" dirty="0">
                <a:solidFill>
                  <a:srgbClr val="A31515"/>
                </a:solidFill>
                <a:latin typeface="Cascadia Mono" panose="020B0609020000020004" pitchFamily="49" charset="0"/>
              </a:rPr>
              <a:t>"text"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]}</a:t>
            </a:r>
            <a:r>
              <a:rPr lang="en-US" sz="1800" dirty="0">
                <a:solidFill>
                  <a:srgbClr val="A31515"/>
                </a:solidFill>
                <a:latin typeface="Cascadia Mono" panose="020B0609020000020004" pitchFamily="49" charset="0"/>
              </a:rPr>
              <a:t>"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);</a:t>
            </a:r>
          </a:p>
          <a:p>
            <a:pPr>
              <a:lnSpc>
                <a:spcPct val="75000"/>
              </a:lnSpc>
            </a:pP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      </a:t>
            </a:r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else</a:t>
            </a:r>
            <a:endParaRPr lang="en-US" sz="1800" dirty="0">
              <a:solidFill>
                <a:srgbClr val="000000"/>
              </a:solidFill>
              <a:latin typeface="Cascadia Mono" panose="020B0609020000020004" pitchFamily="49" charset="0"/>
            </a:endParaRPr>
          </a:p>
          <a:p>
            <a:pPr>
              <a:lnSpc>
                <a:spcPct val="75000"/>
              </a:lnSpc>
            </a:pP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          </a:t>
            </a:r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await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Cascadia Mono" panose="020B0609020000020004" pitchFamily="49" charset="0"/>
              </a:rPr>
              <a:t>context.Response.WriteAsync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(</a:t>
            </a:r>
            <a:r>
              <a:rPr lang="en-US" sz="1800" dirty="0">
                <a:solidFill>
                  <a:srgbClr val="A31515"/>
                </a:solidFill>
                <a:latin typeface="Cascadia Mono" panose="020B0609020000020004" pitchFamily="49" charset="0"/>
              </a:rPr>
              <a:t>"</a:t>
            </a:r>
            <a:r>
              <a:rPr lang="uk-UA" sz="1800" dirty="0">
                <a:solidFill>
                  <a:srgbClr val="A31515"/>
                </a:solidFill>
                <a:latin typeface="Cascadia Mono" panose="020B0609020000020004" pitchFamily="49" charset="0"/>
              </a:rPr>
              <a:t>Текст"</a:t>
            </a:r>
            <a:r>
              <a:rPr lang="uk-UA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);</a:t>
            </a:r>
          </a:p>
          <a:p>
            <a:pPr>
              <a:lnSpc>
                <a:spcPct val="75000"/>
              </a:lnSpc>
            </a:pPr>
            <a:r>
              <a:rPr lang="uk-UA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  });</a:t>
            </a:r>
          </a:p>
          <a:p>
            <a:pPr>
              <a:lnSpc>
                <a:spcPct val="75000"/>
              </a:lnSpc>
            </a:pPr>
            <a:r>
              <a:rPr lang="uk-UA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}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340008331"/>
      </p:ext>
    </p:extLst>
  </p:cSld>
  <p:clrMapOvr>
    <a:masterClrMapping/>
  </p:clrMapOvr>
  <p:transition/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95315" y="864026"/>
            <a:ext cx="11886865" cy="8525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5000"/>
              </a:lnSpc>
            </a:pPr>
            <a:r>
              <a:rPr lang="uk-UA" sz="2600" dirty="0">
                <a:latin typeface="Arial" panose="020B0604020202020204" pitchFamily="34" charset="0"/>
                <a:cs typeface="Arial" panose="020B0604020202020204" pitchFamily="34" charset="0"/>
              </a:rPr>
              <a:t>Куки відправляються з кожним запитом на сервер, але їх максимальний обсяг обмежений </a:t>
            </a:r>
            <a:r>
              <a:rPr lang="uk-UA" sz="2600" b="1" dirty="0">
                <a:latin typeface="Arial" panose="020B0604020202020204" pitchFamily="34" charset="0"/>
                <a:cs typeface="Arial" panose="020B0604020202020204" pitchFamily="34" charset="0"/>
              </a:rPr>
              <a:t>4096 байтами</a:t>
            </a:r>
            <a:r>
              <a:rPr lang="uk-UA" sz="2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7" name="Заголовок 12">
            <a:extLst>
              <a:ext uri="{FF2B5EF4-FFF2-40B4-BE49-F238E27FC236}">
                <a16:creationId xmlns:a16="http://schemas.microsoft.com/office/drawing/2014/main" id="{BD6448B0-9549-40A0-8CD9-0BEF49CECC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4982" y="269677"/>
            <a:ext cx="12206982" cy="373477"/>
          </a:xfrm>
          <a:noFill/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anchor="ctr"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uk-UA" sz="4800" dirty="0">
                <a:solidFill>
                  <a:srgbClr val="DC240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Куки</a:t>
            </a:r>
          </a:p>
        </p:txBody>
      </p:sp>
      <p:sp>
        <p:nvSpPr>
          <p:cNvPr id="8" name="Місце для нижнього колонтитула 28">
            <a:extLst>
              <a:ext uri="{FF2B5EF4-FFF2-40B4-BE49-F238E27FC236}">
                <a16:creationId xmlns:a16="http://schemas.microsoft.com/office/drawing/2014/main" id="{BBCB9E86-E05A-4B48-ABA4-C58B0B71F5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713256" y="6588323"/>
            <a:ext cx="5368925" cy="236537"/>
          </a:xfrm>
        </p:spPr>
        <p:txBody>
          <a:bodyPr/>
          <a:lstStyle/>
          <a:p>
            <a:pPr algn="r">
              <a:defRPr/>
            </a:pP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ASP.NET Core 5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Лекція 0</a:t>
            </a: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/ Слайд </a:t>
            </a:r>
            <a:fld id="{9CDDF5ED-6654-4275-8216-A0D5237D2550}" type="slidenum">
              <a:rPr lang="uk-UA" sz="1600" b="1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r">
                <a:defRPr/>
              </a:pPr>
              <a:t>52</a:t>
            </a:fld>
            <a:endParaRPr lang="uk-UA" sz="1600" b="1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2">
            <a:extLst>
              <a:ext uri="{FF2B5EF4-FFF2-40B4-BE49-F238E27FC236}">
                <a16:creationId xmlns:a16="http://schemas.microsoft.com/office/drawing/2014/main" id="{43F3B468-82C8-43C8-BB47-D75D023B714F}"/>
              </a:ext>
            </a:extLst>
          </p:cNvPr>
          <p:cNvSpPr/>
          <p:nvPr/>
        </p:nvSpPr>
        <p:spPr>
          <a:xfrm>
            <a:off x="195315" y="1800220"/>
            <a:ext cx="11886865" cy="12326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5000"/>
              </a:lnSpc>
            </a:pPr>
            <a:r>
              <a:rPr lang="uk-UA" sz="2600" dirty="0">
                <a:latin typeface="Arial" panose="020B0604020202020204" pitchFamily="34" charset="0"/>
                <a:cs typeface="Arial" panose="020B0604020202020204" pitchFamily="34" charset="0"/>
              </a:rPr>
              <a:t>Для роботи з </a:t>
            </a:r>
            <a:r>
              <a:rPr lang="uk-UA" sz="2600" dirty="0" err="1">
                <a:latin typeface="Arial" panose="020B0604020202020204" pitchFamily="34" charset="0"/>
                <a:cs typeface="Arial" panose="020B0604020202020204" pitchFamily="34" charset="0"/>
              </a:rPr>
              <a:t>куками</a:t>
            </a:r>
            <a:r>
              <a:rPr lang="uk-UA" sz="2600" dirty="0">
                <a:latin typeface="Arial" panose="020B0604020202020204" pitchFamily="34" charset="0"/>
                <a:cs typeface="Arial" panose="020B0604020202020204" pitchFamily="34" charset="0"/>
              </a:rPr>
              <a:t> можна використовувати контекст запиту </a:t>
            </a:r>
            <a:r>
              <a:rPr lang="en-US" sz="2600" b="1" dirty="0" err="1">
                <a:latin typeface="Arial" panose="020B0604020202020204" pitchFamily="34" charset="0"/>
                <a:cs typeface="Arial" panose="020B0604020202020204" pitchFamily="34" charset="0"/>
              </a:rPr>
              <a:t>HttpContext</a:t>
            </a:r>
            <a:r>
              <a:rPr lang="uk-UA" sz="2600" dirty="0">
                <a:latin typeface="Arial" panose="020B0604020202020204" pitchFamily="34" charset="0"/>
                <a:cs typeface="Arial" panose="020B0604020202020204" pitchFamily="34" charset="0"/>
              </a:rPr>
              <a:t>, який передається в якості параметра в компоненти </a:t>
            </a:r>
            <a:r>
              <a:rPr lang="en-US" sz="2600" b="1" dirty="0">
                <a:latin typeface="Arial" panose="020B0604020202020204" pitchFamily="34" charset="0"/>
                <a:cs typeface="Arial" panose="020B0604020202020204" pitchFamily="34" charset="0"/>
              </a:rPr>
              <a:t>middleware</a:t>
            </a:r>
            <a:r>
              <a:rPr lang="en-US" sz="2600" dirty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uk-UA" sz="2600" dirty="0">
                <a:latin typeface="Arial" panose="020B0604020202020204" pitchFamily="34" charset="0"/>
                <a:cs typeface="Arial" panose="020B0604020202020204" pitchFamily="34" charset="0"/>
              </a:rPr>
              <a:t> а також доступний в контролерах та </a:t>
            </a:r>
            <a:r>
              <a:rPr lang="en-US" sz="2600" dirty="0" err="1">
                <a:latin typeface="Arial" panose="020B0604020202020204" pitchFamily="34" charset="0"/>
                <a:cs typeface="Arial" panose="020B0604020202020204" pitchFamily="34" charset="0"/>
              </a:rPr>
              <a:t>RazorPages</a:t>
            </a:r>
            <a:r>
              <a:rPr lang="uk-UA" sz="2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sz="2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uk-UA" sz="2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2">
            <a:extLst>
              <a:ext uri="{FF2B5EF4-FFF2-40B4-BE49-F238E27FC236}">
                <a16:creationId xmlns:a16="http://schemas.microsoft.com/office/drawing/2014/main" id="{4061508E-B7CD-4649-85A2-F38CF6046AE7}"/>
              </a:ext>
            </a:extLst>
          </p:cNvPr>
          <p:cNvSpPr/>
          <p:nvPr/>
        </p:nvSpPr>
        <p:spPr>
          <a:xfrm>
            <a:off x="195315" y="3116518"/>
            <a:ext cx="11886865" cy="16127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5000"/>
              </a:lnSpc>
            </a:pPr>
            <a:r>
              <a:rPr lang="uk-UA" sz="2600" dirty="0">
                <a:latin typeface="Arial" panose="020B0604020202020204" pitchFamily="34" charset="0"/>
                <a:cs typeface="Arial" panose="020B0604020202020204" pitchFamily="34" charset="0"/>
              </a:rPr>
              <a:t>Щоб отримати </a:t>
            </a:r>
            <a:r>
              <a:rPr lang="uk-UA" sz="2600" dirty="0" err="1">
                <a:latin typeface="Arial" panose="020B0604020202020204" pitchFamily="34" charset="0"/>
                <a:cs typeface="Arial" panose="020B0604020202020204" pitchFamily="34" charset="0"/>
              </a:rPr>
              <a:t>куки</a:t>
            </a:r>
            <a:r>
              <a:rPr lang="uk-UA" sz="2600" dirty="0">
                <a:latin typeface="Arial" panose="020B0604020202020204" pitchFamily="34" charset="0"/>
                <a:cs typeface="Arial" panose="020B0604020202020204" pitchFamily="34" charset="0"/>
              </a:rPr>
              <a:t>, які надходять разом із запитом до програми, потрібно використовувати колекцію </a:t>
            </a:r>
            <a:r>
              <a:rPr lang="en-US" sz="2600" b="1" dirty="0" err="1">
                <a:latin typeface="Arial" panose="020B0604020202020204" pitchFamily="34" charset="0"/>
                <a:cs typeface="Arial" panose="020B0604020202020204" pitchFamily="34" charset="0"/>
              </a:rPr>
              <a:t>Request.Cookies</a:t>
            </a:r>
            <a:r>
              <a:rPr lang="en-US" sz="2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sz="2600" dirty="0">
                <a:latin typeface="Arial" panose="020B0604020202020204" pitchFamily="34" charset="0"/>
                <a:cs typeface="Arial" panose="020B0604020202020204" pitchFamily="34" charset="0"/>
              </a:rPr>
              <a:t>об'єкта </a:t>
            </a:r>
            <a:r>
              <a:rPr lang="en-US" sz="2600" b="1" dirty="0" err="1">
                <a:latin typeface="Arial" panose="020B0604020202020204" pitchFamily="34" charset="0"/>
                <a:cs typeface="Arial" panose="020B0604020202020204" pitchFamily="34" charset="0"/>
              </a:rPr>
              <a:t>HttpContext</a:t>
            </a:r>
            <a:r>
              <a:rPr lang="en-US" sz="2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uk-UA" sz="2600" dirty="0">
                <a:latin typeface="Arial" panose="020B0604020202020204" pitchFamily="34" charset="0"/>
                <a:cs typeface="Arial" panose="020B0604020202020204" pitchFamily="34" charset="0"/>
              </a:rPr>
              <a:t>Ця колекція представляє об'єкт </a:t>
            </a:r>
            <a:r>
              <a:rPr lang="en-US" sz="2600" b="1" dirty="0" err="1">
                <a:latin typeface="Arial" panose="020B0604020202020204" pitchFamily="34" charset="0"/>
                <a:cs typeface="Arial" panose="020B0604020202020204" pitchFamily="34" charset="0"/>
              </a:rPr>
              <a:t>IRequestCookieCollection</a:t>
            </a:r>
            <a:r>
              <a:rPr lang="en-US" sz="2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uk-UA" sz="2600" dirty="0">
                <a:latin typeface="Arial" panose="020B0604020202020204" pitchFamily="34" charset="0"/>
                <a:cs typeface="Arial" panose="020B0604020202020204" pitchFamily="34" charset="0"/>
              </a:rPr>
              <a:t>де кожен елемент - це об'єкт </a:t>
            </a:r>
            <a:r>
              <a:rPr lang="en-US" sz="2600" b="1" dirty="0" err="1">
                <a:latin typeface="Arial" panose="020B0604020202020204" pitchFamily="34" charset="0"/>
                <a:cs typeface="Arial" panose="020B0604020202020204" pitchFamily="34" charset="0"/>
              </a:rPr>
              <a:t>KeyValuePair</a:t>
            </a:r>
            <a:r>
              <a:rPr lang="en-US" sz="2600" b="1" dirty="0">
                <a:latin typeface="Arial" panose="020B0604020202020204" pitchFamily="34" charset="0"/>
                <a:cs typeface="Arial" panose="020B0604020202020204" pitchFamily="34" charset="0"/>
              </a:rPr>
              <a:t>&lt;string, string&gt;</a:t>
            </a:r>
            <a:r>
              <a:rPr lang="en-US" sz="2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uk-UA" sz="2600" dirty="0">
                <a:latin typeface="Arial" panose="020B0604020202020204" pitchFamily="34" charset="0"/>
                <a:cs typeface="Arial" panose="020B0604020202020204" pitchFamily="34" charset="0"/>
              </a:rPr>
              <a:t>тобто деяку пару ключ-значення.</a:t>
            </a:r>
          </a:p>
        </p:txBody>
      </p:sp>
      <p:sp>
        <p:nvSpPr>
          <p:cNvPr id="11" name="Прямоугольник 2">
            <a:extLst>
              <a:ext uri="{FF2B5EF4-FFF2-40B4-BE49-F238E27FC236}">
                <a16:creationId xmlns:a16="http://schemas.microsoft.com/office/drawing/2014/main" id="{5BE9DB94-0627-4C81-8A8F-1D8804F6A3BC}"/>
              </a:ext>
            </a:extLst>
          </p:cNvPr>
          <p:cNvSpPr/>
          <p:nvPr/>
        </p:nvSpPr>
        <p:spPr>
          <a:xfrm>
            <a:off x="195314" y="4812920"/>
            <a:ext cx="11886865" cy="4724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5000"/>
              </a:lnSpc>
            </a:pPr>
            <a:r>
              <a:rPr lang="uk-UA" sz="2600" dirty="0">
                <a:latin typeface="Arial" panose="020B0604020202020204" pitchFamily="34" charset="0"/>
                <a:cs typeface="Arial" panose="020B0604020202020204" pitchFamily="34" charset="0"/>
              </a:rPr>
              <a:t>Куки – це завжди рядкові значення.</a:t>
            </a:r>
          </a:p>
        </p:txBody>
      </p:sp>
      <p:sp>
        <p:nvSpPr>
          <p:cNvPr id="12" name="Прямоугольник 2">
            <a:extLst>
              <a:ext uri="{FF2B5EF4-FFF2-40B4-BE49-F238E27FC236}">
                <a16:creationId xmlns:a16="http://schemas.microsoft.com/office/drawing/2014/main" id="{EF0C1B10-F709-4135-8E00-D7ACCE989CFB}"/>
              </a:ext>
            </a:extLst>
          </p:cNvPr>
          <p:cNvSpPr/>
          <p:nvPr/>
        </p:nvSpPr>
        <p:spPr>
          <a:xfrm>
            <a:off x="195314" y="5276677"/>
            <a:ext cx="11886865" cy="12326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5000"/>
              </a:lnSpc>
            </a:pPr>
            <a:r>
              <a:rPr lang="uk-UA" sz="2600" dirty="0">
                <a:latin typeface="Arial" panose="020B0604020202020204" pitchFamily="34" charset="0"/>
                <a:cs typeface="Arial" panose="020B0604020202020204" pitchFamily="34" charset="0"/>
              </a:rPr>
              <a:t>Для колекції визначено 2 методи:</a:t>
            </a:r>
          </a:p>
          <a:p>
            <a:pPr marL="457200" indent="-457200">
              <a:lnSpc>
                <a:spcPct val="95000"/>
              </a:lnSpc>
              <a:buFont typeface="Arial" panose="020B0604020202020204" pitchFamily="34" charset="0"/>
              <a:buChar char="•"/>
            </a:pPr>
            <a:r>
              <a:rPr lang="en-US" sz="2600" dirty="0">
                <a:latin typeface="Arial" panose="020B0604020202020204" pitchFamily="34" charset="0"/>
                <a:cs typeface="Arial" panose="020B0604020202020204" pitchFamily="34" charset="0"/>
              </a:rPr>
              <a:t>bool </a:t>
            </a:r>
            <a:r>
              <a:rPr lang="en-US" sz="2600" dirty="0" err="1">
                <a:latin typeface="Arial" panose="020B0604020202020204" pitchFamily="34" charset="0"/>
                <a:cs typeface="Arial" panose="020B0604020202020204" pitchFamily="34" charset="0"/>
              </a:rPr>
              <a:t>ContainsKey</a:t>
            </a:r>
            <a:r>
              <a:rPr lang="en-US" sz="2600" dirty="0">
                <a:latin typeface="Arial" panose="020B0604020202020204" pitchFamily="34" charset="0"/>
                <a:cs typeface="Arial" panose="020B0604020202020204" pitchFamily="34" charset="0"/>
              </a:rPr>
              <a:t>(string key)</a:t>
            </a:r>
            <a:r>
              <a:rPr lang="uk-UA" sz="2600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endParaRPr lang="en-US" sz="2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lnSpc>
                <a:spcPct val="95000"/>
              </a:lnSpc>
              <a:buFont typeface="Arial" panose="020B0604020202020204" pitchFamily="34" charset="0"/>
              <a:buChar char="•"/>
            </a:pPr>
            <a:r>
              <a:rPr lang="en-US" sz="2600" dirty="0">
                <a:latin typeface="Arial" panose="020B0604020202020204" pitchFamily="34" charset="0"/>
                <a:cs typeface="Arial" panose="020B0604020202020204" pitchFamily="34" charset="0"/>
              </a:rPr>
              <a:t>bool </a:t>
            </a:r>
            <a:r>
              <a:rPr lang="en-US" sz="2600" dirty="0" err="1">
                <a:latin typeface="Arial" panose="020B0604020202020204" pitchFamily="34" charset="0"/>
                <a:cs typeface="Arial" panose="020B0604020202020204" pitchFamily="34" charset="0"/>
              </a:rPr>
              <a:t>TryGetValue</a:t>
            </a:r>
            <a:r>
              <a:rPr lang="en-US" sz="2600" dirty="0">
                <a:latin typeface="Arial" panose="020B0604020202020204" pitchFamily="34" charset="0"/>
                <a:cs typeface="Arial" panose="020B0604020202020204" pitchFamily="34" charset="0"/>
              </a:rPr>
              <a:t>(string key, out string value)</a:t>
            </a:r>
            <a:endParaRPr lang="uk-UA" sz="2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7047520"/>
      </p:ext>
    </p:extLst>
  </p:cSld>
  <p:clrMapOvr>
    <a:masterClrMapping/>
  </p:clrMapOvr>
  <p:transition/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95314" y="296196"/>
            <a:ext cx="11886865" cy="4724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5000"/>
              </a:lnSpc>
            </a:pPr>
            <a:r>
              <a:rPr lang="uk-UA" sz="2600" dirty="0">
                <a:latin typeface="Arial" panose="020B0604020202020204" pitchFamily="34" charset="0"/>
                <a:cs typeface="Arial" panose="020B0604020202020204" pitchFamily="34" charset="0"/>
              </a:rPr>
              <a:t>Отримання значення </a:t>
            </a:r>
            <a:r>
              <a:rPr lang="uk-UA" sz="2600" dirty="0" err="1">
                <a:latin typeface="Arial" panose="020B0604020202020204" pitchFamily="34" charset="0"/>
                <a:cs typeface="Arial" panose="020B0604020202020204" pitchFamily="34" charset="0"/>
              </a:rPr>
              <a:t>куки</a:t>
            </a:r>
            <a:r>
              <a:rPr lang="uk-UA" sz="2600" dirty="0">
                <a:latin typeface="Arial" panose="020B0604020202020204" pitchFamily="34" charset="0"/>
                <a:cs typeface="Arial" panose="020B0604020202020204" pitchFamily="34" charset="0"/>
              </a:rPr>
              <a:t>-змінної:</a:t>
            </a:r>
          </a:p>
        </p:txBody>
      </p:sp>
      <p:sp>
        <p:nvSpPr>
          <p:cNvPr id="8" name="Місце для нижнього колонтитула 28">
            <a:extLst>
              <a:ext uri="{FF2B5EF4-FFF2-40B4-BE49-F238E27FC236}">
                <a16:creationId xmlns:a16="http://schemas.microsoft.com/office/drawing/2014/main" id="{BBCB9E86-E05A-4B48-ABA4-C58B0B71F5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713256" y="6588323"/>
            <a:ext cx="5368925" cy="236537"/>
          </a:xfrm>
        </p:spPr>
        <p:txBody>
          <a:bodyPr/>
          <a:lstStyle/>
          <a:p>
            <a:pPr algn="r">
              <a:defRPr/>
            </a:pP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ASP.NET Core 5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Лекція 0</a:t>
            </a: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/ Слайд </a:t>
            </a:r>
            <a:fld id="{9CDDF5ED-6654-4275-8216-A0D5237D2550}" type="slidenum">
              <a:rPr lang="uk-UA" sz="1600" b="1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r">
                <a:defRPr/>
              </a:pPr>
              <a:t>53</a:t>
            </a:fld>
            <a:endParaRPr lang="uk-UA" sz="1600" b="1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0990732-BADD-4C99-BFB3-18E27CE9E6ED}"/>
              </a:ext>
            </a:extLst>
          </p:cNvPr>
          <p:cNvSpPr txBox="1"/>
          <p:nvPr/>
        </p:nvSpPr>
        <p:spPr>
          <a:xfrm>
            <a:off x="243094" y="799550"/>
            <a:ext cx="7286141" cy="646331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if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(</a:t>
            </a:r>
            <a:r>
              <a:rPr lang="en-US" sz="1800" dirty="0" err="1">
                <a:solidFill>
                  <a:srgbClr val="000000"/>
                </a:solidFill>
                <a:latin typeface="Cascadia Mono" panose="020B0609020000020004" pitchFamily="49" charset="0"/>
              </a:rPr>
              <a:t>context.Request.Cookies.ContainsKey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(</a:t>
            </a:r>
            <a:r>
              <a:rPr lang="en-US" sz="1800" dirty="0">
                <a:solidFill>
                  <a:srgbClr val="A31515"/>
                </a:solidFill>
                <a:latin typeface="Cascadia Mono" panose="020B0609020000020004" pitchFamily="49" charset="0"/>
              </a:rPr>
              <a:t>"name"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))</a:t>
            </a:r>
          </a:p>
          <a:p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  </a:t>
            </a:r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string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name = </a:t>
            </a:r>
            <a:r>
              <a:rPr lang="en-US" sz="1800" dirty="0" err="1">
                <a:solidFill>
                  <a:srgbClr val="000000"/>
                </a:solidFill>
                <a:latin typeface="Cascadia Mono" panose="020B0609020000020004" pitchFamily="49" charset="0"/>
              </a:rPr>
              <a:t>context.Request.Cookies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[</a:t>
            </a:r>
            <a:r>
              <a:rPr lang="en-US" sz="1800" dirty="0">
                <a:solidFill>
                  <a:srgbClr val="A31515"/>
                </a:solidFill>
                <a:latin typeface="Cascadia Mono" panose="020B0609020000020004" pitchFamily="49" charset="0"/>
              </a:rPr>
              <a:t>"name"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];</a:t>
            </a:r>
            <a:endParaRPr lang="uk-UA" dirty="0"/>
          </a:p>
        </p:txBody>
      </p:sp>
      <p:sp>
        <p:nvSpPr>
          <p:cNvPr id="13" name="Прямоугольник 2">
            <a:extLst>
              <a:ext uri="{FF2B5EF4-FFF2-40B4-BE49-F238E27FC236}">
                <a16:creationId xmlns:a16="http://schemas.microsoft.com/office/drawing/2014/main" id="{AD87A21C-ACBB-4873-839B-A17CFEAD3798}"/>
              </a:ext>
            </a:extLst>
          </p:cNvPr>
          <p:cNvSpPr/>
          <p:nvPr/>
        </p:nvSpPr>
        <p:spPr>
          <a:xfrm>
            <a:off x="195313" y="1609607"/>
            <a:ext cx="11886865" cy="19928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5000"/>
              </a:lnSpc>
            </a:pPr>
            <a:r>
              <a:rPr lang="uk-UA" sz="2600" dirty="0">
                <a:latin typeface="Arial" panose="020B0604020202020204" pitchFamily="34" charset="0"/>
                <a:cs typeface="Arial" panose="020B0604020202020204" pitchFamily="34" charset="0"/>
              </a:rPr>
              <a:t>Для встановлення значення змінної, потрібно відправити клієнту відповідне значення за допомогою об</a:t>
            </a:r>
            <a:r>
              <a:rPr lang="en-US" sz="2600" dirty="0">
                <a:latin typeface="Arial" panose="020B0604020202020204" pitchFamily="34" charset="0"/>
                <a:cs typeface="Arial" panose="020B0604020202020204" pitchFamily="34" charset="0"/>
              </a:rPr>
              <a:t>’</a:t>
            </a:r>
            <a:r>
              <a:rPr lang="uk-UA" sz="2600" dirty="0" err="1">
                <a:latin typeface="Arial" panose="020B0604020202020204" pitchFamily="34" charset="0"/>
                <a:cs typeface="Arial" panose="020B0604020202020204" pitchFamily="34" charset="0"/>
              </a:rPr>
              <a:t>єкта</a:t>
            </a:r>
            <a:r>
              <a:rPr lang="uk-UA" sz="2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latin typeface="Arial" panose="020B0604020202020204" pitchFamily="34" charset="0"/>
                <a:cs typeface="Arial" panose="020B0604020202020204" pitchFamily="34" charset="0"/>
              </a:rPr>
              <a:t>context.Response.Cookies</a:t>
            </a:r>
            <a:r>
              <a:rPr lang="uk-UA" sz="2600" dirty="0">
                <a:latin typeface="Arial" panose="020B0604020202020204" pitchFamily="34" charset="0"/>
                <a:cs typeface="Arial" panose="020B0604020202020204" pitchFamily="34" charset="0"/>
              </a:rPr>
              <a:t>, який представляє </a:t>
            </a:r>
            <a:r>
              <a:rPr lang="uk-UA" sz="2600" dirty="0" err="1">
                <a:latin typeface="Arial" panose="020B0604020202020204" pitchFamily="34" charset="0"/>
                <a:cs typeface="Arial" panose="020B0604020202020204" pitchFamily="34" charset="0"/>
              </a:rPr>
              <a:t>інитерфейс</a:t>
            </a:r>
            <a:r>
              <a:rPr lang="uk-UA" sz="2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latin typeface="Arial" panose="020B0604020202020204" pitchFamily="34" charset="0"/>
                <a:cs typeface="Arial" panose="020B0604020202020204" pitchFamily="34" charset="0"/>
              </a:rPr>
              <a:t>IResponseCookies</a:t>
            </a:r>
            <a:r>
              <a:rPr lang="uk-UA" sz="2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sz="2600" dirty="0">
                <a:latin typeface="Arial" panose="020B0604020202020204" pitchFamily="34" charset="0"/>
                <a:cs typeface="Arial" panose="020B0604020202020204" pitchFamily="34" charset="0"/>
              </a:rPr>
              <a:t>з двома методами:</a:t>
            </a:r>
          </a:p>
          <a:p>
            <a:pPr marL="457200" indent="-457200">
              <a:lnSpc>
                <a:spcPct val="95000"/>
              </a:lnSpc>
              <a:buFont typeface="Arial" panose="020B0604020202020204" pitchFamily="34" charset="0"/>
              <a:buChar char="•"/>
            </a:pPr>
            <a:r>
              <a:rPr lang="en-US" sz="2600" dirty="0">
                <a:latin typeface="Arial" panose="020B0604020202020204" pitchFamily="34" charset="0"/>
                <a:cs typeface="Arial" panose="020B0604020202020204" pitchFamily="34" charset="0"/>
              </a:rPr>
              <a:t>Append(string key, string value</a:t>
            </a:r>
            <a:r>
              <a:rPr lang="uk-UA" sz="2600" dirty="0">
                <a:latin typeface="Arial" panose="020B0604020202020204" pitchFamily="34" charset="0"/>
                <a:cs typeface="Arial" panose="020B0604020202020204" pitchFamily="34" charset="0"/>
              </a:rPr>
              <a:t>);</a:t>
            </a:r>
            <a:endParaRPr lang="en-US" sz="2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lnSpc>
                <a:spcPct val="95000"/>
              </a:lnSpc>
              <a:buFont typeface="Arial" panose="020B0604020202020204" pitchFamily="34" charset="0"/>
              <a:buChar char="•"/>
            </a:pPr>
            <a:r>
              <a:rPr lang="en-US" sz="2600" dirty="0">
                <a:latin typeface="Arial" panose="020B0604020202020204" pitchFamily="34" charset="0"/>
                <a:cs typeface="Arial" panose="020B0604020202020204" pitchFamily="34" charset="0"/>
              </a:rPr>
              <a:t>Delete(string key)</a:t>
            </a:r>
            <a:endParaRPr lang="uk-UA" sz="2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628C680-9FA8-4F14-8E65-A8C313FCF63F}"/>
              </a:ext>
            </a:extLst>
          </p:cNvPr>
          <p:cNvSpPr txBox="1"/>
          <p:nvPr/>
        </p:nvSpPr>
        <p:spPr>
          <a:xfrm>
            <a:off x="195313" y="3694142"/>
            <a:ext cx="9649323" cy="2802498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>
              <a:lnSpc>
                <a:spcPct val="75000"/>
              </a:lnSpc>
            </a:pPr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public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class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1800" dirty="0">
                <a:solidFill>
                  <a:srgbClr val="2B91AF"/>
                </a:solidFill>
                <a:latin typeface="Cascadia Mono" panose="020B0609020000020004" pitchFamily="49" charset="0"/>
              </a:rPr>
              <a:t>Startup</a:t>
            </a:r>
            <a:r>
              <a:rPr lang="uk-UA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uk-UA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{</a:t>
            </a:r>
          </a:p>
          <a:p>
            <a:pPr>
              <a:lnSpc>
                <a:spcPct val="75000"/>
              </a:lnSpc>
            </a:pP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  </a:t>
            </a:r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public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void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Configure(</a:t>
            </a:r>
            <a:r>
              <a:rPr lang="en-US" sz="1800" dirty="0" err="1">
                <a:solidFill>
                  <a:srgbClr val="000000"/>
                </a:solidFill>
                <a:latin typeface="Cascadia Mono" panose="020B0609020000020004" pitchFamily="49" charset="0"/>
              </a:rPr>
              <a:t>IApplicationBuilder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app)</a:t>
            </a:r>
            <a:r>
              <a:rPr lang="uk-UA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{</a:t>
            </a:r>
          </a:p>
          <a:p>
            <a:pPr>
              <a:lnSpc>
                <a:spcPct val="75000"/>
              </a:lnSpc>
            </a:pP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      </a:t>
            </a:r>
            <a:r>
              <a:rPr lang="en-US" sz="1800" dirty="0" err="1">
                <a:solidFill>
                  <a:srgbClr val="000000"/>
                </a:solidFill>
                <a:latin typeface="Cascadia Mono" panose="020B0609020000020004" pitchFamily="49" charset="0"/>
              </a:rPr>
              <a:t>app.Run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(</a:t>
            </a:r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async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(context) =&gt;</a:t>
            </a:r>
            <a:r>
              <a:rPr lang="uk-UA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{</a:t>
            </a:r>
          </a:p>
          <a:p>
            <a:pPr>
              <a:lnSpc>
                <a:spcPct val="75000"/>
              </a:lnSpc>
            </a:pP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          </a:t>
            </a:r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if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(</a:t>
            </a:r>
            <a:r>
              <a:rPr lang="en-US" sz="1800" dirty="0" err="1">
                <a:solidFill>
                  <a:srgbClr val="000000"/>
                </a:solidFill>
                <a:latin typeface="Cascadia Mono" panose="020B0609020000020004" pitchFamily="49" charset="0"/>
              </a:rPr>
              <a:t>context.Request.Cookies.ContainsKey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(</a:t>
            </a:r>
            <a:r>
              <a:rPr lang="en-US" sz="1800" dirty="0">
                <a:solidFill>
                  <a:srgbClr val="A31515"/>
                </a:solidFill>
                <a:latin typeface="Cascadia Mono" panose="020B0609020000020004" pitchFamily="49" charset="0"/>
              </a:rPr>
              <a:t>"name"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))</a:t>
            </a:r>
            <a:r>
              <a:rPr lang="uk-UA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{</a:t>
            </a:r>
          </a:p>
          <a:p>
            <a:pPr>
              <a:lnSpc>
                <a:spcPct val="75000"/>
              </a:lnSpc>
            </a:pP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              </a:t>
            </a:r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string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name = </a:t>
            </a:r>
            <a:r>
              <a:rPr lang="en-US" sz="1800" dirty="0" err="1">
                <a:solidFill>
                  <a:srgbClr val="000000"/>
                </a:solidFill>
                <a:latin typeface="Cascadia Mono" panose="020B0609020000020004" pitchFamily="49" charset="0"/>
              </a:rPr>
              <a:t>context.Request.Cookies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[</a:t>
            </a:r>
            <a:r>
              <a:rPr lang="en-US" sz="1800" dirty="0">
                <a:solidFill>
                  <a:srgbClr val="A31515"/>
                </a:solidFill>
                <a:latin typeface="Cascadia Mono" panose="020B0609020000020004" pitchFamily="49" charset="0"/>
              </a:rPr>
              <a:t>"name"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];</a:t>
            </a:r>
          </a:p>
          <a:p>
            <a:pPr>
              <a:lnSpc>
                <a:spcPct val="75000"/>
              </a:lnSpc>
            </a:pP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              </a:t>
            </a:r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await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Cascadia Mono" panose="020B0609020000020004" pitchFamily="49" charset="0"/>
              </a:rPr>
              <a:t>context.Response.WriteAsync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(</a:t>
            </a:r>
            <a:r>
              <a:rPr lang="en-US" sz="1800" dirty="0">
                <a:solidFill>
                  <a:srgbClr val="A31515"/>
                </a:solidFill>
                <a:latin typeface="Cascadia Mono" panose="020B0609020000020004" pitchFamily="49" charset="0"/>
              </a:rPr>
              <a:t>$"Hello 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{name}</a:t>
            </a:r>
            <a:r>
              <a:rPr lang="en-US" sz="1800" dirty="0">
                <a:solidFill>
                  <a:srgbClr val="A31515"/>
                </a:solidFill>
                <a:latin typeface="Cascadia Mono" panose="020B0609020000020004" pitchFamily="49" charset="0"/>
              </a:rPr>
              <a:t>!"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);</a:t>
            </a:r>
          </a:p>
          <a:p>
            <a:pPr>
              <a:lnSpc>
                <a:spcPct val="75000"/>
              </a:lnSpc>
            </a:pPr>
            <a:r>
              <a:rPr lang="uk-UA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          } </a:t>
            </a:r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else</a:t>
            </a:r>
            <a:r>
              <a:rPr lang="uk-UA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{</a:t>
            </a:r>
          </a:p>
          <a:p>
            <a:pPr>
              <a:lnSpc>
                <a:spcPct val="75000"/>
              </a:lnSpc>
            </a:pP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              </a:t>
            </a:r>
            <a:r>
              <a:rPr lang="en-US" sz="1800" dirty="0" err="1">
                <a:solidFill>
                  <a:srgbClr val="000000"/>
                </a:solidFill>
                <a:latin typeface="Cascadia Mono" panose="020B0609020000020004" pitchFamily="49" charset="0"/>
              </a:rPr>
              <a:t>context.Response.Cookies.Append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(</a:t>
            </a:r>
            <a:r>
              <a:rPr lang="en-US" sz="1800" dirty="0">
                <a:solidFill>
                  <a:srgbClr val="A31515"/>
                </a:solidFill>
                <a:latin typeface="Cascadia Mono" panose="020B0609020000020004" pitchFamily="49" charset="0"/>
              </a:rPr>
              <a:t>"name"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, </a:t>
            </a:r>
            <a:r>
              <a:rPr lang="en-US" sz="1800" dirty="0">
                <a:solidFill>
                  <a:srgbClr val="A31515"/>
                </a:solidFill>
                <a:latin typeface="Cascadia Mono" panose="020B0609020000020004" pitchFamily="49" charset="0"/>
              </a:rPr>
              <a:t>"Tom"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);</a:t>
            </a:r>
          </a:p>
          <a:p>
            <a:pPr>
              <a:lnSpc>
                <a:spcPct val="75000"/>
              </a:lnSpc>
            </a:pP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              </a:t>
            </a:r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await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Cascadia Mono" panose="020B0609020000020004" pitchFamily="49" charset="0"/>
              </a:rPr>
              <a:t>context.Response.WriteAsync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(</a:t>
            </a:r>
            <a:r>
              <a:rPr lang="en-US" sz="1800" dirty="0">
                <a:solidFill>
                  <a:srgbClr val="A31515"/>
                </a:solidFill>
                <a:latin typeface="Cascadia Mono" panose="020B0609020000020004" pitchFamily="49" charset="0"/>
              </a:rPr>
              <a:t>"Hello World!"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);</a:t>
            </a:r>
          </a:p>
          <a:p>
            <a:pPr>
              <a:lnSpc>
                <a:spcPct val="75000"/>
              </a:lnSpc>
            </a:pPr>
            <a:r>
              <a:rPr lang="uk-UA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          }</a:t>
            </a:r>
          </a:p>
          <a:p>
            <a:pPr>
              <a:lnSpc>
                <a:spcPct val="75000"/>
              </a:lnSpc>
            </a:pPr>
            <a:r>
              <a:rPr lang="uk-UA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      });</a:t>
            </a:r>
          </a:p>
          <a:p>
            <a:pPr>
              <a:lnSpc>
                <a:spcPct val="75000"/>
              </a:lnSpc>
            </a:pPr>
            <a:r>
              <a:rPr lang="uk-UA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  }</a:t>
            </a:r>
          </a:p>
          <a:p>
            <a:pPr>
              <a:lnSpc>
                <a:spcPct val="75000"/>
              </a:lnSpc>
            </a:pPr>
            <a:r>
              <a:rPr lang="uk-UA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}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046140199"/>
      </p:ext>
    </p:extLst>
  </p:cSld>
  <p:clrMapOvr>
    <a:masterClrMapping/>
  </p:clrMapOvr>
  <p:transition/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Місце для нижнього колонтитула 28">
            <a:extLst>
              <a:ext uri="{FF2B5EF4-FFF2-40B4-BE49-F238E27FC236}">
                <a16:creationId xmlns:a16="http://schemas.microsoft.com/office/drawing/2014/main" id="{BBCB9E86-E05A-4B48-ABA4-C58B0B71F5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713256" y="6588323"/>
            <a:ext cx="5368925" cy="236537"/>
          </a:xfrm>
        </p:spPr>
        <p:txBody>
          <a:bodyPr/>
          <a:lstStyle/>
          <a:p>
            <a:pPr algn="r">
              <a:defRPr/>
            </a:pP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ASP.NET Core 5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Лекція 0</a:t>
            </a: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/ Слайд </a:t>
            </a:r>
            <a:fld id="{9CDDF5ED-6654-4275-8216-A0D5237D2550}" type="slidenum">
              <a:rPr lang="uk-UA" sz="1600" b="1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r">
                <a:defRPr/>
              </a:pPr>
              <a:t>54</a:t>
            </a:fld>
            <a:endParaRPr lang="uk-UA" sz="1600" b="1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8F7FEA62-67DA-4360-830C-B82DA5F86F6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47685"/>
          <a:stretch/>
        </p:blipFill>
        <p:spPr>
          <a:xfrm>
            <a:off x="282632" y="398319"/>
            <a:ext cx="3757353" cy="5608408"/>
          </a:xfrm>
          <a:prstGeom prst="rect">
            <a:avLst/>
          </a:prstGeom>
        </p:spPr>
      </p:pic>
      <p:sp>
        <p:nvSpPr>
          <p:cNvPr id="9" name="Прямоугольник 2">
            <a:extLst>
              <a:ext uri="{FF2B5EF4-FFF2-40B4-BE49-F238E27FC236}">
                <a16:creationId xmlns:a16="http://schemas.microsoft.com/office/drawing/2014/main" id="{03EDF0AC-11D5-4399-8D37-63E5517D4049}"/>
              </a:ext>
            </a:extLst>
          </p:cNvPr>
          <p:cNvSpPr/>
          <p:nvPr/>
        </p:nvSpPr>
        <p:spPr>
          <a:xfrm>
            <a:off x="4451431" y="1626233"/>
            <a:ext cx="2913646" cy="4724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5000"/>
              </a:lnSpc>
            </a:pPr>
            <a:r>
              <a:rPr lang="uk-UA" sz="2600" dirty="0">
                <a:latin typeface="Arial" panose="020B0604020202020204" pitchFamily="34" charset="0"/>
                <a:cs typeface="Arial" panose="020B0604020202020204" pitchFamily="34" charset="0"/>
              </a:rPr>
              <a:t>Перший запит</a:t>
            </a:r>
          </a:p>
        </p:txBody>
      </p:sp>
      <p:sp>
        <p:nvSpPr>
          <p:cNvPr id="10" name="Прямоугольник 2">
            <a:extLst>
              <a:ext uri="{FF2B5EF4-FFF2-40B4-BE49-F238E27FC236}">
                <a16:creationId xmlns:a16="http://schemas.microsoft.com/office/drawing/2014/main" id="{DFCA4878-5B44-42DA-A804-8A04774DAE2A}"/>
              </a:ext>
            </a:extLst>
          </p:cNvPr>
          <p:cNvSpPr/>
          <p:nvPr/>
        </p:nvSpPr>
        <p:spPr>
          <a:xfrm>
            <a:off x="4331625" y="4523112"/>
            <a:ext cx="4296986" cy="4724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5000"/>
              </a:lnSpc>
            </a:pPr>
            <a:r>
              <a:rPr lang="uk-UA" sz="2600" dirty="0">
                <a:latin typeface="Arial" panose="020B0604020202020204" pitchFamily="34" charset="0"/>
                <a:cs typeface="Arial" panose="020B0604020202020204" pitchFamily="34" charset="0"/>
              </a:rPr>
              <a:t>Другий і наступні  запити</a:t>
            </a:r>
          </a:p>
        </p:txBody>
      </p:sp>
    </p:spTree>
    <p:extLst>
      <p:ext uri="{BB962C8B-B14F-4D97-AF65-F5344CB8AC3E}">
        <p14:creationId xmlns:p14="http://schemas.microsoft.com/office/powerpoint/2010/main" val="933674331"/>
      </p:ext>
    </p:extLst>
  </p:cSld>
  <p:clrMapOvr>
    <a:masterClrMapping/>
  </p:clrMapOvr>
  <p:transition/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Місце для нижнього колонтитула 28">
            <a:extLst>
              <a:ext uri="{FF2B5EF4-FFF2-40B4-BE49-F238E27FC236}">
                <a16:creationId xmlns:a16="http://schemas.microsoft.com/office/drawing/2014/main" id="{BBCB9E86-E05A-4B48-ABA4-C58B0B71F5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713256" y="6588323"/>
            <a:ext cx="5368925" cy="236537"/>
          </a:xfrm>
        </p:spPr>
        <p:txBody>
          <a:bodyPr/>
          <a:lstStyle/>
          <a:p>
            <a:pPr algn="r">
              <a:defRPr/>
            </a:pP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ASP.NET Core 5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Лекція 0</a:t>
            </a: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/ Слайд </a:t>
            </a:r>
            <a:fld id="{9CDDF5ED-6654-4275-8216-A0D5237D2550}" type="slidenum">
              <a:rPr lang="uk-UA" sz="1600" b="1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r">
                <a:defRPr/>
              </a:pPr>
              <a:t>55</a:t>
            </a:fld>
            <a:endParaRPr lang="uk-UA" sz="1600" b="1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B405F87E-A9A5-4062-BFE2-1127C060B76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5077" y="350779"/>
            <a:ext cx="8482792" cy="53355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6215074"/>
      </p:ext>
    </p:extLst>
  </p:cSld>
  <p:clrMapOvr>
    <a:masterClrMapping/>
  </p:clrMapOvr>
  <p:transition/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95315" y="864026"/>
            <a:ext cx="11886865" cy="8525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5000"/>
              </a:lnSpc>
            </a:pPr>
            <a:r>
              <a:rPr lang="uk-UA" sz="2600" dirty="0">
                <a:latin typeface="Arial" panose="020B0604020202020204" pitchFamily="34" charset="0"/>
                <a:cs typeface="Arial" panose="020B0604020202020204" pitchFamily="34" charset="0"/>
              </a:rPr>
              <a:t>Сесія представляю собою ряд послідовних запитів з одного браузера протягом деякого періоду часу.</a:t>
            </a:r>
          </a:p>
        </p:txBody>
      </p:sp>
      <p:sp>
        <p:nvSpPr>
          <p:cNvPr id="7" name="Заголовок 12">
            <a:extLst>
              <a:ext uri="{FF2B5EF4-FFF2-40B4-BE49-F238E27FC236}">
                <a16:creationId xmlns:a16="http://schemas.microsoft.com/office/drawing/2014/main" id="{BD6448B0-9549-40A0-8CD9-0BEF49CECC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4982" y="269677"/>
            <a:ext cx="12206982" cy="373477"/>
          </a:xfrm>
          <a:noFill/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anchor="ctr"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uk-UA" sz="4800" dirty="0">
                <a:solidFill>
                  <a:srgbClr val="DC240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Сесії</a:t>
            </a:r>
          </a:p>
        </p:txBody>
      </p:sp>
      <p:sp>
        <p:nvSpPr>
          <p:cNvPr id="8" name="Місце для нижнього колонтитула 28">
            <a:extLst>
              <a:ext uri="{FF2B5EF4-FFF2-40B4-BE49-F238E27FC236}">
                <a16:creationId xmlns:a16="http://schemas.microsoft.com/office/drawing/2014/main" id="{BBCB9E86-E05A-4B48-ABA4-C58B0B71F5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713256" y="6588323"/>
            <a:ext cx="5368925" cy="236537"/>
          </a:xfrm>
        </p:spPr>
        <p:txBody>
          <a:bodyPr/>
          <a:lstStyle/>
          <a:p>
            <a:pPr algn="r">
              <a:defRPr/>
            </a:pP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ASP.NET Core 5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Лекція 0</a:t>
            </a: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/ Слайд </a:t>
            </a:r>
            <a:fld id="{9CDDF5ED-6654-4275-8216-A0D5237D2550}" type="slidenum">
              <a:rPr lang="uk-UA" sz="1600" b="1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r">
                <a:defRPr/>
              </a:pPr>
              <a:t>56</a:t>
            </a:fld>
            <a:endParaRPr lang="uk-UA" sz="1600" b="1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2">
            <a:extLst>
              <a:ext uri="{FF2B5EF4-FFF2-40B4-BE49-F238E27FC236}">
                <a16:creationId xmlns:a16="http://schemas.microsoft.com/office/drawing/2014/main" id="{43F3B468-82C8-43C8-BB47-D75D023B714F}"/>
              </a:ext>
            </a:extLst>
          </p:cNvPr>
          <p:cNvSpPr/>
          <p:nvPr/>
        </p:nvSpPr>
        <p:spPr>
          <a:xfrm>
            <a:off x="195315" y="1800220"/>
            <a:ext cx="11886865" cy="8525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5000"/>
              </a:lnSpc>
            </a:pPr>
            <a:r>
              <a:rPr lang="uk-UA" sz="2600" dirty="0">
                <a:latin typeface="Arial" panose="020B0604020202020204" pitchFamily="34" charset="0"/>
                <a:cs typeface="Arial" panose="020B0604020202020204" pitchFamily="34" charset="0"/>
              </a:rPr>
              <a:t>Сесія може використовуватися для зберігання тимчасових даних, які повинні бути доступні, поки користувач працює з додатком.</a:t>
            </a:r>
          </a:p>
        </p:txBody>
      </p:sp>
      <p:sp>
        <p:nvSpPr>
          <p:cNvPr id="10" name="Прямоугольник 2">
            <a:extLst>
              <a:ext uri="{FF2B5EF4-FFF2-40B4-BE49-F238E27FC236}">
                <a16:creationId xmlns:a16="http://schemas.microsoft.com/office/drawing/2014/main" id="{4061508E-B7CD-4649-85A2-F38CF6046AE7}"/>
              </a:ext>
            </a:extLst>
          </p:cNvPr>
          <p:cNvSpPr/>
          <p:nvPr/>
        </p:nvSpPr>
        <p:spPr>
          <a:xfrm>
            <a:off x="195314" y="2744971"/>
            <a:ext cx="11886865" cy="12326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5000"/>
              </a:lnSpc>
            </a:pPr>
            <a:r>
              <a:rPr lang="uk-UA" sz="2600" dirty="0">
                <a:latin typeface="Arial" panose="020B0604020202020204" pitchFamily="34" charset="0"/>
                <a:cs typeface="Arial" panose="020B0604020202020204" pitchFamily="34" charset="0"/>
              </a:rPr>
              <a:t>Для зберігання стану сесії на сервері створюється словник або хеш-таблиця, яка міститься в кеші і яка існує для всіх запитів з одного браузера протягом деякого періоду часу.</a:t>
            </a:r>
          </a:p>
        </p:txBody>
      </p:sp>
      <p:sp>
        <p:nvSpPr>
          <p:cNvPr id="13" name="Прямоугольник 2">
            <a:extLst>
              <a:ext uri="{FF2B5EF4-FFF2-40B4-BE49-F238E27FC236}">
                <a16:creationId xmlns:a16="http://schemas.microsoft.com/office/drawing/2014/main" id="{16B6C378-71C6-47E5-88C1-4A3AD79C279B}"/>
              </a:ext>
            </a:extLst>
          </p:cNvPr>
          <p:cNvSpPr/>
          <p:nvPr/>
        </p:nvSpPr>
        <p:spPr>
          <a:xfrm>
            <a:off x="195314" y="4076895"/>
            <a:ext cx="11886865" cy="4724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5000"/>
              </a:lnSpc>
            </a:pPr>
            <a:r>
              <a:rPr lang="uk-UA" sz="2600" dirty="0">
                <a:latin typeface="Arial" panose="020B0604020202020204" pitchFamily="34" charset="0"/>
                <a:cs typeface="Arial" panose="020B0604020202020204" pitchFamily="34" charset="0"/>
              </a:rPr>
              <a:t>На клієнті зберігається ідентифікатор сесії у </a:t>
            </a:r>
            <a:r>
              <a:rPr lang="uk-UA" sz="2600" dirty="0" err="1">
                <a:latin typeface="Arial" panose="020B0604020202020204" pitchFamily="34" charset="0"/>
                <a:cs typeface="Arial" panose="020B0604020202020204" pitchFamily="34" charset="0"/>
              </a:rPr>
              <a:t>куках</a:t>
            </a:r>
            <a:r>
              <a:rPr lang="uk-UA" sz="2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14" name="Прямоугольник 2">
            <a:extLst>
              <a:ext uri="{FF2B5EF4-FFF2-40B4-BE49-F238E27FC236}">
                <a16:creationId xmlns:a16="http://schemas.microsoft.com/office/drawing/2014/main" id="{3C1FA3D1-DA47-42DC-9EB9-2D201694FD6F}"/>
              </a:ext>
            </a:extLst>
          </p:cNvPr>
          <p:cNvSpPr/>
          <p:nvPr/>
        </p:nvSpPr>
        <p:spPr>
          <a:xfrm>
            <a:off x="195314" y="4648611"/>
            <a:ext cx="11886865" cy="4724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5000"/>
              </a:lnSpc>
            </a:pPr>
            <a:r>
              <a:rPr lang="uk-UA" sz="2600" dirty="0">
                <a:latin typeface="Arial" panose="020B0604020202020204" pitchFamily="34" charset="0"/>
                <a:cs typeface="Arial" panose="020B0604020202020204" pitchFamily="34" charset="0"/>
              </a:rPr>
              <a:t>Цей ідентифікатор відправляється на сервер з кожним запитом.</a:t>
            </a:r>
          </a:p>
        </p:txBody>
      </p:sp>
      <p:sp>
        <p:nvSpPr>
          <p:cNvPr id="15" name="Прямоугольник 2">
            <a:extLst>
              <a:ext uri="{FF2B5EF4-FFF2-40B4-BE49-F238E27FC236}">
                <a16:creationId xmlns:a16="http://schemas.microsoft.com/office/drawing/2014/main" id="{55DE7D14-6A8D-4F38-BE97-F509092FA296}"/>
              </a:ext>
            </a:extLst>
          </p:cNvPr>
          <p:cNvSpPr/>
          <p:nvPr/>
        </p:nvSpPr>
        <p:spPr>
          <a:xfrm>
            <a:off x="195314" y="5146438"/>
            <a:ext cx="11886865" cy="8525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5000"/>
              </a:lnSpc>
            </a:pPr>
            <a:r>
              <a:rPr lang="uk-UA" sz="2600" dirty="0">
                <a:latin typeface="Arial" panose="020B0604020202020204" pitchFamily="34" charset="0"/>
                <a:cs typeface="Arial" panose="020B0604020202020204" pitchFamily="34" charset="0"/>
              </a:rPr>
              <a:t>Сервер використовує цей ідентифікатор для отримання потрібних даних з сесії.</a:t>
            </a:r>
          </a:p>
        </p:txBody>
      </p:sp>
      <p:sp>
        <p:nvSpPr>
          <p:cNvPr id="16" name="Прямоугольник 2">
            <a:extLst>
              <a:ext uri="{FF2B5EF4-FFF2-40B4-BE49-F238E27FC236}">
                <a16:creationId xmlns:a16="http://schemas.microsoft.com/office/drawing/2014/main" id="{4B481260-48E0-4191-8A6A-91E2E7DFF11B}"/>
              </a:ext>
            </a:extLst>
          </p:cNvPr>
          <p:cNvSpPr/>
          <p:nvPr/>
        </p:nvSpPr>
        <p:spPr>
          <a:xfrm>
            <a:off x="195314" y="5993974"/>
            <a:ext cx="11886865" cy="4724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5000"/>
              </a:lnSpc>
            </a:pPr>
            <a:r>
              <a:rPr lang="uk-UA" sz="2600" dirty="0">
                <a:latin typeface="Arial" panose="020B0604020202020204" pitchFamily="34" charset="0"/>
                <a:cs typeface="Arial" panose="020B0604020202020204" pitchFamily="34" charset="0"/>
              </a:rPr>
              <a:t>Відповідні </a:t>
            </a:r>
            <a:r>
              <a:rPr lang="uk-UA" sz="2600" dirty="0" err="1">
                <a:latin typeface="Arial" panose="020B0604020202020204" pitchFamily="34" charset="0"/>
                <a:cs typeface="Arial" panose="020B0604020202020204" pitchFamily="34" charset="0"/>
              </a:rPr>
              <a:t>куки</a:t>
            </a:r>
            <a:r>
              <a:rPr lang="uk-UA" sz="2600" dirty="0">
                <a:latin typeface="Arial" panose="020B0604020202020204" pitchFamily="34" charset="0"/>
                <a:cs typeface="Arial" panose="020B0604020202020204" pitchFamily="34" charset="0"/>
              </a:rPr>
              <a:t> видаляються при завершенні сесії.</a:t>
            </a:r>
          </a:p>
        </p:txBody>
      </p:sp>
    </p:spTree>
    <p:extLst>
      <p:ext uri="{BB962C8B-B14F-4D97-AF65-F5344CB8AC3E}">
        <p14:creationId xmlns:p14="http://schemas.microsoft.com/office/powerpoint/2010/main" val="3697242621"/>
      </p:ext>
    </p:extLst>
  </p:cSld>
  <p:clrMapOvr>
    <a:masterClrMapping/>
  </p:clrMapOvr>
  <p:transition/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95313" y="271111"/>
            <a:ext cx="11886865" cy="8525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5000"/>
              </a:lnSpc>
            </a:pPr>
            <a:r>
              <a:rPr lang="ru-RU" sz="2600" dirty="0">
                <a:latin typeface="Arial" panose="020B0604020202020204" pitchFamily="34" charset="0"/>
                <a:cs typeface="Arial" panose="020B0604020202020204" pitchFamily="34" charset="0"/>
              </a:rPr>
              <a:t>Але </a:t>
            </a:r>
            <a:r>
              <a:rPr lang="ru-RU" sz="2600" dirty="0" err="1">
                <a:latin typeface="Arial" panose="020B0604020202020204" pitchFamily="34" charset="0"/>
                <a:cs typeface="Arial" panose="020B0604020202020204" pitchFamily="34" charset="0"/>
              </a:rPr>
              <a:t>якщо</a:t>
            </a:r>
            <a:r>
              <a:rPr lang="ru-RU" sz="2600" dirty="0">
                <a:latin typeface="Arial" panose="020B0604020202020204" pitchFamily="34" charset="0"/>
                <a:cs typeface="Arial" panose="020B0604020202020204" pitchFamily="34" charset="0"/>
              </a:rPr>
              <a:t> сервер </a:t>
            </a:r>
            <a:r>
              <a:rPr lang="ru-RU" sz="2600" dirty="0" err="1">
                <a:latin typeface="Arial" panose="020B0604020202020204" pitchFamily="34" charset="0"/>
                <a:cs typeface="Arial" panose="020B0604020202020204" pitchFamily="34" charset="0"/>
              </a:rPr>
              <a:t>отримує</a:t>
            </a:r>
            <a:r>
              <a:rPr lang="ru-RU" sz="2600" dirty="0">
                <a:latin typeface="Arial" panose="020B0604020202020204" pitchFamily="34" charset="0"/>
                <a:cs typeface="Arial" panose="020B0604020202020204" pitchFamily="34" charset="0"/>
              </a:rPr>
              <a:t> куки, </a:t>
            </a:r>
            <a:r>
              <a:rPr lang="ru-RU" sz="2600" dirty="0" err="1">
                <a:latin typeface="Arial" panose="020B0604020202020204" pitchFamily="34" charset="0"/>
                <a:cs typeface="Arial" panose="020B0604020202020204" pitchFamily="34" charset="0"/>
              </a:rPr>
              <a:t>які</a:t>
            </a:r>
            <a:r>
              <a:rPr lang="ru-RU" sz="2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600" dirty="0" err="1">
                <a:latin typeface="Arial" panose="020B0604020202020204" pitchFamily="34" charset="0"/>
                <a:cs typeface="Arial" panose="020B0604020202020204" pitchFamily="34" charset="0"/>
              </a:rPr>
              <a:t>встановлені</a:t>
            </a:r>
            <a:r>
              <a:rPr lang="ru-RU" sz="2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600" dirty="0" err="1">
                <a:latin typeface="Arial" panose="020B0604020202020204" pitchFamily="34" charset="0"/>
                <a:cs typeface="Arial" panose="020B0604020202020204" pitchFamily="34" charset="0"/>
              </a:rPr>
              <a:t>вже</a:t>
            </a:r>
            <a:r>
              <a:rPr lang="ru-RU" sz="2600" dirty="0">
                <a:latin typeface="Arial" panose="020B0604020202020204" pitchFamily="34" charset="0"/>
                <a:cs typeface="Arial" panose="020B0604020202020204" pitchFamily="34" charset="0"/>
              </a:rPr>
              <a:t> для </a:t>
            </a:r>
            <a:r>
              <a:rPr lang="ru-RU" sz="2600" dirty="0" err="1">
                <a:latin typeface="Arial" panose="020B0604020202020204" pitchFamily="34" charset="0"/>
                <a:cs typeface="Arial" panose="020B0604020202020204" pitchFamily="34" charset="0"/>
              </a:rPr>
              <a:t>сесії</a:t>
            </a:r>
            <a:r>
              <a:rPr lang="ru-RU" sz="2600" dirty="0">
                <a:latin typeface="Arial" panose="020B0604020202020204" pitchFamily="34" charset="0"/>
                <a:cs typeface="Arial" panose="020B0604020202020204" pitchFamily="34" charset="0"/>
              </a:rPr>
              <a:t>, то для </a:t>
            </a:r>
            <a:r>
              <a:rPr lang="ru-RU" sz="2600" dirty="0" err="1">
                <a:latin typeface="Arial" panose="020B0604020202020204" pitchFamily="34" charset="0"/>
                <a:cs typeface="Arial" panose="020B0604020202020204" pitchFamily="34" charset="0"/>
              </a:rPr>
              <a:t>цих</a:t>
            </a:r>
            <a:r>
              <a:rPr lang="ru-RU" sz="2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600" dirty="0" err="1">
                <a:latin typeface="Arial" panose="020B0604020202020204" pitchFamily="34" charset="0"/>
                <a:cs typeface="Arial" panose="020B0604020202020204" pitchFamily="34" charset="0"/>
              </a:rPr>
              <a:t>кук</a:t>
            </a:r>
            <a:r>
              <a:rPr lang="ru-RU" sz="2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600" dirty="0" err="1">
                <a:latin typeface="Arial" panose="020B0604020202020204" pitchFamily="34" charset="0"/>
                <a:cs typeface="Arial" panose="020B0604020202020204" pitchFamily="34" charset="0"/>
              </a:rPr>
              <a:t>створюється</a:t>
            </a:r>
            <a:r>
              <a:rPr lang="ru-RU" sz="2600" dirty="0">
                <a:latin typeface="Arial" panose="020B0604020202020204" pitchFamily="34" charset="0"/>
                <a:cs typeface="Arial" panose="020B0604020202020204" pitchFamily="34" charset="0"/>
              </a:rPr>
              <a:t> нова </a:t>
            </a:r>
            <a:r>
              <a:rPr lang="ru-RU" sz="2600" dirty="0" err="1">
                <a:latin typeface="Arial" panose="020B0604020202020204" pitchFamily="34" charset="0"/>
                <a:cs typeface="Arial" panose="020B0604020202020204" pitchFamily="34" charset="0"/>
              </a:rPr>
              <a:t>сесія</a:t>
            </a:r>
            <a:r>
              <a:rPr lang="ru-RU" sz="2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uk-UA" sz="2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Місце для нижнього колонтитула 28">
            <a:extLst>
              <a:ext uri="{FF2B5EF4-FFF2-40B4-BE49-F238E27FC236}">
                <a16:creationId xmlns:a16="http://schemas.microsoft.com/office/drawing/2014/main" id="{BBCB9E86-E05A-4B48-ABA4-C58B0B71F5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713256" y="6588323"/>
            <a:ext cx="5368925" cy="236537"/>
          </a:xfrm>
        </p:spPr>
        <p:txBody>
          <a:bodyPr/>
          <a:lstStyle/>
          <a:p>
            <a:pPr algn="r">
              <a:defRPr/>
            </a:pP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ASP.NET Core 5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Лекція 0</a:t>
            </a: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/ Слайд </a:t>
            </a:r>
            <a:fld id="{9CDDF5ED-6654-4275-8216-A0D5237D2550}" type="slidenum">
              <a:rPr lang="uk-UA" sz="1600" b="1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r">
                <a:defRPr/>
              </a:pPr>
              <a:t>57</a:t>
            </a:fld>
            <a:endParaRPr lang="uk-UA" sz="1600" b="1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2">
            <a:extLst>
              <a:ext uri="{FF2B5EF4-FFF2-40B4-BE49-F238E27FC236}">
                <a16:creationId xmlns:a16="http://schemas.microsoft.com/office/drawing/2014/main" id="{6096A698-5441-45AB-952C-E41F6F8B98A6}"/>
              </a:ext>
            </a:extLst>
          </p:cNvPr>
          <p:cNvSpPr/>
          <p:nvPr/>
        </p:nvSpPr>
        <p:spPr>
          <a:xfrm>
            <a:off x="195313" y="1123652"/>
            <a:ext cx="11886865" cy="12326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5000"/>
              </a:lnSpc>
            </a:pPr>
            <a:r>
              <a:rPr lang="ru-RU" sz="2600" dirty="0">
                <a:latin typeface="Arial" panose="020B0604020202020204" pitchFamily="34" charset="0"/>
                <a:cs typeface="Arial" panose="020B0604020202020204" pitchFamily="34" charset="0"/>
              </a:rPr>
              <a:t>Сервер </a:t>
            </a:r>
            <a:r>
              <a:rPr lang="ru-RU" sz="2600" dirty="0" err="1">
                <a:latin typeface="Arial" panose="020B0604020202020204" pitchFamily="34" charset="0"/>
                <a:cs typeface="Arial" panose="020B0604020202020204" pitchFamily="34" charset="0"/>
              </a:rPr>
              <a:t>зберігає</a:t>
            </a:r>
            <a:r>
              <a:rPr lang="ru-RU" sz="2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600" dirty="0" err="1">
                <a:latin typeface="Arial" panose="020B0604020202020204" pitchFamily="34" charset="0"/>
                <a:cs typeface="Arial" panose="020B0604020202020204" pitchFamily="34" charset="0"/>
              </a:rPr>
              <a:t>дані</a:t>
            </a:r>
            <a:r>
              <a:rPr lang="ru-RU" sz="2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600" dirty="0" err="1">
                <a:latin typeface="Arial" panose="020B0604020202020204" pitchFamily="34" charset="0"/>
                <a:cs typeface="Arial" panose="020B0604020202020204" pitchFamily="34" charset="0"/>
              </a:rPr>
              <a:t>сесії</a:t>
            </a:r>
            <a:r>
              <a:rPr lang="ru-RU" sz="2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600" dirty="0" err="1">
                <a:latin typeface="Arial" panose="020B0604020202020204" pitchFamily="34" charset="0"/>
                <a:cs typeface="Arial" panose="020B0604020202020204" pitchFamily="34" charset="0"/>
              </a:rPr>
              <a:t>протягом</a:t>
            </a:r>
            <a:r>
              <a:rPr lang="ru-RU" sz="2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600" dirty="0" err="1">
                <a:latin typeface="Arial" panose="020B0604020202020204" pitchFamily="34" charset="0"/>
                <a:cs typeface="Arial" panose="020B0604020202020204" pitchFamily="34" charset="0"/>
              </a:rPr>
              <a:t>обмеженого</a:t>
            </a:r>
            <a:r>
              <a:rPr lang="ru-RU" sz="2600" dirty="0">
                <a:latin typeface="Arial" panose="020B0604020202020204" pitchFamily="34" charset="0"/>
                <a:cs typeface="Arial" panose="020B0604020202020204" pitchFamily="34" charset="0"/>
              </a:rPr>
              <a:t> часу </a:t>
            </a:r>
            <a:r>
              <a:rPr lang="ru-RU" sz="2600" dirty="0" err="1">
                <a:latin typeface="Arial" panose="020B0604020202020204" pitchFamily="34" charset="0"/>
                <a:cs typeface="Arial" panose="020B0604020202020204" pitchFamily="34" charset="0"/>
              </a:rPr>
              <a:t>після</a:t>
            </a:r>
            <a:r>
              <a:rPr lang="ru-RU" sz="2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600" dirty="0" err="1">
                <a:latin typeface="Arial" panose="020B0604020202020204" pitchFamily="34" charset="0"/>
                <a:cs typeface="Arial" panose="020B0604020202020204" pitchFamily="34" charset="0"/>
              </a:rPr>
              <a:t>останнього</a:t>
            </a:r>
            <a:r>
              <a:rPr lang="ru-RU" sz="2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600" dirty="0" err="1">
                <a:latin typeface="Arial" panose="020B0604020202020204" pitchFamily="34" charset="0"/>
                <a:cs typeface="Arial" panose="020B0604020202020204" pitchFamily="34" charset="0"/>
              </a:rPr>
              <a:t>запиту</a:t>
            </a:r>
            <a:r>
              <a:rPr lang="ru-RU" sz="2600" dirty="0">
                <a:latin typeface="Arial" panose="020B0604020202020204" pitchFamily="34" charset="0"/>
                <a:cs typeface="Arial" panose="020B0604020202020204" pitchFamily="34" charset="0"/>
              </a:rPr>
              <a:t>. За </a:t>
            </a:r>
            <a:r>
              <a:rPr lang="ru-RU" sz="2600" dirty="0" err="1">
                <a:latin typeface="Arial" panose="020B0604020202020204" pitchFamily="34" charset="0"/>
                <a:cs typeface="Arial" panose="020B0604020202020204" pitchFamily="34" charset="0"/>
              </a:rPr>
              <a:t>замовчуванням</a:t>
            </a:r>
            <a:r>
              <a:rPr lang="ru-RU" sz="2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600" dirty="0" err="1">
                <a:latin typeface="Arial" panose="020B0604020202020204" pitchFamily="34" charset="0"/>
                <a:cs typeface="Arial" panose="020B0604020202020204" pitchFamily="34" charset="0"/>
              </a:rPr>
              <a:t>цей</a:t>
            </a:r>
            <a:r>
              <a:rPr lang="ru-RU" sz="2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600" dirty="0" err="1">
                <a:latin typeface="Arial" panose="020B0604020202020204" pitchFamily="34" charset="0"/>
                <a:cs typeface="Arial" panose="020B0604020202020204" pitchFamily="34" charset="0"/>
              </a:rPr>
              <a:t>проміжок</a:t>
            </a:r>
            <a:r>
              <a:rPr lang="ru-RU" sz="2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600" dirty="0" err="1">
                <a:latin typeface="Arial" panose="020B0604020202020204" pitchFamily="34" charset="0"/>
                <a:cs typeface="Arial" panose="020B0604020202020204" pitchFamily="34" charset="0"/>
              </a:rPr>
              <a:t>дорівнює</a:t>
            </a:r>
            <a:r>
              <a:rPr lang="ru-RU" sz="2600" dirty="0">
                <a:latin typeface="Arial" panose="020B0604020202020204" pitchFamily="34" charset="0"/>
                <a:cs typeface="Arial" panose="020B0604020202020204" pitchFamily="34" charset="0"/>
              </a:rPr>
              <a:t> 20 </a:t>
            </a:r>
            <a:r>
              <a:rPr lang="ru-RU" sz="2600" dirty="0" err="1">
                <a:latin typeface="Arial" panose="020B0604020202020204" pitchFamily="34" charset="0"/>
                <a:cs typeface="Arial" panose="020B0604020202020204" pitchFamily="34" charset="0"/>
              </a:rPr>
              <a:t>хвилин</a:t>
            </a:r>
            <a:r>
              <a:rPr lang="ru-RU" sz="2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600" dirty="0" err="1">
                <a:latin typeface="Arial" panose="020B0604020202020204" pitchFamily="34" charset="0"/>
                <a:cs typeface="Arial" panose="020B0604020202020204" pitchFamily="34" charset="0"/>
              </a:rPr>
              <a:t>хоча</a:t>
            </a:r>
            <a:r>
              <a:rPr lang="ru-RU" sz="2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600" dirty="0" err="1">
                <a:latin typeface="Arial" panose="020B0604020202020204" pitchFamily="34" charset="0"/>
                <a:cs typeface="Arial" panose="020B0604020202020204" pitchFamily="34" charset="0"/>
              </a:rPr>
              <a:t>його</a:t>
            </a:r>
            <a:r>
              <a:rPr lang="ru-RU" sz="2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600" dirty="0" err="1">
                <a:latin typeface="Arial" panose="020B0604020202020204" pitchFamily="34" charset="0"/>
                <a:cs typeface="Arial" panose="020B0604020202020204" pitchFamily="34" charset="0"/>
              </a:rPr>
              <a:t>також</a:t>
            </a:r>
            <a:r>
              <a:rPr lang="ru-RU" sz="2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600" dirty="0" err="1">
                <a:latin typeface="Arial" panose="020B0604020202020204" pitchFamily="34" charset="0"/>
                <a:cs typeface="Arial" panose="020B0604020202020204" pitchFamily="34" charset="0"/>
              </a:rPr>
              <a:t>можна</a:t>
            </a:r>
            <a:r>
              <a:rPr lang="ru-RU" sz="2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600" dirty="0" err="1">
                <a:latin typeface="Arial" panose="020B0604020202020204" pitchFamily="34" charset="0"/>
                <a:cs typeface="Arial" panose="020B0604020202020204" pitchFamily="34" charset="0"/>
              </a:rPr>
              <a:t>змінити</a:t>
            </a:r>
            <a:r>
              <a:rPr lang="ru-RU" sz="2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uk-UA" sz="2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Прямоугольник 2">
            <a:extLst>
              <a:ext uri="{FF2B5EF4-FFF2-40B4-BE49-F238E27FC236}">
                <a16:creationId xmlns:a16="http://schemas.microsoft.com/office/drawing/2014/main" id="{2E191557-BD4A-4C7E-9945-CB7201943208}"/>
              </a:ext>
            </a:extLst>
          </p:cNvPr>
          <p:cNvSpPr/>
          <p:nvPr/>
        </p:nvSpPr>
        <p:spPr>
          <a:xfrm>
            <a:off x="195313" y="2356297"/>
            <a:ext cx="11886865" cy="12326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5000"/>
              </a:lnSpc>
            </a:pPr>
            <a:r>
              <a:rPr lang="ru-RU" sz="2600" dirty="0" err="1">
                <a:latin typeface="Arial" panose="020B0604020202020204" pitchFamily="34" charset="0"/>
                <a:cs typeface="Arial" panose="020B0604020202020204" pitchFamily="34" charset="0"/>
              </a:rPr>
              <a:t>Слід</a:t>
            </a:r>
            <a:r>
              <a:rPr lang="ru-RU" sz="2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600" dirty="0" err="1">
                <a:latin typeface="Arial" panose="020B0604020202020204" pitchFamily="34" charset="0"/>
                <a:cs typeface="Arial" panose="020B0604020202020204" pitchFamily="34" charset="0"/>
              </a:rPr>
              <a:t>враховувати</a:t>
            </a:r>
            <a:r>
              <a:rPr lang="ru-RU" sz="2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600" dirty="0" err="1">
                <a:latin typeface="Arial" panose="020B0604020202020204" pitchFamily="34" charset="0"/>
                <a:cs typeface="Arial" panose="020B0604020202020204" pitchFamily="34" charset="0"/>
              </a:rPr>
              <a:t>що</a:t>
            </a:r>
            <a:r>
              <a:rPr lang="ru-RU" sz="2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600" dirty="0" err="1">
                <a:latin typeface="Arial" panose="020B0604020202020204" pitchFamily="34" charset="0"/>
                <a:cs typeface="Arial" panose="020B0604020202020204" pitchFamily="34" charset="0"/>
              </a:rPr>
              <a:t>дані</a:t>
            </a:r>
            <a:r>
              <a:rPr lang="ru-RU" sz="2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600" dirty="0" err="1">
                <a:latin typeface="Arial" panose="020B0604020202020204" pitchFamily="34" charset="0"/>
                <a:cs typeface="Arial" panose="020B0604020202020204" pitchFamily="34" charset="0"/>
              </a:rPr>
              <a:t>сесії</a:t>
            </a:r>
            <a:r>
              <a:rPr lang="ru-RU" sz="2600" dirty="0">
                <a:latin typeface="Arial" panose="020B0604020202020204" pitchFamily="34" charset="0"/>
                <a:cs typeface="Arial" panose="020B0604020202020204" pitchFamily="34" charset="0"/>
              </a:rPr>
              <a:t> є </a:t>
            </a:r>
            <a:r>
              <a:rPr lang="ru-RU" sz="2600" dirty="0" err="1">
                <a:latin typeface="Arial" panose="020B0604020202020204" pitchFamily="34" charset="0"/>
                <a:cs typeface="Arial" panose="020B0604020202020204" pitchFamily="34" charset="0"/>
              </a:rPr>
              <a:t>специфічними</a:t>
            </a:r>
            <a:r>
              <a:rPr lang="ru-RU" sz="2600" dirty="0">
                <a:latin typeface="Arial" panose="020B0604020202020204" pitchFamily="34" charset="0"/>
                <a:cs typeface="Arial" panose="020B0604020202020204" pitchFamily="34" charset="0"/>
              </a:rPr>
              <a:t> для одного браузера і не </a:t>
            </a:r>
            <a:r>
              <a:rPr lang="ru-RU" sz="2600" dirty="0" err="1">
                <a:latin typeface="Arial" panose="020B0604020202020204" pitchFamily="34" charset="0"/>
                <a:cs typeface="Arial" panose="020B0604020202020204" pitchFamily="34" charset="0"/>
              </a:rPr>
              <a:t>поділяються</a:t>
            </a:r>
            <a:r>
              <a:rPr lang="ru-RU" sz="2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600" dirty="0" err="1">
                <a:latin typeface="Arial" panose="020B0604020202020204" pitchFamily="34" charset="0"/>
                <a:cs typeface="Arial" panose="020B0604020202020204" pitchFamily="34" charset="0"/>
              </a:rPr>
              <a:t>між</a:t>
            </a:r>
            <a:r>
              <a:rPr lang="ru-RU" sz="2600" dirty="0">
                <a:latin typeface="Arial" panose="020B0604020202020204" pitchFamily="34" charset="0"/>
                <a:cs typeface="Arial" panose="020B0604020202020204" pitchFamily="34" charset="0"/>
              </a:rPr>
              <a:t> браузерами. </a:t>
            </a:r>
            <a:r>
              <a:rPr lang="ru-RU" sz="2600" dirty="0" err="1">
                <a:latin typeface="Arial" panose="020B0604020202020204" pitchFamily="34" charset="0"/>
                <a:cs typeface="Arial" panose="020B0604020202020204" pitchFamily="34" charset="0"/>
              </a:rPr>
              <a:t>Тобто</a:t>
            </a:r>
            <a:r>
              <a:rPr lang="ru-RU" sz="2600" dirty="0">
                <a:latin typeface="Arial" panose="020B0604020202020204" pitchFamily="34" charset="0"/>
                <a:cs typeface="Arial" panose="020B0604020202020204" pitchFamily="34" charset="0"/>
              </a:rPr>
              <a:t> для кожного браузера на одному </a:t>
            </a:r>
            <a:r>
              <a:rPr lang="ru-RU" sz="2600" dirty="0" err="1">
                <a:latin typeface="Arial" panose="020B0604020202020204" pitchFamily="34" charset="0"/>
                <a:cs typeface="Arial" panose="020B0604020202020204" pitchFamily="34" charset="0"/>
              </a:rPr>
              <a:t>комп'ютері</a:t>
            </a:r>
            <a:r>
              <a:rPr lang="ru-RU" sz="2600" dirty="0">
                <a:latin typeface="Arial" panose="020B0604020202020204" pitchFamily="34" charset="0"/>
                <a:cs typeface="Arial" panose="020B0604020202020204" pitchFamily="34" charset="0"/>
              </a:rPr>
              <a:t> буде </a:t>
            </a:r>
            <a:r>
              <a:rPr lang="ru-RU" sz="2600" dirty="0" err="1">
                <a:latin typeface="Arial" panose="020B0604020202020204" pitchFamily="34" charset="0"/>
                <a:cs typeface="Arial" panose="020B0604020202020204" pitchFamily="34" charset="0"/>
              </a:rPr>
              <a:t>створюватись</a:t>
            </a:r>
            <a:r>
              <a:rPr lang="ru-RU" sz="2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600" dirty="0" err="1">
                <a:latin typeface="Arial" panose="020B0604020202020204" pitchFamily="34" charset="0"/>
                <a:cs typeface="Arial" panose="020B0604020202020204" pitchFamily="34" charset="0"/>
              </a:rPr>
              <a:t>свій</a:t>
            </a:r>
            <a:r>
              <a:rPr lang="ru-RU" sz="2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600" dirty="0" err="1">
                <a:latin typeface="Arial" panose="020B0604020202020204" pitchFamily="34" charset="0"/>
                <a:cs typeface="Arial" panose="020B0604020202020204" pitchFamily="34" charset="0"/>
              </a:rPr>
              <a:t>набір</a:t>
            </a:r>
            <a:r>
              <a:rPr lang="ru-RU" sz="2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600" dirty="0" err="1">
                <a:latin typeface="Arial" panose="020B0604020202020204" pitchFamily="34" charset="0"/>
                <a:cs typeface="Arial" panose="020B0604020202020204" pitchFamily="34" charset="0"/>
              </a:rPr>
              <a:t>даних</a:t>
            </a:r>
            <a:r>
              <a:rPr lang="ru-RU" sz="2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uk-UA" sz="2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Прямоугольник 2">
            <a:extLst>
              <a:ext uri="{FF2B5EF4-FFF2-40B4-BE49-F238E27FC236}">
                <a16:creationId xmlns:a16="http://schemas.microsoft.com/office/drawing/2014/main" id="{5E97D325-D25E-4140-BA20-AD855273C1AA}"/>
              </a:ext>
            </a:extLst>
          </p:cNvPr>
          <p:cNvSpPr/>
          <p:nvPr/>
        </p:nvSpPr>
        <p:spPr>
          <a:xfrm>
            <a:off x="195313" y="3719583"/>
            <a:ext cx="11886865" cy="8525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5000"/>
              </a:lnSpc>
            </a:pPr>
            <a:r>
              <a:rPr lang="ru-RU" sz="2600" dirty="0" err="1">
                <a:latin typeface="Arial" panose="020B0604020202020204" pitchFamily="34" charset="0"/>
                <a:cs typeface="Arial" panose="020B0604020202020204" pitchFamily="34" charset="0"/>
              </a:rPr>
              <a:t>Щоб</a:t>
            </a:r>
            <a:r>
              <a:rPr lang="ru-RU" sz="2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600" dirty="0" err="1">
                <a:latin typeface="Arial" panose="020B0604020202020204" pitchFamily="34" charset="0"/>
                <a:cs typeface="Arial" panose="020B0604020202020204" pitchFamily="34" charset="0"/>
              </a:rPr>
              <a:t>використовувати</a:t>
            </a:r>
            <a:r>
              <a:rPr lang="ru-RU" sz="2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600" dirty="0" err="1">
                <a:latin typeface="Arial" panose="020B0604020202020204" pitchFamily="34" charset="0"/>
                <a:cs typeface="Arial" panose="020B0604020202020204" pitchFamily="34" charset="0"/>
              </a:rPr>
              <a:t>сесії</a:t>
            </a:r>
            <a:r>
              <a:rPr lang="ru-RU" sz="2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600" dirty="0" err="1">
                <a:latin typeface="Arial" panose="020B0604020202020204" pitchFamily="34" charset="0"/>
                <a:cs typeface="Arial" panose="020B0604020202020204" pitchFamily="34" charset="0"/>
              </a:rPr>
              <a:t>потрібно</a:t>
            </a:r>
            <a:r>
              <a:rPr lang="ru-RU" sz="2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600" dirty="0" err="1">
                <a:latin typeface="Arial" panose="020B0604020202020204" pitchFamily="34" charset="0"/>
                <a:cs typeface="Arial" panose="020B0604020202020204" pitchFamily="34" charset="0"/>
              </a:rPr>
              <a:t>сконфігурувати</a:t>
            </a:r>
            <a:r>
              <a:rPr lang="ru-RU" sz="2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600" dirty="0" err="1">
                <a:latin typeface="Arial" panose="020B0604020202020204" pitchFamily="34" charset="0"/>
                <a:cs typeface="Arial" panose="020B0604020202020204" pitchFamily="34" charset="0"/>
              </a:rPr>
              <a:t>їх</a:t>
            </a:r>
            <a:r>
              <a:rPr lang="ru-RU" sz="2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600" dirty="0" err="1">
                <a:latin typeface="Arial" panose="020B0604020202020204" pitchFamily="34" charset="0"/>
                <a:cs typeface="Arial" panose="020B0604020202020204" pitchFamily="34" charset="0"/>
              </a:rPr>
              <a:t>параметри</a:t>
            </a:r>
            <a:r>
              <a:rPr lang="ru-RU" sz="2600" dirty="0">
                <a:latin typeface="Arial" panose="020B0604020202020204" pitchFamily="34" charset="0"/>
                <a:cs typeface="Arial" panose="020B0604020202020204" pitchFamily="34" charset="0"/>
              </a:rPr>
              <a:t> у </a:t>
            </a:r>
            <a:r>
              <a:rPr lang="ru-RU" sz="2600" dirty="0" err="1">
                <a:latin typeface="Arial" panose="020B0604020202020204" pitchFamily="34" charset="0"/>
                <a:cs typeface="Arial" panose="020B0604020202020204" pitchFamily="34" charset="0"/>
              </a:rPr>
              <a:t>класі</a:t>
            </a:r>
            <a:r>
              <a:rPr lang="ru-RU" sz="2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>
                <a:latin typeface="Arial" panose="020B0604020202020204" pitchFamily="34" charset="0"/>
                <a:cs typeface="Arial" panose="020B0604020202020204" pitchFamily="34" charset="0"/>
              </a:rPr>
              <a:t>Startup</a:t>
            </a:r>
            <a:r>
              <a:rPr lang="en-US" sz="2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uk-UA" sz="2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Прямоугольник 2">
            <a:extLst>
              <a:ext uri="{FF2B5EF4-FFF2-40B4-BE49-F238E27FC236}">
                <a16:creationId xmlns:a16="http://schemas.microsoft.com/office/drawing/2014/main" id="{1F919EC2-ED9A-4C45-B64B-C05D8E6AFABE}"/>
              </a:ext>
            </a:extLst>
          </p:cNvPr>
          <p:cNvSpPr/>
          <p:nvPr/>
        </p:nvSpPr>
        <p:spPr>
          <a:xfrm>
            <a:off x="195312" y="4551704"/>
            <a:ext cx="11886865" cy="8525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5000"/>
              </a:lnSpc>
            </a:pPr>
            <a:r>
              <a:rPr lang="uk-UA" sz="2600" dirty="0">
                <a:latin typeface="Arial" panose="020B0604020202020204" pitchFamily="34" charset="0"/>
                <a:cs typeface="Arial" panose="020B0604020202020204" pitchFamily="34" charset="0"/>
              </a:rPr>
              <a:t>Всі сесії </a:t>
            </a:r>
            <a:r>
              <a:rPr lang="uk-UA" sz="2600" dirty="0" err="1">
                <a:latin typeface="Arial" panose="020B0604020202020204" pitchFamily="34" charset="0"/>
                <a:cs typeface="Arial" panose="020B0604020202020204" pitchFamily="34" charset="0"/>
              </a:rPr>
              <a:t>працюєть</a:t>
            </a:r>
            <a:r>
              <a:rPr lang="uk-UA" sz="2600" dirty="0">
                <a:latin typeface="Arial" panose="020B0604020202020204" pitchFamily="34" charset="0"/>
                <a:cs typeface="Arial" panose="020B0604020202020204" pitchFamily="34" charset="0"/>
              </a:rPr>
              <a:t> поверх об</a:t>
            </a:r>
            <a:r>
              <a:rPr lang="en-US" sz="2600" dirty="0">
                <a:latin typeface="Arial" panose="020B0604020202020204" pitchFamily="34" charset="0"/>
                <a:cs typeface="Arial" panose="020B0604020202020204" pitchFamily="34" charset="0"/>
              </a:rPr>
              <a:t>’</a:t>
            </a:r>
            <a:r>
              <a:rPr lang="uk-UA" sz="2600" dirty="0" err="1">
                <a:latin typeface="Arial" panose="020B0604020202020204" pitchFamily="34" charset="0"/>
                <a:cs typeface="Arial" panose="020B0604020202020204" pitchFamily="34" charset="0"/>
              </a:rPr>
              <a:t>єкта</a:t>
            </a:r>
            <a:r>
              <a:rPr lang="uk-UA" sz="2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latin typeface="Arial" panose="020B0604020202020204" pitchFamily="34" charset="0"/>
                <a:cs typeface="Arial" panose="020B0604020202020204" pitchFamily="34" charset="0"/>
              </a:rPr>
              <a:t>IDistributedCache</a:t>
            </a:r>
            <a:r>
              <a:rPr lang="ru-RU" sz="2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uk-UA" sz="2600" dirty="0">
                <a:latin typeface="Arial" panose="020B0604020202020204" pitchFamily="34" charset="0"/>
                <a:cs typeface="Arial" panose="020B0604020202020204" pitchFamily="34" charset="0"/>
              </a:rPr>
              <a:t>і </a:t>
            </a:r>
            <a:r>
              <a:rPr lang="en-US" sz="2600" dirty="0">
                <a:latin typeface="Arial" panose="020B0604020202020204" pitchFamily="34" charset="0"/>
                <a:cs typeface="Arial" panose="020B0604020202020204" pitchFamily="34" charset="0"/>
              </a:rPr>
              <a:t>ASP.NET Core </a:t>
            </a:r>
            <a:r>
              <a:rPr lang="uk-UA" sz="2600" dirty="0">
                <a:latin typeface="Arial" panose="020B0604020202020204" pitchFamily="34" charset="0"/>
                <a:cs typeface="Arial" panose="020B0604020202020204" pitchFamily="34" charset="0"/>
              </a:rPr>
              <a:t>надає вбудовану реалізацію </a:t>
            </a:r>
            <a:r>
              <a:rPr lang="en-US" sz="2600" b="1" dirty="0" err="1">
                <a:latin typeface="Arial" panose="020B0604020202020204" pitchFamily="34" charset="0"/>
                <a:cs typeface="Arial" panose="020B0604020202020204" pitchFamily="34" charset="0"/>
              </a:rPr>
              <a:t>IDistributedCache</a:t>
            </a:r>
            <a:r>
              <a:rPr lang="uk-UA" sz="2600" dirty="0">
                <a:latin typeface="Arial" panose="020B0604020202020204" pitchFamily="34" charset="0"/>
                <a:cs typeface="Arial" panose="020B0604020202020204" pitchFamily="34" charset="0"/>
              </a:rPr>
              <a:t>, яку можна використовувати.</a:t>
            </a:r>
          </a:p>
        </p:txBody>
      </p:sp>
    </p:spTree>
    <p:extLst>
      <p:ext uri="{BB962C8B-B14F-4D97-AF65-F5344CB8AC3E}">
        <p14:creationId xmlns:p14="http://schemas.microsoft.com/office/powerpoint/2010/main" val="871153968"/>
      </p:ext>
    </p:extLst>
  </p:cSld>
  <p:clrMapOvr>
    <a:masterClrMapping/>
  </p:clrMapOvr>
  <p:transition/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Місце для нижнього колонтитула 28">
            <a:extLst>
              <a:ext uri="{FF2B5EF4-FFF2-40B4-BE49-F238E27FC236}">
                <a16:creationId xmlns:a16="http://schemas.microsoft.com/office/drawing/2014/main" id="{BBCB9E86-E05A-4B48-ABA4-C58B0B71F5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713256" y="6588323"/>
            <a:ext cx="5368925" cy="236537"/>
          </a:xfrm>
        </p:spPr>
        <p:txBody>
          <a:bodyPr/>
          <a:lstStyle/>
          <a:p>
            <a:pPr algn="r">
              <a:defRPr/>
            </a:pP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ASP.NET Core 5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Лекція 0</a:t>
            </a: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/ Слайд </a:t>
            </a:r>
            <a:fld id="{9CDDF5ED-6654-4275-8216-A0D5237D2550}" type="slidenum">
              <a:rPr lang="uk-UA" sz="1600" b="1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r">
                <a:defRPr/>
              </a:pPr>
              <a:t>58</a:t>
            </a:fld>
            <a:endParaRPr lang="uk-UA" sz="1600" b="1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F31F069-68D2-4BC1-B57F-B6872606BBBF}"/>
              </a:ext>
            </a:extLst>
          </p:cNvPr>
          <p:cNvSpPr txBox="1"/>
          <p:nvPr/>
        </p:nvSpPr>
        <p:spPr>
          <a:xfrm>
            <a:off x="109818" y="207412"/>
            <a:ext cx="11777382" cy="6463308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public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class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1800" dirty="0">
                <a:solidFill>
                  <a:srgbClr val="2B91AF"/>
                </a:solidFill>
                <a:latin typeface="Cascadia Mono" panose="020B0609020000020004" pitchFamily="49" charset="0"/>
              </a:rPr>
              <a:t>Startup</a:t>
            </a:r>
            <a:endParaRPr lang="en-US" sz="1800" dirty="0">
              <a:solidFill>
                <a:srgbClr val="000000"/>
              </a:solidFill>
              <a:latin typeface="Cascadia Mono" panose="020B0609020000020004" pitchFamily="49" charset="0"/>
            </a:endParaRPr>
          </a:p>
          <a:p>
            <a:r>
              <a:rPr lang="uk-UA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{</a:t>
            </a:r>
          </a:p>
          <a:p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  </a:t>
            </a:r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public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void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Cascadia Mono" panose="020B0609020000020004" pitchFamily="49" charset="0"/>
              </a:rPr>
              <a:t>ConfigureServices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(</a:t>
            </a:r>
            <a:r>
              <a:rPr lang="en-US" sz="1800" dirty="0" err="1">
                <a:solidFill>
                  <a:srgbClr val="000000"/>
                </a:solidFill>
                <a:latin typeface="Cascadia Mono" panose="020B0609020000020004" pitchFamily="49" charset="0"/>
              </a:rPr>
              <a:t>IServiceCollection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services)</a:t>
            </a:r>
          </a:p>
          <a:p>
            <a:r>
              <a:rPr lang="uk-UA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  {</a:t>
            </a:r>
          </a:p>
          <a:p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      </a:t>
            </a:r>
            <a:r>
              <a:rPr lang="en-US" sz="1800" dirty="0" err="1">
                <a:solidFill>
                  <a:srgbClr val="000000"/>
                </a:solidFill>
                <a:latin typeface="Cascadia Mono" panose="020B0609020000020004" pitchFamily="49" charset="0"/>
              </a:rPr>
              <a:t>services.AddDistributedMemoryCache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();</a:t>
            </a:r>
          </a:p>
          <a:p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      </a:t>
            </a:r>
            <a:r>
              <a:rPr lang="en-US" sz="1800" dirty="0" err="1">
                <a:solidFill>
                  <a:srgbClr val="000000"/>
                </a:solidFill>
                <a:latin typeface="Cascadia Mono" panose="020B0609020000020004" pitchFamily="49" charset="0"/>
              </a:rPr>
              <a:t>services.AddSession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();</a:t>
            </a:r>
          </a:p>
          <a:p>
            <a:r>
              <a:rPr lang="uk-UA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  }</a:t>
            </a:r>
          </a:p>
          <a:p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  </a:t>
            </a:r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public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void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Configure(</a:t>
            </a:r>
            <a:r>
              <a:rPr lang="en-US" sz="1800" dirty="0" err="1">
                <a:solidFill>
                  <a:srgbClr val="000000"/>
                </a:solidFill>
                <a:latin typeface="Cascadia Mono" panose="020B0609020000020004" pitchFamily="49" charset="0"/>
              </a:rPr>
              <a:t>IApplicationBuilder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app)</a:t>
            </a:r>
          </a:p>
          <a:p>
            <a:r>
              <a:rPr lang="uk-UA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  {</a:t>
            </a:r>
          </a:p>
          <a:p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      </a:t>
            </a:r>
            <a:r>
              <a:rPr lang="en-US" sz="1800" dirty="0" err="1">
                <a:solidFill>
                  <a:srgbClr val="000000"/>
                </a:solidFill>
                <a:latin typeface="Cascadia Mono" panose="020B0609020000020004" pitchFamily="49" charset="0"/>
              </a:rPr>
              <a:t>app.UseSession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();</a:t>
            </a:r>
          </a:p>
          <a:p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      </a:t>
            </a:r>
            <a:r>
              <a:rPr lang="en-US" sz="1800" dirty="0" err="1">
                <a:solidFill>
                  <a:srgbClr val="000000"/>
                </a:solidFill>
                <a:latin typeface="Cascadia Mono" panose="020B0609020000020004" pitchFamily="49" charset="0"/>
              </a:rPr>
              <a:t>app.Run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(</a:t>
            </a:r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async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(context) =&gt;</a:t>
            </a:r>
          </a:p>
          <a:p>
            <a:r>
              <a:rPr lang="uk-UA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      {</a:t>
            </a:r>
          </a:p>
          <a:p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          </a:t>
            </a:r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if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(</a:t>
            </a:r>
            <a:r>
              <a:rPr lang="en-US" sz="1800" dirty="0" err="1">
                <a:solidFill>
                  <a:srgbClr val="000000"/>
                </a:solidFill>
                <a:latin typeface="Cascadia Mono" panose="020B0609020000020004" pitchFamily="49" charset="0"/>
              </a:rPr>
              <a:t>context.Session.Keys.Contains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(</a:t>
            </a:r>
            <a:r>
              <a:rPr lang="en-US" sz="1800" dirty="0">
                <a:solidFill>
                  <a:srgbClr val="A31515"/>
                </a:solidFill>
                <a:latin typeface="Cascadia Mono" panose="020B0609020000020004" pitchFamily="49" charset="0"/>
              </a:rPr>
              <a:t>"name"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))</a:t>
            </a:r>
          </a:p>
          <a:p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              </a:t>
            </a:r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await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Cascadia Mono" panose="020B0609020000020004" pitchFamily="49" charset="0"/>
              </a:rPr>
              <a:t>context.Response.WriteAsync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(</a:t>
            </a:r>
            <a:endParaRPr lang="uk-UA" sz="1800" dirty="0">
              <a:solidFill>
                <a:srgbClr val="000000"/>
              </a:solidFill>
              <a:latin typeface="Cascadia Mono" panose="020B0609020000020004" pitchFamily="49" charset="0"/>
            </a:endParaRPr>
          </a:p>
          <a:p>
            <a:r>
              <a:rPr lang="uk-UA" dirty="0">
                <a:solidFill>
                  <a:srgbClr val="000000"/>
                </a:solidFill>
                <a:latin typeface="Cascadia Mono" panose="020B0609020000020004" pitchFamily="49" charset="0"/>
              </a:rPr>
              <a:t>                          </a:t>
            </a:r>
            <a:r>
              <a:rPr lang="en-US" sz="1800" dirty="0">
                <a:solidFill>
                  <a:srgbClr val="A31515"/>
                </a:solidFill>
                <a:latin typeface="Cascadia Mono" panose="020B0609020000020004" pitchFamily="49" charset="0"/>
              </a:rPr>
              <a:t>$"Hello 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{</a:t>
            </a:r>
            <a:r>
              <a:rPr lang="en-US" sz="1800" dirty="0" err="1">
                <a:solidFill>
                  <a:srgbClr val="000000"/>
                </a:solidFill>
                <a:latin typeface="Cascadia Mono" panose="020B0609020000020004" pitchFamily="49" charset="0"/>
              </a:rPr>
              <a:t>context.Session.GetString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(</a:t>
            </a:r>
            <a:r>
              <a:rPr lang="en-US" sz="1800" dirty="0">
                <a:solidFill>
                  <a:srgbClr val="A31515"/>
                </a:solidFill>
                <a:latin typeface="Cascadia Mono" panose="020B0609020000020004" pitchFamily="49" charset="0"/>
              </a:rPr>
              <a:t>"name"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)}</a:t>
            </a:r>
            <a:r>
              <a:rPr lang="en-US" sz="1800" dirty="0">
                <a:solidFill>
                  <a:srgbClr val="A31515"/>
                </a:solidFill>
                <a:latin typeface="Cascadia Mono" panose="020B0609020000020004" pitchFamily="49" charset="0"/>
              </a:rPr>
              <a:t>!"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);</a:t>
            </a:r>
          </a:p>
          <a:p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          </a:t>
            </a:r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else</a:t>
            </a:r>
            <a:endParaRPr lang="en-US" sz="1800" dirty="0">
              <a:solidFill>
                <a:srgbClr val="000000"/>
              </a:solidFill>
              <a:latin typeface="Cascadia Mono" panose="020B0609020000020004" pitchFamily="49" charset="0"/>
            </a:endParaRPr>
          </a:p>
          <a:p>
            <a:r>
              <a:rPr lang="uk-UA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          {</a:t>
            </a:r>
          </a:p>
          <a:p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              </a:t>
            </a:r>
            <a:r>
              <a:rPr lang="en-US" sz="1800" dirty="0" err="1">
                <a:solidFill>
                  <a:srgbClr val="000000"/>
                </a:solidFill>
                <a:latin typeface="Cascadia Mono" panose="020B0609020000020004" pitchFamily="49" charset="0"/>
              </a:rPr>
              <a:t>context.Session.SetString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(</a:t>
            </a:r>
            <a:r>
              <a:rPr lang="en-US" sz="1800" dirty="0">
                <a:solidFill>
                  <a:srgbClr val="A31515"/>
                </a:solidFill>
                <a:latin typeface="Cascadia Mono" panose="020B0609020000020004" pitchFamily="49" charset="0"/>
              </a:rPr>
              <a:t>"name"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, </a:t>
            </a:r>
            <a:r>
              <a:rPr lang="en-US" sz="1800" dirty="0">
                <a:solidFill>
                  <a:srgbClr val="A31515"/>
                </a:solidFill>
                <a:latin typeface="Cascadia Mono" panose="020B0609020000020004" pitchFamily="49" charset="0"/>
              </a:rPr>
              <a:t>"Tom"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);</a:t>
            </a:r>
          </a:p>
          <a:p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              </a:t>
            </a:r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await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Cascadia Mono" panose="020B0609020000020004" pitchFamily="49" charset="0"/>
              </a:rPr>
              <a:t>context.Response.WriteAsync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(</a:t>
            </a:r>
            <a:r>
              <a:rPr lang="en-US" sz="1800" dirty="0">
                <a:solidFill>
                  <a:srgbClr val="A31515"/>
                </a:solidFill>
                <a:latin typeface="Cascadia Mono" panose="020B0609020000020004" pitchFamily="49" charset="0"/>
              </a:rPr>
              <a:t>"Hello World!"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);</a:t>
            </a:r>
          </a:p>
          <a:p>
            <a:r>
              <a:rPr lang="uk-UA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          }</a:t>
            </a:r>
          </a:p>
          <a:p>
            <a:r>
              <a:rPr lang="uk-UA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      });</a:t>
            </a:r>
          </a:p>
          <a:p>
            <a:r>
              <a:rPr lang="uk-UA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  }</a:t>
            </a:r>
          </a:p>
          <a:p>
            <a:r>
              <a:rPr lang="uk-UA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}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452082952"/>
      </p:ext>
    </p:extLst>
  </p:cSld>
  <p:clrMapOvr>
    <a:masterClrMapping/>
  </p:clrMapOvr>
  <p:transition/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95313" y="271111"/>
            <a:ext cx="11886865" cy="8525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5000"/>
              </a:lnSpc>
            </a:pPr>
            <a:r>
              <a:rPr lang="ru-RU" sz="2600" dirty="0" err="1">
                <a:latin typeface="Arial" panose="020B0604020202020204" pitchFamily="34" charset="0"/>
                <a:cs typeface="Arial" panose="020B0604020202020204" pitchFamily="34" charset="0"/>
              </a:rPr>
              <a:t>Якщо</a:t>
            </a:r>
            <a:r>
              <a:rPr lang="ru-RU" sz="2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600" dirty="0" err="1">
                <a:latin typeface="Arial" panose="020B0604020202020204" pitchFamily="34" charset="0"/>
                <a:cs typeface="Arial" panose="020B0604020202020204" pitchFamily="34" charset="0"/>
              </a:rPr>
              <a:t>спробувати</a:t>
            </a:r>
            <a:r>
              <a:rPr lang="ru-RU" sz="2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600" dirty="0" err="1">
                <a:latin typeface="Arial" panose="020B0604020202020204" pitchFamily="34" charset="0"/>
                <a:cs typeface="Arial" panose="020B0604020202020204" pitchFamily="34" charset="0"/>
              </a:rPr>
              <a:t>використати</a:t>
            </a:r>
            <a:r>
              <a:rPr lang="ru-RU" sz="2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600" dirty="0" err="1">
                <a:latin typeface="Arial" panose="020B0604020202020204" pitchFamily="34" charset="0"/>
                <a:cs typeface="Arial" panose="020B0604020202020204" pitchFamily="34" charset="0"/>
              </a:rPr>
              <a:t>сесію</a:t>
            </a:r>
            <a:r>
              <a:rPr lang="ru-RU" sz="2600" dirty="0">
                <a:latin typeface="Arial" panose="020B0604020202020204" pitchFamily="34" charset="0"/>
                <a:cs typeface="Arial" panose="020B0604020202020204" pitchFamily="34" charset="0"/>
              </a:rPr>
              <a:t>, але не </a:t>
            </a:r>
            <a:r>
              <a:rPr lang="ru-RU" sz="2600" dirty="0" err="1">
                <a:latin typeface="Arial" panose="020B0604020202020204" pitchFamily="34" charset="0"/>
                <a:cs typeface="Arial" panose="020B0604020202020204" pitchFamily="34" charset="0"/>
              </a:rPr>
              <a:t>використати</a:t>
            </a:r>
            <a:r>
              <a:rPr lang="ru-RU" sz="2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latin typeface="Arial" panose="020B0604020202020204" pitchFamily="34" charset="0"/>
                <a:cs typeface="Arial" panose="020B0604020202020204" pitchFamily="34" charset="0"/>
              </a:rPr>
              <a:t>app.UseSession</a:t>
            </a:r>
            <a:r>
              <a:rPr lang="en-US" sz="2600" b="1" dirty="0">
                <a:latin typeface="Arial" panose="020B0604020202020204" pitchFamily="34" charset="0"/>
                <a:cs typeface="Arial" panose="020B0604020202020204" pitchFamily="34" charset="0"/>
              </a:rPr>
              <a:t>()</a:t>
            </a:r>
            <a:r>
              <a:rPr lang="uk-UA" sz="2600" dirty="0">
                <a:latin typeface="Arial" panose="020B0604020202020204" pitchFamily="34" charset="0"/>
                <a:cs typeface="Arial" panose="020B0604020202020204" pitchFamily="34" charset="0"/>
              </a:rPr>
              <a:t>, то буде отримано </a:t>
            </a:r>
            <a:r>
              <a:rPr lang="en-US" sz="2600" b="1" dirty="0" err="1">
                <a:latin typeface="Arial" panose="020B0604020202020204" pitchFamily="34" charset="0"/>
                <a:cs typeface="Arial" panose="020B0604020202020204" pitchFamily="34" charset="0"/>
              </a:rPr>
              <a:t>InvalidOperationException</a:t>
            </a:r>
            <a:r>
              <a:rPr lang="uk-UA" sz="2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uk-UA" sz="2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Місце для нижнього колонтитула 28">
            <a:extLst>
              <a:ext uri="{FF2B5EF4-FFF2-40B4-BE49-F238E27FC236}">
                <a16:creationId xmlns:a16="http://schemas.microsoft.com/office/drawing/2014/main" id="{BBCB9E86-E05A-4B48-ABA4-C58B0B71F5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713256" y="6588323"/>
            <a:ext cx="5368925" cy="236537"/>
          </a:xfrm>
        </p:spPr>
        <p:txBody>
          <a:bodyPr/>
          <a:lstStyle/>
          <a:p>
            <a:pPr algn="r">
              <a:defRPr/>
            </a:pP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ASP.NET Core 5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Лекція 0</a:t>
            </a: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/ Слайд </a:t>
            </a:r>
            <a:fld id="{9CDDF5ED-6654-4275-8216-A0D5237D2550}" type="slidenum">
              <a:rPr lang="uk-UA" sz="1600" b="1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r">
                <a:defRPr/>
              </a:pPr>
              <a:t>59</a:t>
            </a:fld>
            <a:endParaRPr lang="uk-UA" sz="1600" b="1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2">
            <a:extLst>
              <a:ext uri="{FF2B5EF4-FFF2-40B4-BE49-F238E27FC236}">
                <a16:creationId xmlns:a16="http://schemas.microsoft.com/office/drawing/2014/main" id="{B5FE7557-6A1C-44B7-8357-9EAC4EFE9919}"/>
              </a:ext>
            </a:extLst>
          </p:cNvPr>
          <p:cNvSpPr/>
          <p:nvPr/>
        </p:nvSpPr>
        <p:spPr>
          <a:xfrm>
            <a:off x="195313" y="1301889"/>
            <a:ext cx="11886865" cy="38933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5000"/>
              </a:lnSpc>
            </a:pPr>
            <a:r>
              <a:rPr lang="uk-UA" sz="2600" dirty="0">
                <a:latin typeface="Arial" panose="020B0604020202020204" pitchFamily="34" charset="0"/>
                <a:cs typeface="Arial" panose="020B0604020202020204" pitchFamily="34" charset="0"/>
              </a:rPr>
              <a:t>Об</a:t>
            </a:r>
            <a:r>
              <a:rPr lang="en-US" sz="2600" dirty="0">
                <a:latin typeface="Arial" panose="020B0604020202020204" pitchFamily="34" charset="0"/>
                <a:cs typeface="Arial" panose="020B0604020202020204" pitchFamily="34" charset="0"/>
              </a:rPr>
              <a:t>’</a:t>
            </a:r>
            <a:r>
              <a:rPr lang="uk-UA" sz="2600" dirty="0" err="1">
                <a:latin typeface="Arial" panose="020B0604020202020204" pitchFamily="34" charset="0"/>
                <a:cs typeface="Arial" panose="020B0604020202020204" pitchFamily="34" charset="0"/>
              </a:rPr>
              <a:t>єкт</a:t>
            </a:r>
            <a:r>
              <a:rPr lang="uk-UA" sz="2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>
                <a:latin typeface="Arial" panose="020B0604020202020204" pitchFamily="34" charset="0"/>
                <a:cs typeface="Arial" panose="020B0604020202020204" pitchFamily="34" charset="0"/>
              </a:rPr>
              <a:t>Session</a:t>
            </a:r>
            <a:r>
              <a:rPr lang="uk-UA" sz="2600" dirty="0">
                <a:latin typeface="Arial" panose="020B0604020202020204" pitchFamily="34" charset="0"/>
                <a:cs typeface="Arial" panose="020B0604020202020204" pitchFamily="34" charset="0"/>
              </a:rPr>
              <a:t> визначає ряд властивостей і методів:</a:t>
            </a:r>
          </a:p>
          <a:p>
            <a:pPr marL="457200" indent="-457200">
              <a:lnSpc>
                <a:spcPct val="95000"/>
              </a:lnSpc>
              <a:buFont typeface="Arial" panose="020B0604020202020204" pitchFamily="34" charset="0"/>
              <a:buChar char="•"/>
            </a:pPr>
            <a:r>
              <a:rPr lang="en-US" sz="2600" dirty="0">
                <a:latin typeface="Arial" panose="020B0604020202020204" pitchFamily="34" charset="0"/>
                <a:cs typeface="Arial" panose="020B0604020202020204" pitchFamily="34" charset="0"/>
              </a:rPr>
              <a:t>Keys</a:t>
            </a:r>
            <a:endParaRPr lang="uk-UA" sz="2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lnSpc>
                <a:spcPct val="95000"/>
              </a:lnSpc>
              <a:buFont typeface="Arial" panose="020B0604020202020204" pitchFamily="34" charset="0"/>
              <a:buChar char="•"/>
            </a:pPr>
            <a:r>
              <a:rPr lang="en-US" sz="2600" dirty="0">
                <a:latin typeface="Arial" panose="020B0604020202020204" pitchFamily="34" charset="0"/>
                <a:cs typeface="Arial" panose="020B0604020202020204" pitchFamily="34" charset="0"/>
              </a:rPr>
              <a:t>Clear()</a:t>
            </a:r>
            <a:endParaRPr lang="uk-UA" sz="2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lnSpc>
                <a:spcPct val="95000"/>
              </a:lnSpc>
              <a:buFont typeface="Arial" panose="020B0604020202020204" pitchFamily="34" charset="0"/>
              <a:buChar char="•"/>
            </a:pPr>
            <a:r>
              <a:rPr lang="en-US" sz="2600" dirty="0">
                <a:latin typeface="Arial" panose="020B0604020202020204" pitchFamily="34" charset="0"/>
                <a:cs typeface="Arial" panose="020B0604020202020204" pitchFamily="34" charset="0"/>
              </a:rPr>
              <a:t>Get(string key)</a:t>
            </a:r>
            <a:endParaRPr lang="uk-UA" sz="2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lnSpc>
                <a:spcPct val="95000"/>
              </a:lnSpc>
              <a:buFont typeface="Arial" panose="020B0604020202020204" pitchFamily="34" charset="0"/>
              <a:buChar char="•"/>
            </a:pPr>
            <a:r>
              <a:rPr lang="en-US" sz="2600" dirty="0">
                <a:latin typeface="Arial" panose="020B0604020202020204" pitchFamily="34" charset="0"/>
                <a:cs typeface="Arial" panose="020B0604020202020204" pitchFamily="34" charset="0"/>
              </a:rPr>
              <a:t>GetInt32(string key)</a:t>
            </a:r>
            <a:endParaRPr lang="uk-UA" sz="2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lnSpc>
                <a:spcPct val="95000"/>
              </a:lnSpc>
              <a:buFont typeface="Arial" panose="020B0604020202020204" pitchFamily="34" charset="0"/>
              <a:buChar char="•"/>
            </a:pPr>
            <a:r>
              <a:rPr lang="en-US" sz="2600" dirty="0" err="1">
                <a:latin typeface="Arial" panose="020B0604020202020204" pitchFamily="34" charset="0"/>
                <a:cs typeface="Arial" panose="020B0604020202020204" pitchFamily="34" charset="0"/>
              </a:rPr>
              <a:t>GetString</a:t>
            </a:r>
            <a:r>
              <a:rPr lang="en-US" sz="2600" dirty="0">
                <a:latin typeface="Arial" panose="020B0604020202020204" pitchFamily="34" charset="0"/>
                <a:cs typeface="Arial" panose="020B0604020202020204" pitchFamily="34" charset="0"/>
              </a:rPr>
              <a:t>(string key)</a:t>
            </a:r>
            <a:endParaRPr lang="uk-UA" sz="2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lnSpc>
                <a:spcPct val="95000"/>
              </a:lnSpc>
              <a:buFont typeface="Arial" panose="020B0604020202020204" pitchFamily="34" charset="0"/>
              <a:buChar char="•"/>
            </a:pPr>
            <a:r>
              <a:rPr lang="en-US" sz="2600" dirty="0">
                <a:latin typeface="Arial" panose="020B0604020202020204" pitchFamily="34" charset="0"/>
                <a:cs typeface="Arial" panose="020B0604020202020204" pitchFamily="34" charset="0"/>
              </a:rPr>
              <a:t>Set(string key, byte[] value)</a:t>
            </a:r>
            <a:endParaRPr lang="uk-UA" sz="2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lnSpc>
                <a:spcPct val="95000"/>
              </a:lnSpc>
              <a:buFont typeface="Arial" panose="020B0604020202020204" pitchFamily="34" charset="0"/>
              <a:buChar char="•"/>
            </a:pPr>
            <a:r>
              <a:rPr lang="en-US" sz="2600" dirty="0">
                <a:latin typeface="Arial" panose="020B0604020202020204" pitchFamily="34" charset="0"/>
                <a:cs typeface="Arial" panose="020B0604020202020204" pitchFamily="34" charset="0"/>
              </a:rPr>
              <a:t>SetInt32(string key, int value)</a:t>
            </a:r>
            <a:endParaRPr lang="uk-UA" sz="2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lnSpc>
                <a:spcPct val="95000"/>
              </a:lnSpc>
              <a:buFont typeface="Arial" panose="020B0604020202020204" pitchFamily="34" charset="0"/>
              <a:buChar char="•"/>
            </a:pPr>
            <a:r>
              <a:rPr lang="en-US" sz="2600" dirty="0" err="1">
                <a:latin typeface="Arial" panose="020B0604020202020204" pitchFamily="34" charset="0"/>
                <a:cs typeface="Arial" panose="020B0604020202020204" pitchFamily="34" charset="0"/>
              </a:rPr>
              <a:t>SetString</a:t>
            </a:r>
            <a:r>
              <a:rPr lang="en-US" sz="2600" dirty="0">
                <a:latin typeface="Arial" panose="020B0604020202020204" pitchFamily="34" charset="0"/>
                <a:cs typeface="Arial" panose="020B0604020202020204" pitchFamily="34" charset="0"/>
              </a:rPr>
              <a:t>(string key, string value)</a:t>
            </a:r>
            <a:endParaRPr lang="uk-UA" sz="2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lnSpc>
                <a:spcPct val="95000"/>
              </a:lnSpc>
              <a:buFont typeface="Arial" panose="020B0604020202020204" pitchFamily="34" charset="0"/>
              <a:buChar char="•"/>
            </a:pPr>
            <a:r>
              <a:rPr lang="en-US" sz="2600" dirty="0">
                <a:latin typeface="Arial" panose="020B0604020202020204" pitchFamily="34" charset="0"/>
                <a:cs typeface="Arial" panose="020B0604020202020204" pitchFamily="34" charset="0"/>
              </a:rPr>
              <a:t>Remove(string key)</a:t>
            </a:r>
            <a:endParaRPr lang="uk-UA" sz="2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5074532"/>
      </p:ext>
    </p:extLst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Місце для нижнього колонтитула 28">
            <a:extLst>
              <a:ext uri="{FF2B5EF4-FFF2-40B4-BE49-F238E27FC236}">
                <a16:creationId xmlns:a16="http://schemas.microsoft.com/office/drawing/2014/main" id="{BBCB9E86-E05A-4B48-ABA4-C58B0B71F5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713256" y="6588323"/>
            <a:ext cx="5368925" cy="236537"/>
          </a:xfrm>
        </p:spPr>
        <p:txBody>
          <a:bodyPr/>
          <a:lstStyle/>
          <a:p>
            <a:pPr algn="r">
              <a:defRPr/>
            </a:pP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ASP.NET Core 5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Лекція 0</a:t>
            </a: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/ Слайд </a:t>
            </a:r>
            <a:fld id="{9CDDF5ED-6654-4275-8216-A0D5237D2550}" type="slidenum">
              <a:rPr lang="uk-UA" sz="1600" b="1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r">
                <a:defRPr/>
              </a:pPr>
              <a:t>6</a:t>
            </a:fld>
            <a:endParaRPr lang="uk-UA" sz="1600" b="1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Прямоугольник 2">
            <a:extLst>
              <a:ext uri="{FF2B5EF4-FFF2-40B4-BE49-F238E27FC236}">
                <a16:creationId xmlns:a16="http://schemas.microsoft.com/office/drawing/2014/main" id="{D013C93F-BA4E-49E5-B732-03079A1B6752}"/>
              </a:ext>
            </a:extLst>
          </p:cNvPr>
          <p:cNvSpPr/>
          <p:nvPr/>
        </p:nvSpPr>
        <p:spPr>
          <a:xfrm>
            <a:off x="195315" y="234212"/>
            <a:ext cx="11996685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Для використання конфігурації достатньо звернутися для відповідного налаштування за ключем: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9BE1968-A3F2-4AD1-8A57-92613436DB51}"/>
              </a:ext>
            </a:extLst>
          </p:cNvPr>
          <p:cNvSpPr txBox="1"/>
          <p:nvPr/>
        </p:nvSpPr>
        <p:spPr>
          <a:xfrm>
            <a:off x="195314" y="1188319"/>
            <a:ext cx="979658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string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Cascadia Mono" panose="020B0609020000020004" pitchFamily="49" charset="0"/>
              </a:rPr>
              <a:t>firstName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= </a:t>
            </a:r>
            <a:r>
              <a:rPr lang="en-US" sz="1800" dirty="0" err="1">
                <a:solidFill>
                  <a:srgbClr val="000000"/>
                </a:solidFill>
                <a:latin typeface="Cascadia Mono" panose="020B0609020000020004" pitchFamily="49" charset="0"/>
              </a:rPr>
              <a:t>AppConfiguration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[</a:t>
            </a:r>
            <a:r>
              <a:rPr lang="en-US" sz="1800" dirty="0">
                <a:solidFill>
                  <a:srgbClr val="A31515"/>
                </a:solidFill>
                <a:latin typeface="Cascadia Mono" panose="020B0609020000020004" pitchFamily="49" charset="0"/>
              </a:rPr>
              <a:t>"</a:t>
            </a:r>
            <a:r>
              <a:rPr lang="en-US" sz="1800" dirty="0" err="1">
                <a:solidFill>
                  <a:srgbClr val="A31515"/>
                </a:solidFill>
                <a:latin typeface="Cascadia Mono" panose="020B0609020000020004" pitchFamily="49" charset="0"/>
              </a:rPr>
              <a:t>firstname</a:t>
            </a:r>
            <a:r>
              <a:rPr lang="en-US" sz="1800" dirty="0">
                <a:solidFill>
                  <a:srgbClr val="A31515"/>
                </a:solidFill>
                <a:latin typeface="Cascadia Mono" panose="020B0609020000020004" pitchFamily="49" charset="0"/>
              </a:rPr>
              <a:t>"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];</a:t>
            </a:r>
            <a:endParaRPr lang="uk-UA" dirty="0"/>
          </a:p>
        </p:txBody>
      </p:sp>
      <p:sp>
        <p:nvSpPr>
          <p:cNvPr id="12" name="Прямоугольник 2">
            <a:extLst>
              <a:ext uri="{FF2B5EF4-FFF2-40B4-BE49-F238E27FC236}">
                <a16:creationId xmlns:a16="http://schemas.microsoft.com/office/drawing/2014/main" id="{1906A01E-88E6-4479-9100-BAB22792B630}"/>
              </a:ext>
            </a:extLst>
          </p:cNvPr>
          <p:cNvSpPr/>
          <p:nvPr/>
        </p:nvSpPr>
        <p:spPr>
          <a:xfrm>
            <a:off x="195315" y="1665372"/>
            <a:ext cx="1199668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Також можна </a:t>
            </a:r>
            <a:r>
              <a:rPr lang="uk-UA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динамічно</a:t>
            </a:r>
            <a:r>
              <a:rPr lang="uk-UA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змінювати значення параметрів конфігурації: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CB438E9E-200F-4C5F-89F6-BB93126FEB9C}"/>
              </a:ext>
            </a:extLst>
          </p:cNvPr>
          <p:cNvSpPr txBox="1"/>
          <p:nvPr/>
        </p:nvSpPr>
        <p:spPr>
          <a:xfrm>
            <a:off x="187693" y="2142427"/>
            <a:ext cx="11616380" cy="4256743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>
              <a:lnSpc>
                <a:spcPct val="75000"/>
              </a:lnSpc>
            </a:pP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public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class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1800" dirty="0">
                <a:solidFill>
                  <a:srgbClr val="2B91AF"/>
                </a:solidFill>
                <a:latin typeface="Cascadia Mono" panose="020B0609020000020004" pitchFamily="49" charset="0"/>
              </a:rPr>
              <a:t>Startup</a:t>
            </a:r>
            <a:r>
              <a:rPr lang="uk-UA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{</a:t>
            </a:r>
          </a:p>
          <a:p>
            <a:pPr>
              <a:lnSpc>
                <a:spcPct val="75000"/>
              </a:lnSpc>
            </a:pP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      </a:t>
            </a:r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public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1800" dirty="0">
                <a:solidFill>
                  <a:srgbClr val="2B91AF"/>
                </a:solidFill>
                <a:latin typeface="Cascadia Mono" panose="020B0609020000020004" pitchFamily="49" charset="0"/>
              </a:rPr>
              <a:t>Startup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()</a:t>
            </a:r>
            <a:r>
              <a:rPr lang="uk-UA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{</a:t>
            </a:r>
          </a:p>
          <a:p>
            <a:pPr>
              <a:lnSpc>
                <a:spcPct val="75000"/>
              </a:lnSpc>
            </a:pP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          </a:t>
            </a:r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var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builder = </a:t>
            </a:r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new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Cascadia Mono" panose="020B0609020000020004" pitchFamily="49" charset="0"/>
              </a:rPr>
              <a:t>ConfigurationBuilder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()</a:t>
            </a:r>
          </a:p>
          <a:p>
            <a:pPr>
              <a:lnSpc>
                <a:spcPct val="75000"/>
              </a:lnSpc>
            </a:pP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              .</a:t>
            </a:r>
            <a:r>
              <a:rPr lang="en-US" sz="1800" dirty="0" err="1">
                <a:solidFill>
                  <a:srgbClr val="000000"/>
                </a:solidFill>
                <a:latin typeface="Cascadia Mono" panose="020B0609020000020004" pitchFamily="49" charset="0"/>
              </a:rPr>
              <a:t>AddInMemoryCollection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(</a:t>
            </a:r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new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Dictionary&lt;</a:t>
            </a:r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string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, </a:t>
            </a:r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string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&gt;</a:t>
            </a:r>
          </a:p>
          <a:p>
            <a:pPr>
              <a:lnSpc>
                <a:spcPct val="75000"/>
              </a:lnSpc>
            </a:pPr>
            <a:r>
              <a:rPr lang="uk-UA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              {</a:t>
            </a:r>
          </a:p>
          <a:p>
            <a:pPr>
              <a:lnSpc>
                <a:spcPct val="75000"/>
              </a:lnSpc>
            </a:pP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                  {</a:t>
            </a:r>
            <a:r>
              <a:rPr lang="en-US" sz="1800" dirty="0">
                <a:solidFill>
                  <a:srgbClr val="A31515"/>
                </a:solidFill>
                <a:latin typeface="Cascadia Mono" panose="020B0609020000020004" pitchFamily="49" charset="0"/>
              </a:rPr>
              <a:t>"</a:t>
            </a:r>
            <a:r>
              <a:rPr lang="en-US" sz="1800" dirty="0" err="1">
                <a:solidFill>
                  <a:srgbClr val="A31515"/>
                </a:solidFill>
                <a:latin typeface="Cascadia Mono" panose="020B0609020000020004" pitchFamily="49" charset="0"/>
              </a:rPr>
              <a:t>firstname</a:t>
            </a:r>
            <a:r>
              <a:rPr lang="en-US" sz="1800" dirty="0">
                <a:solidFill>
                  <a:srgbClr val="A31515"/>
                </a:solidFill>
                <a:latin typeface="Cascadia Mono" panose="020B0609020000020004" pitchFamily="49" charset="0"/>
              </a:rPr>
              <a:t>"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, </a:t>
            </a:r>
            <a:r>
              <a:rPr lang="en-US" sz="1800" dirty="0">
                <a:solidFill>
                  <a:srgbClr val="A31515"/>
                </a:solidFill>
                <a:latin typeface="Cascadia Mono" panose="020B0609020000020004" pitchFamily="49" charset="0"/>
              </a:rPr>
              <a:t>"Tom"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},</a:t>
            </a:r>
          </a:p>
          <a:p>
            <a:pPr>
              <a:lnSpc>
                <a:spcPct val="75000"/>
              </a:lnSpc>
            </a:pP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                  {</a:t>
            </a:r>
            <a:r>
              <a:rPr lang="en-US" sz="1800" dirty="0">
                <a:solidFill>
                  <a:srgbClr val="A31515"/>
                </a:solidFill>
                <a:latin typeface="Cascadia Mono" panose="020B0609020000020004" pitchFamily="49" charset="0"/>
              </a:rPr>
              <a:t>"age"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, </a:t>
            </a:r>
            <a:r>
              <a:rPr lang="en-US" sz="1800" dirty="0">
                <a:solidFill>
                  <a:srgbClr val="A31515"/>
                </a:solidFill>
                <a:latin typeface="Cascadia Mono" panose="020B0609020000020004" pitchFamily="49" charset="0"/>
              </a:rPr>
              <a:t>"31"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}</a:t>
            </a:r>
          </a:p>
          <a:p>
            <a:pPr>
              <a:lnSpc>
                <a:spcPct val="75000"/>
              </a:lnSpc>
            </a:pPr>
            <a:r>
              <a:rPr lang="uk-UA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              });</a:t>
            </a:r>
          </a:p>
          <a:p>
            <a:pPr>
              <a:lnSpc>
                <a:spcPct val="75000"/>
              </a:lnSpc>
            </a:pP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          </a:t>
            </a:r>
            <a:r>
              <a:rPr lang="en-US" sz="1800" dirty="0" err="1">
                <a:solidFill>
                  <a:srgbClr val="000000"/>
                </a:solidFill>
                <a:latin typeface="Cascadia Mono" panose="020B0609020000020004" pitchFamily="49" charset="0"/>
              </a:rPr>
              <a:t>AppConfiguration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= </a:t>
            </a:r>
            <a:r>
              <a:rPr lang="en-US" sz="1800" dirty="0" err="1">
                <a:solidFill>
                  <a:srgbClr val="000000"/>
                </a:solidFill>
                <a:latin typeface="Cascadia Mono" panose="020B0609020000020004" pitchFamily="49" charset="0"/>
              </a:rPr>
              <a:t>builder.Build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();</a:t>
            </a:r>
          </a:p>
          <a:p>
            <a:pPr>
              <a:lnSpc>
                <a:spcPct val="75000"/>
              </a:lnSpc>
            </a:pPr>
            <a:r>
              <a:rPr lang="uk-UA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      }</a:t>
            </a:r>
          </a:p>
          <a:p>
            <a:pPr>
              <a:lnSpc>
                <a:spcPct val="75000"/>
              </a:lnSpc>
            </a:pP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      </a:t>
            </a:r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public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Cascadia Mono" panose="020B0609020000020004" pitchFamily="49" charset="0"/>
              </a:rPr>
              <a:t>IConfiguration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Cascadia Mono" panose="020B0609020000020004" pitchFamily="49" charset="0"/>
              </a:rPr>
              <a:t>AppConfiguration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{ </a:t>
            </a:r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get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; </a:t>
            </a:r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set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; }</a:t>
            </a:r>
            <a:endParaRPr lang="uk-UA" sz="1800" dirty="0">
              <a:solidFill>
                <a:srgbClr val="000000"/>
              </a:solidFill>
              <a:latin typeface="Cascadia Mono" panose="020B0609020000020004" pitchFamily="49" charset="0"/>
            </a:endParaRPr>
          </a:p>
          <a:p>
            <a:pPr>
              <a:lnSpc>
                <a:spcPct val="75000"/>
              </a:lnSpc>
            </a:pP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      </a:t>
            </a:r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public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void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Configure(</a:t>
            </a:r>
            <a:r>
              <a:rPr lang="en-US" sz="1800" dirty="0" err="1">
                <a:solidFill>
                  <a:srgbClr val="000000"/>
                </a:solidFill>
                <a:latin typeface="Cascadia Mono" panose="020B0609020000020004" pitchFamily="49" charset="0"/>
              </a:rPr>
              <a:t>IApplicationBuilder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app)</a:t>
            </a:r>
            <a:r>
              <a:rPr lang="uk-UA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{</a:t>
            </a:r>
          </a:p>
          <a:p>
            <a:pPr>
              <a:lnSpc>
                <a:spcPct val="75000"/>
              </a:lnSpc>
            </a:pP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          </a:t>
            </a:r>
            <a:r>
              <a:rPr lang="en-US" sz="1800" dirty="0" err="1">
                <a:solidFill>
                  <a:srgbClr val="000000"/>
                </a:solidFill>
                <a:latin typeface="Cascadia Mono" panose="020B0609020000020004" pitchFamily="49" charset="0"/>
              </a:rPr>
              <a:t>AppConfiguration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[</a:t>
            </a:r>
            <a:r>
              <a:rPr lang="en-US" sz="1800" dirty="0">
                <a:solidFill>
                  <a:srgbClr val="A31515"/>
                </a:solidFill>
                <a:latin typeface="Cascadia Mono" panose="020B0609020000020004" pitchFamily="49" charset="0"/>
              </a:rPr>
              <a:t>"</a:t>
            </a:r>
            <a:r>
              <a:rPr lang="en-US" sz="1800" dirty="0" err="1">
                <a:solidFill>
                  <a:srgbClr val="A31515"/>
                </a:solidFill>
                <a:latin typeface="Cascadia Mono" panose="020B0609020000020004" pitchFamily="49" charset="0"/>
              </a:rPr>
              <a:t>firstname</a:t>
            </a:r>
            <a:r>
              <a:rPr lang="en-US" sz="1800" dirty="0">
                <a:solidFill>
                  <a:srgbClr val="A31515"/>
                </a:solidFill>
                <a:latin typeface="Cascadia Mono" panose="020B0609020000020004" pitchFamily="49" charset="0"/>
              </a:rPr>
              <a:t>"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] = </a:t>
            </a:r>
            <a:r>
              <a:rPr lang="en-US" sz="1800" dirty="0">
                <a:solidFill>
                  <a:srgbClr val="A31515"/>
                </a:solidFill>
                <a:latin typeface="Cascadia Mono" panose="020B0609020000020004" pitchFamily="49" charset="0"/>
              </a:rPr>
              <a:t>"</a:t>
            </a:r>
            <a:r>
              <a:rPr lang="en-US" sz="1800" dirty="0" err="1">
                <a:solidFill>
                  <a:srgbClr val="A31515"/>
                </a:solidFill>
                <a:latin typeface="Cascadia Mono" panose="020B0609020000020004" pitchFamily="49" charset="0"/>
              </a:rPr>
              <a:t>alice</a:t>
            </a:r>
            <a:r>
              <a:rPr lang="en-US" sz="1800" dirty="0">
                <a:solidFill>
                  <a:srgbClr val="A31515"/>
                </a:solidFill>
                <a:latin typeface="Cascadia Mono" panose="020B0609020000020004" pitchFamily="49" charset="0"/>
              </a:rPr>
              <a:t>"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;</a:t>
            </a:r>
          </a:p>
          <a:p>
            <a:pPr>
              <a:lnSpc>
                <a:spcPct val="75000"/>
              </a:lnSpc>
            </a:pP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          </a:t>
            </a:r>
            <a:r>
              <a:rPr lang="en-US" sz="1800" dirty="0" err="1">
                <a:solidFill>
                  <a:srgbClr val="000000"/>
                </a:solidFill>
                <a:latin typeface="Cascadia Mono" panose="020B0609020000020004" pitchFamily="49" charset="0"/>
              </a:rPr>
              <a:t>AppConfiguration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[</a:t>
            </a:r>
            <a:r>
              <a:rPr lang="en-US" sz="1800" dirty="0">
                <a:solidFill>
                  <a:srgbClr val="A31515"/>
                </a:solidFill>
                <a:latin typeface="Cascadia Mono" panose="020B0609020000020004" pitchFamily="49" charset="0"/>
              </a:rPr>
              <a:t>"</a:t>
            </a:r>
            <a:r>
              <a:rPr lang="en-US" sz="1800" dirty="0" err="1">
                <a:solidFill>
                  <a:srgbClr val="A31515"/>
                </a:solidFill>
                <a:latin typeface="Cascadia Mono" panose="020B0609020000020004" pitchFamily="49" charset="0"/>
              </a:rPr>
              <a:t>lastname</a:t>
            </a:r>
            <a:r>
              <a:rPr lang="en-US" sz="1800" dirty="0">
                <a:solidFill>
                  <a:srgbClr val="A31515"/>
                </a:solidFill>
                <a:latin typeface="Cascadia Mono" panose="020B0609020000020004" pitchFamily="49" charset="0"/>
              </a:rPr>
              <a:t>"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] = </a:t>
            </a:r>
            <a:r>
              <a:rPr lang="en-US" sz="1800" dirty="0">
                <a:solidFill>
                  <a:srgbClr val="A31515"/>
                </a:solidFill>
                <a:latin typeface="Cascadia Mono" panose="020B0609020000020004" pitchFamily="49" charset="0"/>
              </a:rPr>
              <a:t>"</a:t>
            </a:r>
            <a:r>
              <a:rPr lang="en-US" sz="1800" dirty="0" err="1">
                <a:solidFill>
                  <a:srgbClr val="A31515"/>
                </a:solidFill>
                <a:latin typeface="Cascadia Mono" panose="020B0609020000020004" pitchFamily="49" charset="0"/>
              </a:rPr>
              <a:t>simpson</a:t>
            </a:r>
            <a:r>
              <a:rPr lang="en-US" sz="1800" dirty="0">
                <a:solidFill>
                  <a:srgbClr val="A31515"/>
                </a:solidFill>
                <a:latin typeface="Cascadia Mono" panose="020B0609020000020004" pitchFamily="49" charset="0"/>
              </a:rPr>
              <a:t>"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;</a:t>
            </a:r>
          </a:p>
          <a:p>
            <a:pPr>
              <a:lnSpc>
                <a:spcPct val="75000"/>
              </a:lnSpc>
            </a:pP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          </a:t>
            </a:r>
            <a:r>
              <a:rPr lang="en-US" sz="1800" dirty="0" err="1">
                <a:solidFill>
                  <a:srgbClr val="000000"/>
                </a:solidFill>
                <a:latin typeface="Cascadia Mono" panose="020B0609020000020004" pitchFamily="49" charset="0"/>
              </a:rPr>
              <a:t>app.Run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(</a:t>
            </a:r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async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(context) =&gt;</a:t>
            </a:r>
            <a:r>
              <a:rPr lang="uk-UA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{</a:t>
            </a:r>
          </a:p>
          <a:p>
            <a:pPr>
              <a:lnSpc>
                <a:spcPct val="75000"/>
              </a:lnSpc>
            </a:pP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              </a:t>
            </a:r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await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Cascadia Mono" panose="020B0609020000020004" pitchFamily="49" charset="0"/>
              </a:rPr>
              <a:t>context.Response.WriteAsync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(</a:t>
            </a:r>
            <a:r>
              <a:rPr lang="en-US" sz="1800" dirty="0">
                <a:solidFill>
                  <a:srgbClr val="A31515"/>
                </a:solidFill>
                <a:latin typeface="Cascadia Mono" panose="020B0609020000020004" pitchFamily="49" charset="0"/>
              </a:rPr>
              <a:t>$"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{</a:t>
            </a:r>
            <a:r>
              <a:rPr lang="en-US" sz="1800" dirty="0" err="1">
                <a:solidFill>
                  <a:srgbClr val="000000"/>
                </a:solidFill>
                <a:latin typeface="Cascadia Mono" panose="020B0609020000020004" pitchFamily="49" charset="0"/>
              </a:rPr>
              <a:t>AppConfiguration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[</a:t>
            </a:r>
            <a:r>
              <a:rPr lang="en-US" sz="1800" dirty="0">
                <a:solidFill>
                  <a:srgbClr val="A31515"/>
                </a:solidFill>
                <a:latin typeface="Cascadia Mono" panose="020B0609020000020004" pitchFamily="49" charset="0"/>
              </a:rPr>
              <a:t>"</a:t>
            </a:r>
            <a:r>
              <a:rPr lang="en-US" sz="1800" dirty="0" err="1">
                <a:solidFill>
                  <a:srgbClr val="A31515"/>
                </a:solidFill>
                <a:latin typeface="Cascadia Mono" panose="020B0609020000020004" pitchFamily="49" charset="0"/>
              </a:rPr>
              <a:t>firstname</a:t>
            </a:r>
            <a:r>
              <a:rPr lang="en-US" sz="1800" dirty="0">
                <a:solidFill>
                  <a:srgbClr val="A31515"/>
                </a:solidFill>
                <a:latin typeface="Cascadia Mono" panose="020B0609020000020004" pitchFamily="49" charset="0"/>
              </a:rPr>
              <a:t>"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]}</a:t>
            </a:r>
            <a:endParaRPr lang="uk-UA" sz="1800" dirty="0">
              <a:solidFill>
                <a:srgbClr val="000000"/>
              </a:solidFill>
              <a:latin typeface="Cascadia Mono" panose="020B0609020000020004" pitchFamily="49" charset="0"/>
            </a:endParaRPr>
          </a:p>
          <a:p>
            <a:pPr>
              <a:lnSpc>
                <a:spcPct val="75000"/>
              </a:lnSpc>
            </a:pPr>
            <a:r>
              <a:rPr lang="uk-UA" dirty="0">
                <a:solidFill>
                  <a:srgbClr val="000000"/>
                </a:solidFill>
                <a:latin typeface="Cascadia Mono" panose="020B0609020000020004" pitchFamily="49" charset="0"/>
              </a:rPr>
              <a:t>                 </a:t>
            </a:r>
            <a:r>
              <a:rPr lang="en-US" sz="1800" dirty="0">
                <a:solidFill>
                  <a:srgbClr val="A31515"/>
                </a:solidFill>
                <a:latin typeface="Cascadia Mono" panose="020B0609020000020004" pitchFamily="49" charset="0"/>
              </a:rPr>
              <a:t> 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{</a:t>
            </a:r>
            <a:r>
              <a:rPr lang="en-US" sz="1800" dirty="0" err="1">
                <a:solidFill>
                  <a:srgbClr val="000000"/>
                </a:solidFill>
                <a:latin typeface="Cascadia Mono" panose="020B0609020000020004" pitchFamily="49" charset="0"/>
              </a:rPr>
              <a:t>AppConfiguration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[</a:t>
            </a:r>
            <a:r>
              <a:rPr lang="en-US" sz="1800" dirty="0">
                <a:solidFill>
                  <a:srgbClr val="A31515"/>
                </a:solidFill>
                <a:latin typeface="Cascadia Mono" panose="020B0609020000020004" pitchFamily="49" charset="0"/>
              </a:rPr>
              <a:t>"</a:t>
            </a:r>
            <a:r>
              <a:rPr lang="en-US" sz="1800" dirty="0" err="1">
                <a:solidFill>
                  <a:srgbClr val="A31515"/>
                </a:solidFill>
                <a:latin typeface="Cascadia Mono" panose="020B0609020000020004" pitchFamily="49" charset="0"/>
              </a:rPr>
              <a:t>lastname</a:t>
            </a:r>
            <a:r>
              <a:rPr lang="en-US" sz="1800" dirty="0">
                <a:solidFill>
                  <a:srgbClr val="A31515"/>
                </a:solidFill>
                <a:latin typeface="Cascadia Mono" panose="020B0609020000020004" pitchFamily="49" charset="0"/>
              </a:rPr>
              <a:t>"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]}</a:t>
            </a:r>
            <a:r>
              <a:rPr lang="en-US" sz="1800" dirty="0">
                <a:solidFill>
                  <a:srgbClr val="A31515"/>
                </a:solidFill>
                <a:latin typeface="Cascadia Mono" panose="020B0609020000020004" pitchFamily="49" charset="0"/>
              </a:rPr>
              <a:t> - 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{</a:t>
            </a:r>
            <a:r>
              <a:rPr lang="en-US" sz="1800" dirty="0" err="1">
                <a:solidFill>
                  <a:srgbClr val="000000"/>
                </a:solidFill>
                <a:latin typeface="Cascadia Mono" panose="020B0609020000020004" pitchFamily="49" charset="0"/>
              </a:rPr>
              <a:t>AppConfiguration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[</a:t>
            </a:r>
            <a:r>
              <a:rPr lang="en-US" sz="1800" dirty="0">
                <a:solidFill>
                  <a:srgbClr val="A31515"/>
                </a:solidFill>
                <a:latin typeface="Cascadia Mono" panose="020B0609020000020004" pitchFamily="49" charset="0"/>
              </a:rPr>
              <a:t>"age"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]}</a:t>
            </a:r>
            <a:r>
              <a:rPr lang="en-US" sz="1800" dirty="0">
                <a:solidFill>
                  <a:srgbClr val="A31515"/>
                </a:solidFill>
                <a:latin typeface="Cascadia Mono" panose="020B0609020000020004" pitchFamily="49" charset="0"/>
              </a:rPr>
              <a:t>"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);</a:t>
            </a:r>
          </a:p>
          <a:p>
            <a:pPr>
              <a:lnSpc>
                <a:spcPct val="75000"/>
              </a:lnSpc>
            </a:pPr>
            <a:r>
              <a:rPr lang="uk-UA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          });</a:t>
            </a:r>
          </a:p>
          <a:p>
            <a:pPr>
              <a:lnSpc>
                <a:spcPct val="75000"/>
              </a:lnSpc>
            </a:pPr>
            <a:r>
              <a:rPr lang="uk-UA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      }</a:t>
            </a:r>
          </a:p>
          <a:p>
            <a:pPr>
              <a:lnSpc>
                <a:spcPct val="75000"/>
              </a:lnSpc>
            </a:pPr>
            <a:r>
              <a:rPr lang="uk-UA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  }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78185141"/>
      </p:ext>
    </p:extLst>
  </p:cSld>
  <p:clrMapOvr>
    <a:masterClrMapping/>
  </p:clrMapOvr>
  <p:transition/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95313" y="271111"/>
            <a:ext cx="11886865" cy="4724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5000"/>
              </a:lnSpc>
            </a:pPr>
            <a:r>
              <a:rPr lang="uk-UA" sz="2600" b="1" dirty="0">
                <a:latin typeface="Arial" panose="020B0604020202020204" pitchFamily="34" charset="0"/>
                <a:cs typeface="Arial" panose="020B0604020202020204" pitchFamily="34" charset="0"/>
              </a:rPr>
              <a:t>Налаштування сесії</a:t>
            </a:r>
          </a:p>
        </p:txBody>
      </p:sp>
      <p:sp>
        <p:nvSpPr>
          <p:cNvPr id="8" name="Місце для нижнього колонтитула 28">
            <a:extLst>
              <a:ext uri="{FF2B5EF4-FFF2-40B4-BE49-F238E27FC236}">
                <a16:creationId xmlns:a16="http://schemas.microsoft.com/office/drawing/2014/main" id="{BBCB9E86-E05A-4B48-ABA4-C58B0B71F5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713256" y="6588323"/>
            <a:ext cx="5368925" cy="236537"/>
          </a:xfrm>
        </p:spPr>
        <p:txBody>
          <a:bodyPr/>
          <a:lstStyle/>
          <a:p>
            <a:pPr algn="r">
              <a:defRPr/>
            </a:pP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ASP.NET Core 5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Лекція 0</a:t>
            </a: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/ Слайд </a:t>
            </a:r>
            <a:fld id="{9CDDF5ED-6654-4275-8216-A0D5237D2550}" type="slidenum">
              <a:rPr lang="uk-UA" sz="1600" b="1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r">
                <a:defRPr/>
              </a:pPr>
              <a:t>60</a:t>
            </a:fld>
            <a:endParaRPr lang="uk-UA" sz="1600" b="1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2">
            <a:extLst>
              <a:ext uri="{FF2B5EF4-FFF2-40B4-BE49-F238E27FC236}">
                <a16:creationId xmlns:a16="http://schemas.microsoft.com/office/drawing/2014/main" id="{B5FE7557-6A1C-44B7-8357-9EAC4EFE9919}"/>
              </a:ext>
            </a:extLst>
          </p:cNvPr>
          <p:cNvSpPr/>
          <p:nvPr/>
        </p:nvSpPr>
        <p:spPr>
          <a:xfrm>
            <a:off x="195313" y="743548"/>
            <a:ext cx="11886865" cy="57938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5000"/>
              </a:lnSpc>
            </a:pPr>
            <a:r>
              <a:rPr lang="uk-UA" sz="2600" dirty="0">
                <a:latin typeface="Arial" panose="020B0604020202020204" pitchFamily="34" charset="0"/>
                <a:cs typeface="Arial" panose="020B0604020202020204" pitchFamily="34" charset="0"/>
              </a:rPr>
              <a:t>Для розмежування сесій їм присвоюється ідентифікатор. </a:t>
            </a:r>
          </a:p>
          <a:p>
            <a:pPr>
              <a:lnSpc>
                <a:spcPct val="95000"/>
              </a:lnSpc>
            </a:pPr>
            <a:r>
              <a:rPr lang="uk-UA" sz="2600" dirty="0">
                <a:latin typeface="Arial" panose="020B0604020202020204" pitchFamily="34" charset="0"/>
                <a:cs typeface="Arial" panose="020B0604020202020204" pitchFamily="34" charset="0"/>
              </a:rPr>
              <a:t>Кожна сесія має свій ідентифікатор, який зберігається в </a:t>
            </a:r>
            <a:r>
              <a:rPr lang="uk-UA" sz="2600" dirty="0" err="1">
                <a:latin typeface="Arial" panose="020B0604020202020204" pitchFamily="34" charset="0"/>
                <a:cs typeface="Arial" panose="020B0604020202020204" pitchFamily="34" charset="0"/>
              </a:rPr>
              <a:t>куках</a:t>
            </a:r>
            <a:r>
              <a:rPr lang="uk-UA" sz="2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>
              <a:lnSpc>
                <a:spcPct val="95000"/>
              </a:lnSpc>
            </a:pPr>
            <a:r>
              <a:rPr lang="uk-UA" sz="2600" dirty="0">
                <a:latin typeface="Arial" panose="020B0604020202020204" pitchFamily="34" charset="0"/>
                <a:cs typeface="Arial" panose="020B0604020202020204" pitchFamily="34" charset="0"/>
              </a:rPr>
              <a:t>За замовчуванням ці </a:t>
            </a:r>
            <a:r>
              <a:rPr lang="en-US" sz="2600" dirty="0">
                <a:latin typeface="Arial" panose="020B0604020202020204" pitchFamily="34" charset="0"/>
                <a:cs typeface="Arial" panose="020B0604020202020204" pitchFamily="34" charset="0"/>
              </a:rPr>
              <a:t>cookie </a:t>
            </a:r>
            <a:r>
              <a:rPr lang="uk-UA" sz="2600" dirty="0">
                <a:latin typeface="Arial" panose="020B0604020202020204" pitchFamily="34" charset="0"/>
                <a:cs typeface="Arial" panose="020B0604020202020204" pitchFamily="34" charset="0"/>
              </a:rPr>
              <a:t>мають назву ".</a:t>
            </a:r>
            <a:r>
              <a:rPr lang="en-US" sz="2600" dirty="0" err="1">
                <a:latin typeface="Arial" panose="020B0604020202020204" pitchFamily="34" charset="0"/>
                <a:cs typeface="Arial" panose="020B0604020202020204" pitchFamily="34" charset="0"/>
              </a:rPr>
              <a:t>AspNet.Session</a:t>
            </a:r>
            <a:r>
              <a:rPr lang="en-US" sz="2600" dirty="0">
                <a:latin typeface="Arial" panose="020B0604020202020204" pitchFamily="34" charset="0"/>
                <a:cs typeface="Arial" panose="020B0604020202020204" pitchFamily="34" charset="0"/>
              </a:rPr>
              <a:t>". </a:t>
            </a:r>
            <a:endParaRPr lang="uk-UA" sz="2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95000"/>
              </a:lnSpc>
            </a:pPr>
            <a:r>
              <a:rPr lang="uk-UA" sz="2600" dirty="0">
                <a:latin typeface="Arial" panose="020B0604020202020204" pitchFamily="34" charset="0"/>
                <a:cs typeface="Arial" panose="020B0604020202020204" pitchFamily="34" charset="0"/>
              </a:rPr>
              <a:t>Також за замовчуванням </a:t>
            </a:r>
            <a:r>
              <a:rPr lang="en-US" sz="2600" dirty="0">
                <a:latin typeface="Arial" panose="020B0604020202020204" pitchFamily="34" charset="0"/>
                <a:cs typeface="Arial" panose="020B0604020202020204" pitchFamily="34" charset="0"/>
              </a:rPr>
              <a:t>cookie </a:t>
            </a:r>
            <a:r>
              <a:rPr lang="uk-UA" sz="2600" dirty="0">
                <a:latin typeface="Arial" panose="020B0604020202020204" pitchFamily="34" charset="0"/>
                <a:cs typeface="Arial" panose="020B0604020202020204" pitchFamily="34" charset="0"/>
              </a:rPr>
              <a:t>мають налаштування </a:t>
            </a:r>
            <a:r>
              <a:rPr lang="en-US" sz="2600" dirty="0" err="1">
                <a:latin typeface="Arial" panose="020B0604020202020204" pitchFamily="34" charset="0"/>
                <a:cs typeface="Arial" panose="020B0604020202020204" pitchFamily="34" charset="0"/>
              </a:rPr>
              <a:t>CookieHttpOnly</a:t>
            </a:r>
            <a:r>
              <a:rPr lang="en-US" sz="2600" dirty="0">
                <a:latin typeface="Arial" panose="020B0604020202020204" pitchFamily="34" charset="0"/>
                <a:cs typeface="Arial" panose="020B0604020202020204" pitchFamily="34" charset="0"/>
              </a:rPr>
              <a:t>=true, </a:t>
            </a:r>
            <a:r>
              <a:rPr lang="uk-UA" sz="2600" dirty="0">
                <a:latin typeface="Arial" panose="020B0604020202020204" pitchFamily="34" charset="0"/>
                <a:cs typeface="Arial" panose="020B0604020202020204" pitchFamily="34" charset="0"/>
              </a:rPr>
              <a:t>тому вони не доступні для клієнтських скриптів із браузера. </a:t>
            </a:r>
          </a:p>
          <a:p>
            <a:pPr>
              <a:lnSpc>
                <a:spcPct val="95000"/>
              </a:lnSpc>
            </a:pPr>
            <a:r>
              <a:rPr lang="uk-UA" sz="2600" dirty="0">
                <a:latin typeface="Arial" panose="020B0604020202020204" pitchFamily="34" charset="0"/>
                <a:cs typeface="Arial" panose="020B0604020202020204" pitchFamily="34" charset="0"/>
              </a:rPr>
              <a:t>Але ми можемо перевизначити ряд налаштувань сесії за допомогою властивостей об'єкту </a:t>
            </a:r>
            <a:r>
              <a:rPr lang="en-US" sz="2600" b="1" dirty="0" err="1">
                <a:latin typeface="Arial" panose="020B0604020202020204" pitchFamily="34" charset="0"/>
                <a:cs typeface="Arial" panose="020B0604020202020204" pitchFamily="34" charset="0"/>
              </a:rPr>
              <a:t>SessionOptions</a:t>
            </a:r>
            <a:r>
              <a:rPr lang="en-US" sz="26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uk-UA" sz="2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lnSpc>
                <a:spcPct val="95000"/>
              </a:lnSpc>
              <a:buFont typeface="Arial" panose="020B0604020202020204" pitchFamily="34" charset="0"/>
              <a:buChar char="•"/>
            </a:pPr>
            <a:r>
              <a:rPr lang="en-US" sz="2600" dirty="0" err="1">
                <a:latin typeface="Arial" panose="020B0604020202020204" pitchFamily="34" charset="0"/>
                <a:cs typeface="Arial" panose="020B0604020202020204" pitchFamily="34" charset="0"/>
              </a:rPr>
              <a:t>Cookie.Name</a:t>
            </a:r>
            <a:endParaRPr lang="uk-UA" sz="2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lnSpc>
                <a:spcPct val="95000"/>
              </a:lnSpc>
              <a:buFont typeface="Arial" panose="020B0604020202020204" pitchFamily="34" charset="0"/>
              <a:buChar char="•"/>
            </a:pPr>
            <a:r>
              <a:rPr lang="en-US" sz="2600" dirty="0" err="1">
                <a:latin typeface="Arial" panose="020B0604020202020204" pitchFamily="34" charset="0"/>
                <a:cs typeface="Arial" panose="020B0604020202020204" pitchFamily="34" charset="0"/>
              </a:rPr>
              <a:t>Cookie.Domain</a:t>
            </a:r>
            <a:endParaRPr lang="uk-UA" sz="2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lnSpc>
                <a:spcPct val="95000"/>
              </a:lnSpc>
              <a:buFont typeface="Arial" panose="020B0604020202020204" pitchFamily="34" charset="0"/>
              <a:buChar char="•"/>
            </a:pPr>
            <a:r>
              <a:rPr lang="en-US" sz="2600" dirty="0" err="1">
                <a:latin typeface="Arial" panose="020B0604020202020204" pitchFamily="34" charset="0"/>
                <a:cs typeface="Arial" panose="020B0604020202020204" pitchFamily="34" charset="0"/>
              </a:rPr>
              <a:t>Cookie.HttpOnly</a:t>
            </a:r>
            <a:endParaRPr lang="uk-UA" sz="2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lnSpc>
                <a:spcPct val="95000"/>
              </a:lnSpc>
              <a:buFont typeface="Arial" panose="020B0604020202020204" pitchFamily="34" charset="0"/>
              <a:buChar char="•"/>
            </a:pPr>
            <a:r>
              <a:rPr lang="en-US" sz="2600" dirty="0" err="1">
                <a:latin typeface="Arial" panose="020B0604020202020204" pitchFamily="34" charset="0"/>
                <a:cs typeface="Arial" panose="020B0604020202020204" pitchFamily="34" charset="0"/>
              </a:rPr>
              <a:t>Cookie.Path</a:t>
            </a:r>
            <a:endParaRPr lang="uk-UA" sz="2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lnSpc>
                <a:spcPct val="95000"/>
              </a:lnSpc>
              <a:buFont typeface="Arial" panose="020B0604020202020204" pitchFamily="34" charset="0"/>
              <a:buChar char="•"/>
            </a:pPr>
            <a:r>
              <a:rPr lang="en-US" sz="2600" dirty="0" err="1">
                <a:latin typeface="Arial" panose="020B0604020202020204" pitchFamily="34" charset="0"/>
                <a:cs typeface="Arial" panose="020B0604020202020204" pitchFamily="34" charset="0"/>
              </a:rPr>
              <a:t>Cookie.Expiration</a:t>
            </a:r>
            <a:r>
              <a:rPr lang="uk-UA" sz="2600" dirty="0">
                <a:latin typeface="Arial" panose="020B0604020202020204" pitchFamily="34" charset="0"/>
                <a:cs typeface="Arial" panose="020B0604020202020204" pitchFamily="34" charset="0"/>
              </a:rPr>
              <a:t> – час дії </a:t>
            </a:r>
            <a:r>
              <a:rPr lang="uk-UA" sz="2600" dirty="0" err="1">
                <a:latin typeface="Arial" panose="020B0604020202020204" pitchFamily="34" charset="0"/>
                <a:cs typeface="Arial" panose="020B0604020202020204" pitchFamily="34" charset="0"/>
              </a:rPr>
              <a:t>куки</a:t>
            </a:r>
            <a:r>
              <a:rPr lang="uk-UA" sz="2600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2600" dirty="0" err="1">
                <a:latin typeface="Arial" panose="020B0604020202020204" pitchFamily="34" charset="0"/>
                <a:cs typeface="Arial" panose="020B0604020202020204" pitchFamily="34" charset="0"/>
              </a:rPr>
              <a:t>TimeSpan</a:t>
            </a:r>
            <a:r>
              <a:rPr lang="en-US" sz="260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uk-UA" sz="2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lnSpc>
                <a:spcPct val="95000"/>
              </a:lnSpc>
              <a:buFont typeface="Arial" panose="020B0604020202020204" pitchFamily="34" charset="0"/>
              <a:buChar char="•"/>
            </a:pPr>
            <a:r>
              <a:rPr lang="en-US" sz="2600" dirty="0" err="1">
                <a:latin typeface="Arial" panose="020B0604020202020204" pitchFamily="34" charset="0"/>
                <a:cs typeface="Arial" panose="020B0604020202020204" pitchFamily="34" charset="0"/>
              </a:rPr>
              <a:t>Cookie.IsEssential</a:t>
            </a:r>
            <a:r>
              <a:rPr lang="uk-UA" sz="2600" dirty="0">
                <a:latin typeface="Arial" panose="020B0604020202020204" pitchFamily="34" charset="0"/>
                <a:cs typeface="Arial" panose="020B0604020202020204" pitchFamily="34" charset="0"/>
              </a:rPr>
              <a:t> – чи критичні </a:t>
            </a:r>
            <a:r>
              <a:rPr lang="uk-UA" sz="2600" dirty="0" err="1">
                <a:latin typeface="Arial" panose="020B0604020202020204" pitchFamily="34" charset="0"/>
                <a:cs typeface="Arial" panose="020B0604020202020204" pitchFamily="34" charset="0"/>
              </a:rPr>
              <a:t>куки</a:t>
            </a:r>
            <a:r>
              <a:rPr lang="uk-UA" sz="2600" dirty="0">
                <a:latin typeface="Arial" panose="020B0604020202020204" pitchFamily="34" charset="0"/>
                <a:cs typeface="Arial" panose="020B0604020202020204" pitchFamily="34" charset="0"/>
              </a:rPr>
              <a:t> для роботи додатку</a:t>
            </a:r>
          </a:p>
          <a:p>
            <a:pPr marL="457200" indent="-457200">
              <a:lnSpc>
                <a:spcPct val="95000"/>
              </a:lnSpc>
              <a:buFont typeface="Arial" panose="020B0604020202020204" pitchFamily="34" charset="0"/>
              <a:buChar char="•"/>
            </a:pPr>
            <a:r>
              <a:rPr lang="en-US" sz="2600" dirty="0" err="1">
                <a:latin typeface="Arial" panose="020B0604020202020204" pitchFamily="34" charset="0"/>
                <a:cs typeface="Arial" panose="020B0604020202020204" pitchFamily="34" charset="0"/>
              </a:rPr>
              <a:t>IdleTimeout</a:t>
            </a:r>
            <a:r>
              <a:rPr lang="uk-UA" sz="2600" dirty="0">
                <a:latin typeface="Arial" panose="020B0604020202020204" pitchFamily="34" charset="0"/>
                <a:cs typeface="Arial" panose="020B0604020202020204" pitchFamily="34" charset="0"/>
              </a:rPr>
              <a:t> – час дії сесії (</a:t>
            </a:r>
            <a:r>
              <a:rPr lang="en-US" sz="2600" dirty="0" err="1">
                <a:latin typeface="Arial" panose="020B0604020202020204" pitchFamily="34" charset="0"/>
                <a:cs typeface="Arial" panose="020B0604020202020204" pitchFamily="34" charset="0"/>
              </a:rPr>
              <a:t>TimeSpan</a:t>
            </a:r>
            <a:r>
              <a:rPr lang="en-US" sz="2600" dirty="0">
                <a:latin typeface="Arial" panose="020B0604020202020204" pitchFamily="34" charset="0"/>
                <a:cs typeface="Arial" panose="020B0604020202020204" pitchFamily="34" charset="0"/>
              </a:rPr>
              <a:t>); </a:t>
            </a:r>
            <a:r>
              <a:rPr lang="uk-UA" sz="2600" dirty="0">
                <a:latin typeface="Arial" panose="020B0604020202020204" pitchFamily="34" charset="0"/>
                <a:cs typeface="Arial" panose="020B0604020202020204" pitchFamily="34" charset="0"/>
              </a:rPr>
              <a:t>при кожному новому запиті час починає відраховуватися спочатку</a:t>
            </a:r>
          </a:p>
        </p:txBody>
      </p:sp>
    </p:spTree>
    <p:extLst>
      <p:ext uri="{BB962C8B-B14F-4D97-AF65-F5344CB8AC3E}">
        <p14:creationId xmlns:p14="http://schemas.microsoft.com/office/powerpoint/2010/main" val="3009493475"/>
      </p:ext>
    </p:extLst>
  </p:cSld>
  <p:clrMapOvr>
    <a:masterClrMapping/>
  </p:clrMapOvr>
  <p:transition/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Місце для нижнього колонтитула 28">
            <a:extLst>
              <a:ext uri="{FF2B5EF4-FFF2-40B4-BE49-F238E27FC236}">
                <a16:creationId xmlns:a16="http://schemas.microsoft.com/office/drawing/2014/main" id="{BBCB9E86-E05A-4B48-ABA4-C58B0B71F5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713256" y="6588323"/>
            <a:ext cx="5368925" cy="236537"/>
          </a:xfrm>
        </p:spPr>
        <p:txBody>
          <a:bodyPr/>
          <a:lstStyle/>
          <a:p>
            <a:pPr algn="r">
              <a:defRPr/>
            </a:pP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ASP.NET Core 5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Лекція 0</a:t>
            </a: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/ Слайд </a:t>
            </a:r>
            <a:fld id="{9CDDF5ED-6654-4275-8216-A0D5237D2550}" type="slidenum">
              <a:rPr lang="uk-UA" sz="1600" b="1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r">
                <a:defRPr/>
              </a:pPr>
              <a:t>61</a:t>
            </a:fld>
            <a:endParaRPr lang="uk-UA" sz="1600" b="1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0B607A6-1D0F-4C04-B94A-600C0D00EBAB}"/>
              </a:ext>
            </a:extLst>
          </p:cNvPr>
          <p:cNvSpPr txBox="1"/>
          <p:nvPr/>
        </p:nvSpPr>
        <p:spPr>
          <a:xfrm>
            <a:off x="320039" y="217713"/>
            <a:ext cx="10303625" cy="2862322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public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void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Cascadia Mono" panose="020B0609020000020004" pitchFamily="49" charset="0"/>
              </a:rPr>
              <a:t>ConfigureServices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(</a:t>
            </a:r>
            <a:r>
              <a:rPr lang="en-US" sz="1800" dirty="0" err="1">
                <a:solidFill>
                  <a:srgbClr val="000000"/>
                </a:solidFill>
                <a:latin typeface="Cascadia Mono" panose="020B0609020000020004" pitchFamily="49" charset="0"/>
              </a:rPr>
              <a:t>IServiceCollection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services)</a:t>
            </a:r>
          </a:p>
          <a:p>
            <a:r>
              <a:rPr lang="uk-UA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{</a:t>
            </a:r>
          </a:p>
          <a:p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  </a:t>
            </a:r>
            <a:r>
              <a:rPr lang="en-US" sz="1800" dirty="0" err="1">
                <a:solidFill>
                  <a:srgbClr val="000000"/>
                </a:solidFill>
                <a:latin typeface="Cascadia Mono" panose="020B0609020000020004" pitchFamily="49" charset="0"/>
              </a:rPr>
              <a:t>services.AddDistributedMemoryCache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();</a:t>
            </a:r>
          </a:p>
          <a:p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  </a:t>
            </a:r>
            <a:r>
              <a:rPr lang="en-US" sz="1800" dirty="0" err="1">
                <a:solidFill>
                  <a:srgbClr val="000000"/>
                </a:solidFill>
                <a:latin typeface="Cascadia Mono" panose="020B0609020000020004" pitchFamily="49" charset="0"/>
              </a:rPr>
              <a:t>services.AddSession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(options =&gt;</a:t>
            </a:r>
          </a:p>
          <a:p>
            <a:r>
              <a:rPr lang="uk-UA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  {</a:t>
            </a:r>
          </a:p>
          <a:p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      </a:t>
            </a:r>
            <a:r>
              <a:rPr lang="en-US" sz="1800" dirty="0" err="1">
                <a:solidFill>
                  <a:srgbClr val="000000"/>
                </a:solidFill>
                <a:latin typeface="Cascadia Mono" panose="020B0609020000020004" pitchFamily="49" charset="0"/>
              </a:rPr>
              <a:t>options.Cookie.Name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= </a:t>
            </a:r>
            <a:r>
              <a:rPr lang="en-US" sz="1800" dirty="0">
                <a:solidFill>
                  <a:srgbClr val="A31515"/>
                </a:solidFill>
                <a:latin typeface="Cascadia Mono" panose="020B0609020000020004" pitchFamily="49" charset="0"/>
              </a:rPr>
              <a:t>".</a:t>
            </a:r>
            <a:r>
              <a:rPr lang="en-US" sz="1800" dirty="0" err="1">
                <a:solidFill>
                  <a:srgbClr val="A31515"/>
                </a:solidFill>
                <a:latin typeface="Cascadia Mono" panose="020B0609020000020004" pitchFamily="49" charset="0"/>
              </a:rPr>
              <a:t>MyApp.Session</a:t>
            </a:r>
            <a:r>
              <a:rPr lang="en-US" sz="1800" dirty="0">
                <a:solidFill>
                  <a:srgbClr val="A31515"/>
                </a:solidFill>
                <a:latin typeface="Cascadia Mono" panose="020B0609020000020004" pitchFamily="49" charset="0"/>
              </a:rPr>
              <a:t>"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;</a:t>
            </a:r>
          </a:p>
          <a:p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      </a:t>
            </a:r>
            <a:r>
              <a:rPr lang="en-US" sz="1800" dirty="0" err="1">
                <a:solidFill>
                  <a:srgbClr val="000000"/>
                </a:solidFill>
                <a:latin typeface="Cascadia Mono" panose="020B0609020000020004" pitchFamily="49" charset="0"/>
              </a:rPr>
              <a:t>options.IdleTimeout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= </a:t>
            </a:r>
            <a:r>
              <a:rPr lang="en-US" sz="1800" dirty="0" err="1">
                <a:solidFill>
                  <a:srgbClr val="000000"/>
                </a:solidFill>
                <a:latin typeface="Cascadia Mono" panose="020B0609020000020004" pitchFamily="49" charset="0"/>
              </a:rPr>
              <a:t>TimeSpan.FromSeconds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(3600);</a:t>
            </a:r>
          </a:p>
          <a:p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      </a:t>
            </a:r>
            <a:r>
              <a:rPr lang="en-US" sz="1800" dirty="0" err="1">
                <a:solidFill>
                  <a:srgbClr val="000000"/>
                </a:solidFill>
                <a:latin typeface="Cascadia Mono" panose="020B0609020000020004" pitchFamily="49" charset="0"/>
              </a:rPr>
              <a:t>options.Cookie.IsEssential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= </a:t>
            </a:r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true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;</a:t>
            </a:r>
          </a:p>
          <a:p>
            <a:r>
              <a:rPr lang="uk-UA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  });</a:t>
            </a:r>
          </a:p>
          <a:p>
            <a:r>
              <a:rPr lang="uk-UA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}</a:t>
            </a:r>
            <a:endParaRPr lang="uk-UA" dirty="0"/>
          </a:p>
        </p:txBody>
      </p:sp>
      <p:sp>
        <p:nvSpPr>
          <p:cNvPr id="7" name="Прямоугольник 2">
            <a:extLst>
              <a:ext uri="{FF2B5EF4-FFF2-40B4-BE49-F238E27FC236}">
                <a16:creationId xmlns:a16="http://schemas.microsoft.com/office/drawing/2014/main" id="{82414FB8-F4FE-45FA-8520-A18695338F34}"/>
              </a:ext>
            </a:extLst>
          </p:cNvPr>
          <p:cNvSpPr/>
          <p:nvPr/>
        </p:nvSpPr>
        <p:spPr>
          <a:xfrm>
            <a:off x="195316" y="3192781"/>
            <a:ext cx="11886865" cy="4724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5000"/>
              </a:lnSpc>
            </a:pPr>
            <a:r>
              <a:rPr lang="uk-UA" sz="2600" b="1" dirty="0">
                <a:latin typeface="Arial" panose="020B0604020202020204" pitchFamily="34" charset="0"/>
                <a:cs typeface="Arial" panose="020B0604020202020204" pitchFamily="34" charset="0"/>
              </a:rPr>
              <a:t>Зберігання складних об</a:t>
            </a:r>
            <a:r>
              <a:rPr lang="en-US" sz="2600" b="1" dirty="0">
                <a:latin typeface="Arial" panose="020B0604020202020204" pitchFamily="34" charset="0"/>
                <a:cs typeface="Arial" panose="020B0604020202020204" pitchFamily="34" charset="0"/>
              </a:rPr>
              <a:t>’</a:t>
            </a:r>
            <a:r>
              <a:rPr lang="uk-UA" sz="2600" b="1" dirty="0" err="1">
                <a:latin typeface="Arial" panose="020B0604020202020204" pitchFamily="34" charset="0"/>
                <a:cs typeface="Arial" panose="020B0604020202020204" pitchFamily="34" charset="0"/>
              </a:rPr>
              <a:t>єктів</a:t>
            </a:r>
            <a:r>
              <a:rPr lang="uk-UA" sz="2600" b="1" dirty="0">
                <a:latin typeface="Arial" panose="020B0604020202020204" pitchFamily="34" charset="0"/>
                <a:cs typeface="Arial" panose="020B0604020202020204" pitchFamily="34" charset="0"/>
              </a:rPr>
              <a:t> в сесії</a:t>
            </a:r>
          </a:p>
        </p:txBody>
      </p:sp>
      <p:sp>
        <p:nvSpPr>
          <p:cNvPr id="10" name="Прямоугольник 2">
            <a:extLst>
              <a:ext uri="{FF2B5EF4-FFF2-40B4-BE49-F238E27FC236}">
                <a16:creationId xmlns:a16="http://schemas.microsoft.com/office/drawing/2014/main" id="{31F41C49-983E-414A-B80C-754657048E2B}"/>
              </a:ext>
            </a:extLst>
          </p:cNvPr>
          <p:cNvSpPr/>
          <p:nvPr/>
        </p:nvSpPr>
        <p:spPr>
          <a:xfrm>
            <a:off x="195316" y="3764535"/>
            <a:ext cx="11886865" cy="16127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5000"/>
              </a:lnSpc>
            </a:pPr>
            <a:r>
              <a:rPr lang="uk-UA" sz="2600" dirty="0">
                <a:latin typeface="Arial" panose="020B0604020202020204" pitchFamily="34" charset="0"/>
                <a:cs typeface="Arial" panose="020B0604020202020204" pitchFamily="34" charset="0"/>
              </a:rPr>
              <a:t>Якщо треба зберегти якийсь складний об’єкт, його треба </a:t>
            </a:r>
            <a:r>
              <a:rPr lang="uk-UA" sz="2600" dirty="0" err="1">
                <a:latin typeface="Arial" panose="020B0604020202020204" pitchFamily="34" charset="0"/>
                <a:cs typeface="Arial" panose="020B0604020202020204" pitchFamily="34" charset="0"/>
              </a:rPr>
              <a:t>серіалізувати</a:t>
            </a:r>
            <a:r>
              <a:rPr lang="uk-UA" sz="2600" dirty="0">
                <a:latin typeface="Arial" panose="020B0604020202020204" pitchFamily="34" charset="0"/>
                <a:cs typeface="Arial" panose="020B0604020202020204" pitchFamily="34" charset="0"/>
              </a:rPr>
              <a:t> в рядок, а при отриманні з сесії - назад </a:t>
            </a:r>
            <a:r>
              <a:rPr lang="uk-UA" sz="2600" dirty="0" err="1">
                <a:latin typeface="Arial" panose="020B0604020202020204" pitchFamily="34" charset="0"/>
                <a:cs typeface="Arial" panose="020B0604020202020204" pitchFamily="34" charset="0"/>
              </a:rPr>
              <a:t>десеріалізувати</a:t>
            </a:r>
            <a:r>
              <a:rPr lang="uk-UA" sz="2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>
              <a:lnSpc>
                <a:spcPct val="95000"/>
              </a:lnSpc>
            </a:pPr>
            <a:r>
              <a:rPr lang="uk-UA" sz="2600" dirty="0">
                <a:latin typeface="Arial" panose="020B0604020202020204" pitchFamily="34" charset="0"/>
                <a:cs typeface="Arial" panose="020B0604020202020204" pitchFamily="34" charset="0"/>
              </a:rPr>
              <a:t>Зазвичай, цього визначаються методи розширення для об'єкта </a:t>
            </a:r>
            <a:r>
              <a:rPr lang="en-US" sz="2600" dirty="0" err="1">
                <a:latin typeface="Arial" panose="020B0604020202020204" pitchFamily="34" charset="0"/>
                <a:cs typeface="Arial" panose="020B0604020202020204" pitchFamily="34" charset="0"/>
              </a:rPr>
              <a:t>ISession</a:t>
            </a:r>
            <a:r>
              <a:rPr lang="en-US" sz="2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uk-UA" sz="2600" dirty="0">
                <a:latin typeface="Arial" panose="020B0604020202020204" pitchFamily="34" charset="0"/>
                <a:cs typeface="Arial" panose="020B0604020202020204" pitchFamily="34" charset="0"/>
              </a:rPr>
              <a:t>а серіалізації використовується </a:t>
            </a:r>
            <a:r>
              <a:rPr lang="en-US" sz="2600" dirty="0">
                <a:latin typeface="Arial" panose="020B0604020202020204" pitchFamily="34" charset="0"/>
                <a:cs typeface="Arial" panose="020B0604020202020204" pitchFamily="34" charset="0"/>
              </a:rPr>
              <a:t>Json.NET. </a:t>
            </a:r>
            <a:endParaRPr lang="uk-UA" sz="2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8612492"/>
      </p:ext>
    </p:extLst>
  </p:cSld>
  <p:clrMapOvr>
    <a:masterClrMapping/>
  </p:clrMapOvr>
  <p:transition/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Місце для нижнього колонтитула 28">
            <a:extLst>
              <a:ext uri="{FF2B5EF4-FFF2-40B4-BE49-F238E27FC236}">
                <a16:creationId xmlns:a16="http://schemas.microsoft.com/office/drawing/2014/main" id="{BBCB9E86-E05A-4B48-ABA4-C58B0B71F5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713256" y="6588323"/>
            <a:ext cx="5368925" cy="236537"/>
          </a:xfrm>
        </p:spPr>
        <p:txBody>
          <a:bodyPr/>
          <a:lstStyle/>
          <a:p>
            <a:pPr algn="r">
              <a:defRPr/>
            </a:pPr>
            <a:r>
              <a:rPr lang="en-US" altLang="ru-RU" sz="160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ASP.NET Core 5</a:t>
            </a:r>
            <a:r>
              <a:rPr lang="uk-UA" altLang="ru-RU" sz="160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160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uk-UA" altLang="ru-RU" sz="160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Лекція 0</a:t>
            </a:r>
            <a:r>
              <a:rPr lang="en-US" altLang="ru-RU" sz="160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uk-UA" altLang="ru-RU" sz="160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/ Слайд </a:t>
            </a:r>
            <a:fld id="{9CDDF5ED-6654-4275-8216-A0D5237D2550}" type="slidenum">
              <a:rPr lang="uk-UA" sz="1600" b="1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r">
                <a:defRPr/>
              </a:pPr>
              <a:t>62</a:t>
            </a:fld>
            <a:endParaRPr lang="uk-UA" sz="1600" b="1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299A48B-4680-4DE0-B266-60DB6438FF73}"/>
              </a:ext>
            </a:extLst>
          </p:cNvPr>
          <p:cNvSpPr txBox="1"/>
          <p:nvPr/>
        </p:nvSpPr>
        <p:spPr>
          <a:xfrm>
            <a:off x="220288" y="234477"/>
            <a:ext cx="11617036" cy="3693319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public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static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class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1800" dirty="0" err="1">
                <a:solidFill>
                  <a:srgbClr val="2B91AF"/>
                </a:solidFill>
                <a:latin typeface="Cascadia Mono" panose="020B0609020000020004" pitchFamily="49" charset="0"/>
              </a:rPr>
              <a:t>SessionExtensions</a:t>
            </a:r>
            <a:endParaRPr lang="en-US" sz="1800" dirty="0">
              <a:solidFill>
                <a:srgbClr val="000000"/>
              </a:solidFill>
              <a:latin typeface="Cascadia Mono" panose="020B0609020000020004" pitchFamily="49" charset="0"/>
            </a:endParaRPr>
          </a:p>
          <a:p>
            <a:r>
              <a:rPr lang="uk-UA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{</a:t>
            </a:r>
          </a:p>
          <a:p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  </a:t>
            </a:r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public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static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void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Set&lt;</a:t>
            </a:r>
            <a:r>
              <a:rPr lang="en-US" sz="1800" dirty="0">
                <a:solidFill>
                  <a:srgbClr val="2B91AF"/>
                </a:solidFill>
                <a:latin typeface="Cascadia Mono" panose="020B0609020000020004" pitchFamily="49" charset="0"/>
              </a:rPr>
              <a:t>T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&gt;(</a:t>
            </a:r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this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Cascadia Mono" panose="020B0609020000020004" pitchFamily="49" charset="0"/>
              </a:rPr>
              <a:t>ISession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session, </a:t>
            </a:r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string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key, T value)</a:t>
            </a:r>
          </a:p>
          <a:p>
            <a:r>
              <a:rPr lang="uk-UA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  {</a:t>
            </a:r>
          </a:p>
          <a:p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      </a:t>
            </a:r>
            <a:r>
              <a:rPr lang="en-US" sz="1800" dirty="0" err="1">
                <a:solidFill>
                  <a:srgbClr val="000000"/>
                </a:solidFill>
                <a:latin typeface="Cascadia Mono" panose="020B0609020000020004" pitchFamily="49" charset="0"/>
              </a:rPr>
              <a:t>session.SetString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(key, </a:t>
            </a:r>
            <a:r>
              <a:rPr lang="en-US" sz="1800" dirty="0" err="1">
                <a:solidFill>
                  <a:srgbClr val="000000"/>
                </a:solidFill>
                <a:latin typeface="Cascadia Mono" panose="020B0609020000020004" pitchFamily="49" charset="0"/>
              </a:rPr>
              <a:t>JsonSerializer.Serialize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&lt;T&gt;(value));</a:t>
            </a:r>
          </a:p>
          <a:p>
            <a:r>
              <a:rPr lang="uk-UA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  }</a:t>
            </a:r>
          </a:p>
          <a:p>
            <a:endParaRPr lang="uk-UA" sz="1800" dirty="0">
              <a:solidFill>
                <a:srgbClr val="000000"/>
              </a:solidFill>
              <a:latin typeface="Cascadia Mono" panose="020B0609020000020004" pitchFamily="49" charset="0"/>
            </a:endParaRPr>
          </a:p>
          <a:p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  </a:t>
            </a:r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public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static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T Get&lt;</a:t>
            </a:r>
            <a:r>
              <a:rPr lang="en-US" sz="1800" dirty="0">
                <a:solidFill>
                  <a:srgbClr val="2B91AF"/>
                </a:solidFill>
                <a:latin typeface="Cascadia Mono" panose="020B0609020000020004" pitchFamily="49" charset="0"/>
              </a:rPr>
              <a:t>T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&gt;(</a:t>
            </a:r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this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Cascadia Mono" panose="020B0609020000020004" pitchFamily="49" charset="0"/>
              </a:rPr>
              <a:t>ISession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session, </a:t>
            </a:r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string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key)</a:t>
            </a:r>
          </a:p>
          <a:p>
            <a:r>
              <a:rPr lang="uk-UA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  {</a:t>
            </a:r>
          </a:p>
          <a:p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      </a:t>
            </a:r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var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value = </a:t>
            </a:r>
            <a:r>
              <a:rPr lang="en-US" sz="1800" dirty="0" err="1">
                <a:solidFill>
                  <a:srgbClr val="000000"/>
                </a:solidFill>
                <a:latin typeface="Cascadia Mono" panose="020B0609020000020004" pitchFamily="49" charset="0"/>
              </a:rPr>
              <a:t>session.GetString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(key);</a:t>
            </a:r>
          </a:p>
          <a:p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      </a:t>
            </a:r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return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value == </a:t>
            </a:r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null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? </a:t>
            </a:r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default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(T) : </a:t>
            </a:r>
            <a:r>
              <a:rPr lang="en-US" sz="1800" dirty="0" err="1">
                <a:solidFill>
                  <a:srgbClr val="000000"/>
                </a:solidFill>
                <a:latin typeface="Cascadia Mono" panose="020B0609020000020004" pitchFamily="49" charset="0"/>
              </a:rPr>
              <a:t>JsonSerializer.Deserialize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&lt;T&gt;(value);</a:t>
            </a:r>
          </a:p>
          <a:p>
            <a:r>
              <a:rPr lang="uk-UA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  }</a:t>
            </a:r>
          </a:p>
          <a:p>
            <a:r>
              <a:rPr lang="uk-UA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}</a:t>
            </a:r>
            <a:endParaRPr lang="uk-UA" dirty="0"/>
          </a:p>
        </p:txBody>
      </p:sp>
      <p:sp>
        <p:nvSpPr>
          <p:cNvPr id="11" name="Прямоугольник 2">
            <a:extLst>
              <a:ext uri="{FF2B5EF4-FFF2-40B4-BE49-F238E27FC236}">
                <a16:creationId xmlns:a16="http://schemas.microsoft.com/office/drawing/2014/main" id="{785C4F40-0A75-4D8C-A7C1-8AD49D90D672}"/>
              </a:ext>
            </a:extLst>
          </p:cNvPr>
          <p:cNvSpPr/>
          <p:nvPr/>
        </p:nvSpPr>
        <p:spPr>
          <a:xfrm>
            <a:off x="152567" y="4057305"/>
            <a:ext cx="11886865" cy="4724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5000"/>
              </a:lnSpc>
            </a:pPr>
            <a:r>
              <a:rPr lang="uk-UA" sz="2600" dirty="0">
                <a:latin typeface="Arial" panose="020B0604020202020204" pitchFamily="34" charset="0"/>
                <a:cs typeface="Arial" panose="020B0604020202020204" pitchFamily="34" charset="0"/>
              </a:rPr>
              <a:t>Припустимо, у нас є клас </a:t>
            </a:r>
            <a:r>
              <a:rPr lang="en-US" sz="2600" dirty="0">
                <a:latin typeface="Arial" panose="020B0604020202020204" pitchFamily="34" charset="0"/>
                <a:cs typeface="Arial" panose="020B0604020202020204" pitchFamily="34" charset="0"/>
              </a:rPr>
              <a:t>Person:</a:t>
            </a:r>
            <a:endParaRPr lang="uk-UA" sz="2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DA8F2DB-69A8-49E6-80DC-4CBED72FF1FF}"/>
              </a:ext>
            </a:extLst>
          </p:cNvPr>
          <p:cNvSpPr txBox="1"/>
          <p:nvPr/>
        </p:nvSpPr>
        <p:spPr>
          <a:xfrm>
            <a:off x="220288" y="4550523"/>
            <a:ext cx="6093228" cy="1477328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class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1800" dirty="0">
                <a:solidFill>
                  <a:srgbClr val="2B91AF"/>
                </a:solidFill>
                <a:latin typeface="Cascadia Mono" panose="020B0609020000020004" pitchFamily="49" charset="0"/>
              </a:rPr>
              <a:t>Person</a:t>
            </a:r>
            <a:endParaRPr lang="en-US" sz="1800" dirty="0">
              <a:solidFill>
                <a:srgbClr val="000000"/>
              </a:solidFill>
              <a:latin typeface="Cascadia Mono" panose="020B0609020000020004" pitchFamily="49" charset="0"/>
            </a:endParaRPr>
          </a:p>
          <a:p>
            <a:r>
              <a:rPr lang="uk-UA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{</a:t>
            </a:r>
          </a:p>
          <a:p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  </a:t>
            </a:r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public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string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Name { </a:t>
            </a:r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get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; </a:t>
            </a:r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set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; }</a:t>
            </a:r>
          </a:p>
          <a:p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  </a:t>
            </a:r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public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int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Age { </a:t>
            </a:r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get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; </a:t>
            </a:r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set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; }</a:t>
            </a:r>
          </a:p>
          <a:p>
            <a:r>
              <a:rPr lang="uk-UA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}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769642634"/>
      </p:ext>
    </p:extLst>
  </p:cSld>
  <p:clrMapOvr>
    <a:masterClrMapping/>
  </p:clrMapOvr>
  <p:transition/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Місце для нижнього колонтитула 28">
            <a:extLst>
              <a:ext uri="{FF2B5EF4-FFF2-40B4-BE49-F238E27FC236}">
                <a16:creationId xmlns:a16="http://schemas.microsoft.com/office/drawing/2014/main" id="{BBCB9E86-E05A-4B48-ABA4-C58B0B71F5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713256" y="6588323"/>
            <a:ext cx="5368925" cy="236537"/>
          </a:xfrm>
        </p:spPr>
        <p:txBody>
          <a:bodyPr/>
          <a:lstStyle/>
          <a:p>
            <a:pPr algn="r">
              <a:defRPr/>
            </a:pPr>
            <a:r>
              <a:rPr lang="en-US" altLang="ru-RU" sz="160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ASP.NET Core 5</a:t>
            </a:r>
            <a:r>
              <a:rPr lang="uk-UA" altLang="ru-RU" sz="160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160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uk-UA" altLang="ru-RU" sz="160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Лекція 0</a:t>
            </a:r>
            <a:r>
              <a:rPr lang="en-US" altLang="ru-RU" sz="160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uk-UA" altLang="ru-RU" sz="160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/ Слайд </a:t>
            </a:r>
            <a:fld id="{9CDDF5ED-6654-4275-8216-A0D5237D2550}" type="slidenum">
              <a:rPr lang="uk-UA" sz="1600" b="1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r">
                <a:defRPr/>
              </a:pPr>
              <a:t>63</a:t>
            </a:fld>
            <a:endParaRPr lang="uk-UA" sz="1600" b="1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3C7F6F1-ABD4-422C-A0B8-7304142ADB5E}"/>
              </a:ext>
            </a:extLst>
          </p:cNvPr>
          <p:cNvSpPr txBox="1"/>
          <p:nvPr/>
        </p:nvSpPr>
        <p:spPr>
          <a:xfrm>
            <a:off x="182371" y="166255"/>
            <a:ext cx="11827257" cy="5918736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>
              <a:lnSpc>
                <a:spcPct val="75000"/>
              </a:lnSpc>
            </a:pPr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public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class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1800" dirty="0">
                <a:solidFill>
                  <a:srgbClr val="2B91AF"/>
                </a:solidFill>
                <a:latin typeface="Cascadia Mono" panose="020B0609020000020004" pitchFamily="49" charset="0"/>
              </a:rPr>
              <a:t>Startup</a:t>
            </a:r>
            <a:endParaRPr lang="en-US" sz="1800" dirty="0">
              <a:solidFill>
                <a:srgbClr val="000000"/>
              </a:solidFill>
              <a:latin typeface="Cascadia Mono" panose="020B0609020000020004" pitchFamily="49" charset="0"/>
            </a:endParaRPr>
          </a:p>
          <a:p>
            <a:pPr>
              <a:lnSpc>
                <a:spcPct val="75000"/>
              </a:lnSpc>
            </a:pPr>
            <a:r>
              <a:rPr lang="uk-UA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{</a:t>
            </a:r>
          </a:p>
          <a:p>
            <a:pPr>
              <a:lnSpc>
                <a:spcPct val="75000"/>
              </a:lnSpc>
            </a:pP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  </a:t>
            </a:r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public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void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Cascadia Mono" panose="020B0609020000020004" pitchFamily="49" charset="0"/>
              </a:rPr>
              <a:t>ConfigureServices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(</a:t>
            </a:r>
            <a:r>
              <a:rPr lang="en-US" sz="1800" dirty="0" err="1">
                <a:solidFill>
                  <a:srgbClr val="000000"/>
                </a:solidFill>
                <a:latin typeface="Cascadia Mono" panose="020B0609020000020004" pitchFamily="49" charset="0"/>
              </a:rPr>
              <a:t>IServiceCollection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services)</a:t>
            </a:r>
          </a:p>
          <a:p>
            <a:pPr>
              <a:lnSpc>
                <a:spcPct val="75000"/>
              </a:lnSpc>
            </a:pPr>
            <a:r>
              <a:rPr lang="uk-UA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  {</a:t>
            </a:r>
          </a:p>
          <a:p>
            <a:pPr>
              <a:lnSpc>
                <a:spcPct val="75000"/>
              </a:lnSpc>
            </a:pP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      </a:t>
            </a:r>
            <a:r>
              <a:rPr lang="en-US" sz="1800" dirty="0" err="1">
                <a:solidFill>
                  <a:srgbClr val="000000"/>
                </a:solidFill>
                <a:latin typeface="Cascadia Mono" panose="020B0609020000020004" pitchFamily="49" charset="0"/>
              </a:rPr>
              <a:t>services.AddDistributedMemoryCache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();</a:t>
            </a:r>
          </a:p>
          <a:p>
            <a:pPr>
              <a:lnSpc>
                <a:spcPct val="75000"/>
              </a:lnSpc>
            </a:pP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      </a:t>
            </a:r>
            <a:r>
              <a:rPr lang="en-US" sz="1800" dirty="0" err="1">
                <a:solidFill>
                  <a:srgbClr val="000000"/>
                </a:solidFill>
                <a:latin typeface="Cascadia Mono" panose="020B0609020000020004" pitchFamily="49" charset="0"/>
              </a:rPr>
              <a:t>services.AddSession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();</a:t>
            </a:r>
          </a:p>
          <a:p>
            <a:pPr>
              <a:lnSpc>
                <a:spcPct val="75000"/>
              </a:lnSpc>
            </a:pPr>
            <a:r>
              <a:rPr lang="uk-UA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  }</a:t>
            </a:r>
          </a:p>
          <a:p>
            <a:pPr>
              <a:lnSpc>
                <a:spcPct val="75000"/>
              </a:lnSpc>
            </a:pPr>
            <a:endParaRPr lang="uk-UA" sz="1800" dirty="0">
              <a:solidFill>
                <a:srgbClr val="000000"/>
              </a:solidFill>
              <a:latin typeface="Cascadia Mono" panose="020B0609020000020004" pitchFamily="49" charset="0"/>
            </a:endParaRPr>
          </a:p>
          <a:p>
            <a:pPr>
              <a:lnSpc>
                <a:spcPct val="75000"/>
              </a:lnSpc>
            </a:pP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  </a:t>
            </a:r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public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void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Configure(</a:t>
            </a:r>
            <a:r>
              <a:rPr lang="en-US" sz="1800" dirty="0" err="1">
                <a:solidFill>
                  <a:srgbClr val="000000"/>
                </a:solidFill>
                <a:latin typeface="Cascadia Mono" panose="020B0609020000020004" pitchFamily="49" charset="0"/>
              </a:rPr>
              <a:t>IApplicationBuilder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app)</a:t>
            </a:r>
          </a:p>
          <a:p>
            <a:pPr>
              <a:lnSpc>
                <a:spcPct val="75000"/>
              </a:lnSpc>
            </a:pPr>
            <a:r>
              <a:rPr lang="uk-UA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  {</a:t>
            </a:r>
          </a:p>
          <a:p>
            <a:pPr>
              <a:lnSpc>
                <a:spcPct val="75000"/>
              </a:lnSpc>
            </a:pP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      </a:t>
            </a:r>
            <a:r>
              <a:rPr lang="en-US" sz="1800" dirty="0" err="1">
                <a:solidFill>
                  <a:srgbClr val="000000"/>
                </a:solidFill>
                <a:latin typeface="Cascadia Mono" panose="020B0609020000020004" pitchFamily="49" charset="0"/>
              </a:rPr>
              <a:t>app.UseSession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();</a:t>
            </a:r>
          </a:p>
          <a:p>
            <a:pPr>
              <a:lnSpc>
                <a:spcPct val="75000"/>
              </a:lnSpc>
            </a:pP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      </a:t>
            </a:r>
            <a:r>
              <a:rPr lang="en-US" sz="1800" dirty="0" err="1">
                <a:solidFill>
                  <a:srgbClr val="000000"/>
                </a:solidFill>
                <a:latin typeface="Cascadia Mono" panose="020B0609020000020004" pitchFamily="49" charset="0"/>
              </a:rPr>
              <a:t>app.Run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(</a:t>
            </a:r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async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(context) =&gt;</a:t>
            </a:r>
          </a:p>
          <a:p>
            <a:pPr>
              <a:lnSpc>
                <a:spcPct val="75000"/>
              </a:lnSpc>
            </a:pPr>
            <a:r>
              <a:rPr lang="uk-UA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      {</a:t>
            </a:r>
          </a:p>
          <a:p>
            <a:pPr>
              <a:lnSpc>
                <a:spcPct val="75000"/>
              </a:lnSpc>
            </a:pP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          </a:t>
            </a:r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if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(</a:t>
            </a:r>
            <a:r>
              <a:rPr lang="en-US" sz="1800" dirty="0" err="1">
                <a:solidFill>
                  <a:srgbClr val="000000"/>
                </a:solidFill>
                <a:latin typeface="Cascadia Mono" panose="020B0609020000020004" pitchFamily="49" charset="0"/>
              </a:rPr>
              <a:t>context.Session.Keys.Contains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(</a:t>
            </a:r>
            <a:r>
              <a:rPr lang="en-US" sz="1800" dirty="0">
                <a:solidFill>
                  <a:srgbClr val="A31515"/>
                </a:solidFill>
                <a:latin typeface="Cascadia Mono" panose="020B0609020000020004" pitchFamily="49" charset="0"/>
              </a:rPr>
              <a:t>"person"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))</a:t>
            </a:r>
          </a:p>
          <a:p>
            <a:pPr>
              <a:lnSpc>
                <a:spcPct val="75000"/>
              </a:lnSpc>
            </a:pPr>
            <a:r>
              <a:rPr lang="uk-UA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          {</a:t>
            </a:r>
          </a:p>
          <a:p>
            <a:pPr>
              <a:lnSpc>
                <a:spcPct val="75000"/>
              </a:lnSpc>
            </a:pP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              Person </a:t>
            </a:r>
            <a:r>
              <a:rPr lang="en-US" sz="1800" dirty="0" err="1">
                <a:solidFill>
                  <a:srgbClr val="000000"/>
                </a:solidFill>
                <a:latin typeface="Cascadia Mono" panose="020B0609020000020004" pitchFamily="49" charset="0"/>
              </a:rPr>
              <a:t>person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= </a:t>
            </a:r>
            <a:r>
              <a:rPr lang="en-US" sz="1800" dirty="0" err="1">
                <a:solidFill>
                  <a:srgbClr val="000000"/>
                </a:solidFill>
                <a:latin typeface="Cascadia Mono" panose="020B0609020000020004" pitchFamily="49" charset="0"/>
              </a:rPr>
              <a:t>context.Session.Get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&lt;Person&gt;(</a:t>
            </a:r>
            <a:r>
              <a:rPr lang="en-US" sz="1800" dirty="0">
                <a:solidFill>
                  <a:srgbClr val="A31515"/>
                </a:solidFill>
                <a:latin typeface="Cascadia Mono" panose="020B0609020000020004" pitchFamily="49" charset="0"/>
              </a:rPr>
              <a:t>"person"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);</a:t>
            </a:r>
          </a:p>
          <a:p>
            <a:pPr>
              <a:lnSpc>
                <a:spcPct val="75000"/>
              </a:lnSpc>
            </a:pP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              </a:t>
            </a:r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await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Cascadia Mono" panose="020B0609020000020004" pitchFamily="49" charset="0"/>
              </a:rPr>
              <a:t>context.Response.WriteAsync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(</a:t>
            </a:r>
            <a:r>
              <a:rPr lang="en-US" sz="1800" dirty="0">
                <a:solidFill>
                  <a:srgbClr val="A31515"/>
                </a:solidFill>
                <a:latin typeface="Cascadia Mono" panose="020B0609020000020004" pitchFamily="49" charset="0"/>
              </a:rPr>
              <a:t>$"Hello 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{</a:t>
            </a:r>
            <a:r>
              <a:rPr lang="en-US" sz="1800" dirty="0" err="1">
                <a:solidFill>
                  <a:srgbClr val="000000"/>
                </a:solidFill>
                <a:latin typeface="Cascadia Mono" panose="020B0609020000020004" pitchFamily="49" charset="0"/>
              </a:rPr>
              <a:t>person.Name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}</a:t>
            </a:r>
            <a:r>
              <a:rPr lang="en-US" sz="1800" dirty="0">
                <a:solidFill>
                  <a:srgbClr val="A31515"/>
                </a:solidFill>
                <a:latin typeface="Cascadia Mono" panose="020B0609020000020004" pitchFamily="49" charset="0"/>
              </a:rPr>
              <a:t>, </a:t>
            </a:r>
          </a:p>
          <a:p>
            <a:pPr>
              <a:lnSpc>
                <a:spcPct val="75000"/>
              </a:lnSpc>
            </a:pPr>
            <a:r>
              <a:rPr lang="en-US" dirty="0">
                <a:solidFill>
                  <a:srgbClr val="A31515"/>
                </a:solidFill>
                <a:latin typeface="Cascadia Mono" panose="020B0609020000020004" pitchFamily="49" charset="0"/>
              </a:rPr>
              <a:t>                                                    </a:t>
            </a:r>
            <a:r>
              <a:rPr lang="en-US" sz="1800" dirty="0">
                <a:solidFill>
                  <a:srgbClr val="A31515"/>
                </a:solidFill>
                <a:latin typeface="Cascadia Mono" panose="020B0609020000020004" pitchFamily="49" charset="0"/>
              </a:rPr>
              <a:t>your age: 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{</a:t>
            </a:r>
            <a:r>
              <a:rPr lang="en-US" sz="1800" dirty="0" err="1">
                <a:solidFill>
                  <a:srgbClr val="000000"/>
                </a:solidFill>
                <a:latin typeface="Cascadia Mono" panose="020B0609020000020004" pitchFamily="49" charset="0"/>
              </a:rPr>
              <a:t>person.Age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}</a:t>
            </a:r>
            <a:r>
              <a:rPr lang="en-US" sz="1800" dirty="0">
                <a:solidFill>
                  <a:srgbClr val="A31515"/>
                </a:solidFill>
                <a:latin typeface="Cascadia Mono" panose="020B0609020000020004" pitchFamily="49" charset="0"/>
              </a:rPr>
              <a:t>!"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);</a:t>
            </a:r>
          </a:p>
          <a:p>
            <a:pPr>
              <a:lnSpc>
                <a:spcPct val="75000"/>
              </a:lnSpc>
            </a:pPr>
            <a:r>
              <a:rPr lang="uk-UA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          }</a:t>
            </a:r>
          </a:p>
          <a:p>
            <a:pPr>
              <a:lnSpc>
                <a:spcPct val="75000"/>
              </a:lnSpc>
            </a:pP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          </a:t>
            </a:r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else</a:t>
            </a:r>
            <a:endParaRPr lang="en-US" sz="1800" dirty="0">
              <a:solidFill>
                <a:srgbClr val="000000"/>
              </a:solidFill>
              <a:latin typeface="Cascadia Mono" panose="020B0609020000020004" pitchFamily="49" charset="0"/>
            </a:endParaRPr>
          </a:p>
          <a:p>
            <a:pPr>
              <a:lnSpc>
                <a:spcPct val="75000"/>
              </a:lnSpc>
            </a:pPr>
            <a:r>
              <a:rPr lang="uk-UA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          {</a:t>
            </a:r>
          </a:p>
          <a:p>
            <a:pPr>
              <a:lnSpc>
                <a:spcPct val="75000"/>
              </a:lnSpc>
            </a:pP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              Person </a:t>
            </a:r>
            <a:r>
              <a:rPr lang="en-US" sz="1800" dirty="0" err="1">
                <a:solidFill>
                  <a:srgbClr val="000000"/>
                </a:solidFill>
                <a:latin typeface="Cascadia Mono" panose="020B0609020000020004" pitchFamily="49" charset="0"/>
              </a:rPr>
              <a:t>person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= </a:t>
            </a:r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new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Person { Name = </a:t>
            </a:r>
            <a:r>
              <a:rPr lang="en-US" sz="1800" dirty="0">
                <a:solidFill>
                  <a:srgbClr val="A31515"/>
                </a:solidFill>
                <a:latin typeface="Cascadia Mono" panose="020B0609020000020004" pitchFamily="49" charset="0"/>
              </a:rPr>
              <a:t>"Tom"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, Age = 22 };</a:t>
            </a:r>
          </a:p>
          <a:p>
            <a:pPr>
              <a:lnSpc>
                <a:spcPct val="75000"/>
              </a:lnSpc>
            </a:pPr>
            <a:r>
              <a:rPr lang="fr-FR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              context.Session.Set&lt;Person&gt;(</a:t>
            </a:r>
            <a:r>
              <a:rPr lang="fr-FR" sz="1800" dirty="0">
                <a:solidFill>
                  <a:srgbClr val="A31515"/>
                </a:solidFill>
                <a:latin typeface="Cascadia Mono" panose="020B0609020000020004" pitchFamily="49" charset="0"/>
              </a:rPr>
              <a:t>"person"</a:t>
            </a:r>
            <a:r>
              <a:rPr lang="fr-FR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, person);</a:t>
            </a:r>
          </a:p>
          <a:p>
            <a:pPr>
              <a:lnSpc>
                <a:spcPct val="75000"/>
              </a:lnSpc>
            </a:pP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              </a:t>
            </a:r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await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Cascadia Mono" panose="020B0609020000020004" pitchFamily="49" charset="0"/>
              </a:rPr>
              <a:t>context.Response.WriteAsync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(</a:t>
            </a:r>
            <a:r>
              <a:rPr lang="en-US" sz="1800" dirty="0">
                <a:solidFill>
                  <a:srgbClr val="A31515"/>
                </a:solidFill>
                <a:latin typeface="Cascadia Mono" panose="020B0609020000020004" pitchFamily="49" charset="0"/>
              </a:rPr>
              <a:t>"Hello World!"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);</a:t>
            </a:r>
          </a:p>
          <a:p>
            <a:pPr>
              <a:lnSpc>
                <a:spcPct val="75000"/>
              </a:lnSpc>
            </a:pPr>
            <a:r>
              <a:rPr lang="uk-UA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          }</a:t>
            </a:r>
          </a:p>
          <a:p>
            <a:pPr>
              <a:lnSpc>
                <a:spcPct val="75000"/>
              </a:lnSpc>
            </a:pPr>
            <a:r>
              <a:rPr lang="uk-UA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      });</a:t>
            </a:r>
          </a:p>
          <a:p>
            <a:pPr>
              <a:lnSpc>
                <a:spcPct val="75000"/>
              </a:lnSpc>
            </a:pPr>
            <a:r>
              <a:rPr lang="uk-UA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  }</a:t>
            </a:r>
          </a:p>
          <a:p>
            <a:pPr>
              <a:lnSpc>
                <a:spcPct val="75000"/>
              </a:lnSpc>
            </a:pPr>
            <a:r>
              <a:rPr lang="uk-UA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}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65798658"/>
      </p:ext>
    </p:extLst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Місце для нижнього колонтитула 28">
            <a:extLst>
              <a:ext uri="{FF2B5EF4-FFF2-40B4-BE49-F238E27FC236}">
                <a16:creationId xmlns:a16="http://schemas.microsoft.com/office/drawing/2014/main" id="{BBCB9E86-E05A-4B48-ABA4-C58B0B71F5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713256" y="6588323"/>
            <a:ext cx="5368925" cy="236537"/>
          </a:xfrm>
        </p:spPr>
        <p:txBody>
          <a:bodyPr/>
          <a:lstStyle/>
          <a:p>
            <a:pPr algn="r">
              <a:defRPr/>
            </a:pP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ASP.NET Core 5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Лекція 0</a:t>
            </a: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/ Слайд </a:t>
            </a:r>
            <a:fld id="{9CDDF5ED-6654-4275-8216-A0D5237D2550}" type="slidenum">
              <a:rPr lang="uk-UA" sz="1600" b="1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r">
                <a:defRPr/>
              </a:pPr>
              <a:t>7</a:t>
            </a:fld>
            <a:endParaRPr lang="uk-UA" sz="1600" b="1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Прямоугольник 2">
            <a:extLst>
              <a:ext uri="{FF2B5EF4-FFF2-40B4-BE49-F238E27FC236}">
                <a16:creationId xmlns:a16="http://schemas.microsoft.com/office/drawing/2014/main" id="{D013C93F-BA4E-49E5-B732-03079A1B6752}"/>
              </a:ext>
            </a:extLst>
          </p:cNvPr>
          <p:cNvSpPr/>
          <p:nvPr/>
        </p:nvSpPr>
        <p:spPr>
          <a:xfrm>
            <a:off x="195315" y="234212"/>
            <a:ext cx="11996685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ASP.NET Core </a:t>
            </a:r>
            <a:r>
              <a:rPr lang="uk-UA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 замовчуванням через 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Dependency Injection </a:t>
            </a:r>
            <a:r>
              <a:rPr lang="uk-UA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передається об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’</a:t>
            </a:r>
            <a:r>
              <a:rPr lang="uk-UA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єкт</a:t>
            </a:r>
            <a:r>
              <a:rPr lang="uk-UA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конфігурації: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140E2CAA-4E48-4994-B5B0-87D802A9A0C0}"/>
              </a:ext>
            </a:extLst>
          </p:cNvPr>
          <p:cNvSpPr txBox="1"/>
          <p:nvPr/>
        </p:nvSpPr>
        <p:spPr>
          <a:xfrm>
            <a:off x="195315" y="1348520"/>
            <a:ext cx="11542256" cy="4247317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public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class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1800" dirty="0">
                <a:solidFill>
                  <a:srgbClr val="2B91AF"/>
                </a:solidFill>
                <a:latin typeface="Cascadia Mono" panose="020B0609020000020004" pitchFamily="49" charset="0"/>
              </a:rPr>
              <a:t>Startup</a:t>
            </a:r>
            <a:r>
              <a:rPr lang="uk-UA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{</a:t>
            </a:r>
          </a:p>
          <a:p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      </a:t>
            </a:r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public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1800" dirty="0">
                <a:solidFill>
                  <a:srgbClr val="2B91AF"/>
                </a:solidFill>
                <a:latin typeface="Cascadia Mono" panose="020B0609020000020004" pitchFamily="49" charset="0"/>
              </a:rPr>
              <a:t>Startup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(</a:t>
            </a:r>
            <a:r>
              <a:rPr lang="en-US" sz="1800" dirty="0" err="1">
                <a:solidFill>
                  <a:srgbClr val="000000"/>
                </a:solidFill>
                <a:latin typeface="Cascadia Mono" panose="020B0609020000020004" pitchFamily="49" charset="0"/>
              </a:rPr>
              <a:t>IConfiguration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config)</a:t>
            </a:r>
          </a:p>
          <a:p>
            <a:r>
              <a:rPr lang="uk-UA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      {</a:t>
            </a:r>
          </a:p>
          <a:p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          </a:t>
            </a:r>
            <a:r>
              <a:rPr lang="en-US" sz="1800" dirty="0" err="1">
                <a:solidFill>
                  <a:srgbClr val="000000"/>
                </a:solidFill>
                <a:latin typeface="Cascadia Mono" panose="020B0609020000020004" pitchFamily="49" charset="0"/>
              </a:rPr>
              <a:t>AppConfiguration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= config;</a:t>
            </a:r>
          </a:p>
          <a:p>
            <a:r>
              <a:rPr lang="uk-UA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      }</a:t>
            </a:r>
          </a:p>
          <a:p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      </a:t>
            </a:r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public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Cascadia Mono" panose="020B0609020000020004" pitchFamily="49" charset="0"/>
              </a:rPr>
              <a:t>IConfiguration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Cascadia Mono" panose="020B0609020000020004" pitchFamily="49" charset="0"/>
              </a:rPr>
              <a:t>AppConfiguration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{ </a:t>
            </a:r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get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; </a:t>
            </a:r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set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; }</a:t>
            </a:r>
          </a:p>
          <a:p>
            <a:endParaRPr lang="uk-UA" sz="1800" dirty="0">
              <a:solidFill>
                <a:srgbClr val="000000"/>
              </a:solidFill>
              <a:latin typeface="Cascadia Mono" panose="020B0609020000020004" pitchFamily="49" charset="0"/>
            </a:endParaRPr>
          </a:p>
          <a:p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      </a:t>
            </a:r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public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void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Configure(</a:t>
            </a:r>
            <a:r>
              <a:rPr lang="en-US" sz="1800" dirty="0" err="1">
                <a:solidFill>
                  <a:srgbClr val="000000"/>
                </a:solidFill>
                <a:latin typeface="Cascadia Mono" panose="020B0609020000020004" pitchFamily="49" charset="0"/>
              </a:rPr>
              <a:t>IApplicationBuilder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app)</a:t>
            </a:r>
          </a:p>
          <a:p>
            <a:r>
              <a:rPr lang="uk-UA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      {</a:t>
            </a:r>
          </a:p>
          <a:p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          </a:t>
            </a:r>
            <a:r>
              <a:rPr lang="en-US" sz="1800" dirty="0" err="1">
                <a:solidFill>
                  <a:srgbClr val="000000"/>
                </a:solidFill>
                <a:latin typeface="Cascadia Mono" panose="020B0609020000020004" pitchFamily="49" charset="0"/>
              </a:rPr>
              <a:t>app.Run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(</a:t>
            </a:r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async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(context) =&gt;</a:t>
            </a:r>
          </a:p>
          <a:p>
            <a:r>
              <a:rPr lang="uk-UA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          {</a:t>
            </a:r>
          </a:p>
          <a:p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              </a:t>
            </a:r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await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Cascadia Mono" panose="020B0609020000020004" pitchFamily="49" charset="0"/>
              </a:rPr>
              <a:t>context.Response.WriteAsync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(</a:t>
            </a:r>
            <a:r>
              <a:rPr lang="en-US" sz="1800" dirty="0">
                <a:solidFill>
                  <a:srgbClr val="A31515"/>
                </a:solidFill>
                <a:latin typeface="Cascadia Mono" panose="020B0609020000020004" pitchFamily="49" charset="0"/>
              </a:rPr>
              <a:t>"Hello world"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);</a:t>
            </a:r>
          </a:p>
          <a:p>
            <a:r>
              <a:rPr lang="uk-UA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          });</a:t>
            </a:r>
          </a:p>
          <a:p>
            <a:r>
              <a:rPr lang="uk-UA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      }</a:t>
            </a:r>
          </a:p>
          <a:p>
            <a:r>
              <a:rPr lang="uk-UA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  }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369396085"/>
      </p:ext>
    </p:extLst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Місце для нижнього колонтитула 28">
            <a:extLst>
              <a:ext uri="{FF2B5EF4-FFF2-40B4-BE49-F238E27FC236}">
                <a16:creationId xmlns:a16="http://schemas.microsoft.com/office/drawing/2014/main" id="{BBCB9E86-E05A-4B48-ABA4-C58B0B71F5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713256" y="6588323"/>
            <a:ext cx="5368925" cy="236537"/>
          </a:xfrm>
        </p:spPr>
        <p:txBody>
          <a:bodyPr/>
          <a:lstStyle/>
          <a:p>
            <a:pPr algn="r">
              <a:defRPr/>
            </a:pP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ASP.NET Core 5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Лекція 0</a:t>
            </a: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/ Слайд </a:t>
            </a:r>
            <a:fld id="{9CDDF5ED-6654-4275-8216-A0D5237D2550}" type="slidenum">
              <a:rPr lang="uk-UA" sz="1600" b="1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r">
                <a:defRPr/>
              </a:pPr>
              <a:t>8</a:t>
            </a:fld>
            <a:endParaRPr lang="uk-UA" sz="1600" b="1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Прямоугольник 2">
            <a:extLst>
              <a:ext uri="{FF2B5EF4-FFF2-40B4-BE49-F238E27FC236}">
                <a16:creationId xmlns:a16="http://schemas.microsoft.com/office/drawing/2014/main" id="{D013C93F-BA4E-49E5-B732-03079A1B6752}"/>
              </a:ext>
            </a:extLst>
          </p:cNvPr>
          <p:cNvSpPr/>
          <p:nvPr/>
        </p:nvSpPr>
        <p:spPr>
          <a:xfrm>
            <a:off x="195315" y="3429000"/>
            <a:ext cx="11996685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 даному випадку використовується чотири джерела конфігурації: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uk-UA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файл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appsettings.json</a:t>
            </a:r>
            <a:endParaRPr lang="uk-UA" sz="28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uk-UA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файл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appsettings.Development.json</a:t>
            </a:r>
            <a:endParaRPr lang="uk-UA" sz="28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uk-UA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змінні оточення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uk-UA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параметри командного рядка</a:t>
            </a:r>
          </a:p>
          <a:p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ChainedConfigurationProvider</a:t>
            </a:r>
            <a:r>
              <a:rPr lang="uk-UA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фактично поєднує усі провайдери в один ланцюжок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0262E3CE-185E-41CE-869B-75E5631B310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5315" y="109868"/>
            <a:ext cx="9629775" cy="3067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5215204"/>
      </p:ext>
    </p:extLst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Місце для нижнього колонтитула 28">
            <a:extLst>
              <a:ext uri="{FF2B5EF4-FFF2-40B4-BE49-F238E27FC236}">
                <a16:creationId xmlns:a16="http://schemas.microsoft.com/office/drawing/2014/main" id="{BBCB9E86-E05A-4B48-ABA4-C58B0B71F5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713256" y="6588323"/>
            <a:ext cx="5368925" cy="236537"/>
          </a:xfrm>
        </p:spPr>
        <p:txBody>
          <a:bodyPr/>
          <a:lstStyle/>
          <a:p>
            <a:pPr algn="r">
              <a:defRPr/>
            </a:pP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ASP.NET Core 5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Лекція 0</a:t>
            </a: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/ Слайд </a:t>
            </a:r>
            <a:fld id="{9CDDF5ED-6654-4275-8216-A0D5237D2550}" type="slidenum">
              <a:rPr lang="uk-UA" sz="1600" b="1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r">
                <a:defRPr/>
              </a:pPr>
              <a:t>9</a:t>
            </a:fld>
            <a:endParaRPr lang="uk-UA" sz="1600" b="1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Прямоугольник 2">
            <a:extLst>
              <a:ext uri="{FF2B5EF4-FFF2-40B4-BE49-F238E27FC236}">
                <a16:creationId xmlns:a16="http://schemas.microsoft.com/office/drawing/2014/main" id="{D013C93F-BA4E-49E5-B732-03079A1B6752}"/>
              </a:ext>
            </a:extLst>
          </p:cNvPr>
          <p:cNvSpPr/>
          <p:nvPr/>
        </p:nvSpPr>
        <p:spPr>
          <a:xfrm>
            <a:off x="195315" y="234212"/>
            <a:ext cx="1199668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Нефайлові провайдери конфігурації</a:t>
            </a:r>
          </a:p>
        </p:txBody>
      </p:sp>
      <p:sp>
        <p:nvSpPr>
          <p:cNvPr id="7" name="Прямоугольник 2">
            <a:extLst>
              <a:ext uri="{FF2B5EF4-FFF2-40B4-BE49-F238E27FC236}">
                <a16:creationId xmlns:a16="http://schemas.microsoft.com/office/drawing/2014/main" id="{D4CDA502-5586-49CC-B2FF-5A3C85C05873}"/>
              </a:ext>
            </a:extLst>
          </p:cNvPr>
          <p:cNvSpPr/>
          <p:nvPr/>
        </p:nvSpPr>
        <p:spPr>
          <a:xfrm>
            <a:off x="195315" y="950086"/>
            <a:ext cx="11996685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Провайдер </a:t>
            </a:r>
            <a:r>
              <a:rPr lang="en-US" sz="28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CommandLineConfigurationProvider</a:t>
            </a:r>
            <a:r>
              <a:rPr lang="en-US" sz="2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забезпечує передачу аргументів командного рядка у конфігурацію додатку.</a:t>
            </a:r>
            <a:endParaRPr lang="uk-UA" sz="28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2">
            <a:extLst>
              <a:ext uri="{FF2B5EF4-FFF2-40B4-BE49-F238E27FC236}">
                <a16:creationId xmlns:a16="http://schemas.microsoft.com/office/drawing/2014/main" id="{B09A0B1C-A021-41D0-9906-FC2905FB7D8B}"/>
              </a:ext>
            </a:extLst>
          </p:cNvPr>
          <p:cNvSpPr/>
          <p:nvPr/>
        </p:nvSpPr>
        <p:spPr>
          <a:xfrm>
            <a:off x="195315" y="1947613"/>
            <a:ext cx="11996685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Для використання цього провайдера в о</a:t>
            </a:r>
            <a:r>
              <a:rPr lang="ru-RU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’</a:t>
            </a:r>
            <a:r>
              <a:rPr lang="uk-UA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єкта</a:t>
            </a:r>
            <a:r>
              <a:rPr lang="uk-UA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викликається метод </a:t>
            </a:r>
            <a:r>
              <a:rPr lang="en-US" sz="28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AddCommandLine</a:t>
            </a:r>
            <a:r>
              <a:rPr lang="en-US" sz="2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()</a:t>
            </a:r>
            <a:r>
              <a:rPr lang="uk-UA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в який передаються аргументи командного рядка. </a:t>
            </a:r>
          </a:p>
        </p:txBody>
      </p:sp>
      <p:sp>
        <p:nvSpPr>
          <p:cNvPr id="13" name="Прямоугольник 2">
            <a:extLst>
              <a:ext uri="{FF2B5EF4-FFF2-40B4-BE49-F238E27FC236}">
                <a16:creationId xmlns:a16="http://schemas.microsoft.com/office/drawing/2014/main" id="{2619C856-43FC-4126-AD0E-4A0DAE3D3E21}"/>
              </a:ext>
            </a:extLst>
          </p:cNvPr>
          <p:cNvSpPr/>
          <p:nvPr/>
        </p:nvSpPr>
        <p:spPr>
          <a:xfrm>
            <a:off x="195315" y="3378463"/>
            <a:ext cx="11996685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Кожний аргумент командного рядка повинен представляти пару «ключ»-«значення».</a:t>
            </a:r>
          </a:p>
        </p:txBody>
      </p:sp>
      <p:sp>
        <p:nvSpPr>
          <p:cNvPr id="15" name="Прямоугольник 2">
            <a:extLst>
              <a:ext uri="{FF2B5EF4-FFF2-40B4-BE49-F238E27FC236}">
                <a16:creationId xmlns:a16="http://schemas.microsoft.com/office/drawing/2014/main" id="{24BC21EB-6985-4FD3-9E4D-B2D9D992DF01}"/>
              </a:ext>
            </a:extLst>
          </p:cNvPr>
          <p:cNvSpPr/>
          <p:nvPr/>
        </p:nvSpPr>
        <p:spPr>
          <a:xfrm>
            <a:off x="195316" y="4424054"/>
            <a:ext cx="11886866" cy="138499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key1=value1 --key2=value2 /key3=value3</a:t>
            </a:r>
          </a:p>
          <a:p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--key1 value1 /key2 value2</a:t>
            </a:r>
          </a:p>
          <a:p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key1= key2=value2</a:t>
            </a:r>
            <a:endParaRPr lang="uk-UA" sz="28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7862581"/>
      </p:ext>
    </p:extLst>
  </p:cSld>
  <p:clrMapOvr>
    <a:masterClrMapping/>
  </p:clrMapOvr>
  <p:transition/>
</p:sld>
</file>

<file path=ppt/theme/theme1.xml><?xml version="1.0" encoding="utf-8"?>
<a:theme xmlns:a="http://schemas.openxmlformats.org/drawingml/2006/main" name="Оформлення з жовтим обрамленням 16x9">
  <a:themeElements>
    <a:clrScheme name="Banded_Design_Yellow">
      <a:dk1>
        <a:srgbClr val="323232"/>
      </a:dk1>
      <a:lt1>
        <a:sysClr val="window" lastClr="FFFFFF"/>
      </a:lt1>
      <a:dk2>
        <a:srgbClr val="000000"/>
      </a:dk2>
      <a:lt2>
        <a:srgbClr val="E5E8E8"/>
      </a:lt2>
      <a:accent1>
        <a:srgbClr val="FFCD36"/>
      </a:accent1>
      <a:accent2>
        <a:srgbClr val="F29E3E"/>
      </a:accent2>
      <a:accent3>
        <a:srgbClr val="83C546"/>
      </a:accent3>
      <a:accent4>
        <a:srgbClr val="52C1CA"/>
      </a:accent4>
      <a:accent5>
        <a:srgbClr val="7384CA"/>
      </a:accent5>
      <a:accent6>
        <a:srgbClr val="DA6A89"/>
      </a:accent6>
      <a:hlink>
        <a:srgbClr val="88CACA"/>
      </a:hlink>
      <a:folHlink>
        <a:srgbClr val="91A7CA"/>
      </a:folHlink>
    </a:clrScheme>
    <a:fontScheme name="Book Antiqua">
      <a:majorFont>
        <a:latin typeface="Book Antiqua"/>
        <a:ea typeface=""/>
        <a:cs typeface=""/>
      </a:majorFont>
      <a:minorFont>
        <a:latin typeface="Book Antiqu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Banded_Design_Yellow">
      <a:dk1>
        <a:srgbClr val="595959"/>
      </a:dk1>
      <a:lt1>
        <a:sysClr val="window" lastClr="FFFFFF"/>
      </a:lt1>
      <a:dk2>
        <a:srgbClr val="323232"/>
      </a:dk2>
      <a:lt2>
        <a:srgbClr val="E5E8E8"/>
      </a:lt2>
      <a:accent1>
        <a:srgbClr val="FFCD36"/>
      </a:accent1>
      <a:accent2>
        <a:srgbClr val="F29E3E"/>
      </a:accent2>
      <a:accent3>
        <a:srgbClr val="83C546"/>
      </a:accent3>
      <a:accent4>
        <a:srgbClr val="52C1CA"/>
      </a:accent4>
      <a:accent5>
        <a:srgbClr val="7384CA"/>
      </a:accent5>
      <a:accent6>
        <a:srgbClr val="DA6A89"/>
      </a:accent6>
      <a:hlink>
        <a:srgbClr val="88CACA"/>
      </a:hlink>
      <a:folHlink>
        <a:srgbClr val="91A7CA"/>
      </a:folHlink>
    </a:clrScheme>
    <a:fontScheme name="Book Antiqua">
      <a:majorFont>
        <a:latin typeface="Book Antiqua"/>
        <a:ea typeface=""/>
        <a:cs typeface=""/>
      </a:majorFont>
      <a:minorFont>
        <a:latin typeface="Book Antiqu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Banded_Design_Yellow">
      <a:dk1>
        <a:srgbClr val="595959"/>
      </a:dk1>
      <a:lt1>
        <a:sysClr val="window" lastClr="FFFFFF"/>
      </a:lt1>
      <a:dk2>
        <a:srgbClr val="323232"/>
      </a:dk2>
      <a:lt2>
        <a:srgbClr val="E5E8E8"/>
      </a:lt2>
      <a:accent1>
        <a:srgbClr val="FFCD36"/>
      </a:accent1>
      <a:accent2>
        <a:srgbClr val="F29E3E"/>
      </a:accent2>
      <a:accent3>
        <a:srgbClr val="83C546"/>
      </a:accent3>
      <a:accent4>
        <a:srgbClr val="52C1CA"/>
      </a:accent4>
      <a:accent5>
        <a:srgbClr val="7384CA"/>
      </a:accent5>
      <a:accent6>
        <a:srgbClr val="DA6A89"/>
      </a:accent6>
      <a:hlink>
        <a:srgbClr val="88CACA"/>
      </a:hlink>
      <a:folHlink>
        <a:srgbClr val="91A7CA"/>
      </a:folHlink>
    </a:clrScheme>
    <a:fontScheme name="Book Antiqua">
      <a:majorFont>
        <a:latin typeface="Book Antiqua"/>
        <a:ea typeface=""/>
        <a:cs typeface=""/>
      </a:majorFont>
      <a:minorFont>
        <a:latin typeface="Book Antiqu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C1D5F340F01F94FA2FD29A5E6DC872E" ma:contentTypeVersion="0" ma:contentTypeDescription="Create a new document." ma:contentTypeScope="" ma:versionID="f583bd66513a361a730282b6a794e352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6841151cf538834e171094e4faaf2d73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757B5BEA-1A94-46FE-A640-71D5A8BF25E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A9695C8A-0197-4B9C-A4A6-8EBC4BE0303B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7083</Words>
  <Application>Microsoft Office PowerPoint</Application>
  <PresentationFormat>Широкий екран</PresentationFormat>
  <Paragraphs>1028</Paragraphs>
  <Slides>63</Slides>
  <Notes>1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63</vt:i4>
      </vt:variant>
    </vt:vector>
  </HeadingPairs>
  <TitlesOfParts>
    <vt:vector size="68" baseType="lpstr">
      <vt:lpstr>Arial</vt:lpstr>
      <vt:lpstr>Book Antiqua</vt:lpstr>
      <vt:lpstr>Cascadia Mono</vt:lpstr>
      <vt:lpstr>Consolas</vt:lpstr>
      <vt:lpstr>Оформлення з жовтим обрамленням 16x9</vt:lpstr>
      <vt:lpstr>Конфігурація. Стан додатку.  Куки. Сесії.</vt:lpstr>
      <vt:lpstr>Конфігурація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Стан додатку</vt:lpstr>
      <vt:lpstr>Презентація PowerPoint</vt:lpstr>
      <vt:lpstr>Презентація PowerPoint</vt:lpstr>
      <vt:lpstr>Куки</vt:lpstr>
      <vt:lpstr>Презентація PowerPoint</vt:lpstr>
      <vt:lpstr>Презентація PowerPoint</vt:lpstr>
      <vt:lpstr>Презентація PowerPoint</vt:lpstr>
      <vt:lpstr>Сесії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Лекція 2. Типи даних та операції мови С</dc:title>
  <dc:creator/>
  <cp:lastModifiedBy/>
  <cp:revision>3</cp:revision>
  <dcterms:created xsi:type="dcterms:W3CDTF">2013-07-31T01:42:42Z</dcterms:created>
  <dcterms:modified xsi:type="dcterms:W3CDTF">2022-05-19T09:27:08Z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0x0101007C1D5F340F01F94FA2FD29A5E6DC872E</vt:lpwstr>
  </property>
</Properties>
</file>