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  <p:sldId id="278" r:id="rId23"/>
    <p:sldId id="277" r:id="rId24"/>
    <p:sldId id="279" r:id="rId2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9307" autoAdjust="0"/>
  </p:normalViewPr>
  <p:slideViewPr>
    <p:cSldViewPr snapToGrid="0">
      <p:cViewPr varScale="1">
        <p:scale>
          <a:sx n="41" d="100"/>
          <a:sy n="41" d="100"/>
        </p:scale>
        <p:origin x="1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7CA35D-90EC-49A6-ADBA-7046015FDE42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uk-UA"/>
        </a:p>
      </dgm:t>
    </dgm:pt>
    <dgm:pt modelId="{A73A6FE2-291A-4E7F-806C-F5596CB05890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 проблеми. Ґрунтується на комунікаційному аудиті, що включає бесіди зі всіма ключовими групами людей для встановлення: що вони знають, чого не знають і що повинні дізнатися. Визначення проблеми - істотний крок у бік формулювання мети.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427011-F75E-4083-A287-E1A50B36D11A}" type="parTrans" cxnId="{CA02F30B-D436-4835-AAAB-32469974EF44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EDA3A1-0B8B-4FE2-ADD8-AEBAC7AA1EDA}" type="sibTrans" cxnId="{CA02F30B-D436-4835-AAAB-32469974EF44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13FC8F-3AE8-41CF-A6E4-B7E0128FC56A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мети. Цілі програми по зв'язках з громадськістю повинні відповідати всім критеріям управлінських цілей.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2BC0F6-8E03-4C4E-916F-22FACB52AFF1}" type="parTrans" cxnId="{FF657186-EC1A-4592-9293-56CA64B89FE5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3FDC75-AFA7-4134-A9D4-694AB82AF3C8}" type="sibTrans" cxnId="{FF657186-EC1A-4592-9293-56CA64B89FE5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0CBB63-E20F-4F80-982C-87D4BD8D146C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 аудиторії. Коли для вирішення проблеми необхідне виділення цільових аудиторій, то їх слід перерахувати, указуючи на ступінь важливості кожної групи.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18960-FA76-4854-B676-9D218255B61F}" type="parTrans" cxnId="{637427A0-EAF9-46C0-B130-5938A9F04EF6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C3ADEF-FB31-4155-B4DE-6AD6DBBD28FF}" type="sibTrans" cxnId="{637427A0-EAF9-46C0-B130-5938A9F04EF6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B24D2-626F-4E17-90FA-6A1ABD625D3A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Розповідає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загальних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поняттях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як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бути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досягнута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мета.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4E9D4B-3D17-4390-AD01-F2142926DEF2}" type="parTrans" cxnId="{B41E93E8-989F-4664-A4E2-1CF88D3145CB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EA48A0-98BC-4A7E-BFD4-2B5EB02B87D4}" type="sibTrans" cxnId="{B41E93E8-989F-4664-A4E2-1CF88D3145CB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0B597C-136E-455C-B534-70A564BEC8D6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Конкретизація тактики. Розробка послідовності дій для досягнення кожної мети. Основні змістовні елементи тактики – вибір повідомлення і визначення засобу його передачі цільовій аудиторії.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AAEBF6-97AD-4507-A335-C165219EBF67}" type="parTrans" cxnId="{034C17CB-4BA0-4890-ACED-B940F12BDA6F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6BAD30-15ED-44F9-A4EE-CA0295CC5739}" type="sibTrans" cxnId="{034C17CB-4BA0-4890-ACED-B940F12BDA6F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EECF3-BF8E-4B62-A410-1D9FD98C574E}">
      <dgm:prSet custT="1"/>
      <dgm:spPr/>
      <dgm:t>
        <a:bodyPr/>
        <a:lstStyle/>
        <a:p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календаря.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чіткий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часовий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графік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реалізації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програми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управління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суспільними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стосунками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50FD5D-184D-4087-ACF9-D16EBEE593D5}" type="parTrans" cxnId="{D6994786-2428-47B4-83CA-D5B5E4455DE8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15FDEC-3028-407F-B2DA-62105AECB2A1}" type="sibTrans" cxnId="{D6994786-2428-47B4-83CA-D5B5E4455DE8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EA48B9-5D19-4839-937B-B95864D454B1}">
      <dgm:prSet custT="1"/>
      <dgm:spPr/>
      <dgm:t>
        <a:bodyPr/>
        <a:lstStyle/>
        <a:p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Складання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бюджету.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додати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отриманої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менше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10 % на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непередбачені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витрати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F9A796-82CF-4529-8100-56CC80510DA9}" type="parTrans" cxnId="{AB26C34C-76E7-413B-B091-6C0D5B329F3F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1F9E6A-24FA-46ED-9BFA-F60B2CBAB20E}" type="sibTrans" cxnId="{AB26C34C-76E7-413B-B091-6C0D5B329F3F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D47370-880C-4D20-8526-B2B4FCCBA0EA}">
      <dgm:prSet custT="1"/>
      <dgm:spPr/>
      <dgm:t>
        <a:bodyPr/>
        <a:lstStyle/>
        <a:p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Затвердження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процедур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оцінки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Критерії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оцінки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програми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обов'язково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повинні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визначатися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початку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реалізації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105D74-CA1B-4180-A4B6-E64C49670D7A}" type="parTrans" cxnId="{1055286A-E84D-477C-88A8-35BC1D8FADBE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DBB7E9-AF30-4010-90B4-3B5F5D5329AD}" type="sibTrans" cxnId="{1055286A-E84D-477C-88A8-35BC1D8FADBE}">
      <dgm:prSet/>
      <dgm:spPr/>
      <dgm:t>
        <a:bodyPr/>
        <a:lstStyle/>
        <a:p>
          <a:endParaRPr lang="uk-UA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9E3B89-C89E-4236-AC4B-43B8263A19C6}" type="pres">
      <dgm:prSet presAssocID="{E97CA35D-90EC-49A6-ADBA-7046015FDE4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09E5341-5742-4F2E-8D44-5145BAB58A33}" type="pres">
      <dgm:prSet presAssocID="{A73A6FE2-291A-4E7F-806C-F5596CB05890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85C87A-E4FE-451C-8E4E-5612583C56E4}" type="pres">
      <dgm:prSet presAssocID="{5DEDA3A1-0B8B-4FE2-ADD8-AEBAC7AA1EDA}" presName="sibTrans" presStyleCnt="0"/>
      <dgm:spPr/>
    </dgm:pt>
    <dgm:pt modelId="{7D077E77-FD6C-409A-AE39-C3EAF354BD99}" type="pres">
      <dgm:prSet presAssocID="{8913FC8F-3AE8-41CF-A6E4-B7E0128FC56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F4B3E-73F6-4F90-AFC7-6B53C7C7737C}" type="pres">
      <dgm:prSet presAssocID="{383FDC75-AFA7-4134-A9D4-694AB82AF3C8}" presName="sibTrans" presStyleCnt="0"/>
      <dgm:spPr/>
    </dgm:pt>
    <dgm:pt modelId="{0CEF80BE-D1B0-4BC9-8A32-4A3C8A055AC3}" type="pres">
      <dgm:prSet presAssocID="{FC0CBB63-E20F-4F80-982C-87D4BD8D146C}" presName="node" presStyleLbl="node1" presStyleIdx="2" presStyleCnt="8" custLinFactNeighborX="-1800" custLinFactNeighborY="-8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79B07E-543A-459E-8381-3DAEC173392E}" type="pres">
      <dgm:prSet presAssocID="{8FC3ADEF-FB31-4155-B4DE-6AD6DBBD28FF}" presName="sibTrans" presStyleCnt="0"/>
      <dgm:spPr/>
    </dgm:pt>
    <dgm:pt modelId="{245736AC-6638-4F15-9AF9-1A8EFFCEA052}" type="pres">
      <dgm:prSet presAssocID="{A65B24D2-626F-4E17-90FA-6A1ABD625D3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2EEB78-901E-44CB-B8F3-9BAA1633F1AE}" type="pres">
      <dgm:prSet presAssocID="{C3EA48A0-98BC-4A7E-BFD4-2B5EB02B87D4}" presName="sibTrans" presStyleCnt="0"/>
      <dgm:spPr/>
    </dgm:pt>
    <dgm:pt modelId="{1265163E-CCED-40B2-9D26-30DBAEA25E2F}" type="pres">
      <dgm:prSet presAssocID="{370B597C-136E-455C-B534-70A564BEC8D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8FA7E1-F7BC-4760-A2D5-77925A7650EE}" type="pres">
      <dgm:prSet presAssocID="{176BAD30-15ED-44F9-A4EE-CA0295CC5739}" presName="sibTrans" presStyleCnt="0"/>
      <dgm:spPr/>
    </dgm:pt>
    <dgm:pt modelId="{CF2B1B7F-9B91-4B19-A54B-9B2C7B2ABCC9}" type="pres">
      <dgm:prSet presAssocID="{BD2EECF3-BF8E-4B62-A410-1D9FD98C574E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2C43B1-0EF0-43F0-BFD5-E89CA3DAE210}" type="pres">
      <dgm:prSet presAssocID="{0415FDEC-3028-407F-B2DA-62105AECB2A1}" presName="sibTrans" presStyleCnt="0"/>
      <dgm:spPr/>
    </dgm:pt>
    <dgm:pt modelId="{5B118D74-8779-4070-817E-758527928E1B}" type="pres">
      <dgm:prSet presAssocID="{CFEA48B9-5D19-4839-937B-B95864D454B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1D8362-B7A8-4A01-82F1-E13B3CF9CA0C}" type="pres">
      <dgm:prSet presAssocID="{EA1F9E6A-24FA-46ED-9BFA-F60B2CBAB20E}" presName="sibTrans" presStyleCnt="0"/>
      <dgm:spPr/>
    </dgm:pt>
    <dgm:pt modelId="{E3B1ED34-F2E8-400A-909C-890ECEDA869E}" type="pres">
      <dgm:prSet presAssocID="{87D47370-880C-4D20-8526-B2B4FCCBA0E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407437-AAED-4938-ABAF-A92F9BEB040D}" type="presOf" srcId="{87D47370-880C-4D20-8526-B2B4FCCBA0EA}" destId="{E3B1ED34-F2E8-400A-909C-890ECEDA869E}" srcOrd="0" destOrd="0" presId="urn:microsoft.com/office/officeart/2005/8/layout/default"/>
    <dgm:cxn modelId="{034C17CB-4BA0-4890-ACED-B940F12BDA6F}" srcId="{E97CA35D-90EC-49A6-ADBA-7046015FDE42}" destId="{370B597C-136E-455C-B534-70A564BEC8D6}" srcOrd="4" destOrd="0" parTransId="{01AAEBF6-97AD-4507-A335-C165219EBF67}" sibTransId="{176BAD30-15ED-44F9-A4EE-CA0295CC5739}"/>
    <dgm:cxn modelId="{AB926634-07C3-4F29-9F59-13179EE719EF}" type="presOf" srcId="{CFEA48B9-5D19-4839-937B-B95864D454B1}" destId="{5B118D74-8779-4070-817E-758527928E1B}" srcOrd="0" destOrd="0" presId="urn:microsoft.com/office/officeart/2005/8/layout/default"/>
    <dgm:cxn modelId="{D6994786-2428-47B4-83CA-D5B5E4455DE8}" srcId="{E97CA35D-90EC-49A6-ADBA-7046015FDE42}" destId="{BD2EECF3-BF8E-4B62-A410-1D9FD98C574E}" srcOrd="5" destOrd="0" parTransId="{9650FD5D-184D-4087-ACF9-D16EBEE593D5}" sibTransId="{0415FDEC-3028-407F-B2DA-62105AECB2A1}"/>
    <dgm:cxn modelId="{8F0756E0-103F-4485-A0D6-C269F18D7D9B}" type="presOf" srcId="{FC0CBB63-E20F-4F80-982C-87D4BD8D146C}" destId="{0CEF80BE-D1B0-4BC9-8A32-4A3C8A055AC3}" srcOrd="0" destOrd="0" presId="urn:microsoft.com/office/officeart/2005/8/layout/default"/>
    <dgm:cxn modelId="{D1C92201-63EA-4BF8-8313-5DD3AC6E8239}" type="presOf" srcId="{A65B24D2-626F-4E17-90FA-6A1ABD625D3A}" destId="{245736AC-6638-4F15-9AF9-1A8EFFCEA052}" srcOrd="0" destOrd="0" presId="urn:microsoft.com/office/officeart/2005/8/layout/default"/>
    <dgm:cxn modelId="{637427A0-EAF9-46C0-B130-5938A9F04EF6}" srcId="{E97CA35D-90EC-49A6-ADBA-7046015FDE42}" destId="{FC0CBB63-E20F-4F80-982C-87D4BD8D146C}" srcOrd="2" destOrd="0" parTransId="{C9C18960-FA76-4854-B676-9D218255B61F}" sibTransId="{8FC3ADEF-FB31-4155-B4DE-6AD6DBBD28FF}"/>
    <dgm:cxn modelId="{AB26C34C-76E7-413B-B091-6C0D5B329F3F}" srcId="{E97CA35D-90EC-49A6-ADBA-7046015FDE42}" destId="{CFEA48B9-5D19-4839-937B-B95864D454B1}" srcOrd="6" destOrd="0" parTransId="{E4F9A796-82CF-4529-8100-56CC80510DA9}" sibTransId="{EA1F9E6A-24FA-46ED-9BFA-F60B2CBAB20E}"/>
    <dgm:cxn modelId="{A3DA4E07-9A0A-4A50-AA65-9DAF67EF0496}" type="presOf" srcId="{BD2EECF3-BF8E-4B62-A410-1D9FD98C574E}" destId="{CF2B1B7F-9B91-4B19-A54B-9B2C7B2ABCC9}" srcOrd="0" destOrd="0" presId="urn:microsoft.com/office/officeart/2005/8/layout/default"/>
    <dgm:cxn modelId="{1055286A-E84D-477C-88A8-35BC1D8FADBE}" srcId="{E97CA35D-90EC-49A6-ADBA-7046015FDE42}" destId="{87D47370-880C-4D20-8526-B2B4FCCBA0EA}" srcOrd="7" destOrd="0" parTransId="{7F105D74-CA1B-4180-A4B6-E64C49670D7A}" sibTransId="{52DBB7E9-AF30-4010-90B4-3B5F5D5329AD}"/>
    <dgm:cxn modelId="{E98EC77F-6446-4CFF-A900-551F63A6175D}" type="presOf" srcId="{A73A6FE2-291A-4E7F-806C-F5596CB05890}" destId="{509E5341-5742-4F2E-8D44-5145BAB58A33}" srcOrd="0" destOrd="0" presId="urn:microsoft.com/office/officeart/2005/8/layout/default"/>
    <dgm:cxn modelId="{CA02F30B-D436-4835-AAAB-32469974EF44}" srcId="{E97CA35D-90EC-49A6-ADBA-7046015FDE42}" destId="{A73A6FE2-291A-4E7F-806C-F5596CB05890}" srcOrd="0" destOrd="0" parTransId="{12427011-F75E-4083-A287-E1A50B36D11A}" sibTransId="{5DEDA3A1-0B8B-4FE2-ADD8-AEBAC7AA1EDA}"/>
    <dgm:cxn modelId="{BCCE367C-E832-46E5-BAF9-9353940B13DD}" type="presOf" srcId="{E97CA35D-90EC-49A6-ADBA-7046015FDE42}" destId="{919E3B89-C89E-4236-AC4B-43B8263A19C6}" srcOrd="0" destOrd="0" presId="urn:microsoft.com/office/officeart/2005/8/layout/default"/>
    <dgm:cxn modelId="{B723D28A-C860-4283-8BB1-E8FAFE22C909}" type="presOf" srcId="{370B597C-136E-455C-B534-70A564BEC8D6}" destId="{1265163E-CCED-40B2-9D26-30DBAEA25E2F}" srcOrd="0" destOrd="0" presId="urn:microsoft.com/office/officeart/2005/8/layout/default"/>
    <dgm:cxn modelId="{FF657186-EC1A-4592-9293-56CA64B89FE5}" srcId="{E97CA35D-90EC-49A6-ADBA-7046015FDE42}" destId="{8913FC8F-3AE8-41CF-A6E4-B7E0128FC56A}" srcOrd="1" destOrd="0" parTransId="{BE2BC0F6-8E03-4C4E-916F-22FACB52AFF1}" sibTransId="{383FDC75-AFA7-4134-A9D4-694AB82AF3C8}"/>
    <dgm:cxn modelId="{B41E93E8-989F-4664-A4E2-1CF88D3145CB}" srcId="{E97CA35D-90EC-49A6-ADBA-7046015FDE42}" destId="{A65B24D2-626F-4E17-90FA-6A1ABD625D3A}" srcOrd="3" destOrd="0" parTransId="{384E9D4B-3D17-4390-AD01-F2142926DEF2}" sibTransId="{C3EA48A0-98BC-4A7E-BFD4-2B5EB02B87D4}"/>
    <dgm:cxn modelId="{C9B66483-6C30-4C3B-B6BD-1AE34AF1EC82}" type="presOf" srcId="{8913FC8F-3AE8-41CF-A6E4-B7E0128FC56A}" destId="{7D077E77-FD6C-409A-AE39-C3EAF354BD99}" srcOrd="0" destOrd="0" presId="urn:microsoft.com/office/officeart/2005/8/layout/default"/>
    <dgm:cxn modelId="{2154AF1B-A9E0-477C-B5BF-9EEB1DCB84D7}" type="presParOf" srcId="{919E3B89-C89E-4236-AC4B-43B8263A19C6}" destId="{509E5341-5742-4F2E-8D44-5145BAB58A33}" srcOrd="0" destOrd="0" presId="urn:microsoft.com/office/officeart/2005/8/layout/default"/>
    <dgm:cxn modelId="{97334982-8989-4835-9F3C-70057B039214}" type="presParOf" srcId="{919E3B89-C89E-4236-AC4B-43B8263A19C6}" destId="{0B85C87A-E4FE-451C-8E4E-5612583C56E4}" srcOrd="1" destOrd="0" presId="urn:microsoft.com/office/officeart/2005/8/layout/default"/>
    <dgm:cxn modelId="{2A6E2CBF-6B55-49A7-A399-2C1AE950F6D6}" type="presParOf" srcId="{919E3B89-C89E-4236-AC4B-43B8263A19C6}" destId="{7D077E77-FD6C-409A-AE39-C3EAF354BD99}" srcOrd="2" destOrd="0" presId="urn:microsoft.com/office/officeart/2005/8/layout/default"/>
    <dgm:cxn modelId="{2BFA015D-9BEF-4C74-8BE5-87DA74B3EFCF}" type="presParOf" srcId="{919E3B89-C89E-4236-AC4B-43B8263A19C6}" destId="{F4EF4B3E-73F6-4F90-AFC7-6B53C7C7737C}" srcOrd="3" destOrd="0" presId="urn:microsoft.com/office/officeart/2005/8/layout/default"/>
    <dgm:cxn modelId="{7A2C1CB3-F0B2-4FFA-8362-D87F240BC8FD}" type="presParOf" srcId="{919E3B89-C89E-4236-AC4B-43B8263A19C6}" destId="{0CEF80BE-D1B0-4BC9-8A32-4A3C8A055AC3}" srcOrd="4" destOrd="0" presId="urn:microsoft.com/office/officeart/2005/8/layout/default"/>
    <dgm:cxn modelId="{3597244E-B3A1-4F6C-9557-E686781BC415}" type="presParOf" srcId="{919E3B89-C89E-4236-AC4B-43B8263A19C6}" destId="{9E79B07E-543A-459E-8381-3DAEC173392E}" srcOrd="5" destOrd="0" presId="urn:microsoft.com/office/officeart/2005/8/layout/default"/>
    <dgm:cxn modelId="{6DA276D0-6966-463C-859F-6A3D101DE700}" type="presParOf" srcId="{919E3B89-C89E-4236-AC4B-43B8263A19C6}" destId="{245736AC-6638-4F15-9AF9-1A8EFFCEA052}" srcOrd="6" destOrd="0" presId="urn:microsoft.com/office/officeart/2005/8/layout/default"/>
    <dgm:cxn modelId="{401E0C50-0404-401E-82FB-F4CAB69F852B}" type="presParOf" srcId="{919E3B89-C89E-4236-AC4B-43B8263A19C6}" destId="{372EEB78-901E-44CB-B8F3-9BAA1633F1AE}" srcOrd="7" destOrd="0" presId="urn:microsoft.com/office/officeart/2005/8/layout/default"/>
    <dgm:cxn modelId="{68AFA774-C622-45C0-BCA4-40F31859E170}" type="presParOf" srcId="{919E3B89-C89E-4236-AC4B-43B8263A19C6}" destId="{1265163E-CCED-40B2-9D26-30DBAEA25E2F}" srcOrd="8" destOrd="0" presId="urn:microsoft.com/office/officeart/2005/8/layout/default"/>
    <dgm:cxn modelId="{DA5F478E-141C-4102-A7D3-660269338A35}" type="presParOf" srcId="{919E3B89-C89E-4236-AC4B-43B8263A19C6}" destId="{B58FA7E1-F7BC-4760-A2D5-77925A7650EE}" srcOrd="9" destOrd="0" presId="urn:microsoft.com/office/officeart/2005/8/layout/default"/>
    <dgm:cxn modelId="{844B3E41-0EDC-409B-B77F-3709E3D64A48}" type="presParOf" srcId="{919E3B89-C89E-4236-AC4B-43B8263A19C6}" destId="{CF2B1B7F-9B91-4B19-A54B-9B2C7B2ABCC9}" srcOrd="10" destOrd="0" presId="urn:microsoft.com/office/officeart/2005/8/layout/default"/>
    <dgm:cxn modelId="{F1EA847A-ADA4-4B36-982E-25C24495B852}" type="presParOf" srcId="{919E3B89-C89E-4236-AC4B-43B8263A19C6}" destId="{932C43B1-0EF0-43F0-BFD5-E89CA3DAE210}" srcOrd="11" destOrd="0" presId="urn:microsoft.com/office/officeart/2005/8/layout/default"/>
    <dgm:cxn modelId="{66D1CEE4-EF80-46B7-A2D5-E7C1F34DBDF3}" type="presParOf" srcId="{919E3B89-C89E-4236-AC4B-43B8263A19C6}" destId="{5B118D74-8779-4070-817E-758527928E1B}" srcOrd="12" destOrd="0" presId="urn:microsoft.com/office/officeart/2005/8/layout/default"/>
    <dgm:cxn modelId="{508D065F-5D1D-4239-8213-3FD195108009}" type="presParOf" srcId="{919E3B89-C89E-4236-AC4B-43B8263A19C6}" destId="{C61D8362-B7A8-4A01-82F1-E13B3CF9CA0C}" srcOrd="13" destOrd="0" presId="urn:microsoft.com/office/officeart/2005/8/layout/default"/>
    <dgm:cxn modelId="{49F3E340-4F4F-44A1-9117-1555FF371F27}" type="presParOf" srcId="{919E3B89-C89E-4236-AC4B-43B8263A19C6}" destId="{E3B1ED34-F2E8-400A-909C-890ECEDA869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B98F24-4389-4936-A5D7-F90AD59A52D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355301A-528E-47BB-892D-5452C9E7649D}">
      <dgm:prSet phldrT="[Текст]"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планування: консультувати керівництво з загальних питань розвитку організації, що пов'язані з діяльністю та функціонуванням підрозділу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паблік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рілейшнз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у тому числі консультувати керівництво у питаннях стратегії організації, процедур та акцій реалізації цієї стратегії, а також з шляхів інформування груп внутрішньої і зовнішньої громадськості про політику керівництва організації.</a:t>
          </a:r>
          <a:endParaRPr lang="uk-UA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C4CD67-05ED-4D40-B5BB-021873E74AC7}" type="parTrans" cxnId="{8B7140CC-BF0C-4FC8-86A5-350258B4E65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4A8276-1961-4CB9-8A54-2C15C43DC458}" type="sibTrans" cxnId="{8B7140CC-BF0C-4FC8-86A5-350258B4E65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066105-1449-46CF-8634-A1A3D5ED9580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соціальних відносин: дбати про стосунки між людьми, захищати людську гідність, дбати про безпеку та соціальну опіку працівників, включаючи відпочинок, медичне і соціальне обслуговування.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776D1D-850E-4CCC-AE10-CBEB437C4628}" type="parTrans" cxnId="{6FBB1B08-59BE-4C21-97B7-5B4BF1503AC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22A937-5DE4-49ED-871A-E590497A946D}" type="sibTrans" cxnId="{6FBB1B08-59BE-4C21-97B7-5B4BF1503AC2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B27DDF-7AD3-4A8C-BDD4-330605287F30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сфері політичного життя: реагувати на прохання втрутитися у справи місцевого самоврядування, освіти і релігійних громад, а також у питання роботи законодавчих органів та міжнародні контакти; проявляти інтерес до питань міжнародної політики.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ECD3F2-AD7F-45DB-BDEB-C8BC0C011020}" type="parTrans" cxnId="{15E40C4E-E283-4C83-AC6F-20F740C42F6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C7C925-65C7-4AD6-BFD7-A2947C962DE8}" type="sibTrans" cxnId="{15E40C4E-E283-4C83-AC6F-20F740C42F6A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2845B0-0E72-46EB-ACC7-A26F0E45AFE9}">
      <dgm:prSet phldrT="[Текст]"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сфері комунікацій: знати, як спілкуватися за допомогою засобів масової інформації та інших каналів, використовуючи рекламу, пабліситі, та як налагоджувати двосторонній потік надійної інформації.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724D40-5569-4434-860E-3F15FE05CE2C}" type="parTrans" cxnId="{6C37239D-B75D-4509-9F5F-A922DE12F1D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B0FC4D-F28E-4DFD-A614-518D563AB1BD}" type="sibTrans" cxnId="{6C37239D-B75D-4509-9F5F-A922DE12F1D3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00CF81-E91D-4C61-8B4D-15D626EF4190}">
      <dgm:prSet phldrT="[Текст]" custT="1"/>
      <dgm:spPr/>
      <dgm:t>
        <a:bodyPr/>
        <a:lstStyle/>
        <a:p>
          <a:r>
            <a: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сфері освіти: працювати з усією громадськістю (працівниками навчальних закладів, службовцями, групами споживачів) з метою організації їх появи на публіці, підготовки промов для керівників корпорації та розбудовувати систему освіти всередині організації (на зразок навчальних програм для працюючого персоналу).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BD73FC-4E3E-4B8F-93FA-27970D20C734}" type="parTrans" cxnId="{FAB9A373-3DB3-44AA-BFFA-4E6E1C5BB6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FA8D9D-994D-4F95-956C-49F89A42A752}" type="sibTrans" cxnId="{FAB9A373-3DB3-44AA-BFFA-4E6E1C5BB661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FAA904-B48E-44EA-A207-6746883F622F}">
      <dgm:prSet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управління: вміти виходити за межі управління власне підрозділом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паблік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рілейшнз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інтерпретувати управлінські рішення вищого керівництва для внутрішньої громадськості організації, брати участь у пов'язаній з цим діяльності, координувати активність всіх зовнішніх установ, накопичувати інформацію про організацію, складати і розподіляти бюджет, передбачений на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паблік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рілейшнз</a:t>
          </a:r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615EFD-7B3C-481A-8A9E-9043DC1906B2}" type="parTrans" cxnId="{90FF9AA7-1662-4208-9A9C-BAC615D3125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9249F-8956-4959-AFE3-F8B0431889DE}" type="sibTrans" cxnId="{90FF9AA7-1662-4208-9A9C-BAC615D31254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D8A1ED-70E7-4ACC-A1E5-35E92220D7FD}">
      <dgm:prSet custT="1"/>
      <dgm:spPr/>
      <dgm:t>
        <a:bodyPr/>
        <a:lstStyle/>
        <a:p>
          <a:r>
            <a: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реклами: вміти виконувати роботу, пов'язану з дослідженням громадської думки, ставлень та очікувань громадськості, а також готувати методичні та інформаційні матеріали для акціонерів, лобістів тощо.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D56D9F-A516-4532-A8A5-74164E630ABF}" type="parTrans" cxnId="{AE946BE7-9A55-4C3A-9AA2-A8A7F1E3BF2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677A1E-E298-4E3E-B226-F962A384F45B}" type="sibTrans" cxnId="{AE946BE7-9A55-4C3A-9AA2-A8A7F1E3BF27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E25AE3-8CDF-4BF1-A17F-43562EC06BBF}">
      <dgm:prSet custT="1"/>
      <dgm:spPr/>
      <dgm:t>
        <a:bodyPr/>
        <a:lstStyle/>
        <a:p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аналітичної роботи: досліджувати тенденції, можливі наслідки конфліктів і непорозумінь, упереджувати їх шляхом сприяння розвиткові взаємоповаги та соціальної відповідальності сторін.</a:t>
          </a:r>
          <a:endParaRPr lang="uk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B35329-93DE-41C1-AD8C-BBC503FC9026}" type="parTrans" cxnId="{F81E855E-B4F7-4625-B494-A2B6FDE9440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3ADB45-7A84-456F-8041-F5ED42D67DC0}" type="sibTrans" cxnId="{F81E855E-B4F7-4625-B494-A2B6FDE9440F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7F230-2012-4B4D-B1E0-FC2C4B794455}">
      <dgm:prSet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виробничих відносин: допомагати підбирати та зберігати хороших службовців, працювати з персоналом з метою поліпшення стосунків між керівниками і рядовими працівниками; ініціювати створення систем комунікації між працівниками організації та постачальниками; сприяти поліпшенню трудових відносин шляхом організації зустрічей і конференцій з представниками профспілок; безпосередньо співпрацювати з уповноваженими профспілок при укладанні трудових угод та проведенні переговорів.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3F50DE-F772-4FF3-9B41-A54E947788F9}" type="parTrans" cxnId="{57B0D1F9-87DC-430B-9AC4-09228823675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40F627-3D68-4E0C-B330-D06245BE06BF}" type="sibTrans" cxnId="{57B0D1F9-87DC-430B-9AC4-092288236759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D1F18F-B1A2-459F-AB84-C6DFBC8D4609}">
      <dgm:prSet custT="1"/>
      <dgm:spPr/>
      <dgm:t>
        <a:bodyPr/>
        <a:lstStyle/>
        <a:p>
          <a:r>
            <a: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галузі економічних відносин: підтримувати зв'язки з конкурентами, дилерами і дистриб'юторами; рекламувати і просувати товари на ринок, що часто вимагає безпосередньої співпраці з фахівцями маркетингу і торгівлі, гармонізації приватних і громадських інтересів.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A3107A-A261-48BF-BE87-2011131D7B53}" type="parTrans" cxnId="{B9C4853F-B91C-4C11-8AF8-50E7A8ABDB0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7DC3B3-8613-418C-9580-B278EE7F90FE}" type="sibTrans" cxnId="{B9C4853F-B91C-4C11-8AF8-50E7A8ABDB0C}">
      <dgm:prSet/>
      <dgm:spPr/>
      <dgm:t>
        <a:bodyPr/>
        <a:lstStyle/>
        <a:p>
          <a:endParaRPr lang="uk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CA05B-A27E-492D-9C05-4338FC18BC53}" type="pres">
      <dgm:prSet presAssocID="{B3B98F24-4389-4936-A5D7-F90AD59A52D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E6A36D7-7844-47F8-BB98-38FA88CF2ECB}" type="pres">
      <dgm:prSet presAssocID="{9355301A-528E-47BB-892D-5452C9E7649D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AAA079-9BE4-466C-8652-336207486427}" type="pres">
      <dgm:prSet presAssocID="{A94A8276-1961-4CB9-8A54-2C15C43DC458}" presName="sibTrans" presStyleCnt="0"/>
      <dgm:spPr/>
    </dgm:pt>
    <dgm:pt modelId="{F26792C3-CEC6-49B5-862E-1728B48D0C94}" type="pres">
      <dgm:prSet presAssocID="{93FAA904-B48E-44EA-A207-6746883F622F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FED6114-AC8E-483F-AE26-DA8F35D51994}" type="pres">
      <dgm:prSet presAssocID="{D099249F-8956-4959-AFE3-F8B0431889DE}" presName="sibTrans" presStyleCnt="0"/>
      <dgm:spPr/>
    </dgm:pt>
    <dgm:pt modelId="{CA8D4BFD-84F0-4F35-9C26-3B31B9B80525}" type="pres">
      <dgm:prSet presAssocID="{B1D8A1ED-70E7-4ACC-A1E5-35E92220D7F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59C3A0-5939-40E3-A1F0-C5643472339A}" type="pres">
      <dgm:prSet presAssocID="{06677A1E-E298-4E3E-B226-F962A384F45B}" presName="sibTrans" presStyleCnt="0"/>
      <dgm:spPr/>
    </dgm:pt>
    <dgm:pt modelId="{12C4DAB5-31FB-48D4-896D-5C20D8730F34}" type="pres">
      <dgm:prSet presAssocID="{31E25AE3-8CDF-4BF1-A17F-43562EC06BBF}" presName="node" presStyleLbl="node1" presStyleIdx="3" presStyleCnt="10" custLinFactNeighborY="-53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A2F255E-7A0D-4C63-875A-5C3E2F05EA57}" type="pres">
      <dgm:prSet presAssocID="{303ADB45-7A84-456F-8041-F5ED42D67DC0}" presName="sibTrans" presStyleCnt="0"/>
      <dgm:spPr/>
    </dgm:pt>
    <dgm:pt modelId="{29B9C468-A6B2-4FB1-B063-72605CA3BF59}" type="pres">
      <dgm:prSet presAssocID="{DDB7F230-2012-4B4D-B1E0-FC2C4B794455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766D37-2AA6-4EA6-8500-741DE0F789A1}" type="pres">
      <dgm:prSet presAssocID="{EC40F627-3D68-4E0C-B330-D06245BE06BF}" presName="sibTrans" presStyleCnt="0"/>
      <dgm:spPr/>
    </dgm:pt>
    <dgm:pt modelId="{913A7050-5C6B-4760-8522-85419BF19654}" type="pres">
      <dgm:prSet presAssocID="{CED1F18F-B1A2-459F-AB84-C6DFBC8D4609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68D3DFE-FCB7-4F8B-A79F-BCA95F71AE56}" type="pres">
      <dgm:prSet presAssocID="{F57DC3B3-8613-418C-9580-B278EE7F90FE}" presName="sibTrans" presStyleCnt="0"/>
      <dgm:spPr/>
    </dgm:pt>
    <dgm:pt modelId="{5001431A-1431-4787-A017-F70495537C26}" type="pres">
      <dgm:prSet presAssocID="{66066105-1449-46CF-8634-A1A3D5ED9580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2C10B5-46F1-46B6-ACAC-EF2A1B92463E}" type="pres">
      <dgm:prSet presAssocID="{FB22A937-5DE4-49ED-871A-E590497A946D}" presName="sibTrans" presStyleCnt="0"/>
      <dgm:spPr/>
    </dgm:pt>
    <dgm:pt modelId="{60A75A64-151F-40F6-84DA-68EC84B8B503}" type="pres">
      <dgm:prSet presAssocID="{97B27DDF-7AD3-4A8C-BDD4-330605287F30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966B0E5-44B8-478C-B4A2-50AE1A5FDAB3}" type="pres">
      <dgm:prSet presAssocID="{83C7C925-65C7-4AD6-BFD7-A2947C962DE8}" presName="sibTrans" presStyleCnt="0"/>
      <dgm:spPr/>
    </dgm:pt>
    <dgm:pt modelId="{694BAAEB-8EDE-4772-97D9-294AC836146D}" type="pres">
      <dgm:prSet presAssocID="{C82845B0-0E72-46EB-ACC7-A26F0E45AFE9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C454990-A787-4F49-AC69-83E061427FF0}" type="pres">
      <dgm:prSet presAssocID="{59B0FC4D-F28E-4DFD-A614-518D563AB1BD}" presName="sibTrans" presStyleCnt="0"/>
      <dgm:spPr/>
    </dgm:pt>
    <dgm:pt modelId="{8186DA86-CF4E-4584-80B5-AE6CC6B596C1}" type="pres">
      <dgm:prSet presAssocID="{2100CF81-E91D-4C61-8B4D-15D626EF4190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0FF9AA7-1662-4208-9A9C-BAC615D31254}" srcId="{B3B98F24-4389-4936-A5D7-F90AD59A52D8}" destId="{93FAA904-B48E-44EA-A207-6746883F622F}" srcOrd="1" destOrd="0" parTransId="{DF615EFD-7B3C-481A-8A9E-9043DC1906B2}" sibTransId="{D099249F-8956-4959-AFE3-F8B0431889DE}"/>
    <dgm:cxn modelId="{6FBB1B08-59BE-4C21-97B7-5B4BF1503AC2}" srcId="{B3B98F24-4389-4936-A5D7-F90AD59A52D8}" destId="{66066105-1449-46CF-8634-A1A3D5ED9580}" srcOrd="6" destOrd="0" parTransId="{9C776D1D-850E-4CCC-AE10-CBEB437C4628}" sibTransId="{FB22A937-5DE4-49ED-871A-E590497A946D}"/>
    <dgm:cxn modelId="{F45E18EA-F9A1-4CEB-AF50-21FBFBEE2590}" type="presOf" srcId="{2100CF81-E91D-4C61-8B4D-15D626EF4190}" destId="{8186DA86-CF4E-4584-80B5-AE6CC6B596C1}" srcOrd="0" destOrd="0" presId="urn:microsoft.com/office/officeart/2005/8/layout/default"/>
    <dgm:cxn modelId="{8E3676AB-C135-4D84-9DFA-DBB98A5430DF}" type="presOf" srcId="{B1D8A1ED-70E7-4ACC-A1E5-35E92220D7FD}" destId="{CA8D4BFD-84F0-4F35-9C26-3B31B9B80525}" srcOrd="0" destOrd="0" presId="urn:microsoft.com/office/officeart/2005/8/layout/default"/>
    <dgm:cxn modelId="{15E40C4E-E283-4C83-AC6F-20F740C42F6A}" srcId="{B3B98F24-4389-4936-A5D7-F90AD59A52D8}" destId="{97B27DDF-7AD3-4A8C-BDD4-330605287F30}" srcOrd="7" destOrd="0" parTransId="{20ECD3F2-AD7F-45DB-BDEB-C8BC0C011020}" sibTransId="{83C7C925-65C7-4AD6-BFD7-A2947C962DE8}"/>
    <dgm:cxn modelId="{824AB7D8-5A35-4B9D-A82D-CFAF98994419}" type="presOf" srcId="{31E25AE3-8CDF-4BF1-A17F-43562EC06BBF}" destId="{12C4DAB5-31FB-48D4-896D-5C20D8730F34}" srcOrd="0" destOrd="0" presId="urn:microsoft.com/office/officeart/2005/8/layout/default"/>
    <dgm:cxn modelId="{8B30A303-AA0A-4152-B319-CD5214069C69}" type="presOf" srcId="{66066105-1449-46CF-8634-A1A3D5ED9580}" destId="{5001431A-1431-4787-A017-F70495537C26}" srcOrd="0" destOrd="0" presId="urn:microsoft.com/office/officeart/2005/8/layout/default"/>
    <dgm:cxn modelId="{EEADD9E3-1062-4881-9657-A52DCC70A179}" type="presOf" srcId="{DDB7F230-2012-4B4D-B1E0-FC2C4B794455}" destId="{29B9C468-A6B2-4FB1-B063-72605CA3BF59}" srcOrd="0" destOrd="0" presId="urn:microsoft.com/office/officeart/2005/8/layout/default"/>
    <dgm:cxn modelId="{EE8752FD-612B-45A3-820F-851D6184DFCC}" type="presOf" srcId="{B3B98F24-4389-4936-A5D7-F90AD59A52D8}" destId="{FBFCA05B-A27E-492D-9C05-4338FC18BC53}" srcOrd="0" destOrd="0" presId="urn:microsoft.com/office/officeart/2005/8/layout/default"/>
    <dgm:cxn modelId="{FAB9A373-3DB3-44AA-BFFA-4E6E1C5BB661}" srcId="{B3B98F24-4389-4936-A5D7-F90AD59A52D8}" destId="{2100CF81-E91D-4C61-8B4D-15D626EF4190}" srcOrd="9" destOrd="0" parTransId="{16BD73FC-4E3E-4B8F-93FA-27970D20C734}" sibTransId="{54FA8D9D-994D-4F95-956C-49F89A42A752}"/>
    <dgm:cxn modelId="{07D717BF-90BB-4DD1-BD16-CCBAA5CF1E5C}" type="presOf" srcId="{C82845B0-0E72-46EB-ACC7-A26F0E45AFE9}" destId="{694BAAEB-8EDE-4772-97D9-294AC836146D}" srcOrd="0" destOrd="0" presId="urn:microsoft.com/office/officeart/2005/8/layout/default"/>
    <dgm:cxn modelId="{EFE51110-13B5-423C-8152-296D4A7E83ED}" type="presOf" srcId="{93FAA904-B48E-44EA-A207-6746883F622F}" destId="{F26792C3-CEC6-49B5-862E-1728B48D0C94}" srcOrd="0" destOrd="0" presId="urn:microsoft.com/office/officeart/2005/8/layout/default"/>
    <dgm:cxn modelId="{CC0C494D-B57D-447B-9BB8-B42DE8694AB4}" type="presOf" srcId="{97B27DDF-7AD3-4A8C-BDD4-330605287F30}" destId="{60A75A64-151F-40F6-84DA-68EC84B8B503}" srcOrd="0" destOrd="0" presId="urn:microsoft.com/office/officeart/2005/8/layout/default"/>
    <dgm:cxn modelId="{AE946BE7-9A55-4C3A-9AA2-A8A7F1E3BF27}" srcId="{B3B98F24-4389-4936-A5D7-F90AD59A52D8}" destId="{B1D8A1ED-70E7-4ACC-A1E5-35E92220D7FD}" srcOrd="2" destOrd="0" parTransId="{02D56D9F-A516-4532-A8A5-74164E630ABF}" sibTransId="{06677A1E-E298-4E3E-B226-F962A384F45B}"/>
    <dgm:cxn modelId="{57B0D1F9-87DC-430B-9AC4-092288236759}" srcId="{B3B98F24-4389-4936-A5D7-F90AD59A52D8}" destId="{DDB7F230-2012-4B4D-B1E0-FC2C4B794455}" srcOrd="4" destOrd="0" parTransId="{B83F50DE-F772-4FF3-9B41-A54E947788F9}" sibTransId="{EC40F627-3D68-4E0C-B330-D06245BE06BF}"/>
    <dgm:cxn modelId="{76466FD8-AFD4-4090-BA2D-D962354431EB}" type="presOf" srcId="{9355301A-528E-47BB-892D-5452C9E7649D}" destId="{3E6A36D7-7844-47F8-BB98-38FA88CF2ECB}" srcOrd="0" destOrd="0" presId="urn:microsoft.com/office/officeart/2005/8/layout/default"/>
    <dgm:cxn modelId="{F81E855E-B4F7-4625-B494-A2B6FDE9440F}" srcId="{B3B98F24-4389-4936-A5D7-F90AD59A52D8}" destId="{31E25AE3-8CDF-4BF1-A17F-43562EC06BBF}" srcOrd="3" destOrd="0" parTransId="{C1B35329-93DE-41C1-AD8C-BBC503FC9026}" sibTransId="{303ADB45-7A84-456F-8041-F5ED42D67DC0}"/>
    <dgm:cxn modelId="{B9C4853F-B91C-4C11-8AF8-50E7A8ABDB0C}" srcId="{B3B98F24-4389-4936-A5D7-F90AD59A52D8}" destId="{CED1F18F-B1A2-459F-AB84-C6DFBC8D4609}" srcOrd="5" destOrd="0" parTransId="{80A3107A-A261-48BF-BE87-2011131D7B53}" sibTransId="{F57DC3B3-8613-418C-9580-B278EE7F90FE}"/>
    <dgm:cxn modelId="{47D5BA59-765C-454D-98CC-FF8889557D3F}" type="presOf" srcId="{CED1F18F-B1A2-459F-AB84-C6DFBC8D4609}" destId="{913A7050-5C6B-4760-8522-85419BF19654}" srcOrd="0" destOrd="0" presId="urn:microsoft.com/office/officeart/2005/8/layout/default"/>
    <dgm:cxn modelId="{6C37239D-B75D-4509-9F5F-A922DE12F1D3}" srcId="{B3B98F24-4389-4936-A5D7-F90AD59A52D8}" destId="{C82845B0-0E72-46EB-ACC7-A26F0E45AFE9}" srcOrd="8" destOrd="0" parTransId="{0C724D40-5569-4434-860E-3F15FE05CE2C}" sibTransId="{59B0FC4D-F28E-4DFD-A614-518D563AB1BD}"/>
    <dgm:cxn modelId="{8B7140CC-BF0C-4FC8-86A5-350258B4E65A}" srcId="{B3B98F24-4389-4936-A5D7-F90AD59A52D8}" destId="{9355301A-528E-47BB-892D-5452C9E7649D}" srcOrd="0" destOrd="0" parTransId="{FFC4CD67-05ED-4D40-B5BB-021873E74AC7}" sibTransId="{A94A8276-1961-4CB9-8A54-2C15C43DC458}"/>
    <dgm:cxn modelId="{9A687CAA-61BD-4A0F-BE15-6758D0158D4E}" type="presParOf" srcId="{FBFCA05B-A27E-492D-9C05-4338FC18BC53}" destId="{3E6A36D7-7844-47F8-BB98-38FA88CF2ECB}" srcOrd="0" destOrd="0" presId="urn:microsoft.com/office/officeart/2005/8/layout/default"/>
    <dgm:cxn modelId="{FF503A72-44C0-43A2-AD65-54D2D50A80C0}" type="presParOf" srcId="{FBFCA05B-A27E-492D-9C05-4338FC18BC53}" destId="{76AAA079-9BE4-466C-8652-336207486427}" srcOrd="1" destOrd="0" presId="urn:microsoft.com/office/officeart/2005/8/layout/default"/>
    <dgm:cxn modelId="{FA32538C-692C-4338-8813-CBAC635C9732}" type="presParOf" srcId="{FBFCA05B-A27E-492D-9C05-4338FC18BC53}" destId="{F26792C3-CEC6-49B5-862E-1728B48D0C94}" srcOrd="2" destOrd="0" presId="urn:microsoft.com/office/officeart/2005/8/layout/default"/>
    <dgm:cxn modelId="{562539BF-4191-4B66-8A45-89AAD3B37A59}" type="presParOf" srcId="{FBFCA05B-A27E-492D-9C05-4338FC18BC53}" destId="{DFED6114-AC8E-483F-AE26-DA8F35D51994}" srcOrd="3" destOrd="0" presId="urn:microsoft.com/office/officeart/2005/8/layout/default"/>
    <dgm:cxn modelId="{798307BF-EEE7-4F29-B852-F311F6BD5E02}" type="presParOf" srcId="{FBFCA05B-A27E-492D-9C05-4338FC18BC53}" destId="{CA8D4BFD-84F0-4F35-9C26-3B31B9B80525}" srcOrd="4" destOrd="0" presId="urn:microsoft.com/office/officeart/2005/8/layout/default"/>
    <dgm:cxn modelId="{029BC61A-7D0A-4ECE-A020-860B6C890D59}" type="presParOf" srcId="{FBFCA05B-A27E-492D-9C05-4338FC18BC53}" destId="{A259C3A0-5939-40E3-A1F0-C5643472339A}" srcOrd="5" destOrd="0" presId="urn:microsoft.com/office/officeart/2005/8/layout/default"/>
    <dgm:cxn modelId="{8889F5DA-831C-4055-AAF8-9A6AF3575BC1}" type="presParOf" srcId="{FBFCA05B-A27E-492D-9C05-4338FC18BC53}" destId="{12C4DAB5-31FB-48D4-896D-5C20D8730F34}" srcOrd="6" destOrd="0" presId="urn:microsoft.com/office/officeart/2005/8/layout/default"/>
    <dgm:cxn modelId="{877F8E44-3D1E-4BC1-B8FE-56476F093550}" type="presParOf" srcId="{FBFCA05B-A27E-492D-9C05-4338FC18BC53}" destId="{0A2F255E-7A0D-4C63-875A-5C3E2F05EA57}" srcOrd="7" destOrd="0" presId="urn:microsoft.com/office/officeart/2005/8/layout/default"/>
    <dgm:cxn modelId="{3859586E-0224-4A4E-8314-94461C416128}" type="presParOf" srcId="{FBFCA05B-A27E-492D-9C05-4338FC18BC53}" destId="{29B9C468-A6B2-4FB1-B063-72605CA3BF59}" srcOrd="8" destOrd="0" presId="urn:microsoft.com/office/officeart/2005/8/layout/default"/>
    <dgm:cxn modelId="{79E9049F-0C04-41FD-A6AB-74A1AF769800}" type="presParOf" srcId="{FBFCA05B-A27E-492D-9C05-4338FC18BC53}" destId="{3A766D37-2AA6-4EA6-8500-741DE0F789A1}" srcOrd="9" destOrd="0" presId="urn:microsoft.com/office/officeart/2005/8/layout/default"/>
    <dgm:cxn modelId="{B2838756-D91C-4689-814E-75A472E25A33}" type="presParOf" srcId="{FBFCA05B-A27E-492D-9C05-4338FC18BC53}" destId="{913A7050-5C6B-4760-8522-85419BF19654}" srcOrd="10" destOrd="0" presId="urn:microsoft.com/office/officeart/2005/8/layout/default"/>
    <dgm:cxn modelId="{08411E89-27A6-4803-B7DE-E7493E9D4303}" type="presParOf" srcId="{FBFCA05B-A27E-492D-9C05-4338FC18BC53}" destId="{868D3DFE-FCB7-4F8B-A79F-BCA95F71AE56}" srcOrd="11" destOrd="0" presId="urn:microsoft.com/office/officeart/2005/8/layout/default"/>
    <dgm:cxn modelId="{67EC9E6E-3FE9-4FAD-A305-11A77B023D1C}" type="presParOf" srcId="{FBFCA05B-A27E-492D-9C05-4338FC18BC53}" destId="{5001431A-1431-4787-A017-F70495537C26}" srcOrd="12" destOrd="0" presId="urn:microsoft.com/office/officeart/2005/8/layout/default"/>
    <dgm:cxn modelId="{51A239FA-D483-4968-B75E-8186522026A5}" type="presParOf" srcId="{FBFCA05B-A27E-492D-9C05-4338FC18BC53}" destId="{442C10B5-46F1-46B6-ACAC-EF2A1B92463E}" srcOrd="13" destOrd="0" presId="urn:microsoft.com/office/officeart/2005/8/layout/default"/>
    <dgm:cxn modelId="{30844B33-8682-4C61-8CCF-5682E762484F}" type="presParOf" srcId="{FBFCA05B-A27E-492D-9C05-4338FC18BC53}" destId="{60A75A64-151F-40F6-84DA-68EC84B8B503}" srcOrd="14" destOrd="0" presId="urn:microsoft.com/office/officeart/2005/8/layout/default"/>
    <dgm:cxn modelId="{51871C43-0731-49B6-9A89-B17948472811}" type="presParOf" srcId="{FBFCA05B-A27E-492D-9C05-4338FC18BC53}" destId="{E966B0E5-44B8-478C-B4A2-50AE1A5FDAB3}" srcOrd="15" destOrd="0" presId="urn:microsoft.com/office/officeart/2005/8/layout/default"/>
    <dgm:cxn modelId="{B2199611-D550-48FD-8EA6-C56D2E248FEE}" type="presParOf" srcId="{FBFCA05B-A27E-492D-9C05-4338FC18BC53}" destId="{694BAAEB-8EDE-4772-97D9-294AC836146D}" srcOrd="16" destOrd="0" presId="urn:microsoft.com/office/officeart/2005/8/layout/default"/>
    <dgm:cxn modelId="{A7B05D28-2988-4364-AF74-0FD4E0A4ED0D}" type="presParOf" srcId="{FBFCA05B-A27E-492D-9C05-4338FC18BC53}" destId="{4C454990-A787-4F49-AC69-83E061427FF0}" srcOrd="17" destOrd="0" presId="urn:microsoft.com/office/officeart/2005/8/layout/default"/>
    <dgm:cxn modelId="{EF4F9177-9E99-43B6-BCE2-5838593E7C09}" type="presParOf" srcId="{FBFCA05B-A27E-492D-9C05-4338FC18BC53}" destId="{8186DA86-CF4E-4584-80B5-AE6CC6B596C1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1404A-F83E-4304-88D6-E0959AF09275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C3547-5B3A-4277-B595-B46FB527A8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680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 це необхідно враховувати в українських умовах спеціалісту з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творчо сприймати досвід попередників із зв'язків з громадськістю. Звісно, кожна ситуація неповторна і унікальна, і вирішується вона в конкретних соціальних чи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инших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умовах. неможливо успіх інших дзеркально повторити у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вітчізняній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обстановці. Але досвід інших завжди повчальний і примушує задуматися про власну практику, дає поштовх творчої думки і ініціативі, допомагає застосовувати неординарні підходи і оптимальні рішення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C3547-5B3A-4277-B595-B46FB527A854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3668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Отже</a:t>
            </a:r>
            <a:r>
              <a:rPr lang="uk-UA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зв'язки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громадськістю поступово стають невід'ємною частиною нашого життя, все більше і більше на неї звертають увагу як окремі організації, так і органи державної влади, розуміючи що ця галузь має великі перспективи.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мають великий вплив на наше суспільство, професійна діяльність стає все більш популярною, спеціалісти з PR - одним із найбільш довірених осіб вищих посадових фігур, оскільки фахівець із зв'язків з громадськістю - це широко підготовлений професіонал в сфері інформаційної діяльності, який володіє ерудицією і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знаннням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певної галузі діяльності, і який вміє виділити найбільш перспективні питання і навести мости взаєморозуміння між суспільством і певною громадськістю або групою. Але ця нова професія вимагає і нових вмінь, навичок, якостей, зусиль та підготовки. Таким чином освоєння цього фаху, оволодіння наукою і мистецтвом зв'язків з громадськістю набувають особливої ваги. Але, на жаль, ми ще не зовсім готові до виконання такого завдання. Певне коло людей, що так або інакше розпочали цікавитися та займатися питаннями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рилейшнз, залишається малочисельним, а головне, недостатньо кваліфікованим. В Україні, попри окремі намагання, практично відсутня продумана і забезпечена кваліфікованими фахівцями система фундаментальної підготовки кадрів з означеної спеціальності, яка б дала основу для професійної PR -діяльності на Україні.</a:t>
            </a:r>
            <a:endParaRPr lang="uk-UA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C3547-5B3A-4277-B595-B46FB527A854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76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010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566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746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588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86179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871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768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74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49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38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352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9367565-D38E-47F8-B5C0-01FE9C1D6B23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D1F34A9-708C-4A5B-8662-764981B8EA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059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PR-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endParaRPr lang="uk-U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1859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8804" y="435323"/>
            <a:ext cx="6096000" cy="5940088"/>
          </a:xfrm>
          <a:prstGeom prst="rect">
            <a:avLst/>
          </a:prstGeom>
        </p:spPr>
        <p:txBody>
          <a:bodyPr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проблеми.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Цей пункт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-плану або програми передбачає значну аналітичну роботу, під час якої необхідно з'ясувати сутність і джерело проблеми, яка виникла в конкретний момент, у конкретній ситуації перед організацією чи установою. Необхідно встановити її зв'язок з певними соціальними групами та інституціями, її часові (історичні) параметри та можливості впливу на її вирішення цією організацією. Вважають, що вдале виділення з великої кількості проблем тієї, яка найбільше хвилює громадськість і найтісніше пов'язана з інтересами організації, дозволяє відразу сфокусувати зусилля і раціонально скоординувати всі складові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-кампанії.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Першим кроком до визначення проблеми, є збирання, аналіз та інтерпретація інформації про зовнішнє та внутрішнє середовище організації. Тут має значення не лише якість інформації, але й її обсяг, і кількість.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804" y="568992"/>
            <a:ext cx="5438274" cy="540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74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7680" y="483449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Планування та програмування.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думку відомого спеціаліста в галузі стратегічного планування політичних кампаній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Ф.Гоулда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процес стратегічного планування містить такі складові: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Збирання інформації, що надходить із двох джерел: вивчення громадської думки та вивчення противників.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Оцінка отриманої інформації, виявлення сильних та слабких місць усіх учасників боротьби.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Безпосередня розробка стратегії: визначення адресних груп, проблем, стратегії та гасел.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Планування - зведення всіх розробок у єдиний план кампанії.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цій частині програми фактично закладаються загальні напрями майбутньої діяльності, і визначаються конкретні заходи чи прийоми, які потрібно застосувати для досягнення поставленої мети.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629646"/>
            <a:ext cx="5409398" cy="533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86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634" y="195212"/>
            <a:ext cx="118743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 та комунікація.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Цей етап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-плану пов'язаний із реалізацією конкретних завдань і потребує відповідей на запитання: що, як, де, коли і кому робити. Дія тут органічно сполучається з комунікацією. Організовані, заходи, як зазначає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В.Королько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є головним засобом реалізації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-програми.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Г.Почепцов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пропонує враховувати під час вирішення комунікативних завдань програми такі поради: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ЗМІ, найближчі до позиції аудиторії.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комунікативного джерела, яке користується найбільшою довірою аудиторії з цього питання.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Запобігання підкреслюванню розбіжностей між позицією комунікатора та аудиторії.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Знаходження точок зіткнення з аудиторією у словнику та подіях, які згадуються.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посилання на ідентифікацію групи (соціально-вікової, релігійної, професійної тощо), якщо воно може допомогти.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Модифікування повідомлення, щоб задовольнити потреби організації.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80865"/>
            <a:ext cx="12192000" cy="287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22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8546" y="112806"/>
            <a:ext cx="1189040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програми.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Цей етап програми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має декілька аспектів: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Попереднє визначення критеріїв оцінки майбутньої діяльності. Критеріями можуть бути: повнота інформації, необхідної для розробки програми; відповідність змісту повідомлень змістові практичних дій; якість подання повідомлень та інші елементи програми.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ходу реалізації програми. Критерії можуть бути досить різними: підрахунок кількості надрукованих публікацій, поширених прес-релізів, статей у друкованих ЗМІ, читачів, телеглядачів, радіослухачів (потенційних та реальних) тощо. Вважають, що головною передумовою успішного виконання такої роботи є постійне відстеження різноманітних каналів інформації та ведення записів про хід реалізації програми.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результатів виконання програми.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Фахівці вважають, що налагодження зв'язків з громадськістю, яке дозволяє реалізувати програми, складається з кількох елементарних операцій. Серед тих, які трапляються частіше, це: позиціювання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-об'єкта,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відстройка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від конкурентів, завищення іміджу та зниження іміджу (антиреклама),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контрреклама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(або “відмив”).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Позиціювання організації чи установи як об'єкта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- це її подання у зрозумілих для громадськості та сприятливих для організації категоріях.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Відстройка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це позиціювання певного об'єкта на фоні конкурентного, це порівняння “свого” з “чужим” Вона може відбуватися шляхом надання клієнтам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критетерію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оцінки або попередження клієнтів про небезпеку.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Завищення іміджу пов'язане зі створенням для об'єкта іміджу "героїчної ситуації", коли йому доводиться боротися із труднощами та небезпекою і перемагати їх.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Контрреклама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це піднесення іміджу, який випадково був знижений. Причини зниження можуть бути пов'язані як з об'єктом, так і з зовнішніми факторами.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Антиреклама - заниження іміджу конкурентів.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 всіх перерахованих вище операцій може відбуватися за допомогою різних засобів і в різних сполученнях. Оптимальний вибір їх забезпечує ефективність роботи працівників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зі створення гармонійних відносин організації чи установи з громадськістю.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40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232" y="303427"/>
            <a:ext cx="11983453" cy="1508760"/>
          </a:xfrm>
        </p:spPr>
        <p:txBody>
          <a:bodyPr/>
          <a:lstStyle/>
          <a:p>
            <a:pPr lvl="0"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PR-фахівця при плануванні PR-діяльності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899" y="1812187"/>
            <a:ext cx="11932118" cy="420624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щоб ефективно виконувати перераховані функції, спеціаліст із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громадськістю повинен дотримуватися певних норм і принципів діяльності. Найважливішими з них є:</a:t>
            </a:r>
          </a:p>
          <a:p>
            <a:pPr algn="just">
              <a:lnSpc>
                <a:spcPct val="120000"/>
              </a:lnSpc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Плановий, систематичний та своєчасний характер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-діяльності. Спонтанні, невпорядковані та несвоєчасні дії працівників служб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громадськістю можуть мати нульовий або низький ефект і навіть негативно впливати на імідж фірми. Систематичність і послідовність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-заходів є критерієм стабільності організації, її міцних позицій, надійності та відповідальності перед споживачами та клієнтами.</a:t>
            </a:r>
          </a:p>
          <a:p>
            <a:pPr algn="just">
              <a:lnSpc>
                <a:spcPct val="120000"/>
              </a:lnSpc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наукових методів збирання, аналізу, систематизації, інтерпретації та поширення інформації, використання в разі потреби міждисциплінарного підходу до вирішення проблем, що виникають у професійній сфері. Непрофесіоналізм працівників служби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 не тільки може зменшити ефективність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-заходів, але й буде підривати довіру до професіоналізму організації та її діяльності.</a:t>
            </a:r>
          </a:p>
          <a:p>
            <a:pPr algn="just">
              <a:lnSpc>
                <a:spcPct val="120000"/>
              </a:lnSpc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Об'єктивний підхід до вирішення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-проблем, який забезпечується опорою на об'єктивні закономірності суспільного розвитку та функціонування масової свідомості. Використання законів соціології, політології, загальної та соціальної психології дозволяє позбутися суб'єктивізму під час вирішення проблем, що виникають у процесі взаємодії організації та громадськості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594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383" y="527260"/>
            <a:ext cx="117331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4500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взаємної вигоди організації та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громадськоськості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Не особиста користь і особистий виграш повинні стояти на першому плані в РR-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спільний інтерес установи та різних кіл громадськості.</a:t>
            </a:r>
          </a:p>
          <a:p>
            <a:pPr marR="114300" indent="4500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Етична поведінка тих, хто займається цим видом діяльності, передбачає не лише чесність і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правдивістьу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взаєминах з громадськістю, але й певну відповідальність і мужність у взаєминах з керівництвом фірми чи організації та її працівниками.</a:t>
            </a:r>
          </a:p>
          <a:p>
            <a:pPr marR="114300" indent="4500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Дотримання принципу відкритості інформації як найважливішого принципу існування системи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зв'язків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громадськістю. Громадськість повинна бути впевненою в готовності установи поінформувати її щодо будь-яких найскладніших проблем, що виникають перед установою. Систематичне, повне і різнобічне інформування персоналу та зовнішньої громадськості створює основу для партнерських взаємин та взаємодії, без яких неможливе існування гармонії та довіри.</a:t>
            </a:r>
          </a:p>
          <a:p>
            <a:pPr marR="114300" indent="4500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Неприпустимість маніпуляції громадською думкою. Без вивчення громадської думки, впливу на неї та її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врахувань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фактично не може діяти жодна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-служба. Але не можна викривляти громадської думки, використовувати слабкості людей, обдурювати, дезінформувати, використовувати неосвіченість людей, некомпетентність громадської думки.</a:t>
            </a:r>
          </a:p>
          <a:p>
            <a:pPr marR="114300" indent="4500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15000" algn="l"/>
              </a:tabLs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 опори на такі принципи неможлива професійна діяльність у галузі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рилейшнз. В умовах зародження системи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зв'язків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громадськістю в Україні це обов'язково потрібно враховувати. щоб не повторювати помилок, яких уже позбавилися фахівці в інших країнах.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78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755" y="2233061"/>
            <a:ext cx="118679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ведення ефективної діяльності в галузі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рилейшнз, фахівець повинен володіти двома групами якостей: професійними та особистісними. Це питання активно досліджується як теоретиками, так і практиками. Кожен з них пропонує свій перелік якостей.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айбільш наближені до специфіки професійної діяльності в системі громадських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зв'язків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такі вимоги: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Необхідність постійно та багато читати, стежити за новинами, використовуючи всі засоби інформації.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Необхідність вчитися кваліфіковано використовувати пабліситі та рекламу. Зміст цих понять лежить в основі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рилейшнз. До відбору слів треба ставитися критично і з упевненістю, що повідомлення, яке передається, потрапляє до адресата і досягає бажаного ефекту.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3.Знання аудиторії, якій адресоване повідомлення.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4.Розуміння людей. Для цього треба знати соціологію й психологію.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Необхідність вивчати різні групи людей, щоб добре уявляти, що вони знають або думають: який вплив на них здійснюють їхні позиції та плани і як, у свою чергу, впливає на них соціальний, економічний і політичний клімат.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Необхідність вчитися контактувати зі ЗМІ, треба все знати про ті засоби масової інформації, з якими пов'язаний РR-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особливо про те, як вони функціонують і як краще через них інформувати людей.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Усі ці навички повинні інтегруватися в головне - уміння бачити і вирішувати проблему, для чого потрібна спільна діяльність і толерантність до інших поглядів.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223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452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135" y="739538"/>
            <a:ext cx="1158881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Професійна поведінка контролюється і оцінюється у відповідності з прийнятим кодексом поведінки і проводиться в життя шляхом застосування мір примусу до тих, хто не дотримується прийнятих стандартів професійної діяльності. Принцип, який лежить в основі професійної етики,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заключається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тому, що дії професіонала спрямовані на створення найбільшого блага, як для клієнта, так і для суспільства в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целому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не на посилення його позицій і влади.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розробив практичні закони професіональної поведінки і прийняв офіційний Кодекс професійної поведінки. Європейська конфедерація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прийняла кодекс професійної поведінки (Лісабонський кодекс) в 1978 році і доповнила його в 1989 році. Міжнародна асоціація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(ІРRА) прийняла кодекси професійної поведінки та етики, також як і національні асоціації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прийняли свої власні кодекси. Дотримання встановлених в кодексах принципів професіональної поведінки буде у великій мірі сприяти становленню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професії і підвищувати планку її стандартів.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з Кодексом професійних стандартів Американського суспільства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(PRSA), який регламентує практику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члени Американського суспільства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рілейшенз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базують свої професійні принципи на фундаментальній цінності і гідності особистості, виходячи з того, що вільне здійснення прав людини, зокрема свободи слова, свободи зібрань і свободи преси є основним для практики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Відстоюючи інтереси клієнтів і роботодавців, вони наголошують на своїй прихильності цілям поліпшення контактів, взаєморозуміння і співпраці між окремими лицями, групами і інститутами суспільства, а також цілям рівних можливостей здійснення діяльності в професії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553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758" y="205881"/>
            <a:ext cx="840285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Крім професійних умінь, РR-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менові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необхідно мати і певні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особистістні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риси, які дозволять йому ефективно займатися практичною діяльністю в галузі зв'язків з громадськістю.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Ч.Пейн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навів перелік тих рис, якими, на його погляд, повинен володіти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-фахівець: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чітко і зрозуміло висловлювати свої думки та вміти слухати інших;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спостережливим, швидко схоплювати та запам'ятовувати;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розуміти людей;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сміливим та чесним;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організованим, не пропускати дрібниць;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бути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інтелектуально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зрілим, мати здоровий глузд і риси лідера;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генерувати багато нових ідей;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обдумувати та ефективно діяти у критичних ситуаціях;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швидко вирішувати проблеми;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уміти швидко і зрозуміло писати;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аналізувати суперечливу інформацію,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логічно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послідовно викладати думки, спиратися на факти та вміти їх збирати;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добре знати технологію бізнесу;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орієнтуватися в питаннях психології, філософії та економіки, у політиці та поточних подіях;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уміти керувати собою та іншими людьми;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визначати пріоритети і спокійно ставитися до необхідності їх зміни;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піддаватися сліпо впливу авторитетів, бути дипломатом;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знати, що людина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це вихователь, а не хрестоносець.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1613" y="0"/>
            <a:ext cx="3500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157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4047" y="396062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Патріарх науки і практики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Америці Е.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Бернайз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наприклад, виділяв 11 особистісних якостей, необхідних фахівцям із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PR: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 характер, чесність і прямота. </a:t>
            </a: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Здоровий глузд і логічність суджень.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творчо і нестандартно мислити.</a:t>
            </a: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Правдивість і розсудливість.</a:t>
            </a: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Глибока зацікавленість у вирішенні проблеми.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Широка культурна підготовка.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 допитливість.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до аналізу і синтезу.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Інтуїція.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соціальних наук і технологій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із громадськістю.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065" y="569951"/>
            <a:ext cx="5769935" cy="565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0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259" y="2334723"/>
            <a:ext cx="1131931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-114300" algn="l"/>
                <a:tab pos="228600" algn="l"/>
              </a:tabLst>
            </a:pP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Специфіка планування діяльності в сфері </a:t>
            </a:r>
            <a:r>
              <a:rPr lang="uk-UA" sz="3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рилейшнз.</a:t>
            </a:r>
            <a:endParaRPr lang="uk-UA" sz="3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-114300" algn="l"/>
                <a:tab pos="228600" algn="l"/>
              </a:tabLst>
            </a:pP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і загальна характеристика  планування PR –діяльності.</a:t>
            </a:r>
            <a:endParaRPr lang="uk-UA" sz="3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-114300" algn="l"/>
                <a:tab pos="228600" algn="l"/>
              </a:tabLst>
            </a:pP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складові  планування кампаній з </a:t>
            </a:r>
            <a:r>
              <a:rPr lang="uk-UA" sz="3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рилейшнз.</a:t>
            </a:r>
            <a:endParaRPr lang="uk-UA" sz="3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-114300" algn="l"/>
                <a:tab pos="228600" algn="l"/>
              </a:tabLst>
            </a:pP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до PR-фахівця при плануванні PR-діяльності.</a:t>
            </a:r>
            <a:endParaRPr lang="uk-UA" sz="3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+mj-lt"/>
              <a:buAutoNum type="arabicPeriod"/>
              <a:tabLst>
                <a:tab pos="-114300" algn="l"/>
                <a:tab pos="228600" algn="l"/>
              </a:tabLst>
            </a:pP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професійної діяльності з планування у галузі </a:t>
            </a:r>
            <a:r>
              <a:rPr lang="uk-UA" sz="3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на Україні</a:t>
            </a:r>
            <a:endParaRPr lang="uk-UA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49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595" y="275365"/>
            <a:ext cx="6096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Англійський вчений Сем Блек пропонує своє бачення невід’ємних особистісних якостей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професіонала: </a:t>
            </a: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Здоровий глузд.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 організаторські здібності.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Ясність суджень, об’єктивність і критичність сприйняття.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Багата уява і здатність розуміти точку зору іншого.</a:t>
            </a: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Стійкість характеру </a:t>
            </a: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Виняткова увага до деталей.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Живий допитливий розум.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Старанність, схильність до тривалої самостійної і творчої роботи.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Оптимізм, почуття гумору.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 і вміння одночасно мати справу з різними проблемами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6990" y="347784"/>
            <a:ext cx="5285269" cy="622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5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674" y="114512"/>
            <a:ext cx="119353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ctr">
              <a:spcAft>
                <a:spcPts val="0"/>
              </a:spcAft>
              <a:tabLst>
                <a:tab pos="5715000" algn="l"/>
              </a:tabLs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Спеціальна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базова підготовка має озброїти фахівця з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такими вміннями та навичками, що складають кваліфікаційні вимоги до дипломованого спеціаліста даної професії:</a:t>
            </a:r>
            <a:endParaRPr lang="uk-UA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43233830"/>
              </p:ext>
            </p:extLst>
          </p:nvPr>
        </p:nvGraphicFramePr>
        <p:xfrm>
          <a:off x="101600" y="876346"/>
          <a:ext cx="12090400" cy="5981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28246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4176"/>
            <a:ext cx="11973827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професійної діяльності з планування у галузі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 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036862"/>
            <a:ext cx="1219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ctr">
              <a:spcAft>
                <a:spcPts val="0"/>
              </a:spcAft>
              <a:tabLst>
                <a:tab pos="5715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Україні, як і в інших країнах колишнього СРСР,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почали розвиватися на початку 90-х рр. Тут виникають ті самі проблеми становлення, які мали місце в США та інших країнах світу. Невизнані офіційно, зв'язки з громадськістю фактично не мають правового ґрунту для своєї професійної діяльності, підготовка спеціалістів з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тільки починає здійснюватися, зв'язки з громадськістю не отримали самостійного статусу ні в науці, ні в системі освіти ні в практичній діяльності. Класифікатор професій, якими користуються сьогодні і служби зайнятості, відділи кадрів і праці, не містять професій даного профілю. Фактично в ньому присутні назви двох професій, що припускають PR-підготовку: прес-секретар і керівник відділу зв'язків із громадськістю і пресою.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48488"/>
            <a:ext cx="12192000" cy="270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29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552" y="316074"/>
            <a:ext cx="6096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Соціологічні дослідження, які стосуються розвитку сфери PR Україні, знайшли кілька основних причин, що заважають розвиткові тут зв'язків із громадськістю: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14300" indent="-457200" algn="just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715000" algn="l"/>
              </a:tabLs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кваліфікація співробітників; недооцінка важливості PR- роботи;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14300" indent="-457200" algn="just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715000" algn="l"/>
              </a:tabLs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відсутність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чіткої концепції в організаторів; недостатня культура у відповідній сфері;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14300" indent="-457200" algn="just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715000" algn="l"/>
              </a:tabLs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недостатнє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фінансування.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цього варто додати і деякі загальні соціально-економічні фактори: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економічна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нестабільність, відсутність правової бази, наявність тіньової економіки, що не може використовувати легальні засоби комунікації з громадськістю, консерватизм мислення багатьох керівників, що виявляється, по-перше, у звичці працювати в умовах дефіциту і монополізму, а, по-друге, у розгляді реклами як панацеї від усіх лих і 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т.д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.,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також нездатність молодого національного PR-бізнесу протистояти інтервенції закордонних PR-агентств в Україну.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3935" y="454893"/>
            <a:ext cx="5239545" cy="610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09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2058" y="371076"/>
            <a:ext cx="1113001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подальшого розвитку 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науки і практики планування зусиль в галузі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Україні необхідно: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Визнання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самостійною наукою.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Введення обов'язкового викладання зв'язків із громадськістю як дисципліни у вузах.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Створення асоціацій PR, які б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допомогали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становленні і розвитку національної галузі PR, а також у підготовці та перепідготовці кадрів.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Розробка стандарту якості послуг українських PR -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агенств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розширення їх кола.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Видання газет, журналів з тематики PR.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Формування позитивного відношення населення до PR-діяльності.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Використання Інтернету для надання PR-послуг і формування іміджу державних і комерційних установ та організацій.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Приділення більшої уваги з боку керівних політичних структур України до розвитку і функціонування PR -структур, створення правового забезпечення PR-діяльності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7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284176"/>
            <a:ext cx="12009120" cy="1508760"/>
          </a:xfrm>
        </p:spPr>
        <p:txBody>
          <a:bodyPr>
            <a:normAutofit/>
          </a:bodyPr>
          <a:lstStyle/>
          <a:p>
            <a:pPr marL="342900" marR="114300" lvl="0" indent="-342900" algn="ctr">
              <a:spcAft>
                <a:spcPts val="0"/>
              </a:spcAft>
              <a:tabLst>
                <a:tab pos="-114300" algn="l"/>
                <a:tab pos="228600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Специфіка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планування діяльності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сфері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рилейшнз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3301" y="2099972"/>
            <a:ext cx="1173640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Типову діяльність із </a:t>
            </a:r>
            <a:r>
              <a:rPr lang="uk-UA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поділяють на чотири різні, але взаємопов'язані частини, їх часто називають системою RАСЕ, що означає:</a:t>
            </a: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</a:t>
            </a:r>
            <a:r>
              <a:rPr lang="uk-UA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Research</a:t>
            </a:r>
            <a:r>
              <a:rPr lang="uk-UA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(дослідження)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включає в себе аналіз, формулювання проблеми.</a:t>
            </a: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uk-UA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Асtіоn</a:t>
            </a:r>
            <a:r>
              <a:rPr lang="uk-UA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(дія)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включає в себе підготовку програми та бюджету.</a:t>
            </a: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III. </a:t>
            </a:r>
            <a:r>
              <a:rPr lang="uk-UA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Communication</a:t>
            </a:r>
            <a:r>
              <a:rPr lang="uk-UA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(зв'язок, спілкування)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координація та виконання програми.</a:t>
            </a: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ІV </a:t>
            </a:r>
            <a:r>
              <a:rPr lang="uk-UA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Valuation</a:t>
            </a:r>
            <a:r>
              <a:rPr lang="uk-UA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(оцінка)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контроль за результатами, проведення оцінок, внесення можливих змін.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2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004" y="284176"/>
            <a:ext cx="11896825" cy="1508760"/>
          </a:xfrm>
        </p:spPr>
        <p:txBody>
          <a:bodyPr>
            <a:no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здійснення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 - є встановлення двостороннього спілкування для з'ясування спільних уявлень чи інтересів i досягнення взаєморозуміння, що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правді, знанні та повної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поінформованості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407" y="1792936"/>
            <a:ext cx="11781560" cy="4206240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 фахівці вважають, що для забезпечення головної мети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-діяльності потрібно вирішувати таке коло проблем:</a:t>
            </a:r>
          </a:p>
          <a:p>
            <a:pPr marL="0" lv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керівництва організації інформацією про громадську думку;</a:t>
            </a:r>
          </a:p>
          <a:p>
            <a:pPr marL="0" lv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 керівництву організації у виробленні програми відповідних заходів;</a:t>
            </a:r>
          </a:p>
          <a:p>
            <a:pPr marL="0" lv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діяльності керівництва в інтересах громадськості;</a:t>
            </a:r>
          </a:p>
          <a:p>
            <a:pPr marL="0" lv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 керівництву організації щодо готовності до різноманітних змін шляхом завчасного передбачення тенденцій;</a:t>
            </a:r>
          </a:p>
          <a:p>
            <a:pPr marL="0" lvl="0" indent="450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досліджень і відкритого спілкування як основних видів діяльності.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26" y="4883316"/>
            <a:ext cx="12201626" cy="197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795" y="433137"/>
            <a:ext cx="666389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 сплановані та реалізовані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допомагають нашому суспільству досягти взаєморозуміння між різними групами і суспільними інститутами. Завдання, що лежать в основі  планування діяльності в сфері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рилейшнз, підпорядковані головній меті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досягненню гармонії між приватними і суспільними інтересами.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рилейшнз слугують багатьом соціальним інститутам: підприємствам, профспілкам, державним установам, добровільним асоціаціям, фундаціям, лікарням, просвітницьким та релігійним організаціям. Для досягнення своєї мети ці інститути мають планувати діяльність по  налагоджуванню міцних зв'язків з різноманітними аудиторіями або соціальними групами: робітниками, членами різних об'єднань, споживачами, місцевими громадами, акціонерами тощо, а також із суспільством в цілому.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Досягнення цілей організацій вимагає від їх керівництва розуміння настроїв, цінностей людей, з якими вони спілкуються. Фахівець з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постає як у ролі радника керівникові так і у ролі посередника між ним і зовнішнім середовищем і допомагає йому перетворювати його власні цілі й наміри в розумну діяльність і поведінку, прийнятну для цієї громадськості.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439" y="0"/>
            <a:ext cx="5452561" cy="33399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9438" y="3339966"/>
            <a:ext cx="5452561" cy="351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4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55" y="236369"/>
            <a:ext cx="714194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Г.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Почепцов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сформулював визначення </a:t>
            </a: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ефективної стратегії в галузі управління суспільною думкою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функція управління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охоплюють наступне: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передбачення, аналіз та інтерпретацію громадської думки, ставлень і спірних питань, що можуть позитивно або негативно вплинути на діяльність та плани організації;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консультування керівництва на всіх рівнях організації з питань прийняття рішень, визначення напрямків дії та комунікації з урахуванням як громадських наслідків його діяльності, так і соціальної й громадянської відповідальності організації в цілому;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постійну розробку, виконання і оцінку програм діяльності та комунікації з метою забезпечення розуміння цілей організації з боку інформованої публіки, що є важливою передумовою їх досягнення;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дослідження, реалізація та оцінка - на неперервній основі - програм діяльності і інформаційної політики, що дозволяє досягти суспільного розуміння на основі повної </a:t>
            </a:r>
            <a:r>
              <a:rPr lang="uk-UA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поінформованності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і дає змогу організації досягти своїх цілей;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планування і реалізацію зусиль організації впливати на соціальну політику;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143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00" algn="l"/>
              </a:tabLs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розробку цілей, складання плану та бюджету, добір і підготовку кадрів, визначення засобів управління ресурсами для виконання всього вищезазначеного.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327258"/>
            <a:ext cx="4745255" cy="607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2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54" y="438180"/>
            <a:ext cx="11752446" cy="150876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-діяльності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01450672"/>
              </p:ext>
            </p:extLst>
          </p:nvPr>
        </p:nvGraphicFramePr>
        <p:xfrm>
          <a:off x="33688" y="1482291"/>
          <a:ext cx="11954577" cy="5375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9235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884" y="1658252"/>
            <a:ext cx="112615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Засоби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-плану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Існує велика кількість інструментів зв'язків з громадськістю, вибір використання яких залежить від специфічних цілей організації.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хто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вважає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робота з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пресою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частка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рамках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рилейшнз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відповідає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дійсності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думку в 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самого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характеру. 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Спеціальні події</a:t>
            </a: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можуть створюватися для досягнення цілей зв'язків з громадськістю, це ярмарки, добродійні вечори, розпродажі, спортивні заходи, концерти, виставки, презентації, з'їзди і багато що інше.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Відзначимо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подіях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різного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роду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відрізняються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комерційних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некомерційних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 indent="342900" algn="just">
              <a:spcAft>
                <a:spcPts val="0"/>
              </a:spcAft>
              <a:tabLst>
                <a:tab pos="5715000" algn="l"/>
              </a:tabLs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Ефективний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засіб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дії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думку -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промови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публічні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Як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інструмент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зв'язків з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громадськістю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розглядуються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своєрідні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явища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скандали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чутки. При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управлінні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суспільними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стосунками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важно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враховувати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міфів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стереотипів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аудиторії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20575"/>
            <a:ext cx="12192000" cy="233742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39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рилейшнз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632" y="2011680"/>
            <a:ext cx="11810197" cy="4206240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-діяльність має цілеспрямований характер, від якого значно залежить її ефективність, знайомство зі сферою професійної діяльності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було б неповним без з'ясування сутності та складових  планування кампаній з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і реалізація в РR залежать від економічних, культурних, релігійних і соціальних особливостей її країни, в якій вона проводиться. Кампанію можна планувати в глобальному масштабі, але здійснювати її потрібно локально.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 конкретна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-діяльність виходить із цілей та стратегії організації, підпорядковується їм та націлена на їх найефективнішу реалізацію. Дослідники зазначають, що сьогодні зв'язки з громадськістю є чітко спланованими та науково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обгрунтованими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Активність установ та організацій перестає бути лише реакцією на раптові потрясіння.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кожному РR-плані є свої особливості, але всіх їх потрібно планувати як невід'ємну часину корпоративної стратегії. Будь-який план повинна базуватися на серйозному дослідженні. Необхідно ретельно його обдумувати, бачити кожну дрібницю. Нарешті, результати роботи потрібно ретельно оцінити. Найпопулярніша і часто використовувана 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-плану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програми, яка була запропонована американськими вченими, складається з: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Визначення проблеми.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Планування та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прграмування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Дії та комунікації.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Оцінки програми.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79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лосы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Полосы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Окаймление</Template>
  <TotalTime>2748</TotalTime>
  <Words>4165</Words>
  <Application>Microsoft Office PowerPoint</Application>
  <PresentationFormat>Широкоэкранный</PresentationFormat>
  <Paragraphs>170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Corbel</vt:lpstr>
      <vt:lpstr>Symbol</vt:lpstr>
      <vt:lpstr>Times New Roman</vt:lpstr>
      <vt:lpstr>Wingdings</vt:lpstr>
      <vt:lpstr>Полосы</vt:lpstr>
      <vt:lpstr>Тема 3. PR-програми: призначення, планування й реалізація</vt:lpstr>
      <vt:lpstr>ПЛАН</vt:lpstr>
      <vt:lpstr>Специфіка планування діяльності в сфері паблік рилейшнз</vt:lpstr>
      <vt:lpstr>Метою здійснення паблік рилейшнз - є встановлення двостороннього спілкування для з'ясування спільних уявлень чи інтересів i досягнення взаєморозуміння, що грунтується на правді, знанні та повної поінформованості</vt:lpstr>
      <vt:lpstr>Презентация PowerPoint</vt:lpstr>
      <vt:lpstr>Презентация PowerPoint</vt:lpstr>
      <vt:lpstr>Програма планування PR-діяльності у загальному вигляді управління суспільними стосунками включає наступні елементи: </vt:lpstr>
      <vt:lpstr>Презентация PowerPoint</vt:lpstr>
      <vt:lpstr>Основні складові  планування кампаній з паблік рилейшнз</vt:lpstr>
      <vt:lpstr>Презентация PowerPoint</vt:lpstr>
      <vt:lpstr>Презентация PowerPoint</vt:lpstr>
      <vt:lpstr>Презентация PowerPoint</vt:lpstr>
      <vt:lpstr>Презентация PowerPoint</vt:lpstr>
      <vt:lpstr>Вимоги до PR-фахівця при плануванні PR-діяльності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Особливості професійної діяльності з планування у галузі паблік рилейшнз на Україні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PR-програми: призначення, планування й реалізація</dc:title>
  <dc:creator>Учетная запись Майкрософт</dc:creator>
  <cp:lastModifiedBy>Учетная запись Майкрософт</cp:lastModifiedBy>
  <cp:revision>18</cp:revision>
  <dcterms:created xsi:type="dcterms:W3CDTF">2026-01-19T11:54:34Z</dcterms:created>
  <dcterms:modified xsi:type="dcterms:W3CDTF">2026-03-03T12:21:01Z</dcterms:modified>
</cp:coreProperties>
</file>