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342" r:id="rId5"/>
    <p:sldId id="343" r:id="rId6"/>
    <p:sldId id="330" r:id="rId7"/>
    <p:sldId id="344" r:id="rId8"/>
    <p:sldId id="345" r:id="rId9"/>
    <p:sldId id="334" r:id="rId10"/>
    <p:sldId id="335" r:id="rId11"/>
    <p:sldId id="332" r:id="rId12"/>
    <p:sldId id="346" r:id="rId13"/>
    <p:sldId id="333" r:id="rId14"/>
    <p:sldId id="347" r:id="rId15"/>
    <p:sldId id="348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1A2B5F-EE31-426A-A628-6EBCD8EE2D66}">
          <p14:sldIdLst>
            <p14:sldId id="256"/>
            <p14:sldId id="257"/>
            <p14:sldId id="258"/>
            <p14:sldId id="342"/>
            <p14:sldId id="343"/>
            <p14:sldId id="330"/>
            <p14:sldId id="344"/>
            <p14:sldId id="345"/>
            <p14:sldId id="334"/>
            <p14:sldId id="335"/>
            <p14:sldId id="332"/>
            <p14:sldId id="346"/>
            <p14:sldId id="333"/>
            <p14:sldId id="347"/>
            <p14:sldId id="348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57" autoAdjust="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01568-6C5C-4BCF-B2A9-3A76CB821245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A7E1-E6EF-4640-B701-22EBC395CC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742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3646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0473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78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783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78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814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МАКРОЕКОНОМІКА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6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116632"/>
            <a:ext cx="8640959" cy="648072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Інструменти </a:t>
            </a: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монетарної політики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ділять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дві групи: </a:t>
            </a:r>
          </a:p>
          <a:p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uk-UA" sz="2600" b="1" dirty="0">
                <a:solidFill>
                  <a:srgbClr val="0070C0"/>
                </a:solidFill>
              </a:rPr>
              <a:t> </a:t>
            </a:r>
            <a:r>
              <a:rPr lang="uk-UA" sz="2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Прямого впливу</a:t>
            </a:r>
            <a:r>
              <a:rPr lang="uk-UA" sz="2600" b="1" dirty="0">
                <a:solidFill>
                  <a:srgbClr val="0070C0"/>
                </a:solidFill>
              </a:rPr>
              <a:t>:</a:t>
            </a:r>
            <a:r>
              <a:rPr lang="uk-UA" sz="2600" b="1" i="1" dirty="0">
                <a:solidFill>
                  <a:srgbClr val="0070C0"/>
                </a:solidFill>
              </a:rPr>
              <a:t> </a:t>
            </a:r>
            <a:endParaRPr lang="uk-UA" sz="2600" b="1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механізм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готівкової емісії; </a:t>
            </a:r>
            <a:endParaRPr lang="uk-UA" sz="2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обмеження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кредитування ЦБ уряду та банківських установ; </a:t>
            </a:r>
            <a:endParaRPr lang="uk-UA" sz="2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пряме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регулювання позичкових операцій банків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визначення маржі;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обмеження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споживчого кредиту тощо.</a:t>
            </a:r>
          </a:p>
          <a:p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</a:t>
            </a:r>
            <a:r>
              <a:rPr lang="uk-UA" sz="2600" dirty="0">
                <a:solidFill>
                  <a:srgbClr val="0070C0"/>
                </a:solidFill>
              </a:rPr>
              <a:t>.</a:t>
            </a:r>
            <a:r>
              <a:rPr lang="uk-UA" sz="2600" dirty="0"/>
              <a:t>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Проте </a:t>
            </a:r>
            <a:r>
              <a:rPr lang="uk-UA" sz="2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основними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є інструменти </a:t>
            </a:r>
            <a:r>
              <a:rPr lang="uk-UA" sz="2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опосередкованого впливу: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операції на відкритому ринку;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регулювання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процентної ставки;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зміна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норм обов’язкового резервного покриття</a:t>
            </a:r>
          </a:p>
          <a:p>
            <a:pPr>
              <a:buFont typeface="Wingdings" panose="05000000000000000000" pitchFamily="2" charset="2"/>
              <a:buChar char="q"/>
            </a:pP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5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Операції НБУ на відкритому ринку: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купівля-продаж казначейських зобов’я­зань, власних зобов’язань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національного банку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(депозитних сертифікатів), а також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комерційних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векселів, інших цінних паперів та боргових зобов’язань.</a:t>
            </a:r>
          </a:p>
          <a:p>
            <a:r>
              <a:rPr lang="uk-UA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НБУ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600" b="1" i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скуповує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облігації в обмін на гроші, і в такий спосіб збільшує масу грошей в обігу, або ж </a:t>
            </a:r>
            <a:r>
              <a:rPr lang="uk-UA" sz="2600" b="1" i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продає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облігації в обмін на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гроші -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зменшує масу грошей в обігу.</a:t>
            </a:r>
          </a:p>
          <a:p>
            <a:r>
              <a:rPr lang="uk-UA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операцій на відкритому ринку – змінити порівняно з попитом наявну пропозицію грошей і облігацій щоб </a:t>
            </a:r>
            <a:r>
              <a:rPr lang="uk-UA" sz="2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змінити процентну ставку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(відсоток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доходу, який влаштовував би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власників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таких активів).  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99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92515"/>
              </p:ext>
            </p:extLst>
          </p:nvPr>
        </p:nvGraphicFramePr>
        <p:xfrm>
          <a:off x="0" y="764704"/>
          <a:ext cx="6228184" cy="5210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Picture" r:id="rId4" imgW="3486240" imgH="2676600" progId="Word.Picture.8">
                  <p:embed/>
                </p:oleObj>
              </mc:Choice>
              <mc:Fallback>
                <p:oleObj name="Picture" r:id="rId4" imgW="3486240" imgH="26766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4704"/>
                        <a:ext cx="6228184" cy="5210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28329" y="332656"/>
            <a:ext cx="4043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Операції НБУ на відкритому ринку: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404664"/>
            <a:ext cx="3275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/>
            <a:r>
              <a:rPr lang="uk-UA" sz="1600" dirty="0">
                <a:solidFill>
                  <a:srgbClr val="7030A0"/>
                </a:solidFill>
              </a:rPr>
              <a:t>Реальний приріст грошової маси 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 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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LM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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rgbClr val="7030A0"/>
                </a:solidFill>
              </a:rPr>
              <a:t>(</a:t>
            </a:r>
            <a:r>
              <a:rPr lang="uk-UA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купівля облігацій</a:t>
            </a:r>
            <a:r>
              <a:rPr lang="uk-UA" sz="1600" dirty="0">
                <a:solidFill>
                  <a:srgbClr val="7030A0"/>
                </a:solidFill>
              </a:rPr>
              <a:t>)</a:t>
            </a:r>
          </a:p>
          <a:p>
            <a:pPr indent="360000"/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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 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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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600" b="1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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uk-UA" sz="1600" b="1" baseline="30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sz="1600" dirty="0">
                <a:solidFill>
                  <a:srgbClr val="7030A0"/>
                </a:solidFill>
              </a:rPr>
              <a:t>, а потім через вплив на рівень інвестицій</a:t>
            </a:r>
          </a:p>
          <a:p>
            <a:pPr indent="360000"/>
            <a:r>
              <a:rPr lang="uk-UA" sz="1600" dirty="0">
                <a:solidFill>
                  <a:srgbClr val="7030A0"/>
                </a:solidFill>
                <a:sym typeface="Symbol"/>
              </a:rPr>
              <a:t></a:t>
            </a:r>
            <a:r>
              <a:rPr lang="uk-UA" sz="1600" dirty="0">
                <a:solidFill>
                  <a:srgbClr val="7030A0"/>
                </a:solidFill>
              </a:rPr>
              <a:t> зростають видатки і доходи 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</a:t>
            </a:r>
            <a:r>
              <a:rPr lang="uk-UA" sz="1600" dirty="0">
                <a:solidFill>
                  <a:srgbClr val="7030A0"/>
                </a:solidFill>
              </a:rPr>
              <a:t> – новий стан рівноваги</a:t>
            </a:r>
          </a:p>
          <a:p>
            <a:pPr indent="360000"/>
            <a:r>
              <a:rPr lang="uk-UA" sz="1600" dirty="0" smtClean="0">
                <a:solidFill>
                  <a:srgbClr val="7030A0"/>
                </a:solidFill>
              </a:rPr>
              <a:t>Механізм </a:t>
            </a:r>
            <a:r>
              <a:rPr lang="uk-UA" sz="1600" dirty="0">
                <a:solidFill>
                  <a:srgbClr val="7030A0"/>
                </a:solidFill>
              </a:rPr>
              <a:t>економічного саморегулювання через приріст грошової маси </a:t>
            </a:r>
            <a:r>
              <a:rPr lang="uk-UA" sz="1600" i="1" dirty="0">
                <a:solidFill>
                  <a:srgbClr val="7030A0"/>
                </a:solidFill>
              </a:rPr>
              <a:t>збільшує</a:t>
            </a:r>
            <a:r>
              <a:rPr lang="uk-UA" sz="1600" dirty="0">
                <a:solidFill>
                  <a:srgbClr val="7030A0"/>
                </a:solidFill>
              </a:rPr>
              <a:t> зрівноважений приріст доходу та </a:t>
            </a:r>
            <a:r>
              <a:rPr lang="uk-UA" sz="1600" i="1" dirty="0">
                <a:solidFill>
                  <a:srgbClr val="7030A0"/>
                </a:solidFill>
              </a:rPr>
              <a:t>зменшує</a:t>
            </a:r>
            <a:r>
              <a:rPr lang="uk-UA" sz="1600" dirty="0">
                <a:solidFill>
                  <a:srgbClr val="7030A0"/>
                </a:solidFill>
              </a:rPr>
              <a:t> зрівноважену процентну ставку.</a:t>
            </a:r>
          </a:p>
          <a:p>
            <a:pPr indent="360000"/>
            <a:r>
              <a:rPr lang="uk-UA" sz="1600" dirty="0" smtClean="0">
                <a:solidFill>
                  <a:srgbClr val="7030A0"/>
                </a:solidFill>
              </a:rPr>
              <a:t>У </a:t>
            </a:r>
            <a:r>
              <a:rPr lang="uk-UA" sz="1600" dirty="0">
                <a:solidFill>
                  <a:srgbClr val="7030A0"/>
                </a:solidFill>
              </a:rPr>
              <a:t>точці 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uk-UA" sz="16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1600" dirty="0">
                <a:solidFill>
                  <a:srgbClr val="7030A0"/>
                </a:solidFill>
              </a:rPr>
              <a:t> – люди прагнуть більше реальних грошей, бо процентна ставка значно впала.</a:t>
            </a:r>
          </a:p>
          <a:p>
            <a:pPr indent="360000"/>
            <a:r>
              <a:rPr lang="uk-UA" sz="1600" dirty="0" smtClean="0">
                <a:solidFill>
                  <a:srgbClr val="7030A0"/>
                </a:solidFill>
              </a:rPr>
              <a:t>Проте </a:t>
            </a:r>
            <a:r>
              <a:rPr lang="uk-UA" sz="1600" dirty="0">
                <a:solidFill>
                  <a:srgbClr val="7030A0"/>
                </a:solidFill>
              </a:rPr>
              <a:t>у точці 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uk-UA" sz="16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1600" baseline="-25000" dirty="0">
                <a:solidFill>
                  <a:srgbClr val="7030A0"/>
                </a:solidFill>
              </a:rPr>
              <a:t> </a:t>
            </a:r>
            <a:r>
              <a:rPr lang="uk-UA" sz="1600" dirty="0">
                <a:solidFill>
                  <a:srgbClr val="7030A0"/>
                </a:solidFill>
              </a:rPr>
              <a:t>– надлишок попиту на товари ( </a:t>
            </a:r>
            <a:r>
              <a:rPr lang="uk-UA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</a:t>
            </a:r>
            <a:r>
              <a:rPr lang="uk-UA" sz="1600" dirty="0">
                <a:solidFill>
                  <a:srgbClr val="7030A0"/>
                </a:solidFill>
              </a:rPr>
              <a:t>, скорочення товарних запасів) </a:t>
            </a:r>
            <a:r>
              <a:rPr lang="uk-UA" sz="1600" dirty="0">
                <a:solidFill>
                  <a:srgbClr val="7030A0"/>
                </a:solidFill>
                <a:sym typeface="Symbol"/>
              </a:rPr>
              <a:t></a:t>
            </a:r>
            <a:r>
              <a:rPr lang="uk-UA" sz="1600" dirty="0">
                <a:solidFill>
                  <a:srgbClr val="7030A0"/>
                </a:solidFill>
              </a:rPr>
              <a:t> розширюється ВНП </a:t>
            </a:r>
            <a:r>
              <a:rPr lang="uk-UA" sz="1600" dirty="0" smtClean="0">
                <a:solidFill>
                  <a:srgbClr val="7030A0"/>
                </a:solidFill>
              </a:rPr>
              <a:t>(рух </a:t>
            </a:r>
            <a:r>
              <a:rPr lang="uk-UA" sz="1600" dirty="0">
                <a:solidFill>
                  <a:srgbClr val="7030A0"/>
                </a:solidFill>
              </a:rPr>
              <a:t>по графіку </a:t>
            </a:r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</a:t>
            </a:r>
            <a:r>
              <a:rPr lang="en-US" sz="1600" dirty="0">
                <a:solidFill>
                  <a:srgbClr val="7030A0"/>
                </a:solidFill>
                <a:sym typeface="Symbol"/>
              </a:rPr>
              <a:t></a:t>
            </a:r>
            <a:r>
              <a:rPr lang="uk-UA" sz="1600" dirty="0">
                <a:solidFill>
                  <a:srgbClr val="7030A0"/>
                </a:solidFill>
              </a:rPr>
              <a:t>), </a:t>
            </a:r>
            <a:r>
              <a:rPr lang="uk-UA" sz="1600" dirty="0" smtClean="0">
                <a:solidFill>
                  <a:srgbClr val="7030A0"/>
                </a:solidFill>
              </a:rPr>
              <a:t>збільшується </a:t>
            </a:r>
            <a:r>
              <a:rPr lang="uk-UA" sz="1600" dirty="0">
                <a:solidFill>
                  <a:srgbClr val="7030A0"/>
                </a:solidFill>
              </a:rPr>
              <a:t>попит на гроші, а </a:t>
            </a:r>
            <a:r>
              <a:rPr lang="uk-UA" sz="1600" b="1" dirty="0">
                <a:solidFill>
                  <a:srgbClr val="7030A0"/>
                </a:solidFill>
              </a:rPr>
              <a:t>таке зростання має бути зупинене вищими процентними ставками.</a:t>
            </a:r>
          </a:p>
        </p:txBody>
      </p:sp>
    </p:spTree>
    <p:extLst>
      <p:ext uri="{BB962C8B-B14F-4D97-AF65-F5344CB8AC3E}">
        <p14:creationId xmlns:p14="http://schemas.microsoft.com/office/powerpoint/2010/main" val="25612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260648"/>
            <a:ext cx="8640959" cy="640871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Передатний 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процес взаємодії, за якого зміни монетарної політики впливають на величину сукупного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попиту. 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Передатний механізм діє в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два етапи:</a:t>
            </a:r>
          </a:p>
          <a:p>
            <a:pPr marL="0" indent="0"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І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приріст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реальних залишків створює неврівноваженість інвестиційного портфеля (за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наявних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процентних ставок і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доходів домогосподарства утримують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грошей більше, ніж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того бажають).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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домогосподарства прагнуть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зменшити суму грошей, яку вони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утримують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за рахунок купівлі інших активів.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 </a:t>
            </a:r>
            <a:r>
              <a:rPr lang="uk-UA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зміна </a:t>
            </a:r>
            <a:r>
              <a:rPr lang="uk-UA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величини пропозиції змінює процентні ставки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ІІ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настає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тоді, коли </a:t>
            </a:r>
            <a:r>
              <a:rPr lang="uk-UA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зміна процентних ставок впливає на величину сукупного </a:t>
            </a:r>
            <a:r>
              <a:rPr lang="uk-UA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попиту.</a:t>
            </a:r>
          </a:p>
          <a:p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Висновок: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b="1" i="1" dirty="0">
                <a:solidFill>
                  <a:srgbClr val="0070C0"/>
                </a:solidFill>
              </a:rPr>
              <a:t>приріст грошової маси (</a:t>
            </a:r>
            <a:r>
              <a:rPr lang="en-US" b="1" i="1" dirty="0">
                <a:solidFill>
                  <a:srgbClr val="0070C0"/>
                </a:solidFill>
              </a:rPr>
              <a:t>LM </a:t>
            </a:r>
            <a:r>
              <a:rPr lang="en-US" b="1" i="1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b="1" i="1" dirty="0">
                <a:solidFill>
                  <a:srgbClr val="0070C0"/>
                </a:solidFill>
              </a:rPr>
              <a:t> LM</a:t>
            </a:r>
            <a:r>
              <a:rPr lang="en-US" b="1" i="1" dirty="0">
                <a:solidFill>
                  <a:srgbClr val="0070C0"/>
                </a:solidFill>
                <a:sym typeface="Symbol"/>
              </a:rPr>
              <a:t></a:t>
            </a:r>
            <a:r>
              <a:rPr lang="uk-UA" b="1" i="1" dirty="0">
                <a:solidFill>
                  <a:srgbClr val="0070C0"/>
                </a:solidFill>
              </a:rPr>
              <a:t>) спочатку спричиняє зниження процентних ставок, а потім підвищує сукупний попит.</a:t>
            </a:r>
          </a:p>
          <a:p>
            <a:endParaRPr lang="uk-UA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77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7947" y="404112"/>
            <a:ext cx="8884096" cy="5141114"/>
            <a:chOff x="2181" y="6448"/>
            <a:chExt cx="7200" cy="4320"/>
          </a:xfrm>
        </p:grpSpPr>
        <p:sp>
          <p:nvSpPr>
            <p:cNvPr id="4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181" y="6448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2561" y="6885"/>
              <a:ext cx="1553" cy="222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538" y="6885"/>
              <a:ext cx="1553" cy="222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6373" y="6885"/>
              <a:ext cx="1412" cy="222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2000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Видатки реагують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2000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на зміну процентних ставок</a:t>
              </a:r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8067" y="6885"/>
              <a:ext cx="1271" cy="222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2000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ВНП реагує на зміни сукупного попиту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2703" y="6981"/>
              <a:ext cx="1347" cy="20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ea typeface="Times New Roman" pitchFamily="18" charset="0"/>
                  <a:cs typeface="Arial" pitchFamily="34" charset="0"/>
                </a:rPr>
                <a:t>Зміна величини реальної пропозиції грошей</a:t>
              </a:r>
              <a:endParaRPr kumimoji="0" lang="uk-UA" altLang="uk-UA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679" y="6981"/>
              <a:ext cx="1271" cy="19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2000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Переформування портфелю активів змінює ціни на активи і процентні ставки</a:t>
              </a: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114" y="8000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6091" y="800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7785" y="800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703" y="9811"/>
              <a:ext cx="1270" cy="5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uk-UA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M</a:t>
              </a:r>
              <a:r>
                <a:rPr kumimoji="0" lang="en-US" altLang="uk-UA" sz="28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endParaRPr kumimoji="0" lang="en-US" alt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516" y="9811"/>
              <a:ext cx="1553" cy="5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uk-UA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alt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514" y="9811"/>
              <a:ext cx="141" cy="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6514" y="9811"/>
              <a:ext cx="1130" cy="5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uk-UA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en-US" alt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8067" y="9837"/>
              <a:ext cx="1130" cy="5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uk-UA" sz="2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  <a:cs typeface="Arial" pitchFamily="34" charset="0"/>
                </a:rPr>
                <a:t>AD</a:t>
              </a:r>
              <a:endParaRPr kumimoji="0" lang="en-US" altLang="uk-UA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3973" y="10090"/>
              <a:ext cx="565" cy="139"/>
            </a:xfrm>
            <a:prstGeom prst="rightArrow">
              <a:avLst>
                <a:gd name="adj1" fmla="val 50000"/>
                <a:gd name="adj2" fmla="val 10161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6091" y="10090"/>
              <a:ext cx="423" cy="139"/>
            </a:xfrm>
            <a:prstGeom prst="rightArrow">
              <a:avLst>
                <a:gd name="adj1" fmla="val 50000"/>
                <a:gd name="adj2" fmla="val 760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7644" y="10090"/>
              <a:ext cx="423" cy="139"/>
            </a:xfrm>
            <a:prstGeom prst="rightArrow">
              <a:avLst>
                <a:gd name="adj1" fmla="val 50000"/>
                <a:gd name="adj2" fmla="val 760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5468" y="166470"/>
            <a:ext cx="3594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Передатний механізм </a:t>
            </a:r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0876" y="5101329"/>
            <a:ext cx="89331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NB!</a:t>
            </a:r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1) </a:t>
            </a:r>
            <a:r>
              <a:rPr lang="uk-UA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коли порушення рівноваги портфелю активів не спричиняє зміни </a:t>
            </a:r>
            <a:r>
              <a:rPr lang="uk-UA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процентної </a:t>
            </a:r>
            <a:r>
              <a:rPr lang="uk-UA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ставки, або ж </a:t>
            </a:r>
          </a:p>
          <a:p>
            <a:pPr lvl="0"/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uk-UA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величина видатків не реагує на зміни процентних ставок,</a:t>
            </a:r>
          </a:p>
          <a:p>
            <a:r>
              <a:rPr lang="uk-UA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 між величинами грошової маси і ВНП не існує механізму зв’язку.</a:t>
            </a:r>
          </a:p>
        </p:txBody>
      </p:sp>
    </p:spTree>
    <p:extLst>
      <p:ext uri="{BB962C8B-B14F-4D97-AF65-F5344CB8AC3E}">
        <p14:creationId xmlns:p14="http://schemas.microsoft.com/office/powerpoint/2010/main" val="29386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Регулювання процентної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ставки: </a:t>
            </a:r>
            <a:r>
              <a:rPr lang="uk-UA" dirty="0" smtClean="0"/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надання позики кредитним банкам з боку центрального банку під заставу векселів.</a:t>
            </a:r>
          </a:p>
          <a:p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Коли комерційний банк бере в ЦБ позику, він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бере на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себе боргове зобов’язання,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що гарантується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державними цінними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паперами. Позика використовується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як надлишковий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резерв, що надає йому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можливість відкривати додаткові кредитні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рахунки.</a:t>
            </a:r>
          </a:p>
          <a:p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НБУ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встановлює облікову та ломбардну процентні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ставки.</a:t>
            </a:r>
          </a:p>
          <a:p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Облікова процентна ставка </a:t>
            </a:r>
            <a:r>
              <a:rPr lang="uk-UA" b="1" dirty="0">
                <a:solidFill>
                  <a:schemeClr val="tx2"/>
                </a:solidFill>
              </a:rPr>
              <a:t>—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вартість отриманих комерційним банком надлишкових резервів (кредитів центрального банку). </a:t>
            </a:r>
            <a:endParaRPr lang="uk-UA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Ломбардна процентна ставка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це процент, що стягується з комерційних банків за надання їм кредитів під заставу цінних паперів. </a:t>
            </a:r>
            <a:endParaRPr lang="uk-UA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38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solidFill>
                  <a:schemeClr val="tx2"/>
                </a:solidFill>
              </a:rPr>
              <a:t>Якщо </a:t>
            </a:r>
            <a:r>
              <a:rPr lang="uk-UA" b="1" dirty="0">
                <a:solidFill>
                  <a:schemeClr val="tx2"/>
                </a:solidFill>
              </a:rPr>
              <a:t>облікова ставка знижується, то комерційні банки збільшують попит на </a:t>
            </a:r>
            <a:r>
              <a:rPr lang="uk-UA" b="1" dirty="0" smtClean="0">
                <a:solidFill>
                  <a:schemeClr val="tx2"/>
                </a:solidFill>
              </a:rPr>
              <a:t>кредити</a:t>
            </a:r>
            <a:r>
              <a:rPr lang="uk-UA" b="1" dirty="0">
                <a:solidFill>
                  <a:schemeClr val="tx2"/>
                </a:solidFill>
              </a:rPr>
              <a:t>, і навпаки. </a:t>
            </a:r>
            <a:endParaRPr lang="uk-UA" b="1" dirty="0" smtClean="0">
              <a:solidFill>
                <a:schemeClr val="tx2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Отже</a:t>
            </a:r>
            <a:r>
              <a:rPr lang="uk-UA" b="1" dirty="0" smtClean="0">
                <a:solidFill>
                  <a:schemeClr val="tx2"/>
                </a:solidFill>
              </a:rPr>
              <a:t>: </a:t>
            </a:r>
            <a:r>
              <a:rPr lang="uk-UA" b="1" i="1" dirty="0">
                <a:solidFill>
                  <a:srgbClr val="0070C0"/>
                </a:solidFill>
              </a:rPr>
              <a:t>через зміну облікової ставки центрального банку та процентних ставок комерційних банків збільшується або зменшується пропозиція кредитних ресурсів</a:t>
            </a:r>
            <a:r>
              <a:rPr lang="uk-UA" b="1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uk-UA" b="1" dirty="0">
                <a:solidFill>
                  <a:schemeClr val="tx2"/>
                </a:solidFill>
              </a:rPr>
              <a:t>Актуальність проблеми визначення оптимального рівня ставки рефінансування має кілька аспектів: </a:t>
            </a:r>
            <a:endParaRPr lang="uk-UA" b="1" dirty="0" smtClean="0">
              <a:solidFill>
                <a:schemeClr val="tx2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по-перше</a:t>
            </a:r>
            <a:r>
              <a:rPr lang="uk-UA" b="1" dirty="0">
                <a:solidFill>
                  <a:schemeClr val="tx2"/>
                </a:solidFill>
              </a:rPr>
              <a:t>, кількісний результат впливу цього інструменту </a:t>
            </a:r>
            <a:r>
              <a:rPr lang="uk-UA" b="1" dirty="0" smtClean="0">
                <a:solidFill>
                  <a:schemeClr val="tx2"/>
                </a:solidFill>
              </a:rPr>
              <a:t>складно </a:t>
            </a:r>
            <a:r>
              <a:rPr lang="uk-UA" b="1" dirty="0">
                <a:solidFill>
                  <a:schemeClr val="tx2"/>
                </a:solidFill>
              </a:rPr>
              <a:t>оцінити заздалегідь; </a:t>
            </a:r>
            <a:endParaRPr lang="uk-UA" b="1" dirty="0" smtClean="0">
              <a:solidFill>
                <a:schemeClr val="tx2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по-друге</a:t>
            </a:r>
            <a:r>
              <a:rPr lang="uk-UA" b="1" dirty="0">
                <a:solidFill>
                  <a:schemeClr val="tx2"/>
                </a:solidFill>
              </a:rPr>
              <a:t>, </a:t>
            </a:r>
            <a:r>
              <a:rPr lang="uk-UA" b="1" dirty="0" smtClean="0">
                <a:solidFill>
                  <a:schemeClr val="tx2"/>
                </a:solidFill>
              </a:rPr>
              <a:t>розрив у термінах </a:t>
            </a:r>
            <a:r>
              <a:rPr lang="uk-UA" b="1" dirty="0">
                <a:solidFill>
                  <a:schemeClr val="tx2"/>
                </a:solidFill>
              </a:rPr>
              <a:t>між використанням цього інструмента та ефектом від його застосування (лаг) є достатньо великим і також складно передбачуваним; </a:t>
            </a:r>
            <a:endParaRPr lang="uk-UA" b="1" dirty="0" smtClean="0">
              <a:solidFill>
                <a:schemeClr val="tx2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по-третє</a:t>
            </a:r>
            <a:r>
              <a:rPr lang="uk-UA" b="1" dirty="0">
                <a:solidFill>
                  <a:schemeClr val="tx2"/>
                </a:solidFill>
              </a:rPr>
              <a:t>, ефективність маніпулювання ставкою рефінансування залежить від міри координованості багатьох напрямків економічної політики.</a:t>
            </a:r>
          </a:p>
          <a:p>
            <a:endParaRPr lang="uk-UA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Зміна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 обов’язкового резервного покриття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важливий інструмент впливу ЦБ через базу грошової маси на кредитоспроможність комерційних банків та рівень грошової мультиплікації. Зазначений інструмент переважно використовується для вирішення</a:t>
            </a:r>
            <a:r>
              <a:rPr lang="uk-UA" dirty="0"/>
              <a:t> </a:t>
            </a:r>
            <a:r>
              <a:rPr lang="uk-UA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довготермінових</a:t>
            </a:r>
            <a:r>
              <a:rPr lang="uk-UA" dirty="0"/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завдань грошово-кредитної політики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367200" indent="-360000">
              <a:spcBef>
                <a:spcPts val="500"/>
              </a:spcBef>
            </a:pP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НБУ</a:t>
            </a:r>
            <a:r>
              <a:rPr lang="uk-UA" dirty="0" smtClean="0"/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встановлює банкам нормативи обов’язкового резервування коштів, керуючись такими вимогами закону:</a:t>
            </a:r>
          </a:p>
          <a:p>
            <a:pPr marL="367200" indent="-360000">
              <a:spcBef>
                <a:spcPts val="500"/>
              </a:spcBef>
            </a:pPr>
            <a:r>
              <a:rPr lang="uk-UA" b="1" dirty="0">
                <a:solidFill>
                  <a:srgbClr val="FF0000"/>
                </a:solidFill>
              </a:rPr>
              <a:t>по-перше,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однаковим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розміром для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всіх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банків: у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процентному відношенні до загальної суми залучених банком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коштів; </a:t>
            </a:r>
          </a:p>
          <a:p>
            <a:pPr marL="367200" indent="-360000">
              <a:spcBef>
                <a:spcPts val="50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по-друге</a:t>
            </a:r>
            <a:r>
              <a:rPr lang="uk-UA" b="1" dirty="0">
                <a:solidFill>
                  <a:srgbClr val="FF0000"/>
                </a:solidFill>
              </a:rPr>
              <a:t>,</a:t>
            </a:r>
            <a:r>
              <a:rPr lang="uk-UA" dirty="0"/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для різних видів зобов’язань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встановлюються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різні норми обов’язкових резервів; </a:t>
            </a:r>
          </a:p>
          <a:p>
            <a:pPr marL="367200" indent="-360000">
              <a:spcBef>
                <a:spcPts val="500"/>
              </a:spcBef>
            </a:pPr>
            <a:r>
              <a:rPr lang="uk-UA" b="1" dirty="0">
                <a:solidFill>
                  <a:srgbClr val="FF0000"/>
                </a:solidFill>
              </a:rPr>
              <a:t>по-третє,</a:t>
            </a:r>
            <a:r>
              <a:rPr lang="uk-UA" dirty="0"/>
              <a:t>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підвищення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норм резерву набирає чинності не раніше ніж через 10 днів після його опублікування</a:t>
            </a:r>
            <a:r>
              <a:rPr lang="uk-UA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43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7.3.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Теоретичні основи, мета та інструменти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бюджетно-податкової політики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518" y="1717651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Бюджетно-податкова (фіскальна) політика </a:t>
            </a:r>
            <a:r>
              <a:rPr lang="uk-UA" b="1" dirty="0">
                <a:solidFill>
                  <a:schemeClr val="tx2"/>
                </a:solidFill>
              </a:rPr>
              <a:t>—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вплив держави на економіку з метою вирівнювання циклічних коливань за допомогою державних видатків та системи оподаткування</a:t>
            </a:r>
            <a:endParaRPr lang="uk-UA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</a:t>
            </a:r>
            <a:r>
              <a:rPr lang="uk-UA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бюджетно-податкової політики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підпорядковується стратегічній меті соціально-економічної політики держави і скерована на забезпечення</a:t>
            </a:r>
            <a:r>
              <a:rPr lang="uk-UA" sz="2600" b="1" dirty="0" smtClean="0">
                <a:solidFill>
                  <a:srgbClr val="FF0000"/>
                </a:solidFill>
              </a:rPr>
              <a:t> зростання обсягу ВВП і зайнятості та зниження інфляції </a:t>
            </a:r>
            <a:endParaRPr lang="uk-UA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Інструменти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фіскальної політики: </a:t>
            </a:r>
          </a:p>
          <a:p>
            <a:endParaRPr lang="uk-UA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система оподаткування; </a:t>
            </a:r>
            <a:endParaRPr lang="uk-UA" sz="2800" b="1" dirty="0">
              <a:solidFill>
                <a:schemeClr val="tx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державна закупівля товарів і </a:t>
            </a:r>
            <a:r>
              <a:rPr lang="uk-UA" sz="2800" b="1" dirty="0" smtClean="0">
                <a:solidFill>
                  <a:schemeClr val="tx2"/>
                </a:solidFill>
              </a:rPr>
              <a:t>послуг (видатки); </a:t>
            </a:r>
            <a:endParaRPr lang="uk-UA" sz="2800" b="1" dirty="0">
              <a:solidFill>
                <a:schemeClr val="tx2"/>
              </a:solidFill>
            </a:endParaRP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трансферти.</a:t>
            </a:r>
            <a:endParaRPr lang="uk-UA" sz="2800" b="1" dirty="0">
              <a:solidFill>
                <a:schemeClr val="tx2"/>
              </a:solidFill>
            </a:endParaRPr>
          </a:p>
          <a:p>
            <a:endParaRPr lang="uk-UA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Вирівнювання циклічних коливань відбувається шляхом:</a:t>
            </a:r>
            <a:endParaRPr lang="uk-UA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>
                <a:solidFill>
                  <a:schemeClr val="tx2"/>
                </a:solidFill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</a:rPr>
              <a:t>забезпечення стабільності ВВП;</a:t>
            </a:r>
            <a:endParaRPr lang="uk-UA" sz="28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>
                <a:solidFill>
                  <a:schemeClr val="tx2"/>
                </a:solidFill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</a:rPr>
              <a:t>ефективного розподілу ресурсів;</a:t>
            </a:r>
            <a:endParaRPr lang="uk-UA" sz="28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 впливу на рівень цін</a:t>
            </a:r>
            <a:endParaRPr lang="uk-U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48347"/>
            <a:ext cx="8640960" cy="3877815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Модель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макроекономічної рівноваги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IS-LM» як теоретична основа економічної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політики.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Теоретичні основи, мета та інструменти грошово-кредитної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політики.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3</a:t>
            </a:r>
            <a:r>
              <a:rPr lang="uk-UA" sz="2800" b="1" dirty="0">
                <a:solidFill>
                  <a:schemeClr val="tx2"/>
                </a:solidFill>
              </a:rPr>
              <a:t>. Теоретичні основи, мета та інструменти бюджетно-податкової </a:t>
            </a:r>
            <a:r>
              <a:rPr lang="uk-UA" sz="2800" b="1" dirty="0" smtClean="0">
                <a:solidFill>
                  <a:schemeClr val="tx2"/>
                </a:solidFill>
              </a:rPr>
              <a:t>політики.</a:t>
            </a:r>
            <a:r>
              <a:rPr lang="uk-UA" sz="2800" b="1" dirty="0">
                <a:solidFill>
                  <a:schemeClr val="tx2"/>
                </a:solidFill>
              </a:rPr>
              <a:t/>
            </a:r>
            <a:br>
              <a:rPr lang="uk-UA" sz="2800" b="1" dirty="0">
                <a:solidFill>
                  <a:schemeClr val="tx2"/>
                </a:solidFill>
              </a:rPr>
            </a:br>
            <a:endParaRPr lang="uk-UA" sz="2800" b="1" dirty="0">
              <a:solidFill>
                <a:schemeClr val="tx2"/>
              </a:solidFill>
            </a:endParaRPr>
          </a:p>
          <a:p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800200"/>
          </a:xfrm>
        </p:spPr>
        <p:txBody>
          <a:bodyPr/>
          <a:lstStyle/>
          <a:p>
            <a:r>
              <a:rPr lang="uk-UA" sz="2800" b="1" dirty="0" smtClean="0"/>
              <a:t>ТЕМА 7. </a:t>
            </a:r>
            <a:br>
              <a:rPr lang="uk-UA" sz="2800" b="1" dirty="0" smtClean="0"/>
            </a:br>
            <a:r>
              <a:rPr lang="uk-UA" sz="2800" b="1" dirty="0" smtClean="0"/>
              <a:t>МОДЕЛЬ «</a:t>
            </a:r>
            <a:r>
              <a:rPr lang="en-US" sz="2800" b="1" dirty="0" smtClean="0"/>
              <a:t>IS-LM</a:t>
            </a:r>
            <a:r>
              <a:rPr lang="uk-UA" sz="2800" b="1" dirty="0" smtClean="0"/>
              <a:t>». </a:t>
            </a:r>
            <a:br>
              <a:rPr lang="uk-UA" sz="2800" b="1" dirty="0" smtClean="0"/>
            </a:br>
            <a:r>
              <a:rPr lang="uk-UA" sz="2800" b="1" dirty="0" smtClean="0"/>
              <a:t>МОНЕТАРНА ТА ФІСКАЛЬНА ПОЛІТИКА</a:t>
            </a:r>
            <a:r>
              <a:rPr lang="en-US" sz="2800" b="1" dirty="0" smtClean="0"/>
              <a:t> </a:t>
            </a:r>
            <a:r>
              <a:rPr lang="uk-UA" sz="2800" b="1" dirty="0" smtClean="0"/>
              <a:t>ДЕРЖАВИ. 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9067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Доходи державного бюджету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грошові відносини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площині розподілу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ВВП для виконання державою своїх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функцій</a:t>
            </a:r>
          </a:p>
          <a:p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Доходи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бюджетів України поділяються на доходи Державного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 місцевих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бюджетів. Розмежування загальнодержавних податків між рівнями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бюджетної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системи здійснюється відповідно до чинного законодавства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Доходи Державного бюджету України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формуються за рахунок: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податкових надходжень;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 неподаткових надходжень і доходів від операцій з капіталом,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що перебуває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загальнодержавній власності;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3) доходів державних цільових фондів;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4) інших доходів, передбачених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законодавством.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02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296" y="631410"/>
            <a:ext cx="86831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Видатки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Державного бюджету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скеровуються на виконання державою функцій політичного, соціального та економічного регулювання. </a:t>
            </a: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Видатки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платежі, які не підлягають поверненню, не створюють та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покривають фінансові вимоги. </a:t>
            </a:r>
          </a:p>
          <a:p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Державні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видатки здійснюються за статтями на підставі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бюджетної класифікації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uk-UA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</a:t>
            </a:r>
            <a:r>
              <a:rPr lang="uk-UA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функціональним призначенням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видатки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об’єднують у п’ять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груп: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фінансування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державних послуг загального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призначення;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фінансування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виробництва суспільних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товарів;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фінансування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державних послуг, пов’язаних з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економічною діяльністю;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видатки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державних цільових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фондів;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інші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видатки. </a:t>
            </a:r>
          </a:p>
        </p:txBody>
      </p:sp>
    </p:spTree>
    <p:extLst>
      <p:ext uri="{BB962C8B-B14F-4D97-AF65-F5344CB8AC3E}">
        <p14:creationId xmlns:p14="http://schemas.microsoft.com/office/powerpoint/2010/main" val="16715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755" y="40466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економічними характеристиками видатки поділяються на </a:t>
            </a:r>
            <a:r>
              <a:rPr lang="uk-UA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поточні  видатки і видатки </a:t>
            </a:r>
            <a:r>
              <a:rPr lang="uk-UA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розвитку.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Поточні видатки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видатки бюджетів на фінансування підприємств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установ, організацій, органів), що наявні на початок бюджетного року, а </a:t>
            </a:r>
          </a:p>
          <a:p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також фінансування заходів соціального захисту населення та інших заходів. </a:t>
            </a:r>
          </a:p>
          <a:p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Видатки розвитку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видатки бюджетів на фінансування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інвестиційної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 інноваційної діяльності; структурну перебудову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економіки; субвенції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 інші видатки. </a:t>
            </a:r>
          </a:p>
        </p:txBody>
      </p:sp>
    </p:spTree>
    <p:extLst>
      <p:ext uri="{BB962C8B-B14F-4D97-AF65-F5344CB8AC3E}">
        <p14:creationId xmlns:p14="http://schemas.microsoft.com/office/powerpoint/2010/main" val="41121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	Видатки </a:t>
            </a:r>
            <a:r>
              <a:rPr lang="uk-UA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Державного бюджету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здійснюються також у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таких формах:</a:t>
            </a: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Дотації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особливий вид асигнувань з Державного бюджету, який використовується для збалансування доходів і видатків місцевих бюджетів та покриття касових збитків окремих державних підприємств. </a:t>
            </a: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Субсидії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це допомоги, які виплачуються з державного бюджету з метою підтримки населення, певних видів підприємницької діяльності, сфер і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галузей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народного господарства, розвиток яких має велике значення для економіки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Субвенції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один з видів державної фінансової допомоги центральним або місцевим органам виконавчої влади під конкретні цілі. Субвенції використовуються також для санації підприємств, яким загрожує банкрутство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90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Фіскальна політика може бути дискреційною і автоматичною.</a:t>
            </a:r>
          </a:p>
          <a:p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Дискреційна </a:t>
            </a:r>
            <a:r>
              <a:rPr lang="uk-U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політика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використання державою законодавчої бази, що встановлює нові обсяги державних закупівель та податків, які мають цільовий вплив на економіку</a:t>
            </a:r>
          </a:p>
          <a:p>
            <a:r>
              <a:rPr lang="uk-U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Автоматична фіскальна політика </a:t>
            </a:r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має таку назву, оскільки  вміщує вбудовані економічні стабілізатори, які автоматично реагують на зміну ділової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активності. </a:t>
            </a:r>
          </a:p>
          <a:p>
            <a:endParaRPr lang="uk-UA" sz="2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 </a:t>
            </a:r>
            <a:r>
              <a:rPr lang="uk-UA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вбудованих стабілізаторів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належать: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усі види податків на доходи;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соціальні виплати;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непрямі податки. </a:t>
            </a:r>
          </a:p>
          <a:p>
            <a:r>
              <a:rPr lang="uk-UA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Переваги </a:t>
            </a:r>
            <a:r>
              <a:rPr lang="uk-UA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вбудованих стабілізаторів: відпадає необхідність у прийнятті спеціальних рішень для введення їх у дію </a:t>
            </a:r>
            <a:endParaRPr lang="uk-UA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25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/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>7.1. </a:t>
            </a:r>
            <a:r>
              <a:rPr lang="uk-UA" sz="2800" b="1" dirty="0"/>
              <a:t>Модель макроекономічної рівноваги «IS-LM» як теоретична основа економічної політики</a:t>
            </a:r>
            <a:r>
              <a:rPr lang="uk-UA" sz="2800" b="1" dirty="0" smtClean="0"/>
              <a:t>.</a:t>
            </a: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601416"/>
            <a:ext cx="9144000" cy="5256584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Найзагальнішим чином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модель «IS-LM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», серцевину сучасної макроекономічної теорії, визначають як </a:t>
            </a:r>
            <a:r>
              <a:rPr lang="uk-UA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пояснювальну </a:t>
            </a:r>
            <a:r>
              <a:rPr lang="uk-UA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модель взаємозв'язку товарного і грошового ринків. </a:t>
            </a:r>
            <a:r>
              <a:rPr lang="uk-UA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Перший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варіант моделі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1937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р. запропонував Джон </a:t>
            </a:r>
            <a:r>
              <a:rPr lang="uk-UA" sz="2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Ґікс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Вона є своєрідною інтерпретацією теорії Джона Кейнса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uk-UA" sz="2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допомогою моделі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«IS-LM»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досліджується рівновага на </a:t>
            </a:r>
            <a:r>
              <a:rPr lang="uk-UA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реальному (товарів і послуг) </a:t>
            </a:r>
            <a:r>
              <a:rPr lang="uk-UA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 грошовому (активів) ринках 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з’ясовуються фактори, що визначають рівень доходу в національній економіці за  незмінного рівня цін. Графічно вона подається через дві криві: </a:t>
            </a:r>
            <a:r>
              <a:rPr lang="uk-UA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«IS»</a:t>
            </a:r>
            <a:r>
              <a:rPr lang="uk-UA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 </a:t>
            </a:r>
            <a:r>
              <a:rPr lang="uk-UA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«LM</a:t>
            </a:r>
            <a:r>
              <a:rPr lang="uk-UA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2044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395536" y="1023108"/>
            <a:ext cx="7992888" cy="5416252"/>
            <a:chOff x="1999" y="8361"/>
            <a:chExt cx="6918" cy="4864"/>
          </a:xfrm>
        </p:grpSpPr>
        <p:sp>
          <p:nvSpPr>
            <p:cNvPr id="4" name="AutoShape 21"/>
            <p:cNvSpPr>
              <a:spLocks noChangeAspect="1" noChangeArrowheads="1" noTextEdit="1"/>
            </p:cNvSpPr>
            <p:nvPr/>
          </p:nvSpPr>
          <p:spPr bwMode="auto">
            <a:xfrm>
              <a:off x="1999" y="8361"/>
              <a:ext cx="6918" cy="486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2281" y="9171"/>
              <a:ext cx="2682" cy="201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altLang="uk-UA" b="1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РИНОК </a:t>
              </a:r>
              <a:r>
                <a:rPr lang="uk-UA" altLang="uk-UA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АКТИВІВ </a:t>
              </a:r>
              <a:r>
                <a:rPr lang="uk-UA" altLang="uk-UA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(«</a:t>
              </a:r>
              <a:r>
                <a:rPr lang="en-US" altLang="uk-UA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LM</a:t>
              </a:r>
              <a:r>
                <a:rPr lang="uk-UA" altLang="uk-UA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»</a:t>
              </a:r>
              <a:r>
                <a:rPr lang="en-US" altLang="uk-UA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alt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5799" y="9158"/>
              <a:ext cx="2823" cy="202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uk-UA" altLang="uk-UA" b="1" dirty="0">
                <a:solidFill>
                  <a:srgbClr val="C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РИНОК ТОВАРІВ</a:t>
              </a:r>
              <a:r>
                <a:rPr lang="en-US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</a:t>
              </a:r>
              <a:r>
                <a:rPr lang="uk-UA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</a:t>
              </a:r>
              <a:r>
                <a:rPr lang="en-US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</a:t>
              </a:r>
              <a:r>
                <a:rPr lang="uk-UA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»</a:t>
              </a:r>
              <a:r>
                <a:rPr lang="en-US" alt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81" y="10159"/>
              <a:ext cx="2682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5810" y="10159"/>
              <a:ext cx="28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V="1">
              <a:off x="3552" y="8901"/>
              <a:ext cx="1" cy="2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552" y="8901"/>
              <a:ext cx="53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8916" y="8901"/>
              <a:ext cx="1" cy="1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8634" y="10523"/>
              <a:ext cx="2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7222" y="8901"/>
              <a:ext cx="1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552" y="11198"/>
              <a:ext cx="0" cy="4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552" y="11604"/>
              <a:ext cx="35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7081" y="11198"/>
              <a:ext cx="1" cy="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548" y="11330"/>
              <a:ext cx="1" cy="2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272" y="11240"/>
              <a:ext cx="2259" cy="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Процентна ставка (</a:t>
              </a:r>
              <a:r>
                <a:rPr lang="en-US" altLang="uk-UA" b="1" dirty="0">
                  <a:solidFill>
                    <a:srgbClr val="0070C0"/>
                  </a:solidFill>
                  <a:ea typeface="Times New Roman" pitchFamily="18" charset="0"/>
                  <a:cs typeface="Arial" pitchFamily="34" charset="0"/>
                </a:rPr>
                <a:t>r)</a:t>
              </a: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7787" y="11198"/>
              <a:ext cx="141" cy="541"/>
            </a:xfrm>
            <a:prstGeom prst="upArrow">
              <a:avLst>
                <a:gd name="adj1" fmla="val 50000"/>
                <a:gd name="adj2" fmla="val 959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2846" y="11198"/>
              <a:ext cx="141" cy="541"/>
            </a:xfrm>
            <a:prstGeom prst="upArrow">
              <a:avLst>
                <a:gd name="adj1" fmla="val 50000"/>
                <a:gd name="adj2" fmla="val 9592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999" y="11826"/>
              <a:ext cx="3529" cy="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Монетарна політика: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1) операції на відкритому ринку;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2) регулювання процентної ставки;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Times New Roman" pitchFamily="18" charset="0"/>
                  <a:cs typeface="Arial" pitchFamily="34" charset="0"/>
                </a:rPr>
                <a:t>3) зміна норм обов’язкового резервного покриття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6083" y="11787"/>
              <a:ext cx="2823" cy="1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lang="uk-UA" altLang="uk-UA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  <a:ea typeface="Times New Roman" pitchFamily="18" charset="0"/>
                </a:rPr>
                <a:t>Фіскальна політика: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</a:tabLst>
              </a:pPr>
              <a:r>
                <a:rPr lang="uk-UA" altLang="uk-UA" sz="1600" dirty="0">
                  <a:solidFill>
                    <a:schemeClr val="tx2">
                      <a:lumMod val="75000"/>
                    </a:schemeClr>
                  </a:solidFill>
                  <a:latin typeface="+mj-lt"/>
                  <a:ea typeface="Times New Roman" pitchFamily="18" charset="0"/>
                </a:rPr>
                <a:t>1) рівень оподаткування;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lang="uk-UA" altLang="uk-UA" sz="1600" dirty="0">
                  <a:solidFill>
                    <a:schemeClr val="tx2">
                      <a:lumMod val="75000"/>
                    </a:schemeClr>
                  </a:solidFill>
                  <a:latin typeface="+mj-lt"/>
                  <a:ea typeface="Times New Roman" pitchFamily="18" charset="0"/>
                </a:rPr>
                <a:t>2) структура видатків</a:t>
              </a: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766" y="8418"/>
              <a:ext cx="1270" cy="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ea typeface="Times New Roman" pitchFamily="18" charset="0"/>
                  <a:cs typeface="Arial" pitchFamily="34" charset="0"/>
                </a:rPr>
                <a:t>Доход (</a:t>
              </a:r>
              <a:r>
                <a:rPr kumimoji="0" lang="en-US" altLang="uk-UA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kumimoji="0" lang="en-US" altLang="uk-UA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alt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830550" y="3299785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Пропозиція грошей (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</a:t>
            </a: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Попит на гроші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(MD)</a:t>
            </a:r>
            <a:endParaRPr lang="uk-U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33265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Модель макроекономічної рівноваги «IS-LM»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04905" y="3161285"/>
            <a:ext cx="31565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Сукупна пропозиція (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AS) 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</a:t>
            </a:r>
          </a:p>
          <a:p>
            <a:pPr algn="ctr"/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Сукупний попит (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4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58876"/>
              </p:ext>
            </p:extLst>
          </p:nvPr>
        </p:nvGraphicFramePr>
        <p:xfrm>
          <a:off x="395536" y="836712"/>
          <a:ext cx="748883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icture" r:id="rId3" imgW="3486240" imgH="2676600" progId="Word.Picture.8">
                  <p:embed/>
                </p:oleObj>
              </mc:Choice>
              <mc:Fallback>
                <p:oleObj name="Picture" r:id="rId3" imgW="3486240" imgH="26766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36712"/>
                        <a:ext cx="7488832" cy="5328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</a:rPr>
              <a:t>Модель макроекономічної рівноваги «</a:t>
            </a:r>
            <a:r>
              <a:rPr lang="uk-UA" b="1" dirty="0" smtClean="0">
                <a:solidFill>
                  <a:schemeClr val="tx2"/>
                </a:solidFill>
              </a:rPr>
              <a:t>IS-LM»: графічне зображення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85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260648"/>
            <a:ext cx="8784975" cy="6264695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 </a:t>
            </a: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fr-F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Investment-Saving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відображає залежність між процентною ставкою й рівнем доходу в національній економіці за рівноваги на ринку товарів і послуг.</a:t>
            </a:r>
          </a:p>
          <a:p>
            <a:r>
              <a:rPr lang="uk-UA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 ІS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складається з точок, яким відповідають величини процентних ставок і доходу, що забезпечують рівновагу товарного ринку. Вона має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від’ємний нахил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оскільки зростання процентних ставок зменшує величину запланованих інвестиційних видатків, а отже й сукупного попиту та зрівноваженого рівня доходу. Чим менший мультиплікатор, тим крутішою є крива IS.</a:t>
            </a:r>
          </a:p>
          <a:p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Зміна величини автономних видатків зміщує криву IS. Наприклад, їхнє зростання (разом із приростом урядових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видатків)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зміщує криву IS праворуч. </a:t>
            </a:r>
            <a:endParaRPr lang="uk-UA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графіку: 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праворуч від кривої IS – ринок має надлишок пропозиції товарів, ліворуч – надлишок попиту на товари.</a:t>
            </a:r>
          </a:p>
        </p:txBody>
      </p:sp>
    </p:spTree>
    <p:extLst>
      <p:ext uri="{BB962C8B-B14F-4D97-AF65-F5344CB8AC3E}">
        <p14:creationId xmlns:p14="http://schemas.microsoft.com/office/powerpoint/2010/main" val="27561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264695"/>
          </a:xfrm>
        </p:spPr>
        <p:txBody>
          <a:bodyPr>
            <a:noAutofit/>
          </a:bodyPr>
          <a:lstStyle/>
          <a:p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 «LM»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uk-UA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Liquidity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-Money) відображає залежність між процентною ставкою та рівнем доходу, яка виникає на ринку грошей.</a:t>
            </a:r>
          </a:p>
          <a:p>
            <a:r>
              <a:rPr lang="uk-UA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 LM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показує комбінації рівнів процентних ставок і доходу, за яких грошовий ринок врівноважується. Врівноваження ринку грошей супроводжується врівноваженням ринку облігацій. Вона має </a:t>
            </a:r>
            <a:r>
              <a:rPr lang="uk-UA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додатний нахил.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Оскільки величина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пропозиції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грошей - фіксована,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приріст рівня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доходу збільшує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попит на гроші, провокує зростання процентної ставки. Це скорочує попит на гроші і тим самим підтримує грошовий ринок у стані рівноваги.</a:t>
            </a:r>
          </a:p>
          <a:p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Величина грошової пропозиції зміщує криву LM. Наприклад, її приріст зміщує криву LM праворуч. </a:t>
            </a:r>
            <a:endParaRPr lang="uk-UA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графіку: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праворуч від кривої LM – попит на гроші перевищує пропозицію, а в точках ліворуч – пропозиція грошей перевищує попит.</a:t>
            </a:r>
          </a:p>
          <a:p>
            <a:endParaRPr lang="uk-U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50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/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>7.2. </a:t>
            </a:r>
            <a:r>
              <a:rPr lang="uk-UA" sz="2800" b="1" dirty="0"/>
              <a:t>Теоретичні основи, мета та інструменти грошово-кредитної політики.</a:t>
            </a:r>
            <a:br>
              <a:rPr lang="uk-UA" sz="28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256584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Грошово-кредитна 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(монетарна) політика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використання інструментів державного регулювання у сфері грошового обігу та кредиту, спрямованих на регулювання економічного зростання, стримування інфляції та забезпечення стабіль­ності грошової одиниці, забезпечення зайнятості населення та вирівнювання платіжного балансу.</a:t>
            </a:r>
          </a:p>
          <a:p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грошово-кредитної політики 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підпорядковується стратегічній меті соціально-економічної політики держави і скерована на  </a:t>
            </a:r>
            <a:r>
              <a:rPr lang="uk-UA" sz="2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забезпечення внутрішньої стабільності національної грошової одиниці</a:t>
            </a:r>
            <a:r>
              <a:rPr lang="uk-UA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02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Правову </a:t>
            </a:r>
            <a:r>
              <a:rPr lang="uk-UA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основу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грошово-кредитного регулювання в Україні становлять Конституція України, Закони «Про банки і банківську діяльність», «Про Національний банк України» та інші норматив­но-правові акти.</a:t>
            </a:r>
          </a:p>
          <a:p>
            <a:r>
              <a:rPr lang="uk-UA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Суб’єктами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грошово-кредитної політики є національний банк, міністерство фінансів,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казначейство (скарбниця),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органи нагляду за діяльністю банків та контролю за грошовим обігом, установи зі страхування депозитів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тощо.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66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2251</TotalTime>
  <Words>1515</Words>
  <Application>Microsoft Office PowerPoint</Application>
  <PresentationFormat>Экран (4:3)</PresentationFormat>
  <Paragraphs>161</Paragraphs>
  <Slides>24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Твердый переплет</vt:lpstr>
      <vt:lpstr>Picture</vt:lpstr>
      <vt:lpstr>МАКРОЕКОНОМІКА</vt:lpstr>
      <vt:lpstr>ТЕМА 7.  МОДЕЛЬ «IS-LM».  МОНЕТАРНА ТА ФІСКАЛЬНА ПОЛІТИКА ДЕРЖАВИ. </vt:lpstr>
      <vt:lpstr>    7.1. Модель макроекономічної рівноваги «IS-LM» як теоретична основа економічної політики.   </vt:lpstr>
      <vt:lpstr>Презентация PowerPoint</vt:lpstr>
      <vt:lpstr>Презентация PowerPoint</vt:lpstr>
      <vt:lpstr>Презентация PowerPoint</vt:lpstr>
      <vt:lpstr>Презентация PowerPoint</vt:lpstr>
      <vt:lpstr>    7.2. Теоретичні основи, мета та інструменти грошово-кредитної політики.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МАКРОЕКОНОМІКА</dc:title>
  <dc:creator>Юра</dc:creator>
  <cp:lastModifiedBy>Юрій У</cp:lastModifiedBy>
  <cp:revision>191</cp:revision>
  <dcterms:created xsi:type="dcterms:W3CDTF">2018-09-11T19:21:53Z</dcterms:created>
  <dcterms:modified xsi:type="dcterms:W3CDTF">2022-12-02T11:02:46Z</dcterms:modified>
</cp:coreProperties>
</file>