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7" r:id="rId12"/>
    <p:sldId id="268" r:id="rId13"/>
    <p:sldId id="269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85" autoAdjust="0"/>
    <p:restoredTop sz="94660"/>
  </p:normalViewPr>
  <p:slideViewPr>
    <p:cSldViewPr>
      <p:cViewPr varScale="1">
        <p:scale>
          <a:sx n="105" d="100"/>
          <a:sy n="105" d="100"/>
        </p:scale>
        <p:origin x="-3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9E4C-B0F2-4031-A5BE-62FA9C62962D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E23A1-3EE3-46C2-9063-57016B3F0C1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840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7633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5481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Інституційний аналіз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5063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143000"/>
          </a:xfrm>
        </p:spPr>
        <p:txBody>
          <a:bodyPr/>
          <a:lstStyle/>
          <a:p>
            <a:pPr algn="ctr"/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1.5.</a:t>
            </a:r>
            <a:r>
              <a:rPr lang="uk-UA" sz="2400" b="1" dirty="0" smtClean="0"/>
              <a:t>«Дерево</a:t>
            </a:r>
            <a:r>
              <a:rPr lang="uk-UA" sz="2400" b="1" dirty="0"/>
              <a:t>» інституціоналізму: класифікація сучасних інституційних концепцій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1268760"/>
            <a:ext cx="8208912" cy="5400600"/>
          </a:xfrm>
        </p:spPr>
        <p:txBody>
          <a:bodyPr>
            <a:normAutofit lnSpcReduction="10000"/>
          </a:bodyPr>
          <a:lstStyle/>
          <a:p>
            <a:r>
              <a:rPr lang="uk-UA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Неоінституціоналізм</a:t>
            </a:r>
            <a:r>
              <a:rPr lang="uk-UA" sz="2000" dirty="0" smtClean="0"/>
              <a:t> більш широко, </a:t>
            </a:r>
            <a:r>
              <a:rPr lang="uk-UA" sz="2000" dirty="0"/>
              <a:t>ніж неокласики,  </a:t>
            </a:r>
            <a:r>
              <a:rPr lang="uk-UA" sz="2000" dirty="0" smtClean="0"/>
              <a:t>досліджує </a:t>
            </a:r>
            <a:r>
              <a:rPr lang="uk-UA" sz="2000" dirty="0"/>
              <a:t>спектр форм </a:t>
            </a:r>
            <a:r>
              <a:rPr lang="uk-UA" sz="2000" dirty="0" smtClean="0"/>
              <a:t>власності </a:t>
            </a:r>
            <a:r>
              <a:rPr lang="uk-UA" sz="2000" dirty="0"/>
              <a:t>та контрактних форм, на основі яких здійснюється обмін (поряд  із  приватною  власністю  аналізуються  -  колективна, державна та акціонерна форми й порівнюється їхня ефективність у забезпеченні угод на ринку). Такою є дослідна програма </a:t>
            </a:r>
            <a:r>
              <a:rPr lang="uk-UA" sz="20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прав власності </a:t>
            </a:r>
            <a:r>
              <a:rPr lang="uk-UA" sz="2000" dirty="0"/>
              <a:t>(Р. </a:t>
            </a:r>
            <a:r>
              <a:rPr lang="uk-UA" sz="2000" dirty="0" err="1"/>
              <a:t>Коуз</a:t>
            </a:r>
            <a:r>
              <a:rPr lang="uk-UA" sz="2000" dirty="0"/>
              <a:t>, Р.</a:t>
            </a:r>
            <a:r>
              <a:rPr lang="uk-UA" sz="2000" dirty="0" err="1"/>
              <a:t>Познер</a:t>
            </a:r>
            <a:r>
              <a:rPr lang="uk-UA" sz="2000" dirty="0"/>
              <a:t>, С. </a:t>
            </a:r>
            <a:r>
              <a:rPr lang="uk-UA" sz="2000" dirty="0" err="1"/>
              <a:t>Пейович</a:t>
            </a:r>
            <a:r>
              <a:rPr lang="uk-UA" sz="2000" dirty="0"/>
              <a:t>) і </a:t>
            </a:r>
            <a:r>
              <a:rPr lang="uk-UA" sz="20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оптимального контракту</a:t>
            </a:r>
            <a:r>
              <a:rPr lang="uk-UA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dirty="0"/>
              <a:t>(</a:t>
            </a:r>
            <a:r>
              <a:rPr lang="uk-UA" sz="2000" dirty="0" err="1"/>
              <a:t>Дж.Стігліц</a:t>
            </a:r>
            <a:r>
              <a:rPr lang="uk-UA" sz="2000" dirty="0"/>
              <a:t>, І.</a:t>
            </a:r>
            <a:r>
              <a:rPr lang="uk-UA" sz="2000" dirty="0" err="1"/>
              <a:t>Макніл</a:t>
            </a:r>
            <a:r>
              <a:rPr lang="uk-UA" sz="2000" dirty="0"/>
              <a:t>); </a:t>
            </a:r>
          </a:p>
          <a:p>
            <a:r>
              <a:rPr lang="uk-UA" sz="2000" dirty="0"/>
              <a:t>Поряд  з  виробничими,  або  трансформаційними,  витратами </a:t>
            </a:r>
            <a:r>
              <a:rPr lang="uk-UA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неоінституціоналізм </a:t>
            </a:r>
            <a:r>
              <a:rPr lang="uk-UA" sz="2000" dirty="0" smtClean="0"/>
              <a:t> допускає  </a:t>
            </a:r>
            <a:r>
              <a:rPr lang="uk-UA" sz="2000" dirty="0"/>
              <a:t>існування  </a:t>
            </a:r>
            <a:r>
              <a:rPr lang="uk-UA" sz="2000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трансакційних</a:t>
            </a:r>
            <a:r>
              <a:rPr lang="uk-UA" sz="20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витрат</a:t>
            </a:r>
            <a:r>
              <a:rPr lang="uk-UA" sz="2000" dirty="0"/>
              <a:t>. Під цим терміном, центральним для </a:t>
            </a:r>
            <a:r>
              <a:rPr lang="uk-UA" sz="20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</a:t>
            </a:r>
            <a:r>
              <a:rPr lang="uk-UA" sz="2000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трансакційних</a:t>
            </a:r>
            <a:r>
              <a:rPr lang="uk-UA" sz="20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витрат </a:t>
            </a:r>
            <a:r>
              <a:rPr lang="uk-UA" sz="2000" dirty="0"/>
              <a:t>(Р.</a:t>
            </a:r>
            <a:r>
              <a:rPr lang="uk-UA" sz="2000" dirty="0" err="1"/>
              <a:t>Коуз</a:t>
            </a:r>
            <a:r>
              <a:rPr lang="uk-UA" sz="2000" dirty="0"/>
              <a:t>, О. </a:t>
            </a:r>
            <a:r>
              <a:rPr lang="uk-UA" sz="2000" dirty="0" err="1"/>
              <a:t>Вільямсон</a:t>
            </a:r>
            <a:r>
              <a:rPr lang="uk-UA" sz="2000" dirty="0"/>
              <a:t>), розуміють усі витрати, що виникають під час здійснення угод. </a:t>
            </a:r>
          </a:p>
          <a:p>
            <a:r>
              <a:rPr lang="uk-UA" sz="20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Неоінституціональна</a:t>
            </a:r>
            <a:r>
              <a:rPr lang="uk-UA" sz="2000" dirty="0"/>
              <a:t>  теорія  доповнила  два  види  обмежень, характерних для неокласики (фізичні, породжені рідкісністю ресурсів, та технологічні, що відображають рівень знань і майстерності  економічних  агентів),  ще  одним  видом,  який  зумовлений </a:t>
            </a:r>
            <a:r>
              <a:rPr lang="uk-UA" sz="20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інституційною структурою суспільства </a:t>
            </a:r>
            <a:r>
              <a:rPr lang="uk-UA" sz="2000" dirty="0"/>
              <a:t>і виконує свою роль </a:t>
            </a:r>
            <a:r>
              <a:rPr lang="uk-UA" sz="2000" dirty="0" err="1"/>
              <a:t>післяекономічного</a:t>
            </a:r>
            <a:r>
              <a:rPr lang="uk-UA" sz="2000" dirty="0"/>
              <a:t> вибору. 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2980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1176"/>
            <a:ext cx="5256584" cy="6541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12159" y="332656"/>
            <a:ext cx="28083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Класифікація  інституціональних концепцій</a:t>
            </a:r>
            <a:endParaRPr lang="uk-UA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1499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192019"/>
              </p:ext>
            </p:extLst>
          </p:nvPr>
        </p:nvGraphicFramePr>
        <p:xfrm>
          <a:off x="179512" y="1052736"/>
          <a:ext cx="8784975" cy="5426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325"/>
                <a:gridCol w="2928325"/>
                <a:gridCol w="2928325"/>
              </a:tblGrid>
              <a:tr h="7937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Ознака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Традиційний інституціоналізм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Неоінституціоналізм</a:t>
                      </a:r>
                    </a:p>
                  </a:txBody>
                  <a:tcPr marL="68580" marR="68580" marT="0" marB="0"/>
                </a:tc>
              </a:tr>
              <a:tr h="8082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Період виникнення і основоположники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20-30-і рр. ХХ ст.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Т. </a:t>
                      </a:r>
                      <a:r>
                        <a:rPr lang="uk-UA" sz="1400" dirty="0" err="1">
                          <a:effectLst/>
                          <a:latin typeface="Arial"/>
                          <a:ea typeface="Times New Roman"/>
                        </a:rPr>
                        <a:t>Веблен</a:t>
                      </a: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, Дж. </a:t>
                      </a:r>
                      <a:r>
                        <a:rPr lang="uk-UA" sz="1400" dirty="0" err="1">
                          <a:effectLst/>
                          <a:latin typeface="Arial"/>
                          <a:ea typeface="Times New Roman"/>
                        </a:rPr>
                        <a:t>Коммонс</a:t>
                      </a: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,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В. </a:t>
                      </a:r>
                      <a:r>
                        <a:rPr lang="uk-UA" sz="1400" dirty="0" err="1">
                          <a:effectLst/>
                          <a:latin typeface="Arial"/>
                          <a:ea typeface="Times New Roman"/>
                        </a:rPr>
                        <a:t>Мітчел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Кінець ХХ ст.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Р. Коуз, О. Вільямсон, Дж. Б’юкенен, Г. Беккер, Д.Норт та ін.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061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Підґрунтя виникнення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заперечення  методологічного ядра дослідної  програми неокласиків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модифікація «захисного поясу» неокласичної дослідної програми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102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Методологія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гуманітарні науки (соціологія, право)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 + біологія (органічний і еволюційні підходи)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неокласична економічна теорія (методологічний індивідуалізм, </a:t>
                      </a:r>
                      <a:r>
                        <a:rPr lang="en-US" sz="1400" dirty="0">
                          <a:effectLst/>
                          <a:latin typeface="Arial"/>
                          <a:ea typeface="Times New Roman"/>
                        </a:rPr>
                        <a:t>homo </a:t>
                      </a:r>
                      <a:r>
                        <a:rPr lang="en-US" sz="1400" dirty="0" err="1" smtClean="0">
                          <a:effectLst/>
                          <a:latin typeface="Arial"/>
                          <a:ea typeface="Times New Roman"/>
                        </a:rPr>
                        <a:t>economicus</a:t>
                      </a: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, рівноважний і оптимізаційний підходи)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7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Рух думки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від соціології, права до аналізу господарства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від економіки до соціології, політики, права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7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</a:rPr>
                        <a:t>Передумова аналізу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</a:rPr>
                        <a:t>холізм: пріоритетність цілого стосовно його складових частин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</a:rPr>
                        <a:t>методологічний індивідуалізм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061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Інституції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формують переваги і вподобання індивідуумів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формують зовнішні обмеження для індивідуумів через умови вибору та інформацію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7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Вподобання та цілі індивідуумів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ендогенні, породжуються внутрішніми причинами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екзогенні, породжуються зовнішніми причинами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6489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 smtClean="0">
                <a:effectLst/>
              </a:rPr>
              <a:t/>
            </a:r>
            <a:br>
              <a:rPr lang="uk-UA" sz="2400" b="1" dirty="0" smtClean="0">
                <a:effectLst/>
              </a:rPr>
            </a:br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1.6</a:t>
            </a:r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700" b="1" dirty="0"/>
              <a:t>Порівняльна характеристика «старого» й «нового» інституціоналізму</a:t>
            </a:r>
            <a:r>
              <a:rPr lang="uk-UA" sz="2400" b="1" dirty="0">
                <a:effectLst/>
              </a:rPr>
              <a:t/>
            </a:r>
            <a:br>
              <a:rPr lang="uk-UA" sz="2400" b="1" dirty="0">
                <a:effectLst/>
              </a:rPr>
            </a:br>
            <a:endParaRPr lang="uk-UA" sz="27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25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692696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І. </a:t>
            </a:r>
            <a:r>
              <a:rPr lang="uk-UA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Традиційний інституціоналізм</a:t>
            </a:r>
            <a:r>
              <a:rPr lang="uk-UA" sz="2400" dirty="0" smtClean="0"/>
              <a:t>, </a:t>
            </a:r>
            <a:r>
              <a:rPr lang="uk-UA" sz="2400" dirty="0"/>
              <a:t>перебу­ваючи під впливом запозиченого з біології еволюціонізму, </a:t>
            </a:r>
            <a:r>
              <a:rPr lang="uk-UA" sz="2400" dirty="0" smtClean="0"/>
              <a:t>до­сліджує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інституції</a:t>
            </a:r>
            <a:r>
              <a:rPr lang="uk-UA" sz="2400" dirty="0"/>
              <a:t>, використовуючи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індуктивну </a:t>
            </a:r>
            <a:r>
              <a:rPr lang="uk-UA" sz="2400" dirty="0"/>
              <a:t>методологію гуманітарних наук (соціології, права, політології). Натомість, </a:t>
            </a:r>
            <a:r>
              <a:rPr lang="uk-UA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неоінституціоналізм</a:t>
            </a:r>
            <a:r>
              <a:rPr lang="uk-UA" sz="2400" dirty="0" smtClean="0"/>
              <a:t> віддає </a:t>
            </a:r>
            <a:r>
              <a:rPr lang="uk-UA" sz="2400" dirty="0"/>
              <a:t>перевагу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дедукції</a:t>
            </a:r>
            <a:r>
              <a:rPr lang="uk-UA" sz="2400" i="1" dirty="0"/>
              <a:t>, </a:t>
            </a:r>
            <a:r>
              <a:rPr lang="uk-UA" sz="2400" dirty="0"/>
              <a:t>характерній для неокласичної економічної теорії</a:t>
            </a:r>
            <a:r>
              <a:rPr lang="uk-UA" sz="2400" dirty="0" smtClean="0"/>
              <a:t>.</a:t>
            </a:r>
          </a:p>
          <a:p>
            <a:r>
              <a:rPr lang="uk-UA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ІІ. </a:t>
            </a:r>
            <a:r>
              <a:rPr lang="uk-UA" sz="2400" dirty="0" smtClean="0"/>
              <a:t>Для </a:t>
            </a:r>
            <a:r>
              <a:rPr lang="uk-UA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інституціоналізму</a:t>
            </a:r>
            <a:r>
              <a:rPr lang="uk-UA" sz="2400" dirty="0"/>
              <a:t> перед­умовою аналізу є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холізм</a:t>
            </a:r>
            <a:r>
              <a:rPr lang="uk-UA" sz="2400" dirty="0"/>
              <a:t>, тоді як для </a:t>
            </a:r>
            <a:r>
              <a:rPr lang="uk-UA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неоінституціоналізму</a:t>
            </a:r>
            <a:r>
              <a:rPr lang="uk-UA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/>
              <a:t>- </a:t>
            </a:r>
            <a:r>
              <a:rPr lang="uk-UA" sz="2400" dirty="0"/>
              <a:t>традиційний для неокласики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методологічний індивідуалізм</a:t>
            </a:r>
            <a:r>
              <a:rPr lang="uk-UA" sz="2400" dirty="0"/>
              <a:t>. </a:t>
            </a:r>
            <a:endParaRPr lang="uk-UA" sz="2400" dirty="0" smtClean="0"/>
          </a:p>
          <a:p>
            <a:r>
              <a:rPr lang="uk-UA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ІІІ. </a:t>
            </a:r>
            <a:r>
              <a:rPr lang="uk-UA" sz="2400" dirty="0" smtClean="0"/>
              <a:t>Індивідуум </a:t>
            </a:r>
            <a:r>
              <a:rPr lang="uk-UA" sz="2400" dirty="0"/>
              <a:t>у </a:t>
            </a:r>
            <a:r>
              <a:rPr lang="uk-UA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традиційному інституціоналізмі </a:t>
            </a:r>
            <a:r>
              <a:rPr lang="uk-UA" sz="2400" dirty="0"/>
              <a:t>змінюється під дією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внутрішніх (ендоген­них) </a:t>
            </a:r>
            <a:r>
              <a:rPr lang="uk-UA" sz="2400" dirty="0"/>
              <a:t>чинників, а інституції формують переваги самих індивідів, а в </a:t>
            </a:r>
            <a:r>
              <a:rPr lang="uk-UA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неоінституціоналізмі</a:t>
            </a:r>
            <a:r>
              <a:rPr lang="uk-UA" sz="2400" dirty="0"/>
              <a:t> індивідуум розглядається </a:t>
            </a:r>
            <a:r>
              <a:rPr lang="uk-UA" sz="2400" dirty="0" smtClean="0"/>
              <a:t>як об’єкт </a:t>
            </a:r>
            <a:r>
              <a:rPr lang="uk-UA" sz="2400" dirty="0"/>
              <a:t>впливу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зовнішніх (екзогенних) чинників</a:t>
            </a:r>
            <a:r>
              <a:rPr lang="uk-UA" sz="2400" dirty="0"/>
              <a:t>, які створюють зовнішні обмеження для </a:t>
            </a:r>
            <a:r>
              <a:rPr lang="uk-UA" sz="2400" dirty="0" smtClean="0"/>
              <a:t>індивіда. </a:t>
            </a:r>
            <a:endParaRPr lang="uk-UA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9667" y="92904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Висновки </a:t>
            </a:r>
            <a:r>
              <a:rPr lang="uk-UA" sz="2400" b="1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з порівняльної </a:t>
            </a:r>
            <a:r>
              <a:rPr lang="uk-UA" sz="2400" b="1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характеристики</a:t>
            </a:r>
          </a:p>
        </p:txBody>
      </p:sp>
    </p:spTree>
    <p:extLst>
      <p:ext uri="{BB962C8B-B14F-4D97-AF65-F5344CB8AC3E}">
        <p14:creationId xmlns:p14="http://schemas.microsoft.com/office/powerpoint/2010/main" val="2560235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136904" cy="6552728"/>
          </a:xfrm>
        </p:spPr>
        <p:txBody>
          <a:bodyPr/>
          <a:lstStyle/>
          <a:p>
            <a:pPr marL="114300" indent="0">
              <a:buNone/>
            </a:pPr>
            <a:r>
              <a:rPr lang="uk-UA" dirty="0" smtClean="0"/>
              <a:t> </a:t>
            </a:r>
          </a:p>
          <a:p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69806"/>
            <a:ext cx="8014318" cy="6488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8391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64896" cy="1143000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chemeClr val="tx1"/>
                </a:solidFill>
              </a:rPr>
              <a:t>Тема. 1. Науково-дослідна програма інституціоналізму: сутність, витоки, </a:t>
            </a:r>
            <a:r>
              <a:rPr lang="uk-UA" sz="2800" b="1" dirty="0" smtClean="0">
                <a:solidFill>
                  <a:schemeClr val="tx1"/>
                </a:solidFill>
              </a:rPr>
              <a:t>еволюція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8460432" cy="4800600"/>
          </a:xfrm>
        </p:spPr>
        <p:txBody>
          <a:bodyPr/>
          <a:lstStyle/>
          <a:p>
            <a:pPr marL="114300" indent="457200">
              <a:buNone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1.1.</a:t>
            </a:r>
            <a:r>
              <a:rPr lang="uk-UA" sz="2400" dirty="0"/>
              <a:t> Неокласичний економічний аналіз: загальна характеристика та його вразливість. </a:t>
            </a:r>
          </a:p>
          <a:p>
            <a:pPr marL="114300" indent="457200">
              <a:buNone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</a:t>
            </a:r>
            <a:r>
              <a:rPr lang="uk-UA" sz="2400" dirty="0"/>
              <a:t> Онтологічні і гносеологічні витоки інституціоналізму. Загальна характеристика традиційного інституціоналізму. </a:t>
            </a:r>
          </a:p>
          <a:p>
            <a:pPr marL="114300" indent="457200">
              <a:buNone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1.3. </a:t>
            </a:r>
            <a:r>
              <a:rPr lang="uk-UA" sz="2400" dirty="0"/>
              <a:t>Модель </a:t>
            </a:r>
            <a:r>
              <a:rPr lang="uk-UA" sz="2400" dirty="0" err="1"/>
              <a:t>homo</a:t>
            </a:r>
            <a:r>
              <a:rPr lang="uk-UA" sz="2400" dirty="0"/>
              <a:t> </a:t>
            </a:r>
            <a:r>
              <a:rPr lang="uk-UA" sz="2400" dirty="0" err="1"/>
              <a:t>institutius</a:t>
            </a:r>
            <a:r>
              <a:rPr lang="uk-UA" sz="2400" dirty="0"/>
              <a:t> в інституціональній економіці.</a:t>
            </a:r>
          </a:p>
          <a:p>
            <a:pPr marL="114300" indent="457200">
              <a:buNone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1.4.</a:t>
            </a:r>
            <a:r>
              <a:rPr lang="uk-UA" sz="2400" dirty="0"/>
              <a:t> </a:t>
            </a:r>
            <a:r>
              <a:rPr lang="uk-UA" sz="2400" dirty="0" smtClean="0"/>
              <a:t>Особливості </a:t>
            </a:r>
            <a:r>
              <a:rPr lang="uk-UA" sz="2400" dirty="0"/>
              <a:t>методології </a:t>
            </a:r>
            <a:r>
              <a:rPr lang="uk-UA" sz="2400" dirty="0" err="1" smtClean="0"/>
              <a:t>неоінституціоналізму</a:t>
            </a:r>
            <a:r>
              <a:rPr lang="uk-UA" sz="2400" dirty="0" smtClean="0"/>
              <a:t>.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1.5.</a:t>
            </a:r>
            <a:r>
              <a:rPr lang="uk-UA" sz="2400" dirty="0"/>
              <a:t> «Дерево» інституціоналізму: класифікація сучасних інституційних концепцій. </a:t>
            </a:r>
          </a:p>
          <a:p>
            <a:pPr marL="114300" indent="457200">
              <a:buNone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1.6.</a:t>
            </a:r>
            <a:r>
              <a:rPr lang="uk-UA" sz="2400" dirty="0"/>
              <a:t> Порівняльна характеристика «старого» й «нового» інституціоналізму.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074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1.1.</a:t>
            </a:r>
            <a:r>
              <a:rPr lang="uk-UA" sz="2400" b="1" dirty="0"/>
              <a:t> Неокласичний економічний аналіз: загальна </a:t>
            </a:r>
            <a:r>
              <a:rPr lang="uk-UA" sz="2400" b="1" dirty="0" smtClean="0"/>
              <a:t>характеристика</a:t>
            </a:r>
            <a:endParaRPr lang="uk-UA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400600"/>
          </a:xfrm>
        </p:spPr>
        <p:txBody>
          <a:bodyPr/>
          <a:lstStyle/>
          <a:p>
            <a:pPr marL="114300" indent="0">
              <a:buNone/>
            </a:pPr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«Жорстке ядро» </a:t>
            </a:r>
            <a:r>
              <a:rPr lang="uk-UA" sz="2400" i="1" dirty="0"/>
              <a:t>неокласичної парадигми</a:t>
            </a:r>
            <a:r>
              <a:rPr lang="uk-UA" sz="2400" dirty="0"/>
              <a:t> (70–90 рр. ХХ ст):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методологічний індивідуалізм (стійкі переваги екзогенного змісту),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раціональний вибір (принцип оптимізації цільової функції),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рівноважний аналіз (рівновага на всіх ринках</a:t>
            </a:r>
            <a:r>
              <a:rPr lang="uk-UA" sz="2400" dirty="0" smtClean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endParaRPr lang="uk-UA" sz="2400" dirty="0"/>
          </a:p>
          <a:p>
            <a:pPr marL="114300" indent="0">
              <a:buNone/>
            </a:pPr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«Захисний пояс»: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незмінні й чітко окреслені права власності,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повнота й доступність інформації (відсутність витрат),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відсутність витрат при здійсненні обміну на ринках (витрати виробництва – єдиний вид витрат)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563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b="1" dirty="0"/>
              <a:t>Вразливість неокласичного аналізу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280920" cy="4800600"/>
          </a:xfrm>
        </p:spPr>
        <p:txBody>
          <a:bodyPr>
            <a:normAutofit/>
          </a:bodyPr>
          <a:lstStyle/>
          <a:p>
            <a:r>
              <a:rPr lang="uk-UA" sz="2800" dirty="0"/>
              <a:t>Зосередженість </a:t>
            </a:r>
            <a:r>
              <a:rPr lang="uk-UA" sz="2800" i="1" dirty="0">
                <a:solidFill>
                  <a:srgbClr val="0070C0"/>
                </a:solidFill>
              </a:rPr>
              <a:t>на обміні </a:t>
            </a:r>
            <a:r>
              <a:rPr lang="uk-UA" sz="2800" dirty="0"/>
              <a:t>і пов’язаних з ним процесах прийняття рішень</a:t>
            </a:r>
          </a:p>
          <a:p>
            <a:r>
              <a:rPr lang="uk-UA" sz="2800" dirty="0"/>
              <a:t>Ігнорування </a:t>
            </a:r>
            <a:r>
              <a:rPr lang="uk-UA" sz="2800" i="1" dirty="0">
                <a:solidFill>
                  <a:srgbClr val="0070C0"/>
                </a:solidFill>
              </a:rPr>
              <a:t>впливу часу і соціально-економічного середовища на формування індивідуальних потреб та технологічних змін </a:t>
            </a:r>
          </a:p>
          <a:p>
            <a:r>
              <a:rPr lang="uk-UA" sz="2800" dirty="0"/>
              <a:t>Тільки </a:t>
            </a:r>
            <a:r>
              <a:rPr lang="uk-UA" sz="2800" i="1" dirty="0">
                <a:solidFill>
                  <a:srgbClr val="0070C0"/>
                </a:solidFill>
              </a:rPr>
              <a:t>ринок </a:t>
            </a:r>
            <a:r>
              <a:rPr lang="uk-UA" sz="2800" dirty="0" smtClean="0"/>
              <a:t>є єдиною важливою інституцією </a:t>
            </a:r>
          </a:p>
          <a:p>
            <a:r>
              <a:rPr lang="uk-UA" sz="2800" dirty="0" smtClean="0"/>
              <a:t>Натомість інституціоналізм залучає до свого аналізу </a:t>
            </a:r>
            <a:r>
              <a:rPr lang="uk-UA" sz="2800" dirty="0"/>
              <a:t>широкий набір соціально-економічних інституцій, </a:t>
            </a:r>
            <a:r>
              <a:rPr lang="uk-UA" sz="2800" dirty="0" smtClean="0"/>
              <a:t>що мають </a:t>
            </a:r>
            <a:r>
              <a:rPr lang="uk-UA" sz="2800" dirty="0"/>
              <a:t>вплив на розвиток господарства.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8449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</a:t>
            </a:r>
            <a:r>
              <a:rPr lang="uk-UA" sz="2400" b="1" dirty="0" smtClean="0"/>
              <a:t>  Онтологічні </a:t>
            </a:r>
            <a:r>
              <a:rPr lang="uk-UA" sz="2400" b="1" dirty="0"/>
              <a:t>і гносеологічні витоки інституціоналізму. </a:t>
            </a:r>
            <a:r>
              <a:rPr lang="uk-UA" sz="2400" b="1" dirty="0" smtClean="0"/>
              <a:t> Загальна </a:t>
            </a:r>
            <a:r>
              <a:rPr lang="uk-UA" sz="2400" b="1" dirty="0"/>
              <a:t>характеристика традиційного інституціоналізму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064896" cy="5328592"/>
          </a:xfrm>
        </p:spPr>
        <p:txBody>
          <a:bodyPr/>
          <a:lstStyle/>
          <a:p>
            <a:pPr marL="114300" indent="0">
              <a:buNone/>
            </a:pPr>
            <a:endParaRPr lang="uk-UA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uk-UA" sz="2400" dirty="0" smtClean="0"/>
              <a:t>Становлення інституціоналізму відбулося у </a:t>
            </a:r>
            <a:r>
              <a:rPr lang="uk-UA" sz="2400" dirty="0"/>
              <a:t>20-30 рр. ХХ ст. </a:t>
            </a:r>
            <a:r>
              <a:rPr lang="uk-UA" sz="2400" dirty="0" smtClean="0"/>
              <a:t>Термін </a:t>
            </a:r>
            <a:r>
              <a:rPr lang="uk-UA" sz="2400" dirty="0"/>
              <a:t>«</a:t>
            </a:r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економічна теорія</a:t>
            </a:r>
            <a:r>
              <a:rPr lang="uk-UA" sz="2400" dirty="0" smtClean="0"/>
              <a:t>»</a:t>
            </a:r>
            <a:r>
              <a:rPr lang="uk-UA" sz="2400" dirty="0"/>
              <a:t> вперше</a:t>
            </a:r>
            <a:r>
              <a:rPr lang="uk-UA" sz="2400" dirty="0" smtClean="0"/>
              <a:t> вжив </a:t>
            </a:r>
            <a:r>
              <a:rPr lang="uk-UA" sz="2400" dirty="0" err="1" smtClean="0"/>
              <a:t>Волтон</a:t>
            </a:r>
            <a:r>
              <a:rPr lang="uk-UA" sz="2400" dirty="0" err="1"/>
              <a:t> </a:t>
            </a:r>
            <a:r>
              <a:rPr lang="uk-UA" sz="2400" dirty="0" err="1" smtClean="0"/>
              <a:t>Ґа</a:t>
            </a:r>
            <a:r>
              <a:rPr lang="uk-UA" sz="2400" dirty="0" smtClean="0"/>
              <a:t>мільтон у </a:t>
            </a:r>
            <a:r>
              <a:rPr lang="uk-UA" sz="2400" dirty="0"/>
              <a:t>1918 </a:t>
            </a:r>
            <a:r>
              <a:rPr lang="uk-UA" sz="2400" dirty="0" smtClean="0"/>
              <a:t>р.на </a:t>
            </a:r>
            <a:r>
              <a:rPr lang="uk-UA" sz="2400" dirty="0"/>
              <a:t>зборах Американської економічної </a:t>
            </a:r>
            <a:r>
              <a:rPr lang="uk-UA" sz="2400" dirty="0" smtClean="0"/>
              <a:t>асоціації.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Інституція</a:t>
            </a:r>
            <a:r>
              <a:rPr lang="uk-UA" sz="2400" dirty="0" smtClean="0"/>
              <a:t> - вербальний символ, який описує низку соціальних звичаїв, якому відповідає певний </a:t>
            </a:r>
            <a:r>
              <a:rPr lang="uk-UA" sz="2400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спосіб думки </a:t>
            </a:r>
            <a:r>
              <a:rPr lang="uk-UA" sz="2400" dirty="0" smtClean="0"/>
              <a:t>або </a:t>
            </a:r>
            <a:r>
              <a:rPr lang="uk-UA" sz="2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поведінки</a:t>
            </a:r>
            <a:r>
              <a:rPr lang="uk-UA" sz="2400" dirty="0" smtClean="0"/>
              <a:t>, достатньо поширений і укорінений у звичках певних соціальних груп чи звичаях народу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400" dirty="0"/>
              <a:t>Чинники, що впливають на господарську поведінку людини, розглядаються як результат тривалого історичного процесу</a:t>
            </a:r>
          </a:p>
          <a:p>
            <a:pPr marL="11430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6817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Американський інституціоналізм на зламі ХІХ–ХХ ст. 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750726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5474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1143000"/>
          </a:xfrm>
        </p:spPr>
        <p:txBody>
          <a:bodyPr/>
          <a:lstStyle/>
          <a:p>
            <a:pPr algn="ctr"/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1.3. </a:t>
            </a:r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smtClean="0"/>
              <a:t>Модель «</a:t>
            </a:r>
            <a:r>
              <a:rPr lang="uk-UA" sz="2400" b="1" dirty="0" err="1" smtClean="0"/>
              <a:t>homo</a:t>
            </a:r>
            <a:r>
              <a:rPr lang="uk-UA" sz="2400" b="1" dirty="0" smtClean="0"/>
              <a:t> </a:t>
            </a:r>
            <a:r>
              <a:rPr lang="uk-UA" sz="2400" b="1" dirty="0" err="1" smtClean="0"/>
              <a:t>institutius</a:t>
            </a:r>
            <a:r>
              <a:rPr lang="uk-UA" sz="2400" b="1" dirty="0" smtClean="0"/>
              <a:t>» </a:t>
            </a:r>
            <a:r>
              <a:rPr lang="uk-UA" sz="2400" b="1" dirty="0"/>
              <a:t>в інституціональній економіці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2689702"/>
              </p:ext>
            </p:extLst>
          </p:nvPr>
        </p:nvGraphicFramePr>
        <p:xfrm>
          <a:off x="467544" y="1196751"/>
          <a:ext cx="7776863" cy="554417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10292"/>
                <a:gridCol w="1805539"/>
                <a:gridCol w="1721419"/>
                <a:gridCol w="2039613"/>
              </a:tblGrid>
              <a:tr h="10334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Характеристика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Людина економічна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(</a:t>
                      </a:r>
                      <a:r>
                        <a:rPr lang="uk-UA" sz="1800" dirty="0" err="1">
                          <a:solidFill>
                            <a:srgbClr val="FFC000"/>
                          </a:solidFill>
                          <a:effectLst/>
                        </a:rPr>
                        <a:t>homo</a:t>
                      </a: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r>
                        <a:rPr lang="uk-UA" sz="1800" dirty="0" err="1">
                          <a:solidFill>
                            <a:srgbClr val="FFC000"/>
                          </a:solidFill>
                          <a:effectLst/>
                        </a:rPr>
                        <a:t>economіcus</a:t>
                      </a: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  <a:endParaRPr lang="uk-UA" sz="1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Людина гібридна</a:t>
                      </a:r>
                      <a:endParaRPr lang="uk-UA" sz="1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Людина інституційна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(</a:t>
                      </a:r>
                      <a:r>
                        <a:rPr lang="uk-UA" sz="1800" dirty="0" err="1">
                          <a:solidFill>
                            <a:srgbClr val="FFC000"/>
                          </a:solidFill>
                          <a:effectLst/>
                        </a:rPr>
                        <a:t>homo</a:t>
                      </a: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r>
                        <a:rPr lang="uk-UA" sz="1800" dirty="0" err="1">
                          <a:solidFill>
                            <a:srgbClr val="FFC000"/>
                          </a:solidFill>
                          <a:effectLst/>
                        </a:rPr>
                        <a:t>institutius</a:t>
                      </a:r>
                      <a:r>
                        <a:rPr lang="uk-UA" sz="1800" dirty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  <a:endParaRPr lang="uk-UA" sz="1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1. Підхід </a:t>
                      </a:r>
                      <a:r>
                        <a:rPr lang="ru-RU" sz="1800">
                          <a:effectLst/>
                        </a:rPr>
                        <a:t>в</a:t>
                      </a:r>
                      <a:r>
                        <a:rPr lang="uk-UA" sz="1800">
                          <a:effectLst/>
                        </a:rPr>
                        <a:t> економічній теорії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Неокласика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О. </a:t>
                      </a:r>
                      <a:r>
                        <a:rPr lang="uk-UA" sz="1800" dirty="0" err="1">
                          <a:effectLst/>
                        </a:rPr>
                        <a:t>Вільямсон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Інституціоналізм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2. Мета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Максимізація корисності 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Мінімізація </a:t>
                      </a:r>
                      <a:r>
                        <a:rPr lang="uk-UA" sz="1800" dirty="0" err="1">
                          <a:effectLst/>
                        </a:rPr>
                        <a:t>трансакційних</a:t>
                      </a:r>
                      <a:r>
                        <a:rPr lang="uk-UA" sz="1800" dirty="0">
                          <a:effectLst/>
                        </a:rPr>
                        <a:t> витрат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Культурна освіченість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141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3. Знання і здібності обрахунку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Необмежені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Обмежені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Обмежені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1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4. Бажання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Визначаються самостійно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Визначаються самостійно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Окреслені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культурою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07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5. Раціональність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Повна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Обмежена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Культурна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918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6. Опортунізм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Підступність (обман) відсутня і немає змушення 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Підступність наявна, але відсутнє змушення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FFFF00"/>
                          </a:solidFill>
                          <a:effectLst/>
                        </a:rPr>
                        <a:t>Наявні підступність і змушення</a:t>
                      </a:r>
                      <a:endParaRPr lang="uk-UA" sz="18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45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7620000" cy="6408712"/>
          </a:xfrm>
        </p:spPr>
        <p:txBody>
          <a:bodyPr>
            <a:normAutofit/>
          </a:bodyPr>
          <a:lstStyle/>
          <a:p>
            <a:r>
              <a:rPr lang="uk-UA" sz="2400" dirty="0"/>
              <a:t>Традиційний інституціоналізм використовував методологію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холізму</a:t>
            </a:r>
            <a:r>
              <a:rPr lang="uk-UA" sz="2400" dirty="0"/>
              <a:t>, відправним пунктом якої є </a:t>
            </a:r>
            <a:r>
              <a:rPr lang="uk-UA" sz="2400" dirty="0" smtClean="0"/>
              <a:t>не </a:t>
            </a:r>
            <a:r>
              <a:rPr lang="uk-UA" sz="2400" dirty="0"/>
              <a:t>індивіди </a:t>
            </a:r>
            <a:r>
              <a:rPr lang="uk-UA" sz="2400" i="1" dirty="0">
                <a:solidFill>
                  <a:srgbClr val="00B0F0"/>
                </a:solidFill>
              </a:rPr>
              <a:t>(методологічний індивідуалізм)</a:t>
            </a:r>
            <a:r>
              <a:rPr lang="uk-UA" sz="2400" dirty="0"/>
              <a:t>, а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інституції</a:t>
            </a:r>
            <a:r>
              <a:rPr lang="uk-UA" sz="2400" dirty="0"/>
              <a:t>, тобто дії окремих суб’єктів ставилися в залежність від дії суспільних інституцій. </a:t>
            </a:r>
            <a:endParaRPr lang="uk-UA" sz="2400" dirty="0" smtClean="0"/>
          </a:p>
          <a:p>
            <a:r>
              <a:rPr lang="uk-UA" sz="2400" dirty="0" smtClean="0"/>
              <a:t>На </a:t>
            </a:r>
            <a:r>
              <a:rPr lang="uk-UA" sz="2400" dirty="0"/>
              <a:t>місце моделі </a:t>
            </a:r>
            <a:r>
              <a:rPr lang="uk-UA" sz="2400" i="1" dirty="0">
                <a:solidFill>
                  <a:srgbClr val="00B0F0"/>
                </a:solidFill>
              </a:rPr>
              <a:t>«</a:t>
            </a:r>
            <a:r>
              <a:rPr lang="uk-UA" sz="2400" i="1" dirty="0" err="1">
                <a:solidFill>
                  <a:srgbClr val="00B0F0"/>
                </a:solidFill>
              </a:rPr>
              <a:t>homo</a:t>
            </a:r>
            <a:r>
              <a:rPr lang="uk-UA" sz="2400" i="1" dirty="0">
                <a:solidFill>
                  <a:srgbClr val="00B0F0"/>
                </a:solidFill>
              </a:rPr>
              <a:t> </a:t>
            </a:r>
            <a:r>
              <a:rPr lang="uk-UA" sz="2400" i="1" dirty="0" err="1">
                <a:solidFill>
                  <a:srgbClr val="00B0F0"/>
                </a:solidFill>
              </a:rPr>
              <a:t>economicus</a:t>
            </a:r>
            <a:r>
              <a:rPr lang="uk-UA" sz="2400" i="1" dirty="0">
                <a:solidFill>
                  <a:srgbClr val="00B0F0"/>
                </a:solidFill>
              </a:rPr>
              <a:t>» </a:t>
            </a:r>
            <a:r>
              <a:rPr lang="uk-UA" sz="2400" dirty="0"/>
              <a:t>фактично було запропоновано модель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4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institutius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uk-UA" sz="2400" dirty="0"/>
              <a:t>(людини інституційної), названої так пізніше </a:t>
            </a:r>
            <a:r>
              <a:rPr lang="uk-UA" sz="2400" dirty="0" smtClean="0"/>
              <a:t>скандинавським економістом Н</a:t>
            </a:r>
            <a:r>
              <a:rPr lang="uk-UA" sz="2400" dirty="0"/>
              <a:t>. </a:t>
            </a:r>
            <a:r>
              <a:rPr lang="uk-UA" sz="2400" dirty="0" err="1" smtClean="0"/>
              <a:t>Брунссоном</a:t>
            </a:r>
            <a:endParaRPr lang="uk-UA" sz="2400" dirty="0" smtClean="0"/>
          </a:p>
          <a:p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«Людина інституційна» </a:t>
            </a:r>
            <a:r>
              <a:rPr lang="uk-UA" sz="2400" dirty="0"/>
              <a:t>позбавлена раціональності, натомість, справно дотримується правил та сприяє реалізації прав інших </a:t>
            </a:r>
            <a:r>
              <a:rPr lang="uk-UA" sz="2400" dirty="0" smtClean="0"/>
              <a:t>людей; враховує у своїй поведінці неекономічні мотиви. </a:t>
            </a:r>
          </a:p>
          <a:p>
            <a:r>
              <a:rPr lang="uk-UA" sz="2400" dirty="0" smtClean="0"/>
              <a:t>Інституціоналізм </a:t>
            </a:r>
            <a:r>
              <a:rPr lang="uk-UA" sz="2400" dirty="0"/>
              <a:t>намагається вивчити </a:t>
            </a:r>
            <a:r>
              <a:rPr lang="uk-UA" sz="2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закономірності генезису і еволюції природи людини</a:t>
            </a:r>
            <a:r>
              <a:rPr lang="uk-UA" sz="2400" dirty="0"/>
              <a:t>, а не розглядає її як у моделі </a:t>
            </a:r>
            <a:r>
              <a:rPr lang="uk-UA" sz="2400" i="1" dirty="0">
                <a:solidFill>
                  <a:srgbClr val="00B0F0"/>
                </a:solidFill>
              </a:rPr>
              <a:t>«</a:t>
            </a:r>
            <a:r>
              <a:rPr lang="uk-UA" sz="2400" i="1" dirty="0" err="1">
                <a:solidFill>
                  <a:srgbClr val="00B0F0"/>
                </a:solidFill>
              </a:rPr>
              <a:t>homo</a:t>
            </a:r>
            <a:r>
              <a:rPr lang="uk-UA" sz="2400" i="1" dirty="0">
                <a:solidFill>
                  <a:srgbClr val="00B0F0"/>
                </a:solidFill>
              </a:rPr>
              <a:t> </a:t>
            </a:r>
            <a:r>
              <a:rPr lang="uk-UA" sz="2400" i="1" dirty="0" err="1">
                <a:solidFill>
                  <a:srgbClr val="00B0F0"/>
                </a:solidFill>
              </a:rPr>
              <a:t>economicus</a:t>
            </a:r>
            <a:r>
              <a:rPr lang="uk-UA" sz="2400" i="1" dirty="0">
                <a:solidFill>
                  <a:srgbClr val="00B0F0"/>
                </a:solidFill>
              </a:rPr>
              <a:t>» </a:t>
            </a:r>
            <a:r>
              <a:rPr lang="uk-UA" sz="2400" dirty="0"/>
              <a:t>наперед заданою. </a:t>
            </a:r>
          </a:p>
        </p:txBody>
      </p:sp>
    </p:spTree>
    <p:extLst>
      <p:ext uri="{BB962C8B-B14F-4D97-AF65-F5344CB8AC3E}">
        <p14:creationId xmlns:p14="http://schemas.microsoft.com/office/powerpoint/2010/main" val="2623047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/>
          <a:lstStyle/>
          <a:p>
            <a:pPr algn="ctr"/>
            <a:r>
              <a:rPr lang="uk-UA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1.4.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/>
              <a:t>Особли</a:t>
            </a:r>
            <a:r>
              <a:rPr lang="uk-UA" sz="2400" b="1" dirty="0" smtClean="0"/>
              <a:t>вості </a:t>
            </a:r>
            <a:r>
              <a:rPr lang="uk-UA" sz="2400" b="1" dirty="0"/>
              <a:t>методології </a:t>
            </a:r>
            <a:r>
              <a:rPr lang="uk-UA" sz="2400" b="1" dirty="0" err="1"/>
              <a:t>неоінституціоналізму</a:t>
            </a:r>
            <a:endParaRPr lang="uk-UA" sz="2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052736"/>
            <a:ext cx="8244408" cy="5616624"/>
          </a:xfrm>
        </p:spPr>
        <p:txBody>
          <a:bodyPr>
            <a:normAutofit lnSpcReduction="10000"/>
          </a:bodyPr>
          <a:lstStyle/>
          <a:p>
            <a:r>
              <a:rPr lang="uk-UA" sz="2600" dirty="0" smtClean="0"/>
              <a:t>Прихильники </a:t>
            </a:r>
            <a:r>
              <a:rPr lang="uk-UA" sz="2600" dirty="0"/>
              <a:t>нового напряму </a:t>
            </a:r>
            <a:r>
              <a:rPr lang="uk-UA" sz="2600" i="1" dirty="0" smtClean="0">
                <a:solidFill>
                  <a:srgbClr val="00B0F0"/>
                </a:solidFill>
              </a:rPr>
              <a:t>намагаються </a:t>
            </a:r>
            <a:r>
              <a:rPr lang="uk-UA" sz="2600" i="1" dirty="0">
                <a:solidFill>
                  <a:srgbClr val="00B0F0"/>
                </a:solidFill>
              </a:rPr>
              <a:t>інтегрувати методологічний апарат неокласики до вивчення політичних, ідеологічних, правових </a:t>
            </a:r>
            <a:r>
              <a:rPr lang="uk-UA" sz="2600" i="1" dirty="0" smtClean="0">
                <a:solidFill>
                  <a:srgbClr val="00B0F0"/>
                </a:solidFill>
              </a:rPr>
              <a:t>проблем.</a:t>
            </a:r>
          </a:p>
          <a:p>
            <a:r>
              <a:rPr lang="uk-UA" sz="2600" dirty="0"/>
              <a:t>Представники </a:t>
            </a:r>
            <a:r>
              <a:rPr lang="uk-UA" sz="2600" dirty="0" err="1"/>
              <a:t>неоінституціоналізму</a:t>
            </a:r>
            <a:r>
              <a:rPr lang="uk-UA" sz="2600" dirty="0"/>
              <a:t>, залишаючи поза критикою «жорстке ядро» неокласики, </a:t>
            </a:r>
            <a:r>
              <a:rPr lang="uk-UA" sz="2600" dirty="0">
                <a:solidFill>
                  <a:srgbClr val="00B0F0"/>
                </a:solidFill>
              </a:rPr>
              <a:t>обмежуються </a:t>
            </a:r>
            <a:r>
              <a:rPr lang="uk-UA" sz="2600" i="1" dirty="0">
                <a:solidFill>
                  <a:srgbClr val="00B0F0"/>
                </a:solidFill>
              </a:rPr>
              <a:t>критикою «захисного поясу»</a:t>
            </a:r>
            <a:r>
              <a:rPr lang="uk-UA" sz="2600" i="1" dirty="0"/>
              <a:t> </a:t>
            </a:r>
            <a:r>
              <a:rPr lang="uk-UA" sz="2600" dirty="0"/>
              <a:t>неокласичної парадигми</a:t>
            </a:r>
            <a:r>
              <a:rPr lang="uk-UA" sz="2600" dirty="0" smtClean="0"/>
              <a:t>.</a:t>
            </a:r>
          </a:p>
          <a:p>
            <a:pPr marL="114300" indent="0">
              <a:buNone/>
            </a:pPr>
            <a:r>
              <a:rPr lang="uk-UA" sz="2600" b="1" dirty="0" smtClean="0">
                <a:solidFill>
                  <a:srgbClr val="C00000"/>
                </a:solidFill>
              </a:rPr>
              <a:t>Основні методологічні принципи:</a:t>
            </a:r>
          </a:p>
          <a:p>
            <a:pPr marL="114300" indent="0">
              <a:buNone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Методологічний індивідуалізм</a:t>
            </a:r>
          </a:p>
          <a:p>
            <a:pPr marL="114300" indent="0">
              <a:buNone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Максимізація корисності</a:t>
            </a:r>
          </a:p>
          <a:p>
            <a:pPr marL="114300" indent="0">
              <a:buNone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Обмежена раціональність економічних агентів</a:t>
            </a:r>
          </a:p>
          <a:p>
            <a:pPr marL="114300" indent="0">
              <a:buNone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Наявність </a:t>
            </a:r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економічних </a:t>
            </a: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агентів опортуністичної поведінки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245346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183</TotalTime>
  <Words>788</Words>
  <Application>Microsoft Office PowerPoint</Application>
  <PresentationFormat>Экран (4:3)</PresentationFormat>
  <Paragraphs>115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Соседство</vt:lpstr>
      <vt:lpstr>Інституційний аналіз</vt:lpstr>
      <vt:lpstr>Тема. 1. Науково-дослідна програма інституціоналізму: сутність, витоки, еволюція</vt:lpstr>
      <vt:lpstr>1.1. Неокласичний економічний аналіз: загальна характеристика</vt:lpstr>
      <vt:lpstr>Вразливість неокласичного аналізу</vt:lpstr>
      <vt:lpstr>1.2.  Онтологічні і гносеологічні витоки інституціоналізму.  Загальна характеристика традиційного інституціоналізму</vt:lpstr>
      <vt:lpstr>Американський інституціоналізм на зламі ХІХ–ХХ ст. </vt:lpstr>
      <vt:lpstr>1.3.  Модель «homo institutius» в інституціональній економіці</vt:lpstr>
      <vt:lpstr>Презентация PowerPoint</vt:lpstr>
      <vt:lpstr>1.4.  Особливості методології неоінституціоналізму</vt:lpstr>
      <vt:lpstr>1.5.«Дерево» інституціоналізму: класифікація сучасних інституційних концепцій</vt:lpstr>
      <vt:lpstr>Презентация PowerPoint</vt:lpstr>
      <vt:lpstr> 1.6. Порівняльна характеристика «старого» й «нового» інституціоналізму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Інституційний аналіз</dc:title>
  <dc:creator>Юрій У</dc:creator>
  <cp:lastModifiedBy>Юрій У</cp:lastModifiedBy>
  <cp:revision>17</cp:revision>
  <dcterms:created xsi:type="dcterms:W3CDTF">2024-02-11T15:21:02Z</dcterms:created>
  <dcterms:modified xsi:type="dcterms:W3CDTF">2024-02-11T18:53:12Z</dcterms:modified>
</cp:coreProperties>
</file>