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367" r:id="rId3"/>
    <p:sldId id="322" r:id="rId4"/>
    <p:sldId id="324" r:id="rId5"/>
    <p:sldId id="357" r:id="rId6"/>
    <p:sldId id="338" r:id="rId7"/>
    <p:sldId id="350" r:id="rId8"/>
    <p:sldId id="326" r:id="rId9"/>
    <p:sldId id="325" r:id="rId10"/>
    <p:sldId id="335" r:id="rId11"/>
    <p:sldId id="368" r:id="rId12"/>
    <p:sldId id="369" r:id="rId13"/>
    <p:sldId id="370" r:id="rId14"/>
    <p:sldId id="371" r:id="rId15"/>
    <p:sldId id="372" r:id="rId16"/>
    <p:sldId id="373" r:id="rId17"/>
    <p:sldId id="340" r:id="rId18"/>
    <p:sldId id="344" r:id="rId19"/>
    <p:sldId id="327" r:id="rId20"/>
    <p:sldId id="343" r:id="rId21"/>
    <p:sldId id="341" r:id="rId22"/>
    <p:sldId id="342" r:id="rId23"/>
    <p:sldId id="375" r:id="rId24"/>
    <p:sldId id="374" r:id="rId25"/>
    <p:sldId id="262" r:id="rId26"/>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Помір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Світли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ABFCF23-3B69-468F-B69F-88F6DE6A72F2}" styleName="Помір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93D81CF-94F2-401A-BA57-92F5A7B2D0C5}" styleName="Помірний стиль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6374" autoAdjust="0"/>
    <p:restoredTop sz="94660"/>
  </p:normalViewPr>
  <p:slideViewPr>
    <p:cSldViewPr snapToGrid="0">
      <p:cViewPr varScale="1">
        <p:scale>
          <a:sx n="76" d="100"/>
          <a:sy n="76" d="100"/>
        </p:scale>
        <p:origin x="756"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1FA1FF-B6AA-48C2-AFC6-787E0DCFD90D}" type="datetimeFigureOut">
              <a:rPr lang="uk-UA" smtClean="0"/>
              <a:t>12.10.2024</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7C8A8F-3DA7-450D-850B-31353C458168}" type="slidenum">
              <a:rPr lang="uk-UA" smtClean="0"/>
              <a:t>‹#›</a:t>
            </a:fld>
            <a:endParaRPr lang="uk-UA"/>
          </a:p>
        </p:txBody>
      </p:sp>
    </p:spTree>
    <p:extLst>
      <p:ext uri="{BB962C8B-B14F-4D97-AF65-F5344CB8AC3E}">
        <p14:creationId xmlns:p14="http://schemas.microsoft.com/office/powerpoint/2010/main" val="4046543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ий слайд">
    <p:spTree>
      <p:nvGrpSpPr>
        <p:cNvPr id="1" name=""/>
        <p:cNvGrpSpPr/>
        <p:nvPr/>
      </p:nvGrpSpPr>
      <p:grpSpPr>
        <a:xfrm>
          <a:off x="0" y="0"/>
          <a:ext cx="0" cy="0"/>
          <a:chOff x="0" y="0"/>
          <a:chExt cx="0" cy="0"/>
        </a:xfrm>
      </p:grpSpPr>
      <p:pic>
        <p:nvPicPr>
          <p:cNvPr id="10" name="Рисунок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Місце для заголовка 1"/>
          <p:cNvSpPr>
            <a:spLocks noGrp="1"/>
          </p:cNvSpPr>
          <p:nvPr>
            <p:ph type="title"/>
          </p:nvPr>
        </p:nvSpPr>
        <p:spPr>
          <a:xfrm>
            <a:off x="334962" y="1992473"/>
            <a:ext cx="11522075" cy="3190553"/>
          </a:xfrm>
          <a:prstGeom prst="rect">
            <a:avLst/>
          </a:prstGeom>
        </p:spPr>
        <p:txBody>
          <a:bodyPr vert="horz" lIns="91440" tIns="45720" rIns="91440" bIns="45720" rtlCol="0" anchor="ctr">
            <a:normAutofit/>
          </a:bodyPr>
          <a:lstStyle>
            <a:lvl1pPr algn="ctr">
              <a:defRPr sz="5400">
                <a:solidFill>
                  <a:schemeClr val="bg1"/>
                </a:solidFill>
              </a:defRPr>
            </a:lvl1pPr>
          </a:lstStyle>
          <a:p>
            <a:r>
              <a:rPr lang="uk-UA" dirty="0"/>
              <a:t>Зразок заголовка</a:t>
            </a:r>
          </a:p>
        </p:txBody>
      </p:sp>
    </p:spTree>
    <p:extLst>
      <p:ext uri="{BB962C8B-B14F-4D97-AF65-F5344CB8AC3E}">
        <p14:creationId xmlns:p14="http://schemas.microsoft.com/office/powerpoint/2010/main" val="775904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Основний слайд">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707"/>
            <a:ext cx="12192000" cy="6858000"/>
          </a:xfrm>
          <a:prstGeom prst="rect">
            <a:avLst/>
          </a:prstGeom>
        </p:spPr>
      </p:pic>
      <p:sp>
        <p:nvSpPr>
          <p:cNvPr id="7" name="Місце для заголовка 1"/>
          <p:cNvSpPr>
            <a:spLocks noGrp="1"/>
          </p:cNvSpPr>
          <p:nvPr>
            <p:ph type="title"/>
          </p:nvPr>
        </p:nvSpPr>
        <p:spPr>
          <a:xfrm>
            <a:off x="334961" y="188914"/>
            <a:ext cx="11522075" cy="1405108"/>
          </a:xfrm>
          <a:prstGeom prst="rect">
            <a:avLst/>
          </a:prstGeom>
        </p:spPr>
        <p:txBody>
          <a:bodyPr vert="horz" lIns="91440" tIns="45720" rIns="91440" bIns="45720" rtlCol="0" anchor="t">
            <a:normAutofit/>
          </a:bodyPr>
          <a:lstStyle/>
          <a:p>
            <a:r>
              <a:rPr lang="uk-UA" dirty="0"/>
              <a:t>Зразок заголовка</a:t>
            </a:r>
          </a:p>
        </p:txBody>
      </p:sp>
      <p:sp>
        <p:nvSpPr>
          <p:cNvPr id="5" name="Місце для тексту 4"/>
          <p:cNvSpPr>
            <a:spLocks noGrp="1"/>
          </p:cNvSpPr>
          <p:nvPr>
            <p:ph type="body" sz="quarter" idx="10"/>
          </p:nvPr>
        </p:nvSpPr>
        <p:spPr>
          <a:xfrm>
            <a:off x="334963" y="1593850"/>
            <a:ext cx="11522075" cy="4176713"/>
          </a:xfrm>
          <a:prstGeom prst="rect">
            <a:avLst/>
          </a:prstGeom>
        </p:spPr>
        <p:txBody>
          <a:bodyPr/>
          <a:lstStyle>
            <a:lvl1pPr>
              <a:defRPr sz="3600" b="1"/>
            </a:lvl1pPr>
          </a:lstStyle>
          <a:p>
            <a:pPr lvl="0"/>
            <a:r>
              <a:rPr lang="uk-UA" dirty="0"/>
              <a:t>Зразок тексту</a:t>
            </a:r>
          </a:p>
          <a:p>
            <a:pPr lvl="1"/>
            <a:r>
              <a:rPr lang="uk-UA" dirty="0"/>
              <a:t>Другий рівень</a:t>
            </a:r>
          </a:p>
        </p:txBody>
      </p:sp>
    </p:spTree>
    <p:extLst>
      <p:ext uri="{BB962C8B-B14F-4D97-AF65-F5344CB8AC3E}">
        <p14:creationId xmlns:p14="http://schemas.microsoft.com/office/powerpoint/2010/main" val="2563952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Основний слайд з вмістом">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707"/>
            <a:ext cx="12192000" cy="6858000"/>
          </a:xfrm>
          <a:prstGeom prst="rect">
            <a:avLst/>
          </a:prstGeom>
        </p:spPr>
      </p:pic>
      <p:sp>
        <p:nvSpPr>
          <p:cNvPr id="4" name="Місце для вмісту 3"/>
          <p:cNvSpPr>
            <a:spLocks noGrp="1"/>
          </p:cNvSpPr>
          <p:nvPr>
            <p:ph sz="quarter" idx="10"/>
          </p:nvPr>
        </p:nvSpPr>
        <p:spPr>
          <a:xfrm>
            <a:off x="334963" y="188913"/>
            <a:ext cx="11522075" cy="5578475"/>
          </a:xfrm>
          <a:prstGeom prst="rect">
            <a:avLst/>
          </a:prstGeom>
        </p:spPr>
        <p:txBody>
          <a:bodyPr/>
          <a:lstStyle>
            <a:lvl1pPr>
              <a:defRPr sz="3200" b="1"/>
            </a:lvl1pPr>
          </a:lstStyle>
          <a:p>
            <a:pPr lvl="0"/>
            <a:r>
              <a:rPr lang="uk-UA" dirty="0"/>
              <a:t>Зразок тексту</a:t>
            </a:r>
          </a:p>
          <a:p>
            <a:pPr lvl="1"/>
            <a:r>
              <a:rPr lang="uk-UA" dirty="0"/>
              <a:t>Другий рівень</a:t>
            </a:r>
          </a:p>
        </p:txBody>
      </p:sp>
    </p:spTree>
    <p:extLst>
      <p:ext uri="{BB962C8B-B14F-4D97-AF65-F5344CB8AC3E}">
        <p14:creationId xmlns:p14="http://schemas.microsoft.com/office/powerpoint/2010/main" val="3192927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ФІнальний слайд">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122219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789907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3" r:id="rId3"/>
    <p:sldLayoutId id="2147483661" r:id="rId4"/>
  </p:sldLayoutIdLst>
  <p:txStyles>
    <p:titleStyle>
      <a:lvl1pPr algn="l" defTabSz="914400" rtl="0" eaLnBrk="1" latinLnBrk="0" hangingPunct="1">
        <a:lnSpc>
          <a:spcPct val="90000"/>
        </a:lnSpc>
        <a:spcBef>
          <a:spcPct val="0"/>
        </a:spcBef>
        <a:buNone/>
        <a:defRPr sz="45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9" userDrawn="1">
          <p15:clr>
            <a:srgbClr val="F26B43"/>
          </p15:clr>
        </p15:guide>
        <p15:guide id="2" pos="3840" userDrawn="1">
          <p15:clr>
            <a:srgbClr val="F26B43"/>
          </p15:clr>
        </p15:guide>
        <p15:guide id="3" pos="211" userDrawn="1">
          <p15:clr>
            <a:srgbClr val="F26B43"/>
          </p15:clr>
        </p15:guide>
        <p15:guide id="4" pos="7469" userDrawn="1">
          <p15:clr>
            <a:srgbClr val="F26B43"/>
          </p15:clr>
        </p15:guide>
        <p15:guide id="5" orient="horz" pos="2260" userDrawn="1">
          <p15:clr>
            <a:srgbClr val="F26B43"/>
          </p15:clr>
        </p15:guide>
        <p15:guide id="6" orient="horz" pos="374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scholar.google.com.ua/"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elsevier.com/online-tools/scopu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okinfo.com/products_tools/multidisciplinary/webofscienc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indexcopernicus.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scienceopen.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repository.kristti.com.ua/" TargetMode="External"/><Relationship Id="rId13" Type="http://schemas.openxmlformats.org/officeDocument/2006/relationships/hyperlink" Target="http://46.201.250.252/?locale-attribute=uk" TargetMode="External"/><Relationship Id="rId18" Type="http://schemas.openxmlformats.org/officeDocument/2006/relationships/hyperlink" Target="http://esnuir.eenu.edu.ua/" TargetMode="External"/><Relationship Id="rId3" Type="http://schemas.openxmlformats.org/officeDocument/2006/relationships/hyperlink" Target="http://enpuir.npu.edu.ua/" TargetMode="External"/><Relationship Id="rId21" Type="http://schemas.openxmlformats.org/officeDocument/2006/relationships/hyperlink" Target="http://eprints.mdpu.org.ua/" TargetMode="External"/><Relationship Id="rId7" Type="http://schemas.openxmlformats.org/officeDocument/2006/relationships/hyperlink" Target="https://er.nau.edu.ua/" TargetMode="External"/><Relationship Id="rId12" Type="http://schemas.openxmlformats.org/officeDocument/2006/relationships/hyperlink" Target="https://dspace.vspu.edu.ua/" TargetMode="External"/><Relationship Id="rId17" Type="http://schemas.openxmlformats.org/officeDocument/2006/relationships/hyperlink" Target="http://ir.znau.edu.ua/" TargetMode="External"/><Relationship Id="rId25" Type="http://schemas.openxmlformats.org/officeDocument/2006/relationships/image" Target="../media/image25.jpeg"/><Relationship Id="rId2" Type="http://schemas.openxmlformats.org/officeDocument/2006/relationships/hyperlink" Target="http://dspace.nbuv.gov.ua/" TargetMode="External"/><Relationship Id="rId16" Type="http://schemas.openxmlformats.org/officeDocument/2006/relationships/hyperlink" Target="http://eprints.zu.edu.ua/" TargetMode="External"/><Relationship Id="rId20" Type="http://schemas.openxmlformats.org/officeDocument/2006/relationships/hyperlink" Target="http://eir.pstu.edu/" TargetMode="External"/><Relationship Id="rId1" Type="http://schemas.openxmlformats.org/officeDocument/2006/relationships/slideLayout" Target="../slideLayouts/slideLayout2.xml"/><Relationship Id="rId6" Type="http://schemas.openxmlformats.org/officeDocument/2006/relationships/hyperlink" Target="http://dspace.nuft.edu.ua/jspui/" TargetMode="External"/><Relationship Id="rId11" Type="http://schemas.openxmlformats.org/officeDocument/2006/relationships/hyperlink" Target="http://r.donnu.edu.ua/" TargetMode="External"/><Relationship Id="rId24" Type="http://schemas.openxmlformats.org/officeDocument/2006/relationships/hyperlink" Target="http://dspace.oneu.edu.ua/jspui/" TargetMode="External"/><Relationship Id="rId5" Type="http://schemas.openxmlformats.org/officeDocument/2006/relationships/hyperlink" Target="https://ela.kpi.ua/" TargetMode="External"/><Relationship Id="rId15" Type="http://schemas.openxmlformats.org/officeDocument/2006/relationships/hyperlink" Target="http://eztuir.ztu.edu.ua/" TargetMode="External"/><Relationship Id="rId23" Type="http://schemas.openxmlformats.org/officeDocument/2006/relationships/hyperlink" Target="http://dspace.onu.edu.ua:8080/" TargetMode="External"/><Relationship Id="rId10" Type="http://schemas.openxmlformats.org/officeDocument/2006/relationships/hyperlink" Target="http://ir.lib.vntu.edu.ua/" TargetMode="External"/><Relationship Id="rId19" Type="http://schemas.openxmlformats.org/officeDocument/2006/relationships/hyperlink" Target="http://ena.lp.edu.ua:8080/" TargetMode="External"/><Relationship Id="rId4" Type="http://schemas.openxmlformats.org/officeDocument/2006/relationships/hyperlink" Target="http://ekmair.ukma.edu.ua/" TargetMode="External"/><Relationship Id="rId9" Type="http://schemas.openxmlformats.org/officeDocument/2006/relationships/hyperlink" Target="http://ir.kneu.edu.ua/" TargetMode="External"/><Relationship Id="rId14" Type="http://schemas.openxmlformats.org/officeDocument/2006/relationships/hyperlink" Target="http://eadnurt.diit.edu.ua/jspui/" TargetMode="External"/><Relationship Id="rId22" Type="http://schemas.openxmlformats.org/officeDocument/2006/relationships/hyperlink" Target="http://dspace.msu.edu.ua:8080/"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dspace.pnpu.edu.ua/" TargetMode="External"/><Relationship Id="rId13" Type="http://schemas.openxmlformats.org/officeDocument/2006/relationships/hyperlink" Target="http://eprints.kname.edu.ua/" TargetMode="External"/><Relationship Id="rId18" Type="http://schemas.openxmlformats.org/officeDocument/2006/relationships/hyperlink" Target="http://dspace.nlu.edu.ua/?locale=uk" TargetMode="External"/><Relationship Id="rId26" Type="http://schemas.openxmlformats.org/officeDocument/2006/relationships/image" Target="../media/image25.jpeg"/><Relationship Id="rId3" Type="http://schemas.openxmlformats.org/officeDocument/2006/relationships/hyperlink" Target="http://mx.ogasa.org.ua/" TargetMode="External"/><Relationship Id="rId21" Type="http://schemas.openxmlformats.org/officeDocument/2006/relationships/hyperlink" Target="https://dspace.nuph.edu.ua/" TargetMode="External"/><Relationship Id="rId7" Type="http://schemas.openxmlformats.org/officeDocument/2006/relationships/hyperlink" Target="http://elib.umsa.edu.ua/" TargetMode="External"/><Relationship Id="rId12" Type="http://schemas.openxmlformats.org/officeDocument/2006/relationships/hyperlink" Target="https://essuir.sumdu.edu.ua/?locale=uk" TargetMode="External"/><Relationship Id="rId17" Type="http://schemas.openxmlformats.org/officeDocument/2006/relationships/hyperlink" Target="http://dspace.univer.kharkov.ua/" TargetMode="External"/><Relationship Id="rId25" Type="http://schemas.openxmlformats.org/officeDocument/2006/relationships/hyperlink" Target="http://elar.khnu.km.ua/jspui/" TargetMode="External"/><Relationship Id="rId2" Type="http://schemas.openxmlformats.org/officeDocument/2006/relationships/hyperlink" Target="http://dspace.onua.edu.ua/" TargetMode="External"/><Relationship Id="rId16" Type="http://schemas.openxmlformats.org/officeDocument/2006/relationships/hyperlink" Target="http://escriptorium.univer.kharkov.ua/" TargetMode="External"/><Relationship Id="rId20" Type="http://schemas.openxmlformats.org/officeDocument/2006/relationships/hyperlink" Target="http://repo.knmu.edu.ua/?locale=uk" TargetMode="External"/><Relationship Id="rId1" Type="http://schemas.openxmlformats.org/officeDocument/2006/relationships/slideLayout" Target="../slideLayouts/slideLayout2.xml"/><Relationship Id="rId6" Type="http://schemas.openxmlformats.org/officeDocument/2006/relationships/hyperlink" Target="http://ea.donntu.edu.ua:8080/" TargetMode="External"/><Relationship Id="rId11" Type="http://schemas.openxmlformats.org/officeDocument/2006/relationships/hyperlink" Target="http://dspace.snu.edu.ua:8080/jspui/" TargetMode="External"/><Relationship Id="rId24" Type="http://schemas.openxmlformats.org/officeDocument/2006/relationships/hyperlink" Target="https://rep.ksma.ks.ua/jspui/" TargetMode="External"/><Relationship Id="rId5" Type="http://schemas.openxmlformats.org/officeDocument/2006/relationships/hyperlink" Target="http://eprints.oa.edu.ua/" TargetMode="External"/><Relationship Id="rId15" Type="http://schemas.openxmlformats.org/officeDocument/2006/relationships/hyperlink" Target="http://repository.kpi.kharkov.ua/" TargetMode="External"/><Relationship Id="rId23" Type="http://schemas.openxmlformats.org/officeDocument/2006/relationships/hyperlink" Target="http://epr.kntu.net.ua/" TargetMode="External"/><Relationship Id="rId10" Type="http://schemas.openxmlformats.org/officeDocument/2006/relationships/hyperlink" Target="http://dspace.tneu.edu.ua/" TargetMode="External"/><Relationship Id="rId19" Type="http://schemas.openxmlformats.org/officeDocument/2006/relationships/hyperlink" Target="http://dspace.univd.edu.ua/xmlui/" TargetMode="External"/><Relationship Id="rId4" Type="http://schemas.openxmlformats.org/officeDocument/2006/relationships/hyperlink" Target="http://eprints.library.odeku.edu.ua/" TargetMode="External"/><Relationship Id="rId9" Type="http://schemas.openxmlformats.org/officeDocument/2006/relationships/hyperlink" Target="http://elartu.tntu.edu.ua/" TargetMode="External"/><Relationship Id="rId14" Type="http://schemas.openxmlformats.org/officeDocument/2006/relationships/hyperlink" Target="http://openarchive.nure.ua/" TargetMode="External"/><Relationship Id="rId22" Type="http://schemas.openxmlformats.org/officeDocument/2006/relationships/hyperlink" Target="http://dspace.knau.kharkov.ua/jspui/"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maup.com.ua/ua/ekspert.html" TargetMode="External"/><Relationship Id="rId13" Type="http://schemas.openxmlformats.org/officeDocument/2006/relationships/hyperlink" Target="https://pard.mk.ua/index.php/journal" TargetMode="External"/><Relationship Id="rId3" Type="http://schemas.openxmlformats.org/officeDocument/2006/relationships/hyperlink" Target="https://aspects.org.ua/index.php/journal" TargetMode="External"/><Relationship Id="rId7" Type="http://schemas.openxmlformats.org/officeDocument/2006/relationships/hyperlink" Target="http://www.dy.nayka.com.ua/" TargetMode="External"/><Relationship Id="rId12" Type="http://schemas.openxmlformats.org/officeDocument/2006/relationships/hyperlink" Target="http://www.customs-admin.umsf.in.ua/" TargetMode="External"/><Relationship Id="rId2" Type="http://schemas.openxmlformats.org/officeDocument/2006/relationships/hyperlink" Target="http://www.oridu.odessa.ua/?fil=9/4" TargetMode="External"/><Relationship Id="rId16" Type="http://schemas.openxmlformats.org/officeDocument/2006/relationships/hyperlink" Target="http://tp.kh.ua/index.php/tpdu" TargetMode="External"/><Relationship Id="rId1" Type="http://schemas.openxmlformats.org/officeDocument/2006/relationships/slideLayout" Target="../slideLayouts/slideLayout2.xml"/><Relationship Id="rId6" Type="http://schemas.openxmlformats.org/officeDocument/2006/relationships/hyperlink" Target="http://www.pubadm.vernadskyjournals.in.ua/" TargetMode="External"/><Relationship Id="rId11" Type="http://schemas.openxmlformats.org/officeDocument/2006/relationships/hyperlink" Target="https://www.inter-nauka.com/ua/magazine/public-administration/" TargetMode="External"/><Relationship Id="rId5" Type="http://schemas.openxmlformats.org/officeDocument/2006/relationships/hyperlink" Target="http://vdu-nuczu.net/ua/" TargetMode="External"/><Relationship Id="rId15" Type="http://schemas.openxmlformats.org/officeDocument/2006/relationships/hyperlink" Target="http://vadnd.org.ua/ua/general-information/" TargetMode="External"/><Relationship Id="rId10" Type="http://schemas.openxmlformats.org/officeDocument/2006/relationships/hyperlink" Target="https://instzak.com/index.php/journal/index" TargetMode="External"/><Relationship Id="rId4" Type="http://schemas.openxmlformats.org/officeDocument/2006/relationships/hyperlink" Target="http://visnyk-nadu.academy.gov.ua/" TargetMode="External"/><Relationship Id="rId9" Type="http://schemas.openxmlformats.org/officeDocument/2006/relationships/hyperlink" Target="http://edu.lvivacademy.com/" TargetMode="External"/><Relationship Id="rId14" Type="http://schemas.openxmlformats.org/officeDocument/2006/relationships/hyperlink" Target="http://www.pag-journal.iei.od.ua/"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28035" y="2321848"/>
            <a:ext cx="10609007" cy="1892826"/>
          </a:xfrm>
          <a:prstGeom prst="rect">
            <a:avLst/>
          </a:prstGeom>
        </p:spPr>
        <p:txBody>
          <a:bodyPr wrap="square">
            <a:spAutoFit/>
          </a:bodyPr>
          <a:lstStyle/>
          <a:p>
            <a:pPr algn="ctr">
              <a:lnSpc>
                <a:spcPct val="130000"/>
              </a:lnSpc>
              <a:spcAft>
                <a:spcPts val="0"/>
              </a:spcAft>
            </a:pPr>
            <a:r>
              <a:rPr lang="uk-UA" sz="3000" b="1" dirty="0" smtClean="0">
                <a:solidFill>
                  <a:schemeClr val="bg1"/>
                </a:solidFill>
                <a:latin typeface="Times New Roman" panose="02020603050405020304" pitchFamily="18" charset="0"/>
                <a:ea typeface="Times New Roman" panose="02020603050405020304" pitchFamily="18" charset="0"/>
              </a:rPr>
              <a:t>ПОШУК ІНФОРМАЦІЇ ДЛЯ НАУКОВИХ ДОСЛІДЖЕНЬ</a:t>
            </a:r>
            <a:r>
              <a:rPr lang="en-US" sz="3000" b="1" dirty="0" smtClean="0">
                <a:solidFill>
                  <a:schemeClr val="bg1"/>
                </a:solidFill>
                <a:latin typeface="Times New Roman" panose="02020603050405020304" pitchFamily="18" charset="0"/>
                <a:ea typeface="Times New Roman" panose="02020603050405020304" pitchFamily="18" charset="0"/>
              </a:rPr>
              <a:t> (</a:t>
            </a:r>
            <a:r>
              <a:rPr lang="uk-UA" sz="3000" b="1" dirty="0" smtClean="0">
                <a:solidFill>
                  <a:schemeClr val="bg1"/>
                </a:solidFill>
                <a:latin typeface="Times New Roman" panose="02020603050405020304" pitchFamily="18" charset="0"/>
                <a:ea typeface="Times New Roman" panose="02020603050405020304" pitchFamily="18" charset="0"/>
              </a:rPr>
              <a:t>І НЕ ЛИШЕ): </a:t>
            </a:r>
          </a:p>
          <a:p>
            <a:pPr algn="ctr">
              <a:lnSpc>
                <a:spcPct val="130000"/>
              </a:lnSpc>
              <a:spcAft>
                <a:spcPts val="0"/>
              </a:spcAft>
            </a:pPr>
            <a:r>
              <a:rPr lang="uk-UA" sz="3000" b="1" dirty="0" smtClean="0">
                <a:solidFill>
                  <a:schemeClr val="bg1"/>
                </a:solidFill>
                <a:latin typeface="Times New Roman" panose="02020603050405020304" pitchFamily="18" charset="0"/>
                <a:ea typeface="Times New Roman" panose="02020603050405020304" pitchFamily="18" charset="0"/>
              </a:rPr>
              <a:t>БАЗИ ДАНИХ ТА КОРИСНІ ЛАЙФХАКИ</a:t>
            </a:r>
          </a:p>
        </p:txBody>
      </p:sp>
    </p:spTree>
    <p:extLst>
      <p:ext uri="{BB962C8B-B14F-4D97-AF65-F5344CB8AC3E}">
        <p14:creationId xmlns:p14="http://schemas.microsoft.com/office/powerpoint/2010/main" val="35288264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84205" y="747251"/>
            <a:ext cx="9281651" cy="4801314"/>
          </a:xfrm>
          <a:prstGeom prst="rect">
            <a:avLst/>
          </a:prstGeom>
        </p:spPr>
        <p:txBody>
          <a:bodyPr wrap="square">
            <a:spAutoFit/>
          </a:bodyPr>
          <a:lstStyle/>
          <a:p>
            <a:pPr lvl="0" eaLnBrk="0" fontAlgn="base" hangingPunct="0">
              <a:spcBef>
                <a:spcPct val="0"/>
              </a:spcBef>
              <a:spcAft>
                <a:spcPct val="0"/>
              </a:spcAft>
            </a:pPr>
            <a:r>
              <a:rPr lang="uk-UA" altLang="uk-UA" b="1" dirty="0">
                <a:solidFill>
                  <a:schemeClr val="accent5">
                    <a:lumMod val="50000"/>
                  </a:schemeClr>
                </a:solidFill>
                <a:latin typeface="Times New Roman" panose="02020603050405020304" pitchFamily="18" charset="0"/>
                <a:cs typeface="Times New Roman" panose="02020603050405020304" pitchFamily="18" charset="0"/>
              </a:rPr>
              <a:t>6.</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 Як виключити слово з пошуку?</a:t>
            </a:r>
          </a:p>
          <a:p>
            <a:pPr lvl="0" eaLnBrk="0" fontAlgn="base" hangingPunct="0">
              <a:spcBef>
                <a:spcPct val="0"/>
              </a:spcBef>
              <a:spcAft>
                <a:spcPct val="0"/>
              </a:spcAft>
            </a:pPr>
            <a:r>
              <a:rPr lang="uk-UA" altLang="uk-UA" dirty="0" err="1">
                <a:solidFill>
                  <a:schemeClr val="accent5">
                    <a:lumMod val="50000"/>
                  </a:schemeClr>
                </a:solidFill>
                <a:latin typeface="Times New Roman" panose="02020603050405020304" pitchFamily="18" charset="0"/>
                <a:cs typeface="Times New Roman" panose="02020603050405020304" pitchFamily="18" charset="0"/>
              </a:rPr>
              <a:t>Поставте</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 мінус перед словом, яке ви не хочете бачити у результатах пошуку. Так можна виключити навіть кілька слів:</a:t>
            </a:r>
          </a:p>
          <a:p>
            <a:pPr lvl="0" eaLnBrk="0" fontAlgn="base" hangingPunct="0">
              <a:spcBef>
                <a:spcPct val="0"/>
              </a:spcBef>
              <a:spcAft>
                <a:spcPct val="0"/>
              </a:spcAft>
            </a:pPr>
            <a:r>
              <a:rPr lang="uk-UA" altLang="uk-UA" b="1" dirty="0">
                <a:solidFill>
                  <a:schemeClr val="accent5">
                    <a:lumMod val="50000"/>
                  </a:schemeClr>
                </a:solidFill>
                <a:latin typeface="Times New Roman" panose="02020603050405020304" pitchFamily="18" charset="0"/>
                <a:cs typeface="Times New Roman" panose="02020603050405020304" pitchFamily="18" charset="0"/>
              </a:rPr>
              <a:t>Приклад:</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 [Курс англійської мови -купити]</a:t>
            </a:r>
          </a:p>
          <a:p>
            <a:pPr lvl="0" eaLnBrk="0" fontAlgn="base" hangingPunct="0">
              <a:spcBef>
                <a:spcPct val="0"/>
              </a:spcBef>
              <a:spcAft>
                <a:spcPct val="0"/>
              </a:spcAft>
            </a:pPr>
            <a:r>
              <a:rPr lang="uk-UA" altLang="uk-UA" b="1" dirty="0">
                <a:solidFill>
                  <a:schemeClr val="accent5">
                    <a:lumMod val="50000"/>
                  </a:schemeClr>
                </a:solidFill>
                <a:latin typeface="Times New Roman" panose="02020603050405020304" pitchFamily="18" charset="0"/>
                <a:cs typeface="Times New Roman" panose="02020603050405020304" pitchFamily="18" charset="0"/>
              </a:rPr>
              <a:t>7.</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 Як шукати на певному сайті?</a:t>
            </a:r>
          </a:p>
          <a:p>
            <a:pPr lvl="0" eaLnBrk="0" fontAlgn="base" hangingPunct="0">
              <a:spcBef>
                <a:spcPct val="0"/>
              </a:spcBef>
              <a:spcAft>
                <a:spcPct val="0"/>
              </a:spcAft>
            </a:pPr>
            <a:r>
              <a:rPr lang="uk-UA" altLang="uk-UA" dirty="0">
                <a:solidFill>
                  <a:schemeClr val="accent5">
                    <a:lumMod val="50000"/>
                  </a:schemeClr>
                </a:solidFill>
                <a:latin typeface="Times New Roman" panose="02020603050405020304" pitchFamily="18" charset="0"/>
                <a:cs typeface="Times New Roman" panose="02020603050405020304" pitchFamily="18" charset="0"/>
              </a:rPr>
              <a:t>Для цього слід скористатися оператором </a:t>
            </a:r>
            <a:r>
              <a:rPr lang="uk-UA" altLang="uk-UA" i="1" dirty="0">
                <a:solidFill>
                  <a:schemeClr val="accent5">
                    <a:lumMod val="50000"/>
                  </a:schemeClr>
                </a:solidFill>
                <a:latin typeface="Times New Roman" panose="02020603050405020304" pitchFamily="18" charset="0"/>
                <a:cs typeface="Times New Roman" panose="02020603050405020304" pitchFamily="18" charset="0"/>
              </a:rPr>
              <a:t>сайт</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 Він дозволяє в запиті вказати сайт, на якому потрібно шукати. При цьому слід обов'язково поставити після слова </a:t>
            </a:r>
            <a:r>
              <a:rPr lang="uk-UA" altLang="uk-UA" i="1" dirty="0">
                <a:solidFill>
                  <a:schemeClr val="accent5">
                    <a:lumMod val="50000"/>
                  </a:schemeClr>
                </a:solidFill>
                <a:latin typeface="Times New Roman" panose="02020603050405020304" pitchFamily="18" charset="0"/>
                <a:cs typeface="Times New Roman" panose="02020603050405020304" pitchFamily="18" charset="0"/>
              </a:rPr>
              <a:t>сайт</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 двокрапку.</a:t>
            </a:r>
          </a:p>
          <a:p>
            <a:pPr lvl="0" eaLnBrk="0" fontAlgn="base" hangingPunct="0">
              <a:spcBef>
                <a:spcPct val="0"/>
              </a:spcBef>
              <a:spcAft>
                <a:spcPct val="0"/>
              </a:spcAft>
            </a:pPr>
            <a:r>
              <a:rPr lang="uk-UA" altLang="uk-UA" b="1" dirty="0">
                <a:solidFill>
                  <a:schemeClr val="accent5">
                    <a:lumMod val="50000"/>
                  </a:schemeClr>
                </a:solidFill>
                <a:latin typeface="Times New Roman" panose="02020603050405020304" pitchFamily="18" charset="0"/>
                <a:cs typeface="Times New Roman" panose="02020603050405020304" pitchFamily="18" charset="0"/>
              </a:rPr>
              <a:t>Приклад:</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 [Розклад занять </a:t>
            </a:r>
            <a:r>
              <a:rPr lang="uk-UA" altLang="uk-UA" dirty="0" err="1">
                <a:solidFill>
                  <a:schemeClr val="accent5">
                    <a:lumMod val="50000"/>
                  </a:schemeClr>
                </a:solidFill>
                <a:latin typeface="Times New Roman" panose="02020603050405020304" pitchFamily="18" charset="0"/>
                <a:cs typeface="Times New Roman" panose="02020603050405020304" pitchFamily="18" charset="0"/>
              </a:rPr>
              <a:t>сайт:kubg.edu.ua</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a:t>
            </a:r>
          </a:p>
          <a:p>
            <a:pPr lvl="0" eaLnBrk="0" fontAlgn="base" hangingPunct="0">
              <a:spcBef>
                <a:spcPct val="0"/>
              </a:spcBef>
              <a:spcAft>
                <a:spcPct val="0"/>
              </a:spcAft>
            </a:pPr>
            <a:r>
              <a:rPr lang="uk-UA" altLang="uk-UA" b="1" dirty="0">
                <a:solidFill>
                  <a:schemeClr val="accent5">
                    <a:lumMod val="50000"/>
                  </a:schemeClr>
                </a:solidFill>
                <a:latin typeface="Times New Roman" panose="02020603050405020304" pitchFamily="18" charset="0"/>
                <a:cs typeface="Times New Roman" panose="02020603050405020304" pitchFamily="18" charset="0"/>
              </a:rPr>
              <a:t>8.</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 Як шукати документи певного типу?</a:t>
            </a:r>
          </a:p>
          <a:p>
            <a:pPr lvl="0" eaLnBrk="0" fontAlgn="base" hangingPunct="0">
              <a:spcBef>
                <a:spcPct val="0"/>
              </a:spcBef>
              <a:spcAft>
                <a:spcPct val="0"/>
              </a:spcAft>
            </a:pPr>
            <a:r>
              <a:rPr lang="uk-UA" altLang="uk-UA" dirty="0">
                <a:solidFill>
                  <a:schemeClr val="accent5">
                    <a:lumMod val="50000"/>
                  </a:schemeClr>
                </a:solidFill>
                <a:latin typeface="Times New Roman" panose="02020603050405020304" pitchFamily="18" charset="0"/>
                <a:cs typeface="Times New Roman" panose="02020603050405020304" pitchFamily="18" charset="0"/>
              </a:rPr>
              <a:t>Вам потрібен оператор </a:t>
            </a:r>
            <a:r>
              <a:rPr lang="uk-UA" altLang="uk-UA" i="1" dirty="0" err="1">
                <a:solidFill>
                  <a:schemeClr val="accent5">
                    <a:lumMod val="50000"/>
                  </a:schemeClr>
                </a:solidFill>
                <a:latin typeface="Times New Roman" panose="02020603050405020304" pitchFamily="18" charset="0"/>
                <a:cs typeface="Times New Roman" panose="02020603050405020304" pitchFamily="18" charset="0"/>
              </a:rPr>
              <a:t>mime</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 </a:t>
            </a:r>
            <a:r>
              <a:rPr lang="uk-UA" altLang="uk-UA" dirty="0" err="1">
                <a:solidFill>
                  <a:schemeClr val="accent5">
                    <a:lumMod val="50000"/>
                  </a:schemeClr>
                </a:solidFill>
                <a:latin typeface="Times New Roman" panose="02020603050405020304" pitchFamily="18" charset="0"/>
                <a:cs typeface="Times New Roman" panose="02020603050405020304" pitchFamily="18" charset="0"/>
              </a:rPr>
              <a:t>Поставте</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 в запиті </a:t>
            </a:r>
            <a:r>
              <a:rPr lang="uk-UA" altLang="uk-UA" i="1" dirty="0" err="1">
                <a:solidFill>
                  <a:schemeClr val="accent5">
                    <a:lumMod val="50000"/>
                  </a:schemeClr>
                </a:solidFill>
                <a:latin typeface="Times New Roman" panose="02020603050405020304" pitchFamily="18" charset="0"/>
                <a:cs typeface="Times New Roman" panose="02020603050405020304" pitchFamily="18" charset="0"/>
              </a:rPr>
              <a:t>mime</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 двокрапку і тип документу, який вам потрібен. Наприклад, у форматі </a:t>
            </a:r>
            <a:r>
              <a:rPr lang="uk-UA" altLang="uk-UA" i="1" dirty="0" err="1">
                <a:solidFill>
                  <a:schemeClr val="accent5">
                    <a:lumMod val="50000"/>
                  </a:schemeClr>
                </a:solidFill>
                <a:latin typeface="Times New Roman" panose="02020603050405020304" pitchFamily="18" charset="0"/>
                <a:cs typeface="Times New Roman" panose="02020603050405020304" pitchFamily="18" charset="0"/>
              </a:rPr>
              <a:t>pdf</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a:t>
            </a:r>
          </a:p>
          <a:p>
            <a:pPr lvl="0" eaLnBrk="0" fontAlgn="base" hangingPunct="0">
              <a:spcBef>
                <a:spcPct val="0"/>
              </a:spcBef>
              <a:spcAft>
                <a:spcPct val="0"/>
              </a:spcAft>
            </a:pPr>
            <a:r>
              <a:rPr lang="uk-UA" altLang="uk-UA" b="1" dirty="0">
                <a:solidFill>
                  <a:schemeClr val="accent5">
                    <a:lumMod val="50000"/>
                  </a:schemeClr>
                </a:solidFill>
                <a:latin typeface="Times New Roman" panose="02020603050405020304" pitchFamily="18" charset="0"/>
                <a:cs typeface="Times New Roman" panose="02020603050405020304" pitchFamily="18" charset="0"/>
              </a:rPr>
              <a:t>Приклад:</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 [стипендій </a:t>
            </a:r>
            <a:r>
              <a:rPr lang="uk-UA" altLang="uk-UA" dirty="0" err="1">
                <a:solidFill>
                  <a:schemeClr val="accent5">
                    <a:lumMod val="50000"/>
                  </a:schemeClr>
                </a:solidFill>
                <a:latin typeface="Times New Roman" panose="02020603050405020304" pitchFamily="18" charset="0"/>
                <a:cs typeface="Times New Roman" panose="02020603050405020304" pitchFamily="18" charset="0"/>
              </a:rPr>
              <a:t>mime:pdf</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a:t>
            </a:r>
          </a:p>
          <a:p>
            <a:pPr lvl="0" eaLnBrk="0" fontAlgn="base" hangingPunct="0">
              <a:spcBef>
                <a:spcPct val="0"/>
              </a:spcBef>
              <a:spcAft>
                <a:spcPct val="0"/>
              </a:spcAft>
            </a:pPr>
            <a:r>
              <a:rPr lang="uk-UA" altLang="uk-UA" b="1" dirty="0">
                <a:solidFill>
                  <a:schemeClr val="accent5">
                    <a:lumMod val="50000"/>
                  </a:schemeClr>
                </a:solidFill>
                <a:latin typeface="Times New Roman" panose="02020603050405020304" pitchFamily="18" charset="0"/>
                <a:cs typeface="Times New Roman" panose="02020603050405020304" pitchFamily="18" charset="0"/>
              </a:rPr>
              <a:t>9.</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 Як шукати на сайтах певною мовою?</a:t>
            </a:r>
          </a:p>
          <a:p>
            <a:pPr lvl="0" eaLnBrk="0" fontAlgn="base" hangingPunct="0">
              <a:spcBef>
                <a:spcPct val="0"/>
              </a:spcBef>
              <a:spcAft>
                <a:spcPct val="0"/>
              </a:spcAft>
            </a:pPr>
            <a:r>
              <a:rPr lang="uk-UA" altLang="uk-UA" dirty="0">
                <a:solidFill>
                  <a:schemeClr val="accent5">
                    <a:lumMod val="50000"/>
                  </a:schemeClr>
                </a:solidFill>
                <a:latin typeface="Times New Roman" panose="02020603050405020304" pitchFamily="18" charset="0"/>
                <a:cs typeface="Times New Roman" panose="02020603050405020304" pitchFamily="18" charset="0"/>
              </a:rPr>
              <a:t>За допомогою оператора </a:t>
            </a:r>
            <a:r>
              <a:rPr lang="uk-UA" altLang="uk-UA" i="1" dirty="0" err="1">
                <a:solidFill>
                  <a:schemeClr val="accent5">
                    <a:lumMod val="50000"/>
                  </a:schemeClr>
                </a:solidFill>
                <a:latin typeface="Times New Roman" panose="02020603050405020304" pitchFamily="18" charset="0"/>
                <a:cs typeface="Times New Roman" panose="02020603050405020304" pitchFamily="18" charset="0"/>
              </a:rPr>
              <a:t>lang</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 Після </a:t>
            </a:r>
            <a:r>
              <a:rPr lang="uk-UA" altLang="uk-UA" i="1" dirty="0" err="1">
                <a:solidFill>
                  <a:schemeClr val="accent5">
                    <a:lumMod val="50000"/>
                  </a:schemeClr>
                </a:solidFill>
                <a:latin typeface="Times New Roman" panose="02020603050405020304" pitchFamily="18" charset="0"/>
                <a:cs typeface="Times New Roman" panose="02020603050405020304" pitchFamily="18" charset="0"/>
              </a:rPr>
              <a:t>lang</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 </a:t>
            </a:r>
            <a:r>
              <a:rPr lang="uk-UA" altLang="uk-UA" dirty="0" err="1">
                <a:solidFill>
                  <a:schemeClr val="accent5">
                    <a:lumMod val="50000"/>
                  </a:schemeClr>
                </a:solidFill>
                <a:latin typeface="Times New Roman" panose="02020603050405020304" pitchFamily="18" charset="0"/>
                <a:cs typeface="Times New Roman" panose="02020603050405020304" pitchFamily="18" charset="0"/>
              </a:rPr>
              <a:t>потрбно</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 поставити двокрапку і написати, якою мовою шукати документи. Якщо це українська мова, то потрібно вказати </a:t>
            </a:r>
            <a:r>
              <a:rPr lang="uk-UA" altLang="uk-UA" i="1" dirty="0" err="1">
                <a:solidFill>
                  <a:schemeClr val="accent5">
                    <a:lumMod val="50000"/>
                  </a:schemeClr>
                </a:solidFill>
                <a:latin typeface="Times New Roman" panose="02020603050405020304" pitchFamily="18" charset="0"/>
                <a:cs typeface="Times New Roman" panose="02020603050405020304" pitchFamily="18" charset="0"/>
              </a:rPr>
              <a:t>uk</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 англійська - </a:t>
            </a:r>
            <a:r>
              <a:rPr lang="uk-UA" altLang="uk-UA" i="1" dirty="0" err="1">
                <a:solidFill>
                  <a:schemeClr val="accent5">
                    <a:lumMod val="50000"/>
                  </a:schemeClr>
                </a:solidFill>
                <a:latin typeface="Times New Roman" panose="02020603050405020304" pitchFamily="18" charset="0"/>
                <a:cs typeface="Times New Roman" panose="02020603050405020304" pitchFamily="18" charset="0"/>
              </a:rPr>
              <a:t>en</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 французька - </a:t>
            </a:r>
            <a:r>
              <a:rPr lang="uk-UA" altLang="uk-UA" i="1" dirty="0" err="1">
                <a:solidFill>
                  <a:schemeClr val="accent5">
                    <a:lumMod val="50000"/>
                  </a:schemeClr>
                </a:solidFill>
                <a:latin typeface="Times New Roman" panose="02020603050405020304" pitchFamily="18" charset="0"/>
                <a:cs typeface="Times New Roman" panose="02020603050405020304" pitchFamily="18" charset="0"/>
              </a:rPr>
              <a:t>fr</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a:t>
            </a:r>
          </a:p>
          <a:p>
            <a:pPr lvl="0" eaLnBrk="0" fontAlgn="base" hangingPunct="0">
              <a:spcBef>
                <a:spcPct val="0"/>
              </a:spcBef>
              <a:spcAft>
                <a:spcPct val="0"/>
              </a:spcAft>
            </a:pPr>
            <a:r>
              <a:rPr lang="uk-UA" altLang="uk-UA" b="1" dirty="0">
                <a:solidFill>
                  <a:schemeClr val="accent5">
                    <a:lumMod val="50000"/>
                  </a:schemeClr>
                </a:solidFill>
                <a:latin typeface="Times New Roman" panose="02020603050405020304" pitchFamily="18" charset="0"/>
                <a:cs typeface="Times New Roman" panose="02020603050405020304" pitchFamily="18" charset="0"/>
              </a:rPr>
              <a:t>Приклад:</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 [стипендіальні програми </a:t>
            </a:r>
            <a:r>
              <a:rPr lang="uk-UA" altLang="uk-UA" dirty="0" err="1">
                <a:solidFill>
                  <a:schemeClr val="accent5">
                    <a:lumMod val="50000"/>
                  </a:schemeClr>
                </a:solidFill>
                <a:latin typeface="Times New Roman" panose="02020603050405020304" pitchFamily="18" charset="0"/>
                <a:cs typeface="Times New Roman" panose="02020603050405020304" pitchFamily="18" charset="0"/>
              </a:rPr>
              <a:t>lang:uk</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a:t>
            </a:r>
          </a:p>
        </p:txBody>
      </p:sp>
      <p:pic>
        <p:nvPicPr>
          <p:cNvPr id="6" name="Picture 6" descr="Что такое лайфхак - значение и примеры"/>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2605549" cy="1600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7291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53730" y="3494037"/>
            <a:ext cx="10530348" cy="1477328"/>
          </a:xfrm>
          <a:prstGeom prst="rect">
            <a:avLst/>
          </a:prstGeom>
        </p:spPr>
        <p:txBody>
          <a:bodyPr wrap="square">
            <a:spAutoFit/>
          </a:bodyPr>
          <a:lstStyle/>
          <a:p>
            <a:pPr algn="just"/>
            <a:r>
              <a:rPr lang="uk-UA" b="1" dirty="0" err="1">
                <a:solidFill>
                  <a:srgbClr val="002060"/>
                </a:solidFill>
                <a:latin typeface="Times New Roman" panose="02020603050405020304" pitchFamily="18" charset="0"/>
                <a:cs typeface="Times New Roman" panose="02020603050405020304" pitchFamily="18" charset="0"/>
              </a:rPr>
              <a:t>Наукометрична</a:t>
            </a:r>
            <a:r>
              <a:rPr lang="uk-UA" b="1" dirty="0">
                <a:solidFill>
                  <a:srgbClr val="002060"/>
                </a:solidFill>
                <a:latin typeface="Times New Roman" panose="02020603050405020304" pitchFamily="18" charset="0"/>
                <a:cs typeface="Times New Roman" panose="02020603050405020304" pitchFamily="18" charset="0"/>
              </a:rPr>
              <a:t> база даних</a:t>
            </a:r>
            <a:r>
              <a:rPr lang="uk-UA" dirty="0">
                <a:solidFill>
                  <a:srgbClr val="002060"/>
                </a:solidFill>
                <a:latin typeface="Times New Roman" panose="02020603050405020304" pitchFamily="18" charset="0"/>
                <a:cs typeface="Times New Roman" panose="02020603050405020304" pitchFamily="18" charset="0"/>
              </a:rPr>
              <a:t> – бібліографічна і реферативна база даних, інструмент для відстеження </a:t>
            </a:r>
            <a:r>
              <a:rPr lang="uk-UA" dirty="0" err="1">
                <a:solidFill>
                  <a:srgbClr val="002060"/>
                </a:solidFill>
                <a:latin typeface="Times New Roman" panose="02020603050405020304" pitchFamily="18" charset="0"/>
                <a:cs typeface="Times New Roman" panose="02020603050405020304" pitchFamily="18" charset="0"/>
              </a:rPr>
              <a:t>цитованості</a:t>
            </a:r>
            <a:r>
              <a:rPr lang="uk-UA" dirty="0">
                <a:solidFill>
                  <a:srgbClr val="002060"/>
                </a:solidFill>
                <a:latin typeface="Times New Roman" panose="02020603050405020304" pitchFamily="18" charset="0"/>
                <a:cs typeface="Times New Roman" panose="02020603050405020304" pitchFamily="18" charset="0"/>
              </a:rPr>
              <a:t> наукових публікацій.</a:t>
            </a:r>
          </a:p>
          <a:p>
            <a:pPr algn="just"/>
            <a:r>
              <a:rPr lang="uk-UA" dirty="0" err="1">
                <a:solidFill>
                  <a:srgbClr val="002060"/>
                </a:solidFill>
                <a:latin typeface="Times New Roman" panose="02020603050405020304" pitchFamily="18" charset="0"/>
                <a:cs typeface="Times New Roman" panose="02020603050405020304" pitchFamily="18" charset="0"/>
              </a:rPr>
              <a:t>Наукометрична</a:t>
            </a:r>
            <a:r>
              <a:rPr lang="uk-UA" dirty="0">
                <a:solidFill>
                  <a:srgbClr val="002060"/>
                </a:solidFill>
                <a:latin typeface="Times New Roman" panose="02020603050405020304" pitchFamily="18" charset="0"/>
                <a:cs typeface="Times New Roman" panose="02020603050405020304" pitchFamily="18" charset="0"/>
              </a:rPr>
              <a:t> база даних це також </a:t>
            </a:r>
            <a:r>
              <a:rPr lang="uk-UA" b="1" dirty="0">
                <a:solidFill>
                  <a:srgbClr val="002060"/>
                </a:solidFill>
                <a:latin typeface="Times New Roman" panose="02020603050405020304" pitchFamily="18" charset="0"/>
                <a:cs typeface="Times New Roman" panose="02020603050405020304" pitchFamily="18" charset="0"/>
              </a:rPr>
              <a:t>пошукова система</a:t>
            </a:r>
            <a:r>
              <a:rPr lang="uk-UA" dirty="0">
                <a:solidFill>
                  <a:srgbClr val="002060"/>
                </a:solidFill>
                <a:latin typeface="Times New Roman" panose="02020603050405020304" pitchFamily="18" charset="0"/>
                <a:cs typeface="Times New Roman" panose="02020603050405020304" pitchFamily="18" charset="0"/>
              </a:rPr>
              <a:t>, яка формує статистику, що характеризує стан і динаміку показників затребуваності, активності та індексів впливу діяльності окремих вчених і дослідницьких організацій.</a:t>
            </a:r>
            <a:endParaRPr lang="uk-UA" b="0" i="0" dirty="0">
              <a:solidFill>
                <a:srgbClr val="002060"/>
              </a:solidFill>
              <a:effectLst/>
              <a:latin typeface="Times New Roman" panose="02020603050405020304" pitchFamily="18" charset="0"/>
              <a:cs typeface="Times New Roman" panose="02020603050405020304" pitchFamily="18" charset="0"/>
            </a:endParaRPr>
          </a:p>
        </p:txBody>
      </p:sp>
      <p:pic>
        <p:nvPicPr>
          <p:cNvPr id="14338" name="Picture 2" descr="Наукометричні бази дани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76800" cy="3248026"/>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Scientific databases – which one should you 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0464" y="504825"/>
            <a:ext cx="4876800" cy="274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1929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8561" y="810734"/>
            <a:ext cx="10719709" cy="2554545"/>
          </a:xfrm>
          <a:prstGeom prst="rect">
            <a:avLst/>
          </a:prstGeom>
        </p:spPr>
        <p:txBody>
          <a:bodyPr wrap="square">
            <a:spAutoFit/>
          </a:bodyPr>
          <a:lstStyle/>
          <a:p>
            <a:pPr algn="just"/>
            <a:r>
              <a:rPr lang="en-US" sz="2000" b="1" u="sng" dirty="0">
                <a:solidFill>
                  <a:srgbClr val="002060"/>
                </a:solidFill>
                <a:latin typeface="Times New Roman" panose="02020603050405020304" pitchFamily="18" charset="0"/>
                <a:cs typeface="Times New Roman" panose="02020603050405020304" pitchFamily="18" charset="0"/>
                <a:hlinkClick r:id="rId2"/>
              </a:rPr>
              <a:t>Google Scholar</a:t>
            </a:r>
            <a:r>
              <a:rPr lang="en-US" sz="2000" dirty="0">
                <a:solidFill>
                  <a:srgbClr val="002060"/>
                </a:solidFill>
                <a:latin typeface="Times New Roman" panose="02020603050405020304" pitchFamily="18" charset="0"/>
                <a:cs typeface="Times New Roman" panose="02020603050405020304" pitchFamily="18" charset="0"/>
              </a:rPr>
              <a:t> - </a:t>
            </a:r>
            <a:r>
              <a:rPr lang="uk-UA" sz="2000" dirty="0">
                <a:solidFill>
                  <a:srgbClr val="002060"/>
                </a:solidFill>
                <a:latin typeface="Times New Roman" panose="02020603050405020304" pitchFamily="18" charset="0"/>
                <a:cs typeface="Times New Roman" panose="02020603050405020304" pitchFamily="18" charset="0"/>
              </a:rPr>
              <a:t>це безкоштовна пошукова система за повними текстами наукових публікацій всіх форматів і дисциплін. Індекс «Академії </a:t>
            </a:r>
            <a:r>
              <a:rPr lang="en-US" sz="2000" dirty="0">
                <a:solidFill>
                  <a:srgbClr val="002060"/>
                </a:solidFill>
                <a:latin typeface="Times New Roman" panose="02020603050405020304" pitchFamily="18" charset="0"/>
                <a:cs typeface="Times New Roman" panose="02020603050405020304" pitchFamily="18" charset="0"/>
              </a:rPr>
              <a:t>Google» </a:t>
            </a:r>
            <a:r>
              <a:rPr lang="uk-UA" sz="2000" dirty="0">
                <a:solidFill>
                  <a:srgbClr val="002060"/>
                </a:solidFill>
                <a:latin typeface="Times New Roman" panose="02020603050405020304" pitchFamily="18" charset="0"/>
                <a:cs typeface="Times New Roman" panose="02020603050405020304" pitchFamily="18" charset="0"/>
              </a:rPr>
              <a:t>включає дані з більшості рецензованих онлайн журналів найбільших наукових видавництв Європи та Америки. </a:t>
            </a:r>
            <a:r>
              <a:rPr lang="en-US" sz="2000" dirty="0">
                <a:solidFill>
                  <a:srgbClr val="002060"/>
                </a:solidFill>
                <a:latin typeface="Times New Roman" panose="02020603050405020304" pitchFamily="18" charset="0"/>
                <a:cs typeface="Times New Roman" panose="02020603050405020304" pitchFamily="18" charset="0"/>
              </a:rPr>
              <a:t>Google Scholar </a:t>
            </a:r>
            <a:r>
              <a:rPr lang="uk-UA" sz="2000" dirty="0">
                <a:solidFill>
                  <a:srgbClr val="002060"/>
                </a:solidFill>
                <a:latin typeface="Times New Roman" panose="02020603050405020304" pitchFamily="18" charset="0"/>
                <a:cs typeface="Times New Roman" panose="02020603050405020304" pitchFamily="18" charset="0"/>
              </a:rPr>
              <a:t>дозволяє користувачам здійснювати пошук цифрових або фізичних копій статей, онлайн або в бібліотеках. Результати пошуку генеруються з використанням посилань на повнотекстові версії журнальних статей, технічних звітів, препринтів, дисертацій, книг та інших документів, в тому числі веб-сторінок, які вважаються «науковими». Завдяки своїй функції «цитується в", </a:t>
            </a:r>
            <a:r>
              <a:rPr lang="en-US" sz="2000" dirty="0">
                <a:solidFill>
                  <a:srgbClr val="002060"/>
                </a:solidFill>
                <a:latin typeface="Times New Roman" panose="02020603050405020304" pitchFamily="18" charset="0"/>
                <a:cs typeface="Times New Roman" panose="02020603050405020304" pitchFamily="18" charset="0"/>
              </a:rPr>
              <a:t>Google Scholar </a:t>
            </a:r>
            <a:r>
              <a:rPr lang="uk-UA" sz="2000" dirty="0">
                <a:solidFill>
                  <a:srgbClr val="002060"/>
                </a:solidFill>
                <a:latin typeface="Times New Roman" panose="02020603050405020304" pitchFamily="18" charset="0"/>
                <a:cs typeface="Times New Roman" panose="02020603050405020304" pitchFamily="18" charset="0"/>
              </a:rPr>
              <a:t>надає доступ до анотацій статей, в яких процитована стаття яка розглядається.</a:t>
            </a:r>
          </a:p>
        </p:txBody>
      </p:sp>
      <p:pic>
        <p:nvPicPr>
          <p:cNvPr id="8194" name="Picture 2" descr="Google Scholar як глобальний агрегатор наукової літератури: охоплення, показники та принципи роботи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3251" y="3640983"/>
            <a:ext cx="5114528" cy="270769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18561" y="3709809"/>
            <a:ext cx="6096000" cy="1754326"/>
          </a:xfrm>
          <a:prstGeom prst="rect">
            <a:avLst/>
          </a:prstGeom>
        </p:spPr>
        <p:txBody>
          <a:bodyPr>
            <a:spAutoFit/>
          </a:bodyPr>
          <a:lstStyle/>
          <a:p>
            <a:r>
              <a:rPr lang="uk-UA" b="1" dirty="0" smtClean="0">
                <a:solidFill>
                  <a:srgbClr val="002060"/>
                </a:solidFill>
                <a:latin typeface="Times New Roman" panose="02020603050405020304" pitchFamily="18" charset="0"/>
                <a:cs typeface="Times New Roman" panose="02020603050405020304" pitchFamily="18" charset="0"/>
              </a:rPr>
              <a:t>Які матеріали </a:t>
            </a:r>
            <a:r>
              <a:rPr lang="uk-UA" b="1" dirty="0">
                <a:solidFill>
                  <a:srgbClr val="002060"/>
                </a:solidFill>
                <a:latin typeface="Times New Roman" panose="02020603050405020304" pitchFamily="18" charset="0"/>
                <a:cs typeface="Times New Roman" panose="02020603050405020304" pitchFamily="18" charset="0"/>
              </a:rPr>
              <a:t>індексуються в </a:t>
            </a:r>
            <a:r>
              <a:rPr lang="en-US" b="1" dirty="0">
                <a:solidFill>
                  <a:srgbClr val="002060"/>
                </a:solidFill>
                <a:latin typeface="Times New Roman" panose="02020603050405020304" pitchFamily="18" charset="0"/>
                <a:cs typeface="Times New Roman" panose="02020603050405020304" pitchFamily="18" charset="0"/>
              </a:rPr>
              <a:t>Google Scholar?</a:t>
            </a:r>
            <a:endParaRPr lang="en-US" dirty="0">
              <a:solidFill>
                <a:srgbClr val="00206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uk-UA" dirty="0">
                <a:solidFill>
                  <a:srgbClr val="002060"/>
                </a:solidFill>
                <a:latin typeface="Times New Roman" panose="02020603050405020304" pitchFamily="18" charset="0"/>
                <a:cs typeface="Times New Roman" panose="02020603050405020304" pitchFamily="18" charset="0"/>
              </a:rPr>
              <a:t>Наукові статті</a:t>
            </a:r>
          </a:p>
          <a:p>
            <a:pPr>
              <a:buFont typeface="Arial" panose="020B0604020202020204" pitchFamily="34" charset="0"/>
              <a:buChar char="•"/>
            </a:pPr>
            <a:r>
              <a:rPr lang="uk-UA" dirty="0">
                <a:solidFill>
                  <a:srgbClr val="002060"/>
                </a:solidFill>
                <a:latin typeface="Times New Roman" panose="02020603050405020304" pitchFamily="18" charset="0"/>
                <a:cs typeface="Times New Roman" panose="02020603050405020304" pitchFamily="18" charset="0"/>
              </a:rPr>
              <a:t>Книги</a:t>
            </a:r>
          </a:p>
          <a:p>
            <a:pPr>
              <a:buFont typeface="Arial" panose="020B0604020202020204" pitchFamily="34" charset="0"/>
              <a:buChar char="•"/>
            </a:pPr>
            <a:r>
              <a:rPr lang="uk-UA" dirty="0">
                <a:solidFill>
                  <a:srgbClr val="002060"/>
                </a:solidFill>
                <a:latin typeface="Times New Roman" panose="02020603050405020304" pitchFamily="18" charset="0"/>
                <a:cs typeface="Times New Roman" panose="02020603050405020304" pitchFamily="18" charset="0"/>
              </a:rPr>
              <a:t>Монографії</a:t>
            </a:r>
          </a:p>
          <a:p>
            <a:pPr>
              <a:buFont typeface="Arial" panose="020B0604020202020204" pitchFamily="34" charset="0"/>
              <a:buChar char="•"/>
            </a:pPr>
            <a:r>
              <a:rPr lang="uk-UA" dirty="0">
                <a:solidFill>
                  <a:srgbClr val="002060"/>
                </a:solidFill>
                <a:latin typeface="Times New Roman" panose="02020603050405020304" pitchFamily="18" charset="0"/>
                <a:cs typeface="Times New Roman" panose="02020603050405020304" pitchFamily="18" charset="0"/>
              </a:rPr>
              <a:t>Тези конференцій</a:t>
            </a:r>
          </a:p>
          <a:p>
            <a:pPr>
              <a:buFont typeface="Arial" panose="020B0604020202020204" pitchFamily="34" charset="0"/>
              <a:buChar char="•"/>
            </a:pPr>
            <a:r>
              <a:rPr lang="uk-UA" dirty="0">
                <a:solidFill>
                  <a:srgbClr val="002060"/>
                </a:solidFill>
                <a:latin typeface="Times New Roman" panose="02020603050405020304" pitchFamily="18" charset="0"/>
                <a:cs typeface="Times New Roman" panose="02020603050405020304" pitchFamily="18" charset="0"/>
              </a:rPr>
              <a:t>Препринти</a:t>
            </a:r>
            <a:endParaRPr lang="uk-UA" b="0" i="0" dirty="0">
              <a:solidFill>
                <a:srgbClr val="002060"/>
              </a:solidFill>
              <a:effectLst/>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2015612" y="269137"/>
            <a:ext cx="8347587" cy="369332"/>
          </a:xfrm>
          <a:prstGeom prst="rect">
            <a:avLst/>
          </a:prstGeom>
        </p:spPr>
        <p:txBody>
          <a:bodyPr wrap="square">
            <a:spAutoFit/>
          </a:bodyPr>
          <a:lstStyle/>
          <a:p>
            <a:pPr algn="ctr"/>
            <a:r>
              <a:rPr lang="ru-RU" b="1" dirty="0" err="1" smtClean="0">
                <a:solidFill>
                  <a:schemeClr val="accent5">
                    <a:lumMod val="50000"/>
                  </a:schemeClr>
                </a:solidFill>
                <a:latin typeface="Arial" panose="020B0604020202020204" pitchFamily="34" charset="0"/>
              </a:rPr>
              <a:t>Пошук</a:t>
            </a:r>
            <a:r>
              <a:rPr lang="ru-RU" b="1" dirty="0" smtClean="0">
                <a:solidFill>
                  <a:schemeClr val="accent5">
                    <a:lumMod val="50000"/>
                  </a:schemeClr>
                </a:solidFill>
                <a:latin typeface="Arial" panose="020B0604020202020204" pitchFamily="34" charset="0"/>
              </a:rPr>
              <a:t> </a:t>
            </a:r>
            <a:r>
              <a:rPr lang="ru-RU" b="1" dirty="0" err="1">
                <a:solidFill>
                  <a:schemeClr val="accent5">
                    <a:lumMod val="50000"/>
                  </a:schemeClr>
                </a:solidFill>
                <a:latin typeface="Arial" panose="020B0604020202020204" pitchFamily="34" charset="0"/>
              </a:rPr>
              <a:t>інформаційних</a:t>
            </a:r>
            <a:r>
              <a:rPr lang="ru-RU" b="1" dirty="0">
                <a:solidFill>
                  <a:schemeClr val="accent5">
                    <a:lumMod val="50000"/>
                  </a:schemeClr>
                </a:solidFill>
                <a:latin typeface="Arial" panose="020B0604020202020204" pitchFamily="34" charset="0"/>
              </a:rPr>
              <a:t> </a:t>
            </a:r>
            <a:r>
              <a:rPr lang="ru-RU" b="1" dirty="0" err="1">
                <a:solidFill>
                  <a:schemeClr val="accent5">
                    <a:lumMod val="50000"/>
                  </a:schemeClr>
                </a:solidFill>
                <a:latin typeface="Arial" panose="020B0604020202020204" pitchFamily="34" charset="0"/>
              </a:rPr>
              <a:t>матеріалів</a:t>
            </a:r>
            <a:r>
              <a:rPr lang="ru-RU" b="1" dirty="0">
                <a:solidFill>
                  <a:schemeClr val="accent5">
                    <a:lumMod val="50000"/>
                  </a:schemeClr>
                </a:solidFill>
                <a:latin typeface="Arial" panose="020B0604020202020204" pitchFamily="34" charset="0"/>
              </a:rPr>
              <a:t> в </a:t>
            </a:r>
            <a:r>
              <a:rPr lang="ru-RU" b="1" dirty="0" err="1" smtClean="0">
                <a:solidFill>
                  <a:schemeClr val="accent5">
                    <a:lumMod val="50000"/>
                  </a:schemeClr>
                </a:solidFill>
                <a:latin typeface="Arial" panose="020B0604020202020204" pitchFamily="34" charset="0"/>
              </a:rPr>
              <a:t>Google</a:t>
            </a:r>
            <a:r>
              <a:rPr lang="ru-RU" b="1" dirty="0" smtClean="0">
                <a:solidFill>
                  <a:schemeClr val="accent5">
                    <a:lumMod val="50000"/>
                  </a:schemeClr>
                </a:solidFill>
                <a:latin typeface="Arial" panose="020B0604020202020204" pitchFamily="34" charset="0"/>
              </a:rPr>
              <a:t> </a:t>
            </a:r>
            <a:r>
              <a:rPr lang="en-US" b="1" dirty="0" smtClean="0">
                <a:solidFill>
                  <a:schemeClr val="accent5">
                    <a:lumMod val="50000"/>
                  </a:schemeClr>
                </a:solidFill>
                <a:latin typeface="Arial" panose="020B0604020202020204" pitchFamily="34" charset="0"/>
              </a:rPr>
              <a:t>Scholar</a:t>
            </a:r>
            <a:endParaRPr lang="ru-RU" b="1" i="0" dirty="0">
              <a:solidFill>
                <a:schemeClr val="accent5">
                  <a:lumMod val="50000"/>
                </a:schemeClr>
              </a:solidFill>
              <a:effectLst/>
              <a:latin typeface="Arial" panose="020B0604020202020204" pitchFamily="34" charset="0"/>
            </a:endParaRPr>
          </a:p>
        </p:txBody>
      </p:sp>
    </p:spTree>
    <p:extLst>
      <p:ext uri="{BB962C8B-B14F-4D97-AF65-F5344CB8AC3E}">
        <p14:creationId xmlns:p14="http://schemas.microsoft.com/office/powerpoint/2010/main" val="20830802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78427" y="564873"/>
            <a:ext cx="11100618" cy="1785104"/>
          </a:xfrm>
          <a:prstGeom prst="rect">
            <a:avLst/>
          </a:prstGeom>
        </p:spPr>
        <p:txBody>
          <a:bodyPr wrap="square">
            <a:spAutoFit/>
          </a:bodyPr>
          <a:lstStyle/>
          <a:p>
            <a:pPr algn="just"/>
            <a:r>
              <a:rPr lang="en-US" sz="2200" b="1" dirty="0">
                <a:solidFill>
                  <a:srgbClr val="002060"/>
                </a:solidFill>
                <a:latin typeface="Times New Roman" panose="02020603050405020304" pitchFamily="18" charset="0"/>
                <a:cs typeface="Times New Roman" panose="02020603050405020304" pitchFamily="18" charset="0"/>
                <a:hlinkClick r:id="rId2"/>
              </a:rPr>
              <a:t>Scopus</a:t>
            </a:r>
            <a:r>
              <a:rPr lang="en-US" sz="2200" dirty="0">
                <a:solidFill>
                  <a:srgbClr val="002060"/>
                </a:solidFill>
                <a:latin typeface="Times New Roman" panose="02020603050405020304" pitchFamily="18" charset="0"/>
                <a:cs typeface="Times New Roman" panose="02020603050405020304" pitchFamily="18" charset="0"/>
              </a:rPr>
              <a:t> – </a:t>
            </a:r>
            <a:r>
              <a:rPr lang="uk-UA" sz="2200" dirty="0">
                <a:solidFill>
                  <a:srgbClr val="002060"/>
                </a:solidFill>
                <a:latin typeface="Times New Roman" panose="02020603050405020304" pitchFamily="18" charset="0"/>
                <a:cs typeface="Times New Roman" panose="02020603050405020304" pitchFamily="18" charset="0"/>
              </a:rPr>
              <a:t>найбільша в світі єдина реферативна база даних і науко метрична платформа, що була створена в 2004 р. </a:t>
            </a:r>
            <a:r>
              <a:rPr lang="uk-UA" sz="2200" dirty="0" err="1">
                <a:solidFill>
                  <a:srgbClr val="002060"/>
                </a:solidFill>
                <a:latin typeface="Times New Roman" panose="02020603050405020304" pitchFamily="18" charset="0"/>
                <a:cs typeface="Times New Roman" panose="02020603050405020304" pitchFamily="18" charset="0"/>
              </a:rPr>
              <a:t>Наукометричний</a:t>
            </a:r>
            <a:r>
              <a:rPr lang="uk-UA" sz="2200" dirty="0">
                <a:solidFill>
                  <a:srgbClr val="002060"/>
                </a:solidFill>
                <a:latin typeface="Times New Roman" panose="02020603050405020304" pitchFamily="18" charset="0"/>
                <a:cs typeface="Times New Roman" panose="02020603050405020304" pitchFamily="18" charset="0"/>
              </a:rPr>
              <a:t> апарат бази даних забезпечує облік публікацій науковців і установ, у яких вони працюють, та статистику їх </a:t>
            </a:r>
            <a:r>
              <a:rPr lang="uk-UA" sz="2200" dirty="0" err="1">
                <a:solidFill>
                  <a:srgbClr val="002060"/>
                </a:solidFill>
                <a:latin typeface="Times New Roman" panose="02020603050405020304" pitchFamily="18" charset="0"/>
                <a:cs typeface="Times New Roman" panose="02020603050405020304" pitchFamily="18" charset="0"/>
              </a:rPr>
              <a:t>цитованості</a:t>
            </a:r>
            <a:r>
              <a:rPr lang="uk-UA" sz="2200" dirty="0">
                <a:solidFill>
                  <a:srgbClr val="002060"/>
                </a:solidFill>
                <a:latin typeface="Times New Roman" panose="02020603050405020304" pitchFamily="18" charset="0"/>
                <a:cs typeface="Times New Roman" panose="02020603050405020304" pitchFamily="18" charset="0"/>
              </a:rPr>
              <a:t>. </a:t>
            </a:r>
            <a:r>
              <a:rPr lang="en-US" sz="2200" dirty="0">
                <a:solidFill>
                  <a:srgbClr val="002060"/>
                </a:solidFill>
                <a:latin typeface="Times New Roman" panose="02020603050405020304" pitchFamily="18" charset="0"/>
                <a:cs typeface="Times New Roman" panose="02020603050405020304" pitchFamily="18" charset="0"/>
              </a:rPr>
              <a:t>Scopus </a:t>
            </a:r>
            <a:r>
              <a:rPr lang="uk-UA" sz="2200" dirty="0">
                <a:solidFill>
                  <a:srgbClr val="002060"/>
                </a:solidFill>
                <a:latin typeface="Times New Roman" panose="02020603050405020304" pitchFamily="18" charset="0"/>
                <a:cs typeface="Times New Roman" panose="02020603050405020304" pitchFamily="18" charset="0"/>
              </a:rPr>
              <a:t>надає гіперпосилання на повні тексти матеріалів. База даних доступна за умов підписки через веб-інтерфейс.</a:t>
            </a:r>
          </a:p>
        </p:txBody>
      </p:sp>
      <p:pic>
        <p:nvPicPr>
          <p:cNvPr id="17410" name="Picture 2" descr="Elsevier's Scopus deletes journal links following revelations of hijacked  indexed journals – Retraction Wat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427" y="2674374"/>
            <a:ext cx="5292261" cy="181787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158004" y="4925650"/>
            <a:ext cx="2723887" cy="369332"/>
          </a:xfrm>
          <a:prstGeom prst="rect">
            <a:avLst/>
          </a:prstGeom>
        </p:spPr>
        <p:txBody>
          <a:bodyPr wrap="none">
            <a:spAutoFit/>
          </a:bodyPr>
          <a:lstStyle/>
          <a:p>
            <a:r>
              <a:rPr lang="uk-UA" dirty="0"/>
              <a:t>https://www.scopus.com/</a:t>
            </a:r>
          </a:p>
        </p:txBody>
      </p:sp>
    </p:spTree>
    <p:extLst>
      <p:ext uri="{BB962C8B-B14F-4D97-AF65-F5344CB8AC3E}">
        <p14:creationId xmlns:p14="http://schemas.microsoft.com/office/powerpoint/2010/main" val="7013893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84903" y="328051"/>
            <a:ext cx="10648335" cy="1785104"/>
          </a:xfrm>
          <a:prstGeom prst="rect">
            <a:avLst/>
          </a:prstGeom>
        </p:spPr>
        <p:txBody>
          <a:bodyPr wrap="square">
            <a:spAutoFit/>
          </a:bodyPr>
          <a:lstStyle/>
          <a:p>
            <a:pPr algn="just"/>
            <a:r>
              <a:rPr lang="en-US" sz="2200" b="1" u="sng" dirty="0">
                <a:solidFill>
                  <a:srgbClr val="002060"/>
                </a:solidFill>
                <a:latin typeface="Times New Roman" panose="02020603050405020304" pitchFamily="18" charset="0"/>
                <a:cs typeface="Times New Roman" panose="02020603050405020304" pitchFamily="18" charset="0"/>
                <a:hlinkClick r:id="rId2"/>
              </a:rPr>
              <a:t>Web</a:t>
            </a:r>
            <a:r>
              <a:rPr lang="en-US" sz="2200" u="sng" dirty="0">
                <a:solidFill>
                  <a:srgbClr val="002060"/>
                </a:solidFill>
                <a:latin typeface="Times New Roman" panose="02020603050405020304" pitchFamily="18" charset="0"/>
                <a:cs typeface="Times New Roman" panose="02020603050405020304" pitchFamily="18" charset="0"/>
                <a:hlinkClick r:id="rId2"/>
              </a:rPr>
              <a:t> </a:t>
            </a:r>
            <a:r>
              <a:rPr lang="en-US" sz="2200" b="1" u="sng" dirty="0">
                <a:solidFill>
                  <a:srgbClr val="002060"/>
                </a:solidFill>
                <a:latin typeface="Times New Roman" panose="02020603050405020304" pitchFamily="18" charset="0"/>
                <a:cs typeface="Times New Roman" panose="02020603050405020304" pitchFamily="18" charset="0"/>
                <a:hlinkClick r:id="rId2"/>
              </a:rPr>
              <a:t>of</a:t>
            </a:r>
            <a:r>
              <a:rPr lang="en-US" sz="2200" u="sng" dirty="0">
                <a:solidFill>
                  <a:srgbClr val="002060"/>
                </a:solidFill>
                <a:latin typeface="Times New Roman" panose="02020603050405020304" pitchFamily="18" charset="0"/>
                <a:cs typeface="Times New Roman" panose="02020603050405020304" pitchFamily="18" charset="0"/>
                <a:hlinkClick r:id="rId2"/>
              </a:rPr>
              <a:t> </a:t>
            </a:r>
            <a:r>
              <a:rPr lang="en-US" sz="2200" b="1" u="sng" dirty="0">
                <a:solidFill>
                  <a:srgbClr val="002060"/>
                </a:solidFill>
                <a:latin typeface="Times New Roman" panose="02020603050405020304" pitchFamily="18" charset="0"/>
                <a:cs typeface="Times New Roman" panose="02020603050405020304" pitchFamily="18" charset="0"/>
                <a:hlinkClick r:id="rId2"/>
              </a:rPr>
              <a:t>Science (</a:t>
            </a:r>
            <a:r>
              <a:rPr lang="en-US" sz="2200" b="1" u="sng" dirty="0" err="1">
                <a:solidFill>
                  <a:srgbClr val="002060"/>
                </a:solidFill>
                <a:latin typeface="Times New Roman" panose="02020603050405020304" pitchFamily="18" charset="0"/>
                <a:cs typeface="Times New Roman" panose="02020603050405020304" pitchFamily="18" charset="0"/>
                <a:hlinkClick r:id="rId2"/>
              </a:rPr>
              <a:t>WoS</a:t>
            </a:r>
            <a:r>
              <a:rPr lang="en-US" sz="2200" b="1" u="sng" dirty="0">
                <a:solidFill>
                  <a:srgbClr val="002060"/>
                </a:solidFill>
                <a:latin typeface="Times New Roman" panose="02020603050405020304" pitchFamily="18" charset="0"/>
                <a:cs typeface="Times New Roman" panose="02020603050405020304" pitchFamily="18" charset="0"/>
                <a:hlinkClick r:id="rId2"/>
              </a:rPr>
              <a:t>)</a:t>
            </a:r>
            <a:r>
              <a:rPr lang="en-US" sz="2200" dirty="0">
                <a:solidFill>
                  <a:srgbClr val="002060"/>
                </a:solidFill>
                <a:latin typeface="Times New Roman" panose="02020603050405020304" pitchFamily="18" charset="0"/>
                <a:cs typeface="Times New Roman" panose="02020603050405020304" pitchFamily="18" charset="0"/>
              </a:rPr>
              <a:t> – </a:t>
            </a:r>
            <a:r>
              <a:rPr lang="uk-UA" sz="2200" dirty="0">
                <a:solidFill>
                  <a:srgbClr val="002060"/>
                </a:solidFill>
                <a:latin typeface="Times New Roman" panose="02020603050405020304" pitchFamily="18" charset="0"/>
                <a:cs typeface="Times New Roman" panose="02020603050405020304" pitchFamily="18" charset="0"/>
              </a:rPr>
              <a:t>реферативна </a:t>
            </a:r>
            <a:r>
              <a:rPr lang="uk-UA" sz="2200" dirty="0" err="1">
                <a:solidFill>
                  <a:srgbClr val="002060"/>
                </a:solidFill>
                <a:latin typeface="Times New Roman" panose="02020603050405020304" pitchFamily="18" charset="0"/>
                <a:cs typeface="Times New Roman" panose="02020603050405020304" pitchFamily="18" charset="0"/>
              </a:rPr>
              <a:t>наукометрична</a:t>
            </a:r>
            <a:r>
              <a:rPr lang="uk-UA" sz="2200" dirty="0">
                <a:solidFill>
                  <a:srgbClr val="002060"/>
                </a:solidFill>
                <a:latin typeface="Times New Roman" panose="02020603050405020304" pitchFamily="18" charset="0"/>
                <a:cs typeface="Times New Roman" panose="02020603050405020304" pitchFamily="18" charset="0"/>
              </a:rPr>
              <a:t> база даних наукових публікацій проекту </a:t>
            </a:r>
            <a:r>
              <a:rPr lang="en-US" sz="2200" dirty="0">
                <a:solidFill>
                  <a:srgbClr val="002060"/>
                </a:solidFill>
                <a:latin typeface="Times New Roman" panose="02020603050405020304" pitchFamily="18" charset="0"/>
                <a:cs typeface="Times New Roman" panose="02020603050405020304" pitchFamily="18" charset="0"/>
              </a:rPr>
              <a:t>Web of Knowledge </a:t>
            </a:r>
            <a:r>
              <a:rPr lang="uk-UA" sz="2200" dirty="0">
                <a:solidFill>
                  <a:srgbClr val="002060"/>
                </a:solidFill>
                <a:latin typeface="Times New Roman" panose="02020603050405020304" pitchFamily="18" charset="0"/>
                <a:cs typeface="Times New Roman" panose="02020603050405020304" pitchFamily="18" charset="0"/>
              </a:rPr>
              <a:t>компанії </a:t>
            </a:r>
            <a:r>
              <a:rPr lang="en-US" sz="2200" dirty="0">
                <a:solidFill>
                  <a:srgbClr val="002060"/>
                </a:solidFill>
                <a:latin typeface="Times New Roman" panose="02020603050405020304" pitchFamily="18" charset="0"/>
                <a:cs typeface="Times New Roman" panose="02020603050405020304" pitchFamily="18" charset="0"/>
              </a:rPr>
              <a:t>Thomson Reuters. </a:t>
            </a:r>
            <a:r>
              <a:rPr lang="uk-UA" sz="2200" dirty="0" err="1">
                <a:solidFill>
                  <a:srgbClr val="002060"/>
                </a:solidFill>
                <a:latin typeface="Times New Roman" panose="02020603050405020304" pitchFamily="18" charset="0"/>
                <a:cs typeface="Times New Roman" panose="02020603050405020304" pitchFamily="18" charset="0"/>
              </a:rPr>
              <a:t>Наукометричний</a:t>
            </a:r>
            <a:r>
              <a:rPr lang="uk-UA" sz="2200" dirty="0">
                <a:solidFill>
                  <a:srgbClr val="002060"/>
                </a:solidFill>
                <a:latin typeface="Times New Roman" panose="02020603050405020304" pitchFamily="18" charset="0"/>
                <a:cs typeface="Times New Roman" panose="02020603050405020304" pitchFamily="18" charset="0"/>
              </a:rPr>
              <a:t> </a:t>
            </a:r>
            <a:r>
              <a:rPr lang="uk-UA" sz="2200" dirty="0" err="1">
                <a:solidFill>
                  <a:srgbClr val="002060"/>
                </a:solidFill>
                <a:latin typeface="Times New Roman" panose="02020603050405020304" pitchFamily="18" charset="0"/>
                <a:cs typeface="Times New Roman" panose="02020603050405020304" pitchFamily="18" charset="0"/>
              </a:rPr>
              <a:t>аппарат</a:t>
            </a:r>
            <a:r>
              <a:rPr lang="uk-UA" sz="2200" dirty="0">
                <a:solidFill>
                  <a:srgbClr val="002060"/>
                </a:solidFill>
                <a:latin typeface="Times New Roman" panose="02020603050405020304" pitchFamily="18" charset="0"/>
                <a:cs typeface="Times New Roman" panose="02020603050405020304" pitchFamily="18" charset="0"/>
              </a:rPr>
              <a:t> платформи забезпечує відстеження показників </a:t>
            </a:r>
            <a:r>
              <a:rPr lang="uk-UA" sz="2200" dirty="0" err="1">
                <a:solidFill>
                  <a:srgbClr val="002060"/>
                </a:solidFill>
                <a:latin typeface="Times New Roman" panose="02020603050405020304" pitchFamily="18" charset="0"/>
                <a:cs typeface="Times New Roman" panose="02020603050405020304" pitchFamily="18" charset="0"/>
              </a:rPr>
              <a:t>цитованості</a:t>
            </a:r>
            <a:r>
              <a:rPr lang="uk-UA" sz="2200" dirty="0">
                <a:solidFill>
                  <a:srgbClr val="002060"/>
                </a:solidFill>
                <a:latin typeface="Times New Roman" panose="02020603050405020304" pitchFamily="18" charset="0"/>
                <a:cs typeface="Times New Roman" panose="02020603050405020304" pitchFamily="18" charset="0"/>
              </a:rPr>
              <a:t> публікацій з ретроспективою до 1900 р. Одним з ключових концептів </a:t>
            </a:r>
            <a:r>
              <a:rPr lang="uk-UA" sz="2200" dirty="0" err="1">
                <a:solidFill>
                  <a:srgbClr val="002060"/>
                </a:solidFill>
                <a:latin typeface="Times New Roman" panose="02020603050405020304" pitchFamily="18" charset="0"/>
                <a:cs typeface="Times New Roman" panose="02020603050405020304" pitchFamily="18" charset="0"/>
              </a:rPr>
              <a:t>наукометричного</a:t>
            </a:r>
            <a:r>
              <a:rPr lang="uk-UA" sz="2200" dirty="0">
                <a:solidFill>
                  <a:srgbClr val="002060"/>
                </a:solidFill>
                <a:latin typeface="Times New Roman" panose="02020603050405020304" pitchFamily="18" charset="0"/>
                <a:cs typeface="Times New Roman" panose="02020603050405020304" pitchFamily="18" charset="0"/>
              </a:rPr>
              <a:t> апарату платформи є </a:t>
            </a:r>
            <a:r>
              <a:rPr lang="uk-UA" sz="2200" dirty="0" err="1">
                <a:solidFill>
                  <a:srgbClr val="002060"/>
                </a:solidFill>
                <a:latin typeface="Times New Roman" panose="02020603050405020304" pitchFamily="18" charset="0"/>
                <a:cs typeface="Times New Roman" panose="02020603050405020304" pitchFamily="18" charset="0"/>
              </a:rPr>
              <a:t>імпакт</a:t>
            </a:r>
            <a:r>
              <a:rPr lang="uk-UA" sz="2200" dirty="0">
                <a:solidFill>
                  <a:srgbClr val="002060"/>
                </a:solidFill>
                <a:latin typeface="Times New Roman" panose="02020603050405020304" pitchFamily="18" charset="0"/>
                <a:cs typeface="Times New Roman" panose="02020603050405020304" pitchFamily="18" charset="0"/>
              </a:rPr>
              <a:t>-фактор (індекс впливовості) наукового видання</a:t>
            </a:r>
          </a:p>
        </p:txBody>
      </p:sp>
      <p:pic>
        <p:nvPicPr>
          <p:cNvPr id="16386" name="Picture 2" descr="Web of Science Journal Indexing| FREE or PAID Publi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53" y="2035840"/>
            <a:ext cx="4876800" cy="2695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2319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5406" y="336187"/>
            <a:ext cx="11021961" cy="2123658"/>
          </a:xfrm>
          <a:prstGeom prst="rect">
            <a:avLst/>
          </a:prstGeom>
        </p:spPr>
        <p:txBody>
          <a:bodyPr wrap="square">
            <a:spAutoFit/>
          </a:bodyPr>
          <a:lstStyle/>
          <a:p>
            <a:pPr algn="just"/>
            <a:r>
              <a:rPr lang="en-US" sz="2200" b="1" u="sng" dirty="0">
                <a:solidFill>
                  <a:srgbClr val="002060"/>
                </a:solidFill>
                <a:latin typeface="Times New Roman" panose="02020603050405020304" pitchFamily="18" charset="0"/>
                <a:cs typeface="Times New Roman" panose="02020603050405020304" pitchFamily="18" charset="0"/>
                <a:hlinkClick r:id="rId2"/>
              </a:rPr>
              <a:t>Index Copernicus (IC)</a:t>
            </a:r>
            <a:r>
              <a:rPr lang="en-US" sz="2200" dirty="0">
                <a:solidFill>
                  <a:srgbClr val="002060"/>
                </a:solidFill>
                <a:latin typeface="Times New Roman" panose="02020603050405020304" pitchFamily="18" charset="0"/>
                <a:cs typeface="Times New Roman" panose="02020603050405020304" pitchFamily="18" charset="0"/>
              </a:rPr>
              <a:t> – </a:t>
            </a:r>
            <a:r>
              <a:rPr lang="uk-UA" sz="2200" dirty="0">
                <a:solidFill>
                  <a:srgbClr val="002060"/>
                </a:solidFill>
                <a:latin typeface="Times New Roman" panose="02020603050405020304" pitchFamily="18" charset="0"/>
                <a:cs typeface="Times New Roman" panose="02020603050405020304" pitchFamily="18" charset="0"/>
              </a:rPr>
              <a:t>польська міжнародна </a:t>
            </a:r>
            <a:r>
              <a:rPr lang="uk-UA" sz="2200" dirty="0" err="1">
                <a:solidFill>
                  <a:srgbClr val="002060"/>
                </a:solidFill>
                <a:latin typeface="Times New Roman" panose="02020603050405020304" pitchFamily="18" charset="0"/>
                <a:cs typeface="Times New Roman" panose="02020603050405020304" pitchFamily="18" charset="0"/>
              </a:rPr>
              <a:t>наукометрична</a:t>
            </a:r>
            <a:r>
              <a:rPr lang="uk-UA" sz="2200" dirty="0">
                <a:solidFill>
                  <a:srgbClr val="002060"/>
                </a:solidFill>
                <a:latin typeface="Times New Roman" panose="02020603050405020304" pitchFamily="18" charset="0"/>
                <a:cs typeface="Times New Roman" panose="02020603050405020304" pitchFamily="18" charset="0"/>
              </a:rPr>
              <a:t> база даних, що включає індексування, ранжирування, реферування журналів і статей. </a:t>
            </a:r>
            <a:r>
              <a:rPr lang="en-US" sz="2200" dirty="0">
                <a:solidFill>
                  <a:srgbClr val="002060"/>
                </a:solidFill>
                <a:latin typeface="Times New Roman" panose="02020603050405020304" pitchFamily="18" charset="0"/>
                <a:cs typeface="Times New Roman" panose="02020603050405020304" pitchFamily="18" charset="0"/>
              </a:rPr>
              <a:t>Index Copernicus </a:t>
            </a:r>
            <a:r>
              <a:rPr lang="uk-UA" sz="2200" dirty="0">
                <a:solidFill>
                  <a:srgbClr val="002060"/>
                </a:solidFill>
                <a:latin typeface="Times New Roman" panose="02020603050405020304" pitchFamily="18" charset="0"/>
                <a:cs typeface="Times New Roman" panose="02020603050405020304" pitchFamily="18" charset="0"/>
              </a:rPr>
              <a:t>складає власний </a:t>
            </a:r>
            <a:r>
              <a:rPr lang="uk-UA" sz="2200" dirty="0" err="1">
                <a:solidFill>
                  <a:srgbClr val="002060"/>
                </a:solidFill>
                <a:latin typeface="Times New Roman" panose="02020603050405020304" pitchFamily="18" charset="0"/>
                <a:cs typeface="Times New Roman" panose="02020603050405020304" pitchFamily="18" charset="0"/>
              </a:rPr>
              <a:t>імпакт</a:t>
            </a:r>
            <a:r>
              <a:rPr lang="uk-UA" sz="2200" dirty="0">
                <a:solidFill>
                  <a:srgbClr val="002060"/>
                </a:solidFill>
                <a:latin typeface="Times New Roman" panose="02020603050405020304" pitchFamily="18" charset="0"/>
                <a:cs typeface="Times New Roman" panose="02020603050405020304" pitchFamily="18" charset="0"/>
              </a:rPr>
              <a:t>-фактор: щорічно проводить детальну експертизу журналів включених в свою базу даних. Представляє тільки метадані статей журналу (назва, анотація, автори, ключові слова, список літератури), при бажанні видавництво може публікувати посилання на повні тексти статей свого журналу.</a:t>
            </a:r>
          </a:p>
        </p:txBody>
      </p:sp>
      <p:pic>
        <p:nvPicPr>
          <p:cNvPr id="18434" name="Picture 2" descr="ICI Journals Master L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406" y="2842758"/>
            <a:ext cx="6495712" cy="149326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247414" y="4876488"/>
            <a:ext cx="3980577" cy="369332"/>
          </a:xfrm>
          <a:prstGeom prst="rect">
            <a:avLst/>
          </a:prstGeom>
        </p:spPr>
        <p:txBody>
          <a:bodyPr wrap="none">
            <a:spAutoFit/>
          </a:bodyPr>
          <a:lstStyle/>
          <a:p>
            <a:r>
              <a:rPr lang="uk-UA" dirty="0"/>
              <a:t>https://journals.indexcopernicus.com/</a:t>
            </a:r>
          </a:p>
        </p:txBody>
      </p:sp>
    </p:spTree>
    <p:extLst>
      <p:ext uri="{BB962C8B-B14F-4D97-AF65-F5344CB8AC3E}">
        <p14:creationId xmlns:p14="http://schemas.microsoft.com/office/powerpoint/2010/main" val="41078709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9600" y="255834"/>
            <a:ext cx="11139948" cy="2462213"/>
          </a:xfrm>
          <a:prstGeom prst="rect">
            <a:avLst/>
          </a:prstGeom>
        </p:spPr>
        <p:txBody>
          <a:bodyPr wrap="square">
            <a:spAutoFit/>
          </a:bodyPr>
          <a:lstStyle/>
          <a:p>
            <a:pPr algn="just"/>
            <a:r>
              <a:rPr lang="en-US" sz="2200" dirty="0" err="1">
                <a:solidFill>
                  <a:srgbClr val="002060"/>
                </a:solidFill>
                <a:latin typeface="Times New Roman" panose="02020603050405020304" pitchFamily="18" charset="0"/>
                <a:cs typeface="Times New Roman" panose="02020603050405020304" pitchFamily="18" charset="0"/>
                <a:hlinkClick r:id="rId2"/>
              </a:rPr>
              <a:t>ScienceOpen</a:t>
            </a:r>
            <a:r>
              <a:rPr lang="en-US" sz="2200" dirty="0">
                <a:solidFill>
                  <a:srgbClr val="002060"/>
                </a:solidFill>
                <a:latin typeface="Times New Roman" panose="02020603050405020304" pitchFamily="18" charset="0"/>
                <a:cs typeface="Times New Roman" panose="02020603050405020304" pitchFamily="18" charset="0"/>
                <a:hlinkClick r:id="rId2"/>
              </a:rPr>
              <a:t> </a:t>
            </a:r>
            <a:r>
              <a:rPr lang="en-US" sz="2200" dirty="0">
                <a:solidFill>
                  <a:srgbClr val="002060"/>
                </a:solidFill>
                <a:latin typeface="Times New Roman" panose="02020603050405020304" pitchFamily="18" charset="0"/>
                <a:cs typeface="Times New Roman" panose="02020603050405020304" pitchFamily="18" charset="0"/>
              </a:rPr>
              <a:t>— </a:t>
            </a:r>
            <a:r>
              <a:rPr lang="uk-UA" sz="2200" dirty="0">
                <a:solidFill>
                  <a:srgbClr val="002060"/>
                </a:solidFill>
                <a:latin typeface="Times New Roman" panose="02020603050405020304" pitchFamily="18" charset="0"/>
                <a:cs typeface="Times New Roman" panose="02020603050405020304" pitchFamily="18" charset="0"/>
              </a:rPr>
              <a:t>дослідницька та видавнича мережа, що базується в Берліні та Бостоні й пропонує відкритий доступ до понад 74 мільйонів статей у всіх галузях науки. Хоча для перегляду повного тексту статей потрібно зареєструватися, реєстрація безкоштовна. Функція розширеного пошуку дуже детальна, що дозволяє знайти саме те дослідження, яке ви шукаєте. Існує велика кількість додаткових можливостей, включаючи ваш профіль автора </a:t>
            </a:r>
            <a:r>
              <a:rPr lang="en-US" sz="2200" dirty="0">
                <a:solidFill>
                  <a:srgbClr val="002060"/>
                </a:solidFill>
                <a:latin typeface="Times New Roman" panose="02020603050405020304" pitchFamily="18" charset="0"/>
                <a:cs typeface="Times New Roman" panose="02020603050405020304" pitchFamily="18" charset="0"/>
              </a:rPr>
              <a:t>Science Open, </a:t>
            </a:r>
            <a:r>
              <a:rPr lang="uk-UA" sz="2200" dirty="0">
                <a:solidFill>
                  <a:srgbClr val="002060"/>
                </a:solidFill>
                <a:latin typeface="Times New Roman" panose="02020603050405020304" pitchFamily="18" charset="0"/>
                <a:cs typeface="Times New Roman" panose="02020603050405020304" pitchFamily="18" charset="0"/>
              </a:rPr>
              <a:t>форум для взаємодії з іншими дослідниками, можливість відстежувати цитування, а також інтерактивну бібліографію.</a:t>
            </a:r>
          </a:p>
        </p:txBody>
      </p:sp>
      <p:sp>
        <p:nvSpPr>
          <p:cNvPr id="3" name="Прямоугольник 2"/>
          <p:cNvSpPr/>
          <p:nvPr/>
        </p:nvSpPr>
        <p:spPr>
          <a:xfrm>
            <a:off x="1305605" y="4453702"/>
            <a:ext cx="3288144" cy="369332"/>
          </a:xfrm>
          <a:prstGeom prst="rect">
            <a:avLst/>
          </a:prstGeom>
        </p:spPr>
        <p:txBody>
          <a:bodyPr wrap="none">
            <a:spAutoFit/>
          </a:bodyPr>
          <a:lstStyle/>
          <a:p>
            <a:r>
              <a:rPr lang="uk-UA" dirty="0"/>
              <a:t>https://www.scienceopen.com/</a:t>
            </a:r>
          </a:p>
        </p:txBody>
      </p:sp>
      <p:pic>
        <p:nvPicPr>
          <p:cNvPr id="19458" name="Picture 2" descr="ScienceOpen Bl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310" y="2952461"/>
            <a:ext cx="6410325" cy="126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4179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737419" y="229728"/>
            <a:ext cx="10500852" cy="2123658"/>
          </a:xfrm>
          <a:prstGeom prst="rect">
            <a:avLst/>
          </a:prstGeom>
        </p:spPr>
        <p:txBody>
          <a:bodyPr wrap="square">
            <a:spAutoFit/>
          </a:bodyPr>
          <a:lstStyle/>
          <a:p>
            <a:pPr algn="just"/>
            <a:r>
              <a:rPr lang="uk-UA" sz="2200" b="1" dirty="0" err="1">
                <a:solidFill>
                  <a:schemeClr val="accent5">
                    <a:lumMod val="50000"/>
                  </a:schemeClr>
                </a:solidFill>
                <a:latin typeface="Times New Roman" panose="02020603050405020304" pitchFamily="18" charset="0"/>
                <a:cs typeface="Times New Roman" panose="02020603050405020304" pitchFamily="18" charset="0"/>
              </a:rPr>
              <a:t>Репозитарій</a:t>
            </a:r>
            <a:r>
              <a:rPr lang="uk-UA" sz="2200" dirty="0">
                <a:solidFill>
                  <a:schemeClr val="accent5">
                    <a:lumMod val="50000"/>
                  </a:schemeClr>
                </a:solidFill>
                <a:latin typeface="Times New Roman" panose="02020603050405020304" pitchFamily="18" charset="0"/>
                <a:cs typeface="Times New Roman" panose="02020603050405020304" pitchFamily="18" charset="0"/>
              </a:rPr>
              <a:t> (</a:t>
            </a:r>
            <a:r>
              <a:rPr lang="uk-UA" sz="2200" dirty="0" err="1">
                <a:solidFill>
                  <a:schemeClr val="accent5">
                    <a:lumMod val="50000"/>
                  </a:schemeClr>
                </a:solidFill>
                <a:latin typeface="Times New Roman" panose="02020603050405020304" pitchFamily="18" charset="0"/>
                <a:cs typeface="Times New Roman" panose="02020603050405020304" pitchFamily="18" charset="0"/>
              </a:rPr>
              <a:t>репозиторій</a:t>
            </a:r>
            <a:r>
              <a:rPr lang="uk-UA" sz="2200" dirty="0">
                <a:solidFill>
                  <a:schemeClr val="accent5">
                    <a:lumMod val="50000"/>
                  </a:schemeClr>
                </a:solidFill>
                <a:latin typeface="Times New Roman" panose="02020603050405020304" pitchFamily="18" charset="0"/>
                <a:cs typeface="Times New Roman" panose="02020603050405020304" pitchFamily="18" charset="0"/>
              </a:rPr>
              <a:t>) — ресурс у мережі, де зберігаються і підтримуються публікації. Найчастіше дані в </a:t>
            </a:r>
            <a:r>
              <a:rPr lang="uk-UA" sz="2200" dirty="0" err="1">
                <a:solidFill>
                  <a:schemeClr val="accent5">
                    <a:lumMod val="50000"/>
                  </a:schemeClr>
                </a:solidFill>
                <a:latin typeface="Times New Roman" panose="02020603050405020304" pitchFamily="18" charset="0"/>
                <a:cs typeface="Times New Roman" panose="02020603050405020304" pitchFamily="18" charset="0"/>
              </a:rPr>
              <a:t>репозитарії</a:t>
            </a:r>
            <a:r>
              <a:rPr lang="uk-UA" sz="2200" dirty="0">
                <a:solidFill>
                  <a:schemeClr val="accent5">
                    <a:lumMod val="50000"/>
                  </a:schemeClr>
                </a:solidFill>
                <a:latin typeface="Times New Roman" panose="02020603050405020304" pitchFamily="18" charset="0"/>
                <a:cs typeface="Times New Roman" panose="02020603050405020304" pitchFamily="18" charset="0"/>
              </a:rPr>
              <a:t> зберігаються у вигляді файлів, доступних для подальшого поширення по мережі.</a:t>
            </a:r>
          </a:p>
          <a:p>
            <a:pPr algn="just"/>
            <a:r>
              <a:rPr lang="uk-UA" sz="2200" dirty="0">
                <a:solidFill>
                  <a:schemeClr val="accent5">
                    <a:lumMod val="50000"/>
                  </a:schemeClr>
                </a:solidFill>
                <a:latin typeface="Times New Roman" panose="02020603050405020304" pitchFamily="18" charset="0"/>
                <a:cs typeface="Times New Roman" panose="02020603050405020304" pitchFamily="18" charset="0"/>
              </a:rPr>
              <a:t>Зазвичай </a:t>
            </a:r>
            <a:r>
              <a:rPr lang="uk-UA" sz="2200" dirty="0" err="1">
                <a:solidFill>
                  <a:schemeClr val="accent5">
                    <a:lumMod val="50000"/>
                  </a:schemeClr>
                </a:solidFill>
                <a:latin typeface="Times New Roman" panose="02020603050405020304" pitchFamily="18" charset="0"/>
                <a:cs typeface="Times New Roman" panose="02020603050405020304" pitchFamily="18" charset="0"/>
              </a:rPr>
              <a:t>репозитарій</a:t>
            </a:r>
            <a:r>
              <a:rPr lang="uk-UA" sz="2200" dirty="0">
                <a:solidFill>
                  <a:schemeClr val="accent5">
                    <a:lumMod val="50000"/>
                  </a:schemeClr>
                </a:solidFill>
                <a:latin typeface="Times New Roman" panose="02020603050405020304" pitchFamily="18" charset="0"/>
                <a:cs typeface="Times New Roman" panose="02020603050405020304" pitchFamily="18" charset="0"/>
              </a:rPr>
              <a:t> надає доступ до дисертацій, монографій, наукових видань та праць науковців, навчально-методичних матеріалів, патентів та кваліфікаційних робіт </a:t>
            </a:r>
            <a:r>
              <a:rPr lang="uk-UA" sz="2200" dirty="0" smtClean="0">
                <a:solidFill>
                  <a:schemeClr val="accent5">
                    <a:lumMod val="50000"/>
                  </a:schemeClr>
                </a:solidFill>
                <a:latin typeface="Times New Roman" panose="02020603050405020304" pitchFamily="18" charset="0"/>
                <a:cs typeface="Times New Roman" panose="02020603050405020304" pitchFamily="18" charset="0"/>
              </a:rPr>
              <a:t>студентів.</a:t>
            </a:r>
            <a:endParaRPr lang="uk-UA" sz="2200" b="0" i="0" dirty="0">
              <a:solidFill>
                <a:schemeClr val="accent5">
                  <a:lumMod val="50000"/>
                </a:schemeClr>
              </a:solidFill>
              <a:effectLst/>
              <a:latin typeface="Times New Roman" panose="02020603050405020304" pitchFamily="18" charset="0"/>
              <a:cs typeface="Times New Roman" panose="02020603050405020304" pitchFamily="18" charset="0"/>
            </a:endParaRPr>
          </a:p>
        </p:txBody>
      </p:sp>
      <p:pic>
        <p:nvPicPr>
          <p:cNvPr id="10242" name="Picture 2" descr="Інституційний репозитарій НУХТ серед кращих в Україні і світі | НУХ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6232" y="2469011"/>
            <a:ext cx="5632143" cy="3527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7417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6814" y="321598"/>
            <a:ext cx="11572567" cy="5201424"/>
          </a:xfrm>
          <a:prstGeom prst="rect">
            <a:avLst/>
          </a:prstGeom>
        </p:spPr>
        <p:txBody>
          <a:bodyPr wrap="square">
            <a:spAutoFit/>
          </a:bodyPr>
          <a:lstStyle/>
          <a:p>
            <a:r>
              <a:rPr lang="uk-UA" sz="2200" b="1" dirty="0">
                <a:solidFill>
                  <a:schemeClr val="accent5">
                    <a:lumMod val="50000"/>
                  </a:schemeClr>
                </a:solidFill>
                <a:latin typeface="Times New Roman" panose="02020603050405020304" pitchFamily="18" charset="0"/>
                <a:cs typeface="Times New Roman" panose="02020603050405020304" pitchFamily="18" charset="0"/>
              </a:rPr>
              <a:t>Українські </a:t>
            </a:r>
            <a:r>
              <a:rPr lang="uk-UA" sz="2200" b="1" dirty="0" err="1" smtClean="0">
                <a:solidFill>
                  <a:schemeClr val="accent5">
                    <a:lumMod val="50000"/>
                  </a:schemeClr>
                </a:solidFill>
                <a:latin typeface="Times New Roman" panose="02020603050405020304" pitchFamily="18" charset="0"/>
                <a:cs typeface="Times New Roman" panose="02020603050405020304" pitchFamily="18" charset="0"/>
              </a:rPr>
              <a:t>репозитарії</a:t>
            </a:r>
            <a:endParaRPr lang="uk-UA" sz="2200" b="1" dirty="0" smtClean="0">
              <a:solidFill>
                <a:schemeClr val="accent5">
                  <a:lumMod val="50000"/>
                </a:schemeClr>
              </a:solidFill>
              <a:latin typeface="Times New Roman" panose="02020603050405020304" pitchFamily="18" charset="0"/>
              <a:cs typeface="Times New Roman" panose="02020603050405020304" pitchFamily="18" charset="0"/>
            </a:endParaRPr>
          </a:p>
          <a:p>
            <a:endParaRPr lang="uk-UA" sz="2200" b="1" dirty="0">
              <a:solidFill>
                <a:schemeClr val="accent5">
                  <a:lumMod val="50000"/>
                </a:schemeClr>
              </a:solidFill>
              <a:latin typeface="Times New Roman" panose="02020603050405020304" pitchFamily="18" charset="0"/>
              <a:cs typeface="Times New Roman" panose="02020603050405020304" pitchFamily="18" charset="0"/>
            </a:endParaRPr>
          </a:p>
          <a:p>
            <a:pPr>
              <a:buFont typeface="+mj-lt"/>
              <a:buAutoNum type="arabicPeriod"/>
            </a:pPr>
            <a:r>
              <a:rPr lang="uk-UA" sz="1200" u="sng" dirty="0" smtClean="0">
                <a:solidFill>
                  <a:srgbClr val="C73226"/>
                </a:solidFill>
                <a:latin typeface="Arial" panose="020B0604020202020204" pitchFamily="34" charset="0"/>
                <a:hlinkClick r:id="rId2"/>
              </a:rPr>
              <a:t>Наукова </a:t>
            </a:r>
            <a:r>
              <a:rPr lang="uk-UA" sz="1200" u="sng" dirty="0">
                <a:solidFill>
                  <a:srgbClr val="C73226"/>
                </a:solidFill>
                <a:latin typeface="Arial" panose="020B0604020202020204" pitchFamily="34" charset="0"/>
                <a:hlinkClick r:id="rId2"/>
              </a:rPr>
              <a:t>електронна бібліотека періодичних видань НАН України</a:t>
            </a:r>
            <a:r>
              <a:rPr lang="uk-UA" sz="1200" dirty="0">
                <a:solidFill>
                  <a:srgbClr val="4D4F56"/>
                </a:solidFill>
                <a:latin typeface="Arial" panose="020B0604020202020204" pitchFamily="34" charset="0"/>
              </a:rPr>
              <a:t>, Київ</a:t>
            </a:r>
          </a:p>
          <a:p>
            <a:pPr>
              <a:buFont typeface="+mj-lt"/>
              <a:buAutoNum type="arabicPeriod"/>
            </a:pPr>
            <a:r>
              <a:rPr lang="uk-UA" sz="1200" u="sng" dirty="0">
                <a:solidFill>
                  <a:srgbClr val="C73226"/>
                </a:solidFill>
                <a:latin typeface="Arial" panose="020B0604020202020204" pitchFamily="34" charset="0"/>
                <a:hlinkClick r:id="rId3"/>
              </a:rPr>
              <a:t>Електронний архів наукових публікацій Національного педагогічного університету імені М.П. Драгоманова</a:t>
            </a:r>
            <a:r>
              <a:rPr lang="uk-UA" sz="1200" dirty="0">
                <a:solidFill>
                  <a:srgbClr val="4D4F56"/>
                </a:solidFill>
                <a:latin typeface="Arial" panose="020B0604020202020204" pitchFamily="34" charset="0"/>
              </a:rPr>
              <a:t> (</a:t>
            </a:r>
            <a:r>
              <a:rPr lang="en-US" sz="1200" dirty="0">
                <a:solidFill>
                  <a:srgbClr val="4D4F56"/>
                </a:solidFill>
                <a:latin typeface="Arial" panose="020B0604020202020204" pitchFamily="34" charset="0"/>
              </a:rPr>
              <a:t>ENPUIR), </a:t>
            </a:r>
            <a:r>
              <a:rPr lang="uk-UA" sz="1200" dirty="0">
                <a:solidFill>
                  <a:srgbClr val="4D4F56"/>
                </a:solidFill>
                <a:latin typeface="Arial" panose="020B0604020202020204" pitchFamily="34" charset="0"/>
              </a:rPr>
              <a:t>Київ</a:t>
            </a:r>
          </a:p>
          <a:p>
            <a:pPr>
              <a:buFont typeface="+mj-lt"/>
              <a:buAutoNum type="arabicPeriod"/>
            </a:pPr>
            <a:r>
              <a:rPr lang="uk-UA" sz="1200" u="sng" dirty="0">
                <a:solidFill>
                  <a:srgbClr val="C73226"/>
                </a:solidFill>
                <a:latin typeface="Arial" panose="020B0604020202020204" pitchFamily="34" charset="0"/>
                <a:hlinkClick r:id="rId4"/>
              </a:rPr>
              <a:t>Електронний архів Національного університету „Києво-Могилянська академія“ </a:t>
            </a:r>
            <a:r>
              <a:rPr lang="uk-UA" sz="1200" dirty="0">
                <a:solidFill>
                  <a:srgbClr val="4D4F56"/>
                </a:solidFill>
                <a:latin typeface="Arial" panose="020B0604020202020204" pitchFamily="34" charset="0"/>
              </a:rPr>
              <a:t>(</a:t>
            </a:r>
            <a:r>
              <a:rPr lang="en-US" sz="1200" dirty="0" err="1">
                <a:solidFill>
                  <a:srgbClr val="4D4F56"/>
                </a:solidFill>
                <a:latin typeface="Arial" panose="020B0604020202020204" pitchFamily="34" charset="0"/>
              </a:rPr>
              <a:t>eKMAIR</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Київ</a:t>
            </a:r>
          </a:p>
          <a:p>
            <a:pPr>
              <a:buFont typeface="+mj-lt"/>
              <a:buAutoNum type="arabicPeriod"/>
            </a:pPr>
            <a:r>
              <a:rPr lang="uk-UA" sz="1200" u="sng" dirty="0">
                <a:solidFill>
                  <a:srgbClr val="C73226"/>
                </a:solidFill>
                <a:latin typeface="Arial" panose="020B0604020202020204" pitchFamily="34" charset="0"/>
                <a:hlinkClick r:id="rId5"/>
              </a:rPr>
              <a:t>Електронний архів наукових та освітніх матеріалів КПІ ім. Ігоря Сікорського</a:t>
            </a:r>
            <a:r>
              <a:rPr lang="uk-UA" sz="1200" dirty="0">
                <a:solidFill>
                  <a:srgbClr val="4D4F56"/>
                </a:solidFill>
                <a:latin typeface="Arial" panose="020B0604020202020204" pitchFamily="34" charset="0"/>
              </a:rPr>
              <a:t> (</a:t>
            </a:r>
            <a:r>
              <a:rPr lang="en-US" sz="1200" dirty="0">
                <a:solidFill>
                  <a:srgbClr val="4D4F56"/>
                </a:solidFill>
                <a:latin typeface="Arial" panose="020B0604020202020204" pitchFamily="34" charset="0"/>
              </a:rPr>
              <a:t>ELAKPI), </a:t>
            </a:r>
            <a:r>
              <a:rPr lang="uk-UA" sz="1200" dirty="0">
                <a:solidFill>
                  <a:srgbClr val="4D4F56"/>
                </a:solidFill>
                <a:latin typeface="Arial" panose="020B0604020202020204" pitchFamily="34" charset="0"/>
              </a:rPr>
              <a:t>Київ</a:t>
            </a:r>
          </a:p>
          <a:p>
            <a:pPr>
              <a:buFont typeface="+mj-lt"/>
              <a:buAutoNum type="arabicPeriod"/>
            </a:pPr>
            <a:r>
              <a:rPr lang="uk-UA" sz="1200" u="sng" dirty="0">
                <a:solidFill>
                  <a:srgbClr val="C73226"/>
                </a:solidFill>
                <a:latin typeface="Arial" panose="020B0604020202020204" pitchFamily="34" charset="0"/>
                <a:hlinkClick r:id="rId6"/>
              </a:rPr>
              <a:t>Електронний архів Національного університету харчових технологій</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eNUFTIR</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Київ</a:t>
            </a:r>
          </a:p>
          <a:p>
            <a:pPr>
              <a:buFont typeface="+mj-lt"/>
              <a:buAutoNum type="arabicPeriod"/>
            </a:pPr>
            <a:r>
              <a:rPr lang="uk-UA" sz="1200" u="sng" dirty="0" err="1">
                <a:solidFill>
                  <a:srgbClr val="C73226"/>
                </a:solidFill>
                <a:latin typeface="Arial" panose="020B0604020202020204" pitchFamily="34" charset="0"/>
                <a:hlinkClick r:id="rId7"/>
              </a:rPr>
              <a:t>Репозитарій</a:t>
            </a:r>
            <a:r>
              <a:rPr lang="uk-UA" sz="1200" u="sng" dirty="0">
                <a:solidFill>
                  <a:srgbClr val="C73226"/>
                </a:solidFill>
                <a:latin typeface="Arial" panose="020B0604020202020204" pitchFamily="34" charset="0"/>
                <a:hlinkClick r:id="rId7"/>
              </a:rPr>
              <a:t> Національного Авіаційного Університету</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erNAU</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Київ</a:t>
            </a:r>
          </a:p>
          <a:p>
            <a:pPr>
              <a:buFont typeface="+mj-lt"/>
              <a:buAutoNum type="arabicPeriod"/>
            </a:pPr>
            <a:r>
              <a:rPr lang="uk-UA" sz="1200" u="sng" dirty="0">
                <a:solidFill>
                  <a:srgbClr val="C73226"/>
                </a:solidFill>
                <a:latin typeface="Arial" panose="020B0604020202020204" pitchFamily="34" charset="0"/>
                <a:hlinkClick r:id="rId8"/>
              </a:rPr>
              <a:t>Електронний інституційний </a:t>
            </a:r>
            <a:r>
              <a:rPr lang="uk-UA" sz="1200" u="sng" dirty="0" err="1">
                <a:solidFill>
                  <a:srgbClr val="C73226"/>
                </a:solidFill>
                <a:latin typeface="Arial" panose="020B0604020202020204" pitchFamily="34" charset="0"/>
                <a:hlinkClick r:id="rId8"/>
              </a:rPr>
              <a:t>репозитарій</a:t>
            </a:r>
            <a:r>
              <a:rPr lang="uk-UA" sz="1200" u="sng" dirty="0">
                <a:solidFill>
                  <a:srgbClr val="C73226"/>
                </a:solidFill>
                <a:latin typeface="Arial" panose="020B0604020202020204" pitchFamily="34" charset="0"/>
                <a:hlinkClick r:id="rId8"/>
              </a:rPr>
              <a:t> Комунального вищого навчального закладу Київської обласної ради «Академія неперервної освіти»</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eIRAISE</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Київ</a:t>
            </a:r>
          </a:p>
          <a:p>
            <a:pPr>
              <a:buFont typeface="+mj-lt"/>
              <a:buAutoNum type="arabicPeriod"/>
            </a:pPr>
            <a:r>
              <a:rPr lang="uk-UA" sz="1200" u="sng" dirty="0">
                <a:solidFill>
                  <a:srgbClr val="C73226"/>
                </a:solidFill>
                <a:latin typeface="Arial" panose="020B0604020202020204" pitchFamily="34" charset="0"/>
                <a:hlinkClick r:id="rId9"/>
              </a:rPr>
              <a:t>Інституційний </a:t>
            </a:r>
            <a:r>
              <a:rPr lang="uk-UA" sz="1200" u="sng" dirty="0" err="1">
                <a:solidFill>
                  <a:srgbClr val="C73226"/>
                </a:solidFill>
                <a:latin typeface="Arial" panose="020B0604020202020204" pitchFamily="34" charset="0"/>
                <a:hlinkClick r:id="rId9"/>
              </a:rPr>
              <a:t>репозитарій</a:t>
            </a:r>
            <a:r>
              <a:rPr lang="uk-UA" sz="1200" u="sng" dirty="0">
                <a:solidFill>
                  <a:srgbClr val="C73226"/>
                </a:solidFill>
                <a:latin typeface="Arial" panose="020B0604020202020204" pitchFamily="34" charset="0"/>
                <a:hlinkClick r:id="rId9"/>
              </a:rPr>
              <a:t> Державного вищого навчального закладу „Київський національний економічний університет ім. Вадима Гетьмана“</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iRKNEU</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Київ</a:t>
            </a:r>
          </a:p>
          <a:p>
            <a:pPr>
              <a:buFont typeface="+mj-lt"/>
              <a:buAutoNum type="arabicPeriod"/>
            </a:pPr>
            <a:r>
              <a:rPr lang="uk-UA" sz="1200" u="sng" dirty="0" err="1">
                <a:solidFill>
                  <a:srgbClr val="C73226"/>
                </a:solidFill>
                <a:latin typeface="Arial" panose="020B0604020202020204" pitchFamily="34" charset="0"/>
                <a:hlinkClick r:id="rId10"/>
              </a:rPr>
              <a:t>Репозитарій</a:t>
            </a:r>
            <a:r>
              <a:rPr lang="uk-UA" sz="1200" u="sng" dirty="0">
                <a:solidFill>
                  <a:srgbClr val="C73226"/>
                </a:solidFill>
                <a:latin typeface="Arial" panose="020B0604020202020204" pitchFamily="34" charset="0"/>
                <a:hlinkClick r:id="rId10"/>
              </a:rPr>
              <a:t> Вінницького Національного Технічного Університету</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iRVNTU</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Вінниця</a:t>
            </a:r>
          </a:p>
          <a:p>
            <a:pPr>
              <a:buFont typeface="+mj-lt"/>
              <a:buAutoNum type="arabicPeriod"/>
            </a:pPr>
            <a:r>
              <a:rPr lang="uk-UA" sz="1200" u="sng" dirty="0">
                <a:solidFill>
                  <a:srgbClr val="C73226"/>
                </a:solidFill>
                <a:latin typeface="Arial" panose="020B0604020202020204" pitchFamily="34" charset="0"/>
                <a:hlinkClick r:id="rId11"/>
              </a:rPr>
              <a:t>Електронний архів Донецького національного університету</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eDonNUIR</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Вінниця</a:t>
            </a:r>
          </a:p>
          <a:p>
            <a:pPr>
              <a:buFont typeface="+mj-lt"/>
              <a:buAutoNum type="arabicPeriod"/>
            </a:pPr>
            <a:r>
              <a:rPr lang="uk-UA" sz="1200" u="sng" dirty="0">
                <a:solidFill>
                  <a:srgbClr val="C73226"/>
                </a:solidFill>
                <a:latin typeface="Arial" panose="020B0604020202020204" pitchFamily="34" charset="0"/>
                <a:hlinkClick r:id="rId12"/>
              </a:rPr>
              <a:t>Інституційний </a:t>
            </a:r>
            <a:r>
              <a:rPr lang="uk-UA" sz="1200" u="sng" dirty="0" err="1">
                <a:solidFill>
                  <a:srgbClr val="C73226"/>
                </a:solidFill>
                <a:latin typeface="Arial" panose="020B0604020202020204" pitchFamily="34" charset="0"/>
                <a:hlinkClick r:id="rId12"/>
              </a:rPr>
              <a:t>репозитарій</a:t>
            </a:r>
            <a:r>
              <a:rPr lang="uk-UA" sz="1200" u="sng" dirty="0">
                <a:solidFill>
                  <a:srgbClr val="C73226"/>
                </a:solidFill>
                <a:latin typeface="Arial" panose="020B0604020202020204" pitchFamily="34" charset="0"/>
                <a:hlinkClick r:id="rId12"/>
              </a:rPr>
              <a:t> Вінницького державного педагогічного університету ім. М. Коцюбинського</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IrVSPU</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Вінниця</a:t>
            </a:r>
          </a:p>
          <a:p>
            <a:pPr>
              <a:buFont typeface="+mj-lt"/>
              <a:buAutoNum type="arabicPeriod"/>
            </a:pPr>
            <a:r>
              <a:rPr lang="uk-UA" sz="1200" u="sng" dirty="0">
                <a:solidFill>
                  <a:srgbClr val="C73226"/>
                </a:solidFill>
                <a:latin typeface="Arial" panose="020B0604020202020204" pitchFamily="34" charset="0"/>
                <a:hlinkClick r:id="rId13"/>
              </a:rPr>
              <a:t>Інституційний </a:t>
            </a:r>
            <a:r>
              <a:rPr lang="uk-UA" sz="1200" u="sng" dirty="0" err="1">
                <a:solidFill>
                  <a:srgbClr val="C73226"/>
                </a:solidFill>
                <a:latin typeface="Arial" panose="020B0604020202020204" pitchFamily="34" charset="0"/>
                <a:hlinkClick r:id="rId13"/>
              </a:rPr>
              <a:t>репозитарій</a:t>
            </a:r>
            <a:r>
              <a:rPr lang="uk-UA" sz="1200" u="sng" dirty="0">
                <a:solidFill>
                  <a:srgbClr val="C73226"/>
                </a:solidFill>
                <a:latin typeface="Arial" panose="020B0604020202020204" pitchFamily="34" charset="0"/>
                <a:hlinkClick r:id="rId13"/>
              </a:rPr>
              <a:t> Глухівського національного педагогічного університету імені Олександра Довженка</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IRHlukhivNPU</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Глухів</a:t>
            </a:r>
          </a:p>
          <a:p>
            <a:pPr>
              <a:buFont typeface="+mj-lt"/>
              <a:buAutoNum type="arabicPeriod"/>
            </a:pPr>
            <a:r>
              <a:rPr lang="uk-UA" sz="1200" u="sng" dirty="0">
                <a:solidFill>
                  <a:srgbClr val="C73226"/>
                </a:solidFill>
                <a:latin typeface="Arial" panose="020B0604020202020204" pitchFamily="34" charset="0"/>
                <a:hlinkClick r:id="rId14"/>
              </a:rPr>
              <a:t>Електронний архів (</a:t>
            </a:r>
            <a:r>
              <a:rPr lang="uk-UA" sz="1200" u="sng" dirty="0" err="1">
                <a:solidFill>
                  <a:srgbClr val="C73226"/>
                </a:solidFill>
                <a:latin typeface="Arial" panose="020B0604020202020204" pitchFamily="34" charset="0"/>
                <a:hlinkClick r:id="rId14"/>
              </a:rPr>
              <a:t>репозитарій</a:t>
            </a:r>
            <a:r>
              <a:rPr lang="uk-UA" sz="1200" u="sng" dirty="0">
                <a:solidFill>
                  <a:srgbClr val="C73226"/>
                </a:solidFill>
                <a:latin typeface="Arial" panose="020B0604020202020204" pitchFamily="34" charset="0"/>
                <a:hlinkClick r:id="rId14"/>
              </a:rPr>
              <a:t>) Дніпропетровського національного університету залізничного транспорту імені академіка </a:t>
            </a:r>
            <a:r>
              <a:rPr lang="uk-UA" sz="1200" u="sng" dirty="0" err="1">
                <a:solidFill>
                  <a:srgbClr val="C73226"/>
                </a:solidFill>
                <a:latin typeface="Arial" panose="020B0604020202020204" pitchFamily="34" charset="0"/>
                <a:hlinkClick r:id="rId14"/>
              </a:rPr>
              <a:t>Лазаряна</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eaDNURT</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Дніпро</a:t>
            </a:r>
          </a:p>
          <a:p>
            <a:pPr>
              <a:buFont typeface="+mj-lt"/>
              <a:buAutoNum type="arabicPeriod"/>
            </a:pPr>
            <a:r>
              <a:rPr lang="uk-UA" sz="1200" b="1" u="sng" dirty="0">
                <a:solidFill>
                  <a:srgbClr val="00B050"/>
                </a:solidFill>
                <a:latin typeface="Arial" panose="020B0604020202020204" pitchFamily="34" charset="0"/>
                <a:hlinkClick r:id="rId15"/>
              </a:rPr>
              <a:t>Електронний архів Державного університету „Житомирська політехніка“</a:t>
            </a:r>
            <a:r>
              <a:rPr lang="uk-UA" sz="1200" b="1" dirty="0">
                <a:solidFill>
                  <a:srgbClr val="00B050"/>
                </a:solidFill>
                <a:latin typeface="Arial" panose="020B0604020202020204" pitchFamily="34" charset="0"/>
              </a:rPr>
              <a:t> (</a:t>
            </a:r>
            <a:r>
              <a:rPr lang="en-US" sz="1200" b="1" dirty="0">
                <a:solidFill>
                  <a:srgbClr val="00B050"/>
                </a:solidFill>
                <a:latin typeface="Arial" panose="020B0604020202020204" pitchFamily="34" charset="0"/>
              </a:rPr>
              <a:t>EZTUIR), </a:t>
            </a:r>
            <a:r>
              <a:rPr lang="uk-UA" sz="1200" b="1" dirty="0">
                <a:solidFill>
                  <a:srgbClr val="00B050"/>
                </a:solidFill>
                <a:latin typeface="Arial" panose="020B0604020202020204" pitchFamily="34" charset="0"/>
              </a:rPr>
              <a:t>Житомир</a:t>
            </a:r>
          </a:p>
          <a:p>
            <a:pPr>
              <a:buFont typeface="+mj-lt"/>
              <a:buAutoNum type="arabicPeriod"/>
            </a:pPr>
            <a:r>
              <a:rPr lang="uk-UA" sz="1200" u="sng" dirty="0">
                <a:solidFill>
                  <a:srgbClr val="C73226"/>
                </a:solidFill>
                <a:latin typeface="Arial" panose="020B0604020202020204" pitchFamily="34" charset="0"/>
                <a:hlinkClick r:id="rId16"/>
              </a:rPr>
              <a:t>Електронна бібліотека Житомирського державного університету імені Івана Франка</a:t>
            </a:r>
            <a:r>
              <a:rPr lang="uk-UA" sz="1200" dirty="0">
                <a:solidFill>
                  <a:srgbClr val="4D4F56"/>
                </a:solidFill>
                <a:latin typeface="Arial" panose="020B0604020202020204" pitchFamily="34" charset="0"/>
              </a:rPr>
              <a:t>, Житомир</a:t>
            </a:r>
          </a:p>
          <a:p>
            <a:pPr>
              <a:buFont typeface="+mj-lt"/>
              <a:buAutoNum type="arabicPeriod"/>
            </a:pPr>
            <a:r>
              <a:rPr lang="uk-UA" sz="1200" u="sng" dirty="0">
                <a:solidFill>
                  <a:srgbClr val="C73226"/>
                </a:solidFill>
                <a:latin typeface="Arial" panose="020B0604020202020204" pitchFamily="34" charset="0"/>
                <a:hlinkClick r:id="rId17"/>
              </a:rPr>
              <a:t>Електронний архів Житомирського національного агроекологічного університету</a:t>
            </a:r>
            <a:r>
              <a:rPr lang="uk-UA" sz="1200" dirty="0">
                <a:solidFill>
                  <a:srgbClr val="4D4F56"/>
                </a:solidFill>
                <a:latin typeface="Arial" panose="020B0604020202020204" pitchFamily="34" charset="0"/>
              </a:rPr>
              <a:t> (</a:t>
            </a:r>
            <a:r>
              <a:rPr lang="en-US" sz="1200" dirty="0">
                <a:solidFill>
                  <a:srgbClr val="4D4F56"/>
                </a:solidFill>
                <a:latin typeface="Arial" panose="020B0604020202020204" pitchFamily="34" charset="0"/>
              </a:rPr>
              <a:t>IRZNAU), </a:t>
            </a:r>
            <a:r>
              <a:rPr lang="uk-UA" sz="1200" dirty="0">
                <a:solidFill>
                  <a:srgbClr val="4D4F56"/>
                </a:solidFill>
                <a:latin typeface="Arial" panose="020B0604020202020204" pitchFamily="34" charset="0"/>
              </a:rPr>
              <a:t>Житомир</a:t>
            </a:r>
          </a:p>
          <a:p>
            <a:pPr>
              <a:buFont typeface="+mj-lt"/>
              <a:buAutoNum type="arabicPeriod"/>
            </a:pPr>
            <a:r>
              <a:rPr lang="uk-UA" sz="1200" u="sng" dirty="0" err="1">
                <a:solidFill>
                  <a:srgbClr val="C73226"/>
                </a:solidFill>
                <a:latin typeface="Arial" panose="020B0604020202020204" pitchFamily="34" charset="0"/>
                <a:hlinkClick r:id="rId10"/>
              </a:rPr>
              <a:t>Репозитарій</a:t>
            </a:r>
            <a:r>
              <a:rPr lang="uk-UA" sz="1200" u="sng" dirty="0">
                <a:solidFill>
                  <a:srgbClr val="C73226"/>
                </a:solidFill>
                <a:latin typeface="Arial" panose="020B0604020202020204" pitchFamily="34" charset="0"/>
                <a:hlinkClick r:id="rId10"/>
              </a:rPr>
              <a:t> </a:t>
            </a:r>
            <a:r>
              <a:rPr lang="uk-UA" sz="1200" u="sng" dirty="0" err="1">
                <a:solidFill>
                  <a:srgbClr val="C73226"/>
                </a:solidFill>
                <a:latin typeface="Arial" panose="020B0604020202020204" pitchFamily="34" charset="0"/>
                <a:hlinkClick r:id="rId10"/>
              </a:rPr>
              <a:t>Центральноукраїнського</a:t>
            </a:r>
            <a:r>
              <a:rPr lang="uk-UA" sz="1200" u="sng" dirty="0">
                <a:solidFill>
                  <a:srgbClr val="C73226"/>
                </a:solidFill>
                <a:latin typeface="Arial" panose="020B0604020202020204" pitchFamily="34" charset="0"/>
                <a:hlinkClick r:id="rId10"/>
              </a:rPr>
              <a:t> національного технічного університету</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eaKirNTU</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Кропивницький</a:t>
            </a:r>
          </a:p>
          <a:p>
            <a:pPr>
              <a:buFont typeface="+mj-lt"/>
              <a:buAutoNum type="arabicPeriod"/>
            </a:pPr>
            <a:r>
              <a:rPr lang="uk-UA" sz="1200" u="sng" dirty="0">
                <a:solidFill>
                  <a:srgbClr val="C73226"/>
                </a:solidFill>
                <a:latin typeface="Arial" panose="020B0604020202020204" pitchFamily="34" charset="0"/>
                <a:hlinkClick r:id="rId18"/>
              </a:rPr>
              <a:t>Інституційний </a:t>
            </a:r>
            <a:r>
              <a:rPr lang="uk-UA" sz="1200" u="sng" dirty="0" err="1">
                <a:solidFill>
                  <a:srgbClr val="C73226"/>
                </a:solidFill>
                <a:latin typeface="Arial" panose="020B0604020202020204" pitchFamily="34" charset="0"/>
                <a:hlinkClick r:id="rId18"/>
              </a:rPr>
              <a:t>репозитарій</a:t>
            </a:r>
            <a:r>
              <a:rPr lang="uk-UA" sz="1200" u="sng" dirty="0">
                <a:solidFill>
                  <a:srgbClr val="C73226"/>
                </a:solidFill>
                <a:latin typeface="Arial" panose="020B0604020202020204" pitchFamily="34" charset="0"/>
                <a:hlinkClick r:id="rId18"/>
              </a:rPr>
              <a:t> Східноєвропейського національного університету ім. Лесі Українки</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eSNUIR</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Луцьк</a:t>
            </a:r>
          </a:p>
          <a:p>
            <a:pPr>
              <a:buFont typeface="+mj-lt"/>
              <a:buAutoNum type="arabicPeriod"/>
            </a:pPr>
            <a:r>
              <a:rPr lang="uk-UA" sz="1200" u="sng" dirty="0">
                <a:solidFill>
                  <a:srgbClr val="C73226"/>
                </a:solidFill>
                <a:latin typeface="Arial" panose="020B0604020202020204" pitchFamily="34" charset="0"/>
                <a:hlinkClick r:id="rId19"/>
              </a:rPr>
              <a:t>Електронний науковий архів НТБ НУ „Львівська політехніка„</a:t>
            </a:r>
            <a:r>
              <a:rPr lang="uk-UA" sz="1200" dirty="0">
                <a:solidFill>
                  <a:srgbClr val="4D4F56"/>
                </a:solidFill>
                <a:latin typeface="Arial" panose="020B0604020202020204" pitchFamily="34" charset="0"/>
              </a:rPr>
              <a:t> (</a:t>
            </a:r>
            <a:r>
              <a:rPr lang="en-US" sz="1200" dirty="0">
                <a:solidFill>
                  <a:srgbClr val="4D4F56"/>
                </a:solidFill>
                <a:latin typeface="Arial" panose="020B0604020202020204" pitchFamily="34" charset="0"/>
              </a:rPr>
              <a:t>ENA), </a:t>
            </a:r>
            <a:r>
              <a:rPr lang="uk-UA" sz="1200" dirty="0">
                <a:solidFill>
                  <a:srgbClr val="4D4F56"/>
                </a:solidFill>
                <a:latin typeface="Arial" panose="020B0604020202020204" pitchFamily="34" charset="0"/>
              </a:rPr>
              <a:t>Львів</a:t>
            </a:r>
          </a:p>
          <a:p>
            <a:pPr>
              <a:buFont typeface="+mj-lt"/>
              <a:buAutoNum type="arabicPeriod"/>
            </a:pPr>
            <a:r>
              <a:rPr lang="uk-UA" sz="1200" u="sng" dirty="0">
                <a:solidFill>
                  <a:srgbClr val="C73226"/>
                </a:solidFill>
                <a:latin typeface="Arial" panose="020B0604020202020204" pitchFamily="34" charset="0"/>
                <a:hlinkClick r:id="rId20"/>
              </a:rPr>
              <a:t>Електронний інституційний </a:t>
            </a:r>
            <a:r>
              <a:rPr lang="uk-UA" sz="1200" u="sng" dirty="0" err="1">
                <a:solidFill>
                  <a:srgbClr val="C73226"/>
                </a:solidFill>
                <a:latin typeface="Arial" panose="020B0604020202020204" pitchFamily="34" charset="0"/>
                <a:hlinkClick r:id="rId20"/>
              </a:rPr>
              <a:t>репозиторій</a:t>
            </a:r>
            <a:r>
              <a:rPr lang="uk-UA" sz="1200" u="sng" dirty="0">
                <a:solidFill>
                  <a:srgbClr val="C73226"/>
                </a:solidFill>
                <a:latin typeface="Arial" panose="020B0604020202020204" pitchFamily="34" charset="0"/>
                <a:hlinkClick r:id="rId20"/>
              </a:rPr>
              <a:t> Приазовського державного технічного університету</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eIRPSTU</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Маріуполь</a:t>
            </a:r>
          </a:p>
          <a:p>
            <a:pPr>
              <a:buFont typeface="+mj-lt"/>
              <a:buAutoNum type="arabicPeriod"/>
            </a:pPr>
            <a:r>
              <a:rPr lang="uk-UA" sz="1200" u="sng" dirty="0">
                <a:solidFill>
                  <a:srgbClr val="C73226"/>
                </a:solidFill>
                <a:latin typeface="Arial" panose="020B0604020202020204" pitchFamily="34" charset="0"/>
                <a:hlinkClick r:id="rId21"/>
              </a:rPr>
              <a:t>Інституційний </a:t>
            </a:r>
            <a:r>
              <a:rPr lang="uk-UA" sz="1200" u="sng" dirty="0" err="1">
                <a:solidFill>
                  <a:srgbClr val="C73226"/>
                </a:solidFill>
                <a:latin typeface="Arial" panose="020B0604020202020204" pitchFamily="34" charset="0"/>
                <a:hlinkClick r:id="rId21"/>
              </a:rPr>
              <a:t>репозиторій</a:t>
            </a:r>
            <a:r>
              <a:rPr lang="uk-UA" sz="1200" u="sng" dirty="0">
                <a:solidFill>
                  <a:srgbClr val="C73226"/>
                </a:solidFill>
                <a:latin typeface="Arial" panose="020B0604020202020204" pitchFamily="34" charset="0"/>
                <a:hlinkClick r:id="rId21"/>
              </a:rPr>
              <a:t> Мелітопольського державного педагогічного університету імені Богдана Хмельницького</a:t>
            </a:r>
            <a:r>
              <a:rPr lang="uk-UA" sz="1200" dirty="0">
                <a:solidFill>
                  <a:srgbClr val="4D4F56"/>
                </a:solidFill>
                <a:latin typeface="Arial" panose="020B0604020202020204" pitchFamily="34" charset="0"/>
              </a:rPr>
              <a:t>, Мелітополь</a:t>
            </a:r>
          </a:p>
          <a:p>
            <a:pPr>
              <a:buFont typeface="+mj-lt"/>
              <a:buAutoNum type="arabicPeriod"/>
            </a:pPr>
            <a:r>
              <a:rPr lang="uk-UA" sz="1200" u="sng" dirty="0" err="1">
                <a:solidFill>
                  <a:srgbClr val="C73226"/>
                </a:solidFill>
                <a:latin typeface="Arial" panose="020B0604020202020204" pitchFamily="34" charset="0"/>
                <a:hlinkClick r:id="rId22"/>
              </a:rPr>
              <a:t>Репозитарій</a:t>
            </a:r>
            <a:r>
              <a:rPr lang="uk-UA" sz="1200" u="sng" dirty="0">
                <a:solidFill>
                  <a:srgbClr val="C73226"/>
                </a:solidFill>
                <a:latin typeface="Arial" panose="020B0604020202020204" pitchFamily="34" charset="0"/>
                <a:hlinkClick r:id="rId22"/>
              </a:rPr>
              <a:t> Мукачівського державного університету</a:t>
            </a:r>
            <a:r>
              <a:rPr lang="uk-UA" sz="1200" dirty="0">
                <a:solidFill>
                  <a:srgbClr val="4D4F56"/>
                </a:solidFill>
                <a:latin typeface="Arial" panose="020B0604020202020204" pitchFamily="34" charset="0"/>
              </a:rPr>
              <a:t> (</a:t>
            </a:r>
            <a:r>
              <a:rPr lang="en-US" sz="1200" dirty="0">
                <a:solidFill>
                  <a:srgbClr val="4D4F56"/>
                </a:solidFill>
                <a:latin typeface="Arial" panose="020B0604020202020204" pitchFamily="34" charset="0"/>
              </a:rPr>
              <a:t>MSU Repository), </a:t>
            </a:r>
            <a:r>
              <a:rPr lang="uk-UA" sz="1200" dirty="0" err="1">
                <a:solidFill>
                  <a:srgbClr val="4D4F56"/>
                </a:solidFill>
                <a:latin typeface="Arial" panose="020B0604020202020204" pitchFamily="34" charset="0"/>
              </a:rPr>
              <a:t>Мукачів</a:t>
            </a:r>
            <a:endParaRPr lang="uk-UA" sz="1200" dirty="0">
              <a:solidFill>
                <a:srgbClr val="4D4F56"/>
              </a:solidFill>
              <a:latin typeface="Arial" panose="020B0604020202020204" pitchFamily="34" charset="0"/>
            </a:endParaRPr>
          </a:p>
          <a:p>
            <a:pPr>
              <a:buFont typeface="+mj-lt"/>
              <a:buAutoNum type="arabicPeriod"/>
            </a:pPr>
            <a:r>
              <a:rPr lang="uk-UA" sz="1200" u="sng" dirty="0">
                <a:solidFill>
                  <a:srgbClr val="C73226"/>
                </a:solidFill>
                <a:latin typeface="Arial" panose="020B0604020202020204" pitchFamily="34" charset="0"/>
                <a:hlinkClick r:id="rId23"/>
              </a:rPr>
              <a:t>Електронний архів-</a:t>
            </a:r>
            <a:r>
              <a:rPr lang="uk-UA" sz="1200" u="sng" dirty="0" err="1">
                <a:solidFill>
                  <a:srgbClr val="C73226"/>
                </a:solidFill>
                <a:latin typeface="Arial" panose="020B0604020202020204" pitchFamily="34" charset="0"/>
                <a:hlinkClick r:id="rId23"/>
              </a:rPr>
              <a:t>репозитарій</a:t>
            </a:r>
            <a:r>
              <a:rPr lang="uk-UA" sz="1200" u="sng" dirty="0">
                <a:solidFill>
                  <a:srgbClr val="C73226"/>
                </a:solidFill>
                <a:latin typeface="Arial" panose="020B0604020202020204" pitchFamily="34" charset="0"/>
                <a:hlinkClick r:id="rId23"/>
              </a:rPr>
              <a:t> Одеського національного університету імені І. І. Мечникова</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elONUar</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Одеса</a:t>
            </a:r>
          </a:p>
          <a:p>
            <a:pPr>
              <a:buFont typeface="+mj-lt"/>
              <a:buAutoNum type="arabicPeriod"/>
            </a:pPr>
            <a:r>
              <a:rPr lang="uk-UA" sz="1200" u="sng" dirty="0">
                <a:solidFill>
                  <a:srgbClr val="C73226"/>
                </a:solidFill>
                <a:latin typeface="Arial" panose="020B0604020202020204" pitchFamily="34" charset="0"/>
                <a:hlinkClick r:id="rId24"/>
              </a:rPr>
              <a:t>Інституційний </a:t>
            </a:r>
            <a:r>
              <a:rPr lang="uk-UA" sz="1200" u="sng" dirty="0" err="1">
                <a:solidFill>
                  <a:srgbClr val="C73226"/>
                </a:solidFill>
                <a:latin typeface="Arial" panose="020B0604020202020204" pitchFamily="34" charset="0"/>
                <a:hlinkClick r:id="rId24"/>
              </a:rPr>
              <a:t>репозитарій</a:t>
            </a:r>
            <a:r>
              <a:rPr lang="uk-UA" sz="1200" u="sng" dirty="0">
                <a:solidFill>
                  <a:srgbClr val="C73226"/>
                </a:solidFill>
                <a:latin typeface="Arial" panose="020B0604020202020204" pitchFamily="34" charset="0"/>
                <a:hlinkClick r:id="rId24"/>
              </a:rPr>
              <a:t> Одеського національного економічного університету</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eONEUIR</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Одеса</a:t>
            </a:r>
          </a:p>
        </p:txBody>
      </p:sp>
      <p:pic>
        <p:nvPicPr>
          <p:cNvPr id="13314" name="Picture 2" descr="На десять позицій вгору: репозитарій Науково-технічної бібліотеки НУХТ  досягає нових висот у світовому рейтингу | НУХТ"/>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9509535" y="0"/>
            <a:ext cx="2682465" cy="2011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18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55407" y="811709"/>
            <a:ext cx="9783095" cy="4708981"/>
          </a:xfrm>
          <a:prstGeom prst="rect">
            <a:avLst/>
          </a:prstGeom>
        </p:spPr>
        <p:txBody>
          <a:bodyPr wrap="square">
            <a:spAutoFit/>
          </a:bodyPr>
          <a:lstStyle/>
          <a:p>
            <a:pPr>
              <a:buFont typeface="+mj-lt"/>
              <a:buAutoNum type="arabicPeriod"/>
            </a:pPr>
            <a:r>
              <a:rPr lang="uk-UA" sz="1200" u="sng" dirty="0" smtClean="0">
                <a:solidFill>
                  <a:srgbClr val="C73226"/>
                </a:solidFill>
                <a:latin typeface="Arial" panose="020B0604020202020204" pitchFamily="34" charset="0"/>
                <a:hlinkClick r:id="rId2"/>
              </a:rPr>
              <a:t>Інституційний </a:t>
            </a:r>
            <a:r>
              <a:rPr lang="uk-UA" sz="1200" u="sng" dirty="0" err="1">
                <a:solidFill>
                  <a:srgbClr val="C73226"/>
                </a:solidFill>
                <a:latin typeface="Arial" panose="020B0604020202020204" pitchFamily="34" charset="0"/>
                <a:hlinkClick r:id="rId2"/>
              </a:rPr>
              <a:t>репозитарій</a:t>
            </a:r>
            <a:r>
              <a:rPr lang="uk-UA" sz="1200" u="sng" dirty="0">
                <a:solidFill>
                  <a:srgbClr val="C73226"/>
                </a:solidFill>
                <a:latin typeface="Arial" panose="020B0604020202020204" pitchFamily="34" charset="0"/>
                <a:hlinkClick r:id="rId2"/>
              </a:rPr>
              <a:t> Національного університету „Одеська юридична академія“</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eNUOLAIR</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Одеса</a:t>
            </a:r>
          </a:p>
          <a:p>
            <a:pPr>
              <a:buFont typeface="+mj-lt"/>
              <a:buAutoNum type="arabicPeriod"/>
            </a:pPr>
            <a:r>
              <a:rPr lang="uk-UA" sz="1200" u="sng" dirty="0" err="1">
                <a:solidFill>
                  <a:srgbClr val="C73226"/>
                </a:solidFill>
                <a:latin typeface="Arial" panose="020B0604020202020204" pitchFamily="34" charset="0"/>
                <a:hlinkClick r:id="rId3"/>
              </a:rPr>
              <a:t>Загальноакадемічний</a:t>
            </a:r>
            <a:r>
              <a:rPr lang="uk-UA" sz="1200" u="sng" dirty="0">
                <a:solidFill>
                  <a:srgbClr val="C73226"/>
                </a:solidFill>
                <a:latin typeface="Arial" panose="020B0604020202020204" pitchFamily="34" charset="0"/>
                <a:hlinkClick r:id="rId3"/>
              </a:rPr>
              <a:t> </a:t>
            </a:r>
            <a:r>
              <a:rPr lang="uk-UA" sz="1200" u="sng" dirty="0" err="1">
                <a:solidFill>
                  <a:srgbClr val="C73226"/>
                </a:solidFill>
                <a:latin typeface="Arial" panose="020B0604020202020204" pitchFamily="34" charset="0"/>
                <a:hlinkClick r:id="rId3"/>
              </a:rPr>
              <a:t>репозитарій</a:t>
            </a:r>
            <a:r>
              <a:rPr lang="uk-UA" sz="1200" u="sng" dirty="0">
                <a:solidFill>
                  <a:srgbClr val="C73226"/>
                </a:solidFill>
                <a:latin typeface="Arial" panose="020B0604020202020204" pitchFamily="34" charset="0"/>
                <a:hlinkClick r:id="rId3"/>
              </a:rPr>
              <a:t> Одеської державної академії будівництва та архітектури</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OSACEAeR</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Одеса</a:t>
            </a:r>
          </a:p>
          <a:p>
            <a:pPr>
              <a:buFont typeface="+mj-lt"/>
              <a:buAutoNum type="arabicPeriod"/>
            </a:pPr>
            <a:r>
              <a:rPr lang="uk-UA" sz="1200" u="sng" dirty="0">
                <a:solidFill>
                  <a:srgbClr val="C73226"/>
                </a:solidFill>
                <a:latin typeface="Arial" panose="020B0604020202020204" pitchFamily="34" charset="0"/>
                <a:hlinkClick r:id="rId4"/>
              </a:rPr>
              <a:t>Інституційний </a:t>
            </a:r>
            <a:r>
              <a:rPr lang="uk-UA" sz="1200" u="sng" dirty="0" err="1">
                <a:solidFill>
                  <a:srgbClr val="C73226"/>
                </a:solidFill>
                <a:latin typeface="Arial" panose="020B0604020202020204" pitchFamily="34" charset="0"/>
                <a:hlinkClick r:id="rId4"/>
              </a:rPr>
              <a:t>репозитарій</a:t>
            </a:r>
            <a:r>
              <a:rPr lang="uk-UA" sz="1200" u="sng" dirty="0">
                <a:solidFill>
                  <a:srgbClr val="C73226"/>
                </a:solidFill>
                <a:latin typeface="Arial" panose="020B0604020202020204" pitchFamily="34" charset="0"/>
                <a:hlinkClick r:id="rId4"/>
              </a:rPr>
              <a:t> бібліотеки Одеського державного екологічного університету</a:t>
            </a:r>
            <a:r>
              <a:rPr lang="uk-UA" sz="1200" dirty="0">
                <a:solidFill>
                  <a:srgbClr val="4D4F56"/>
                </a:solidFill>
                <a:latin typeface="Arial" panose="020B0604020202020204" pitchFamily="34" charset="0"/>
              </a:rPr>
              <a:t>, Одеса</a:t>
            </a:r>
          </a:p>
          <a:p>
            <a:pPr>
              <a:buFont typeface="+mj-lt"/>
              <a:buAutoNum type="arabicPeriod"/>
            </a:pPr>
            <a:r>
              <a:rPr lang="uk-UA" sz="1200" u="sng" dirty="0">
                <a:solidFill>
                  <a:srgbClr val="C73226"/>
                </a:solidFill>
                <a:latin typeface="Arial" panose="020B0604020202020204" pitchFamily="34" charset="0"/>
                <a:hlinkClick r:id="rId5"/>
              </a:rPr>
              <a:t>Цифровий архів Національного університету „Острозька академія“</a:t>
            </a:r>
            <a:r>
              <a:rPr lang="uk-UA" sz="1200" dirty="0">
                <a:solidFill>
                  <a:srgbClr val="4D4F56"/>
                </a:solidFill>
                <a:latin typeface="Arial" panose="020B0604020202020204" pitchFamily="34" charset="0"/>
              </a:rPr>
              <a:t>, Острог</a:t>
            </a:r>
          </a:p>
          <a:p>
            <a:pPr>
              <a:buFont typeface="+mj-lt"/>
              <a:buAutoNum type="arabicPeriod"/>
            </a:pPr>
            <a:r>
              <a:rPr lang="uk-UA" sz="1200" u="sng" dirty="0">
                <a:solidFill>
                  <a:srgbClr val="C73226"/>
                </a:solidFill>
                <a:latin typeface="Arial" panose="020B0604020202020204" pitchFamily="34" charset="0"/>
                <a:hlinkClick r:id="rId6"/>
              </a:rPr>
              <a:t>Електронний архів Донецького національного технічного університету</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eaDonNTU</a:t>
            </a:r>
            <a:r>
              <a:rPr lang="en-US" sz="1200" dirty="0">
                <a:solidFill>
                  <a:srgbClr val="4D4F56"/>
                </a:solidFill>
                <a:latin typeface="Arial" panose="020B0604020202020204" pitchFamily="34" charset="0"/>
              </a:rPr>
              <a:t>), </a:t>
            </a:r>
            <a:r>
              <a:rPr lang="uk-UA" sz="1200" dirty="0" err="1">
                <a:solidFill>
                  <a:srgbClr val="4D4F56"/>
                </a:solidFill>
                <a:latin typeface="Arial" panose="020B0604020202020204" pitchFamily="34" charset="0"/>
              </a:rPr>
              <a:t>Покровськ</a:t>
            </a:r>
            <a:endParaRPr lang="uk-UA" sz="1200" dirty="0">
              <a:solidFill>
                <a:srgbClr val="4D4F56"/>
              </a:solidFill>
              <a:latin typeface="Arial" panose="020B0604020202020204" pitchFamily="34" charset="0"/>
            </a:endParaRPr>
          </a:p>
          <a:p>
            <a:pPr>
              <a:buFont typeface="+mj-lt"/>
              <a:buAutoNum type="arabicPeriod"/>
            </a:pPr>
            <a:r>
              <a:rPr lang="uk-UA" sz="1200" u="sng" dirty="0" err="1">
                <a:solidFill>
                  <a:srgbClr val="C73226"/>
                </a:solidFill>
                <a:latin typeface="Arial" panose="020B0604020202020204" pitchFamily="34" charset="0"/>
                <a:hlinkClick r:id="rId7"/>
              </a:rPr>
              <a:t>Репозитарій</a:t>
            </a:r>
            <a:r>
              <a:rPr lang="uk-UA" sz="1200" u="sng" dirty="0">
                <a:solidFill>
                  <a:srgbClr val="C73226"/>
                </a:solidFill>
                <a:latin typeface="Arial" panose="020B0604020202020204" pitchFamily="34" charset="0"/>
                <a:hlinkClick r:id="rId7"/>
              </a:rPr>
              <a:t> Української медичної стоматологічної академії</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eaUMSA</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Полтава</a:t>
            </a:r>
          </a:p>
          <a:p>
            <a:pPr>
              <a:buFont typeface="+mj-lt"/>
              <a:buAutoNum type="arabicPeriod"/>
            </a:pPr>
            <a:r>
              <a:rPr lang="uk-UA" sz="1200" u="sng" dirty="0">
                <a:solidFill>
                  <a:srgbClr val="C73226"/>
                </a:solidFill>
                <a:latin typeface="Arial" panose="020B0604020202020204" pitchFamily="34" charset="0"/>
                <a:hlinkClick r:id="rId8"/>
              </a:rPr>
              <a:t>Електронний архів Полтавського національного педагогічного університету імені В. Г. Короленка</a:t>
            </a:r>
            <a:r>
              <a:rPr lang="uk-UA" sz="1200" dirty="0">
                <a:solidFill>
                  <a:srgbClr val="4D4F56"/>
                </a:solidFill>
                <a:latin typeface="Arial" panose="020B0604020202020204" pitchFamily="34" charset="0"/>
              </a:rPr>
              <a:t> (</a:t>
            </a:r>
            <a:r>
              <a:rPr lang="en-US" sz="1200" dirty="0">
                <a:solidFill>
                  <a:srgbClr val="4D4F56"/>
                </a:solidFill>
                <a:latin typeface="Arial" panose="020B0604020202020204" pitchFamily="34" charset="0"/>
              </a:rPr>
              <a:t>IRPNPU), </a:t>
            </a:r>
            <a:r>
              <a:rPr lang="uk-UA" sz="1200" dirty="0">
                <a:solidFill>
                  <a:srgbClr val="4D4F56"/>
                </a:solidFill>
                <a:latin typeface="Arial" panose="020B0604020202020204" pitchFamily="34" charset="0"/>
              </a:rPr>
              <a:t>Полтава</a:t>
            </a:r>
          </a:p>
          <a:p>
            <a:pPr>
              <a:buFont typeface="+mj-lt"/>
              <a:buAutoNum type="arabicPeriod"/>
            </a:pPr>
            <a:r>
              <a:rPr lang="uk-UA" sz="1200" u="sng" dirty="0" err="1">
                <a:solidFill>
                  <a:srgbClr val="C73226"/>
                </a:solidFill>
                <a:latin typeface="Arial" panose="020B0604020202020204" pitchFamily="34" charset="0"/>
                <a:hlinkClick r:id="rId9"/>
              </a:rPr>
              <a:t>Репозитарій</a:t>
            </a:r>
            <a:r>
              <a:rPr lang="uk-UA" sz="1200" u="sng" dirty="0">
                <a:solidFill>
                  <a:srgbClr val="C73226"/>
                </a:solidFill>
                <a:latin typeface="Arial" panose="020B0604020202020204" pitchFamily="34" charset="0"/>
                <a:hlinkClick r:id="rId9"/>
              </a:rPr>
              <a:t> Тернопільського національного технічного університету імені І. Пулюя</a:t>
            </a:r>
            <a:r>
              <a:rPr lang="uk-UA" sz="1200" dirty="0">
                <a:solidFill>
                  <a:srgbClr val="4D4F56"/>
                </a:solidFill>
                <a:latin typeface="Arial" panose="020B0604020202020204" pitchFamily="34" charset="0"/>
              </a:rPr>
              <a:t> (</a:t>
            </a:r>
            <a:r>
              <a:rPr lang="en-US" sz="1200" dirty="0">
                <a:solidFill>
                  <a:srgbClr val="4D4F56"/>
                </a:solidFill>
                <a:latin typeface="Arial" panose="020B0604020202020204" pitchFamily="34" charset="0"/>
              </a:rPr>
              <a:t>ELARTU), </a:t>
            </a:r>
            <a:r>
              <a:rPr lang="uk-UA" sz="1200" dirty="0">
                <a:solidFill>
                  <a:srgbClr val="4D4F56"/>
                </a:solidFill>
                <a:latin typeface="Arial" panose="020B0604020202020204" pitchFamily="34" charset="0"/>
              </a:rPr>
              <a:t>Тернопіль</a:t>
            </a:r>
          </a:p>
          <a:p>
            <a:pPr>
              <a:buFont typeface="+mj-lt"/>
              <a:buAutoNum type="arabicPeriod"/>
            </a:pPr>
            <a:r>
              <a:rPr lang="uk-UA" sz="1200" u="sng" dirty="0" err="1">
                <a:solidFill>
                  <a:srgbClr val="C73226"/>
                </a:solidFill>
                <a:latin typeface="Arial" panose="020B0604020202020204" pitchFamily="34" charset="0"/>
                <a:hlinkClick r:id="rId10"/>
              </a:rPr>
              <a:t>Репозитарій</a:t>
            </a:r>
            <a:r>
              <a:rPr lang="uk-UA" sz="1200" u="sng" dirty="0">
                <a:solidFill>
                  <a:srgbClr val="C73226"/>
                </a:solidFill>
                <a:latin typeface="Arial" panose="020B0604020202020204" pitchFamily="34" charset="0"/>
                <a:hlinkClick r:id="rId10"/>
              </a:rPr>
              <a:t> Тернопільського Національного Економічного Університету</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eTNEUIR</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Тернопіль</a:t>
            </a:r>
          </a:p>
          <a:p>
            <a:pPr>
              <a:buFont typeface="+mj-lt"/>
              <a:buAutoNum type="arabicPeriod"/>
            </a:pPr>
            <a:r>
              <a:rPr lang="uk-UA" sz="1200" u="sng" dirty="0">
                <a:solidFill>
                  <a:srgbClr val="C73226"/>
                </a:solidFill>
                <a:latin typeface="Arial" panose="020B0604020202020204" pitchFamily="34" charset="0"/>
                <a:hlinkClick r:id="rId11"/>
              </a:rPr>
              <a:t>Інституційний </a:t>
            </a:r>
            <a:r>
              <a:rPr lang="uk-UA" sz="1200" u="sng" dirty="0" err="1">
                <a:solidFill>
                  <a:srgbClr val="C73226"/>
                </a:solidFill>
                <a:latin typeface="Arial" panose="020B0604020202020204" pitchFamily="34" charset="0"/>
                <a:hlinkClick r:id="rId11"/>
              </a:rPr>
              <a:t>репозитарій</a:t>
            </a:r>
            <a:r>
              <a:rPr lang="uk-UA" sz="1200" u="sng" dirty="0">
                <a:solidFill>
                  <a:srgbClr val="C73226"/>
                </a:solidFill>
                <a:latin typeface="Arial" panose="020B0604020202020204" pitchFamily="34" charset="0"/>
                <a:hlinkClick r:id="rId11"/>
              </a:rPr>
              <a:t> Східноукраїнського національного університету ім. В. Даля</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eEast-UkrNUIR</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Сєвєродонецьк</a:t>
            </a:r>
          </a:p>
          <a:p>
            <a:pPr>
              <a:buFont typeface="+mj-lt"/>
              <a:buAutoNum type="arabicPeriod"/>
            </a:pPr>
            <a:r>
              <a:rPr lang="uk-UA" sz="1200" u="sng" dirty="0">
                <a:solidFill>
                  <a:srgbClr val="C73226"/>
                </a:solidFill>
                <a:latin typeface="Arial" panose="020B0604020202020204" pitchFamily="34" charset="0"/>
                <a:hlinkClick r:id="rId12"/>
              </a:rPr>
              <a:t>Електронний архів Сумського державного університету</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eSSUIR</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Суми</a:t>
            </a:r>
          </a:p>
          <a:p>
            <a:pPr>
              <a:buFont typeface="+mj-lt"/>
              <a:buAutoNum type="arabicPeriod"/>
            </a:pPr>
            <a:r>
              <a:rPr lang="uk-UA" sz="1200" u="sng" dirty="0">
                <a:solidFill>
                  <a:srgbClr val="C73226"/>
                </a:solidFill>
                <a:latin typeface="Arial" panose="020B0604020202020204" pitchFamily="34" charset="0"/>
                <a:hlinkClick r:id="rId13"/>
              </a:rPr>
              <a:t>Цифровий </a:t>
            </a:r>
            <a:r>
              <a:rPr lang="uk-UA" sz="1200" u="sng" dirty="0" err="1">
                <a:solidFill>
                  <a:srgbClr val="C73226"/>
                </a:solidFill>
                <a:latin typeface="Arial" panose="020B0604020202020204" pitchFamily="34" charset="0"/>
                <a:hlinkClick r:id="rId13"/>
              </a:rPr>
              <a:t>репозиторій</a:t>
            </a:r>
            <a:r>
              <a:rPr lang="uk-UA" sz="1200" u="sng" dirty="0">
                <a:solidFill>
                  <a:srgbClr val="C73226"/>
                </a:solidFill>
                <a:latin typeface="Arial" panose="020B0604020202020204" pitchFamily="34" charset="0"/>
                <a:hlinkClick r:id="rId13"/>
              </a:rPr>
              <a:t> ХНУМГ </a:t>
            </a:r>
            <a:r>
              <a:rPr lang="uk-UA" sz="1200" u="sng" dirty="0" err="1">
                <a:solidFill>
                  <a:srgbClr val="C73226"/>
                </a:solidFill>
                <a:latin typeface="Arial" panose="020B0604020202020204" pitchFamily="34" charset="0"/>
                <a:hlinkClick r:id="rId13"/>
              </a:rPr>
              <a:t>ім.О.М.Бекетова</a:t>
            </a:r>
            <a:r>
              <a:rPr lang="uk-UA" sz="1200" dirty="0">
                <a:solidFill>
                  <a:srgbClr val="4D4F56"/>
                </a:solidFill>
                <a:latin typeface="Arial" panose="020B0604020202020204" pitchFamily="34" charset="0"/>
              </a:rPr>
              <a:t>, Харків</a:t>
            </a:r>
          </a:p>
          <a:p>
            <a:pPr>
              <a:buFont typeface="+mj-lt"/>
              <a:buAutoNum type="arabicPeriod"/>
            </a:pPr>
            <a:r>
              <a:rPr lang="uk-UA" sz="1200" u="sng" dirty="0">
                <a:solidFill>
                  <a:srgbClr val="C73226"/>
                </a:solidFill>
                <a:latin typeface="Arial" panose="020B0604020202020204" pitchFamily="34" charset="0"/>
                <a:hlinkClick r:id="rId14"/>
              </a:rPr>
              <a:t>Електронний архів відкритого доступу Харківського національного університету радіоелектроніки</a:t>
            </a:r>
            <a:r>
              <a:rPr lang="uk-UA" sz="1200" dirty="0">
                <a:solidFill>
                  <a:srgbClr val="4D4F56"/>
                </a:solidFill>
                <a:latin typeface="Arial" panose="020B0604020202020204" pitchFamily="34" charset="0"/>
              </a:rPr>
              <a:t>, Харків</a:t>
            </a:r>
          </a:p>
          <a:p>
            <a:pPr>
              <a:buFont typeface="+mj-lt"/>
              <a:buAutoNum type="arabicPeriod"/>
            </a:pPr>
            <a:r>
              <a:rPr lang="uk-UA" sz="1200" u="sng" dirty="0">
                <a:solidFill>
                  <a:srgbClr val="C73226"/>
                </a:solidFill>
                <a:latin typeface="Arial" panose="020B0604020202020204" pitchFamily="34" charset="0"/>
                <a:hlinkClick r:id="rId15"/>
              </a:rPr>
              <a:t>Електронний </a:t>
            </a:r>
            <a:r>
              <a:rPr lang="uk-UA" sz="1200" u="sng" dirty="0" err="1">
                <a:solidFill>
                  <a:srgbClr val="C73226"/>
                </a:solidFill>
                <a:latin typeface="Arial" panose="020B0604020202020204" pitchFamily="34" charset="0"/>
                <a:hlinkClick r:id="rId15"/>
              </a:rPr>
              <a:t>репозитарій</a:t>
            </a:r>
            <a:r>
              <a:rPr lang="uk-UA" sz="1200" u="sng" dirty="0">
                <a:solidFill>
                  <a:srgbClr val="C73226"/>
                </a:solidFill>
                <a:latin typeface="Arial" panose="020B0604020202020204" pitchFamily="34" charset="0"/>
                <a:hlinkClick r:id="rId15"/>
              </a:rPr>
              <a:t> Національного технічного університету „Харківський політехнічний інститут„</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eNTUKhPIIR</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Харків</a:t>
            </a:r>
          </a:p>
          <a:p>
            <a:pPr>
              <a:buFont typeface="+mj-lt"/>
              <a:buAutoNum type="arabicPeriod"/>
            </a:pPr>
            <a:r>
              <a:rPr lang="uk-UA" sz="1200" u="sng" dirty="0">
                <a:solidFill>
                  <a:srgbClr val="C73226"/>
                </a:solidFill>
                <a:latin typeface="Arial" panose="020B0604020202020204" pitchFamily="34" charset="0"/>
                <a:hlinkClick r:id="rId16"/>
              </a:rPr>
              <a:t>Електронний архів Центральної наукової бібліотеки Харківського національного університету імені </a:t>
            </a:r>
            <a:r>
              <a:rPr lang="uk-UA" sz="1200" u="sng" dirty="0" err="1">
                <a:solidFill>
                  <a:srgbClr val="C73226"/>
                </a:solidFill>
                <a:latin typeface="Arial" panose="020B0604020202020204" pitchFamily="34" charset="0"/>
                <a:hlinkClick r:id="rId16"/>
              </a:rPr>
              <a:t>В.Н.Каразіна</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eScriptorium</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Харків</a:t>
            </a:r>
          </a:p>
          <a:p>
            <a:pPr>
              <a:buFont typeface="+mj-lt"/>
              <a:buAutoNum type="arabicPeriod"/>
            </a:pPr>
            <a:r>
              <a:rPr lang="uk-UA" sz="1200" u="sng" dirty="0">
                <a:solidFill>
                  <a:srgbClr val="C73226"/>
                </a:solidFill>
                <a:latin typeface="Arial" panose="020B0604020202020204" pitchFamily="34" charset="0"/>
                <a:hlinkClick r:id="rId17"/>
              </a:rPr>
              <a:t>Електронний архів Харківського національного університету імені </a:t>
            </a:r>
            <a:r>
              <a:rPr lang="uk-UA" sz="1200" u="sng" dirty="0" err="1">
                <a:solidFill>
                  <a:srgbClr val="C73226"/>
                </a:solidFill>
                <a:latin typeface="Arial" panose="020B0604020202020204" pitchFamily="34" charset="0"/>
                <a:hlinkClick r:id="rId17"/>
              </a:rPr>
              <a:t>В.Н.Каразіна</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eKhNUIR</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Харків</a:t>
            </a:r>
          </a:p>
          <a:p>
            <a:pPr>
              <a:buFont typeface="+mj-lt"/>
              <a:buAutoNum type="arabicPeriod"/>
            </a:pPr>
            <a:r>
              <a:rPr lang="uk-UA" sz="1200" u="sng" dirty="0">
                <a:solidFill>
                  <a:srgbClr val="C73226"/>
                </a:solidFill>
                <a:latin typeface="Arial" panose="020B0604020202020204" pitchFamily="34" charset="0"/>
                <a:hlinkClick r:id="rId18"/>
              </a:rPr>
              <a:t>Архів-</a:t>
            </a:r>
            <a:r>
              <a:rPr lang="uk-UA" sz="1200" u="sng" dirty="0" err="1">
                <a:solidFill>
                  <a:srgbClr val="C73226"/>
                </a:solidFill>
                <a:latin typeface="Arial" panose="020B0604020202020204" pitchFamily="34" charset="0"/>
                <a:hlinkClick r:id="rId18"/>
              </a:rPr>
              <a:t>репозитарій</a:t>
            </a:r>
            <a:r>
              <a:rPr lang="uk-UA" sz="1200" u="sng" dirty="0">
                <a:solidFill>
                  <a:srgbClr val="C73226"/>
                </a:solidFill>
                <a:latin typeface="Arial" panose="020B0604020202020204" pitchFamily="34" charset="0"/>
                <a:hlinkClick r:id="rId18"/>
              </a:rPr>
              <a:t> Національного університету „Юридична академія України імені Ярослава Мудрого“</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eNULAUIR</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Харків</a:t>
            </a:r>
          </a:p>
          <a:p>
            <a:pPr>
              <a:buFont typeface="+mj-lt"/>
              <a:buAutoNum type="arabicPeriod"/>
            </a:pPr>
            <a:r>
              <a:rPr lang="uk-UA" sz="1200" u="sng" dirty="0">
                <a:solidFill>
                  <a:srgbClr val="C73226"/>
                </a:solidFill>
                <a:latin typeface="Arial" panose="020B0604020202020204" pitchFamily="34" charset="0"/>
                <a:hlinkClick r:id="rId19"/>
              </a:rPr>
              <a:t>Інституційний </a:t>
            </a:r>
            <a:r>
              <a:rPr lang="uk-UA" sz="1200" u="sng" dirty="0" err="1">
                <a:solidFill>
                  <a:srgbClr val="C73226"/>
                </a:solidFill>
                <a:latin typeface="Arial" panose="020B0604020202020204" pitchFamily="34" charset="0"/>
                <a:hlinkClick r:id="rId19"/>
              </a:rPr>
              <a:t>репозиторій</a:t>
            </a:r>
            <a:r>
              <a:rPr lang="uk-UA" sz="1200" u="sng" dirty="0">
                <a:solidFill>
                  <a:srgbClr val="C73226"/>
                </a:solidFill>
                <a:latin typeface="Arial" panose="020B0604020202020204" pitchFamily="34" charset="0"/>
                <a:hlinkClick r:id="rId19"/>
              </a:rPr>
              <a:t> Харківського національного університету внутрішніх справ</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KhNUIAIR</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Харків</a:t>
            </a:r>
          </a:p>
          <a:p>
            <a:pPr>
              <a:buFont typeface="+mj-lt"/>
              <a:buAutoNum type="arabicPeriod"/>
            </a:pPr>
            <a:r>
              <a:rPr lang="uk-UA" sz="1200" u="sng" dirty="0" err="1">
                <a:solidFill>
                  <a:srgbClr val="C73226"/>
                </a:solidFill>
                <a:latin typeface="Arial" panose="020B0604020202020204" pitchFamily="34" charset="0"/>
                <a:hlinkClick r:id="rId20"/>
              </a:rPr>
              <a:t>Репозитарій</a:t>
            </a:r>
            <a:r>
              <a:rPr lang="uk-UA" sz="1200" u="sng" dirty="0">
                <a:solidFill>
                  <a:srgbClr val="C73226"/>
                </a:solidFill>
                <a:latin typeface="Arial" panose="020B0604020202020204" pitchFamily="34" charset="0"/>
                <a:hlinkClick r:id="rId20"/>
              </a:rPr>
              <a:t> Харківського національного медичного університету</a:t>
            </a:r>
            <a:r>
              <a:rPr lang="uk-UA" sz="1200" dirty="0">
                <a:solidFill>
                  <a:srgbClr val="4D4F56"/>
                </a:solidFill>
                <a:latin typeface="Arial" panose="020B0604020202020204" pitchFamily="34" charset="0"/>
              </a:rPr>
              <a:t>, Харків</a:t>
            </a:r>
          </a:p>
          <a:p>
            <a:pPr>
              <a:buFont typeface="+mj-lt"/>
              <a:buAutoNum type="arabicPeriod"/>
            </a:pPr>
            <a:r>
              <a:rPr lang="uk-UA" sz="1200" u="sng" dirty="0">
                <a:solidFill>
                  <a:srgbClr val="C73226"/>
                </a:solidFill>
                <a:latin typeface="Arial" panose="020B0604020202020204" pitchFamily="34" charset="0"/>
                <a:hlinkClick r:id="rId21"/>
              </a:rPr>
              <a:t>Електронний архів Національного фармацевтичного університету</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eaNUPh</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Харків</a:t>
            </a:r>
          </a:p>
          <a:p>
            <a:pPr>
              <a:buFont typeface="+mj-lt"/>
              <a:buAutoNum type="arabicPeriod"/>
            </a:pPr>
            <a:r>
              <a:rPr lang="uk-UA" sz="1200" u="sng" dirty="0">
                <a:solidFill>
                  <a:srgbClr val="C73226"/>
                </a:solidFill>
                <a:latin typeface="Arial" panose="020B0604020202020204" pitchFamily="34" charset="0"/>
                <a:hlinkClick r:id="rId22"/>
              </a:rPr>
              <a:t>Електронна бібліотека Харківського національного аграрного університету імені В.В. Докучаєв</a:t>
            </a:r>
            <a:r>
              <a:rPr lang="uk-UA" sz="1200" dirty="0">
                <a:solidFill>
                  <a:srgbClr val="4D4F56"/>
                </a:solidFill>
                <a:latin typeface="Arial" panose="020B0604020202020204" pitchFamily="34" charset="0"/>
              </a:rPr>
              <a:t>а (</a:t>
            </a:r>
            <a:r>
              <a:rPr lang="en-US" sz="1200" dirty="0" err="1">
                <a:solidFill>
                  <a:srgbClr val="4D4F56"/>
                </a:solidFill>
                <a:latin typeface="Arial" panose="020B0604020202020204" pitchFamily="34" charset="0"/>
              </a:rPr>
              <a:t>ebHNAU</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Харків</a:t>
            </a:r>
          </a:p>
          <a:p>
            <a:pPr>
              <a:buFont typeface="+mj-lt"/>
              <a:buAutoNum type="arabicPeriod"/>
            </a:pPr>
            <a:r>
              <a:rPr lang="uk-UA" sz="1200" u="sng" dirty="0">
                <a:solidFill>
                  <a:srgbClr val="C73226"/>
                </a:solidFill>
                <a:latin typeface="Arial" panose="020B0604020202020204" pitchFamily="34" charset="0"/>
                <a:hlinkClick r:id="rId23"/>
              </a:rPr>
              <a:t>Інституційний </a:t>
            </a:r>
            <a:r>
              <a:rPr lang="uk-UA" sz="1200" u="sng" dirty="0" err="1">
                <a:solidFill>
                  <a:srgbClr val="C73226"/>
                </a:solidFill>
                <a:latin typeface="Arial" panose="020B0604020202020204" pitchFamily="34" charset="0"/>
                <a:hlinkClick r:id="rId23"/>
              </a:rPr>
              <a:t>репозитарій</a:t>
            </a:r>
            <a:r>
              <a:rPr lang="uk-UA" sz="1200" u="sng" dirty="0">
                <a:solidFill>
                  <a:srgbClr val="C73226"/>
                </a:solidFill>
                <a:latin typeface="Arial" panose="020B0604020202020204" pitchFamily="34" charset="0"/>
                <a:hlinkClick r:id="rId23"/>
              </a:rPr>
              <a:t> Херсонського національного технічного університету</a:t>
            </a:r>
            <a:r>
              <a:rPr lang="uk-UA" sz="1200" dirty="0">
                <a:solidFill>
                  <a:srgbClr val="4D4F56"/>
                </a:solidFill>
                <a:latin typeface="Arial" panose="020B0604020202020204" pitchFamily="34" charset="0"/>
              </a:rPr>
              <a:t>, Херсон</a:t>
            </a:r>
          </a:p>
          <a:p>
            <a:pPr>
              <a:buFont typeface="+mj-lt"/>
              <a:buAutoNum type="arabicPeriod"/>
            </a:pPr>
            <a:r>
              <a:rPr lang="uk-UA" sz="1200" u="sng" dirty="0">
                <a:solidFill>
                  <a:srgbClr val="C73226"/>
                </a:solidFill>
                <a:latin typeface="Arial" panose="020B0604020202020204" pitchFamily="34" charset="0"/>
                <a:hlinkClick r:id="rId24"/>
              </a:rPr>
              <a:t>Інституційний </a:t>
            </a:r>
            <a:r>
              <a:rPr lang="uk-UA" sz="1200" u="sng" dirty="0" err="1">
                <a:solidFill>
                  <a:srgbClr val="C73226"/>
                </a:solidFill>
                <a:latin typeface="Arial" panose="020B0604020202020204" pitchFamily="34" charset="0"/>
                <a:hlinkClick r:id="rId24"/>
              </a:rPr>
              <a:t>репозитарій</a:t>
            </a:r>
            <a:r>
              <a:rPr lang="uk-UA" sz="1200" u="sng" dirty="0">
                <a:solidFill>
                  <a:srgbClr val="C73226"/>
                </a:solidFill>
                <a:latin typeface="Arial" panose="020B0604020202020204" pitchFamily="34" charset="0"/>
                <a:hlinkClick r:id="rId24"/>
              </a:rPr>
              <a:t> Херсонської державної морської академії</a:t>
            </a:r>
            <a:r>
              <a:rPr lang="uk-UA" sz="1200" dirty="0">
                <a:solidFill>
                  <a:srgbClr val="4D4F56"/>
                </a:solidFill>
                <a:latin typeface="Arial" panose="020B0604020202020204" pitchFamily="34" charset="0"/>
              </a:rPr>
              <a:t>, Херсон</a:t>
            </a:r>
          </a:p>
          <a:p>
            <a:pPr>
              <a:buFont typeface="+mj-lt"/>
              <a:buAutoNum type="arabicPeriod"/>
            </a:pPr>
            <a:r>
              <a:rPr lang="uk-UA" sz="1200" u="sng" dirty="0">
                <a:solidFill>
                  <a:srgbClr val="C73226"/>
                </a:solidFill>
                <a:latin typeface="Arial" panose="020B0604020202020204" pitchFamily="34" charset="0"/>
                <a:hlinkClick r:id="rId25"/>
              </a:rPr>
              <a:t>Інституційний </a:t>
            </a:r>
            <a:r>
              <a:rPr lang="uk-UA" sz="1200" u="sng" dirty="0" err="1">
                <a:solidFill>
                  <a:srgbClr val="C73226"/>
                </a:solidFill>
                <a:latin typeface="Arial" panose="020B0604020202020204" pitchFamily="34" charset="0"/>
                <a:hlinkClick r:id="rId25"/>
              </a:rPr>
              <a:t>репозитарій</a:t>
            </a:r>
            <a:r>
              <a:rPr lang="uk-UA" sz="1200" u="sng" dirty="0">
                <a:solidFill>
                  <a:srgbClr val="C73226"/>
                </a:solidFill>
                <a:latin typeface="Arial" panose="020B0604020202020204" pitchFamily="34" charset="0"/>
                <a:hlinkClick r:id="rId25"/>
              </a:rPr>
              <a:t> Хмельницького національного університету</a:t>
            </a:r>
            <a:r>
              <a:rPr lang="uk-UA" sz="1200" dirty="0">
                <a:solidFill>
                  <a:srgbClr val="4D4F56"/>
                </a:solidFill>
                <a:latin typeface="Arial" panose="020B0604020202020204" pitchFamily="34" charset="0"/>
              </a:rPr>
              <a:t> (</a:t>
            </a:r>
            <a:r>
              <a:rPr lang="en-US" sz="1200" dirty="0">
                <a:solidFill>
                  <a:srgbClr val="4D4F56"/>
                </a:solidFill>
                <a:latin typeface="Arial" panose="020B0604020202020204" pitchFamily="34" charset="0"/>
              </a:rPr>
              <a:t>ELARKHNU), </a:t>
            </a:r>
            <a:r>
              <a:rPr lang="uk-UA" sz="1200" dirty="0">
                <a:solidFill>
                  <a:srgbClr val="4D4F56"/>
                </a:solidFill>
                <a:latin typeface="Arial" panose="020B0604020202020204" pitchFamily="34" charset="0"/>
              </a:rPr>
              <a:t>Хмельницький</a:t>
            </a:r>
            <a:endParaRPr lang="uk-UA" sz="1200" b="0" i="0" dirty="0">
              <a:solidFill>
                <a:srgbClr val="4D4F56"/>
              </a:solidFill>
              <a:effectLst/>
              <a:latin typeface="Arial" panose="020B0604020202020204" pitchFamily="34" charset="0"/>
            </a:endParaRPr>
          </a:p>
        </p:txBody>
      </p:sp>
      <p:pic>
        <p:nvPicPr>
          <p:cNvPr id="9" name="Picture 2" descr="На десять позицій вгору: репозитарій Науково-технічної бібліотеки НУХТ  досягає нових висот у світовому рейтингу | НУХТ"/>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509535" y="0"/>
            <a:ext cx="2682465" cy="2011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4978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62446" y="1088451"/>
            <a:ext cx="6284797" cy="461665"/>
          </a:xfrm>
          <a:prstGeom prst="rect">
            <a:avLst/>
          </a:prstGeom>
          <a:noFill/>
        </p:spPr>
        <p:txBody>
          <a:bodyPr wrap="none" rtlCol="0">
            <a:spAutoFit/>
          </a:bodyPr>
          <a:lstStyle/>
          <a:p>
            <a:r>
              <a:rPr lang="uk-UA" sz="2400" b="1" dirty="0" smtClean="0">
                <a:solidFill>
                  <a:srgbClr val="002060"/>
                </a:solidFill>
                <a:latin typeface="Times New Roman" panose="02020603050405020304" pitchFamily="18" charset="0"/>
                <a:cs typeface="Times New Roman" panose="02020603050405020304" pitchFamily="18" charset="0"/>
              </a:rPr>
              <a:t>1. Пошук нормативно-правових документів</a:t>
            </a:r>
            <a:endParaRPr lang="uk-UA" sz="2400" b="1" dirty="0">
              <a:solidFill>
                <a:srgbClr val="002060"/>
              </a:solidFill>
              <a:latin typeface="Times New Roman" panose="02020603050405020304" pitchFamily="18" charset="0"/>
              <a:cs typeface="Times New Roman" panose="02020603050405020304" pitchFamily="18" charset="0"/>
            </a:endParaRPr>
          </a:p>
        </p:txBody>
      </p:sp>
      <p:pic>
        <p:nvPicPr>
          <p:cNvPr id="20482" name="Picture 2" descr="Нормативно-правова база професійно-технічної освіти | Покровський  професійний ліце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568" y="2330246"/>
            <a:ext cx="3680888" cy="2368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048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521109" y="0"/>
            <a:ext cx="9930581" cy="2151626"/>
          </a:xfrm>
          <a:prstGeom prst="rect">
            <a:avLst/>
          </a:prstGeom>
        </p:spPr>
      </p:pic>
      <p:sp>
        <p:nvSpPr>
          <p:cNvPr id="6" name="Прямоугольник 5"/>
          <p:cNvSpPr/>
          <p:nvPr/>
        </p:nvSpPr>
        <p:spPr>
          <a:xfrm>
            <a:off x="447366" y="2151626"/>
            <a:ext cx="11228439" cy="3539430"/>
          </a:xfrm>
          <a:prstGeom prst="rect">
            <a:avLst/>
          </a:prstGeom>
        </p:spPr>
        <p:txBody>
          <a:bodyPr wrap="square">
            <a:spAutoFit/>
          </a:bodyPr>
          <a:lstStyle/>
          <a:p>
            <a:pPr fontAlgn="base"/>
            <a:r>
              <a:rPr lang="uk-UA" sz="1400" b="1" dirty="0">
                <a:solidFill>
                  <a:srgbClr val="002060"/>
                </a:solidFill>
                <a:latin typeface="Times New Roman" panose="02020603050405020304" pitchFamily="18" charset="0"/>
                <a:cs typeface="Times New Roman" panose="02020603050405020304" pitchFamily="18" charset="0"/>
              </a:rPr>
              <a:t>Національний </a:t>
            </a:r>
            <a:r>
              <a:rPr lang="uk-UA" sz="1400" b="1" dirty="0" err="1">
                <a:solidFill>
                  <a:srgbClr val="002060"/>
                </a:solidFill>
                <a:latin typeface="Times New Roman" panose="02020603050405020304" pitchFamily="18" charset="0"/>
                <a:cs typeface="Times New Roman" panose="02020603050405020304" pitchFamily="18" charset="0"/>
              </a:rPr>
              <a:t>репозитарій</a:t>
            </a:r>
            <a:r>
              <a:rPr lang="uk-UA" sz="1400" b="1" dirty="0">
                <a:solidFill>
                  <a:srgbClr val="002060"/>
                </a:solidFill>
                <a:latin typeface="Times New Roman" panose="02020603050405020304" pitchFamily="18" charset="0"/>
                <a:cs typeface="Times New Roman" panose="02020603050405020304" pitchFamily="18" charset="0"/>
              </a:rPr>
              <a:t> </a:t>
            </a:r>
            <a:r>
              <a:rPr lang="uk-UA" sz="1400" dirty="0">
                <a:solidFill>
                  <a:srgbClr val="002060"/>
                </a:solidFill>
                <a:latin typeface="Times New Roman" panose="02020603050405020304" pitchFamily="18" charset="0"/>
                <a:cs typeface="Times New Roman" panose="02020603050405020304" pitchFamily="18" charset="0"/>
              </a:rPr>
              <a:t>— загальнодержавна розподілена електронна база даних, в якій накопичуються, зберігаються і систематизуються академічні тексти.</a:t>
            </a:r>
          </a:p>
          <a:p>
            <a:pPr fontAlgn="base"/>
            <a:r>
              <a:rPr lang="uk-UA" sz="1400" dirty="0">
                <a:solidFill>
                  <a:srgbClr val="002060"/>
                </a:solidFill>
                <a:latin typeface="Times New Roman" panose="02020603050405020304" pitchFamily="18" charset="0"/>
                <a:cs typeface="Times New Roman" panose="02020603050405020304" pitchFamily="18" charset="0"/>
              </a:rPr>
              <a:t>Академічний текст — авторський твір наукового, науково-технічного та навчального характеру:</a:t>
            </a:r>
          </a:p>
          <a:p>
            <a:pPr fontAlgn="base"/>
            <a:r>
              <a:rPr lang="uk-UA" sz="1400" dirty="0">
                <a:solidFill>
                  <a:srgbClr val="002060"/>
                </a:solidFill>
                <a:latin typeface="Times New Roman" panose="02020603050405020304" pitchFamily="18" charset="0"/>
                <a:cs typeface="Times New Roman" panose="02020603050405020304" pitchFamily="18" charset="0"/>
              </a:rPr>
              <a:t>Призначення Національного </a:t>
            </a:r>
            <a:r>
              <a:rPr lang="uk-UA" sz="1400" dirty="0" err="1">
                <a:solidFill>
                  <a:srgbClr val="002060"/>
                </a:solidFill>
                <a:latin typeface="Times New Roman" panose="02020603050405020304" pitchFamily="18" charset="0"/>
                <a:cs typeface="Times New Roman" panose="02020603050405020304" pitchFamily="18" charset="0"/>
              </a:rPr>
              <a:t>репозитарію</a:t>
            </a:r>
            <a:r>
              <a:rPr lang="uk-UA" sz="1400" dirty="0">
                <a:solidFill>
                  <a:srgbClr val="002060"/>
                </a:solidFill>
                <a:latin typeface="Times New Roman" panose="02020603050405020304" pitchFamily="18" charset="0"/>
                <a:cs typeface="Times New Roman" panose="02020603050405020304" pitchFamily="18" charset="0"/>
              </a:rPr>
              <a:t> – зробити максимально доступною для суспільства наукову інформацію України і світу, що сприятиме розвитку освітньої, наукової, науково-технічної та інноваційної діяльності, шляхом поліпшення доступу до академічних текстів та сприяння академічній доброчесності.</a:t>
            </a:r>
          </a:p>
          <a:p>
            <a:pPr fontAlgn="base"/>
            <a:r>
              <a:rPr lang="uk-UA" sz="1400" dirty="0">
                <a:solidFill>
                  <a:srgbClr val="002060"/>
                </a:solidFill>
                <a:latin typeface="Times New Roman" panose="02020603050405020304" pitchFamily="18" charset="0"/>
                <a:cs typeface="Times New Roman" panose="02020603050405020304" pitchFamily="18" charset="0"/>
              </a:rPr>
              <a:t>До національного </a:t>
            </a:r>
            <a:r>
              <a:rPr lang="uk-UA" sz="1400" dirty="0" err="1">
                <a:solidFill>
                  <a:srgbClr val="002060"/>
                </a:solidFill>
                <a:latin typeface="Times New Roman" panose="02020603050405020304" pitchFamily="18" charset="0"/>
                <a:cs typeface="Times New Roman" panose="02020603050405020304" pitchFamily="18" charset="0"/>
              </a:rPr>
              <a:t>репозитарію</a:t>
            </a:r>
            <a:r>
              <a:rPr lang="uk-UA" sz="1400" dirty="0">
                <a:solidFill>
                  <a:srgbClr val="002060"/>
                </a:solidFill>
                <a:latin typeface="Times New Roman" panose="02020603050405020304" pitchFamily="18" charset="0"/>
                <a:cs typeface="Times New Roman" panose="02020603050405020304" pitchFamily="18" charset="0"/>
              </a:rPr>
              <a:t> включаються наступні академічні тексти:</a:t>
            </a:r>
          </a:p>
          <a:p>
            <a:pPr fontAlgn="base">
              <a:buFont typeface="Arial" panose="020B0604020202020204" pitchFamily="34" charset="0"/>
              <a:buChar char="•"/>
            </a:pPr>
            <a:r>
              <a:rPr lang="uk-UA" sz="1400" dirty="0">
                <a:solidFill>
                  <a:srgbClr val="002060"/>
                </a:solidFill>
                <a:latin typeface="Times New Roman" panose="02020603050405020304" pitchFamily="18" charset="0"/>
                <a:cs typeface="Times New Roman" panose="02020603050405020304" pitchFamily="18" charset="0"/>
              </a:rPr>
              <a:t>дисертації на здобуття наукових ступенів та автореферати дисертацій;</a:t>
            </a:r>
          </a:p>
          <a:p>
            <a:pPr fontAlgn="base">
              <a:buFont typeface="Arial" panose="020B0604020202020204" pitchFamily="34" charset="0"/>
              <a:buChar char="•"/>
            </a:pPr>
            <a:r>
              <a:rPr lang="uk-UA" sz="1400" dirty="0">
                <a:solidFill>
                  <a:srgbClr val="002060"/>
                </a:solidFill>
                <a:latin typeface="Times New Roman" panose="02020603050405020304" pitchFamily="18" charset="0"/>
                <a:cs typeface="Times New Roman" panose="02020603050405020304" pitchFamily="18" charset="0"/>
              </a:rPr>
              <a:t>кваліфікаційні випускні роботи здобувачів вищої освіти;</a:t>
            </a:r>
          </a:p>
          <a:p>
            <a:pPr fontAlgn="base">
              <a:buFont typeface="Arial" panose="020B0604020202020204" pitchFamily="34" charset="0"/>
              <a:buChar char="•"/>
            </a:pPr>
            <a:r>
              <a:rPr lang="uk-UA" sz="1400" dirty="0">
                <a:solidFill>
                  <a:srgbClr val="002060"/>
                </a:solidFill>
                <a:latin typeface="Times New Roman" panose="02020603050405020304" pitchFamily="18" charset="0"/>
                <a:cs typeface="Times New Roman" panose="02020603050405020304" pitchFamily="18" charset="0"/>
              </a:rPr>
              <a:t>статті у наукових виданнях, у тому числі всі статті (сукупність статей), на підставі захисту яких присуджено науковий ступінь;</a:t>
            </a:r>
          </a:p>
          <a:p>
            <a:pPr fontAlgn="base">
              <a:buFont typeface="Arial" panose="020B0604020202020204" pitchFamily="34" charset="0"/>
              <a:buChar char="•"/>
            </a:pPr>
            <a:r>
              <a:rPr lang="uk-UA" sz="1400" dirty="0">
                <a:solidFill>
                  <a:srgbClr val="002060"/>
                </a:solidFill>
                <a:latin typeface="Times New Roman" panose="02020603050405020304" pitchFamily="18" charset="0"/>
                <a:cs typeface="Times New Roman" panose="02020603050405020304" pitchFamily="18" charset="0"/>
              </a:rPr>
              <a:t>монографії, у тому числі ті, на підставі захисту яких присуджено науковий ступінь;</a:t>
            </a:r>
          </a:p>
          <a:p>
            <a:pPr fontAlgn="base">
              <a:buFont typeface="Arial" panose="020B0604020202020204" pitchFamily="34" charset="0"/>
              <a:buChar char="•"/>
            </a:pPr>
            <a:r>
              <a:rPr lang="uk-UA" sz="1400" dirty="0">
                <a:solidFill>
                  <a:srgbClr val="002060"/>
                </a:solidFill>
                <a:latin typeface="Times New Roman" panose="02020603050405020304" pitchFamily="18" charset="0"/>
                <a:cs typeface="Times New Roman" panose="02020603050405020304" pitchFamily="18" charset="0"/>
              </a:rPr>
              <a:t>наукові видання;</a:t>
            </a:r>
          </a:p>
          <a:p>
            <a:pPr fontAlgn="base">
              <a:buFont typeface="Arial" panose="020B0604020202020204" pitchFamily="34" charset="0"/>
              <a:buChar char="•"/>
            </a:pPr>
            <a:r>
              <a:rPr lang="uk-UA" sz="1400" dirty="0">
                <a:solidFill>
                  <a:srgbClr val="002060"/>
                </a:solidFill>
                <a:latin typeface="Times New Roman" panose="02020603050405020304" pitchFamily="18" charset="0"/>
                <a:cs typeface="Times New Roman" panose="02020603050405020304" pitchFamily="18" charset="0"/>
              </a:rPr>
              <a:t>звіти у сфері наукової і науково-технічної діяльності;</a:t>
            </a:r>
          </a:p>
          <a:p>
            <a:pPr fontAlgn="base">
              <a:buFont typeface="Arial" panose="020B0604020202020204" pitchFamily="34" charset="0"/>
              <a:buChar char="•"/>
            </a:pPr>
            <a:r>
              <a:rPr lang="uk-UA" sz="1400" dirty="0">
                <a:solidFill>
                  <a:srgbClr val="002060"/>
                </a:solidFill>
                <a:latin typeface="Times New Roman" panose="02020603050405020304" pitchFamily="18" charset="0"/>
                <a:cs typeface="Times New Roman" panose="02020603050405020304" pitchFamily="18" charset="0"/>
              </a:rPr>
              <a:t>депоновані наукові роботи;</a:t>
            </a:r>
          </a:p>
          <a:p>
            <a:pPr fontAlgn="base">
              <a:buFont typeface="Arial" panose="020B0604020202020204" pitchFamily="34" charset="0"/>
              <a:buChar char="•"/>
            </a:pPr>
            <a:r>
              <a:rPr lang="uk-UA" sz="1400" dirty="0">
                <a:solidFill>
                  <a:srgbClr val="002060"/>
                </a:solidFill>
                <a:latin typeface="Times New Roman" panose="02020603050405020304" pitchFamily="18" charset="0"/>
                <a:cs typeface="Times New Roman" panose="02020603050405020304" pitchFamily="18" charset="0"/>
              </a:rPr>
              <a:t>підручники, навчальні посібники та інші науково- та навчально- методичні праці;</a:t>
            </a:r>
          </a:p>
          <a:p>
            <a:pPr fontAlgn="base">
              <a:buFont typeface="Arial" panose="020B0604020202020204" pitchFamily="34" charset="0"/>
              <a:buChar char="•"/>
            </a:pPr>
            <a:r>
              <a:rPr lang="uk-UA" sz="1400" dirty="0">
                <a:solidFill>
                  <a:srgbClr val="002060"/>
                </a:solidFill>
                <a:latin typeface="Times New Roman" panose="02020603050405020304" pitchFamily="18" charset="0"/>
                <a:cs typeface="Times New Roman" panose="02020603050405020304" pitchFamily="18" charset="0"/>
              </a:rPr>
              <a:t>публікації, розміщені авторами на Інтернет-платформах для обміну науковими публікаціями.</a:t>
            </a:r>
            <a:endParaRPr lang="uk-UA" sz="1400" b="0" i="0" dirty="0">
              <a:solidFill>
                <a:srgbClr val="002060"/>
              </a:solidFill>
              <a:effectLst/>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9355671" y="5043638"/>
            <a:ext cx="2685351" cy="369332"/>
          </a:xfrm>
          <a:prstGeom prst="rect">
            <a:avLst/>
          </a:prstGeom>
        </p:spPr>
        <p:txBody>
          <a:bodyPr wrap="none">
            <a:spAutoFit/>
          </a:bodyPr>
          <a:lstStyle/>
          <a:p>
            <a:r>
              <a:rPr lang="uk-UA" b="1" dirty="0"/>
              <a:t>https://nrat.ukrintei.ua/</a:t>
            </a:r>
          </a:p>
        </p:txBody>
      </p:sp>
    </p:spTree>
    <p:extLst>
      <p:ext uri="{BB962C8B-B14F-4D97-AF65-F5344CB8AC3E}">
        <p14:creationId xmlns:p14="http://schemas.microsoft.com/office/powerpoint/2010/main" val="15717270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4465" y="654377"/>
            <a:ext cx="11356258" cy="5078313"/>
          </a:xfrm>
          <a:prstGeom prst="rect">
            <a:avLst/>
          </a:prstGeom>
        </p:spPr>
        <p:txBody>
          <a:bodyPr wrap="square">
            <a:spAutoFit/>
          </a:bodyPr>
          <a:lstStyle/>
          <a:p>
            <a:pPr fontAlgn="base"/>
            <a:r>
              <a:rPr lang="uk-UA" b="1" dirty="0" smtClean="0">
                <a:solidFill>
                  <a:srgbClr val="002060"/>
                </a:solidFill>
                <a:latin typeface="Times New Roman" panose="02020603050405020304" pitchFamily="18" charset="0"/>
                <a:cs typeface="Times New Roman" panose="02020603050405020304" pitchFamily="18" charset="0"/>
              </a:rPr>
              <a:t>Фахові наукові видання України у сфері публічного </a:t>
            </a:r>
            <a:r>
              <a:rPr lang="uk-UA" b="1" dirty="0">
                <a:solidFill>
                  <a:srgbClr val="002060"/>
                </a:solidFill>
                <a:latin typeface="Times New Roman" panose="02020603050405020304" pitchFamily="18" charset="0"/>
                <a:cs typeface="Times New Roman" panose="02020603050405020304" pitchFamily="18" charset="0"/>
              </a:rPr>
              <a:t>управління та </a:t>
            </a:r>
            <a:r>
              <a:rPr lang="uk-UA" b="1" dirty="0" smtClean="0">
                <a:solidFill>
                  <a:srgbClr val="002060"/>
                </a:solidFill>
                <a:latin typeface="Times New Roman" panose="02020603050405020304" pitchFamily="18" charset="0"/>
                <a:cs typeface="Times New Roman" panose="02020603050405020304" pitchFamily="18" charset="0"/>
              </a:rPr>
              <a:t>адміністрування</a:t>
            </a:r>
            <a:r>
              <a:rPr lang="uk-UA" dirty="0" smtClean="0">
                <a:solidFill>
                  <a:srgbClr val="000000"/>
                </a:solidFill>
                <a:latin typeface="Times New Roman" panose="02020603050405020304" pitchFamily="18" charset="0"/>
                <a:cs typeface="Times New Roman" panose="02020603050405020304" pitchFamily="18" charset="0"/>
              </a:rPr>
              <a:t>:</a:t>
            </a:r>
          </a:p>
          <a:p>
            <a:pPr fontAlgn="base"/>
            <a:endParaRPr lang="uk-UA" dirty="0">
              <a:solidFill>
                <a:srgbClr val="000000"/>
              </a:solidFill>
              <a:latin typeface="Times New Roman" panose="02020603050405020304" pitchFamily="18" charset="0"/>
              <a:cs typeface="Times New Roman" panose="02020603050405020304" pitchFamily="18" charset="0"/>
            </a:endParaRPr>
          </a:p>
          <a:p>
            <a:pPr fontAlgn="base"/>
            <a:r>
              <a:rPr lang="uk-UA" u="sng" dirty="0">
                <a:solidFill>
                  <a:srgbClr val="0063AA"/>
                </a:solidFill>
                <a:latin typeface="Times New Roman" panose="02020603050405020304" pitchFamily="18" charset="0"/>
                <a:cs typeface="Times New Roman" panose="02020603050405020304" pitchFamily="18" charset="0"/>
                <a:hlinkClick r:id="rId2"/>
              </a:rPr>
              <a:t>Актуальні проблеми державного управління</a:t>
            </a:r>
            <a:r>
              <a:rPr lang="uk-UA" dirty="0">
                <a:solidFill>
                  <a:srgbClr val="000000"/>
                </a:solidFill>
                <a:latin typeface="Times New Roman" panose="02020603050405020304" pitchFamily="18" charset="0"/>
                <a:cs typeface="Times New Roman" panose="02020603050405020304" pitchFamily="18" charset="0"/>
              </a:rPr>
              <a:t/>
            </a:r>
            <a:br>
              <a:rPr lang="uk-UA" dirty="0">
                <a:solidFill>
                  <a:srgbClr val="000000"/>
                </a:solidFill>
                <a:latin typeface="Times New Roman" panose="02020603050405020304" pitchFamily="18" charset="0"/>
                <a:cs typeface="Times New Roman" panose="02020603050405020304" pitchFamily="18" charset="0"/>
              </a:rPr>
            </a:br>
            <a:r>
              <a:rPr lang="uk-UA" u="sng" dirty="0">
                <a:solidFill>
                  <a:srgbClr val="0063AA"/>
                </a:solidFill>
                <a:latin typeface="Times New Roman" panose="02020603050405020304" pitchFamily="18" charset="0"/>
                <a:cs typeface="Times New Roman" panose="02020603050405020304" pitchFamily="18" charset="0"/>
                <a:hlinkClick r:id="rId3"/>
              </a:rPr>
              <a:t>Аспекти публічного управління</a:t>
            </a:r>
            <a:r>
              <a:rPr lang="uk-UA" dirty="0">
                <a:solidFill>
                  <a:srgbClr val="000000"/>
                </a:solidFill>
                <a:latin typeface="Times New Roman" panose="02020603050405020304" pitchFamily="18" charset="0"/>
                <a:cs typeface="Times New Roman" panose="02020603050405020304" pitchFamily="18" charset="0"/>
              </a:rPr>
              <a:t/>
            </a:r>
            <a:br>
              <a:rPr lang="uk-UA" dirty="0">
                <a:solidFill>
                  <a:srgbClr val="000000"/>
                </a:solidFill>
                <a:latin typeface="Times New Roman" panose="02020603050405020304" pitchFamily="18" charset="0"/>
                <a:cs typeface="Times New Roman" panose="02020603050405020304" pitchFamily="18" charset="0"/>
              </a:rPr>
            </a:br>
            <a:r>
              <a:rPr lang="uk-UA" u="sng" dirty="0">
                <a:solidFill>
                  <a:srgbClr val="0063AA"/>
                </a:solidFill>
                <a:latin typeface="Times New Roman" panose="02020603050405020304" pitchFamily="18" charset="0"/>
                <a:cs typeface="Times New Roman" panose="02020603050405020304" pitchFamily="18" charset="0"/>
                <a:hlinkClick r:id="rId4"/>
              </a:rPr>
              <a:t>Вісник Національної академії державного управління при Президентові України</a:t>
            </a:r>
            <a:r>
              <a:rPr lang="uk-UA" dirty="0">
                <a:solidFill>
                  <a:srgbClr val="000000"/>
                </a:solidFill>
                <a:latin typeface="Times New Roman" panose="02020603050405020304" pitchFamily="18" charset="0"/>
                <a:cs typeface="Times New Roman" panose="02020603050405020304" pitchFamily="18" charset="0"/>
              </a:rPr>
              <a:t/>
            </a:r>
            <a:br>
              <a:rPr lang="uk-UA" dirty="0">
                <a:solidFill>
                  <a:srgbClr val="000000"/>
                </a:solidFill>
                <a:latin typeface="Times New Roman" panose="02020603050405020304" pitchFamily="18" charset="0"/>
                <a:cs typeface="Times New Roman" panose="02020603050405020304" pitchFamily="18" charset="0"/>
              </a:rPr>
            </a:br>
            <a:r>
              <a:rPr lang="uk-UA" u="sng" dirty="0">
                <a:solidFill>
                  <a:srgbClr val="0063AA"/>
                </a:solidFill>
                <a:latin typeface="Times New Roman" panose="02020603050405020304" pitchFamily="18" charset="0"/>
                <a:cs typeface="Times New Roman" panose="02020603050405020304" pitchFamily="18" charset="0"/>
                <a:hlinkClick r:id="rId5"/>
              </a:rPr>
              <a:t>Вісник Національного університету цивільного захисту України. Серія «Державне управління»</a:t>
            </a:r>
            <a:r>
              <a:rPr lang="uk-UA" dirty="0">
                <a:solidFill>
                  <a:srgbClr val="000000"/>
                </a:solidFill>
                <a:latin typeface="Times New Roman" panose="02020603050405020304" pitchFamily="18" charset="0"/>
                <a:cs typeface="Times New Roman" panose="02020603050405020304" pitchFamily="18" charset="0"/>
              </a:rPr>
              <a:t/>
            </a:r>
            <a:br>
              <a:rPr lang="uk-UA" dirty="0">
                <a:solidFill>
                  <a:srgbClr val="000000"/>
                </a:solidFill>
                <a:latin typeface="Times New Roman" panose="02020603050405020304" pitchFamily="18" charset="0"/>
                <a:cs typeface="Times New Roman" panose="02020603050405020304" pitchFamily="18" charset="0"/>
              </a:rPr>
            </a:br>
            <a:r>
              <a:rPr lang="uk-UA" u="sng" dirty="0">
                <a:solidFill>
                  <a:srgbClr val="888888"/>
                </a:solidFill>
                <a:latin typeface="Times New Roman" panose="02020603050405020304" pitchFamily="18" charset="0"/>
                <a:cs typeface="Times New Roman" panose="02020603050405020304" pitchFamily="18" charset="0"/>
                <a:hlinkClick r:id="rId6"/>
              </a:rPr>
              <a:t>Вчені записки Таврійського національного університету імені </a:t>
            </a:r>
            <a:r>
              <a:rPr lang="uk-UA" u="sng" dirty="0" err="1">
                <a:solidFill>
                  <a:srgbClr val="888888"/>
                </a:solidFill>
                <a:latin typeface="Times New Roman" panose="02020603050405020304" pitchFamily="18" charset="0"/>
                <a:cs typeface="Times New Roman" panose="02020603050405020304" pitchFamily="18" charset="0"/>
                <a:hlinkClick r:id="rId6"/>
              </a:rPr>
              <a:t>В.І.Вернадського</a:t>
            </a:r>
            <a:r>
              <a:rPr lang="uk-UA" u="sng" dirty="0">
                <a:solidFill>
                  <a:srgbClr val="888888"/>
                </a:solidFill>
                <a:latin typeface="Times New Roman" panose="02020603050405020304" pitchFamily="18" charset="0"/>
                <a:cs typeface="Times New Roman" panose="02020603050405020304" pitchFamily="18" charset="0"/>
                <a:hlinkClick r:id="rId6"/>
              </a:rPr>
              <a:t>, серія «Державне управління»</a:t>
            </a:r>
            <a:r>
              <a:rPr lang="uk-UA" dirty="0">
                <a:solidFill>
                  <a:srgbClr val="000000"/>
                </a:solidFill>
                <a:latin typeface="Times New Roman" panose="02020603050405020304" pitchFamily="18" charset="0"/>
                <a:cs typeface="Times New Roman" panose="02020603050405020304" pitchFamily="18" charset="0"/>
              </a:rPr>
              <a:t/>
            </a:r>
            <a:br>
              <a:rPr lang="uk-UA" dirty="0">
                <a:solidFill>
                  <a:srgbClr val="000000"/>
                </a:solidFill>
                <a:latin typeface="Times New Roman" panose="02020603050405020304" pitchFamily="18" charset="0"/>
                <a:cs typeface="Times New Roman" panose="02020603050405020304" pitchFamily="18" charset="0"/>
              </a:rPr>
            </a:br>
            <a:r>
              <a:rPr lang="uk-UA" u="sng" dirty="0">
                <a:solidFill>
                  <a:srgbClr val="0063AA"/>
                </a:solidFill>
                <a:latin typeface="Times New Roman" panose="02020603050405020304" pitchFamily="18" charset="0"/>
                <a:cs typeface="Times New Roman" panose="02020603050405020304" pitchFamily="18" charset="0"/>
                <a:hlinkClick r:id="rId7"/>
              </a:rPr>
              <a:t>Державне управління: удосконалення та розвиток</a:t>
            </a:r>
            <a:r>
              <a:rPr lang="uk-UA" dirty="0">
                <a:solidFill>
                  <a:srgbClr val="000000"/>
                </a:solidFill>
                <a:latin typeface="Times New Roman" panose="02020603050405020304" pitchFamily="18" charset="0"/>
                <a:cs typeface="Times New Roman" panose="02020603050405020304" pitchFamily="18" charset="0"/>
              </a:rPr>
              <a:t/>
            </a:r>
            <a:br>
              <a:rPr lang="uk-UA" dirty="0">
                <a:solidFill>
                  <a:srgbClr val="000000"/>
                </a:solidFill>
                <a:latin typeface="Times New Roman" panose="02020603050405020304" pitchFamily="18" charset="0"/>
                <a:cs typeface="Times New Roman" panose="02020603050405020304" pitchFamily="18" charset="0"/>
              </a:rPr>
            </a:br>
            <a:r>
              <a:rPr lang="uk-UA" u="sng" dirty="0">
                <a:solidFill>
                  <a:srgbClr val="0063AA"/>
                </a:solidFill>
                <a:latin typeface="Times New Roman" panose="02020603050405020304" pitchFamily="18" charset="0"/>
                <a:cs typeface="Times New Roman" panose="02020603050405020304" pitchFamily="18" charset="0"/>
                <a:hlinkClick r:id="rId8"/>
              </a:rPr>
              <a:t>Експерт: парадигми юридичних наук і державного управління</a:t>
            </a:r>
            <a:r>
              <a:rPr lang="uk-UA" dirty="0">
                <a:solidFill>
                  <a:srgbClr val="000000"/>
                </a:solidFill>
                <a:latin typeface="Times New Roman" panose="02020603050405020304" pitchFamily="18" charset="0"/>
                <a:cs typeface="Times New Roman" panose="02020603050405020304" pitchFamily="18" charset="0"/>
              </a:rPr>
              <a:t/>
            </a:r>
            <a:br>
              <a:rPr lang="uk-UA" dirty="0">
                <a:solidFill>
                  <a:srgbClr val="000000"/>
                </a:solidFill>
                <a:latin typeface="Times New Roman" panose="02020603050405020304" pitchFamily="18" charset="0"/>
                <a:cs typeface="Times New Roman" panose="02020603050405020304" pitchFamily="18" charset="0"/>
              </a:rPr>
            </a:br>
            <a:r>
              <a:rPr lang="uk-UA" u="sng" dirty="0">
                <a:solidFill>
                  <a:srgbClr val="0063AA"/>
                </a:solidFill>
                <a:latin typeface="Times New Roman" panose="02020603050405020304" pitchFamily="18" charset="0"/>
                <a:cs typeface="Times New Roman" panose="02020603050405020304" pitchFamily="18" charset="0"/>
                <a:hlinkClick r:id="rId9"/>
              </a:rPr>
              <a:t>Ефективність державного управління</a:t>
            </a:r>
            <a:r>
              <a:rPr lang="uk-UA" dirty="0">
                <a:solidFill>
                  <a:srgbClr val="000000"/>
                </a:solidFill>
                <a:latin typeface="Times New Roman" panose="02020603050405020304" pitchFamily="18" charset="0"/>
                <a:cs typeface="Times New Roman" panose="02020603050405020304" pitchFamily="18" charset="0"/>
              </a:rPr>
              <a:t/>
            </a:r>
            <a:br>
              <a:rPr lang="uk-UA" dirty="0">
                <a:solidFill>
                  <a:srgbClr val="000000"/>
                </a:solidFill>
                <a:latin typeface="Times New Roman" panose="02020603050405020304" pitchFamily="18" charset="0"/>
                <a:cs typeface="Times New Roman" panose="02020603050405020304" pitchFamily="18" charset="0"/>
              </a:rPr>
            </a:br>
            <a:r>
              <a:rPr lang="uk-UA" u="sng" dirty="0">
                <a:solidFill>
                  <a:srgbClr val="0063AA"/>
                </a:solidFill>
                <a:latin typeface="Times New Roman" panose="02020603050405020304" pitchFamily="18" charset="0"/>
                <a:cs typeface="Times New Roman" panose="02020603050405020304" pitchFamily="18" charset="0"/>
                <a:hlinkClick r:id="rId10"/>
              </a:rPr>
              <a:t>Наукові записки Інституту законодавства Верховної Ради України</a:t>
            </a:r>
            <a:r>
              <a:rPr lang="uk-UA" dirty="0">
                <a:solidFill>
                  <a:srgbClr val="000000"/>
                </a:solidFill>
                <a:latin typeface="Times New Roman" panose="02020603050405020304" pitchFamily="18" charset="0"/>
                <a:cs typeface="Times New Roman" panose="02020603050405020304" pitchFamily="18" charset="0"/>
              </a:rPr>
              <a:t/>
            </a:r>
            <a:br>
              <a:rPr lang="uk-UA" dirty="0">
                <a:solidFill>
                  <a:srgbClr val="000000"/>
                </a:solidFill>
                <a:latin typeface="Times New Roman" panose="02020603050405020304" pitchFamily="18" charset="0"/>
                <a:cs typeface="Times New Roman" panose="02020603050405020304" pitchFamily="18" charset="0"/>
              </a:rPr>
            </a:br>
            <a:r>
              <a:rPr lang="uk-UA" u="sng" dirty="0">
                <a:solidFill>
                  <a:srgbClr val="0063AA"/>
                </a:solidFill>
                <a:latin typeface="Times New Roman" panose="02020603050405020304" pitchFamily="18" charset="0"/>
                <a:cs typeface="Times New Roman" panose="02020603050405020304" pitchFamily="18" charset="0"/>
                <a:hlinkClick r:id="rId11"/>
              </a:rPr>
              <a:t>Публічне адміністрування та національна безпека</a:t>
            </a:r>
            <a:r>
              <a:rPr lang="uk-UA" dirty="0">
                <a:solidFill>
                  <a:srgbClr val="000000"/>
                </a:solidFill>
                <a:latin typeface="Times New Roman" panose="02020603050405020304" pitchFamily="18" charset="0"/>
                <a:cs typeface="Times New Roman" panose="02020603050405020304" pitchFamily="18" charset="0"/>
              </a:rPr>
              <a:t/>
            </a:r>
            <a:br>
              <a:rPr lang="uk-UA" dirty="0">
                <a:solidFill>
                  <a:srgbClr val="000000"/>
                </a:solidFill>
                <a:latin typeface="Times New Roman" panose="02020603050405020304" pitchFamily="18" charset="0"/>
                <a:cs typeface="Times New Roman" panose="02020603050405020304" pitchFamily="18" charset="0"/>
              </a:rPr>
            </a:br>
            <a:r>
              <a:rPr lang="uk-UA" u="sng" dirty="0">
                <a:solidFill>
                  <a:srgbClr val="0063AA"/>
                </a:solidFill>
                <a:latin typeface="Times New Roman" panose="02020603050405020304" pitchFamily="18" charset="0"/>
                <a:cs typeface="Times New Roman" panose="02020603050405020304" pitchFamily="18" charset="0"/>
                <a:hlinkClick r:id="rId12"/>
              </a:rPr>
              <a:t>Публічне управління та митне адміністрування</a:t>
            </a:r>
            <a:r>
              <a:rPr lang="uk-UA" dirty="0">
                <a:solidFill>
                  <a:srgbClr val="000000"/>
                </a:solidFill>
                <a:latin typeface="Times New Roman" panose="02020603050405020304" pitchFamily="18" charset="0"/>
                <a:cs typeface="Times New Roman" panose="02020603050405020304" pitchFamily="18" charset="0"/>
              </a:rPr>
              <a:t/>
            </a:r>
            <a:br>
              <a:rPr lang="uk-UA" dirty="0">
                <a:solidFill>
                  <a:srgbClr val="000000"/>
                </a:solidFill>
                <a:latin typeface="Times New Roman" panose="02020603050405020304" pitchFamily="18" charset="0"/>
                <a:cs typeface="Times New Roman" panose="02020603050405020304" pitchFamily="18" charset="0"/>
              </a:rPr>
            </a:br>
            <a:r>
              <a:rPr lang="uk-UA" u="sng" dirty="0">
                <a:solidFill>
                  <a:srgbClr val="0063AA"/>
                </a:solidFill>
                <a:latin typeface="Times New Roman" panose="02020603050405020304" pitchFamily="18" charset="0"/>
                <a:cs typeface="Times New Roman" panose="02020603050405020304" pitchFamily="18" charset="0"/>
                <a:hlinkClick r:id="rId13"/>
              </a:rPr>
              <a:t>Публічне управління та регіональний розвиток</a:t>
            </a:r>
            <a:r>
              <a:rPr lang="uk-UA" dirty="0">
                <a:solidFill>
                  <a:srgbClr val="000000"/>
                </a:solidFill>
                <a:latin typeface="Times New Roman" panose="02020603050405020304" pitchFamily="18" charset="0"/>
                <a:cs typeface="Times New Roman" panose="02020603050405020304" pitchFamily="18" charset="0"/>
              </a:rPr>
              <a:t/>
            </a:r>
            <a:br>
              <a:rPr lang="uk-UA" dirty="0">
                <a:solidFill>
                  <a:srgbClr val="000000"/>
                </a:solidFill>
                <a:latin typeface="Times New Roman" panose="02020603050405020304" pitchFamily="18" charset="0"/>
                <a:cs typeface="Times New Roman" panose="02020603050405020304" pitchFamily="18" charset="0"/>
              </a:rPr>
            </a:br>
            <a:r>
              <a:rPr lang="uk-UA" u="sng" dirty="0">
                <a:solidFill>
                  <a:srgbClr val="0063AA"/>
                </a:solidFill>
                <a:latin typeface="Times New Roman" panose="02020603050405020304" pitchFamily="18" charset="0"/>
                <a:cs typeface="Times New Roman" panose="02020603050405020304" pitchFamily="18" charset="0"/>
                <a:hlinkClick r:id="rId14"/>
              </a:rPr>
              <a:t>Публічне управління і адміністрування в Україні</a:t>
            </a:r>
            <a:r>
              <a:rPr lang="uk-UA" dirty="0">
                <a:solidFill>
                  <a:srgbClr val="000000"/>
                </a:solidFill>
                <a:latin typeface="Times New Roman" panose="02020603050405020304" pitchFamily="18" charset="0"/>
                <a:cs typeface="Times New Roman" panose="02020603050405020304" pitchFamily="18" charset="0"/>
              </a:rPr>
              <a:t/>
            </a:r>
            <a:br>
              <a:rPr lang="uk-UA" dirty="0">
                <a:solidFill>
                  <a:srgbClr val="000000"/>
                </a:solidFill>
                <a:latin typeface="Times New Roman" panose="02020603050405020304" pitchFamily="18" charset="0"/>
                <a:cs typeface="Times New Roman" panose="02020603050405020304" pitchFamily="18" charset="0"/>
              </a:rPr>
            </a:br>
            <a:r>
              <a:rPr lang="uk-UA" u="sng" dirty="0">
                <a:solidFill>
                  <a:srgbClr val="0063AA"/>
                </a:solidFill>
                <a:latin typeface="Times New Roman" panose="02020603050405020304" pitchFamily="18" charset="0"/>
                <a:cs typeface="Times New Roman" panose="02020603050405020304" pitchFamily="18" charset="0"/>
                <a:hlinkClick r:id="rId15"/>
              </a:rPr>
              <a:t>Публічне урядування</a:t>
            </a:r>
            <a:r>
              <a:rPr lang="uk-UA" dirty="0">
                <a:solidFill>
                  <a:srgbClr val="000000"/>
                </a:solidFill>
                <a:latin typeface="Times New Roman" panose="02020603050405020304" pitchFamily="18" charset="0"/>
                <a:cs typeface="Times New Roman" panose="02020603050405020304" pitchFamily="18" charset="0"/>
              </a:rPr>
              <a:t/>
            </a:r>
            <a:br>
              <a:rPr lang="uk-UA" dirty="0">
                <a:solidFill>
                  <a:srgbClr val="000000"/>
                </a:solidFill>
                <a:latin typeface="Times New Roman" panose="02020603050405020304" pitchFamily="18" charset="0"/>
                <a:cs typeface="Times New Roman" panose="02020603050405020304" pitchFamily="18" charset="0"/>
              </a:rPr>
            </a:br>
            <a:r>
              <a:rPr lang="uk-UA" u="sng" dirty="0">
                <a:solidFill>
                  <a:srgbClr val="0063AA"/>
                </a:solidFill>
                <a:latin typeface="Times New Roman" panose="02020603050405020304" pitchFamily="18" charset="0"/>
                <a:cs typeface="Times New Roman" panose="02020603050405020304" pitchFamily="18" charset="0"/>
                <a:hlinkClick r:id="rId16"/>
              </a:rPr>
              <a:t>Теорія та практика державного управління</a:t>
            </a:r>
            <a:endParaRPr lang="uk-UA" dirty="0">
              <a:solidFill>
                <a:srgbClr val="000000"/>
              </a:solidFill>
              <a:latin typeface="Times New Roman" panose="02020603050405020304" pitchFamily="18" charset="0"/>
              <a:cs typeface="Times New Roman" panose="02020603050405020304" pitchFamily="18" charset="0"/>
            </a:endParaRPr>
          </a:p>
          <a:p>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94868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44217" y="474895"/>
            <a:ext cx="9141846" cy="4800213"/>
          </a:xfrm>
          <a:prstGeom prst="rect">
            <a:avLst/>
          </a:prstGeom>
        </p:spPr>
      </p:pic>
      <p:sp>
        <p:nvSpPr>
          <p:cNvPr id="3" name="Прямоугольник 2"/>
          <p:cNvSpPr/>
          <p:nvPr/>
        </p:nvSpPr>
        <p:spPr>
          <a:xfrm>
            <a:off x="8160863" y="5343934"/>
            <a:ext cx="3480440" cy="369332"/>
          </a:xfrm>
          <a:prstGeom prst="rect">
            <a:avLst/>
          </a:prstGeom>
        </p:spPr>
        <p:txBody>
          <a:bodyPr wrap="none">
            <a:spAutoFit/>
          </a:bodyPr>
          <a:lstStyle/>
          <a:p>
            <a:r>
              <a:rPr lang="uk-UA" dirty="0"/>
              <a:t>https://ztu.edu.ua/page/496.html</a:t>
            </a:r>
          </a:p>
        </p:txBody>
      </p:sp>
    </p:spTree>
    <p:extLst>
      <p:ext uri="{BB962C8B-B14F-4D97-AF65-F5344CB8AC3E}">
        <p14:creationId xmlns:p14="http://schemas.microsoft.com/office/powerpoint/2010/main" val="28714316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10207" y="5012263"/>
            <a:ext cx="2360454" cy="369332"/>
          </a:xfrm>
          <a:prstGeom prst="rect">
            <a:avLst/>
          </a:prstGeom>
        </p:spPr>
        <p:txBody>
          <a:bodyPr wrap="none">
            <a:spAutoFit/>
          </a:bodyPr>
          <a:lstStyle/>
          <a:p>
            <a:r>
              <a:rPr lang="uk-UA" dirty="0"/>
              <a:t>https://nfv.ukrintei.ua/</a:t>
            </a:r>
          </a:p>
        </p:txBody>
      </p:sp>
      <p:pic>
        <p:nvPicPr>
          <p:cNvPr id="5" name="Рисунок 4"/>
          <p:cNvPicPr>
            <a:picLocks noChangeAspect="1"/>
          </p:cNvPicPr>
          <p:nvPr/>
        </p:nvPicPr>
        <p:blipFill>
          <a:blip r:embed="rId2"/>
          <a:stretch>
            <a:fillRect/>
          </a:stretch>
        </p:blipFill>
        <p:spPr>
          <a:xfrm>
            <a:off x="496634" y="595900"/>
            <a:ext cx="11179348" cy="4251558"/>
          </a:xfrm>
          <a:prstGeom prst="rect">
            <a:avLst/>
          </a:prstGeom>
        </p:spPr>
      </p:pic>
    </p:spTree>
    <p:extLst>
      <p:ext uri="{BB962C8B-B14F-4D97-AF65-F5344CB8AC3E}">
        <p14:creationId xmlns:p14="http://schemas.microsoft.com/office/powerpoint/2010/main" val="4069767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491613" y="238432"/>
            <a:ext cx="7382259" cy="4258996"/>
          </a:xfrm>
          <a:prstGeom prst="rect">
            <a:avLst/>
          </a:prstGeom>
        </p:spPr>
      </p:pic>
      <p:sp>
        <p:nvSpPr>
          <p:cNvPr id="5" name="Прямоугольник 4"/>
          <p:cNvSpPr/>
          <p:nvPr/>
        </p:nvSpPr>
        <p:spPr>
          <a:xfrm>
            <a:off x="664389" y="5004309"/>
            <a:ext cx="2309158" cy="369332"/>
          </a:xfrm>
          <a:prstGeom prst="rect">
            <a:avLst/>
          </a:prstGeom>
        </p:spPr>
        <p:txBody>
          <a:bodyPr wrap="none">
            <a:spAutoFit/>
          </a:bodyPr>
          <a:lstStyle/>
          <a:p>
            <a:r>
              <a:rPr lang="uk-UA" dirty="0"/>
              <a:t>https://nauka.gov.ua/</a:t>
            </a:r>
          </a:p>
        </p:txBody>
      </p:sp>
    </p:spTree>
    <p:extLst>
      <p:ext uri="{BB962C8B-B14F-4D97-AF65-F5344CB8AC3E}">
        <p14:creationId xmlns:p14="http://schemas.microsoft.com/office/powerpoint/2010/main" val="11273873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8271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64655" y="985711"/>
            <a:ext cx="4658711" cy="707886"/>
          </a:xfrm>
          <a:prstGeom prst="rect">
            <a:avLst/>
          </a:prstGeom>
        </p:spPr>
        <p:txBody>
          <a:bodyPr wrap="none">
            <a:spAutoFit/>
          </a:bodyPr>
          <a:lstStyle/>
          <a:p>
            <a:pPr algn="ctr"/>
            <a:r>
              <a:rPr lang="uk-UA" sz="2000" b="1" dirty="0">
                <a:solidFill>
                  <a:srgbClr val="002060"/>
                </a:solidFill>
                <a:latin typeface="Times New Roman" panose="02020603050405020304" pitchFamily="18" charset="0"/>
                <a:cs typeface="Times New Roman" panose="02020603050405020304" pitchFamily="18" charset="0"/>
              </a:rPr>
              <a:t>База даних "Законодавство України"</a:t>
            </a:r>
            <a:r>
              <a:rPr lang="uk-UA" sz="2000" dirty="0">
                <a:solidFill>
                  <a:srgbClr val="002060"/>
                </a:solidFill>
                <a:latin typeface="Times New Roman" panose="02020603050405020304" pitchFamily="18" charset="0"/>
                <a:cs typeface="Times New Roman" panose="02020603050405020304" pitchFamily="18" charset="0"/>
              </a:rPr>
              <a:t> </a:t>
            </a:r>
            <a:r>
              <a:rPr lang="uk-UA" sz="2000" dirty="0" smtClean="0">
                <a:solidFill>
                  <a:srgbClr val="002060"/>
                </a:solidFill>
                <a:latin typeface="Times New Roman" panose="02020603050405020304" pitchFamily="18" charset="0"/>
                <a:cs typeface="Times New Roman" panose="02020603050405020304" pitchFamily="18" charset="0"/>
              </a:rPr>
              <a:t> </a:t>
            </a:r>
          </a:p>
          <a:p>
            <a:pPr algn="ctr"/>
            <a:r>
              <a:rPr lang="uk-UA" sz="2000" dirty="0" smtClean="0">
                <a:solidFill>
                  <a:srgbClr val="002060"/>
                </a:solidFill>
                <a:latin typeface="Times New Roman" panose="02020603050405020304" pitchFamily="18" charset="0"/>
                <a:cs typeface="Times New Roman" panose="02020603050405020304" pitchFamily="18" charset="0"/>
              </a:rPr>
              <a:t>містить документи:</a:t>
            </a:r>
            <a:endParaRPr lang="uk-UA" sz="2000" dirty="0">
              <a:solidFill>
                <a:srgbClr val="002060"/>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6164826" y="401314"/>
            <a:ext cx="5801262" cy="1378385"/>
          </a:xfrm>
          <a:prstGeom prst="rect">
            <a:avLst/>
          </a:prstGeom>
        </p:spPr>
      </p:pic>
      <p:pic>
        <p:nvPicPr>
          <p:cNvPr id="7" name="Рисунок 6"/>
          <p:cNvPicPr>
            <a:picLocks noChangeAspect="1"/>
          </p:cNvPicPr>
          <p:nvPr/>
        </p:nvPicPr>
        <p:blipFill>
          <a:blip r:embed="rId3"/>
          <a:stretch>
            <a:fillRect/>
          </a:stretch>
        </p:blipFill>
        <p:spPr>
          <a:xfrm>
            <a:off x="292530" y="1693597"/>
            <a:ext cx="4407289" cy="2430229"/>
          </a:xfrm>
          <a:prstGeom prst="rect">
            <a:avLst/>
          </a:prstGeom>
        </p:spPr>
      </p:pic>
      <p:pic>
        <p:nvPicPr>
          <p:cNvPr id="8" name="Рисунок 7"/>
          <p:cNvPicPr>
            <a:picLocks noChangeAspect="1"/>
          </p:cNvPicPr>
          <p:nvPr/>
        </p:nvPicPr>
        <p:blipFill>
          <a:blip r:embed="rId4"/>
          <a:stretch>
            <a:fillRect/>
          </a:stretch>
        </p:blipFill>
        <p:spPr>
          <a:xfrm>
            <a:off x="4699819" y="3071938"/>
            <a:ext cx="7492181" cy="2641128"/>
          </a:xfrm>
          <a:prstGeom prst="rect">
            <a:avLst/>
          </a:prstGeom>
        </p:spPr>
      </p:pic>
      <p:sp>
        <p:nvSpPr>
          <p:cNvPr id="9" name="Прямоугольник 8"/>
          <p:cNvSpPr/>
          <p:nvPr/>
        </p:nvSpPr>
        <p:spPr>
          <a:xfrm>
            <a:off x="6164826" y="2056486"/>
            <a:ext cx="3014480" cy="369332"/>
          </a:xfrm>
          <a:prstGeom prst="rect">
            <a:avLst/>
          </a:prstGeom>
        </p:spPr>
        <p:txBody>
          <a:bodyPr wrap="none">
            <a:spAutoFit/>
          </a:bodyPr>
          <a:lstStyle/>
          <a:p>
            <a:r>
              <a:rPr lang="uk-UA" b="1" dirty="0"/>
              <a:t>https://zakon.rada.gov.ua/</a:t>
            </a:r>
          </a:p>
        </p:txBody>
      </p:sp>
    </p:spTree>
    <p:extLst>
      <p:ext uri="{BB962C8B-B14F-4D97-AF65-F5344CB8AC3E}">
        <p14:creationId xmlns:p14="http://schemas.microsoft.com/office/powerpoint/2010/main" val="1681292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4658106" y="473526"/>
            <a:ext cx="7450426" cy="4757235"/>
          </a:xfrm>
          <a:prstGeom prst="rect">
            <a:avLst/>
          </a:prstGeom>
        </p:spPr>
      </p:pic>
      <p:sp>
        <p:nvSpPr>
          <p:cNvPr id="9" name="Прямоугольник 8"/>
          <p:cNvSpPr/>
          <p:nvPr/>
        </p:nvSpPr>
        <p:spPr>
          <a:xfrm>
            <a:off x="10039" y="717443"/>
            <a:ext cx="4648067" cy="646331"/>
          </a:xfrm>
          <a:prstGeom prst="rect">
            <a:avLst/>
          </a:prstGeom>
        </p:spPr>
        <p:txBody>
          <a:bodyPr wrap="none">
            <a:spAutoFit/>
          </a:bodyPr>
          <a:lstStyle/>
          <a:p>
            <a:pPr algn="ctr"/>
            <a:r>
              <a:rPr lang="uk-UA" b="1" dirty="0" smtClean="0">
                <a:latin typeface="Times New Roman" panose="02020603050405020304" pitchFamily="18" charset="0"/>
                <a:cs typeface="Times New Roman" panose="02020603050405020304" pitchFamily="18" charset="0"/>
              </a:rPr>
              <a:t>Пошук документів за реквізитами</a:t>
            </a:r>
          </a:p>
          <a:p>
            <a:r>
              <a:rPr lang="en-US" b="1" dirty="0">
                <a:latin typeface="Times New Roman" panose="02020603050405020304" pitchFamily="18" charset="0"/>
                <a:cs typeface="Times New Roman" panose="02020603050405020304" pitchFamily="18" charset="0"/>
              </a:rPr>
              <a:t>https://zakon.rada.gov.ua/laws/main/a#Find</a:t>
            </a:r>
            <a:endParaRPr lang="uk-UA" b="1" dirty="0">
              <a:latin typeface="Times New Roman" panose="02020603050405020304" pitchFamily="18" charset="0"/>
              <a:cs typeface="Times New Roman" panose="02020603050405020304" pitchFamily="18" charset="0"/>
            </a:endParaRPr>
          </a:p>
        </p:txBody>
      </p:sp>
      <p:pic>
        <p:nvPicPr>
          <p:cNvPr id="6148" name="Picture 4" descr="OSINT. Пошук інформації за допомогою відкритих джерел з документів  свинособак. - HackYourM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9" y="1865568"/>
            <a:ext cx="4446714" cy="1919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23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4365965" y="311357"/>
            <a:ext cx="7826035" cy="5882966"/>
          </a:xfrm>
          <a:prstGeom prst="rect">
            <a:avLst/>
          </a:prstGeom>
        </p:spPr>
      </p:pic>
      <p:sp>
        <p:nvSpPr>
          <p:cNvPr id="3" name="Прямоугольник 2"/>
          <p:cNvSpPr/>
          <p:nvPr/>
        </p:nvSpPr>
        <p:spPr>
          <a:xfrm>
            <a:off x="90473" y="717443"/>
            <a:ext cx="4487190" cy="646331"/>
          </a:xfrm>
          <a:prstGeom prst="rect">
            <a:avLst/>
          </a:prstGeom>
        </p:spPr>
        <p:txBody>
          <a:bodyPr wrap="none">
            <a:spAutoFit/>
          </a:bodyPr>
          <a:lstStyle/>
          <a:p>
            <a:pPr algn="ctr"/>
            <a:r>
              <a:rPr lang="uk-UA" b="1" dirty="0" smtClean="0">
                <a:latin typeface="Times New Roman" panose="02020603050405020304" pitchFamily="18" charset="0"/>
                <a:cs typeface="Times New Roman" panose="02020603050405020304" pitchFamily="18" charset="0"/>
              </a:rPr>
              <a:t>Пошук термінології в нормативній базі</a:t>
            </a:r>
          </a:p>
          <a:p>
            <a:r>
              <a:rPr lang="uk-UA" b="1" dirty="0" smtClean="0">
                <a:latin typeface="Times New Roman" panose="02020603050405020304" pitchFamily="18" charset="0"/>
                <a:cs typeface="Times New Roman" panose="02020603050405020304" pitchFamily="18" charset="0"/>
              </a:rPr>
              <a:t>https</a:t>
            </a:r>
            <a:r>
              <a:rPr lang="uk-UA" b="1" dirty="0">
                <a:latin typeface="Times New Roman" panose="02020603050405020304" pitchFamily="18" charset="0"/>
                <a:cs typeface="Times New Roman" panose="02020603050405020304" pitchFamily="18" charset="0"/>
              </a:rPr>
              <a:t>://zakon.rada.gov.ua/laws/main/termin</a:t>
            </a:r>
          </a:p>
        </p:txBody>
      </p:sp>
      <p:pic>
        <p:nvPicPr>
          <p:cNvPr id="6" name="Picture 4" descr="OSINT. Пошук інформації за допомогою відкритих джерел з документів  свинособак. - HackYourM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9" y="1865568"/>
            <a:ext cx="4446714" cy="1919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52052" y="1404006"/>
            <a:ext cx="10441858" cy="769441"/>
          </a:xfrm>
          <a:prstGeom prst="rect">
            <a:avLst/>
          </a:prstGeom>
        </p:spPr>
        <p:txBody>
          <a:bodyPr wrap="square">
            <a:spAutoFit/>
          </a:bodyPr>
          <a:lstStyle/>
          <a:p>
            <a:pPr algn="just"/>
            <a:r>
              <a:rPr lang="ru-RU" sz="2200" dirty="0" err="1">
                <a:solidFill>
                  <a:srgbClr val="002060"/>
                </a:solidFill>
                <a:latin typeface="Times New Roman" panose="02020603050405020304" pitchFamily="18" charset="0"/>
                <a:cs typeface="Times New Roman" panose="02020603050405020304" pitchFamily="18" charset="0"/>
              </a:rPr>
              <a:t>Сучасна</a:t>
            </a:r>
            <a:r>
              <a:rPr lang="ru-RU" sz="2200" dirty="0">
                <a:solidFill>
                  <a:srgbClr val="002060"/>
                </a:solidFill>
                <a:latin typeface="Times New Roman" panose="02020603050405020304" pitchFamily="18" charset="0"/>
                <a:cs typeface="Times New Roman" panose="02020603050405020304" pitchFamily="18" charset="0"/>
              </a:rPr>
              <a:t> </a:t>
            </a:r>
            <a:r>
              <a:rPr lang="ru-RU" sz="2200" dirty="0" err="1">
                <a:solidFill>
                  <a:srgbClr val="002060"/>
                </a:solidFill>
                <a:latin typeface="Times New Roman" panose="02020603050405020304" pitchFamily="18" charset="0"/>
                <a:cs typeface="Times New Roman" panose="02020603050405020304" pitchFamily="18" charset="0"/>
              </a:rPr>
              <a:t>інформаційно-правова</a:t>
            </a:r>
            <a:r>
              <a:rPr lang="ru-RU" sz="2200" dirty="0">
                <a:solidFill>
                  <a:srgbClr val="002060"/>
                </a:solidFill>
                <a:latin typeface="Times New Roman" panose="02020603050405020304" pitchFamily="18" charset="0"/>
                <a:cs typeface="Times New Roman" panose="02020603050405020304" pitchFamily="18" charset="0"/>
              </a:rPr>
              <a:t> система з </a:t>
            </a:r>
            <a:r>
              <a:rPr lang="ru-RU" sz="2200" dirty="0" err="1">
                <a:solidFill>
                  <a:srgbClr val="002060"/>
                </a:solidFill>
                <a:latin typeface="Times New Roman" panose="02020603050405020304" pitchFamily="18" charset="0"/>
                <a:cs typeface="Times New Roman" panose="02020603050405020304" pitchFamily="18" charset="0"/>
              </a:rPr>
              <a:t>повним</a:t>
            </a:r>
            <a:r>
              <a:rPr lang="ru-RU" sz="2200" dirty="0">
                <a:solidFill>
                  <a:srgbClr val="002060"/>
                </a:solidFill>
                <a:latin typeface="Times New Roman" panose="02020603050405020304" pitchFamily="18" charset="0"/>
                <a:cs typeface="Times New Roman" panose="02020603050405020304" pitchFamily="18" charset="0"/>
              </a:rPr>
              <a:t> </a:t>
            </a:r>
            <a:r>
              <a:rPr lang="ru-RU" sz="2200" dirty="0" err="1">
                <a:solidFill>
                  <a:srgbClr val="002060"/>
                </a:solidFill>
                <a:latin typeface="Times New Roman" panose="02020603050405020304" pitchFamily="18" charset="0"/>
                <a:cs typeface="Times New Roman" panose="02020603050405020304" pitchFamily="18" charset="0"/>
              </a:rPr>
              <a:t>обсягом</a:t>
            </a:r>
            <a:r>
              <a:rPr lang="ru-RU" sz="2200" dirty="0">
                <a:solidFill>
                  <a:srgbClr val="002060"/>
                </a:solidFill>
                <a:latin typeface="Times New Roman" panose="02020603050405020304" pitchFamily="18" charset="0"/>
                <a:cs typeface="Times New Roman" panose="02020603050405020304" pitchFamily="18" charset="0"/>
              </a:rPr>
              <a:t> </a:t>
            </a:r>
            <a:r>
              <a:rPr lang="ru-RU" sz="2200" dirty="0" err="1">
                <a:solidFill>
                  <a:srgbClr val="002060"/>
                </a:solidFill>
                <a:latin typeface="Times New Roman" panose="02020603050405020304" pitchFamily="18" charset="0"/>
                <a:cs typeface="Times New Roman" panose="02020603050405020304" pitchFamily="18" charset="0"/>
              </a:rPr>
              <a:t>головних</a:t>
            </a:r>
            <a:r>
              <a:rPr lang="ru-RU" sz="2200" dirty="0">
                <a:solidFill>
                  <a:srgbClr val="002060"/>
                </a:solidFill>
                <a:latin typeface="Times New Roman" panose="02020603050405020304" pitchFamily="18" charset="0"/>
                <a:cs typeface="Times New Roman" panose="02020603050405020304" pitchFamily="18" charset="0"/>
              </a:rPr>
              <a:t> </a:t>
            </a:r>
            <a:r>
              <a:rPr lang="ru-RU" sz="2200" dirty="0" err="1">
                <a:solidFill>
                  <a:srgbClr val="002060"/>
                </a:solidFill>
                <a:latin typeface="Times New Roman" panose="02020603050405020304" pitchFamily="18" charset="0"/>
                <a:cs typeface="Times New Roman" panose="02020603050405020304" pitchFamily="18" charset="0"/>
              </a:rPr>
              <a:t>нормативних</a:t>
            </a:r>
            <a:r>
              <a:rPr lang="ru-RU" sz="2200" dirty="0">
                <a:solidFill>
                  <a:srgbClr val="002060"/>
                </a:solidFill>
                <a:latin typeface="Times New Roman" panose="02020603050405020304" pitchFamily="18" charset="0"/>
                <a:cs typeface="Times New Roman" panose="02020603050405020304" pitchFamily="18" charset="0"/>
              </a:rPr>
              <a:t> </a:t>
            </a:r>
            <a:r>
              <a:rPr lang="ru-RU" sz="2200" dirty="0" err="1">
                <a:solidFill>
                  <a:srgbClr val="002060"/>
                </a:solidFill>
                <a:latin typeface="Times New Roman" panose="02020603050405020304" pitchFamily="18" charset="0"/>
                <a:cs typeface="Times New Roman" panose="02020603050405020304" pitchFamily="18" charset="0"/>
              </a:rPr>
              <a:t>документів</a:t>
            </a:r>
            <a:r>
              <a:rPr lang="ru-RU" sz="2200" dirty="0">
                <a:solidFill>
                  <a:srgbClr val="002060"/>
                </a:solidFill>
                <a:latin typeface="Times New Roman" panose="02020603050405020304" pitchFamily="18" charset="0"/>
                <a:cs typeface="Times New Roman" panose="02020603050405020304" pitchFamily="18" charset="0"/>
              </a:rPr>
              <a:t> </a:t>
            </a:r>
            <a:r>
              <a:rPr lang="ru-RU" sz="2200" dirty="0" err="1">
                <a:solidFill>
                  <a:srgbClr val="002060"/>
                </a:solidFill>
                <a:latin typeface="Times New Roman" panose="02020603050405020304" pitchFamily="18" charset="0"/>
                <a:cs typeface="Times New Roman" panose="02020603050405020304" pitchFamily="18" charset="0"/>
              </a:rPr>
              <a:t>України</a:t>
            </a:r>
            <a:r>
              <a:rPr lang="ru-RU" sz="2200" dirty="0">
                <a:solidFill>
                  <a:srgbClr val="002060"/>
                </a:solidFill>
                <a:latin typeface="Times New Roman" panose="02020603050405020304" pitchFamily="18" charset="0"/>
                <a:cs typeface="Times New Roman" panose="02020603050405020304" pitchFamily="18" charset="0"/>
              </a:rPr>
              <a:t> та </a:t>
            </a:r>
            <a:r>
              <a:rPr lang="ru-RU" sz="2200" dirty="0" err="1">
                <a:solidFill>
                  <a:srgbClr val="002060"/>
                </a:solidFill>
                <a:latin typeface="Times New Roman" panose="02020603050405020304" pitchFamily="18" charset="0"/>
                <a:cs typeface="Times New Roman" panose="02020603050405020304" pitchFamily="18" charset="0"/>
              </a:rPr>
              <a:t>законодавчими</a:t>
            </a:r>
            <a:r>
              <a:rPr lang="ru-RU" sz="2200" dirty="0">
                <a:solidFill>
                  <a:srgbClr val="002060"/>
                </a:solidFill>
                <a:latin typeface="Times New Roman" panose="02020603050405020304" pitchFamily="18" charset="0"/>
                <a:cs typeface="Times New Roman" panose="02020603050405020304" pitchFamily="18" charset="0"/>
              </a:rPr>
              <a:t> </a:t>
            </a:r>
            <a:r>
              <a:rPr lang="ru-RU" sz="2200" dirty="0" err="1">
                <a:solidFill>
                  <a:srgbClr val="002060"/>
                </a:solidFill>
                <a:latin typeface="Times New Roman" panose="02020603050405020304" pitchFamily="18" charset="0"/>
                <a:cs typeface="Times New Roman" panose="02020603050405020304" pitchFamily="18" charset="0"/>
              </a:rPr>
              <a:t>новаціями</a:t>
            </a:r>
            <a:r>
              <a:rPr lang="ru-RU" sz="2200" dirty="0">
                <a:solidFill>
                  <a:srgbClr val="002060"/>
                </a:solidFill>
                <a:latin typeface="Times New Roman" panose="02020603050405020304" pitchFamily="18" charset="0"/>
                <a:cs typeface="Times New Roman" panose="02020603050405020304" pitchFamily="18" charset="0"/>
              </a:rPr>
              <a:t>.</a:t>
            </a:r>
            <a:endParaRPr lang="uk-UA" sz="2200" dirty="0">
              <a:solidFill>
                <a:srgbClr val="002060"/>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1052052" y="599457"/>
            <a:ext cx="8310417" cy="430887"/>
          </a:xfrm>
          <a:prstGeom prst="rect">
            <a:avLst/>
          </a:prstGeom>
        </p:spPr>
        <p:txBody>
          <a:bodyPr wrap="none">
            <a:spAutoFit/>
          </a:bodyPr>
          <a:lstStyle/>
          <a:p>
            <a:r>
              <a:rPr lang="uk-UA" sz="2200" dirty="0" smtClean="0">
                <a:solidFill>
                  <a:srgbClr val="002060"/>
                </a:solidFill>
                <a:latin typeface="Times New Roman" panose="02020603050405020304" pitchFamily="18" charset="0"/>
                <a:cs typeface="Times New Roman" panose="02020603050405020304" pitchFamily="18" charset="0"/>
              </a:rPr>
              <a:t>Інформаційно-правова система </a:t>
            </a:r>
            <a:r>
              <a:rPr lang="uk-UA" sz="2200" dirty="0">
                <a:solidFill>
                  <a:srgbClr val="002060"/>
                </a:solidFill>
                <a:latin typeface="Times New Roman" panose="02020603050405020304" pitchFamily="18" charset="0"/>
                <a:cs typeface="Times New Roman" panose="02020603050405020304" pitchFamily="18" charset="0"/>
              </a:rPr>
              <a:t>підтримки </a:t>
            </a:r>
            <a:r>
              <a:rPr lang="uk-UA" sz="2200" dirty="0" smtClean="0">
                <a:solidFill>
                  <a:srgbClr val="002060"/>
                </a:solidFill>
                <a:latin typeface="Times New Roman" panose="02020603050405020304" pitchFamily="18" charset="0"/>
                <a:cs typeface="Times New Roman" panose="02020603050405020304" pitchFamily="18" charset="0"/>
              </a:rPr>
              <a:t>бізнесу </a:t>
            </a:r>
            <a:r>
              <a:rPr lang="uk-UA" sz="2200" b="1" dirty="0" smtClean="0">
                <a:solidFill>
                  <a:srgbClr val="002060"/>
                </a:solidFill>
                <a:latin typeface="Times New Roman" panose="02020603050405020304" pitchFamily="18" charset="0"/>
                <a:cs typeface="Times New Roman" panose="02020603050405020304" pitchFamily="18" charset="0"/>
              </a:rPr>
              <a:t>«ЛІГА:ЗАКОН»</a:t>
            </a:r>
            <a:endParaRPr lang="uk-UA" sz="2200" b="1" dirty="0">
              <a:solidFill>
                <a:srgbClr val="002060"/>
              </a:solidFill>
              <a:latin typeface="Times New Roman" panose="02020603050405020304" pitchFamily="18" charset="0"/>
              <a:cs typeface="Times New Roman" panose="02020603050405020304" pitchFamily="18" charset="0"/>
            </a:endParaRPr>
          </a:p>
        </p:txBody>
      </p:sp>
      <p:pic>
        <p:nvPicPr>
          <p:cNvPr id="11" name="Рисунок 10"/>
          <p:cNvPicPr>
            <a:picLocks noChangeAspect="1"/>
          </p:cNvPicPr>
          <p:nvPr/>
        </p:nvPicPr>
        <p:blipFill>
          <a:blip r:embed="rId2"/>
          <a:stretch>
            <a:fillRect/>
          </a:stretch>
        </p:blipFill>
        <p:spPr>
          <a:xfrm>
            <a:off x="3169674" y="2843366"/>
            <a:ext cx="5715000" cy="2095500"/>
          </a:xfrm>
          <a:prstGeom prst="rect">
            <a:avLst/>
          </a:prstGeom>
        </p:spPr>
      </p:pic>
      <p:sp>
        <p:nvSpPr>
          <p:cNvPr id="12" name="Прямоугольник 11"/>
          <p:cNvSpPr/>
          <p:nvPr/>
        </p:nvSpPr>
        <p:spPr>
          <a:xfrm>
            <a:off x="1052052" y="2547109"/>
            <a:ext cx="3150221" cy="430887"/>
          </a:xfrm>
          <a:prstGeom prst="rect">
            <a:avLst/>
          </a:prstGeom>
        </p:spPr>
        <p:txBody>
          <a:bodyPr wrap="none">
            <a:spAutoFit/>
          </a:bodyPr>
          <a:lstStyle/>
          <a:p>
            <a:r>
              <a:rPr lang="uk-UA" sz="2200" b="1" dirty="0">
                <a:latin typeface="Times New Roman" panose="02020603050405020304" pitchFamily="18" charset="0"/>
                <a:cs typeface="Times New Roman" panose="02020603050405020304" pitchFamily="18" charset="0"/>
              </a:rPr>
              <a:t>https://ips.ligazakon.net/</a:t>
            </a:r>
          </a:p>
        </p:txBody>
      </p:sp>
    </p:spTree>
    <p:extLst>
      <p:ext uri="{BB962C8B-B14F-4D97-AF65-F5344CB8AC3E}">
        <p14:creationId xmlns:p14="http://schemas.microsoft.com/office/powerpoint/2010/main" val="13743149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54116" y="1431592"/>
            <a:ext cx="8160621" cy="2443888"/>
          </a:xfrm>
          <a:prstGeom prst="rect">
            <a:avLst/>
          </a:prstGeom>
        </p:spPr>
      </p:pic>
      <p:pic>
        <p:nvPicPr>
          <p:cNvPr id="3" name="Рисунок 2"/>
          <p:cNvPicPr>
            <a:picLocks noChangeAspect="1"/>
          </p:cNvPicPr>
          <p:nvPr/>
        </p:nvPicPr>
        <p:blipFill>
          <a:blip r:embed="rId3"/>
          <a:stretch>
            <a:fillRect/>
          </a:stretch>
        </p:blipFill>
        <p:spPr>
          <a:xfrm>
            <a:off x="8606186" y="1500418"/>
            <a:ext cx="3192523" cy="2443888"/>
          </a:xfrm>
          <a:prstGeom prst="rect">
            <a:avLst/>
          </a:prstGeom>
        </p:spPr>
      </p:pic>
      <p:sp>
        <p:nvSpPr>
          <p:cNvPr id="5" name="Прямоугольник 4"/>
          <p:cNvSpPr/>
          <p:nvPr/>
        </p:nvSpPr>
        <p:spPr>
          <a:xfrm>
            <a:off x="2212258" y="618273"/>
            <a:ext cx="7757651" cy="430887"/>
          </a:xfrm>
          <a:prstGeom prst="rect">
            <a:avLst/>
          </a:prstGeom>
        </p:spPr>
        <p:txBody>
          <a:bodyPr wrap="square">
            <a:spAutoFit/>
          </a:bodyPr>
          <a:lstStyle/>
          <a:p>
            <a:pPr algn="ctr"/>
            <a:r>
              <a:rPr lang="uk-UA" sz="2200" b="1" dirty="0">
                <a:solidFill>
                  <a:srgbClr val="1F397F"/>
                </a:solidFill>
                <a:latin typeface="Times New Roman" panose="02020603050405020304" pitchFamily="18" charset="0"/>
                <a:cs typeface="Times New Roman" panose="02020603050405020304" pitchFamily="18" charset="0"/>
              </a:rPr>
              <a:t>Конфігурації інформаційно-правових систем ЛІГА:ЗАКОН</a:t>
            </a:r>
            <a:endParaRPr lang="uk-UA"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08889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173491" y="303537"/>
            <a:ext cx="4771563" cy="492443"/>
          </a:xfrm>
          <a:prstGeom prst="rect">
            <a:avLst/>
          </a:prstGeom>
          <a:noFill/>
        </p:spPr>
        <p:txBody>
          <a:bodyPr wrap="none" rtlCol="0">
            <a:spAutoFit/>
          </a:bodyPr>
          <a:lstStyle/>
          <a:p>
            <a:r>
              <a:rPr lang="uk-UA" sz="2600" b="1" dirty="0">
                <a:solidFill>
                  <a:srgbClr val="002060"/>
                </a:solidFill>
                <a:latin typeface="Times New Roman" panose="02020603050405020304" pitchFamily="18" charset="0"/>
                <a:cs typeface="Times New Roman" panose="02020603050405020304" pitchFamily="18" charset="0"/>
              </a:rPr>
              <a:t>2</a:t>
            </a:r>
            <a:r>
              <a:rPr lang="uk-UA" sz="2600" b="1" dirty="0" smtClean="0">
                <a:solidFill>
                  <a:srgbClr val="002060"/>
                </a:solidFill>
                <a:latin typeface="Times New Roman" panose="02020603050405020304" pitchFamily="18" charset="0"/>
                <a:cs typeface="Times New Roman" panose="02020603050405020304" pitchFamily="18" charset="0"/>
              </a:rPr>
              <a:t>. Пошук наукових публікацій</a:t>
            </a:r>
            <a:endParaRPr lang="uk-UA" sz="2600" b="1" dirty="0">
              <a:solidFill>
                <a:srgbClr val="002060"/>
              </a:solidFill>
              <a:latin typeface="Times New Roman" panose="02020603050405020304" pitchFamily="18" charset="0"/>
              <a:cs typeface="Times New Roman" panose="02020603050405020304" pitchFamily="18" charset="0"/>
            </a:endParaRPr>
          </a:p>
        </p:txBody>
      </p:sp>
      <p:pic>
        <p:nvPicPr>
          <p:cNvPr id="11266" name="Picture 2" descr="Do you use Google Scholar@UCSF? - UCSF Libr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8169" y="1313019"/>
            <a:ext cx="6658180" cy="4447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2634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2477731" y="696378"/>
            <a:ext cx="9507792" cy="526297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600" b="1"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1.</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Як знайти точну фразу або форму слова?</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За допомогою оператора »«. Візьміть фразу або слово в лапки, і </a:t>
            </a:r>
            <a:r>
              <a:rPr kumimoji="0" lang="uk-UA" altLang="uk-UA" sz="1600" b="0" i="0" u="none" strike="noStrike" cap="none" normalizeH="0" baseline="0" dirty="0" err="1" smtClean="0">
                <a:ln>
                  <a:noFill/>
                </a:ln>
                <a:solidFill>
                  <a:schemeClr val="accent5">
                    <a:lumMod val="50000"/>
                  </a:schemeClr>
                </a:solidFill>
                <a:effectLst/>
                <a:latin typeface="Times New Roman" panose="02020603050405020304" pitchFamily="18" charset="0"/>
                <a:cs typeface="Times New Roman" panose="02020603050405020304" pitchFamily="18" charset="0"/>
              </a:rPr>
              <a:t>Google</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буде шукати веб-сторінки, де є точно така фраза (форма слова).</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600" b="1"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Приклад:</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a:t>
            </a:r>
            <a:r>
              <a:rPr kumimoji="0" lang="uk-UA" altLang="uk-UA" sz="1600" b="0" i="0" u="none" strike="noStrike" cap="none" normalizeH="0" baseline="0" dirty="0" err="1" smtClean="0">
                <a:ln>
                  <a:noFill/>
                </a:ln>
                <a:solidFill>
                  <a:schemeClr val="accent5">
                    <a:lumMod val="50000"/>
                  </a:schemeClr>
                </a:solidFill>
                <a:effectLst/>
                <a:latin typeface="Times New Roman" panose="02020603050405020304" pitchFamily="18" charset="0"/>
                <a:cs typeface="Times New Roman" panose="02020603050405020304" pitchFamily="18" charset="0"/>
              </a:rPr>
              <a:t>науковометрична</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база»]</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600" b="1"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2.</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Як знайти цитату, в якій </a:t>
            </a:r>
            <a:r>
              <a:rPr kumimoji="0" lang="uk-UA" altLang="uk-UA" sz="1600" b="0" i="0" u="none" strike="noStrike" cap="none" normalizeH="0" baseline="0" dirty="0" err="1" smtClean="0">
                <a:ln>
                  <a:noFill/>
                </a:ln>
                <a:solidFill>
                  <a:schemeClr val="accent5">
                    <a:lumMod val="50000"/>
                  </a:schemeClr>
                </a:solidFill>
                <a:effectLst/>
                <a:latin typeface="Times New Roman" panose="02020603050405020304" pitchFamily="18" charset="0"/>
                <a:cs typeface="Times New Roman" panose="02020603050405020304" pitchFamily="18" charset="0"/>
              </a:rPr>
              <a:t>пропущено</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слово?</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Забули слово в цитаті? Візьміть всю цитату в лапки, а замість пропущеного слова </a:t>
            </a:r>
            <a:r>
              <a:rPr kumimoji="0" lang="uk-UA" altLang="uk-UA" sz="1600" b="0" i="0" u="none" strike="noStrike" cap="none" normalizeH="0" baseline="0" dirty="0" err="1" smtClean="0">
                <a:ln>
                  <a:noFill/>
                </a:ln>
                <a:solidFill>
                  <a:schemeClr val="accent5">
                    <a:lumMod val="50000"/>
                  </a:schemeClr>
                </a:solidFill>
                <a:effectLst/>
                <a:latin typeface="Times New Roman" panose="02020603050405020304" pitchFamily="18" charset="0"/>
                <a:cs typeface="Times New Roman" panose="02020603050405020304" pitchFamily="18" charset="0"/>
              </a:rPr>
              <a:t>поставте</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зірочку *. Цитата знайдеться разом з забутим словом.</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600" b="1"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Приклад:</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["місія університету сприяти кожному * служити людині, суспільству"]</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600" b="1"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3.</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Як знайти будь-які з кількох слів?</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Просто перерахуйте всі підходящі варіанти через вертикальний </a:t>
            </a:r>
            <a:r>
              <a:rPr kumimoji="0" lang="uk-UA" altLang="uk-UA" sz="1600" b="0" i="0" u="none" strike="noStrike" cap="none" normalizeH="0" baseline="0" dirty="0" err="1" smtClean="0">
                <a:ln>
                  <a:noFill/>
                </a:ln>
                <a:solidFill>
                  <a:schemeClr val="accent5">
                    <a:lumMod val="50000"/>
                  </a:schemeClr>
                </a:solidFill>
                <a:effectLst/>
                <a:latin typeface="Times New Roman" panose="02020603050405020304" pitchFamily="18" charset="0"/>
                <a:cs typeface="Times New Roman" panose="02020603050405020304" pitchFamily="18" charset="0"/>
              </a:rPr>
              <a:t>слеш</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 </a:t>
            </a:r>
            <a:r>
              <a:rPr kumimoji="0" lang="uk-UA" altLang="uk-UA" sz="1600" b="0" i="0" u="none" strike="noStrike" cap="none" normalizeH="0" baseline="0" dirty="0" err="1" smtClean="0">
                <a:ln>
                  <a:noFill/>
                </a:ln>
                <a:solidFill>
                  <a:schemeClr val="accent5">
                    <a:lumMod val="50000"/>
                  </a:schemeClr>
                </a:solidFill>
                <a:effectLst/>
                <a:latin typeface="Times New Roman" panose="02020603050405020304" pitchFamily="18" charset="0"/>
                <a:cs typeface="Times New Roman" panose="02020603050405020304" pitchFamily="18" charset="0"/>
              </a:rPr>
              <a:t>Google</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буде шукати документи з будь-яким з цих слів.</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600" b="1"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Приклад:</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[мудл | </a:t>
            </a:r>
            <a:r>
              <a:rPr kumimoji="0" lang="uk-UA" altLang="uk-UA" sz="1600" b="0" i="0" u="none" strike="noStrike" cap="none" normalizeH="0" baseline="0" dirty="0" err="1" smtClean="0">
                <a:ln>
                  <a:noFill/>
                </a:ln>
                <a:solidFill>
                  <a:schemeClr val="accent5">
                    <a:lumMod val="50000"/>
                  </a:schemeClr>
                </a:solidFill>
                <a:effectLst/>
                <a:latin typeface="Times New Roman" panose="02020603050405020304" pitchFamily="18" charset="0"/>
                <a:cs typeface="Times New Roman" panose="02020603050405020304" pitchFamily="18" charset="0"/>
              </a:rPr>
              <a:t>енк</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600" b="1"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4.</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Як знайти слова в межах одного речення?</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Використовуйте оператор з іменем «</a:t>
            </a:r>
            <a:r>
              <a:rPr kumimoji="0" lang="uk-UA" altLang="uk-UA" sz="1600" b="0" i="0" u="none" strike="noStrike" cap="none" normalizeH="0" baseline="0" dirty="0" err="1" smtClean="0">
                <a:ln>
                  <a:noFill/>
                </a:ln>
                <a:solidFill>
                  <a:schemeClr val="accent5">
                    <a:lumMod val="50000"/>
                  </a:schemeClr>
                </a:solidFill>
                <a:effectLst/>
                <a:latin typeface="Times New Roman" panose="02020603050405020304" pitchFamily="18" charset="0"/>
                <a:cs typeface="Times New Roman" panose="02020603050405020304" pitchFamily="18" charset="0"/>
              </a:rPr>
              <a:t>амперсанд</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 &amp;. Якщо з'єднати слова </a:t>
            </a:r>
            <a:r>
              <a:rPr kumimoji="0" lang="uk-UA" altLang="uk-UA" sz="1600" b="0" i="0" u="none" strike="noStrike" cap="none" normalizeH="0" baseline="0" dirty="0" err="1" smtClean="0">
                <a:ln>
                  <a:noFill/>
                </a:ln>
                <a:solidFill>
                  <a:schemeClr val="accent5">
                    <a:lumMod val="50000"/>
                  </a:schemeClr>
                </a:solidFill>
                <a:effectLst/>
                <a:latin typeface="Times New Roman" panose="02020603050405020304" pitchFamily="18" charset="0"/>
                <a:cs typeface="Times New Roman" panose="02020603050405020304" pitchFamily="18" charset="0"/>
              </a:rPr>
              <a:t>амперсандом</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a:t>
            </a:r>
            <a:r>
              <a:rPr kumimoji="0" lang="uk-UA" altLang="uk-UA" sz="1600" b="0" i="0" u="none" strike="noStrike" cap="none" normalizeH="0" baseline="0" dirty="0" err="1" smtClean="0">
                <a:ln>
                  <a:noFill/>
                </a:ln>
                <a:solidFill>
                  <a:schemeClr val="accent5">
                    <a:lumMod val="50000"/>
                  </a:schemeClr>
                </a:solidFill>
                <a:effectLst/>
                <a:latin typeface="Times New Roman" panose="02020603050405020304" pitchFamily="18" charset="0"/>
                <a:cs typeface="Times New Roman" panose="02020603050405020304" pitchFamily="18" charset="0"/>
              </a:rPr>
              <a:t>Google</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знайде документи, де ці слова стоять в одному реченні.</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600" b="1"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Приклад:</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[КУБГ &amp; електронні ресурси]</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600" b="1"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5.</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Як знайти документ, що містить певне слово</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600" b="0" i="0" u="none" strike="noStrike" cap="none" normalizeH="0" baseline="0" dirty="0" err="1" smtClean="0">
                <a:ln>
                  <a:noFill/>
                </a:ln>
                <a:solidFill>
                  <a:schemeClr val="accent5">
                    <a:lumMod val="50000"/>
                  </a:schemeClr>
                </a:solidFill>
                <a:effectLst/>
                <a:latin typeface="Times New Roman" panose="02020603050405020304" pitchFamily="18" charset="0"/>
                <a:cs typeface="Times New Roman" panose="02020603050405020304" pitchFamily="18" charset="0"/>
              </a:rPr>
              <a:t>Поставте</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перед потрібним словом плюс, не відділяючи його від слова пропуском. У запит можна включити кілька обов'язкових слів.</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600" b="1"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Приклад:</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[студентам +</a:t>
            </a:r>
            <a:r>
              <a:rPr kumimoji="0" lang="uk-UA" altLang="uk-UA" sz="1600" b="0" i="0" u="none" strike="noStrike" cap="none" normalizeH="0" baseline="0" dirty="0" err="1" smtClean="0">
                <a:ln>
                  <a:noFill/>
                </a:ln>
                <a:solidFill>
                  <a:schemeClr val="accent5">
                    <a:lumMod val="50000"/>
                  </a:schemeClr>
                </a:solidFill>
                <a:effectLst/>
                <a:latin typeface="Times New Roman" panose="02020603050405020304" pitchFamily="18" charset="0"/>
                <a:cs typeface="Times New Roman" panose="02020603050405020304" pitchFamily="18" charset="0"/>
              </a:rPr>
              <a:t>грінченківцям</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endParaRPr>
          </a:p>
        </p:txBody>
      </p:sp>
      <p:pic>
        <p:nvPicPr>
          <p:cNvPr id="9222" name="Picture 6" descr="Что такое лайфхак - значение и примеры"/>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513058" cy="1543665"/>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3313470" y="163523"/>
            <a:ext cx="8347587" cy="369332"/>
          </a:xfrm>
          <a:prstGeom prst="rect">
            <a:avLst/>
          </a:prstGeom>
        </p:spPr>
        <p:txBody>
          <a:bodyPr wrap="square">
            <a:spAutoFit/>
          </a:bodyPr>
          <a:lstStyle/>
          <a:p>
            <a:pPr algn="ctr"/>
            <a:r>
              <a:rPr lang="ru-RU" b="1" dirty="0" err="1" smtClean="0">
                <a:solidFill>
                  <a:schemeClr val="accent5">
                    <a:lumMod val="50000"/>
                  </a:schemeClr>
                </a:solidFill>
                <a:latin typeface="Arial" panose="020B0604020202020204" pitchFamily="34" charset="0"/>
              </a:rPr>
              <a:t>Пошук</a:t>
            </a:r>
            <a:r>
              <a:rPr lang="ru-RU" b="1" dirty="0" smtClean="0">
                <a:solidFill>
                  <a:schemeClr val="accent5">
                    <a:lumMod val="50000"/>
                  </a:schemeClr>
                </a:solidFill>
                <a:latin typeface="Arial" panose="020B0604020202020204" pitchFamily="34" charset="0"/>
              </a:rPr>
              <a:t> </a:t>
            </a:r>
            <a:r>
              <a:rPr lang="ru-RU" b="1" dirty="0" err="1">
                <a:solidFill>
                  <a:schemeClr val="accent5">
                    <a:lumMod val="50000"/>
                  </a:schemeClr>
                </a:solidFill>
                <a:latin typeface="Arial" panose="020B0604020202020204" pitchFamily="34" charset="0"/>
              </a:rPr>
              <a:t>інформаційних</a:t>
            </a:r>
            <a:r>
              <a:rPr lang="ru-RU" b="1" dirty="0">
                <a:solidFill>
                  <a:schemeClr val="accent5">
                    <a:lumMod val="50000"/>
                  </a:schemeClr>
                </a:solidFill>
                <a:latin typeface="Arial" panose="020B0604020202020204" pitchFamily="34" charset="0"/>
              </a:rPr>
              <a:t> </a:t>
            </a:r>
            <a:r>
              <a:rPr lang="ru-RU" b="1" dirty="0" err="1">
                <a:solidFill>
                  <a:schemeClr val="accent5">
                    <a:lumMod val="50000"/>
                  </a:schemeClr>
                </a:solidFill>
                <a:latin typeface="Arial" panose="020B0604020202020204" pitchFamily="34" charset="0"/>
              </a:rPr>
              <a:t>матеріалів</a:t>
            </a:r>
            <a:r>
              <a:rPr lang="ru-RU" b="1" dirty="0">
                <a:solidFill>
                  <a:schemeClr val="accent5">
                    <a:lumMod val="50000"/>
                  </a:schemeClr>
                </a:solidFill>
                <a:latin typeface="Arial" panose="020B0604020202020204" pitchFamily="34" charset="0"/>
              </a:rPr>
              <a:t> в </a:t>
            </a:r>
            <a:r>
              <a:rPr lang="ru-RU" b="1" dirty="0" err="1" smtClean="0">
                <a:solidFill>
                  <a:schemeClr val="accent5">
                    <a:lumMod val="50000"/>
                  </a:schemeClr>
                </a:solidFill>
                <a:latin typeface="Arial" panose="020B0604020202020204" pitchFamily="34" charset="0"/>
              </a:rPr>
              <a:t>Google</a:t>
            </a:r>
            <a:endParaRPr lang="ru-RU" b="1" i="0" dirty="0">
              <a:solidFill>
                <a:schemeClr val="accent5">
                  <a:lumMod val="50000"/>
                </a:schemeClr>
              </a:solidFill>
              <a:effectLst/>
              <a:latin typeface="Arial" panose="020B0604020202020204" pitchFamily="34" charset="0"/>
            </a:endParaRPr>
          </a:p>
        </p:txBody>
      </p:sp>
    </p:spTree>
    <p:extLst>
      <p:ext uri="{BB962C8B-B14F-4D97-AF65-F5344CB8AC3E}">
        <p14:creationId xmlns:p14="http://schemas.microsoft.com/office/powerpoint/2010/main" val="170403254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Житомирська політехніка">
      <a:dk1>
        <a:srgbClr val="224D83"/>
      </a:dk1>
      <a:lt1>
        <a:sysClr val="window" lastClr="FFFFFF"/>
      </a:lt1>
      <a:dk2>
        <a:srgbClr val="FFFFFF"/>
      </a:dk2>
      <a:lt2>
        <a:srgbClr val="224D83"/>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Житомирська політехніка">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Офіс">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2995</TotalTime>
  <Words>1917</Words>
  <Application>Microsoft Office PowerPoint</Application>
  <PresentationFormat>Широкоэкранный</PresentationFormat>
  <Paragraphs>132</Paragraphs>
  <Slides>25</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25</vt:i4>
      </vt:variant>
    </vt:vector>
  </HeadingPairs>
  <TitlesOfParts>
    <vt:vector size="31" baseType="lpstr">
      <vt:lpstr>Aptos</vt:lpstr>
      <vt:lpstr>Arial</vt:lpstr>
      <vt:lpstr>Montserrat</vt:lpstr>
      <vt:lpstr>Montserrat ExtraBold</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Новосьолов Іван Володимирович</dc:creator>
  <cp:lastModifiedBy>Пользователь Windows</cp:lastModifiedBy>
  <cp:revision>141</cp:revision>
  <dcterms:created xsi:type="dcterms:W3CDTF">2023-01-12T09:20:21Z</dcterms:created>
  <dcterms:modified xsi:type="dcterms:W3CDTF">2024-10-12T07:42:23Z</dcterms:modified>
</cp:coreProperties>
</file>