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8" r:id="rId3"/>
    <p:sldId id="269" r:id="rId4"/>
    <p:sldId id="257" r:id="rId5"/>
    <p:sldId id="270" r:id="rId6"/>
    <p:sldId id="271" r:id="rId7"/>
    <p:sldId id="273" r:id="rId8"/>
    <p:sldId id="263" r:id="rId9"/>
    <p:sldId id="264" r:id="rId10"/>
    <p:sldId id="274" r:id="rId11"/>
    <p:sldId id="272" r:id="rId12"/>
    <p:sldId id="259" r:id="rId13"/>
    <p:sldId id="260" r:id="rId14"/>
    <p:sldId id="275" r:id="rId15"/>
    <p:sldId id="276" r:id="rId16"/>
    <p:sldId id="277"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3" autoAdjust="0"/>
  </p:normalViewPr>
  <p:slideViewPr>
    <p:cSldViewPr snapToGrid="0">
      <p:cViewPr varScale="1">
        <p:scale>
          <a:sx n="45" d="100"/>
          <a:sy n="45" d="100"/>
        </p:scale>
        <p:origin x="58"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26731-09A0-4A83-8B9A-F012465A3A64}" type="datetimeFigureOut">
              <a:rPr lang="uk-UA" smtClean="0"/>
              <a:t>04.03.2025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499B9-4A6A-49A7-A470-08B13C64C2B5}" type="slidenum">
              <a:rPr lang="uk-UA" smtClean="0"/>
              <a:t>‹№›</a:t>
            </a:fld>
            <a:endParaRPr lang="uk-UA"/>
          </a:p>
        </p:txBody>
      </p:sp>
    </p:spTree>
    <p:extLst>
      <p:ext uri="{BB962C8B-B14F-4D97-AF65-F5344CB8AC3E}">
        <p14:creationId xmlns:p14="http://schemas.microsoft.com/office/powerpoint/2010/main" val="209467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E23F8DA-F33A-4D3A-A4A2-2A408D630FF2}"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50206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144872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425820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white">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58662D7-CF46-F937-6492-FE3D6164B073}"/>
              </a:ext>
            </a:extLst>
          </p:cNvPr>
          <p:cNvSpPr>
            <a:spLocks noGrp="1"/>
          </p:cNvSpPr>
          <p:nvPr>
            <p:ph type="ctrTitle"/>
          </p:nvPr>
        </p:nvSpPr>
        <p:spPr>
          <a:xfrm>
            <a:off x="0" y="824687"/>
            <a:ext cx="10191549" cy="1639937"/>
          </a:xfrm>
          <a:custGeom>
            <a:avLst/>
            <a:gdLst>
              <a:gd name="connsiteX0" fmla="*/ 0 w 10191549"/>
              <a:gd name="connsiteY0" fmla="*/ 0 h 1639937"/>
              <a:gd name="connsiteX1" fmla="*/ 135109 w 10191549"/>
              <a:gd name="connsiteY1" fmla="*/ 0 h 1639937"/>
              <a:gd name="connsiteX2" fmla="*/ 826338 w 10191549"/>
              <a:gd name="connsiteY2" fmla="*/ 0 h 1639937"/>
              <a:gd name="connsiteX3" fmla="*/ 9743633 w 10191549"/>
              <a:gd name="connsiteY3" fmla="*/ 0 h 1639937"/>
              <a:gd name="connsiteX4" fmla="*/ 10191549 w 10191549"/>
              <a:gd name="connsiteY4" fmla="*/ 1639937 h 1639937"/>
              <a:gd name="connsiteX5" fmla="*/ 826338 w 10191549"/>
              <a:gd name="connsiteY5" fmla="*/ 1639937 h 1639937"/>
              <a:gd name="connsiteX6" fmla="*/ 583025 w 10191549"/>
              <a:gd name="connsiteY6" fmla="*/ 1639937 h 1639937"/>
              <a:gd name="connsiteX7" fmla="*/ 0 w 10191549"/>
              <a:gd name="connsiteY7" fmla="*/ 1639937 h 16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549" h="1639937">
                <a:moveTo>
                  <a:pt x="0" y="0"/>
                </a:moveTo>
                <a:lnTo>
                  <a:pt x="135109" y="0"/>
                </a:lnTo>
                <a:lnTo>
                  <a:pt x="826338" y="0"/>
                </a:lnTo>
                <a:lnTo>
                  <a:pt x="9743633" y="0"/>
                </a:lnTo>
                <a:lnTo>
                  <a:pt x="10191549" y="1639937"/>
                </a:lnTo>
                <a:lnTo>
                  <a:pt x="826338" y="1639937"/>
                </a:lnTo>
                <a:lnTo>
                  <a:pt x="583025" y="1639937"/>
                </a:lnTo>
                <a:lnTo>
                  <a:pt x="0" y="1639937"/>
                </a:lnTo>
                <a:close/>
              </a:path>
            </a:pathLst>
          </a:custGeom>
          <a:solidFill>
            <a:schemeClr val="accent2"/>
          </a:solidFill>
        </p:spPr>
        <p:txBody>
          <a:bodyPr wrap="square" lIns="914400" rIns="182880" anchor="ctr">
            <a:noAutofit/>
          </a:bodyPr>
          <a:lstStyle>
            <a:lvl1pPr algn="l">
              <a:defRPr sz="3200" cap="all" spc="300" baseline="0">
                <a:solidFill>
                  <a:schemeClr val="bg1"/>
                </a:solidFill>
                <a:latin typeface="+mj-lt"/>
              </a:defRPr>
            </a:lvl1pPr>
          </a:lstStyle>
          <a:p>
            <a:endParaRPr lang="en-US" dirty="0"/>
          </a:p>
        </p:txBody>
      </p:sp>
      <p:sp>
        <p:nvSpPr>
          <p:cNvPr id="11" name="Content Placeholder 27">
            <a:extLst>
              <a:ext uri="{FF2B5EF4-FFF2-40B4-BE49-F238E27FC236}">
                <a16:creationId xmlns:a16="http://schemas.microsoft.com/office/drawing/2014/main" id="{4029C93B-5794-90B2-3E4E-BDE0F550768E}"/>
              </a:ext>
            </a:extLst>
          </p:cNvPr>
          <p:cNvSpPr>
            <a:spLocks noGrp="1"/>
          </p:cNvSpPr>
          <p:nvPr>
            <p:ph sz="quarter" idx="15"/>
          </p:nvPr>
        </p:nvSpPr>
        <p:spPr>
          <a:xfrm>
            <a:off x="822960" y="2843784"/>
            <a:ext cx="3739896" cy="3191256"/>
          </a:xfrm>
        </p:spPr>
        <p:txBody>
          <a:bodyPr/>
          <a:lstStyle>
            <a:lvl1pPr marL="0" indent="0">
              <a:lnSpc>
                <a:spcPct val="100000"/>
              </a:lnSpc>
              <a:buNone/>
              <a:defRPr sz="1800" b="1" cap="all" spc="100" baseline="0">
                <a:solidFill>
                  <a:schemeClr val="tx1"/>
                </a:solidFill>
              </a:defRPr>
            </a:lvl1pPr>
            <a:lvl2pPr marL="342900" indent="-342900">
              <a:lnSpc>
                <a:spcPct val="100000"/>
              </a:lnSpc>
              <a:spcBef>
                <a:spcPts val="1000"/>
              </a:spcBef>
              <a:buFont typeface="+mj-lt"/>
              <a:buAutoNum type="arabicPeriod"/>
              <a:defRPr sz="1800" spc="100">
                <a:solidFill>
                  <a:schemeClr val="tx1"/>
                </a:solidFill>
              </a:defRPr>
            </a:lvl2pPr>
            <a:lvl3pPr marL="731520" indent="-347472">
              <a:lnSpc>
                <a:spcPct val="100000"/>
              </a:lnSpc>
              <a:spcBef>
                <a:spcPts val="1000"/>
              </a:spcBef>
              <a:buFont typeface="+mj-lt"/>
              <a:buAutoNum type="alphaLcPeriod"/>
              <a:defRPr sz="1800" spc="100">
                <a:solidFill>
                  <a:schemeClr val="tx1"/>
                </a:solidFill>
              </a:defRPr>
            </a:lvl3pPr>
            <a:lvl4pPr marL="1097280" indent="-347472">
              <a:lnSpc>
                <a:spcPct val="100000"/>
              </a:lnSpc>
              <a:buFont typeface="+mj-lt"/>
              <a:buAutoNum type="arabicParenR"/>
              <a:defRPr sz="1600" spc="100">
                <a:solidFill>
                  <a:schemeClr val="tx1"/>
                </a:solidFill>
              </a:defRPr>
            </a:lvl4pPr>
            <a:lvl5pPr marL="1463040" indent="-347472">
              <a:lnSpc>
                <a:spcPct val="100000"/>
              </a:lnSpc>
              <a:buFont typeface="+mj-lt"/>
              <a:buAutoNum type="alphaLcParenR"/>
              <a:defRPr sz="1600" spc="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7">
            <a:extLst>
              <a:ext uri="{FF2B5EF4-FFF2-40B4-BE49-F238E27FC236}">
                <a16:creationId xmlns:a16="http://schemas.microsoft.com/office/drawing/2014/main" id="{BC942EEA-C86E-05B1-BF5C-6F13A52F5BDB}"/>
              </a:ext>
            </a:extLst>
          </p:cNvPr>
          <p:cNvSpPr>
            <a:spLocks noGrp="1"/>
          </p:cNvSpPr>
          <p:nvPr>
            <p:ph sz="quarter" idx="16"/>
          </p:nvPr>
        </p:nvSpPr>
        <p:spPr>
          <a:xfrm>
            <a:off x="5074920" y="2843784"/>
            <a:ext cx="5824728" cy="3191256"/>
          </a:xfrm>
        </p:spPr>
        <p:txBody>
          <a:bodyPr/>
          <a:lstStyle>
            <a:lvl1pPr marL="0" indent="0">
              <a:lnSpc>
                <a:spcPct val="100000"/>
              </a:lnSpc>
              <a:buNone/>
              <a:defRPr sz="1800" b="1" cap="all" spc="100" baseline="0">
                <a:solidFill>
                  <a:schemeClr val="tx1"/>
                </a:solidFill>
              </a:defRPr>
            </a:lvl1pPr>
            <a:lvl2pPr marL="0" indent="0">
              <a:lnSpc>
                <a:spcPct val="100000"/>
              </a:lnSpc>
              <a:spcBef>
                <a:spcPts val="1000"/>
              </a:spcBef>
              <a:buNone/>
              <a:defRPr sz="1800" spc="100">
                <a:solidFill>
                  <a:schemeClr val="tx1"/>
                </a:solidFill>
              </a:defRPr>
            </a:lvl2pPr>
            <a:lvl3pPr marL="283464" indent="-283464">
              <a:lnSpc>
                <a:spcPct val="100000"/>
              </a:lnSpc>
              <a:spcBef>
                <a:spcPts val="1000"/>
              </a:spcBef>
              <a:defRPr sz="1800" spc="100">
                <a:solidFill>
                  <a:schemeClr val="tx1"/>
                </a:solidFill>
              </a:defRPr>
            </a:lvl3pPr>
            <a:lvl4pPr marL="548640" indent="-283464">
              <a:lnSpc>
                <a:spcPct val="100000"/>
              </a:lnSpc>
              <a:defRPr sz="1600" spc="100">
                <a:solidFill>
                  <a:schemeClr val="tx1"/>
                </a:solidFill>
              </a:defRPr>
            </a:lvl4pPr>
            <a:lvl5pPr marL="822960" indent="-283464">
              <a:lnSpc>
                <a:spcPct val="100000"/>
              </a:lnSpc>
              <a:defRPr sz="1600" spc="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FF4D7FE7-14AE-6C8F-B799-1BD57470E8FA}"/>
              </a:ext>
            </a:extLst>
          </p:cNvPr>
          <p:cNvCxnSpPr>
            <a:cxnSpLocks/>
          </p:cNvCxnSpPr>
          <p:nvPr userDrawn="1"/>
        </p:nvCxnSpPr>
        <p:spPr>
          <a:xfrm flipH="1" flipV="1">
            <a:off x="10191549" y="0"/>
            <a:ext cx="2000451"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45BFC1-4E9D-0F01-ED91-44F27D54EE88}"/>
              </a:ext>
            </a:extLst>
          </p:cNvPr>
          <p:cNvCxnSpPr>
            <a:cxnSpLocks/>
          </p:cNvCxnSpPr>
          <p:nvPr userDrawn="1"/>
        </p:nvCxnSpPr>
        <p:spPr>
          <a:xfrm flipH="1" flipV="1">
            <a:off x="0" y="3406587"/>
            <a:ext cx="1006763" cy="34514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Date Placeholder 25">
            <a:extLst>
              <a:ext uri="{FF2B5EF4-FFF2-40B4-BE49-F238E27FC236}">
                <a16:creationId xmlns:a16="http://schemas.microsoft.com/office/drawing/2014/main" id="{1508553F-E814-00F0-D6A7-5573C7951142}"/>
              </a:ext>
            </a:extLst>
          </p:cNvPr>
          <p:cNvSpPr>
            <a:spLocks noGrp="1"/>
          </p:cNvSpPr>
          <p:nvPr>
            <p:ph type="dt" sz="half" idx="17"/>
          </p:nvPr>
        </p:nvSpPr>
        <p:spPr/>
        <p:txBody>
          <a:bodyPr/>
          <a:lstStyle/>
          <a:p>
            <a:r>
              <a:rPr lang="en-US"/>
              <a:t>20XX</a:t>
            </a:r>
            <a:endParaRPr lang="en-US" dirty="0"/>
          </a:p>
        </p:txBody>
      </p:sp>
      <p:sp>
        <p:nvSpPr>
          <p:cNvPr id="27" name="Footer Placeholder 26">
            <a:extLst>
              <a:ext uri="{FF2B5EF4-FFF2-40B4-BE49-F238E27FC236}">
                <a16:creationId xmlns:a16="http://schemas.microsoft.com/office/drawing/2014/main" id="{1449FFC7-A582-FD77-53A9-CF0B7F2D1B7A}"/>
              </a:ext>
            </a:extLst>
          </p:cNvPr>
          <p:cNvSpPr>
            <a:spLocks noGrp="1"/>
          </p:cNvSpPr>
          <p:nvPr>
            <p:ph type="ftr" sz="quarter" idx="18"/>
          </p:nvPr>
        </p:nvSpPr>
        <p:spPr/>
        <p:txBody>
          <a:bodyPr/>
          <a:lstStyle/>
          <a:p>
            <a:r>
              <a:rPr lang="en-US" dirty="0"/>
              <a:t>PRESENTATION TITLE</a:t>
            </a:r>
          </a:p>
        </p:txBody>
      </p:sp>
      <p:sp>
        <p:nvSpPr>
          <p:cNvPr id="28" name="Slide Number Placeholder 27">
            <a:extLst>
              <a:ext uri="{FF2B5EF4-FFF2-40B4-BE49-F238E27FC236}">
                <a16:creationId xmlns:a16="http://schemas.microsoft.com/office/drawing/2014/main" id="{3E86B4DA-B745-BBB9-6AFB-CC6723232CEE}"/>
              </a:ext>
            </a:extLst>
          </p:cNvPr>
          <p:cNvSpPr>
            <a:spLocks noGrp="1"/>
          </p:cNvSpPr>
          <p:nvPr>
            <p:ph type="sldNum" sz="quarter" idx="19"/>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5129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772D93E-C550-4461-E6B7-EBCA7CAEC8DF}"/>
              </a:ext>
            </a:extLst>
          </p:cNvPr>
          <p:cNvCxnSpPr>
            <a:cxnSpLocks/>
          </p:cNvCxnSpPr>
          <p:nvPr userDrawn="1"/>
        </p:nvCxnSpPr>
        <p:spPr>
          <a:xfrm rot="10800000" flipV="1">
            <a:off x="0" y="0"/>
            <a:ext cx="1006763" cy="34514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21">
            <a:extLst>
              <a:ext uri="{FF2B5EF4-FFF2-40B4-BE49-F238E27FC236}">
                <a16:creationId xmlns:a16="http://schemas.microsoft.com/office/drawing/2014/main" id="{3A7F7468-D0CF-4B30-965A-D9066D6C288F}"/>
              </a:ext>
            </a:extLst>
          </p:cNvPr>
          <p:cNvSpPr>
            <a:spLocks noGrp="1"/>
          </p:cNvSpPr>
          <p:nvPr>
            <p:ph type="ctrTitle"/>
          </p:nvPr>
        </p:nvSpPr>
        <p:spPr>
          <a:xfrm>
            <a:off x="6610" y="824686"/>
            <a:ext cx="7154158" cy="1632045"/>
          </a:xfrm>
          <a:custGeom>
            <a:avLst/>
            <a:gdLst>
              <a:gd name="connsiteX0" fmla="*/ 408011 w 7242048"/>
              <a:gd name="connsiteY0" fmla="*/ 0 h 1632045"/>
              <a:gd name="connsiteX1" fmla="*/ 7242048 w 7242048"/>
              <a:gd name="connsiteY1" fmla="*/ 0 h 1632045"/>
              <a:gd name="connsiteX2" fmla="*/ 6834037 w 7242048"/>
              <a:gd name="connsiteY2" fmla="*/ 1632044 h 1632045"/>
              <a:gd name="connsiteX3" fmla="*/ 826338 w 7242048"/>
              <a:gd name="connsiteY3" fmla="*/ 1632044 h 1632045"/>
              <a:gd name="connsiteX4" fmla="*/ 826338 w 7242048"/>
              <a:gd name="connsiteY4" fmla="*/ 1632045 h 1632045"/>
              <a:gd name="connsiteX5" fmla="*/ 0 w 7242048"/>
              <a:gd name="connsiteY5" fmla="*/ 1632045 h 1632045"/>
              <a:gd name="connsiteX6" fmla="*/ 0 w 7242048"/>
              <a:gd name="connsiteY6" fmla="*/ 1632044 h 1632045"/>
              <a:gd name="connsiteX7" fmla="*/ 0 w 7242048"/>
              <a:gd name="connsiteY7" fmla="*/ 1 h 1632045"/>
              <a:gd name="connsiteX8" fmla="*/ 408011 w 7242048"/>
              <a:gd name="connsiteY8" fmla="*/ 1 h 16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048" h="1632045">
                <a:moveTo>
                  <a:pt x="408011" y="0"/>
                </a:moveTo>
                <a:lnTo>
                  <a:pt x="7242048" y="0"/>
                </a:lnTo>
                <a:lnTo>
                  <a:pt x="6834037" y="1632044"/>
                </a:lnTo>
                <a:lnTo>
                  <a:pt x="826338" y="1632044"/>
                </a:lnTo>
                <a:lnTo>
                  <a:pt x="826338" y="1632045"/>
                </a:lnTo>
                <a:lnTo>
                  <a:pt x="0" y="1632045"/>
                </a:lnTo>
                <a:lnTo>
                  <a:pt x="0" y="1632044"/>
                </a:lnTo>
                <a:lnTo>
                  <a:pt x="0" y="1"/>
                </a:lnTo>
                <a:lnTo>
                  <a:pt x="408011" y="1"/>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0" rIns="0" anchor="ctr">
            <a:noAutofit/>
          </a:bodyPr>
          <a:lstStyle>
            <a:lvl1pPr algn="l">
              <a:lnSpc>
                <a:spcPct val="100000"/>
              </a:lnSpc>
              <a:defRPr sz="3200" cap="all" spc="300" baseline="0">
                <a:solidFill>
                  <a:schemeClr val="bg1"/>
                </a:solidFill>
                <a:latin typeface="+mj-lt"/>
              </a:defRPr>
            </a:lvl1pPr>
          </a:lstStyle>
          <a:p>
            <a:endParaRPr lang="en-US" dirty="0"/>
          </a:p>
        </p:txBody>
      </p:sp>
      <p:sp>
        <p:nvSpPr>
          <p:cNvPr id="8" name="Content Placeholder 27">
            <a:extLst>
              <a:ext uri="{FF2B5EF4-FFF2-40B4-BE49-F238E27FC236}">
                <a16:creationId xmlns:a16="http://schemas.microsoft.com/office/drawing/2014/main" id="{F44119C9-6F5C-7546-AD19-0BF20ADDC75A}"/>
              </a:ext>
            </a:extLst>
          </p:cNvPr>
          <p:cNvSpPr>
            <a:spLocks noGrp="1"/>
          </p:cNvSpPr>
          <p:nvPr>
            <p:ph sz="quarter" idx="16"/>
          </p:nvPr>
        </p:nvSpPr>
        <p:spPr>
          <a:xfrm>
            <a:off x="7955280" y="822960"/>
            <a:ext cx="3447288" cy="1636776"/>
          </a:xfrm>
        </p:spPr>
        <p:txBody>
          <a:bodyPr/>
          <a:lstStyle>
            <a:lvl1pPr marL="0" indent="0" algn="l">
              <a:lnSpc>
                <a:spcPct val="90000"/>
              </a:lnSpc>
              <a:buNone/>
              <a:defRPr sz="1800" b="0" i="0" cap="none" spc="100" baseline="0">
                <a:solidFill>
                  <a:schemeClr val="tx1"/>
                </a:solidFill>
              </a:defRPr>
            </a:lvl1pPr>
            <a:lvl2pPr marL="0" indent="0" algn="l">
              <a:lnSpc>
                <a:spcPct val="90000"/>
              </a:lnSpc>
              <a:spcBef>
                <a:spcPts val="1000"/>
              </a:spcBef>
              <a:buNone/>
              <a:defRPr sz="1800" spc="100">
                <a:solidFill>
                  <a:schemeClr val="tx1"/>
                </a:solidFill>
              </a:defRPr>
            </a:lvl2pPr>
            <a:lvl3pPr marL="283464" indent="-283464" algn="l">
              <a:lnSpc>
                <a:spcPct val="90000"/>
              </a:lnSpc>
              <a:spcBef>
                <a:spcPts val="1000"/>
              </a:spcBef>
              <a:defRPr sz="1800" spc="100">
                <a:solidFill>
                  <a:schemeClr val="tx1"/>
                </a:solidFill>
              </a:defRPr>
            </a:lvl3pPr>
            <a:lvl4pPr marL="1097280" indent="-347472" algn="l">
              <a:lnSpc>
                <a:spcPct val="100000"/>
              </a:lnSpc>
              <a:defRPr sz="1600">
                <a:solidFill>
                  <a:schemeClr val="tx1"/>
                </a:solidFill>
              </a:defRPr>
            </a:lvl4pPr>
            <a:lvl5pPr marL="1463040" indent="-347472" algn="l">
              <a:lnSpc>
                <a:spcPct val="100000"/>
              </a:lnSpc>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9" name="Content Placeholder 27">
            <a:extLst>
              <a:ext uri="{FF2B5EF4-FFF2-40B4-BE49-F238E27FC236}">
                <a16:creationId xmlns:a16="http://schemas.microsoft.com/office/drawing/2014/main" id="{2050A67D-B2BA-336A-36B8-35D283DEAD58}"/>
              </a:ext>
            </a:extLst>
          </p:cNvPr>
          <p:cNvSpPr>
            <a:spLocks noGrp="1"/>
          </p:cNvSpPr>
          <p:nvPr>
            <p:ph sz="quarter" idx="15"/>
          </p:nvPr>
        </p:nvSpPr>
        <p:spPr>
          <a:xfrm>
            <a:off x="640080" y="2834640"/>
            <a:ext cx="10963656" cy="3364992"/>
          </a:xfrm>
        </p:spPr>
        <p:txBody>
          <a:bodyPr/>
          <a:lstStyle>
            <a:lvl1pPr marL="0" indent="0">
              <a:lnSpc>
                <a:spcPct val="100000"/>
              </a:lnSpc>
              <a:buNone/>
              <a:defRPr sz="1800" b="1"/>
            </a:lvl1pPr>
            <a:lvl2pPr marL="283464" indent="-283464">
              <a:lnSpc>
                <a:spcPct val="100000"/>
              </a:lnSpc>
              <a:spcBef>
                <a:spcPts val="1000"/>
              </a:spcBef>
              <a:defRPr sz="1800"/>
            </a:lvl2pPr>
            <a:lvl3pPr marL="548640" indent="-283464">
              <a:lnSpc>
                <a:spcPct val="100000"/>
              </a:lnSpc>
              <a:defRPr sz="1600"/>
            </a:lvl3pPr>
            <a:lvl4pPr marL="822960" indent="-283464">
              <a:lnSpc>
                <a:spcPct val="100000"/>
              </a:lnSpc>
              <a:defRPr sz="1600"/>
            </a:lvl4pPr>
            <a:lvl5pPr marL="1097280" indent="-283464">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C383A65A-D347-71C9-F4A2-8F5D4497FD4D}"/>
              </a:ext>
            </a:extLst>
          </p:cNvPr>
          <p:cNvCxnSpPr>
            <a:cxnSpLocks/>
          </p:cNvCxnSpPr>
          <p:nvPr userDrawn="1"/>
        </p:nvCxnSpPr>
        <p:spPr>
          <a:xfrm flipH="1">
            <a:off x="10402380" y="745435"/>
            <a:ext cx="1783010" cy="611256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a:extLst>
              <a:ext uri="{FF2B5EF4-FFF2-40B4-BE49-F238E27FC236}">
                <a16:creationId xmlns:a16="http://schemas.microsoft.com/office/drawing/2014/main" id="{4A08CD67-7152-A02B-8A2F-B44E9CCAD7F9}"/>
              </a:ext>
            </a:extLst>
          </p:cNvPr>
          <p:cNvSpPr>
            <a:spLocks noGrp="1"/>
          </p:cNvSpPr>
          <p:nvPr>
            <p:ph type="dt" sz="half" idx="17"/>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341E31B1-712C-1978-83E4-9E3ECD078436}"/>
              </a:ext>
            </a:extLst>
          </p:cNvPr>
          <p:cNvSpPr>
            <a:spLocks noGrp="1"/>
          </p:cNvSpPr>
          <p:nvPr>
            <p:ph type="ftr" sz="quarter" idx="18"/>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9D591037-E4B7-3E09-BA80-2781FA313B2B}"/>
              </a:ext>
            </a:extLst>
          </p:cNvPr>
          <p:cNvSpPr>
            <a:spLocks noGrp="1"/>
          </p:cNvSpPr>
          <p:nvPr>
            <p:ph type="sldNum" sz="quarter" idx="19"/>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5082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181719"/>
          </a:solidFill>
          <a:ln/>
        </p:spPr>
      </p:sp>
      <p:sp>
        <p:nvSpPr>
          <p:cNvPr id="3" name="Shape 1"/>
          <p:cNvSpPr/>
          <p:nvPr/>
        </p:nvSpPr>
        <p:spPr>
          <a:xfrm>
            <a:off x="0" y="0"/>
            <a:ext cx="12192000" cy="68580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544392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181719"/>
          </a:solidFill>
          <a:ln/>
        </p:spPr>
      </p:sp>
      <p:sp>
        <p:nvSpPr>
          <p:cNvPr id="3" name="Shape 1"/>
          <p:cNvSpPr/>
          <p:nvPr/>
        </p:nvSpPr>
        <p:spPr>
          <a:xfrm>
            <a:off x="0" y="0"/>
            <a:ext cx="12192000" cy="68580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05659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181719"/>
          </a:solidFill>
          <a:ln/>
        </p:spPr>
      </p:sp>
      <p:sp>
        <p:nvSpPr>
          <p:cNvPr id="3" name="Shape 1"/>
          <p:cNvSpPr/>
          <p:nvPr/>
        </p:nvSpPr>
        <p:spPr>
          <a:xfrm>
            <a:off x="0" y="0"/>
            <a:ext cx="12192000" cy="68580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603560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181719"/>
          </a:solidFill>
          <a:ln/>
        </p:spPr>
      </p:sp>
      <p:sp>
        <p:nvSpPr>
          <p:cNvPr id="3" name="Shape 1"/>
          <p:cNvSpPr/>
          <p:nvPr/>
        </p:nvSpPr>
        <p:spPr>
          <a:xfrm>
            <a:off x="0" y="0"/>
            <a:ext cx="12192000" cy="68580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58038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181719"/>
          </a:solidFill>
          <a:ln/>
        </p:spPr>
      </p:sp>
      <p:sp>
        <p:nvSpPr>
          <p:cNvPr id="3" name="Shape 1"/>
          <p:cNvSpPr/>
          <p:nvPr/>
        </p:nvSpPr>
        <p:spPr>
          <a:xfrm>
            <a:off x="0" y="0"/>
            <a:ext cx="12192000" cy="68580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72092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383611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743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BCC1CB1-2109-432D-9225-951DF44C5852}"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21224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BCC1CB1-2109-432D-9225-951DF44C5852}" type="datetimeFigureOut">
              <a:rPr lang="uk-UA" smtClean="0"/>
              <a:t>04.03.2025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382840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BCC1CB1-2109-432D-9225-951DF44C5852}" type="datetimeFigureOut">
              <a:rPr lang="uk-UA" smtClean="0"/>
              <a:t>04.03.2025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221628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C1CB1-2109-432D-9225-951DF44C5852}" type="datetimeFigureOut">
              <a:rPr lang="uk-UA" smtClean="0"/>
              <a:t>04.03.2025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229358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BCC1CB1-2109-432D-9225-951DF44C5852}"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5158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BCC1CB1-2109-432D-9225-951DF44C5852}"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168857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BCC1CB1-2109-432D-9225-951DF44C5852}" type="datetimeFigureOut">
              <a:rPr lang="uk-UA" smtClean="0"/>
              <a:t>04.03.2025</a:t>
            </a:fld>
            <a:endParaRPr lang="uk-U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uk-U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E23F8DA-F33A-4D3A-A4A2-2A408D630FF2}" type="slidenum">
              <a:rPr lang="uk-UA" smtClean="0"/>
              <a:t>‹№›</a:t>
            </a:fld>
            <a:endParaRPr lang="uk-UA"/>
          </a:p>
        </p:txBody>
      </p:sp>
    </p:spTree>
    <p:extLst>
      <p:ext uri="{BB962C8B-B14F-4D97-AF65-F5344CB8AC3E}">
        <p14:creationId xmlns:p14="http://schemas.microsoft.com/office/powerpoint/2010/main" val="3420671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9" r:id="rId17"/>
    <p:sldLayoutId id="2147483680" r:id="rId18"/>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0450D-2DE5-419E-9CDA-17F8694BC569}"/>
              </a:ext>
            </a:extLst>
          </p:cNvPr>
          <p:cNvSpPr>
            <a:spLocks noGrp="1"/>
          </p:cNvSpPr>
          <p:nvPr>
            <p:ph type="ctrTitle"/>
          </p:nvPr>
        </p:nvSpPr>
        <p:spPr>
          <a:xfrm>
            <a:off x="1460655" y="1408176"/>
            <a:ext cx="9418320" cy="4041648"/>
          </a:xfrm>
        </p:spPr>
        <p:txBody>
          <a:bodyPr>
            <a:normAutofit fontScale="90000"/>
          </a:bodyPr>
          <a:lstStyle/>
          <a:p>
            <a:pPr algn="ctr"/>
            <a:r>
              <a:rPr lang="ru-RU" dirty="0">
                <a:solidFill>
                  <a:srgbClr val="FF0000"/>
                </a:solidFill>
              </a:rPr>
              <a:t>Тема 8. </a:t>
            </a:r>
            <a:r>
              <a:rPr lang="ru-RU" dirty="0" err="1"/>
              <a:t>Системи</a:t>
            </a:r>
            <a:r>
              <a:rPr lang="ru-RU" dirty="0"/>
              <a:t> </a:t>
            </a:r>
            <a:r>
              <a:rPr lang="ru-RU" dirty="0" err="1"/>
              <a:t>управління</a:t>
            </a:r>
            <a:r>
              <a:rPr lang="ru-RU" dirty="0"/>
              <a:t> </a:t>
            </a:r>
            <a:r>
              <a:rPr lang="ru-RU" dirty="0" err="1"/>
              <a:t>національною</a:t>
            </a:r>
            <a:r>
              <a:rPr lang="ru-RU" dirty="0"/>
              <a:t> </a:t>
            </a:r>
            <a:r>
              <a:rPr lang="ru-RU" dirty="0" err="1"/>
              <a:t>безпекою</a:t>
            </a:r>
            <a:r>
              <a:rPr lang="ru-RU" dirty="0"/>
              <a:t> в </a:t>
            </a:r>
            <a:r>
              <a:rPr lang="ru-RU" dirty="0" err="1"/>
              <a:t>зарубіжних</a:t>
            </a:r>
            <a:r>
              <a:rPr lang="ru-RU" dirty="0"/>
              <a:t> </a:t>
            </a:r>
            <a:r>
              <a:rPr lang="ru-RU" dirty="0" err="1"/>
              <a:t>країнах</a:t>
            </a:r>
            <a:r>
              <a:rPr lang="ru-RU" dirty="0"/>
              <a:t> </a:t>
            </a:r>
            <a:endParaRPr lang="uk-UA" dirty="0"/>
          </a:p>
        </p:txBody>
      </p:sp>
    </p:spTree>
    <p:extLst>
      <p:ext uri="{BB962C8B-B14F-4D97-AF65-F5344CB8AC3E}">
        <p14:creationId xmlns:p14="http://schemas.microsoft.com/office/powerpoint/2010/main" val="100025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176067-5D20-4F20-8F79-FC51B58C80F1}"/>
              </a:ext>
            </a:extLst>
          </p:cNvPr>
          <p:cNvSpPr>
            <a:spLocks noGrp="1"/>
          </p:cNvSpPr>
          <p:nvPr>
            <p:ph type="title"/>
          </p:nvPr>
        </p:nvSpPr>
        <p:spPr/>
        <p:txBody>
          <a:bodyPr>
            <a:normAutofit/>
          </a:bodyPr>
          <a:lstStyle/>
          <a:p>
            <a:r>
              <a:rPr lang="uk-UA" b="1" dirty="0">
                <a:solidFill>
                  <a:srgbClr val="FF0000"/>
                </a:solidFill>
              </a:rPr>
              <a:t>Китай</a:t>
            </a:r>
            <a:endParaRPr lang="uk-UA" dirty="0">
              <a:solidFill>
                <a:srgbClr val="FF0000"/>
              </a:solidFill>
            </a:endParaRPr>
          </a:p>
        </p:txBody>
      </p:sp>
      <p:sp>
        <p:nvSpPr>
          <p:cNvPr id="3" name="Місце для вмісту 2">
            <a:extLst>
              <a:ext uri="{FF2B5EF4-FFF2-40B4-BE49-F238E27FC236}">
                <a16:creationId xmlns:a16="http://schemas.microsoft.com/office/drawing/2014/main" id="{C21BA0A2-C47A-4CC8-BEE6-9A8ECA1D751D}"/>
              </a:ext>
            </a:extLst>
          </p:cNvPr>
          <p:cNvSpPr>
            <a:spLocks noGrp="1"/>
          </p:cNvSpPr>
          <p:nvPr>
            <p:ph idx="1"/>
          </p:nvPr>
        </p:nvSpPr>
        <p:spPr>
          <a:xfrm>
            <a:off x="406400" y="1828800"/>
            <a:ext cx="10548112" cy="4910667"/>
          </a:xfrm>
        </p:spPr>
        <p:txBody>
          <a:bodyPr>
            <a:normAutofit/>
          </a:bodyPr>
          <a:lstStyle/>
          <a:p>
            <a:pPr algn="just"/>
            <a:r>
              <a:rPr lang="uk-UA" sz="2000" dirty="0"/>
              <a:t>Система забезпечення національної безпеки Китаю базується на </a:t>
            </a:r>
            <a:r>
              <a:rPr lang="uk-UA" sz="2000" dirty="0" err="1"/>
              <a:t>надцентралізованій</a:t>
            </a:r>
            <a:r>
              <a:rPr lang="uk-UA" sz="2000" dirty="0"/>
              <a:t> моделі з домінуючою роллю Комуністичної партії. Ключовим органом є Центральна комісія національної безпеки, яку очолює особисто Голова КНР Сі </a:t>
            </a:r>
            <a:r>
              <a:rPr lang="uk-UA" sz="2000" dirty="0" err="1"/>
              <a:t>Цзіньпін.Ця</a:t>
            </a:r>
            <a:r>
              <a:rPr lang="uk-UA" sz="2000" dirty="0"/>
              <a:t> структура поєднує функції стратегічного планування, координації та безпосереднього управління.</a:t>
            </a:r>
          </a:p>
          <a:p>
            <a:pPr algn="just"/>
            <a:r>
              <a:rPr lang="uk-UA" sz="2000" dirty="0"/>
              <a:t>Розвідувальні служби, зокрема Міністерство державної безпеки та Управління розвідки Генерального штабу НВАК, знаходяться під жорстким партійним контролем. Система характеризується максимальною закритістю та мінімізацією зовнішнього впливу.</a:t>
            </a:r>
          </a:p>
          <a:p>
            <a:pPr algn="just"/>
            <a:r>
              <a:rPr lang="uk-UA" sz="2000" dirty="0"/>
              <a:t>Важливою особливістю є інтеграція цивільних та військових компонентів безпеки, широке використання технологій цифрового контролю та моніторингу населення. </a:t>
            </a:r>
            <a:r>
              <a:rPr lang="lt-LT" sz="2000" dirty="0"/>
              <a:t>Nacionalinės saugumo įstatymas, </a:t>
            </a:r>
            <a:r>
              <a:rPr lang="uk-UA" sz="2000" dirty="0"/>
              <a:t>прийнятий у 2015 році, законодавчо закріпив всеохоплюючий контроль держави над безпековою сферою.</a:t>
            </a:r>
          </a:p>
          <a:p>
            <a:endParaRPr lang="uk-UA" dirty="0"/>
          </a:p>
        </p:txBody>
      </p:sp>
    </p:spTree>
    <p:extLst>
      <p:ext uri="{BB962C8B-B14F-4D97-AF65-F5344CB8AC3E}">
        <p14:creationId xmlns:p14="http://schemas.microsoft.com/office/powerpoint/2010/main" val="110313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426CF8-B235-46F9-9F44-B2D3720CFBBE}"/>
              </a:ext>
            </a:extLst>
          </p:cNvPr>
          <p:cNvSpPr>
            <a:spLocks noGrp="1"/>
          </p:cNvSpPr>
          <p:nvPr>
            <p:ph type="title"/>
          </p:nvPr>
        </p:nvSpPr>
        <p:spPr/>
        <p:txBody>
          <a:bodyPr/>
          <a:lstStyle/>
          <a:p>
            <a:r>
              <a:rPr lang="uk-UA" dirty="0">
                <a:solidFill>
                  <a:srgbClr val="FF0000"/>
                </a:solidFill>
              </a:rPr>
              <a:t>ФРАНЦІЯ</a:t>
            </a:r>
          </a:p>
        </p:txBody>
      </p:sp>
      <p:sp>
        <p:nvSpPr>
          <p:cNvPr id="3" name="Місце для вмісту 2">
            <a:extLst>
              <a:ext uri="{FF2B5EF4-FFF2-40B4-BE49-F238E27FC236}">
                <a16:creationId xmlns:a16="http://schemas.microsoft.com/office/drawing/2014/main" id="{2CFB600D-88DF-48B5-A6FF-3593FFAEE582}"/>
              </a:ext>
            </a:extLst>
          </p:cNvPr>
          <p:cNvSpPr>
            <a:spLocks noGrp="1"/>
          </p:cNvSpPr>
          <p:nvPr>
            <p:ph idx="1"/>
          </p:nvPr>
        </p:nvSpPr>
        <p:spPr>
          <a:xfrm>
            <a:off x="873760" y="2252133"/>
            <a:ext cx="9692640" cy="4419600"/>
          </a:xfrm>
        </p:spPr>
        <p:txBody>
          <a:bodyPr/>
          <a:lstStyle/>
          <a:p>
            <a:pPr algn="just"/>
            <a:r>
              <a:rPr lang="uk-UA" dirty="0"/>
              <a:t>Французька система національної безпеки має яскраво виражений президентський характер. Президент Франції є верховним головнокомандувачем та має надзвичайно широкі повноваження у безпековій сфері. Функціонує Вища рада національної оборони та безпеки, яка забезпечує стратегічне планування.</a:t>
            </a:r>
          </a:p>
          <a:p>
            <a:pPr algn="just"/>
            <a:r>
              <a:rPr lang="uk-UA" dirty="0"/>
              <a:t>Розвідувальна діяльність координується через Генеральний секретаріат національної оборони та безпеки. Ключовими службами є зовнішня розвідка </a:t>
            </a:r>
            <a:r>
              <a:rPr lang="en-US" dirty="0"/>
              <a:t>DGSE, internal </a:t>
            </a:r>
            <a:r>
              <a:rPr lang="uk-UA" dirty="0"/>
              <a:t>розвідка </a:t>
            </a:r>
            <a:r>
              <a:rPr lang="en-US" dirty="0"/>
              <a:t>DGSI, </a:t>
            </a:r>
            <a:r>
              <a:rPr lang="uk-UA" dirty="0"/>
              <a:t>військова розвідка </a:t>
            </a:r>
            <a:r>
              <a:rPr lang="en-US" dirty="0"/>
              <a:t>DRM.</a:t>
            </a:r>
          </a:p>
          <a:p>
            <a:pPr algn="just"/>
            <a:r>
              <a:rPr lang="uk-UA" dirty="0"/>
              <a:t>Характерною рисою є поєднання централізованого управління з достатньо гнучкою системою міжвідомчої взаємодії. Важливу роль відіграють спеціалізовані антитерористичні підрозділи, створені з урахуванням загроз національній безпеці.</a:t>
            </a:r>
          </a:p>
          <a:p>
            <a:endParaRPr lang="uk-UA" dirty="0"/>
          </a:p>
        </p:txBody>
      </p:sp>
    </p:spTree>
    <p:extLst>
      <p:ext uri="{BB962C8B-B14F-4D97-AF65-F5344CB8AC3E}">
        <p14:creationId xmlns:p14="http://schemas.microsoft.com/office/powerpoint/2010/main" val="187999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27149" y="414139"/>
            <a:ext cx="6565702" cy="1411783"/>
          </a:xfrm>
          <a:prstGeom prst="rect">
            <a:avLst/>
          </a:prstGeom>
          <a:noFill/>
          <a:ln/>
        </p:spPr>
        <p:txBody>
          <a:bodyPr wrap="square" lIns="0" tIns="0" rIns="0" bIns="0" rtlCol="0" anchor="t"/>
          <a:lstStyle/>
          <a:p>
            <a:pPr>
              <a:lnSpc>
                <a:spcPts val="3667"/>
              </a:lnSpc>
            </a:pPr>
            <a:r>
              <a:rPr lang="en-US" sz="2958" dirty="0">
                <a:solidFill>
                  <a:srgbClr val="FF0000"/>
                </a:solidFill>
                <a:ea typeface="Instrument Sans Medium" pitchFamily="34" charset="-122"/>
                <a:cs typeface="Instrument Sans Medium" pitchFamily="34" charset="-120"/>
              </a:rPr>
              <a:t>Генеральний секретаріат національної оборони Франції (SGDN)</a:t>
            </a:r>
            <a:endParaRPr lang="en-US" sz="2958" dirty="0">
              <a:solidFill>
                <a:srgbClr val="FF0000"/>
              </a:solidFill>
            </a:endParaRPr>
          </a:p>
        </p:txBody>
      </p:sp>
      <p:sp>
        <p:nvSpPr>
          <p:cNvPr id="4" name="Text 1"/>
          <p:cNvSpPr/>
          <p:nvPr/>
        </p:nvSpPr>
        <p:spPr>
          <a:xfrm>
            <a:off x="527149" y="2051844"/>
            <a:ext cx="6295682" cy="963613"/>
          </a:xfrm>
          <a:prstGeom prst="rect">
            <a:avLst/>
          </a:prstGeom>
          <a:noFill/>
          <a:ln/>
        </p:spPr>
        <p:txBody>
          <a:bodyPr wrap="square" lIns="0" tIns="0" rIns="0" bIns="0" rtlCol="0" anchor="t"/>
          <a:lstStyle/>
          <a:p>
            <a:pPr>
              <a:lnSpc>
                <a:spcPts val="1875"/>
              </a:lnSpc>
            </a:pPr>
            <a:r>
              <a:rPr lang="en-US" sz="1167" dirty="0">
                <a:ea typeface="Inter" pitchFamily="34" charset="-122"/>
                <a:cs typeface="Inter" pitchFamily="34" charset="-120"/>
              </a:rPr>
              <a:t>SGDN готує постанови уряду з питань оборони та контролює їх виконання, надає рекомендації з координації діяльності органів у сфері оборони, готує засідання Вищої ради оборони й Комітету національної оборони, інформує уряд з усіх військових та військово-політичних питань.</a:t>
            </a:r>
            <a:endParaRPr lang="en-US" sz="1167" dirty="0"/>
          </a:p>
        </p:txBody>
      </p:sp>
      <p:sp>
        <p:nvSpPr>
          <p:cNvPr id="5" name="Text 2"/>
          <p:cNvSpPr/>
          <p:nvPr/>
        </p:nvSpPr>
        <p:spPr>
          <a:xfrm>
            <a:off x="527149" y="3184823"/>
            <a:ext cx="6295682" cy="963613"/>
          </a:xfrm>
          <a:prstGeom prst="rect">
            <a:avLst/>
          </a:prstGeom>
          <a:noFill/>
          <a:ln/>
        </p:spPr>
        <p:txBody>
          <a:bodyPr wrap="square" lIns="0" tIns="0" rIns="0" bIns="0" rtlCol="0" anchor="t"/>
          <a:lstStyle/>
          <a:p>
            <a:pPr>
              <a:lnSpc>
                <a:spcPts val="1875"/>
              </a:lnSpc>
            </a:pPr>
            <a:r>
              <a:rPr lang="en-US" sz="1167" dirty="0">
                <a:ea typeface="Inter" pitchFamily="34" charset="-122"/>
                <a:cs typeface="Inter" pitchFamily="34" charset="-120"/>
              </a:rPr>
              <a:t>Структурно SGDN складається із підрозділів, які за своїми функціями входять до Міністерства оборони, Міністерства внутрішніх справ, Міністерства закордонних справ та мають свої підрозділи у сфері національної безпеки, які безпосередньо звітуються перед прем’єр-міністром.</a:t>
            </a:r>
            <a:endParaRPr lang="en-US" sz="1167" dirty="0"/>
          </a:p>
        </p:txBody>
      </p:sp>
      <p:sp>
        <p:nvSpPr>
          <p:cNvPr id="6" name="Shape 3"/>
          <p:cNvSpPr/>
          <p:nvPr/>
        </p:nvSpPr>
        <p:spPr>
          <a:xfrm>
            <a:off x="2695918" y="4316809"/>
            <a:ext cx="3207543" cy="1108670"/>
          </a:xfrm>
          <a:prstGeom prst="roundRect">
            <a:avLst>
              <a:gd name="adj" fmla="val 2038"/>
            </a:avLst>
          </a:prstGeom>
          <a:solidFill>
            <a:srgbClr val="434348"/>
          </a:solidFill>
          <a:ln/>
        </p:spPr>
      </p:sp>
      <p:sp>
        <p:nvSpPr>
          <p:cNvPr id="7" name="Text 4"/>
          <p:cNvSpPr/>
          <p:nvPr/>
        </p:nvSpPr>
        <p:spPr>
          <a:xfrm>
            <a:off x="2846533" y="4467423"/>
            <a:ext cx="1882676" cy="235347"/>
          </a:xfrm>
          <a:prstGeom prst="rect">
            <a:avLst/>
          </a:prstGeom>
          <a:noFill/>
          <a:ln/>
        </p:spPr>
        <p:txBody>
          <a:bodyPr wrap="none" lIns="0" tIns="0" rIns="0" bIns="0" rtlCol="0" anchor="t"/>
          <a:lstStyle/>
          <a:p>
            <a:pPr>
              <a:lnSpc>
                <a:spcPts val="1833"/>
              </a:lnSpc>
            </a:pPr>
            <a:r>
              <a:rPr lang="en-US" sz="1458" dirty="0">
                <a:solidFill>
                  <a:schemeClr val="bg1"/>
                </a:solidFill>
                <a:ea typeface="Instrument Sans Medium" pitchFamily="34" charset="-122"/>
                <a:cs typeface="Instrument Sans Medium" pitchFamily="34" charset="-120"/>
              </a:rPr>
              <a:t>Постанови уряду</a:t>
            </a:r>
            <a:endParaRPr lang="en-US" sz="1458" dirty="0">
              <a:solidFill>
                <a:schemeClr val="bg1"/>
              </a:solidFill>
            </a:endParaRPr>
          </a:p>
        </p:txBody>
      </p:sp>
      <p:sp>
        <p:nvSpPr>
          <p:cNvPr id="8" name="Text 5"/>
          <p:cNvSpPr/>
          <p:nvPr/>
        </p:nvSpPr>
        <p:spPr>
          <a:xfrm>
            <a:off x="2846533" y="4793059"/>
            <a:ext cx="2906316" cy="481807"/>
          </a:xfrm>
          <a:prstGeom prst="rect">
            <a:avLst/>
          </a:prstGeom>
          <a:noFill/>
          <a:ln/>
        </p:spPr>
        <p:txBody>
          <a:bodyPr wrap="square" lIns="0" tIns="0" rIns="0" bIns="0" rtlCol="0" anchor="t"/>
          <a:lstStyle/>
          <a:p>
            <a:pPr>
              <a:lnSpc>
                <a:spcPts val="1875"/>
              </a:lnSpc>
            </a:pPr>
            <a:r>
              <a:rPr lang="en-US" sz="1167" dirty="0">
                <a:solidFill>
                  <a:schemeClr val="bg1"/>
                </a:solidFill>
                <a:ea typeface="Inter" pitchFamily="34" charset="-122"/>
                <a:cs typeface="Inter" pitchFamily="34" charset="-120"/>
              </a:rPr>
              <a:t>Підготовка та контроль виконання постанов уряду з питань оборони.</a:t>
            </a:r>
            <a:endParaRPr lang="en-US" sz="1167" dirty="0">
              <a:solidFill>
                <a:schemeClr val="bg1"/>
              </a:solidFill>
            </a:endParaRPr>
          </a:p>
        </p:txBody>
      </p:sp>
      <p:sp>
        <p:nvSpPr>
          <p:cNvPr id="9" name="Shape 6"/>
          <p:cNvSpPr/>
          <p:nvPr/>
        </p:nvSpPr>
        <p:spPr>
          <a:xfrm>
            <a:off x="6054076" y="4316809"/>
            <a:ext cx="3207543" cy="1108670"/>
          </a:xfrm>
          <a:prstGeom prst="roundRect">
            <a:avLst>
              <a:gd name="adj" fmla="val 2038"/>
            </a:avLst>
          </a:prstGeom>
          <a:solidFill>
            <a:srgbClr val="434348"/>
          </a:solidFill>
          <a:ln/>
        </p:spPr>
      </p:sp>
      <p:sp>
        <p:nvSpPr>
          <p:cNvPr id="10" name="Text 7"/>
          <p:cNvSpPr/>
          <p:nvPr/>
        </p:nvSpPr>
        <p:spPr>
          <a:xfrm>
            <a:off x="6204690" y="4467423"/>
            <a:ext cx="1882676" cy="235347"/>
          </a:xfrm>
          <a:prstGeom prst="rect">
            <a:avLst/>
          </a:prstGeom>
          <a:noFill/>
          <a:ln/>
        </p:spPr>
        <p:txBody>
          <a:bodyPr wrap="none" lIns="0" tIns="0" rIns="0" bIns="0" rtlCol="0" anchor="t"/>
          <a:lstStyle/>
          <a:p>
            <a:pPr>
              <a:lnSpc>
                <a:spcPts val="1833"/>
              </a:lnSpc>
            </a:pPr>
            <a:r>
              <a:rPr lang="en-US" sz="1458" dirty="0">
                <a:solidFill>
                  <a:schemeClr val="bg1"/>
                </a:solidFill>
                <a:ea typeface="Instrument Sans Medium" pitchFamily="34" charset="-122"/>
                <a:cs typeface="Instrument Sans Medium" pitchFamily="34" charset="-120"/>
              </a:rPr>
              <a:t>Координація</a:t>
            </a:r>
            <a:endParaRPr lang="en-US" sz="1458" dirty="0">
              <a:solidFill>
                <a:schemeClr val="bg1"/>
              </a:solidFill>
            </a:endParaRPr>
          </a:p>
        </p:txBody>
      </p:sp>
      <p:sp>
        <p:nvSpPr>
          <p:cNvPr id="11" name="Text 8"/>
          <p:cNvSpPr/>
          <p:nvPr/>
        </p:nvSpPr>
        <p:spPr>
          <a:xfrm>
            <a:off x="6204690" y="4793059"/>
            <a:ext cx="2906316" cy="481807"/>
          </a:xfrm>
          <a:prstGeom prst="rect">
            <a:avLst/>
          </a:prstGeom>
          <a:noFill/>
          <a:ln/>
        </p:spPr>
        <p:txBody>
          <a:bodyPr wrap="square" lIns="0" tIns="0" rIns="0" bIns="0" rtlCol="0" anchor="t"/>
          <a:lstStyle/>
          <a:p>
            <a:pPr>
              <a:lnSpc>
                <a:spcPts val="1875"/>
              </a:lnSpc>
            </a:pPr>
            <a:r>
              <a:rPr lang="en-US" sz="1167" dirty="0">
                <a:solidFill>
                  <a:schemeClr val="bg1"/>
                </a:solidFill>
                <a:ea typeface="Inter" pitchFamily="34" charset="-122"/>
                <a:cs typeface="Inter" pitchFamily="34" charset="-120"/>
              </a:rPr>
              <a:t>Надання рекомендацій з координації діяльності органів у сфері оборони.</a:t>
            </a:r>
            <a:endParaRPr lang="en-US" sz="1167" dirty="0">
              <a:solidFill>
                <a:schemeClr val="bg1"/>
              </a:solidFill>
            </a:endParaRPr>
          </a:p>
        </p:txBody>
      </p:sp>
      <p:sp>
        <p:nvSpPr>
          <p:cNvPr id="12" name="Shape 9"/>
          <p:cNvSpPr/>
          <p:nvPr/>
        </p:nvSpPr>
        <p:spPr>
          <a:xfrm>
            <a:off x="2695918" y="5576093"/>
            <a:ext cx="6565702" cy="867768"/>
          </a:xfrm>
          <a:prstGeom prst="roundRect">
            <a:avLst>
              <a:gd name="adj" fmla="val 2604"/>
            </a:avLst>
          </a:prstGeom>
          <a:solidFill>
            <a:srgbClr val="434348"/>
          </a:solidFill>
          <a:ln/>
        </p:spPr>
      </p:sp>
      <p:sp>
        <p:nvSpPr>
          <p:cNvPr id="13" name="Text 10"/>
          <p:cNvSpPr/>
          <p:nvPr/>
        </p:nvSpPr>
        <p:spPr>
          <a:xfrm>
            <a:off x="2846533" y="5726707"/>
            <a:ext cx="1882676" cy="235347"/>
          </a:xfrm>
          <a:prstGeom prst="rect">
            <a:avLst/>
          </a:prstGeom>
          <a:noFill/>
          <a:ln/>
        </p:spPr>
        <p:txBody>
          <a:bodyPr wrap="none" lIns="0" tIns="0" rIns="0" bIns="0" rtlCol="0" anchor="t"/>
          <a:lstStyle/>
          <a:p>
            <a:pPr>
              <a:lnSpc>
                <a:spcPts val="1833"/>
              </a:lnSpc>
            </a:pPr>
            <a:r>
              <a:rPr lang="en-US" sz="1458" dirty="0">
                <a:solidFill>
                  <a:schemeClr val="bg1"/>
                </a:solidFill>
                <a:ea typeface="Instrument Sans Medium" pitchFamily="34" charset="-122"/>
                <a:cs typeface="Instrument Sans Medium" pitchFamily="34" charset="-120"/>
              </a:rPr>
              <a:t>Інформування уряду</a:t>
            </a:r>
            <a:endParaRPr lang="en-US" sz="1458" dirty="0">
              <a:solidFill>
                <a:schemeClr val="bg1"/>
              </a:solidFill>
            </a:endParaRPr>
          </a:p>
        </p:txBody>
      </p:sp>
      <p:sp>
        <p:nvSpPr>
          <p:cNvPr id="14" name="Text 11"/>
          <p:cNvSpPr/>
          <p:nvPr/>
        </p:nvSpPr>
        <p:spPr>
          <a:xfrm>
            <a:off x="2846533" y="6052343"/>
            <a:ext cx="6264473" cy="240903"/>
          </a:xfrm>
          <a:prstGeom prst="rect">
            <a:avLst/>
          </a:prstGeom>
          <a:noFill/>
          <a:ln/>
        </p:spPr>
        <p:txBody>
          <a:bodyPr wrap="none" lIns="0" tIns="0" rIns="0" bIns="0" rtlCol="0" anchor="t"/>
          <a:lstStyle/>
          <a:p>
            <a:pPr>
              <a:lnSpc>
                <a:spcPts val="1875"/>
              </a:lnSpc>
            </a:pPr>
            <a:r>
              <a:rPr lang="en-US" sz="1167" dirty="0">
                <a:solidFill>
                  <a:schemeClr val="bg1"/>
                </a:solidFill>
                <a:ea typeface="Inter" pitchFamily="34" charset="-122"/>
                <a:cs typeface="Inter" pitchFamily="34" charset="-120"/>
              </a:rPr>
              <a:t>Інформування уряду з усіх військових та військово-політичних питань.</a:t>
            </a:r>
            <a:endParaRPr lang="en-US" sz="1167" dirty="0">
              <a:solidFill>
                <a:schemeClr val="bg1"/>
              </a:solidFill>
            </a:endParaRPr>
          </a:p>
        </p:txBody>
      </p:sp>
      <p:pic>
        <p:nvPicPr>
          <p:cNvPr id="16" name="Рисунок 15">
            <a:extLst>
              <a:ext uri="{FF2B5EF4-FFF2-40B4-BE49-F238E27FC236}">
                <a16:creationId xmlns:a16="http://schemas.microsoft.com/office/drawing/2014/main" id="{6119C16C-38F2-4BE7-AD6A-498DD2CFF4F8}"/>
              </a:ext>
            </a:extLst>
          </p:cNvPr>
          <p:cNvPicPr>
            <a:picLocks noChangeAspect="1"/>
          </p:cNvPicPr>
          <p:nvPr/>
        </p:nvPicPr>
        <p:blipFill>
          <a:blip r:embed="rId3"/>
          <a:stretch>
            <a:fillRect/>
          </a:stretch>
        </p:blipFill>
        <p:spPr>
          <a:xfrm>
            <a:off x="6813283" y="460472"/>
            <a:ext cx="4361717" cy="32061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545803" y="515938"/>
            <a:ext cx="5596831" cy="487363"/>
          </a:xfrm>
          <a:prstGeom prst="rect">
            <a:avLst/>
          </a:prstGeom>
          <a:noFill/>
          <a:ln/>
        </p:spPr>
        <p:txBody>
          <a:bodyPr wrap="none" lIns="0" tIns="0" rIns="0" bIns="0" rtlCol="0" anchor="t"/>
          <a:lstStyle/>
          <a:p>
            <a:pPr>
              <a:lnSpc>
                <a:spcPts val="3833"/>
              </a:lnSpc>
            </a:pPr>
            <a:r>
              <a:rPr lang="en-US" sz="3042" dirty="0">
                <a:solidFill>
                  <a:srgbClr val="FF0000"/>
                </a:solidFill>
                <a:ea typeface="Instrument Sans Medium" pitchFamily="34" charset="-122"/>
                <a:cs typeface="Instrument Sans Medium" pitchFamily="34" charset="-120"/>
              </a:rPr>
              <a:t>Розвідувальні органи Франції</a:t>
            </a:r>
            <a:endParaRPr lang="en-US" sz="3042" dirty="0">
              <a:solidFill>
                <a:srgbClr val="FF0000"/>
              </a:solidFill>
            </a:endParaRPr>
          </a:p>
        </p:txBody>
      </p:sp>
      <p:sp>
        <p:nvSpPr>
          <p:cNvPr id="4" name="Text 1"/>
          <p:cNvSpPr/>
          <p:nvPr/>
        </p:nvSpPr>
        <p:spPr>
          <a:xfrm>
            <a:off x="545803" y="1237159"/>
            <a:ext cx="6528395" cy="998141"/>
          </a:xfrm>
          <a:prstGeom prst="rect">
            <a:avLst/>
          </a:prstGeom>
          <a:noFill/>
          <a:ln/>
        </p:spPr>
        <p:txBody>
          <a:bodyPr wrap="square" lIns="0" tIns="0" rIns="0" bIns="0" rtlCol="0" anchor="t"/>
          <a:lstStyle/>
          <a:p>
            <a:pPr>
              <a:lnSpc>
                <a:spcPts val="1958"/>
              </a:lnSpc>
            </a:pPr>
            <a:r>
              <a:rPr lang="en-US" sz="1208" dirty="0">
                <a:ea typeface="Inter" pitchFamily="34" charset="-122"/>
                <a:cs typeface="Inter" pitchFamily="34" charset="-120"/>
              </a:rPr>
              <a:t>До Міністерства оборони Франції входять DGSE (загальне управління зовнішньої безпеки), DRM (управління військової розвідки), DPSD (управління безпеки Міністерства оборони), BRGE (управління розвідки та бригада РЕБ) та SCSSI (центральна служба безпеки інформаційних систем).</a:t>
            </a:r>
            <a:endParaRPr lang="en-US" sz="1208" dirty="0"/>
          </a:p>
        </p:txBody>
      </p:sp>
      <p:sp>
        <p:nvSpPr>
          <p:cNvPr id="5" name="Text 2"/>
          <p:cNvSpPr/>
          <p:nvPr/>
        </p:nvSpPr>
        <p:spPr>
          <a:xfrm>
            <a:off x="545803" y="2410719"/>
            <a:ext cx="6528395" cy="748606"/>
          </a:xfrm>
          <a:prstGeom prst="rect">
            <a:avLst/>
          </a:prstGeom>
          <a:noFill/>
          <a:ln/>
        </p:spPr>
        <p:txBody>
          <a:bodyPr wrap="square" lIns="0" tIns="0" rIns="0" bIns="0" rtlCol="0" anchor="t"/>
          <a:lstStyle/>
          <a:p>
            <a:pPr>
              <a:lnSpc>
                <a:spcPts val="1958"/>
              </a:lnSpc>
            </a:pPr>
            <a:r>
              <a:rPr lang="en-US" sz="1208" dirty="0">
                <a:ea typeface="Inter" pitchFamily="34" charset="-122"/>
                <a:cs typeface="Inter" pitchFamily="34" charset="-120"/>
              </a:rPr>
              <a:t>До Міністерства внутрішніх справ входять DST (управління територіальної безпеки), DCPJ (центральне управління внутрішньої безпеки), CRS (управління республіканської безпеки) та RG (генеральна інформаційна служба).</a:t>
            </a:r>
            <a:endParaRPr lang="en-US" sz="1208" dirty="0"/>
          </a:p>
        </p:txBody>
      </p:sp>
      <p:sp>
        <p:nvSpPr>
          <p:cNvPr id="6" name="Shape 3"/>
          <p:cNvSpPr/>
          <p:nvPr/>
        </p:nvSpPr>
        <p:spPr>
          <a:xfrm>
            <a:off x="770136" y="3334743"/>
            <a:ext cx="19050" cy="3007320"/>
          </a:xfrm>
          <a:prstGeom prst="roundRect">
            <a:avLst>
              <a:gd name="adj" fmla="val 122811"/>
            </a:avLst>
          </a:prstGeom>
          <a:solidFill>
            <a:srgbClr val="5C5C61"/>
          </a:solidFill>
          <a:ln/>
        </p:spPr>
      </p:sp>
      <p:sp>
        <p:nvSpPr>
          <p:cNvPr id="7" name="Shape 4"/>
          <p:cNvSpPr/>
          <p:nvPr/>
        </p:nvSpPr>
        <p:spPr>
          <a:xfrm>
            <a:off x="936030" y="3676055"/>
            <a:ext cx="545803" cy="19050"/>
          </a:xfrm>
          <a:prstGeom prst="roundRect">
            <a:avLst>
              <a:gd name="adj" fmla="val 122811"/>
            </a:avLst>
          </a:prstGeom>
          <a:solidFill>
            <a:srgbClr val="5C5C61"/>
          </a:solidFill>
          <a:ln/>
        </p:spPr>
      </p:sp>
      <p:sp>
        <p:nvSpPr>
          <p:cNvPr id="8" name="Shape 5"/>
          <p:cNvSpPr/>
          <p:nvPr/>
        </p:nvSpPr>
        <p:spPr>
          <a:xfrm>
            <a:off x="604243" y="3510161"/>
            <a:ext cx="350838" cy="350838"/>
          </a:xfrm>
          <a:prstGeom prst="roundRect">
            <a:avLst>
              <a:gd name="adj" fmla="val 6668"/>
            </a:avLst>
          </a:prstGeom>
          <a:solidFill>
            <a:srgbClr val="434348"/>
          </a:solidFill>
          <a:ln/>
        </p:spPr>
      </p:sp>
      <p:sp>
        <p:nvSpPr>
          <p:cNvPr id="9" name="Text 6"/>
          <p:cNvSpPr/>
          <p:nvPr/>
        </p:nvSpPr>
        <p:spPr>
          <a:xfrm>
            <a:off x="734119" y="3568601"/>
            <a:ext cx="90983" cy="233958"/>
          </a:xfrm>
          <a:prstGeom prst="rect">
            <a:avLst/>
          </a:prstGeom>
          <a:noFill/>
          <a:ln/>
        </p:spPr>
        <p:txBody>
          <a:bodyPr wrap="none" lIns="0" tIns="0" rIns="0" bIns="0" rtlCol="0" anchor="t"/>
          <a:lstStyle/>
          <a:p>
            <a:pPr algn="ctr">
              <a:lnSpc>
                <a:spcPts val="1833"/>
              </a:lnSpc>
            </a:pPr>
            <a:r>
              <a:rPr lang="en-US" sz="1833" dirty="0">
                <a:ea typeface="Instrument Sans Medium" pitchFamily="34" charset="-122"/>
                <a:cs typeface="Instrument Sans Medium" pitchFamily="34" charset="-120"/>
              </a:rPr>
              <a:t>1</a:t>
            </a:r>
            <a:endParaRPr lang="en-US" sz="1833" dirty="0"/>
          </a:p>
        </p:txBody>
      </p:sp>
      <p:sp>
        <p:nvSpPr>
          <p:cNvPr id="10" name="Text 7"/>
          <p:cNvSpPr/>
          <p:nvPr/>
        </p:nvSpPr>
        <p:spPr>
          <a:xfrm>
            <a:off x="1637407" y="3490615"/>
            <a:ext cx="1949549" cy="243682"/>
          </a:xfrm>
          <a:prstGeom prst="rect">
            <a:avLst/>
          </a:prstGeom>
          <a:noFill/>
          <a:ln/>
        </p:spPr>
        <p:txBody>
          <a:bodyPr wrap="none" lIns="0" tIns="0" rIns="0" bIns="0" rtlCol="0" anchor="t"/>
          <a:lstStyle/>
          <a:p>
            <a:pPr>
              <a:lnSpc>
                <a:spcPts val="1917"/>
              </a:lnSpc>
            </a:pPr>
            <a:r>
              <a:rPr lang="en-US" sz="1500" dirty="0">
                <a:ea typeface="Instrument Sans Medium" pitchFamily="34" charset="-122"/>
                <a:cs typeface="Instrument Sans Medium" pitchFamily="34" charset="-120"/>
              </a:rPr>
              <a:t>DGSE</a:t>
            </a:r>
            <a:endParaRPr lang="en-US" sz="1500" dirty="0"/>
          </a:p>
        </p:txBody>
      </p:sp>
      <p:sp>
        <p:nvSpPr>
          <p:cNvPr id="11" name="Text 8"/>
          <p:cNvSpPr/>
          <p:nvPr/>
        </p:nvSpPr>
        <p:spPr>
          <a:xfrm>
            <a:off x="1637407" y="3827859"/>
            <a:ext cx="5436791" cy="249535"/>
          </a:xfrm>
          <a:prstGeom prst="rect">
            <a:avLst/>
          </a:prstGeom>
          <a:noFill/>
          <a:ln/>
        </p:spPr>
        <p:txBody>
          <a:bodyPr wrap="none" lIns="0" tIns="0" rIns="0" bIns="0" rtlCol="0" anchor="t"/>
          <a:lstStyle/>
          <a:p>
            <a:pPr>
              <a:lnSpc>
                <a:spcPts val="1958"/>
              </a:lnSpc>
            </a:pPr>
            <a:r>
              <a:rPr lang="en-US" sz="1208" dirty="0">
                <a:ea typeface="Inter" pitchFamily="34" charset="-122"/>
                <a:cs typeface="Inter" pitchFamily="34" charset="-120"/>
              </a:rPr>
              <a:t>Загальне управління зовнішньої безпеки.</a:t>
            </a:r>
            <a:endParaRPr lang="en-US" sz="1208" dirty="0"/>
          </a:p>
        </p:txBody>
      </p:sp>
      <p:sp>
        <p:nvSpPr>
          <p:cNvPr id="12" name="Shape 9"/>
          <p:cNvSpPr/>
          <p:nvPr/>
        </p:nvSpPr>
        <p:spPr>
          <a:xfrm>
            <a:off x="936030" y="4730453"/>
            <a:ext cx="545803" cy="19050"/>
          </a:xfrm>
          <a:prstGeom prst="roundRect">
            <a:avLst>
              <a:gd name="adj" fmla="val 122811"/>
            </a:avLst>
          </a:prstGeom>
          <a:solidFill>
            <a:srgbClr val="5C5C61"/>
          </a:solidFill>
          <a:ln/>
        </p:spPr>
      </p:sp>
      <p:sp>
        <p:nvSpPr>
          <p:cNvPr id="13" name="Shape 10"/>
          <p:cNvSpPr/>
          <p:nvPr/>
        </p:nvSpPr>
        <p:spPr>
          <a:xfrm>
            <a:off x="604243" y="4564559"/>
            <a:ext cx="350838" cy="350838"/>
          </a:xfrm>
          <a:prstGeom prst="roundRect">
            <a:avLst>
              <a:gd name="adj" fmla="val 6668"/>
            </a:avLst>
          </a:prstGeom>
          <a:solidFill>
            <a:srgbClr val="434348"/>
          </a:solidFill>
          <a:ln/>
        </p:spPr>
      </p:sp>
      <p:sp>
        <p:nvSpPr>
          <p:cNvPr id="14" name="Text 11"/>
          <p:cNvSpPr/>
          <p:nvPr/>
        </p:nvSpPr>
        <p:spPr>
          <a:xfrm>
            <a:off x="715169" y="4622999"/>
            <a:ext cx="128885" cy="233958"/>
          </a:xfrm>
          <a:prstGeom prst="rect">
            <a:avLst/>
          </a:prstGeom>
          <a:noFill/>
          <a:ln/>
        </p:spPr>
        <p:txBody>
          <a:bodyPr wrap="none" lIns="0" tIns="0" rIns="0" bIns="0" rtlCol="0" anchor="t"/>
          <a:lstStyle/>
          <a:p>
            <a:pPr algn="ctr">
              <a:lnSpc>
                <a:spcPts val="1833"/>
              </a:lnSpc>
            </a:pPr>
            <a:r>
              <a:rPr lang="en-US" sz="1833" dirty="0">
                <a:ea typeface="Instrument Sans Medium" pitchFamily="34" charset="-122"/>
                <a:cs typeface="Instrument Sans Medium" pitchFamily="34" charset="-120"/>
              </a:rPr>
              <a:t>2</a:t>
            </a:r>
            <a:endParaRPr lang="en-US" sz="1833" dirty="0"/>
          </a:p>
        </p:txBody>
      </p:sp>
      <p:sp>
        <p:nvSpPr>
          <p:cNvPr id="15" name="Text 12"/>
          <p:cNvSpPr/>
          <p:nvPr/>
        </p:nvSpPr>
        <p:spPr>
          <a:xfrm>
            <a:off x="1637407" y="4545012"/>
            <a:ext cx="1949549" cy="243682"/>
          </a:xfrm>
          <a:prstGeom prst="rect">
            <a:avLst/>
          </a:prstGeom>
          <a:noFill/>
          <a:ln/>
        </p:spPr>
        <p:txBody>
          <a:bodyPr wrap="none" lIns="0" tIns="0" rIns="0" bIns="0" rtlCol="0" anchor="t"/>
          <a:lstStyle/>
          <a:p>
            <a:pPr>
              <a:lnSpc>
                <a:spcPts val="1917"/>
              </a:lnSpc>
            </a:pPr>
            <a:r>
              <a:rPr lang="en-US" sz="1500" dirty="0">
                <a:ea typeface="Instrument Sans Medium" pitchFamily="34" charset="-122"/>
                <a:cs typeface="Instrument Sans Medium" pitchFamily="34" charset="-120"/>
              </a:rPr>
              <a:t>DRM</a:t>
            </a:r>
            <a:endParaRPr lang="en-US" sz="1500" dirty="0"/>
          </a:p>
        </p:txBody>
      </p:sp>
      <p:sp>
        <p:nvSpPr>
          <p:cNvPr id="16" name="Text 13"/>
          <p:cNvSpPr/>
          <p:nvPr/>
        </p:nvSpPr>
        <p:spPr>
          <a:xfrm>
            <a:off x="1637407" y="4882257"/>
            <a:ext cx="5436791" cy="249535"/>
          </a:xfrm>
          <a:prstGeom prst="rect">
            <a:avLst/>
          </a:prstGeom>
          <a:noFill/>
          <a:ln/>
        </p:spPr>
        <p:txBody>
          <a:bodyPr wrap="none" lIns="0" tIns="0" rIns="0" bIns="0" rtlCol="0" anchor="t"/>
          <a:lstStyle/>
          <a:p>
            <a:pPr>
              <a:lnSpc>
                <a:spcPts val="1958"/>
              </a:lnSpc>
            </a:pPr>
            <a:r>
              <a:rPr lang="en-US" sz="1208" dirty="0">
                <a:ea typeface="Inter" pitchFamily="34" charset="-122"/>
                <a:cs typeface="Inter" pitchFamily="34" charset="-120"/>
              </a:rPr>
              <a:t>Управління військової розвідки.</a:t>
            </a:r>
            <a:endParaRPr lang="en-US" sz="1208" dirty="0"/>
          </a:p>
        </p:txBody>
      </p:sp>
      <p:sp>
        <p:nvSpPr>
          <p:cNvPr id="17" name="Shape 14"/>
          <p:cNvSpPr/>
          <p:nvPr/>
        </p:nvSpPr>
        <p:spPr>
          <a:xfrm>
            <a:off x="936030" y="5784850"/>
            <a:ext cx="545803" cy="19050"/>
          </a:xfrm>
          <a:prstGeom prst="roundRect">
            <a:avLst>
              <a:gd name="adj" fmla="val 122811"/>
            </a:avLst>
          </a:prstGeom>
          <a:solidFill>
            <a:srgbClr val="5C5C61"/>
          </a:solidFill>
          <a:ln/>
        </p:spPr>
      </p:sp>
      <p:sp>
        <p:nvSpPr>
          <p:cNvPr id="18" name="Shape 15"/>
          <p:cNvSpPr/>
          <p:nvPr/>
        </p:nvSpPr>
        <p:spPr>
          <a:xfrm>
            <a:off x="604243" y="5618957"/>
            <a:ext cx="350838" cy="350838"/>
          </a:xfrm>
          <a:prstGeom prst="roundRect">
            <a:avLst>
              <a:gd name="adj" fmla="val 6668"/>
            </a:avLst>
          </a:prstGeom>
          <a:solidFill>
            <a:srgbClr val="434348"/>
          </a:solidFill>
          <a:ln/>
        </p:spPr>
      </p:sp>
      <p:sp>
        <p:nvSpPr>
          <p:cNvPr id="19" name="Text 16"/>
          <p:cNvSpPr/>
          <p:nvPr/>
        </p:nvSpPr>
        <p:spPr>
          <a:xfrm>
            <a:off x="712193" y="5677396"/>
            <a:ext cx="134938" cy="233958"/>
          </a:xfrm>
          <a:prstGeom prst="rect">
            <a:avLst/>
          </a:prstGeom>
          <a:noFill/>
          <a:ln/>
        </p:spPr>
        <p:txBody>
          <a:bodyPr wrap="none" lIns="0" tIns="0" rIns="0" bIns="0" rtlCol="0" anchor="t"/>
          <a:lstStyle/>
          <a:p>
            <a:pPr algn="ctr">
              <a:lnSpc>
                <a:spcPts val="1833"/>
              </a:lnSpc>
            </a:pPr>
            <a:r>
              <a:rPr lang="en-US" sz="1833" dirty="0">
                <a:ea typeface="Instrument Sans Medium" pitchFamily="34" charset="-122"/>
                <a:cs typeface="Instrument Sans Medium" pitchFamily="34" charset="-120"/>
              </a:rPr>
              <a:t>3</a:t>
            </a:r>
            <a:endParaRPr lang="en-US" sz="1833" dirty="0"/>
          </a:p>
        </p:txBody>
      </p:sp>
      <p:sp>
        <p:nvSpPr>
          <p:cNvPr id="20" name="Text 17"/>
          <p:cNvSpPr/>
          <p:nvPr/>
        </p:nvSpPr>
        <p:spPr>
          <a:xfrm>
            <a:off x="1637407" y="5599410"/>
            <a:ext cx="1949549" cy="243682"/>
          </a:xfrm>
          <a:prstGeom prst="rect">
            <a:avLst/>
          </a:prstGeom>
          <a:noFill/>
          <a:ln/>
        </p:spPr>
        <p:txBody>
          <a:bodyPr wrap="none" lIns="0" tIns="0" rIns="0" bIns="0" rtlCol="0" anchor="t"/>
          <a:lstStyle/>
          <a:p>
            <a:pPr>
              <a:lnSpc>
                <a:spcPts val="1917"/>
              </a:lnSpc>
            </a:pPr>
            <a:r>
              <a:rPr lang="en-US" sz="1500" dirty="0">
                <a:ea typeface="Instrument Sans Medium" pitchFamily="34" charset="-122"/>
                <a:cs typeface="Instrument Sans Medium" pitchFamily="34" charset="-120"/>
              </a:rPr>
              <a:t>DST</a:t>
            </a:r>
            <a:endParaRPr lang="en-US" sz="1500" dirty="0"/>
          </a:p>
        </p:txBody>
      </p:sp>
      <p:sp>
        <p:nvSpPr>
          <p:cNvPr id="21" name="Text 18"/>
          <p:cNvSpPr/>
          <p:nvPr/>
        </p:nvSpPr>
        <p:spPr>
          <a:xfrm>
            <a:off x="1637407" y="5936655"/>
            <a:ext cx="5436791" cy="249535"/>
          </a:xfrm>
          <a:prstGeom prst="rect">
            <a:avLst/>
          </a:prstGeom>
          <a:noFill/>
          <a:ln/>
        </p:spPr>
        <p:txBody>
          <a:bodyPr wrap="none" lIns="0" tIns="0" rIns="0" bIns="0" rtlCol="0" anchor="t"/>
          <a:lstStyle/>
          <a:p>
            <a:pPr>
              <a:lnSpc>
                <a:spcPts val="1958"/>
              </a:lnSpc>
            </a:pPr>
            <a:r>
              <a:rPr lang="en-US" sz="1208" dirty="0">
                <a:ea typeface="Inter" pitchFamily="34" charset="-122"/>
                <a:cs typeface="Inter" pitchFamily="34" charset="-120"/>
              </a:rPr>
              <a:t>Управління територіальної безпеки.</a:t>
            </a:r>
            <a:endParaRPr lang="en-US" sz="120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B0F8E0F-F152-4C43-87BB-5D66E9A6E912}"/>
              </a:ext>
            </a:extLst>
          </p:cNvPr>
          <p:cNvSpPr>
            <a:spLocks noGrp="1"/>
          </p:cNvSpPr>
          <p:nvPr>
            <p:ph type="title"/>
          </p:nvPr>
        </p:nvSpPr>
        <p:spPr/>
        <p:txBody>
          <a:bodyPr/>
          <a:lstStyle/>
          <a:p>
            <a:r>
              <a:rPr lang="uk-UA" dirty="0">
                <a:solidFill>
                  <a:srgbClr val="FF0000"/>
                </a:solidFill>
              </a:rPr>
              <a:t>Об'єднані Арабські Емірати</a:t>
            </a:r>
          </a:p>
        </p:txBody>
      </p:sp>
      <p:sp>
        <p:nvSpPr>
          <p:cNvPr id="5" name="Місце для вмісту 4">
            <a:extLst>
              <a:ext uri="{FF2B5EF4-FFF2-40B4-BE49-F238E27FC236}">
                <a16:creationId xmlns:a16="http://schemas.microsoft.com/office/drawing/2014/main" id="{2620F9FB-B816-44F3-8D6F-9164E7DC90DE}"/>
              </a:ext>
            </a:extLst>
          </p:cNvPr>
          <p:cNvSpPr>
            <a:spLocks noGrp="1"/>
          </p:cNvSpPr>
          <p:nvPr>
            <p:ph idx="1"/>
          </p:nvPr>
        </p:nvSpPr>
        <p:spPr/>
        <p:txBody>
          <a:bodyPr/>
          <a:lstStyle/>
          <a:p>
            <a:r>
              <a:rPr lang="ru-RU" dirty="0"/>
              <a:t>Система </a:t>
            </a:r>
            <a:r>
              <a:rPr lang="ru-RU" dirty="0" err="1"/>
              <a:t>забезпечення</a:t>
            </a:r>
            <a:r>
              <a:rPr lang="ru-RU" dirty="0"/>
              <a:t> </a:t>
            </a:r>
            <a:r>
              <a:rPr lang="ru-RU" dirty="0" err="1"/>
              <a:t>національної</a:t>
            </a:r>
            <a:r>
              <a:rPr lang="ru-RU" dirty="0"/>
              <a:t> </a:t>
            </a:r>
            <a:r>
              <a:rPr lang="ru-RU" dirty="0" err="1"/>
              <a:t>безпеки</a:t>
            </a:r>
            <a:r>
              <a:rPr lang="ru-RU" dirty="0"/>
              <a:t> ОАЕ </a:t>
            </a:r>
            <a:r>
              <a:rPr lang="ru-RU" dirty="0" err="1"/>
              <a:t>має</a:t>
            </a:r>
            <a:r>
              <a:rPr lang="ru-RU" dirty="0"/>
              <a:t> </a:t>
            </a:r>
            <a:r>
              <a:rPr lang="ru-RU" dirty="0" err="1"/>
              <a:t>унікальну</a:t>
            </a:r>
            <a:r>
              <a:rPr lang="ru-RU" dirty="0"/>
              <a:t> структуру, яка </a:t>
            </a:r>
            <a:r>
              <a:rPr lang="ru-RU" dirty="0" err="1"/>
              <a:t>формувалася</a:t>
            </a:r>
            <a:r>
              <a:rPr lang="ru-RU" dirty="0"/>
              <a:t> з </a:t>
            </a:r>
            <a:r>
              <a:rPr lang="ru-RU" dirty="0" err="1"/>
              <a:t>урахуванням</a:t>
            </a:r>
            <a:r>
              <a:rPr lang="ru-RU" dirty="0"/>
              <a:t> </a:t>
            </a:r>
            <a:r>
              <a:rPr lang="ru-RU" dirty="0" err="1"/>
              <a:t>специфіки</a:t>
            </a:r>
            <a:r>
              <a:rPr lang="ru-RU" dirty="0"/>
              <a:t> </a:t>
            </a:r>
            <a:r>
              <a:rPr lang="ru-RU" dirty="0" err="1"/>
              <a:t>держави</a:t>
            </a:r>
            <a:r>
              <a:rPr lang="ru-RU" dirty="0"/>
              <a:t>, </a:t>
            </a:r>
            <a:r>
              <a:rPr lang="ru-RU" dirty="0" err="1"/>
              <a:t>її</a:t>
            </a:r>
            <a:r>
              <a:rPr lang="ru-RU" dirty="0"/>
              <a:t> </a:t>
            </a:r>
            <a:r>
              <a:rPr lang="ru-RU" dirty="0" err="1"/>
              <a:t>геополітичного</a:t>
            </a:r>
            <a:r>
              <a:rPr lang="ru-RU" dirty="0"/>
              <a:t> </a:t>
            </a:r>
            <a:r>
              <a:rPr lang="ru-RU" dirty="0" err="1"/>
              <a:t>положення</a:t>
            </a:r>
            <a:r>
              <a:rPr lang="ru-RU" dirty="0"/>
              <a:t> та культурно-</a:t>
            </a:r>
            <a:r>
              <a:rPr lang="ru-RU" dirty="0" err="1"/>
              <a:t>історичних</a:t>
            </a:r>
            <a:r>
              <a:rPr lang="ru-RU" dirty="0"/>
              <a:t> </a:t>
            </a:r>
            <a:r>
              <a:rPr lang="ru-RU" dirty="0" err="1"/>
              <a:t>особливостей</a:t>
            </a:r>
            <a:r>
              <a:rPr lang="ru-RU" dirty="0"/>
              <a:t> </a:t>
            </a:r>
            <a:r>
              <a:rPr lang="ru-RU" dirty="0" err="1"/>
              <a:t>аравійського</a:t>
            </a:r>
            <a:r>
              <a:rPr lang="ru-RU" dirty="0"/>
              <a:t> </a:t>
            </a:r>
            <a:r>
              <a:rPr lang="ru-RU" dirty="0" err="1"/>
              <a:t>регіону</a:t>
            </a:r>
            <a:r>
              <a:rPr lang="ru-RU" dirty="0"/>
              <a:t>.</a:t>
            </a:r>
          </a:p>
          <a:p>
            <a:r>
              <a:rPr lang="uk-UA" dirty="0"/>
              <a:t>Вища рада національної безпеки є центральним координаційним органом, до складу якого входять правителі всіх еміратів. Очолює раду президент ОАЕ, який безпосередньо контролює стратегічні напрямки забезпечення державної безпеки.</a:t>
            </a:r>
          </a:p>
          <a:p>
            <a:r>
              <a:rPr lang="uk-UA" dirty="0"/>
              <a:t>Характерною особливістю системи є поєднання традиційних племінних механізмів управління з сучасними високотехнологічними підходами до забезпечення безпеки. Держава створила надсучасну розгалужену систему безпекових інституцій, які здатні </a:t>
            </a:r>
            <a:r>
              <a:rPr lang="uk-UA" dirty="0" err="1"/>
              <a:t>оперативно</a:t>
            </a:r>
            <a:r>
              <a:rPr lang="uk-UA" dirty="0"/>
              <a:t> реагувати на виклики національній безпеці.</a:t>
            </a:r>
          </a:p>
          <a:p>
            <a:endParaRPr lang="uk-UA" dirty="0"/>
          </a:p>
        </p:txBody>
      </p:sp>
    </p:spTree>
    <p:extLst>
      <p:ext uri="{BB962C8B-B14F-4D97-AF65-F5344CB8AC3E}">
        <p14:creationId xmlns:p14="http://schemas.microsoft.com/office/powerpoint/2010/main" val="332460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E26F43-ED1E-417E-9AC1-D6346D8D8973}"/>
              </a:ext>
            </a:extLst>
          </p:cNvPr>
          <p:cNvSpPr>
            <a:spLocks noGrp="1"/>
          </p:cNvSpPr>
          <p:nvPr>
            <p:ph type="title"/>
          </p:nvPr>
        </p:nvSpPr>
        <p:spPr/>
        <p:txBody>
          <a:bodyPr/>
          <a:lstStyle/>
          <a:p>
            <a:r>
              <a:rPr lang="ru-RU" dirty="0" err="1">
                <a:solidFill>
                  <a:srgbClr val="FF0000"/>
                </a:solidFill>
              </a:rPr>
              <a:t>Головними</a:t>
            </a:r>
            <a:r>
              <a:rPr lang="ru-RU" dirty="0">
                <a:solidFill>
                  <a:srgbClr val="FF0000"/>
                </a:solidFill>
              </a:rPr>
              <a:t> </a:t>
            </a:r>
            <a:r>
              <a:rPr lang="ru-RU" dirty="0" err="1">
                <a:solidFill>
                  <a:srgbClr val="FF0000"/>
                </a:solidFill>
              </a:rPr>
              <a:t>розвідувальними</a:t>
            </a:r>
            <a:r>
              <a:rPr lang="ru-RU" dirty="0">
                <a:solidFill>
                  <a:srgbClr val="FF0000"/>
                </a:solidFill>
              </a:rPr>
              <a:t> структурами ОАЕ є:</a:t>
            </a:r>
            <a:endParaRPr lang="uk-UA" dirty="0">
              <a:solidFill>
                <a:srgbClr val="FF0000"/>
              </a:solidFill>
            </a:endParaRPr>
          </a:p>
        </p:txBody>
      </p:sp>
      <p:sp>
        <p:nvSpPr>
          <p:cNvPr id="3" name="Місце для вмісту 2">
            <a:extLst>
              <a:ext uri="{FF2B5EF4-FFF2-40B4-BE49-F238E27FC236}">
                <a16:creationId xmlns:a16="http://schemas.microsoft.com/office/drawing/2014/main" id="{212B6693-2D78-489A-A41A-5CDFFA24C03F}"/>
              </a:ext>
            </a:extLst>
          </p:cNvPr>
          <p:cNvSpPr>
            <a:spLocks noGrp="1"/>
          </p:cNvSpPr>
          <p:nvPr>
            <p:ph idx="1"/>
          </p:nvPr>
        </p:nvSpPr>
        <p:spPr/>
        <p:txBody>
          <a:bodyPr/>
          <a:lstStyle/>
          <a:p>
            <a:pPr>
              <a:buFont typeface="Arial" panose="020B0604020202020204" pitchFamily="34" charset="0"/>
              <a:buChar char="•"/>
            </a:pPr>
            <a:r>
              <a:rPr lang="uk-UA" dirty="0"/>
              <a:t>Державна служба безпеки</a:t>
            </a:r>
          </a:p>
          <a:p>
            <a:pPr>
              <a:buFont typeface="Arial" panose="020B0604020202020204" pitchFamily="34" charset="0"/>
              <a:buChar char="•"/>
            </a:pPr>
            <a:r>
              <a:rPr lang="uk-UA" dirty="0"/>
              <a:t>Служба зовнішньої розвідки</a:t>
            </a:r>
          </a:p>
          <a:p>
            <a:pPr>
              <a:buFont typeface="Arial" panose="020B0604020202020204" pitchFamily="34" charset="0"/>
              <a:buChar char="•"/>
            </a:pPr>
            <a:r>
              <a:rPr lang="uk-UA" dirty="0"/>
              <a:t>Управління національної безпеки</a:t>
            </a:r>
          </a:p>
          <a:p>
            <a:r>
              <a:rPr lang="uk-UA" dirty="0"/>
              <a:t>Ці служби мають потужний міжнародний компонент і активно співпрацюють з провідними світовими розвідувальними агентствами. Особлива увага приділяється інформаційній безпеці та </a:t>
            </a:r>
            <a:r>
              <a:rPr lang="uk-UA" dirty="0" err="1"/>
              <a:t>кіберзахисту</a:t>
            </a:r>
            <a:r>
              <a:rPr lang="uk-UA" dirty="0"/>
              <a:t>.</a:t>
            </a:r>
          </a:p>
          <a:p>
            <a:r>
              <a:rPr lang="uk-UA" dirty="0"/>
              <a:t>ОАЕ інвестують значні кошти в розвиток технологій безпеки. Держава створила один з найсучасніших у світі комплексів технічного моніторингу та </a:t>
            </a:r>
            <a:r>
              <a:rPr lang="uk-UA" dirty="0" err="1"/>
              <a:t>кіберзахисту</a:t>
            </a:r>
            <a:r>
              <a:rPr lang="uk-UA" dirty="0"/>
              <a:t>. Широко впроваджуються штучний інтелект, </a:t>
            </a:r>
            <a:r>
              <a:rPr lang="en-US" dirty="0"/>
              <a:t>Big Data </a:t>
            </a:r>
            <a:r>
              <a:rPr lang="uk-UA" dirty="0"/>
              <a:t>та передові системи аналітики даних.</a:t>
            </a:r>
          </a:p>
        </p:txBody>
      </p:sp>
    </p:spTree>
    <p:extLst>
      <p:ext uri="{BB962C8B-B14F-4D97-AF65-F5344CB8AC3E}">
        <p14:creationId xmlns:p14="http://schemas.microsoft.com/office/powerpoint/2010/main" val="20655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3751C-B11C-431B-8CEC-9076371D0A59}"/>
              </a:ext>
            </a:extLst>
          </p:cNvPr>
          <p:cNvSpPr>
            <a:spLocks noGrp="1"/>
          </p:cNvSpPr>
          <p:nvPr>
            <p:ph type="title"/>
          </p:nvPr>
        </p:nvSpPr>
        <p:spPr>
          <a:xfrm>
            <a:off x="1249680" y="174718"/>
            <a:ext cx="9692640" cy="1325562"/>
          </a:xfrm>
        </p:spPr>
        <p:txBody>
          <a:bodyPr/>
          <a:lstStyle/>
          <a:p>
            <a:r>
              <a:rPr lang="uk-UA" dirty="0">
                <a:solidFill>
                  <a:srgbClr val="FF0000"/>
                </a:solidFill>
              </a:rPr>
              <a:t>Особливості підходу до безпеки</a:t>
            </a:r>
          </a:p>
        </p:txBody>
      </p:sp>
      <p:sp>
        <p:nvSpPr>
          <p:cNvPr id="5" name="Rectangle 2">
            <a:extLst>
              <a:ext uri="{FF2B5EF4-FFF2-40B4-BE49-F238E27FC236}">
                <a16:creationId xmlns:a16="http://schemas.microsoft.com/office/drawing/2014/main" id="{081EB353-52EA-40E2-B5AB-7F23114A1EA1}"/>
              </a:ext>
            </a:extLst>
          </p:cNvPr>
          <p:cNvSpPr>
            <a:spLocks noGrp="1" noChangeArrowheads="1"/>
          </p:cNvSpPr>
          <p:nvPr>
            <p:ph idx="1"/>
          </p:nvPr>
        </p:nvSpPr>
        <p:spPr bwMode="auto">
          <a:xfrm>
            <a:off x="736938" y="1552823"/>
            <a:ext cx="579509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1800" b="0" i="0" u="none" strike="noStrike" cap="none" normalizeH="0" baseline="0" dirty="0">
                <a:ln>
                  <a:noFill/>
                </a:ln>
                <a:solidFill>
                  <a:schemeClr val="tx1"/>
                </a:solidFill>
                <a:effectLst/>
              </a:rPr>
              <a:t>Висока централізація управління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1800" b="0" i="0" u="none" strike="noStrike" cap="none" normalizeH="0" baseline="0" dirty="0">
                <a:ln>
                  <a:noFill/>
                </a:ln>
                <a:solidFill>
                  <a:schemeClr val="tx1"/>
                </a:solidFill>
                <a:effectLst/>
              </a:rPr>
              <a:t>Значні фінансові інвестиції в безпековий сектор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1800" b="0" i="0" u="none" strike="noStrike" cap="none" normalizeH="0" baseline="0" dirty="0">
                <a:ln>
                  <a:noFill/>
                </a:ln>
                <a:solidFill>
                  <a:schemeClr val="tx1"/>
                </a:solidFill>
                <a:effectLst/>
              </a:rPr>
              <a:t>Активне використання приватних безпекових компаній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1800" b="0" i="0" u="none" strike="noStrike" cap="none" normalizeH="0" baseline="0" dirty="0">
                <a:ln>
                  <a:noFill/>
                </a:ln>
                <a:solidFill>
                  <a:schemeClr val="tx1"/>
                </a:solidFill>
                <a:effectLst/>
              </a:rPr>
              <a:t>Пріоритет технологічного забезпечення безпеки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1800" b="0" i="0" u="none" strike="noStrike" cap="none" normalizeH="0" baseline="0" dirty="0">
                <a:ln>
                  <a:noFill/>
                </a:ln>
                <a:solidFill>
                  <a:schemeClr val="tx1"/>
                </a:solidFill>
                <a:effectLst/>
              </a:rPr>
              <a:t>Тісна міжнародна співпраця у сфері безпеки </a:t>
            </a:r>
          </a:p>
        </p:txBody>
      </p:sp>
      <p:sp>
        <p:nvSpPr>
          <p:cNvPr id="7" name="TextBox 6">
            <a:extLst>
              <a:ext uri="{FF2B5EF4-FFF2-40B4-BE49-F238E27FC236}">
                <a16:creationId xmlns:a16="http://schemas.microsoft.com/office/drawing/2014/main" id="{0B5EB620-455F-4F1F-82F4-848ACE145D64}"/>
              </a:ext>
            </a:extLst>
          </p:cNvPr>
          <p:cNvSpPr txBox="1"/>
          <p:nvPr/>
        </p:nvSpPr>
        <p:spPr>
          <a:xfrm>
            <a:off x="7027332" y="3016884"/>
            <a:ext cx="3808645" cy="2585323"/>
          </a:xfrm>
          <a:prstGeom prst="rect">
            <a:avLst/>
          </a:prstGeom>
          <a:noFill/>
        </p:spPr>
        <p:txBody>
          <a:bodyPr wrap="square">
            <a:spAutoFit/>
          </a:bodyPr>
          <a:lstStyle/>
          <a:p>
            <a:pPr algn="just"/>
            <a:r>
              <a:rPr lang="uk-UA" dirty="0"/>
              <a:t>Геополітичне положення ОАЕ у нестабільному близькосхідному регіоні вимагає особливо гнучкої та ефективної системи національної безпеки. Держава приділяє велику увагу попередженню зовнішніх загроз, боротьбі з тероризмом та екстремізмом.</a:t>
            </a:r>
          </a:p>
        </p:txBody>
      </p:sp>
      <p:sp>
        <p:nvSpPr>
          <p:cNvPr id="9" name="TextBox 8">
            <a:extLst>
              <a:ext uri="{FF2B5EF4-FFF2-40B4-BE49-F238E27FC236}">
                <a16:creationId xmlns:a16="http://schemas.microsoft.com/office/drawing/2014/main" id="{A0D69596-20B5-470B-BCF7-8737174455FA}"/>
              </a:ext>
            </a:extLst>
          </p:cNvPr>
          <p:cNvSpPr txBox="1"/>
          <p:nvPr/>
        </p:nvSpPr>
        <p:spPr>
          <a:xfrm>
            <a:off x="736938" y="3629918"/>
            <a:ext cx="6104466" cy="2862322"/>
          </a:xfrm>
          <a:prstGeom prst="rect">
            <a:avLst/>
          </a:prstGeom>
          <a:noFill/>
        </p:spPr>
        <p:txBody>
          <a:bodyPr wrap="square">
            <a:spAutoFit/>
          </a:bodyPr>
          <a:lstStyle/>
          <a:p>
            <a:pPr algn="just"/>
            <a:r>
              <a:rPr lang="uk-UA" dirty="0"/>
              <a:t>Уряд ОАЕ приділяє значну увагу підготовці кадрів для безпекового сектору. Створені спеціалізовані навчальні заклади, впроваджуються програми підготовки фахівців з національної безпеки, активно вивчається міжнародний </a:t>
            </a:r>
            <a:r>
              <a:rPr lang="uk-UA" dirty="0" err="1"/>
              <a:t>досвід.Система</a:t>
            </a:r>
            <a:r>
              <a:rPr lang="uk-UA" dirty="0"/>
              <a:t> національної безпеки ОАЕ є унікальним прикладом ефективного поєднання традиційних та інноваційних підходів до забезпечення державної безпеки в умовах динамічного геополітичного середовища.</a:t>
            </a:r>
          </a:p>
        </p:txBody>
      </p:sp>
    </p:spTree>
    <p:extLst>
      <p:ext uri="{BB962C8B-B14F-4D97-AF65-F5344CB8AC3E}">
        <p14:creationId xmlns:p14="http://schemas.microsoft.com/office/powerpoint/2010/main" val="181830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4E08708-04F4-416B-AFAD-A2B28BD312E7}"/>
              </a:ext>
            </a:extLst>
          </p:cNvPr>
          <p:cNvSpPr>
            <a:spLocks noGrp="1"/>
          </p:cNvSpPr>
          <p:nvPr>
            <p:ph type="ctrTitle"/>
          </p:nvPr>
        </p:nvSpPr>
        <p:spPr>
          <a:xfrm>
            <a:off x="1386840" y="-406400"/>
            <a:ext cx="9418320" cy="4041648"/>
          </a:xfrm>
        </p:spPr>
        <p:txBody>
          <a:bodyPr/>
          <a:lstStyle/>
          <a:p>
            <a:pPr algn="ctr"/>
            <a:r>
              <a:rPr lang="uk-UA" dirty="0">
                <a:solidFill>
                  <a:srgbClr val="FF0000"/>
                </a:solidFill>
              </a:rPr>
              <a:t>Дякую за увагу!</a:t>
            </a:r>
          </a:p>
        </p:txBody>
      </p:sp>
    </p:spTree>
    <p:extLst>
      <p:ext uri="{BB962C8B-B14F-4D97-AF65-F5344CB8AC3E}">
        <p14:creationId xmlns:p14="http://schemas.microsoft.com/office/powerpoint/2010/main" val="347606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90FA5B-6EE5-4394-B4A6-AF3F67D58370}"/>
              </a:ext>
            </a:extLst>
          </p:cNvPr>
          <p:cNvSpPr>
            <a:spLocks noGrp="1"/>
          </p:cNvSpPr>
          <p:nvPr>
            <p:ph type="title"/>
          </p:nvPr>
        </p:nvSpPr>
        <p:spPr/>
        <p:txBody>
          <a:bodyPr/>
          <a:lstStyle/>
          <a:p>
            <a:r>
              <a:rPr lang="uk-UA" dirty="0">
                <a:solidFill>
                  <a:srgbClr val="FF0000"/>
                </a:solidFill>
              </a:rPr>
              <a:t>План</a:t>
            </a:r>
          </a:p>
        </p:txBody>
      </p:sp>
      <p:sp>
        <p:nvSpPr>
          <p:cNvPr id="3" name="Місце для вмісту 2">
            <a:extLst>
              <a:ext uri="{FF2B5EF4-FFF2-40B4-BE49-F238E27FC236}">
                <a16:creationId xmlns:a16="http://schemas.microsoft.com/office/drawing/2014/main" id="{3C42AB71-56C0-424A-A919-6B4E6332BF4E}"/>
              </a:ext>
            </a:extLst>
          </p:cNvPr>
          <p:cNvSpPr>
            <a:spLocks noGrp="1"/>
          </p:cNvSpPr>
          <p:nvPr>
            <p:ph idx="1"/>
          </p:nvPr>
        </p:nvSpPr>
        <p:spPr/>
        <p:txBody>
          <a:bodyPr/>
          <a:lstStyle/>
          <a:p>
            <a:pPr marL="342900" indent="-342900" algn="just">
              <a:lnSpc>
                <a:spcPct val="130000"/>
              </a:lnSpc>
              <a:buFont typeface="+mj-lt"/>
              <a:buAutoNum type="arabicPeriod"/>
            </a:pPr>
            <a:r>
              <a:rPr lang="uk-UA" sz="2000" dirty="0">
                <a:solidFill>
                  <a:srgbClr val="000000"/>
                </a:solidFill>
                <a:effectLst/>
                <a:ea typeface="Tahoma" panose="020B0604030504040204" pitchFamily="34" charset="0"/>
                <a:cs typeface="Tahoma" panose="020B0604030504040204" pitchFamily="34" charset="0"/>
              </a:rPr>
              <a:t>Сполучені штати Америки</a:t>
            </a:r>
            <a:endParaRPr lang="uk-UA" sz="2000" dirty="0">
              <a:effectLst/>
              <a:ea typeface="Tahoma" panose="020B0604030504040204" pitchFamily="34" charset="0"/>
              <a:cs typeface="Tahoma" panose="020B0604030504040204" pitchFamily="34" charset="0"/>
            </a:endParaRPr>
          </a:p>
          <a:p>
            <a:pPr marL="342900" lvl="0" indent="-342900" algn="just">
              <a:lnSpc>
                <a:spcPct val="130000"/>
              </a:lnSpc>
              <a:buFont typeface="+mj-lt"/>
              <a:buAutoNum type="arabicPeriod"/>
              <a:tabLst>
                <a:tab pos="540385" algn="l"/>
              </a:tabLst>
            </a:pPr>
            <a:r>
              <a:rPr lang="uk-UA" sz="2000" dirty="0">
                <a:solidFill>
                  <a:srgbClr val="000000"/>
                </a:solidFill>
                <a:effectLst/>
                <a:ea typeface="Tahoma" panose="020B0604030504040204" pitchFamily="34" charset="0"/>
                <a:cs typeface="Tahoma" panose="020B0604030504040204" pitchFamily="34" charset="0"/>
              </a:rPr>
              <a:t>Великобританія</a:t>
            </a:r>
            <a:endParaRPr lang="uk-UA" sz="2000" dirty="0">
              <a:effectLst/>
              <a:ea typeface="Tahoma" panose="020B0604030504040204" pitchFamily="34" charset="0"/>
              <a:cs typeface="Tahoma" panose="020B0604030504040204" pitchFamily="34" charset="0"/>
            </a:endParaRPr>
          </a:p>
          <a:p>
            <a:pPr marL="342900" lvl="0" indent="-342900" algn="just">
              <a:lnSpc>
                <a:spcPct val="130000"/>
              </a:lnSpc>
              <a:buFont typeface="+mj-lt"/>
              <a:buAutoNum type="arabicPeriod"/>
              <a:tabLst>
                <a:tab pos="540385" algn="l"/>
              </a:tabLst>
            </a:pPr>
            <a:r>
              <a:rPr lang="uk-UA" sz="2000" dirty="0">
                <a:solidFill>
                  <a:srgbClr val="000000"/>
                </a:solidFill>
                <a:effectLst/>
                <a:ea typeface="Tahoma" panose="020B0604030504040204" pitchFamily="34" charset="0"/>
                <a:cs typeface="Tahoma" panose="020B0604030504040204" pitchFamily="34" charset="0"/>
              </a:rPr>
              <a:t>Китай</a:t>
            </a:r>
            <a:endParaRPr lang="uk-UA" sz="2000" dirty="0">
              <a:effectLst/>
              <a:ea typeface="Tahoma" panose="020B0604030504040204" pitchFamily="34" charset="0"/>
              <a:cs typeface="Tahoma" panose="020B0604030504040204" pitchFamily="34" charset="0"/>
            </a:endParaRPr>
          </a:p>
          <a:p>
            <a:pPr marL="342900" lvl="0" indent="-342900" algn="just">
              <a:lnSpc>
                <a:spcPct val="130000"/>
              </a:lnSpc>
              <a:buFont typeface="+mj-lt"/>
              <a:buAutoNum type="arabicPeriod"/>
              <a:tabLst>
                <a:tab pos="540385" algn="l"/>
              </a:tabLst>
            </a:pPr>
            <a:r>
              <a:rPr lang="uk-UA" sz="2000" dirty="0">
                <a:solidFill>
                  <a:srgbClr val="000000"/>
                </a:solidFill>
                <a:effectLst/>
                <a:ea typeface="Tahoma" panose="020B0604030504040204" pitchFamily="34" charset="0"/>
                <a:cs typeface="Tahoma" panose="020B0604030504040204" pitchFamily="34" charset="0"/>
              </a:rPr>
              <a:t>Франція</a:t>
            </a:r>
            <a:endParaRPr lang="uk-UA" sz="2000" dirty="0">
              <a:effectLst/>
              <a:ea typeface="Tahoma" panose="020B0604030504040204" pitchFamily="34" charset="0"/>
              <a:cs typeface="Tahoma" panose="020B0604030504040204" pitchFamily="34" charset="0"/>
            </a:endParaRPr>
          </a:p>
          <a:p>
            <a:pPr marL="342900" lvl="0" indent="-342900" algn="just">
              <a:lnSpc>
                <a:spcPct val="130000"/>
              </a:lnSpc>
              <a:buFont typeface="+mj-lt"/>
              <a:buAutoNum type="arabicPeriod"/>
              <a:tabLst>
                <a:tab pos="540385" algn="l"/>
              </a:tabLst>
            </a:pPr>
            <a:r>
              <a:rPr lang="uk-UA" sz="2000" dirty="0">
                <a:solidFill>
                  <a:srgbClr val="000000"/>
                </a:solidFill>
                <a:effectLst/>
                <a:ea typeface="Tahoma" panose="020B0604030504040204" pitchFamily="34" charset="0"/>
                <a:cs typeface="Tahoma" panose="020B0604030504040204" pitchFamily="34" charset="0"/>
              </a:rPr>
              <a:t>Об’єднані Арабські Емірати</a:t>
            </a:r>
            <a:endParaRPr lang="uk-UA" sz="2000" dirty="0">
              <a:effectLst/>
              <a:ea typeface="Tahoma" panose="020B0604030504040204" pitchFamily="34" charset="0"/>
              <a:cs typeface="Tahoma" panose="020B0604030504040204" pitchFamily="34" charset="0"/>
            </a:endParaRPr>
          </a:p>
          <a:p>
            <a:endParaRPr lang="uk-UA" dirty="0"/>
          </a:p>
        </p:txBody>
      </p:sp>
    </p:spTree>
    <p:extLst>
      <p:ext uri="{BB962C8B-B14F-4D97-AF65-F5344CB8AC3E}">
        <p14:creationId xmlns:p14="http://schemas.microsoft.com/office/powerpoint/2010/main" val="222923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6664FE-C811-49E2-B578-680E1C34BCBA}"/>
              </a:ext>
            </a:extLst>
          </p:cNvPr>
          <p:cNvSpPr>
            <a:spLocks noGrp="1"/>
          </p:cNvSpPr>
          <p:nvPr>
            <p:ph type="title"/>
          </p:nvPr>
        </p:nvSpPr>
        <p:spPr/>
        <p:txBody>
          <a:bodyPr/>
          <a:lstStyle/>
          <a:p>
            <a:r>
              <a:rPr lang="uk-UA" dirty="0">
                <a:solidFill>
                  <a:srgbClr val="FF0000"/>
                </a:solidFill>
              </a:rPr>
              <a:t>ВСТУП</a:t>
            </a:r>
          </a:p>
        </p:txBody>
      </p:sp>
      <p:sp>
        <p:nvSpPr>
          <p:cNvPr id="3" name="Місце для вмісту 2">
            <a:extLst>
              <a:ext uri="{FF2B5EF4-FFF2-40B4-BE49-F238E27FC236}">
                <a16:creationId xmlns:a16="http://schemas.microsoft.com/office/drawing/2014/main" id="{6219FB75-19D0-4780-8683-D9D553D94C8E}"/>
              </a:ext>
            </a:extLst>
          </p:cNvPr>
          <p:cNvSpPr>
            <a:spLocks noGrp="1"/>
          </p:cNvSpPr>
          <p:nvPr>
            <p:ph idx="1"/>
          </p:nvPr>
        </p:nvSpPr>
        <p:spPr>
          <a:xfrm>
            <a:off x="812800" y="1828800"/>
            <a:ext cx="9044432" cy="4351337"/>
          </a:xfrm>
        </p:spPr>
        <p:txBody>
          <a:bodyPr>
            <a:normAutofit/>
          </a:bodyPr>
          <a:lstStyle/>
          <a:p>
            <a:pPr algn="just"/>
            <a:r>
              <a:rPr lang="uk-UA" sz="2400" dirty="0"/>
              <a:t>Системи управління національною безпекою в зарубіжних країнах мають свої особливості, але всі вони спрямовані на забезпечення безпеки держави та її громадян. Важливу роль у цих системах відіграють президент, уряд, парламент та розвідувальні органи.</a:t>
            </a:r>
          </a:p>
          <a:p>
            <a:pPr algn="just"/>
            <a:r>
              <a:rPr lang="uk-UA" sz="2400" dirty="0"/>
              <a:t>Кожна країна адаптує свою систему національної безпеки до своїх потреб та умов, враховуючи історичні, політичні та соціальні фактори. Ефективна система національної безпеки є запорукою стабільності та процвітання держави.</a:t>
            </a:r>
          </a:p>
          <a:p>
            <a:endParaRPr lang="uk-UA" sz="2400" dirty="0"/>
          </a:p>
        </p:txBody>
      </p:sp>
    </p:spTree>
    <p:extLst>
      <p:ext uri="{BB962C8B-B14F-4D97-AF65-F5344CB8AC3E}">
        <p14:creationId xmlns:p14="http://schemas.microsoft.com/office/powerpoint/2010/main" val="302902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862956" y="440035"/>
            <a:ext cx="7553138" cy="503733"/>
          </a:xfrm>
          <a:prstGeom prst="rect">
            <a:avLst/>
          </a:prstGeom>
          <a:noFill/>
          <a:ln/>
        </p:spPr>
        <p:txBody>
          <a:bodyPr wrap="none" lIns="0" tIns="0" rIns="0" bIns="0" rtlCol="0" anchor="t"/>
          <a:lstStyle/>
          <a:p>
            <a:pPr algn="ctr">
              <a:lnSpc>
                <a:spcPts val="3958"/>
              </a:lnSpc>
            </a:pPr>
            <a:r>
              <a:rPr lang="en-US" sz="3600" dirty="0">
                <a:solidFill>
                  <a:srgbClr val="FF0000"/>
                </a:solidFill>
                <a:ea typeface="Instrument Sans Medium" pitchFamily="34" charset="-122"/>
                <a:cs typeface="Instrument Sans Medium" pitchFamily="34" charset="-120"/>
              </a:rPr>
              <a:t>Система органів національної безпеки США</a:t>
            </a:r>
            <a:endParaRPr lang="en-US" sz="3600" dirty="0">
              <a:solidFill>
                <a:srgbClr val="FF0000"/>
              </a:solidFill>
            </a:endParaRPr>
          </a:p>
        </p:txBody>
      </p:sp>
      <p:sp>
        <p:nvSpPr>
          <p:cNvPr id="4" name="Text 1"/>
          <p:cNvSpPr/>
          <p:nvPr/>
        </p:nvSpPr>
        <p:spPr>
          <a:xfrm>
            <a:off x="581170" y="1654770"/>
            <a:ext cx="10385196" cy="773906"/>
          </a:xfrm>
          <a:prstGeom prst="rect">
            <a:avLst/>
          </a:prstGeom>
          <a:noFill/>
          <a:ln/>
        </p:spPr>
        <p:txBody>
          <a:bodyPr wrap="square" lIns="0" tIns="0" rIns="0" bIns="0" rtlCol="0" anchor="t"/>
          <a:lstStyle/>
          <a:p>
            <a:pPr>
              <a:lnSpc>
                <a:spcPts val="2000"/>
              </a:lnSpc>
            </a:pPr>
            <a:r>
              <a:rPr lang="en-US" sz="1600" dirty="0">
                <a:ea typeface="Inter" pitchFamily="34" charset="-122"/>
                <a:cs typeface="Inter" pitchFamily="34" charset="-120"/>
              </a:rPr>
              <a:t>Система національної безпеки США включає президента, Раду національної безпеки, федеральні міністерства і відомства, а також Конгрес. Президент США є главою держави, головнокомандувачем Збройних сил і головним дипломатом. Він щорічно представляє Конгресу Стратегію національної безпеки.</a:t>
            </a:r>
            <a:endParaRPr lang="en-US" sz="1600" dirty="0"/>
          </a:p>
        </p:txBody>
      </p:sp>
      <p:sp>
        <p:nvSpPr>
          <p:cNvPr id="5" name="Text 2"/>
          <p:cNvSpPr/>
          <p:nvPr/>
        </p:nvSpPr>
        <p:spPr>
          <a:xfrm>
            <a:off x="686677" y="3207475"/>
            <a:ext cx="10385196" cy="773906"/>
          </a:xfrm>
          <a:prstGeom prst="rect">
            <a:avLst/>
          </a:prstGeom>
          <a:noFill/>
          <a:ln/>
        </p:spPr>
        <p:txBody>
          <a:bodyPr wrap="square" lIns="0" tIns="0" rIns="0" bIns="0" rtlCol="0" anchor="t"/>
          <a:lstStyle/>
          <a:p>
            <a:pPr>
              <a:lnSpc>
                <a:spcPts val="2000"/>
              </a:lnSpc>
            </a:pPr>
            <a:r>
              <a:rPr lang="en-US" sz="1600" dirty="0">
                <a:ea typeface="Inter" pitchFamily="34" charset="-122"/>
                <a:cs typeface="Inter" pitchFamily="34" charset="-120"/>
              </a:rPr>
              <a:t>Рада національної безпеки (РНБ) є дорадчим органом при президентові. Її очолює президент, а постійними членами є віцепрезидент, державний секретар і міністр оборони. РНБ надає рекомендації президенту з питань узгодження внутрішньої, зовнішньої та військової політики.</a:t>
            </a:r>
            <a:endParaRPr lang="en-US" sz="1600" dirty="0"/>
          </a:p>
        </p:txBody>
      </p:sp>
      <p:sp>
        <p:nvSpPr>
          <p:cNvPr id="6" name="Shape 3"/>
          <p:cNvSpPr/>
          <p:nvPr/>
        </p:nvSpPr>
        <p:spPr>
          <a:xfrm>
            <a:off x="446927" y="5295603"/>
            <a:ext cx="319270" cy="362644"/>
          </a:xfrm>
          <a:prstGeom prst="roundRect">
            <a:avLst>
              <a:gd name="adj" fmla="val 6668"/>
            </a:avLst>
          </a:prstGeom>
          <a:solidFill>
            <a:srgbClr val="434348"/>
          </a:solidFill>
          <a:ln/>
        </p:spPr>
      </p:sp>
      <p:sp>
        <p:nvSpPr>
          <p:cNvPr id="7" name="Text 4"/>
          <p:cNvSpPr/>
          <p:nvPr/>
        </p:nvSpPr>
        <p:spPr>
          <a:xfrm>
            <a:off x="581170" y="5356027"/>
            <a:ext cx="82809" cy="241796"/>
          </a:xfrm>
          <a:prstGeom prst="rect">
            <a:avLst/>
          </a:prstGeom>
          <a:noFill/>
          <a:ln/>
        </p:spPr>
        <p:txBody>
          <a:bodyPr wrap="none" lIns="0" tIns="0" rIns="0" bIns="0" rtlCol="0" anchor="t"/>
          <a:lstStyle/>
          <a:p>
            <a:pPr algn="ctr">
              <a:lnSpc>
                <a:spcPts val="1875"/>
              </a:lnSpc>
            </a:pPr>
            <a:r>
              <a:rPr lang="en-US" sz="2400" dirty="0">
                <a:ea typeface="Instrument Sans Medium" pitchFamily="34" charset="-122"/>
                <a:cs typeface="Instrument Sans Medium" pitchFamily="34" charset="-120"/>
              </a:rPr>
              <a:t>1</a:t>
            </a:r>
            <a:endParaRPr lang="en-US" sz="2400" dirty="0"/>
          </a:p>
        </p:txBody>
      </p:sp>
      <p:sp>
        <p:nvSpPr>
          <p:cNvPr id="8" name="Text 5"/>
          <p:cNvSpPr/>
          <p:nvPr/>
        </p:nvSpPr>
        <p:spPr>
          <a:xfrm>
            <a:off x="970704" y="5295603"/>
            <a:ext cx="1774116" cy="251818"/>
          </a:xfrm>
          <a:prstGeom prst="rect">
            <a:avLst/>
          </a:prstGeom>
          <a:noFill/>
          <a:ln/>
        </p:spPr>
        <p:txBody>
          <a:bodyPr wrap="none" lIns="0" tIns="0" rIns="0" bIns="0" rtlCol="0" anchor="t"/>
          <a:lstStyle/>
          <a:p>
            <a:pPr>
              <a:lnSpc>
                <a:spcPts val="1958"/>
              </a:lnSpc>
            </a:pPr>
            <a:r>
              <a:rPr lang="en-US" dirty="0">
                <a:ea typeface="Instrument Sans Medium" pitchFamily="34" charset="-122"/>
                <a:cs typeface="Instrument Sans Medium" pitchFamily="34" charset="-120"/>
              </a:rPr>
              <a:t>Президент</a:t>
            </a:r>
            <a:endParaRPr lang="en-US" dirty="0"/>
          </a:p>
        </p:txBody>
      </p:sp>
      <p:sp>
        <p:nvSpPr>
          <p:cNvPr id="9" name="Text 6"/>
          <p:cNvSpPr/>
          <p:nvPr/>
        </p:nvSpPr>
        <p:spPr>
          <a:xfrm>
            <a:off x="970702" y="5644059"/>
            <a:ext cx="2691136" cy="515938"/>
          </a:xfrm>
          <a:prstGeom prst="rect">
            <a:avLst/>
          </a:prstGeom>
          <a:noFill/>
          <a:ln/>
        </p:spPr>
        <p:txBody>
          <a:bodyPr wrap="square" lIns="0" tIns="0" rIns="0" bIns="0" rtlCol="0" anchor="t"/>
          <a:lstStyle/>
          <a:p>
            <a:pPr>
              <a:lnSpc>
                <a:spcPts val="2000"/>
              </a:lnSpc>
            </a:pPr>
            <a:r>
              <a:rPr lang="en-US" sz="1600" dirty="0">
                <a:ea typeface="Inter" pitchFamily="34" charset="-122"/>
                <a:cs typeface="Inter" pitchFamily="34" charset="-120"/>
              </a:rPr>
              <a:t>Глава держави, головнокомандувач Збройних сил, головний дипломат.</a:t>
            </a:r>
            <a:endParaRPr lang="en-US" sz="1600" dirty="0"/>
          </a:p>
        </p:txBody>
      </p:sp>
      <p:sp>
        <p:nvSpPr>
          <p:cNvPr id="10" name="Shape 7"/>
          <p:cNvSpPr/>
          <p:nvPr/>
        </p:nvSpPr>
        <p:spPr>
          <a:xfrm>
            <a:off x="4188565" y="5295603"/>
            <a:ext cx="319270" cy="362644"/>
          </a:xfrm>
          <a:prstGeom prst="roundRect">
            <a:avLst>
              <a:gd name="adj" fmla="val 6668"/>
            </a:avLst>
          </a:prstGeom>
          <a:solidFill>
            <a:srgbClr val="434348"/>
          </a:solidFill>
          <a:ln/>
        </p:spPr>
      </p:sp>
      <p:sp>
        <p:nvSpPr>
          <p:cNvPr id="11" name="Text 8"/>
          <p:cNvSpPr/>
          <p:nvPr/>
        </p:nvSpPr>
        <p:spPr>
          <a:xfrm>
            <a:off x="4303264" y="5356027"/>
            <a:ext cx="117314" cy="241796"/>
          </a:xfrm>
          <a:prstGeom prst="rect">
            <a:avLst/>
          </a:prstGeom>
          <a:noFill/>
          <a:ln/>
        </p:spPr>
        <p:txBody>
          <a:bodyPr wrap="none" lIns="0" tIns="0" rIns="0" bIns="0" rtlCol="0" anchor="t"/>
          <a:lstStyle/>
          <a:p>
            <a:pPr algn="ctr">
              <a:lnSpc>
                <a:spcPts val="1875"/>
              </a:lnSpc>
            </a:pPr>
            <a:r>
              <a:rPr lang="en-US" sz="2400" dirty="0">
                <a:ea typeface="Instrument Sans Medium" pitchFamily="34" charset="-122"/>
                <a:cs typeface="Instrument Sans Medium" pitchFamily="34" charset="-120"/>
              </a:rPr>
              <a:t>2</a:t>
            </a:r>
            <a:endParaRPr lang="en-US" sz="2400" dirty="0"/>
          </a:p>
        </p:txBody>
      </p:sp>
      <p:sp>
        <p:nvSpPr>
          <p:cNvPr id="12" name="Text 9"/>
          <p:cNvSpPr/>
          <p:nvPr/>
        </p:nvSpPr>
        <p:spPr>
          <a:xfrm>
            <a:off x="4712342" y="5295603"/>
            <a:ext cx="2333866" cy="251818"/>
          </a:xfrm>
          <a:prstGeom prst="rect">
            <a:avLst/>
          </a:prstGeom>
          <a:noFill/>
          <a:ln/>
        </p:spPr>
        <p:txBody>
          <a:bodyPr wrap="none" lIns="0" tIns="0" rIns="0" bIns="0" rtlCol="0" anchor="t"/>
          <a:lstStyle/>
          <a:p>
            <a:pPr>
              <a:lnSpc>
                <a:spcPts val="1958"/>
              </a:lnSpc>
            </a:pPr>
            <a:r>
              <a:rPr lang="en-US" dirty="0">
                <a:ea typeface="Instrument Sans Medium" pitchFamily="34" charset="-122"/>
                <a:cs typeface="Instrument Sans Medium" pitchFamily="34" charset="-120"/>
              </a:rPr>
              <a:t>Рада національної безпеки</a:t>
            </a:r>
            <a:endParaRPr lang="en-US" dirty="0"/>
          </a:p>
        </p:txBody>
      </p:sp>
      <p:sp>
        <p:nvSpPr>
          <p:cNvPr id="13" name="Text 10"/>
          <p:cNvSpPr/>
          <p:nvPr/>
        </p:nvSpPr>
        <p:spPr>
          <a:xfrm>
            <a:off x="4712341" y="5644059"/>
            <a:ext cx="2691136" cy="773906"/>
          </a:xfrm>
          <a:prstGeom prst="rect">
            <a:avLst/>
          </a:prstGeom>
          <a:noFill/>
          <a:ln/>
        </p:spPr>
        <p:txBody>
          <a:bodyPr wrap="square" lIns="0" tIns="0" rIns="0" bIns="0" rtlCol="0" anchor="t"/>
          <a:lstStyle/>
          <a:p>
            <a:pPr>
              <a:lnSpc>
                <a:spcPts val="2000"/>
              </a:lnSpc>
            </a:pPr>
            <a:r>
              <a:rPr lang="en-US" sz="1600" dirty="0">
                <a:ea typeface="Inter" pitchFamily="34" charset="-122"/>
                <a:cs typeface="Inter" pitchFamily="34" charset="-120"/>
              </a:rPr>
              <a:t>Дорадчий орган при президентові, що надає рекомендації з питань національної безпеки.</a:t>
            </a:r>
            <a:endParaRPr lang="en-US" sz="1600" dirty="0"/>
          </a:p>
        </p:txBody>
      </p:sp>
      <p:sp>
        <p:nvSpPr>
          <p:cNvPr id="14" name="Shape 11"/>
          <p:cNvSpPr/>
          <p:nvPr/>
        </p:nvSpPr>
        <p:spPr>
          <a:xfrm>
            <a:off x="7930204" y="5295603"/>
            <a:ext cx="319270" cy="362644"/>
          </a:xfrm>
          <a:prstGeom prst="roundRect">
            <a:avLst>
              <a:gd name="adj" fmla="val 6668"/>
            </a:avLst>
          </a:prstGeom>
          <a:solidFill>
            <a:srgbClr val="434348"/>
          </a:solidFill>
          <a:ln/>
        </p:spPr>
      </p:sp>
      <p:sp>
        <p:nvSpPr>
          <p:cNvPr id="15" name="Text 12"/>
          <p:cNvSpPr/>
          <p:nvPr/>
        </p:nvSpPr>
        <p:spPr>
          <a:xfrm>
            <a:off x="8041727" y="5356027"/>
            <a:ext cx="122904" cy="241796"/>
          </a:xfrm>
          <a:prstGeom prst="rect">
            <a:avLst/>
          </a:prstGeom>
          <a:noFill/>
          <a:ln/>
        </p:spPr>
        <p:txBody>
          <a:bodyPr wrap="none" lIns="0" tIns="0" rIns="0" bIns="0" rtlCol="0" anchor="t"/>
          <a:lstStyle/>
          <a:p>
            <a:pPr algn="ctr">
              <a:lnSpc>
                <a:spcPts val="1875"/>
              </a:lnSpc>
            </a:pPr>
            <a:r>
              <a:rPr lang="en-US" sz="2400" dirty="0">
                <a:ea typeface="Instrument Sans Medium" pitchFamily="34" charset="-122"/>
                <a:cs typeface="Instrument Sans Medium" pitchFamily="34" charset="-120"/>
              </a:rPr>
              <a:t>3</a:t>
            </a:r>
            <a:endParaRPr lang="en-US" sz="2400" dirty="0"/>
          </a:p>
        </p:txBody>
      </p:sp>
      <p:sp>
        <p:nvSpPr>
          <p:cNvPr id="16" name="Text 13"/>
          <p:cNvSpPr/>
          <p:nvPr/>
        </p:nvSpPr>
        <p:spPr>
          <a:xfrm>
            <a:off x="8453980" y="5295603"/>
            <a:ext cx="1774116" cy="251818"/>
          </a:xfrm>
          <a:prstGeom prst="rect">
            <a:avLst/>
          </a:prstGeom>
          <a:noFill/>
          <a:ln/>
        </p:spPr>
        <p:txBody>
          <a:bodyPr wrap="none" lIns="0" tIns="0" rIns="0" bIns="0" rtlCol="0" anchor="t"/>
          <a:lstStyle/>
          <a:p>
            <a:pPr>
              <a:lnSpc>
                <a:spcPts val="1958"/>
              </a:lnSpc>
            </a:pPr>
            <a:r>
              <a:rPr lang="en-US" dirty="0">
                <a:ea typeface="Instrument Sans Medium" pitchFamily="34" charset="-122"/>
                <a:cs typeface="Instrument Sans Medium" pitchFamily="34" charset="-120"/>
              </a:rPr>
              <a:t>Конгрес</a:t>
            </a:r>
            <a:endParaRPr lang="en-US" dirty="0"/>
          </a:p>
        </p:txBody>
      </p:sp>
      <p:sp>
        <p:nvSpPr>
          <p:cNvPr id="17" name="Text 14"/>
          <p:cNvSpPr/>
          <p:nvPr/>
        </p:nvSpPr>
        <p:spPr>
          <a:xfrm>
            <a:off x="8453979" y="5644059"/>
            <a:ext cx="2691136" cy="515938"/>
          </a:xfrm>
          <a:prstGeom prst="rect">
            <a:avLst/>
          </a:prstGeom>
          <a:noFill/>
          <a:ln/>
        </p:spPr>
        <p:txBody>
          <a:bodyPr wrap="square" lIns="0" tIns="0" rIns="0" bIns="0" rtlCol="0" anchor="t"/>
          <a:lstStyle/>
          <a:p>
            <a:pPr>
              <a:lnSpc>
                <a:spcPts val="2000"/>
              </a:lnSpc>
            </a:pPr>
            <a:r>
              <a:rPr lang="en-US" sz="1600" dirty="0">
                <a:ea typeface="Inter" pitchFamily="34" charset="-122"/>
                <a:cs typeface="Inter" pitchFamily="34" charset="-120"/>
              </a:rPr>
              <a:t>Затверджує видатки на діяльність РНБ.</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FA7F1778-7786-44AB-A17A-538935E2F24E}"/>
              </a:ext>
            </a:extLst>
          </p:cNvPr>
          <p:cNvSpPr>
            <a:spLocks noGrp="1"/>
          </p:cNvSpPr>
          <p:nvPr>
            <p:ph idx="1"/>
          </p:nvPr>
        </p:nvSpPr>
        <p:spPr>
          <a:xfrm>
            <a:off x="466006" y="643467"/>
            <a:ext cx="9947994" cy="6028266"/>
          </a:xfrm>
        </p:spPr>
        <p:txBody>
          <a:bodyPr>
            <a:normAutofit/>
          </a:bodyPr>
          <a:lstStyle/>
          <a:p>
            <a:pPr algn="just"/>
            <a:r>
              <a:rPr lang="ru-RU" sz="2000" dirty="0" err="1"/>
              <a:t>Виконавчий</a:t>
            </a:r>
            <a:r>
              <a:rPr lang="ru-RU" sz="2000" dirty="0"/>
              <a:t> </a:t>
            </a:r>
            <a:r>
              <a:rPr lang="ru-RU" sz="2000" dirty="0" err="1"/>
              <a:t>апарат</a:t>
            </a:r>
            <a:r>
              <a:rPr lang="ru-RU" sz="2000" dirty="0"/>
              <a:t> Президента </a:t>
            </a:r>
            <a:r>
              <a:rPr lang="ru-RU" sz="2000" dirty="0" err="1"/>
              <a:t>здійснює</a:t>
            </a:r>
            <a:r>
              <a:rPr lang="ru-RU" sz="2000" dirty="0"/>
              <a:t> </a:t>
            </a:r>
            <a:r>
              <a:rPr lang="ru-RU" sz="2000" dirty="0" err="1"/>
              <a:t>реалізацію</a:t>
            </a:r>
            <a:r>
              <a:rPr lang="ru-RU" sz="2000" dirty="0"/>
              <a:t> </a:t>
            </a:r>
            <a:r>
              <a:rPr lang="ru-RU" sz="2000" dirty="0" err="1"/>
              <a:t>поставлених</a:t>
            </a:r>
            <a:r>
              <a:rPr lang="ru-RU" sz="2000" dirty="0"/>
              <a:t> </a:t>
            </a:r>
            <a:r>
              <a:rPr lang="ru-RU" sz="2000" dirty="0" err="1"/>
              <a:t>завдань</a:t>
            </a:r>
            <a:r>
              <a:rPr lang="ru-RU" sz="2000" dirty="0"/>
              <a:t>, до складу </a:t>
            </a:r>
            <a:r>
              <a:rPr lang="ru-RU" sz="2000" dirty="0" err="1"/>
              <a:t>якого</a:t>
            </a:r>
            <a:r>
              <a:rPr lang="ru-RU" sz="2000" dirty="0"/>
              <a:t> входить Бюро </a:t>
            </a:r>
            <a:r>
              <a:rPr lang="ru-RU" sz="2000" dirty="0" err="1"/>
              <a:t>Білого</a:t>
            </a:r>
            <a:r>
              <a:rPr lang="ru-RU" sz="2000" dirty="0"/>
              <a:t> дому в </a:t>
            </a:r>
            <a:r>
              <a:rPr lang="ru-RU" sz="2000" dirty="0" err="1"/>
              <a:t>складі</a:t>
            </a:r>
            <a:r>
              <a:rPr lang="ru-RU" sz="2000" dirty="0"/>
              <a:t> </a:t>
            </a:r>
            <a:r>
              <a:rPr lang="ru-RU" sz="2000" dirty="0" err="1"/>
              <a:t>близько</a:t>
            </a:r>
            <a:r>
              <a:rPr lang="ru-RU" sz="2000" dirty="0"/>
              <a:t> 400 </a:t>
            </a:r>
            <a:r>
              <a:rPr lang="ru-RU" sz="2000" dirty="0" err="1"/>
              <a:t>осіб</a:t>
            </a:r>
            <a:r>
              <a:rPr lang="ru-RU" sz="2000" dirty="0"/>
              <a:t>. Президент </a:t>
            </a:r>
            <a:r>
              <a:rPr lang="ru-RU" sz="2000" dirty="0" err="1"/>
              <a:t>має</a:t>
            </a:r>
            <a:r>
              <a:rPr lang="ru-RU" sz="2000" dirty="0"/>
              <a:t> </a:t>
            </a:r>
            <a:r>
              <a:rPr lang="ru-RU" sz="2000" dirty="0" err="1"/>
              <a:t>радників</a:t>
            </a:r>
            <a:r>
              <a:rPr lang="ru-RU" sz="2000" dirty="0"/>
              <a:t> з </a:t>
            </a:r>
            <a:r>
              <a:rPr lang="ru-RU" sz="2000" dirty="0" err="1"/>
              <a:t>питань</a:t>
            </a:r>
            <a:r>
              <a:rPr lang="ru-RU" sz="2000" dirty="0"/>
              <a:t> </a:t>
            </a:r>
            <a:r>
              <a:rPr lang="ru-RU" sz="2000" dirty="0" err="1"/>
              <a:t>національної</a:t>
            </a:r>
            <a:r>
              <a:rPr lang="ru-RU" sz="2000" dirty="0"/>
              <a:t> </a:t>
            </a:r>
            <a:r>
              <a:rPr lang="ru-RU" sz="2000" dirty="0" err="1"/>
              <a:t>безпеки</a:t>
            </a:r>
            <a:r>
              <a:rPr lang="ru-RU" sz="2000" dirty="0"/>
              <a:t>, а </a:t>
            </a:r>
            <a:r>
              <a:rPr lang="ru-RU" sz="2000" dirty="0" err="1"/>
              <a:t>також</a:t>
            </a:r>
            <a:r>
              <a:rPr lang="ru-RU" sz="2000" dirty="0"/>
              <a:t> </a:t>
            </a:r>
            <a:r>
              <a:rPr lang="ru-RU" sz="2000" dirty="0" err="1"/>
              <a:t>помічників</a:t>
            </a:r>
            <a:r>
              <a:rPr lang="ru-RU" sz="2000" dirty="0"/>
              <a:t> у </a:t>
            </a:r>
            <a:r>
              <a:rPr lang="ru-RU" sz="2000" dirty="0" err="1"/>
              <a:t>вигляді</a:t>
            </a:r>
            <a:r>
              <a:rPr lang="ru-RU" sz="2000" dirty="0"/>
              <a:t> </a:t>
            </a:r>
            <a:r>
              <a:rPr lang="ru-RU" sz="2000" dirty="0" err="1"/>
              <a:t>неофіційних</a:t>
            </a:r>
            <a:r>
              <a:rPr lang="ru-RU" sz="2000" dirty="0"/>
              <a:t> </a:t>
            </a:r>
            <a:r>
              <a:rPr lang="ru-RU" sz="2000" dirty="0" err="1"/>
              <a:t>радників</a:t>
            </a:r>
            <a:r>
              <a:rPr lang="ru-RU" sz="2000" dirty="0"/>
              <a:t>; </a:t>
            </a:r>
            <a:r>
              <a:rPr lang="ru-RU" sz="2000" dirty="0" err="1"/>
              <a:t>тимчасові</a:t>
            </a:r>
            <a:r>
              <a:rPr lang="ru-RU" sz="2000" dirty="0"/>
              <a:t> </a:t>
            </a:r>
            <a:r>
              <a:rPr lang="ru-RU" sz="2000" dirty="0" err="1"/>
              <a:t>комісії</a:t>
            </a:r>
            <a:r>
              <a:rPr lang="ru-RU" sz="2000" dirty="0"/>
              <a:t> для </a:t>
            </a:r>
            <a:r>
              <a:rPr lang="ru-RU" sz="2000" dirty="0" err="1"/>
              <a:t>дослідження</a:t>
            </a:r>
            <a:r>
              <a:rPr lang="ru-RU" sz="2000" dirty="0"/>
              <a:t> і </a:t>
            </a:r>
            <a:r>
              <a:rPr lang="ru-RU" sz="2000" dirty="0" err="1"/>
              <a:t>вироблення</a:t>
            </a:r>
            <a:r>
              <a:rPr lang="ru-RU" sz="2000" dirty="0"/>
              <a:t> </a:t>
            </a:r>
            <a:r>
              <a:rPr lang="ru-RU" sz="2000" dirty="0" err="1"/>
              <a:t>рекомендацій</a:t>
            </a:r>
            <a:r>
              <a:rPr lang="ru-RU" sz="2000" dirty="0"/>
              <a:t> з </a:t>
            </a:r>
            <a:r>
              <a:rPr lang="ru-RU" sz="2000" dirty="0" err="1"/>
              <a:t>конкретних</a:t>
            </a:r>
            <a:r>
              <a:rPr lang="ru-RU" sz="2000" dirty="0"/>
              <a:t> </a:t>
            </a:r>
            <a:r>
              <a:rPr lang="ru-RU" sz="2000" dirty="0" err="1"/>
              <a:t>питань</a:t>
            </a:r>
            <a:r>
              <a:rPr lang="ru-RU" sz="2000" dirty="0"/>
              <a:t>. </a:t>
            </a:r>
          </a:p>
          <a:p>
            <a:pPr algn="just"/>
            <a:r>
              <a:rPr lang="ru-RU" sz="2000" dirty="0" err="1"/>
              <a:t>Особливий</a:t>
            </a:r>
            <a:r>
              <a:rPr lang="ru-RU" sz="2000" dirty="0"/>
              <a:t> статус у </a:t>
            </a:r>
            <a:r>
              <a:rPr lang="ru-RU" sz="2000" dirty="0" err="1"/>
              <a:t>здійсненні</a:t>
            </a:r>
            <a:r>
              <a:rPr lang="ru-RU" sz="2000" dirty="0"/>
              <a:t> </a:t>
            </a:r>
            <a:r>
              <a:rPr lang="ru-RU" sz="2000" dirty="0" err="1"/>
              <a:t>політики</a:t>
            </a:r>
            <a:r>
              <a:rPr lang="ru-RU" sz="2000" dirty="0"/>
              <a:t> </a:t>
            </a:r>
            <a:r>
              <a:rPr lang="ru-RU" sz="2000" dirty="0" err="1"/>
              <a:t>національної</a:t>
            </a:r>
            <a:r>
              <a:rPr lang="ru-RU" sz="2000" dirty="0"/>
              <a:t> </a:t>
            </a:r>
            <a:r>
              <a:rPr lang="ru-RU" sz="2000" dirty="0" err="1"/>
              <a:t>безпеки</a:t>
            </a:r>
            <a:r>
              <a:rPr lang="ru-RU" sz="2000" dirty="0"/>
              <a:t> </a:t>
            </a:r>
            <a:r>
              <a:rPr lang="ru-RU" sz="2000" dirty="0" err="1"/>
              <a:t>має</a:t>
            </a:r>
            <a:r>
              <a:rPr lang="ru-RU" sz="2000" dirty="0"/>
              <a:t> </a:t>
            </a:r>
            <a:r>
              <a:rPr lang="ru-RU" sz="2000" dirty="0" err="1"/>
              <a:t>помічник</a:t>
            </a:r>
            <a:r>
              <a:rPr lang="ru-RU" sz="2000" dirty="0"/>
              <a:t> Президента з </a:t>
            </a:r>
            <a:r>
              <a:rPr lang="ru-RU" sz="2000" dirty="0" err="1"/>
              <a:t>питань</a:t>
            </a:r>
            <a:r>
              <a:rPr lang="ru-RU" sz="2000" dirty="0"/>
              <a:t> </a:t>
            </a:r>
            <a:r>
              <a:rPr lang="ru-RU" sz="2000" dirty="0" err="1"/>
              <a:t>національної</a:t>
            </a:r>
            <a:r>
              <a:rPr lang="ru-RU" sz="2000" dirty="0"/>
              <a:t> </a:t>
            </a:r>
            <a:r>
              <a:rPr lang="ru-RU" sz="2000" dirty="0" err="1"/>
              <a:t>безпеки</a:t>
            </a:r>
            <a:r>
              <a:rPr lang="ru-RU" sz="2000" dirty="0"/>
              <a:t>, </a:t>
            </a:r>
            <a:r>
              <a:rPr lang="ru-RU" sz="2000" dirty="0" err="1"/>
              <a:t>який</a:t>
            </a:r>
            <a:r>
              <a:rPr lang="ru-RU" sz="2000" dirty="0"/>
              <a:t> </a:t>
            </a:r>
            <a:r>
              <a:rPr lang="ru-RU" sz="2000" dirty="0" err="1"/>
              <a:t>виступає</a:t>
            </a:r>
            <a:r>
              <a:rPr lang="ru-RU" sz="2000" dirty="0"/>
              <a:t> в </a:t>
            </a:r>
            <a:r>
              <a:rPr lang="ru-RU" sz="2000" dirty="0" err="1"/>
              <a:t>якості</a:t>
            </a:r>
            <a:r>
              <a:rPr lang="ru-RU" sz="2000" dirty="0"/>
              <a:t> координатора і основного </a:t>
            </a:r>
            <a:r>
              <a:rPr lang="ru-RU" sz="2000" dirty="0" err="1"/>
              <a:t>радника</a:t>
            </a:r>
            <a:r>
              <a:rPr lang="ru-RU" sz="2000" dirty="0"/>
              <a:t> Президента. </a:t>
            </a:r>
            <a:r>
              <a:rPr lang="ru-RU" sz="2000" dirty="0" err="1"/>
              <a:t>Виконавчий</a:t>
            </a:r>
            <a:r>
              <a:rPr lang="ru-RU" sz="2000" dirty="0"/>
              <a:t> </a:t>
            </a:r>
            <a:r>
              <a:rPr lang="ru-RU" sz="2000" dirty="0" err="1"/>
              <a:t>апарат</a:t>
            </a:r>
            <a:r>
              <a:rPr lang="ru-RU" sz="2000" dirty="0"/>
              <a:t> Президента США </a:t>
            </a:r>
            <a:r>
              <a:rPr lang="ru-RU" sz="2000" dirty="0" err="1"/>
              <a:t>складається</a:t>
            </a:r>
            <a:r>
              <a:rPr lang="ru-RU" sz="2000" dirty="0"/>
              <a:t> з 14–16 структур, </a:t>
            </a:r>
            <a:r>
              <a:rPr lang="ru-RU" sz="2000" dirty="0" err="1"/>
              <a:t>що</a:t>
            </a:r>
            <a:r>
              <a:rPr lang="ru-RU" sz="2000" dirty="0"/>
              <a:t> </a:t>
            </a:r>
            <a:r>
              <a:rPr lang="ru-RU" sz="2000" dirty="0" err="1"/>
              <a:t>включають</a:t>
            </a:r>
            <a:r>
              <a:rPr lang="ru-RU" sz="2000" dirty="0"/>
              <a:t> </a:t>
            </a:r>
            <a:r>
              <a:rPr lang="ru-RU" sz="2000" dirty="0" err="1"/>
              <a:t>певні</a:t>
            </a:r>
            <a:r>
              <a:rPr lang="ru-RU" sz="2000" dirty="0"/>
              <a:t> бюро і ради, в тому </a:t>
            </a:r>
            <a:r>
              <a:rPr lang="ru-RU" sz="2000" dirty="0" err="1"/>
              <a:t>числі</a:t>
            </a:r>
            <a:r>
              <a:rPr lang="ru-RU" sz="2000" dirty="0"/>
              <a:t> Раду </a:t>
            </a:r>
            <a:r>
              <a:rPr lang="ru-RU" sz="2000" dirty="0" err="1"/>
              <a:t>національної</a:t>
            </a:r>
            <a:r>
              <a:rPr lang="ru-RU" sz="2000" dirty="0"/>
              <a:t> </a:t>
            </a:r>
            <a:r>
              <a:rPr lang="ru-RU" sz="2000" dirty="0" err="1"/>
              <a:t>безпеки</a:t>
            </a:r>
            <a:r>
              <a:rPr lang="ru-RU" sz="2000" dirty="0"/>
              <a:t> США і </a:t>
            </a:r>
            <a:r>
              <a:rPr lang="ru-RU" sz="2000" dirty="0" err="1"/>
              <a:t>Центральне</a:t>
            </a:r>
            <a:r>
              <a:rPr lang="ru-RU" sz="2000" dirty="0"/>
              <a:t> </a:t>
            </a:r>
            <a:r>
              <a:rPr lang="ru-RU" sz="2000" dirty="0" err="1"/>
              <a:t>розвідувальне</a:t>
            </a:r>
            <a:r>
              <a:rPr lang="ru-RU" sz="2000" dirty="0"/>
              <a:t> </a:t>
            </a:r>
            <a:r>
              <a:rPr lang="ru-RU" sz="2000" dirty="0" err="1"/>
              <a:t>управління</a:t>
            </a:r>
            <a:r>
              <a:rPr lang="ru-RU" sz="2000" dirty="0"/>
              <a:t>, з </a:t>
            </a:r>
            <a:r>
              <a:rPr lang="ru-RU" sz="2000" dirty="0" err="1"/>
              <a:t>надання</a:t>
            </a:r>
            <a:r>
              <a:rPr lang="ru-RU" sz="2000" dirty="0"/>
              <a:t> </a:t>
            </a:r>
            <a:r>
              <a:rPr lang="ru-RU" sz="2000" dirty="0" err="1"/>
              <a:t>допомоги</a:t>
            </a:r>
            <a:r>
              <a:rPr lang="ru-RU" sz="2000" dirty="0"/>
              <a:t> Президенту в </a:t>
            </a:r>
            <a:r>
              <a:rPr lang="ru-RU" sz="2000" dirty="0" err="1"/>
              <a:t>реалізації</a:t>
            </a:r>
            <a:r>
              <a:rPr lang="ru-RU" sz="2000" dirty="0"/>
              <a:t> </a:t>
            </a:r>
            <a:r>
              <a:rPr lang="ru-RU" sz="2000" dirty="0" err="1"/>
              <a:t>політики</a:t>
            </a:r>
            <a:r>
              <a:rPr lang="ru-RU" sz="2000" dirty="0"/>
              <a:t> з </a:t>
            </a:r>
            <a:r>
              <a:rPr lang="ru-RU" sz="2000" dirty="0" err="1"/>
              <a:t>питань</a:t>
            </a:r>
            <a:r>
              <a:rPr lang="ru-RU" sz="2000" dirty="0"/>
              <a:t> </a:t>
            </a:r>
            <a:r>
              <a:rPr lang="ru-RU" sz="2000" dirty="0" err="1"/>
              <a:t>національної</a:t>
            </a:r>
            <a:r>
              <a:rPr lang="ru-RU" sz="2000" dirty="0"/>
              <a:t> </a:t>
            </a:r>
            <a:r>
              <a:rPr lang="ru-RU" sz="2000" dirty="0" err="1"/>
              <a:t>безпеки</a:t>
            </a:r>
            <a:r>
              <a:rPr lang="ru-RU" sz="2000" dirty="0"/>
              <a:t>. </a:t>
            </a:r>
          </a:p>
          <a:p>
            <a:pPr algn="just"/>
            <a:r>
              <a:rPr lang="ru-RU" sz="2000" dirty="0" err="1"/>
              <a:t>Найчисленнішою</a:t>
            </a:r>
            <a:r>
              <a:rPr lang="ru-RU" sz="2000" dirty="0"/>
              <a:t> </a:t>
            </a:r>
            <a:r>
              <a:rPr lang="ru-RU" sz="2000" dirty="0" err="1"/>
              <a:t>установою</a:t>
            </a:r>
            <a:r>
              <a:rPr lang="ru-RU" sz="2000" dirty="0"/>
              <a:t> в </a:t>
            </a:r>
            <a:r>
              <a:rPr lang="ru-RU" sz="2000" dirty="0" err="1"/>
              <a:t>структурі</a:t>
            </a:r>
            <a:r>
              <a:rPr lang="ru-RU" sz="2000" dirty="0"/>
              <a:t> </a:t>
            </a:r>
            <a:r>
              <a:rPr lang="ru-RU" sz="2000" dirty="0" err="1"/>
              <a:t>служби</a:t>
            </a:r>
            <a:r>
              <a:rPr lang="ru-RU" sz="2000" dirty="0"/>
              <a:t> </a:t>
            </a:r>
            <a:r>
              <a:rPr lang="ru-RU" sz="2000" dirty="0" err="1"/>
              <a:t>забезпечення</a:t>
            </a:r>
            <a:r>
              <a:rPr lang="ru-RU" sz="2000" dirty="0"/>
              <a:t> </a:t>
            </a:r>
            <a:r>
              <a:rPr lang="ru-RU" sz="2000" dirty="0" err="1"/>
              <a:t>національної</a:t>
            </a:r>
            <a:r>
              <a:rPr lang="ru-RU" sz="2000" dirty="0"/>
              <a:t> </a:t>
            </a:r>
            <a:r>
              <a:rPr lang="ru-RU" sz="2000" dirty="0" err="1"/>
              <a:t>безпеки</a:t>
            </a:r>
            <a:r>
              <a:rPr lang="ru-RU" sz="2000" dirty="0"/>
              <a:t> США є </a:t>
            </a:r>
            <a:r>
              <a:rPr lang="ru-RU" sz="2000" dirty="0" err="1"/>
              <a:t>Міністерство</a:t>
            </a:r>
            <a:r>
              <a:rPr lang="ru-RU" sz="2000" dirty="0"/>
              <a:t> оборони, </a:t>
            </a:r>
            <a:r>
              <a:rPr lang="ru-RU" sz="2000" dirty="0" err="1"/>
              <a:t>створене</a:t>
            </a:r>
            <a:r>
              <a:rPr lang="ru-RU" sz="2000" dirty="0"/>
              <a:t> </a:t>
            </a:r>
            <a:r>
              <a:rPr lang="ru-RU" sz="2000" dirty="0" err="1"/>
              <a:t>спочатку</a:t>
            </a:r>
            <a:r>
              <a:rPr lang="ru-RU" sz="2000" dirty="0"/>
              <a:t> в 1947 р. як </a:t>
            </a:r>
            <a:r>
              <a:rPr lang="ru-RU" sz="2000" dirty="0" err="1"/>
              <a:t>національне</a:t>
            </a:r>
            <a:r>
              <a:rPr lang="ru-RU" sz="2000" dirty="0"/>
              <a:t> </a:t>
            </a:r>
            <a:r>
              <a:rPr lang="ru-RU" sz="2000" dirty="0" err="1"/>
              <a:t>військове</a:t>
            </a:r>
            <a:r>
              <a:rPr lang="ru-RU" sz="2000" dirty="0"/>
              <a:t> </a:t>
            </a:r>
            <a:r>
              <a:rPr lang="ru-RU" sz="2000" dirty="0" err="1"/>
              <a:t>відомство</a:t>
            </a:r>
            <a:r>
              <a:rPr lang="ru-RU" sz="2000" dirty="0"/>
              <a:t>, </a:t>
            </a:r>
            <a:r>
              <a:rPr lang="ru-RU" sz="2000" dirty="0" err="1"/>
              <a:t>потім</a:t>
            </a:r>
            <a:r>
              <a:rPr lang="ru-RU" sz="2000" dirty="0"/>
              <a:t> в 1949 р. як </a:t>
            </a:r>
            <a:r>
              <a:rPr lang="ru-RU" sz="2000" dirty="0" err="1"/>
              <a:t>Міністерство</a:t>
            </a:r>
            <a:r>
              <a:rPr lang="ru-RU" sz="2000" dirty="0"/>
              <a:t> оборони США. </a:t>
            </a:r>
            <a:r>
              <a:rPr lang="ru-RU" sz="2000" dirty="0" err="1"/>
              <a:t>Міністр</a:t>
            </a:r>
            <a:r>
              <a:rPr lang="ru-RU" sz="2000" dirty="0"/>
              <a:t> оборони, будучи </a:t>
            </a:r>
            <a:r>
              <a:rPr lang="ru-RU" sz="2000" dirty="0" err="1"/>
              <a:t>головним</a:t>
            </a:r>
            <a:r>
              <a:rPr lang="ru-RU" sz="2000" dirty="0"/>
              <a:t> </a:t>
            </a:r>
            <a:r>
              <a:rPr lang="ru-RU" sz="2000" dirty="0" err="1"/>
              <a:t>помічником</a:t>
            </a:r>
            <a:r>
              <a:rPr lang="ru-RU" sz="2000" dirty="0"/>
              <a:t> Президента з </a:t>
            </a:r>
            <a:r>
              <a:rPr lang="ru-RU" sz="2000" dirty="0" err="1"/>
              <a:t>усіх</a:t>
            </a:r>
            <a:r>
              <a:rPr lang="ru-RU" sz="2000" dirty="0"/>
              <a:t> </a:t>
            </a:r>
            <a:r>
              <a:rPr lang="ru-RU" sz="2000" dirty="0" err="1"/>
              <a:t>питань</a:t>
            </a:r>
            <a:r>
              <a:rPr lang="ru-RU" sz="2000" dirty="0"/>
              <a:t> оборони </a:t>
            </a:r>
            <a:r>
              <a:rPr lang="ru-RU" sz="2000" dirty="0" err="1"/>
              <a:t>країни</a:t>
            </a:r>
            <a:r>
              <a:rPr lang="ru-RU" sz="2000" dirty="0"/>
              <a:t>, </a:t>
            </a:r>
            <a:r>
              <a:rPr lang="ru-RU" sz="2000" dirty="0" err="1"/>
              <a:t>здійснює</a:t>
            </a:r>
            <a:r>
              <a:rPr lang="ru-RU" sz="2000" dirty="0"/>
              <a:t> контроль над </a:t>
            </a:r>
            <a:r>
              <a:rPr lang="ru-RU" sz="2000" dirty="0" err="1"/>
              <a:t>апаратом</a:t>
            </a:r>
            <a:r>
              <a:rPr lang="ru-RU" sz="2000" dirty="0"/>
              <a:t> </a:t>
            </a:r>
            <a:r>
              <a:rPr lang="ru-RU" sz="2000" dirty="0" err="1"/>
              <a:t>міністра</a:t>
            </a:r>
            <a:r>
              <a:rPr lang="ru-RU" sz="2000" dirty="0"/>
              <a:t>, </a:t>
            </a:r>
            <a:r>
              <a:rPr lang="ru-RU" sz="2000" dirty="0" err="1"/>
              <a:t>Комітетом</a:t>
            </a:r>
            <a:r>
              <a:rPr lang="ru-RU" sz="2000" dirty="0"/>
              <a:t> </a:t>
            </a:r>
            <a:r>
              <a:rPr lang="ru-RU" sz="2000" dirty="0" err="1"/>
              <a:t>начальників</a:t>
            </a:r>
            <a:r>
              <a:rPr lang="ru-RU" sz="2000" dirty="0"/>
              <a:t> </a:t>
            </a:r>
            <a:r>
              <a:rPr lang="ru-RU" sz="2000" dirty="0" err="1"/>
              <a:t>штабів</a:t>
            </a:r>
            <a:r>
              <a:rPr lang="ru-RU" sz="2000" dirty="0"/>
              <a:t> і </a:t>
            </a:r>
            <a:r>
              <a:rPr lang="ru-RU" sz="2000" dirty="0" err="1"/>
              <a:t>міністерством</a:t>
            </a:r>
            <a:r>
              <a:rPr lang="ru-RU" sz="2000" dirty="0"/>
              <a:t> </a:t>
            </a:r>
            <a:r>
              <a:rPr lang="ru-RU" sz="2000" dirty="0" err="1"/>
              <a:t>видів</a:t>
            </a:r>
            <a:r>
              <a:rPr lang="ru-RU" sz="2000" dirty="0"/>
              <a:t> </a:t>
            </a:r>
            <a:r>
              <a:rPr lang="ru-RU" sz="2000" dirty="0" err="1"/>
              <a:t>збройних</a:t>
            </a:r>
            <a:r>
              <a:rPr lang="ru-RU" sz="2000" dirty="0"/>
              <a:t> сил.</a:t>
            </a:r>
            <a:endParaRPr lang="uk-UA" sz="2000" dirty="0"/>
          </a:p>
        </p:txBody>
      </p:sp>
    </p:spTree>
    <p:extLst>
      <p:ext uri="{BB962C8B-B14F-4D97-AF65-F5344CB8AC3E}">
        <p14:creationId xmlns:p14="http://schemas.microsoft.com/office/powerpoint/2010/main" val="119142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AC4518F-1370-4011-B21B-D5819A1F493E}"/>
              </a:ext>
            </a:extLst>
          </p:cNvPr>
          <p:cNvSpPr>
            <a:spLocks noGrp="1"/>
          </p:cNvSpPr>
          <p:nvPr>
            <p:ph idx="1"/>
          </p:nvPr>
        </p:nvSpPr>
        <p:spPr>
          <a:xfrm>
            <a:off x="237067" y="287868"/>
            <a:ext cx="10837333" cy="6570132"/>
          </a:xfrm>
        </p:spPr>
        <p:txBody>
          <a:bodyPr>
            <a:normAutofit/>
          </a:bodyPr>
          <a:lstStyle/>
          <a:p>
            <a:pPr algn="just"/>
            <a:r>
              <a:rPr lang="uk-UA" dirty="0"/>
              <a:t>Головною структурою в Раді національної безпеки США є Національне розвідувальне співтовариство США, яке налічує понад 150 тис. співробітників. Його головна функція полягає в забезпеченні керівництва країни достовірною інформацією для вирішення завдань зовнішньої політики, використання збройних сил, прийняття рішень в кризових ситуаціях, керівництва збройними силами. До структури розвідувального співтовариства входять: Центральне розвідувальне управління, Розвідувальне управління Міністерства оборони і Управління національної безпеки; розвідувальні сектора Державного департаменту, Міністерства юстиції, енергетики та казначейства; Національна розвідувальна служба і Центральний офіс з іміджу.</a:t>
            </a:r>
          </a:p>
          <a:p>
            <a:pPr algn="just"/>
            <a:r>
              <a:rPr lang="uk-UA" dirty="0"/>
              <a:t>Важливим підрозділом у розвідувальному співтоваристві є Центральне розвідувальне управління, створене в 1947 р., основним завданням якого є негласний збір інформації про діяльність іноземних розвідок і проведення контррозвідувальних заходів за кордоном.</a:t>
            </a:r>
          </a:p>
          <a:p>
            <a:pPr algn="just"/>
            <a:r>
              <a:rPr lang="uk-UA" dirty="0"/>
              <a:t>Центральне розвідувальне управління має досить складну організаційну структуру: оперативний директорат, який вирішує завдання з добування інформації силами агентурної розвідки і складається з Управління зовнішньої розвідки; Управління зовнішньої контррозвідки; Управління таємних операцій; Управління технічних служб; Фінансово-планового Управління; Центру по боротьбі з тероризмом; Центру по боротьбі з наркотиками; науково-технічний директорат, що складається з Управління досліджень і розробок технічних систем; Управління перехоплення; Управління технічного забезпечення; Інформаційної служби по зарубіжному радіомовленню; інформаційно-аналітичний директорат – головний підрозділ з обробки та аналізу розвідувальної інформації і підготовки її для Президента та Конгресу</a:t>
            </a:r>
          </a:p>
        </p:txBody>
      </p:sp>
    </p:spTree>
    <p:extLst>
      <p:ext uri="{BB962C8B-B14F-4D97-AF65-F5344CB8AC3E}">
        <p14:creationId xmlns:p14="http://schemas.microsoft.com/office/powerpoint/2010/main" val="328259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097014-89C4-463F-8089-D2357D19F89B}"/>
              </a:ext>
            </a:extLst>
          </p:cNvPr>
          <p:cNvSpPr>
            <a:spLocks noGrp="1"/>
          </p:cNvSpPr>
          <p:nvPr>
            <p:ph type="title"/>
          </p:nvPr>
        </p:nvSpPr>
        <p:spPr>
          <a:xfrm>
            <a:off x="990939" y="84406"/>
            <a:ext cx="9692640" cy="1325562"/>
          </a:xfrm>
        </p:spPr>
        <p:txBody>
          <a:bodyPr/>
          <a:lstStyle/>
          <a:p>
            <a:r>
              <a:rPr lang="uk-UA" dirty="0">
                <a:solidFill>
                  <a:srgbClr val="FF0000"/>
                </a:solidFill>
              </a:rPr>
              <a:t>Велика Британія</a:t>
            </a:r>
          </a:p>
        </p:txBody>
      </p:sp>
      <p:sp>
        <p:nvSpPr>
          <p:cNvPr id="3" name="Місце для вмісту 2">
            <a:extLst>
              <a:ext uri="{FF2B5EF4-FFF2-40B4-BE49-F238E27FC236}">
                <a16:creationId xmlns:a16="http://schemas.microsoft.com/office/drawing/2014/main" id="{DDB4C6E6-D8D8-453D-A493-5E0A273AF243}"/>
              </a:ext>
            </a:extLst>
          </p:cNvPr>
          <p:cNvSpPr>
            <a:spLocks noGrp="1"/>
          </p:cNvSpPr>
          <p:nvPr>
            <p:ph idx="1"/>
          </p:nvPr>
        </p:nvSpPr>
        <p:spPr>
          <a:xfrm>
            <a:off x="508000" y="1960244"/>
            <a:ext cx="10175579" cy="4963478"/>
          </a:xfrm>
        </p:spPr>
        <p:txBody>
          <a:bodyPr>
            <a:normAutofit/>
          </a:bodyPr>
          <a:lstStyle/>
          <a:p>
            <a:pPr algn="just"/>
            <a:r>
              <a:rPr lang="uk-UA" dirty="0"/>
              <a:t>Система національної безпеки Великобританії являє собою складну, багаторівневу структуру з чітким розподілом повноважень та глибокою координацією між різними інституціями. Центральним органом управління виступає Кабінет Міністрів, де безпековими питаннями опікується спеціальний Комітет з питань національної безпеки (</a:t>
            </a:r>
            <a:r>
              <a:rPr lang="en-US" dirty="0"/>
              <a:t>National Security Committee).</a:t>
            </a:r>
          </a:p>
          <a:p>
            <a:pPr algn="just"/>
            <a:r>
              <a:rPr lang="uk-UA" dirty="0"/>
              <a:t>Стратегічне планування здійснюється через Офіс Кабінету Міністрів, який розробляє Стратегію національної безпеки. Ключовими виконавчими структурами є Служба зовнішньої розвідки МІ-6, внутрішньої розвідки МІ-5, урядовий комунікаційний штаб </a:t>
            </a:r>
            <a:r>
              <a:rPr lang="en-US" dirty="0"/>
              <a:t>GCHQ </a:t>
            </a:r>
            <a:r>
              <a:rPr lang="uk-UA" dirty="0"/>
              <a:t>та Об'єднана розвідувальна служба.</a:t>
            </a:r>
          </a:p>
          <a:p>
            <a:pPr algn="just"/>
            <a:r>
              <a:rPr lang="uk-UA" dirty="0"/>
              <a:t>Особливістю британської моделі є високий рівень парламентського контролю та прозорості. Щорічно публікуються детальні звіти про стан національної безпеки, функціонує система незалежного аудиту діяльності безпекових відомств.</a:t>
            </a:r>
          </a:p>
        </p:txBody>
      </p:sp>
    </p:spTree>
    <p:extLst>
      <p:ext uri="{BB962C8B-B14F-4D97-AF65-F5344CB8AC3E}">
        <p14:creationId xmlns:p14="http://schemas.microsoft.com/office/powerpoint/2010/main" val="199915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72679" y="412460"/>
            <a:ext cx="10699413" cy="1116211"/>
          </a:xfrm>
          <a:prstGeom prst="rect">
            <a:avLst/>
          </a:prstGeom>
          <a:noFill/>
          <a:ln/>
        </p:spPr>
        <p:txBody>
          <a:bodyPr wrap="square" lIns="0" tIns="0" rIns="0" bIns="0" rtlCol="0" anchor="t"/>
          <a:lstStyle/>
          <a:p>
            <a:pPr algn="ctr">
              <a:lnSpc>
                <a:spcPts val="4375"/>
              </a:lnSpc>
            </a:pPr>
            <a:r>
              <a:rPr lang="en-US" sz="3500" dirty="0">
                <a:solidFill>
                  <a:srgbClr val="FF0000"/>
                </a:solidFill>
                <a:ea typeface="Instrument Sans Medium" pitchFamily="34" charset="-122"/>
                <a:cs typeface="Instrument Sans Medium" pitchFamily="34" charset="-120"/>
              </a:rPr>
              <a:t>Система органів національної безпеки Великої Британії</a:t>
            </a:r>
            <a:endParaRPr lang="en-US" sz="3500" dirty="0">
              <a:solidFill>
                <a:srgbClr val="FF0000"/>
              </a:solidFill>
            </a:endParaRPr>
          </a:p>
        </p:txBody>
      </p:sp>
      <p:sp>
        <p:nvSpPr>
          <p:cNvPr id="3" name="Text 1"/>
          <p:cNvSpPr/>
          <p:nvPr/>
        </p:nvSpPr>
        <p:spPr>
          <a:xfrm>
            <a:off x="472679" y="1885858"/>
            <a:ext cx="10699413" cy="857250"/>
          </a:xfrm>
          <a:prstGeom prst="rect">
            <a:avLst/>
          </a:prstGeom>
          <a:noFill/>
          <a:ln/>
        </p:spPr>
        <p:txBody>
          <a:bodyPr wrap="square" lIns="0" tIns="0" rIns="0" bIns="0" rtlCol="0" anchor="t"/>
          <a:lstStyle/>
          <a:p>
            <a:pPr>
              <a:lnSpc>
                <a:spcPts val="2250"/>
              </a:lnSpc>
            </a:pPr>
            <a:r>
              <a:rPr lang="en-US" sz="1375" dirty="0">
                <a:ea typeface="Inter" pitchFamily="34" charset="-122"/>
                <a:cs typeface="Inter" pitchFamily="34" charset="-120"/>
              </a:rPr>
              <a:t>Колегіальним органом, який розробляє політику національної безпеки держави та здійснює загальне керівництво Збройними силами є Комітет оборони, хоча згідно із законодавством Великої Британії верховний головнокомандувач збройних сил – король (королева), а фактично – прем’єрміністр, який є головою Комітету оборони.</a:t>
            </a:r>
            <a:endParaRPr lang="en-US" sz="1375" dirty="0"/>
          </a:p>
        </p:txBody>
      </p:sp>
      <p:sp>
        <p:nvSpPr>
          <p:cNvPr id="4" name="Text 2"/>
          <p:cNvSpPr/>
          <p:nvPr/>
        </p:nvSpPr>
        <p:spPr>
          <a:xfrm>
            <a:off x="472679" y="2944026"/>
            <a:ext cx="10699413" cy="857250"/>
          </a:xfrm>
          <a:prstGeom prst="rect">
            <a:avLst/>
          </a:prstGeom>
          <a:noFill/>
          <a:ln/>
        </p:spPr>
        <p:txBody>
          <a:bodyPr wrap="square" lIns="0" tIns="0" rIns="0" bIns="0" rtlCol="0" anchor="t"/>
          <a:lstStyle/>
          <a:p>
            <a:pPr>
              <a:lnSpc>
                <a:spcPts val="2250"/>
              </a:lnSpc>
            </a:pPr>
            <a:r>
              <a:rPr lang="en-US" sz="1375" dirty="0">
                <a:ea typeface="Inter" pitchFamily="34" charset="-122"/>
                <a:cs typeface="Inter" pitchFamily="34" charset="-120"/>
              </a:rPr>
              <a:t>До складу Комітету оборони входять міністри: оборони, закордонних справ, фінансів, промисловості, торгівлі та ін. Безпосереднє керівництво Збройними силами здійснює Міністерство оборони, яке очолює цивільна особа, в оперативне управління – колегіальний орган оперативного управління – Комітет начальників штабів.</a:t>
            </a:r>
            <a:endParaRPr lang="en-US" sz="1375" dirty="0"/>
          </a:p>
        </p:txBody>
      </p:sp>
      <p:pic>
        <p:nvPicPr>
          <p:cNvPr id="5" name="Image 0" descr="preencoded.png"/>
          <p:cNvPicPr>
            <a:picLocks noChangeAspect="1"/>
          </p:cNvPicPr>
          <p:nvPr/>
        </p:nvPicPr>
        <p:blipFill>
          <a:blip r:embed="rId3">
            <a:duotone>
              <a:schemeClr val="accent5">
                <a:shade val="45000"/>
                <a:satMod val="135000"/>
              </a:schemeClr>
              <a:prstClr val="white"/>
            </a:duotone>
          </a:blip>
          <a:stretch>
            <a:fillRect/>
          </a:stretch>
        </p:blipFill>
        <p:spPr>
          <a:xfrm>
            <a:off x="2305348" y="4002194"/>
            <a:ext cx="1765383" cy="636191"/>
          </a:xfrm>
          <a:prstGeom prst="rect">
            <a:avLst/>
          </a:prstGeom>
        </p:spPr>
      </p:pic>
      <p:sp>
        <p:nvSpPr>
          <p:cNvPr id="6" name="Text 3"/>
          <p:cNvSpPr/>
          <p:nvPr/>
        </p:nvSpPr>
        <p:spPr>
          <a:xfrm>
            <a:off x="3164582" y="4210255"/>
            <a:ext cx="84893" cy="357188"/>
          </a:xfrm>
          <a:prstGeom prst="rect">
            <a:avLst/>
          </a:prstGeom>
          <a:noFill/>
          <a:ln/>
        </p:spPr>
        <p:txBody>
          <a:bodyPr wrap="none" lIns="0" tIns="0" rIns="0" bIns="0" rtlCol="0" anchor="t"/>
          <a:lstStyle/>
          <a:p>
            <a:pPr algn="ctr">
              <a:lnSpc>
                <a:spcPts val="2792"/>
              </a:lnSpc>
            </a:pPr>
            <a:r>
              <a:rPr lang="en-US" sz="1750" dirty="0">
                <a:ea typeface="Instrument Sans Medium" pitchFamily="34" charset="-122"/>
                <a:cs typeface="Instrument Sans Medium" pitchFamily="34" charset="-120"/>
              </a:rPr>
              <a:t>1</a:t>
            </a:r>
            <a:endParaRPr lang="en-US" sz="1750" dirty="0"/>
          </a:p>
        </p:txBody>
      </p:sp>
      <p:sp>
        <p:nvSpPr>
          <p:cNvPr id="7" name="Text 4"/>
          <p:cNvSpPr/>
          <p:nvPr/>
        </p:nvSpPr>
        <p:spPr>
          <a:xfrm>
            <a:off x="4289326" y="4180788"/>
            <a:ext cx="2033355" cy="279003"/>
          </a:xfrm>
          <a:prstGeom prst="rect">
            <a:avLst/>
          </a:prstGeom>
          <a:noFill/>
          <a:ln/>
        </p:spPr>
        <p:txBody>
          <a:bodyPr wrap="none" lIns="0" tIns="0" rIns="0" bIns="0" rtlCol="0" anchor="t"/>
          <a:lstStyle/>
          <a:p>
            <a:pPr>
              <a:lnSpc>
                <a:spcPts val="2167"/>
              </a:lnSpc>
            </a:pPr>
            <a:r>
              <a:rPr lang="en-US" sz="1750" dirty="0">
                <a:ea typeface="Instrument Sans Medium" pitchFamily="34" charset="-122"/>
                <a:cs typeface="Instrument Sans Medium" pitchFamily="34" charset="-120"/>
              </a:rPr>
              <a:t>Король (Королева)</a:t>
            </a:r>
            <a:endParaRPr lang="en-US" sz="1750" dirty="0"/>
          </a:p>
        </p:txBody>
      </p:sp>
      <p:sp>
        <p:nvSpPr>
          <p:cNvPr id="8" name="Shape 5"/>
          <p:cNvSpPr/>
          <p:nvPr/>
        </p:nvSpPr>
        <p:spPr>
          <a:xfrm>
            <a:off x="4155382" y="4648009"/>
            <a:ext cx="7054646" cy="12700"/>
          </a:xfrm>
          <a:prstGeom prst="roundRect">
            <a:avLst>
              <a:gd name="adj" fmla="val 210950"/>
            </a:avLst>
          </a:prstGeom>
          <a:solidFill>
            <a:srgbClr val="5C5C61"/>
          </a:solidFill>
          <a:ln/>
        </p:spPr>
      </p:sp>
      <p:pic>
        <p:nvPicPr>
          <p:cNvPr id="9" name="Image 1" descr="preencoded.png"/>
          <p:cNvPicPr>
            <a:picLocks noChangeAspect="1"/>
          </p:cNvPicPr>
          <p:nvPr/>
        </p:nvPicPr>
        <p:blipFill>
          <a:blip r:embed="rId4">
            <a:duotone>
              <a:schemeClr val="accent5">
                <a:shade val="45000"/>
                <a:satMod val="135000"/>
              </a:schemeClr>
              <a:prstClr val="white"/>
            </a:duotone>
          </a:blip>
          <a:stretch>
            <a:fillRect/>
          </a:stretch>
        </p:blipFill>
        <p:spPr>
          <a:xfrm>
            <a:off x="1402657" y="4683033"/>
            <a:ext cx="3530768" cy="636191"/>
          </a:xfrm>
          <a:prstGeom prst="rect">
            <a:avLst/>
          </a:prstGeom>
        </p:spPr>
      </p:pic>
      <p:sp>
        <p:nvSpPr>
          <p:cNvPr id="10" name="Text 6"/>
          <p:cNvSpPr/>
          <p:nvPr/>
        </p:nvSpPr>
        <p:spPr>
          <a:xfrm>
            <a:off x="3146425" y="4822535"/>
            <a:ext cx="120305" cy="357188"/>
          </a:xfrm>
          <a:prstGeom prst="rect">
            <a:avLst/>
          </a:prstGeom>
          <a:noFill/>
          <a:ln/>
        </p:spPr>
        <p:txBody>
          <a:bodyPr wrap="none" lIns="0" tIns="0" rIns="0" bIns="0" rtlCol="0" anchor="t"/>
          <a:lstStyle/>
          <a:p>
            <a:pPr algn="ctr">
              <a:lnSpc>
                <a:spcPts val="2792"/>
              </a:lnSpc>
            </a:pPr>
            <a:r>
              <a:rPr lang="en-US" sz="1750" dirty="0">
                <a:ea typeface="Instrument Sans Medium" pitchFamily="34" charset="-122"/>
                <a:cs typeface="Instrument Sans Medium" pitchFamily="34" charset="-120"/>
              </a:rPr>
              <a:t>2</a:t>
            </a:r>
            <a:endParaRPr lang="en-US" sz="1750" dirty="0"/>
          </a:p>
        </p:txBody>
      </p:sp>
      <p:sp>
        <p:nvSpPr>
          <p:cNvPr id="11" name="Text 7"/>
          <p:cNvSpPr/>
          <p:nvPr/>
        </p:nvSpPr>
        <p:spPr>
          <a:xfrm>
            <a:off x="5192020" y="4861627"/>
            <a:ext cx="1727158" cy="279003"/>
          </a:xfrm>
          <a:prstGeom prst="rect">
            <a:avLst/>
          </a:prstGeom>
          <a:noFill/>
          <a:ln/>
        </p:spPr>
        <p:txBody>
          <a:bodyPr wrap="none" lIns="0" tIns="0" rIns="0" bIns="0" rtlCol="0" anchor="t"/>
          <a:lstStyle/>
          <a:p>
            <a:pPr>
              <a:lnSpc>
                <a:spcPts val="2167"/>
              </a:lnSpc>
            </a:pPr>
            <a:r>
              <a:rPr lang="en-US" sz="1750" dirty="0">
                <a:ea typeface="Instrument Sans Medium" pitchFamily="34" charset="-122"/>
                <a:cs typeface="Instrument Sans Medium" pitchFamily="34" charset="-120"/>
              </a:rPr>
              <a:t>Прем'єр-міністр</a:t>
            </a:r>
            <a:endParaRPr lang="en-US" sz="1750" dirty="0"/>
          </a:p>
        </p:txBody>
      </p:sp>
      <p:sp>
        <p:nvSpPr>
          <p:cNvPr id="12" name="Shape 8"/>
          <p:cNvSpPr/>
          <p:nvPr/>
        </p:nvSpPr>
        <p:spPr>
          <a:xfrm>
            <a:off x="5058073" y="5328848"/>
            <a:ext cx="6171955" cy="12700"/>
          </a:xfrm>
          <a:prstGeom prst="roundRect">
            <a:avLst>
              <a:gd name="adj" fmla="val 210950"/>
            </a:avLst>
          </a:prstGeom>
          <a:solidFill>
            <a:srgbClr val="5C5C61"/>
          </a:solidFill>
          <a:ln/>
        </p:spPr>
      </p:sp>
      <p:pic>
        <p:nvPicPr>
          <p:cNvPr id="13" name="Image 2" descr="preencoded.png"/>
          <p:cNvPicPr>
            <a:picLocks noChangeAspect="1"/>
          </p:cNvPicPr>
          <p:nvPr/>
        </p:nvPicPr>
        <p:blipFill>
          <a:blip r:embed="rId5">
            <a:duotone>
              <a:schemeClr val="accent5">
                <a:shade val="45000"/>
                <a:satMod val="135000"/>
              </a:schemeClr>
              <a:prstClr val="white"/>
            </a:duotone>
          </a:blip>
          <a:stretch>
            <a:fillRect/>
          </a:stretch>
        </p:blipFill>
        <p:spPr>
          <a:xfrm>
            <a:off x="499964" y="5363872"/>
            <a:ext cx="5296151" cy="636191"/>
          </a:xfrm>
          <a:prstGeom prst="rect">
            <a:avLst/>
          </a:prstGeom>
        </p:spPr>
      </p:pic>
      <p:sp>
        <p:nvSpPr>
          <p:cNvPr id="14" name="Text 9"/>
          <p:cNvSpPr/>
          <p:nvPr/>
        </p:nvSpPr>
        <p:spPr>
          <a:xfrm>
            <a:off x="3143548" y="5503374"/>
            <a:ext cx="125933" cy="357188"/>
          </a:xfrm>
          <a:prstGeom prst="rect">
            <a:avLst/>
          </a:prstGeom>
          <a:noFill/>
          <a:ln/>
        </p:spPr>
        <p:txBody>
          <a:bodyPr wrap="none" lIns="0" tIns="0" rIns="0" bIns="0" rtlCol="0" anchor="t"/>
          <a:lstStyle/>
          <a:p>
            <a:pPr algn="ctr">
              <a:lnSpc>
                <a:spcPts val="2792"/>
              </a:lnSpc>
            </a:pPr>
            <a:r>
              <a:rPr lang="en-US" sz="1750" dirty="0">
                <a:ea typeface="Instrument Sans Medium" pitchFamily="34" charset="-122"/>
                <a:cs typeface="Instrument Sans Medium" pitchFamily="34" charset="-120"/>
              </a:rPr>
              <a:t>3</a:t>
            </a:r>
            <a:endParaRPr lang="en-US" sz="1750" dirty="0"/>
          </a:p>
        </p:txBody>
      </p:sp>
      <p:sp>
        <p:nvSpPr>
          <p:cNvPr id="15" name="Text 10"/>
          <p:cNvSpPr/>
          <p:nvPr/>
        </p:nvSpPr>
        <p:spPr>
          <a:xfrm>
            <a:off x="6094710" y="5542466"/>
            <a:ext cx="1784303" cy="279003"/>
          </a:xfrm>
          <a:prstGeom prst="rect">
            <a:avLst/>
          </a:prstGeom>
          <a:noFill/>
          <a:ln/>
        </p:spPr>
        <p:txBody>
          <a:bodyPr wrap="none" lIns="0" tIns="0" rIns="0" bIns="0" rtlCol="0" anchor="t"/>
          <a:lstStyle/>
          <a:p>
            <a:pPr>
              <a:lnSpc>
                <a:spcPts val="2167"/>
              </a:lnSpc>
            </a:pPr>
            <a:r>
              <a:rPr lang="en-US" sz="1750" dirty="0">
                <a:ea typeface="Instrument Sans Medium" pitchFamily="34" charset="-122"/>
                <a:cs typeface="Instrument Sans Medium" pitchFamily="34" charset="-120"/>
              </a:rPr>
              <a:t>Комітет оборони</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031631" y="397775"/>
            <a:ext cx="9906000" cy="1596033"/>
          </a:xfrm>
          <a:prstGeom prst="rect">
            <a:avLst/>
          </a:prstGeom>
          <a:noFill/>
          <a:ln/>
        </p:spPr>
        <p:txBody>
          <a:bodyPr wrap="square" lIns="0" tIns="0" rIns="0" bIns="0" rtlCol="0" anchor="t"/>
          <a:lstStyle/>
          <a:p>
            <a:pPr algn="ctr">
              <a:lnSpc>
                <a:spcPts val="4167"/>
              </a:lnSpc>
            </a:pPr>
            <a:r>
              <a:rPr lang="en-US" sz="3333" dirty="0">
                <a:solidFill>
                  <a:srgbClr val="FF0000"/>
                </a:solidFill>
                <a:ea typeface="Instrument Sans Medium" pitchFamily="34" charset="-122"/>
                <a:cs typeface="Instrument Sans Medium" pitchFamily="34" charset="-120"/>
              </a:rPr>
              <a:t>Міністерський комітет з розвідувальних служб Великої Британії</a:t>
            </a:r>
            <a:endParaRPr lang="en-US" sz="3333" dirty="0">
              <a:solidFill>
                <a:srgbClr val="FF0000"/>
              </a:solidFill>
            </a:endParaRPr>
          </a:p>
        </p:txBody>
      </p:sp>
      <p:sp>
        <p:nvSpPr>
          <p:cNvPr id="4" name="Text 1"/>
          <p:cNvSpPr/>
          <p:nvPr/>
        </p:nvSpPr>
        <p:spPr>
          <a:xfrm>
            <a:off x="791308" y="1957299"/>
            <a:ext cx="10386646" cy="1089422"/>
          </a:xfrm>
          <a:prstGeom prst="rect">
            <a:avLst/>
          </a:prstGeom>
          <a:noFill/>
          <a:ln/>
        </p:spPr>
        <p:txBody>
          <a:bodyPr wrap="square" lIns="0" tIns="0" rIns="0" bIns="0" rtlCol="0" anchor="t"/>
          <a:lstStyle/>
          <a:p>
            <a:pPr algn="just">
              <a:lnSpc>
                <a:spcPts val="2125"/>
              </a:lnSpc>
            </a:pPr>
            <a:r>
              <a:rPr lang="uk-UA" dirty="0">
                <a:ea typeface="Inter" pitchFamily="34" charset="-122"/>
                <a:cs typeface="Inter" pitchFamily="34" charset="-120"/>
              </a:rPr>
              <a:t>	</a:t>
            </a:r>
            <a:r>
              <a:rPr lang="en-US" dirty="0" err="1">
                <a:ea typeface="Inter" pitchFamily="34" charset="-122"/>
                <a:cs typeface="Inter" pitchFamily="34" charset="-120"/>
              </a:rPr>
              <a:t>Прем’єр-міністр</a:t>
            </a:r>
            <a:r>
              <a:rPr lang="en-US" dirty="0">
                <a:ea typeface="Inter" pitchFamily="34" charset="-122"/>
                <a:cs typeface="Inter" pitchFamily="34" charset="-120"/>
              </a:rPr>
              <a:t> очолює Міністерський комітет з розвідувальних служб (IS), до якого входять комітет незмінних секретарів із розвідслужб (PSIS), підкомісія з пріоритетів служби безпеки (SSPP), координатор розвідувального апарату та спільний комітет апарату (LC).</a:t>
            </a:r>
            <a:endParaRPr lang="en-US" dirty="0"/>
          </a:p>
        </p:txBody>
      </p:sp>
      <p:sp>
        <p:nvSpPr>
          <p:cNvPr id="5" name="Text 2"/>
          <p:cNvSpPr/>
          <p:nvPr/>
        </p:nvSpPr>
        <p:spPr>
          <a:xfrm>
            <a:off x="791308" y="3264301"/>
            <a:ext cx="10146323" cy="817067"/>
          </a:xfrm>
          <a:prstGeom prst="rect">
            <a:avLst/>
          </a:prstGeom>
          <a:noFill/>
          <a:ln/>
        </p:spPr>
        <p:txBody>
          <a:bodyPr wrap="square" lIns="0" tIns="0" rIns="0" bIns="0" rtlCol="0" anchor="t"/>
          <a:lstStyle/>
          <a:p>
            <a:pPr algn="just">
              <a:lnSpc>
                <a:spcPts val="2125"/>
              </a:lnSpc>
            </a:pPr>
            <a:r>
              <a:rPr lang="uk-UA" dirty="0">
                <a:ea typeface="Inter" pitchFamily="34" charset="-122"/>
                <a:cs typeface="Inter" pitchFamily="34" charset="-120"/>
              </a:rPr>
              <a:t>	</a:t>
            </a:r>
            <a:r>
              <a:rPr lang="en-US" dirty="0" err="1">
                <a:ea typeface="Inter" pitchFamily="34" charset="-122"/>
                <a:cs typeface="Inter" pitchFamily="34" charset="-120"/>
              </a:rPr>
              <a:t>Комітет</a:t>
            </a:r>
            <a:r>
              <a:rPr lang="en-US" dirty="0">
                <a:ea typeface="Inter" pitchFamily="34" charset="-122"/>
                <a:cs typeface="Inter" pitchFamily="34" charset="-120"/>
              </a:rPr>
              <a:t> незмінних секретарів із розвідслужб (PSIS) допомагає міністрам у нагляді за роботою розвідувальних служб. Координатор апарату служби безпеки діє як радник PSIS.</a:t>
            </a:r>
            <a:endParaRPr lang="en-US" dirty="0"/>
          </a:p>
        </p:txBody>
      </p:sp>
      <p:pic>
        <p:nvPicPr>
          <p:cNvPr id="6" name="Image 1" descr="preencoded.png"/>
          <p:cNvPicPr>
            <a:picLocks noChangeAspect="1"/>
          </p:cNvPicPr>
          <p:nvPr/>
        </p:nvPicPr>
        <p:blipFill>
          <a:blip r:embed="rId3">
            <a:duotone>
              <a:prstClr val="black"/>
              <a:schemeClr val="accent1">
                <a:tint val="45000"/>
                <a:satMod val="400000"/>
              </a:schemeClr>
            </a:duotone>
          </a:blip>
          <a:stretch>
            <a:fillRect/>
          </a:stretch>
        </p:blipFill>
        <p:spPr>
          <a:xfrm>
            <a:off x="2342548" y="4538571"/>
            <a:ext cx="431620" cy="425549"/>
          </a:xfrm>
          <a:prstGeom prst="rect">
            <a:avLst/>
          </a:prstGeom>
        </p:spPr>
      </p:pic>
      <p:sp>
        <p:nvSpPr>
          <p:cNvPr id="7" name="Text 3"/>
          <p:cNvSpPr/>
          <p:nvPr/>
        </p:nvSpPr>
        <p:spPr>
          <a:xfrm>
            <a:off x="2342547" y="5134281"/>
            <a:ext cx="2000711" cy="266006"/>
          </a:xfrm>
          <a:prstGeom prst="rect">
            <a:avLst/>
          </a:prstGeom>
          <a:noFill/>
          <a:ln/>
        </p:spPr>
        <p:txBody>
          <a:bodyPr wrap="none" lIns="0" tIns="0" rIns="0" bIns="0" rtlCol="0" anchor="t"/>
          <a:lstStyle/>
          <a:p>
            <a:pPr>
              <a:lnSpc>
                <a:spcPts val="2083"/>
              </a:lnSpc>
            </a:pPr>
            <a:r>
              <a:rPr lang="en-US" sz="1667" dirty="0">
                <a:ea typeface="Instrument Sans Medium" pitchFamily="34" charset="-122"/>
                <a:cs typeface="Instrument Sans Medium" pitchFamily="34" charset="-120"/>
              </a:rPr>
              <a:t>PSIS</a:t>
            </a:r>
            <a:endParaRPr lang="en-US" sz="1667" dirty="0"/>
          </a:p>
        </p:txBody>
      </p:sp>
      <p:sp>
        <p:nvSpPr>
          <p:cNvPr id="8" name="Text 4"/>
          <p:cNvSpPr/>
          <p:nvPr/>
        </p:nvSpPr>
        <p:spPr>
          <a:xfrm>
            <a:off x="2342547" y="5502381"/>
            <a:ext cx="2000711" cy="817067"/>
          </a:xfrm>
          <a:prstGeom prst="rect">
            <a:avLst/>
          </a:prstGeom>
          <a:noFill/>
          <a:ln/>
        </p:spPr>
        <p:txBody>
          <a:bodyPr wrap="square" lIns="0" tIns="0" rIns="0" bIns="0" rtlCol="0" anchor="t"/>
          <a:lstStyle/>
          <a:p>
            <a:pPr>
              <a:lnSpc>
                <a:spcPts val="2125"/>
              </a:lnSpc>
            </a:pPr>
            <a:r>
              <a:rPr lang="en-US" sz="1333" dirty="0">
                <a:ea typeface="Inter" pitchFamily="34" charset="-122"/>
                <a:cs typeface="Inter" pitchFamily="34" charset="-120"/>
              </a:rPr>
              <a:t>Нагляд за розвідувальними службами.</a:t>
            </a:r>
            <a:endParaRPr lang="en-US" sz="1333" dirty="0"/>
          </a:p>
        </p:txBody>
      </p:sp>
      <p:pic>
        <p:nvPicPr>
          <p:cNvPr id="9" name="Image 2" descr="preencoded.png"/>
          <p:cNvPicPr>
            <a:picLocks noChangeAspect="1"/>
          </p:cNvPicPr>
          <p:nvPr/>
        </p:nvPicPr>
        <p:blipFill>
          <a:blip r:embed="rId4">
            <a:duotone>
              <a:prstClr val="black"/>
              <a:schemeClr val="accent1">
                <a:tint val="45000"/>
                <a:satMod val="400000"/>
              </a:schemeClr>
            </a:duotone>
          </a:blip>
          <a:stretch>
            <a:fillRect/>
          </a:stretch>
        </p:blipFill>
        <p:spPr>
          <a:xfrm>
            <a:off x="4570406" y="4538571"/>
            <a:ext cx="431620" cy="425549"/>
          </a:xfrm>
          <a:prstGeom prst="rect">
            <a:avLst/>
          </a:prstGeom>
        </p:spPr>
      </p:pic>
      <p:sp>
        <p:nvSpPr>
          <p:cNvPr id="10" name="Text 5"/>
          <p:cNvSpPr/>
          <p:nvPr/>
        </p:nvSpPr>
        <p:spPr>
          <a:xfrm>
            <a:off x="4570405" y="5134281"/>
            <a:ext cx="2000711" cy="266006"/>
          </a:xfrm>
          <a:prstGeom prst="rect">
            <a:avLst/>
          </a:prstGeom>
          <a:noFill/>
          <a:ln/>
        </p:spPr>
        <p:txBody>
          <a:bodyPr wrap="none" lIns="0" tIns="0" rIns="0" bIns="0" rtlCol="0" anchor="t"/>
          <a:lstStyle/>
          <a:p>
            <a:pPr>
              <a:lnSpc>
                <a:spcPts val="2083"/>
              </a:lnSpc>
            </a:pPr>
            <a:r>
              <a:rPr lang="en-US" sz="1667" dirty="0">
                <a:ea typeface="Instrument Sans Medium" pitchFamily="34" charset="-122"/>
                <a:cs typeface="Instrument Sans Medium" pitchFamily="34" charset="-120"/>
              </a:rPr>
              <a:t>Координатор</a:t>
            </a:r>
            <a:endParaRPr lang="en-US" sz="1667" dirty="0"/>
          </a:p>
        </p:txBody>
      </p:sp>
      <p:sp>
        <p:nvSpPr>
          <p:cNvPr id="11" name="Text 6"/>
          <p:cNvSpPr/>
          <p:nvPr/>
        </p:nvSpPr>
        <p:spPr>
          <a:xfrm>
            <a:off x="4570405" y="5502381"/>
            <a:ext cx="2000711" cy="272356"/>
          </a:xfrm>
          <a:prstGeom prst="rect">
            <a:avLst/>
          </a:prstGeom>
          <a:noFill/>
          <a:ln/>
        </p:spPr>
        <p:txBody>
          <a:bodyPr wrap="none" lIns="0" tIns="0" rIns="0" bIns="0" rtlCol="0" anchor="t"/>
          <a:lstStyle/>
          <a:p>
            <a:pPr>
              <a:lnSpc>
                <a:spcPts val="2125"/>
              </a:lnSpc>
            </a:pPr>
            <a:r>
              <a:rPr lang="en-US" sz="1333" dirty="0">
                <a:ea typeface="Inter" pitchFamily="34" charset="-122"/>
                <a:cs typeface="Inter" pitchFamily="34" charset="-120"/>
              </a:rPr>
              <a:t>Радник PSIS.</a:t>
            </a:r>
            <a:endParaRPr lang="en-US" sz="1333" dirty="0"/>
          </a:p>
        </p:txBody>
      </p:sp>
      <p:pic>
        <p:nvPicPr>
          <p:cNvPr id="12" name="Image 3" descr="preencoded.png"/>
          <p:cNvPicPr>
            <a:picLocks noChangeAspect="1"/>
          </p:cNvPicPr>
          <p:nvPr/>
        </p:nvPicPr>
        <p:blipFill>
          <a:blip r:embed="rId5">
            <a:duotone>
              <a:prstClr val="black"/>
              <a:schemeClr val="accent1">
                <a:tint val="45000"/>
                <a:satMod val="400000"/>
              </a:schemeClr>
            </a:duotone>
          </a:blip>
          <a:stretch>
            <a:fillRect/>
          </a:stretch>
        </p:blipFill>
        <p:spPr>
          <a:xfrm>
            <a:off x="6798263" y="4538571"/>
            <a:ext cx="431620" cy="425549"/>
          </a:xfrm>
          <a:prstGeom prst="rect">
            <a:avLst/>
          </a:prstGeom>
        </p:spPr>
      </p:pic>
      <p:sp>
        <p:nvSpPr>
          <p:cNvPr id="13" name="Text 7"/>
          <p:cNvSpPr/>
          <p:nvPr/>
        </p:nvSpPr>
        <p:spPr>
          <a:xfrm>
            <a:off x="6798263" y="5134281"/>
            <a:ext cx="2000812" cy="266006"/>
          </a:xfrm>
          <a:prstGeom prst="rect">
            <a:avLst/>
          </a:prstGeom>
          <a:noFill/>
          <a:ln/>
        </p:spPr>
        <p:txBody>
          <a:bodyPr wrap="none" lIns="0" tIns="0" rIns="0" bIns="0" rtlCol="0" anchor="t"/>
          <a:lstStyle/>
          <a:p>
            <a:pPr>
              <a:lnSpc>
                <a:spcPts val="2083"/>
              </a:lnSpc>
            </a:pPr>
            <a:r>
              <a:rPr lang="en-US" sz="1667" dirty="0">
                <a:ea typeface="Instrument Sans Medium" pitchFamily="34" charset="-122"/>
                <a:cs typeface="Instrument Sans Medium" pitchFamily="34" charset="-120"/>
              </a:rPr>
              <a:t>SSPP</a:t>
            </a:r>
            <a:endParaRPr lang="en-US" sz="1667" dirty="0"/>
          </a:p>
        </p:txBody>
      </p:sp>
      <p:sp>
        <p:nvSpPr>
          <p:cNvPr id="14" name="Text 8"/>
          <p:cNvSpPr/>
          <p:nvPr/>
        </p:nvSpPr>
        <p:spPr>
          <a:xfrm>
            <a:off x="6798263" y="5502381"/>
            <a:ext cx="2000812" cy="544711"/>
          </a:xfrm>
          <a:prstGeom prst="rect">
            <a:avLst/>
          </a:prstGeom>
          <a:noFill/>
          <a:ln/>
        </p:spPr>
        <p:txBody>
          <a:bodyPr wrap="square" lIns="0" tIns="0" rIns="0" bIns="0" rtlCol="0" anchor="t"/>
          <a:lstStyle/>
          <a:p>
            <a:pPr>
              <a:lnSpc>
                <a:spcPts val="2125"/>
              </a:lnSpc>
            </a:pPr>
            <a:r>
              <a:rPr lang="en-US" sz="1333" dirty="0">
                <a:ea typeface="Inter" pitchFamily="34" charset="-122"/>
                <a:cs typeface="Inter" pitchFamily="34" charset="-120"/>
              </a:rPr>
              <a:t>Огляди діяльності служби безпеки.</a:t>
            </a:r>
            <a:endParaRPr lang="en-US" sz="1333" dirty="0"/>
          </a:p>
        </p:txBody>
      </p:sp>
    </p:spTree>
  </p:cSld>
  <p:clrMapOvr>
    <a:masterClrMapping/>
  </p:clrMapOvr>
</p:sld>
</file>

<file path=ppt/theme/theme1.xml><?xml version="1.0" encoding="utf-8"?>
<a:theme xmlns:a="http://schemas.openxmlformats.org/drawingml/2006/main" name="Краєвид">
  <a:themeElements>
    <a:clrScheme name="Краєвид">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Краєвид">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Краєвид">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Краєвид</Template>
  <TotalTime>155</TotalTime>
  <Words>1621</Words>
  <Application>Microsoft Office PowerPoint</Application>
  <PresentationFormat>Широкий екран</PresentationFormat>
  <Paragraphs>104</Paragraphs>
  <Slides>17</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17</vt:i4>
      </vt:variant>
    </vt:vector>
  </HeadingPairs>
  <TitlesOfParts>
    <vt:vector size="22" baseType="lpstr">
      <vt:lpstr>Arial</vt:lpstr>
      <vt:lpstr>Calibri</vt:lpstr>
      <vt:lpstr>Century Schoolbook</vt:lpstr>
      <vt:lpstr>Wingdings 2</vt:lpstr>
      <vt:lpstr>Краєвид</vt:lpstr>
      <vt:lpstr>Тема 8. Системи управління національною безпекою в зарубіжних країнах </vt:lpstr>
      <vt:lpstr>План</vt:lpstr>
      <vt:lpstr>ВСТУП</vt:lpstr>
      <vt:lpstr>Презентація PowerPoint</vt:lpstr>
      <vt:lpstr>Презентація PowerPoint</vt:lpstr>
      <vt:lpstr>Презентація PowerPoint</vt:lpstr>
      <vt:lpstr>Велика Британія</vt:lpstr>
      <vt:lpstr>Презентація PowerPoint</vt:lpstr>
      <vt:lpstr>Презентація PowerPoint</vt:lpstr>
      <vt:lpstr>Китай</vt:lpstr>
      <vt:lpstr>ФРАНЦІЯ</vt:lpstr>
      <vt:lpstr>Презентація PowerPoint</vt:lpstr>
      <vt:lpstr>Презентація PowerPoint</vt:lpstr>
      <vt:lpstr>Об'єднані Арабські Емірати</vt:lpstr>
      <vt:lpstr>Головними розвідувальними структурами ОАЕ є:</vt:lpstr>
      <vt:lpstr>Особливості підходу до безпеки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5. Римський статут та воєнні злочини  </dc:title>
  <dc:creator>Admin</dc:creator>
  <cp:lastModifiedBy>Admin</cp:lastModifiedBy>
  <cp:revision>24</cp:revision>
  <dcterms:created xsi:type="dcterms:W3CDTF">2025-03-04T11:14:56Z</dcterms:created>
  <dcterms:modified xsi:type="dcterms:W3CDTF">2025-03-04T14:23:16Z</dcterms:modified>
</cp:coreProperties>
</file>