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45"/>
    <p:sldId id="257" r:id="rId46"/>
    <p:sldId id="258" r:id="rId47"/>
    <p:sldId id="259" r:id="rId48"/>
    <p:sldId id="260" r:id="rId49"/>
    <p:sldId id="261" r:id="rId50"/>
    <p:sldId id="262" r:id="rId51"/>
    <p:sldId id="263" r:id="rId52"/>
    <p:sldId id="264" r:id="rId53"/>
    <p:sldId id="265" r:id="rId54"/>
    <p:sldId id="266" r:id="rId5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Times New Roman" charset="1" panose="02030502070405020303"/>
      <p:regular r:id="rId10"/>
    </p:embeddedFont>
    <p:embeddedFont>
      <p:font typeface="Times New Roman Bold" charset="1" panose="02030802070405020303"/>
      <p:regular r:id="rId11"/>
    </p:embeddedFont>
    <p:embeddedFont>
      <p:font typeface="Times New Roman Italics" charset="1" panose="02030502070405090303"/>
      <p:regular r:id="rId12"/>
    </p:embeddedFont>
    <p:embeddedFont>
      <p:font typeface="Times New Roman Bold Italics" charset="1" panose="02030802070405090303"/>
      <p:regular r:id="rId13"/>
    </p:embeddedFont>
    <p:embeddedFont>
      <p:font typeface="Times New Roman Medium" charset="1" panose="02030502070405020303"/>
      <p:regular r:id="rId14"/>
    </p:embeddedFont>
    <p:embeddedFont>
      <p:font typeface="Times New Roman Medium Italics" charset="1" panose="02030502070405090303"/>
      <p:regular r:id="rId15"/>
    </p:embeddedFont>
    <p:embeddedFont>
      <p:font typeface="Times New Roman Semi-Bold" charset="1" panose="02030702070405020303"/>
      <p:regular r:id="rId16"/>
    </p:embeddedFont>
    <p:embeddedFont>
      <p:font typeface="Times New Roman Semi-Bold Italics" charset="1" panose="02030702070405090303"/>
      <p:regular r:id="rId17"/>
    </p:embeddedFont>
    <p:embeddedFont>
      <p:font typeface="Times New Roman Ultra-Bold" charset="1" panose="02030902070405020303"/>
      <p:regular r:id="rId18"/>
    </p:embeddedFont>
    <p:embeddedFont>
      <p:font typeface="Vollkorn" charset="1" panose="00000500000000000000"/>
      <p:regular r:id="rId19"/>
    </p:embeddedFont>
    <p:embeddedFont>
      <p:font typeface="Vollkorn Bold" charset="1" panose="00000800000000000000"/>
      <p:regular r:id="rId20"/>
    </p:embeddedFont>
    <p:embeddedFont>
      <p:font typeface="Vollkorn Italics" charset="1" panose="00000500000000000000"/>
      <p:regular r:id="rId21"/>
    </p:embeddedFont>
    <p:embeddedFont>
      <p:font typeface="Vollkorn Bold Italics" charset="1" panose="00000800000000000000"/>
      <p:regular r:id="rId22"/>
    </p:embeddedFont>
    <p:embeddedFont>
      <p:font typeface="Vollkorn Semi-Bold" charset="1" panose="00000700000000000000"/>
      <p:regular r:id="rId23"/>
    </p:embeddedFont>
    <p:embeddedFont>
      <p:font typeface="Vollkorn Semi-Bold Italics" charset="1" panose="00000600000000000000"/>
      <p:regular r:id="rId24"/>
    </p:embeddedFont>
    <p:embeddedFont>
      <p:font typeface="Vollkorn Heavy" charset="1" panose="00000A00000000000000"/>
      <p:regular r:id="rId25"/>
    </p:embeddedFont>
    <p:embeddedFont>
      <p:font typeface="Vollkorn Heavy Italics" charset="1" panose="00000A00000000000000"/>
      <p:regular r:id="rId26"/>
    </p:embeddedFont>
    <p:embeddedFont>
      <p:font typeface="Montserrat" charset="1" panose="00000500000000000000"/>
      <p:regular r:id="rId27"/>
    </p:embeddedFont>
    <p:embeddedFont>
      <p:font typeface="Montserrat Bold" charset="1" panose="00000800000000000000"/>
      <p:regular r:id="rId28"/>
    </p:embeddedFont>
    <p:embeddedFont>
      <p:font typeface="Montserrat Italics" charset="1" panose="00000500000000000000"/>
      <p:regular r:id="rId29"/>
    </p:embeddedFont>
    <p:embeddedFont>
      <p:font typeface="Montserrat Bold Italics" charset="1" panose="00000800000000000000"/>
      <p:regular r:id="rId30"/>
    </p:embeddedFont>
    <p:embeddedFont>
      <p:font typeface="Montserrat Thin" charset="1" panose="00000300000000000000"/>
      <p:regular r:id="rId31"/>
    </p:embeddedFont>
    <p:embeddedFont>
      <p:font typeface="Montserrat Thin Italics" charset="1" panose="00000300000000000000"/>
      <p:regular r:id="rId32"/>
    </p:embeddedFont>
    <p:embeddedFont>
      <p:font typeface="Montserrat Extra-Light" charset="1" panose="00000300000000000000"/>
      <p:regular r:id="rId33"/>
    </p:embeddedFont>
    <p:embeddedFont>
      <p:font typeface="Montserrat Extra-Light Italics" charset="1" panose="00000300000000000000"/>
      <p:regular r:id="rId34"/>
    </p:embeddedFont>
    <p:embeddedFont>
      <p:font typeface="Montserrat Light" charset="1" panose="00000400000000000000"/>
      <p:regular r:id="rId35"/>
    </p:embeddedFont>
    <p:embeddedFont>
      <p:font typeface="Montserrat Light Italics" charset="1" panose="00000400000000000000"/>
      <p:regular r:id="rId36"/>
    </p:embeddedFont>
    <p:embeddedFont>
      <p:font typeface="Montserrat Medium" charset="1" panose="00000600000000000000"/>
      <p:regular r:id="rId37"/>
    </p:embeddedFont>
    <p:embeddedFont>
      <p:font typeface="Montserrat Medium Italics" charset="1" panose="00000600000000000000"/>
      <p:regular r:id="rId38"/>
    </p:embeddedFont>
    <p:embeddedFont>
      <p:font typeface="Montserrat Semi-Bold" charset="1" panose="00000700000000000000"/>
      <p:regular r:id="rId39"/>
    </p:embeddedFont>
    <p:embeddedFont>
      <p:font typeface="Montserrat Semi-Bold Italics" charset="1" panose="00000700000000000000"/>
      <p:regular r:id="rId40"/>
    </p:embeddedFont>
    <p:embeddedFont>
      <p:font typeface="Montserrat Ultra-Bold" charset="1" panose="00000900000000000000"/>
      <p:regular r:id="rId41"/>
    </p:embeddedFont>
    <p:embeddedFont>
      <p:font typeface="Montserrat Ultra-Bold Italics" charset="1" panose="00000900000000000000"/>
      <p:regular r:id="rId42"/>
    </p:embeddedFont>
    <p:embeddedFont>
      <p:font typeface="Montserrat Heavy" charset="1" panose="00000A00000000000000"/>
      <p:regular r:id="rId43"/>
    </p:embeddedFont>
    <p:embeddedFont>
      <p:font typeface="Montserrat Heavy Italics" charset="1" panose="00000A0000000000000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slides/slide1.xml" Type="http://schemas.openxmlformats.org/officeDocument/2006/relationships/slide"/><Relationship Id="rId46" Target="slides/slide2.xml" Type="http://schemas.openxmlformats.org/officeDocument/2006/relationships/slide"/><Relationship Id="rId47" Target="slides/slide3.xml" Type="http://schemas.openxmlformats.org/officeDocument/2006/relationships/slide"/><Relationship Id="rId48" Target="slides/slide4.xml" Type="http://schemas.openxmlformats.org/officeDocument/2006/relationships/slide"/><Relationship Id="rId49" Target="slides/slide5.xml" Type="http://schemas.openxmlformats.org/officeDocument/2006/relationships/slide"/><Relationship Id="rId5" Target="tableStyles.xml" Type="http://schemas.openxmlformats.org/officeDocument/2006/relationships/tableStyles"/><Relationship Id="rId50" Target="slides/slide6.xml" Type="http://schemas.openxmlformats.org/officeDocument/2006/relationships/slide"/><Relationship Id="rId51" Target="slides/slide7.xml" Type="http://schemas.openxmlformats.org/officeDocument/2006/relationships/slide"/><Relationship Id="rId52" Target="slides/slide8.xml" Type="http://schemas.openxmlformats.org/officeDocument/2006/relationships/slide"/><Relationship Id="rId53" Target="slides/slide9.xml" Type="http://schemas.openxmlformats.org/officeDocument/2006/relationships/slide"/><Relationship Id="rId54" Target="slides/slide10.xml" Type="http://schemas.openxmlformats.org/officeDocument/2006/relationships/slide"/><Relationship Id="rId55" Target="slides/slide11.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593884" y="3919562"/>
            <a:ext cx="17100232" cy="3981400"/>
          </a:xfrm>
          <a:prstGeom prst="rect">
            <a:avLst/>
          </a:prstGeom>
        </p:spPr>
        <p:txBody>
          <a:bodyPr anchor="t" rtlCol="false" tIns="0" lIns="0" bIns="0" rIns="0">
            <a:spAutoFit/>
          </a:bodyPr>
          <a:lstStyle/>
          <a:p>
            <a:pPr algn="ctr">
              <a:lnSpc>
                <a:spcPts val="7128"/>
              </a:lnSpc>
            </a:pPr>
            <a:r>
              <a:rPr lang="en-US" sz="5940" spc="-46">
                <a:solidFill>
                  <a:srgbClr val="FFFFFF"/>
                </a:solidFill>
                <a:latin typeface="Vollkorn Bold"/>
              </a:rPr>
              <a:t>СУЧАСНІ ЕКОНОМІЧНІ ТЕОРІЇ</a:t>
            </a:r>
          </a:p>
          <a:p>
            <a:pPr algn="ctr">
              <a:lnSpc>
                <a:spcPts val="7128"/>
              </a:lnSpc>
            </a:pPr>
            <a:r>
              <a:rPr lang="en-US" sz="5940" spc="-23">
                <a:solidFill>
                  <a:srgbClr val="FFFFFF"/>
                </a:solidFill>
                <a:latin typeface="Vollkorn Bold"/>
              </a:rPr>
              <a:t>(0) Вступ до дисципліни</a:t>
            </a:r>
          </a:p>
          <a:p>
            <a:pPr algn="ctr">
              <a:lnSpc>
                <a:spcPts val="2915"/>
              </a:lnSpc>
            </a:pPr>
          </a:p>
          <a:p>
            <a:pPr algn="ctr">
              <a:lnSpc>
                <a:spcPts val="7128"/>
              </a:lnSpc>
            </a:pPr>
            <a:r>
              <a:rPr lang="en-US" sz="5940" spc="-23">
                <a:solidFill>
                  <a:srgbClr val="FFFFFF"/>
                </a:solidFill>
                <a:latin typeface="Vollkorn"/>
              </a:rPr>
              <a:t>доктор економічних наук , доцент Ущаповський Юрій</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0" y="304899"/>
            <a:ext cx="18288000" cy="723801"/>
          </a:xfrm>
          <a:prstGeom prst="rect">
            <a:avLst/>
          </a:prstGeom>
        </p:spPr>
        <p:txBody>
          <a:bodyPr anchor="t" rtlCol="false" tIns="0" lIns="0" bIns="0" rIns="0">
            <a:spAutoFit/>
          </a:bodyPr>
          <a:lstStyle/>
          <a:p>
            <a:pPr algn="ctr">
              <a:lnSpc>
                <a:spcPts val="5759"/>
              </a:lnSpc>
            </a:pPr>
            <a:r>
              <a:rPr lang="en-US" sz="4800" spc="-50">
                <a:solidFill>
                  <a:srgbClr val="17375E"/>
                </a:solidFill>
                <a:latin typeface="Vollkorn Bold"/>
              </a:rPr>
              <a:t>Розподіл балів</a:t>
            </a:r>
          </a:p>
        </p:txBody>
      </p:sp>
      <p:graphicFrame>
        <p:nvGraphicFramePr>
          <p:cNvPr name="Table 4" id="4"/>
          <p:cNvGraphicFramePr>
            <a:graphicFrameLocks noGrp="true"/>
          </p:cNvGraphicFramePr>
          <p:nvPr/>
        </p:nvGraphicFramePr>
        <p:xfrm>
          <a:off x="895350" y="1660031"/>
          <a:ext cx="16931630" cy="0"/>
        </p:xfrm>
        <a:graphic>
          <a:graphicData uri="http://schemas.openxmlformats.org/drawingml/2006/table">
            <a:tbl>
              <a:tblPr/>
              <a:tblGrid>
                <a:gridCol w="1709101"/>
                <a:gridCol w="2050036"/>
                <a:gridCol w="2101719"/>
                <a:gridCol w="2101719"/>
                <a:gridCol w="1535494"/>
                <a:gridCol w="1165632"/>
                <a:gridCol w="907847"/>
                <a:gridCol w="1085877"/>
                <a:gridCol w="1085877"/>
                <a:gridCol w="3188328"/>
              </a:tblGrid>
              <a:tr h="0">
                <a:tc gridSpan="9">
                  <a:txBody>
                    <a:bodyPr anchor="t" rtlCol="false"/>
                    <a:lstStyle/>
                    <a:p>
                      <a:pPr algn="ctr">
                        <a:lnSpc>
                          <a:spcPts val="5879"/>
                        </a:lnSpc>
                        <a:defRPr/>
                      </a:pPr>
                      <a:r>
                        <a:rPr lang="en-US" sz="4199">
                          <a:solidFill>
                            <a:srgbClr val="FFFFFF"/>
                          </a:solidFill>
                          <a:latin typeface="Vollkorn"/>
                        </a:rPr>
                        <a:t>Критерії оцінювання</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Критерії оцінювання</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Критерії оцінювання</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Критерії оцінювання</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Критерії оцінювання</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Критерії оцінювання</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Критерії оцінювання</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Критерії оцінювання</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Критерії оцінювання</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rowSpan="2">
                  <a:txBody>
                    <a:bodyPr anchor="t" rtlCol="false"/>
                    <a:lstStyle/>
                    <a:p>
                      <a:pPr algn="ctr">
                        <a:lnSpc>
                          <a:spcPts val="5879"/>
                        </a:lnSpc>
                        <a:defRPr/>
                      </a:pPr>
                      <a:r>
                        <a:rPr lang="en-US" sz="4199">
                          <a:solidFill>
                            <a:srgbClr val="FFFFFF"/>
                          </a:solidFill>
                          <a:latin typeface="Vollkorn"/>
                        </a:rPr>
                        <a:t>Сума</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r>
              <a:tr h="0">
                <a:tc gridSpan="4">
                  <a:txBody>
                    <a:bodyPr anchor="t" rtlCol="false"/>
                    <a:lstStyle/>
                    <a:p>
                      <a:pPr algn="ctr">
                        <a:lnSpc>
                          <a:spcPts val="5179"/>
                        </a:lnSpc>
                        <a:defRPr/>
                      </a:pPr>
                      <a:r>
                        <a:rPr lang="en-US" sz="3699">
                          <a:solidFill>
                            <a:srgbClr val="FFFFFF"/>
                          </a:solidFill>
                          <a:latin typeface="Vollkorn"/>
                        </a:rPr>
                        <a:t>Змістовий модуль 1</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179"/>
                        </a:lnSpc>
                        <a:defRPr/>
                      </a:pPr>
                      <a:r>
                        <a:rPr lang="en-US" sz="3699">
                          <a:solidFill>
                            <a:srgbClr val="FFFFFF"/>
                          </a:solidFill>
                          <a:latin typeface="Vollkorn"/>
                        </a:rPr>
                        <a:t>Змістовий модуль 1</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179"/>
                        </a:lnSpc>
                        <a:defRPr/>
                      </a:pPr>
                      <a:r>
                        <a:rPr lang="en-US" sz="3699">
                          <a:solidFill>
                            <a:srgbClr val="FFFFFF"/>
                          </a:solidFill>
                          <a:latin typeface="Vollkorn"/>
                        </a:rPr>
                        <a:t>Змістовий модуль 1</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179"/>
                        </a:lnSpc>
                        <a:defRPr/>
                      </a:pPr>
                      <a:r>
                        <a:rPr lang="en-US" sz="3699">
                          <a:solidFill>
                            <a:srgbClr val="FFFFFF"/>
                          </a:solidFill>
                          <a:latin typeface="Vollkorn"/>
                        </a:rPr>
                        <a:t>Змістовий модуль 1</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gridSpan="5">
                  <a:txBody>
                    <a:bodyPr anchor="t" rtlCol="false"/>
                    <a:lstStyle/>
                    <a:p>
                      <a:pPr algn="ctr">
                        <a:lnSpc>
                          <a:spcPts val="5179"/>
                        </a:lnSpc>
                        <a:defRPr/>
                      </a:pPr>
                      <a:r>
                        <a:rPr lang="en-US" sz="3699">
                          <a:solidFill>
                            <a:srgbClr val="FFFFFF"/>
                          </a:solidFill>
                          <a:latin typeface="Vollkorn"/>
                        </a:rPr>
                        <a:t>Змістовий модуль 2</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179"/>
                        </a:lnSpc>
                        <a:defRPr/>
                      </a:pPr>
                      <a:r>
                        <a:rPr lang="en-US" sz="3699">
                          <a:solidFill>
                            <a:srgbClr val="FFFFFF"/>
                          </a:solidFill>
                          <a:latin typeface="Vollkorn"/>
                        </a:rPr>
                        <a:t>Змістовий модуль 2</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179"/>
                        </a:lnSpc>
                        <a:defRPr/>
                      </a:pPr>
                      <a:r>
                        <a:rPr lang="en-US" sz="3699">
                          <a:solidFill>
                            <a:srgbClr val="FFFFFF"/>
                          </a:solidFill>
                          <a:latin typeface="Vollkorn"/>
                        </a:rPr>
                        <a:t>Змістовий модуль 2</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179"/>
                        </a:lnSpc>
                        <a:defRPr/>
                      </a:pPr>
                      <a:r>
                        <a:rPr lang="en-US" sz="3699">
                          <a:solidFill>
                            <a:srgbClr val="FFFFFF"/>
                          </a:solidFill>
                          <a:latin typeface="Vollkorn"/>
                        </a:rPr>
                        <a:t>Змістовий модуль 2</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179"/>
                        </a:lnSpc>
                        <a:defRPr/>
                      </a:pPr>
                      <a:r>
                        <a:rPr lang="en-US" sz="3699">
                          <a:solidFill>
                            <a:srgbClr val="FFFFFF"/>
                          </a:solidFill>
                          <a:latin typeface="Vollkorn"/>
                        </a:rPr>
                        <a:t>Змістовий модуль 2</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vMerge="true">
                  <a:txBody>
                    <a:bodyPr anchor="t" rtlCol="false"/>
                    <a:lstStyle/>
                    <a:p>
                      <a:pPr algn="ctr">
                        <a:lnSpc>
                          <a:spcPts val="5879"/>
                        </a:lnSpc>
                        <a:defRPr/>
                      </a:pPr>
                      <a:r>
                        <a:rPr lang="en-US" sz="4199">
                          <a:solidFill>
                            <a:srgbClr val="FFFFFF"/>
                          </a:solidFill>
                          <a:latin typeface="Vollkorn"/>
                        </a:rPr>
                        <a:t>Сума</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r>
              <a:tr h="0">
                <a:tc>
                  <a:txBody>
                    <a:bodyPr anchor="t" rtlCol="false"/>
                    <a:lstStyle/>
                    <a:p>
                      <a:pPr algn="ctr">
                        <a:lnSpc>
                          <a:spcPts val="5879"/>
                        </a:lnSpc>
                        <a:defRPr/>
                      </a:pPr>
                      <a:r>
                        <a:rPr lang="en-US" sz="4199">
                          <a:solidFill>
                            <a:srgbClr val="000000"/>
                          </a:solidFill>
                          <a:latin typeface="Vollkorn"/>
                        </a:rPr>
                        <a:t>т1</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879"/>
                        </a:lnSpc>
                        <a:defRPr/>
                      </a:pPr>
                      <a:r>
                        <a:rPr lang="en-US" sz="4199">
                          <a:solidFill>
                            <a:srgbClr val="000000"/>
                          </a:solidFill>
                          <a:latin typeface="Vollkorn"/>
                        </a:rPr>
                        <a:t>т2</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879"/>
                        </a:lnSpc>
                        <a:defRPr/>
                      </a:pPr>
                      <a:r>
                        <a:rPr lang="en-US" sz="4199">
                          <a:solidFill>
                            <a:srgbClr val="000000"/>
                          </a:solidFill>
                          <a:latin typeface="Vollkorn"/>
                        </a:rPr>
                        <a:t>т3</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879"/>
                        </a:lnSpc>
                        <a:defRPr/>
                      </a:pPr>
                      <a:r>
                        <a:rPr lang="en-US" sz="4199">
                          <a:solidFill>
                            <a:srgbClr val="000000"/>
                          </a:solidFill>
                          <a:latin typeface="Vollkorn"/>
                        </a:rPr>
                        <a:t>т4</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879"/>
                        </a:lnSpc>
                        <a:defRPr/>
                      </a:pPr>
                      <a:r>
                        <a:rPr lang="en-US" sz="4199">
                          <a:solidFill>
                            <a:srgbClr val="000000"/>
                          </a:solidFill>
                          <a:latin typeface="Vollkorn"/>
                        </a:rPr>
                        <a:t>т5</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879"/>
                        </a:lnSpc>
                        <a:defRPr/>
                      </a:pPr>
                      <a:r>
                        <a:rPr lang="en-US" sz="4199">
                          <a:solidFill>
                            <a:srgbClr val="000000"/>
                          </a:solidFill>
                          <a:latin typeface="Vollkorn"/>
                        </a:rPr>
                        <a:t>т6</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879"/>
                        </a:lnSpc>
                        <a:defRPr/>
                      </a:pPr>
                      <a:r>
                        <a:rPr lang="en-US" sz="4199">
                          <a:solidFill>
                            <a:srgbClr val="000000"/>
                          </a:solidFill>
                          <a:latin typeface="Vollkorn"/>
                        </a:rPr>
                        <a:t>т7</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879"/>
                        </a:lnSpc>
                        <a:defRPr/>
                      </a:pPr>
                      <a:r>
                        <a:rPr lang="en-US" sz="4199">
                          <a:solidFill>
                            <a:srgbClr val="000000"/>
                          </a:solidFill>
                          <a:latin typeface="Vollkorn"/>
                        </a:rPr>
                        <a:t>т8</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179"/>
                        </a:lnSpc>
                        <a:defRPr/>
                      </a:pPr>
                      <a:r>
                        <a:rPr lang="en-US" sz="3699">
                          <a:solidFill>
                            <a:srgbClr val="FFFFFF"/>
                          </a:solidFill>
                          <a:latin typeface="Vollkorn"/>
                        </a:rPr>
                        <a:t>ІЗ</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rowSpan="2">
                  <a:txBody>
                    <a:bodyPr anchor="t" rtlCol="false"/>
                    <a:lstStyle/>
                    <a:p>
                      <a:pPr algn="ctr">
                        <a:lnSpc>
                          <a:spcPts val="5879"/>
                        </a:lnSpc>
                        <a:defRPr/>
                      </a:pPr>
                      <a:r>
                        <a:rPr lang="en-US" sz="4199">
                          <a:solidFill>
                            <a:srgbClr val="000000"/>
                          </a:solidFill>
                          <a:latin typeface="Vollkorn"/>
                        </a:rPr>
                        <a:t>100</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r>
              <a:tr h="0">
                <a:tc>
                  <a:txBody>
                    <a:bodyPr anchor="t" rtlCol="false"/>
                    <a:lstStyle/>
                    <a:p>
                      <a:pPr algn="ctr">
                        <a:lnSpc>
                          <a:spcPts val="5179"/>
                        </a:lnSpc>
                        <a:defRPr/>
                      </a:pPr>
                      <a:r>
                        <a:rPr lang="en-US" sz="3699">
                          <a:solidFill>
                            <a:srgbClr val="000000"/>
                          </a:solidFill>
                          <a:latin typeface="Vollkorn"/>
                        </a:rPr>
                        <a:t>10</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179"/>
                        </a:lnSpc>
                        <a:defRPr/>
                      </a:pPr>
                      <a:r>
                        <a:rPr lang="en-US" sz="3699">
                          <a:solidFill>
                            <a:srgbClr val="000000"/>
                          </a:solidFill>
                          <a:latin typeface="Vollkorn"/>
                        </a:rPr>
                        <a:t>10</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179"/>
                        </a:lnSpc>
                        <a:defRPr/>
                      </a:pPr>
                      <a:r>
                        <a:rPr lang="en-US" sz="3699">
                          <a:solidFill>
                            <a:srgbClr val="000000"/>
                          </a:solidFill>
                          <a:latin typeface="Vollkorn"/>
                        </a:rPr>
                        <a:t>10</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179"/>
                        </a:lnSpc>
                        <a:defRPr/>
                      </a:pPr>
                      <a:r>
                        <a:rPr lang="en-US" sz="3699">
                          <a:solidFill>
                            <a:srgbClr val="000000"/>
                          </a:solidFill>
                          <a:latin typeface="Vollkorn"/>
                        </a:rPr>
                        <a:t>10</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179"/>
                        </a:lnSpc>
                        <a:defRPr/>
                      </a:pPr>
                      <a:r>
                        <a:rPr lang="en-US" sz="3699">
                          <a:solidFill>
                            <a:srgbClr val="000000"/>
                          </a:solidFill>
                          <a:latin typeface="Vollkorn"/>
                        </a:rPr>
                        <a:t>10</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179"/>
                        </a:lnSpc>
                        <a:defRPr/>
                      </a:pPr>
                      <a:r>
                        <a:rPr lang="en-US" sz="3699">
                          <a:solidFill>
                            <a:srgbClr val="000000"/>
                          </a:solidFill>
                          <a:latin typeface="Vollkorn"/>
                        </a:rPr>
                        <a:t>10</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179"/>
                        </a:lnSpc>
                        <a:defRPr/>
                      </a:pPr>
                      <a:r>
                        <a:rPr lang="en-US" sz="3699">
                          <a:solidFill>
                            <a:srgbClr val="000000"/>
                          </a:solidFill>
                          <a:latin typeface="Vollkorn"/>
                        </a:rPr>
                        <a:t>20</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179"/>
                        </a:lnSpc>
                        <a:defRPr/>
                      </a:pPr>
                      <a:r>
                        <a:rPr lang="en-US" sz="3699">
                          <a:solidFill>
                            <a:srgbClr val="000000"/>
                          </a:solidFill>
                          <a:latin typeface="Vollkorn"/>
                        </a:rPr>
                        <a:t>10</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179"/>
                        </a:lnSpc>
                        <a:defRPr/>
                      </a:pPr>
                      <a:r>
                        <a:rPr lang="en-US" sz="3699">
                          <a:solidFill>
                            <a:srgbClr val="000000"/>
                          </a:solidFill>
                          <a:latin typeface="Vollkorn"/>
                        </a:rPr>
                        <a:t>10</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vMerge="true">
                  <a:txBody>
                    <a:bodyPr anchor="t" rtlCol="false"/>
                    <a:lstStyle/>
                    <a:p>
                      <a:pPr algn="ctr">
                        <a:lnSpc>
                          <a:spcPts val="5879"/>
                        </a:lnSpc>
                        <a:defRPr/>
                      </a:pPr>
                      <a:r>
                        <a:rPr lang="en-US" sz="4199">
                          <a:solidFill>
                            <a:srgbClr val="000000"/>
                          </a:solidFill>
                          <a:latin typeface="Vollkorn"/>
                        </a:rPr>
                        <a:t>100</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r>
            </a:tbl>
          </a:graphicData>
        </a:graphic>
      </p:graphicFrame>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28224" y="3095873"/>
            <a:ext cx="16231076" cy="4095254"/>
          </a:xfrm>
          <a:prstGeom prst="rect">
            <a:avLst/>
          </a:prstGeom>
        </p:spPr>
        <p:txBody>
          <a:bodyPr anchor="t" rtlCol="false" tIns="0" lIns="0" bIns="0" rIns="0">
            <a:spAutoFit/>
          </a:bodyPr>
          <a:lstStyle/>
          <a:p>
            <a:pPr algn="just">
              <a:lnSpc>
                <a:spcPts val="6480"/>
              </a:lnSpc>
            </a:pPr>
            <a:r>
              <a:rPr lang="en-US" sz="5400" spc="-29">
                <a:solidFill>
                  <a:srgbClr val="FFFFFF"/>
                </a:solidFill>
                <a:latin typeface="Vollkorn Bold"/>
              </a:rPr>
              <a:t>Метою </a:t>
            </a:r>
            <a:r>
              <a:rPr lang="en-US" sz="5400" spc="-29">
                <a:solidFill>
                  <a:srgbClr val="FFFFFF"/>
                </a:solidFill>
                <a:latin typeface="Vollkorn"/>
              </a:rPr>
              <a:t>навчальної дисципліни є оволодіння логікою розвитку сучасної економічної науки, методологією та інструментарієм сучасного економічного аналізу та вміння їх застосовувати у поточній господарській практиці.</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806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438977" y="773192"/>
            <a:ext cx="15434111" cy="7351588"/>
          </a:xfrm>
          <a:prstGeom prst="rect">
            <a:avLst/>
          </a:prstGeom>
        </p:spPr>
        <p:txBody>
          <a:bodyPr anchor="t" rtlCol="false" tIns="0" lIns="0" bIns="0" rIns="0">
            <a:spAutoFit/>
          </a:bodyPr>
          <a:lstStyle/>
          <a:p>
            <a:pPr algn="ctr">
              <a:lnSpc>
                <a:spcPts val="5040"/>
              </a:lnSpc>
            </a:pPr>
            <a:r>
              <a:rPr lang="en-US" sz="4200" spc="-26">
                <a:solidFill>
                  <a:srgbClr val="17375E"/>
                </a:solidFill>
                <a:latin typeface="Vollkorn Bold"/>
              </a:rPr>
              <a:t>Завдання вивчення навчальної дисципліни:</a:t>
            </a:r>
          </a:p>
          <a:p>
            <a:pPr algn="just">
              <a:lnSpc>
                <a:spcPts val="3600"/>
              </a:lnSpc>
            </a:pPr>
          </a:p>
          <a:p>
            <a:pPr algn="just">
              <a:lnSpc>
                <a:spcPts val="3120"/>
              </a:lnSpc>
            </a:pPr>
            <a:r>
              <a:rPr lang="en-US" sz="2600" spc="-15">
                <a:solidFill>
                  <a:srgbClr val="224D83"/>
                </a:solidFill>
                <a:latin typeface="Times New Roman"/>
              </a:rPr>
              <a:t>–вивчення основних теоретичних моделей розвитку сучасної науки; </a:t>
            </a:r>
          </a:p>
          <a:p>
            <a:pPr algn="just">
              <a:lnSpc>
                <a:spcPts val="3120"/>
              </a:lnSpc>
            </a:pPr>
            <a:r>
              <a:rPr lang="en-US" sz="2600" spc="-15">
                <a:solidFill>
                  <a:srgbClr val="224D83"/>
                </a:solidFill>
                <a:latin typeface="Times New Roman"/>
              </a:rPr>
              <a:t>–дослідження теоретико-методологічних витоків сучасних економічних концепцій; </a:t>
            </a:r>
          </a:p>
          <a:p>
            <a:pPr algn="just">
              <a:lnSpc>
                <a:spcPts val="3120"/>
              </a:lnSpc>
            </a:pPr>
            <a:r>
              <a:rPr lang="en-US" sz="2600" spc="-15">
                <a:solidFill>
                  <a:srgbClr val="224D83"/>
                </a:solidFill>
                <a:latin typeface="Times New Roman"/>
              </a:rPr>
              <a:t>–дослідження основної проблематики досліджень у сучасній економічній думці; </a:t>
            </a:r>
          </a:p>
          <a:p>
            <a:pPr algn="just">
              <a:lnSpc>
                <a:spcPts val="3120"/>
              </a:lnSpc>
            </a:pPr>
            <a:r>
              <a:rPr lang="en-US" sz="2600" spc="-15">
                <a:solidFill>
                  <a:srgbClr val="224D83"/>
                </a:solidFill>
                <a:latin typeface="Times New Roman"/>
              </a:rPr>
              <a:t>–провідні напрями, течії та школи сучасної економічної теорії; </a:t>
            </a:r>
          </a:p>
          <a:p>
            <a:pPr algn="just">
              <a:lnSpc>
                <a:spcPts val="3120"/>
              </a:lnSpc>
            </a:pPr>
            <a:r>
              <a:rPr lang="en-US" sz="2600" spc="-15">
                <a:solidFill>
                  <a:srgbClr val="224D83"/>
                </a:solidFill>
                <a:latin typeface="Times New Roman"/>
              </a:rPr>
              <a:t>–основні методи сучасного економічного аналізу; </a:t>
            </a:r>
          </a:p>
          <a:p>
            <a:pPr algn="just">
              <a:lnSpc>
                <a:spcPts val="3120"/>
              </a:lnSpc>
            </a:pPr>
            <a:r>
              <a:rPr lang="en-US" sz="2600" spc="-15">
                <a:solidFill>
                  <a:srgbClr val="224D83"/>
                </a:solidFill>
                <a:latin typeface="Times New Roman"/>
              </a:rPr>
              <a:t>–аналіз досягнень провідних шкіл та представників сучасної економічної науки;</a:t>
            </a:r>
          </a:p>
          <a:p>
            <a:pPr algn="just">
              <a:lnSpc>
                <a:spcPts val="3120"/>
              </a:lnSpc>
            </a:pPr>
            <a:r>
              <a:rPr lang="en-US" sz="2600" spc="-15">
                <a:solidFill>
                  <a:srgbClr val="224D83"/>
                </a:solidFill>
                <a:latin typeface="Times New Roman"/>
              </a:rPr>
              <a:t>–вивчення впливу здобутків сучасної економічної теорії на економічну політику провідних країн світу; </a:t>
            </a:r>
          </a:p>
          <a:p>
            <a:pPr algn="just">
              <a:lnSpc>
                <a:spcPts val="3120"/>
              </a:lnSpc>
            </a:pPr>
            <a:r>
              <a:rPr lang="en-US" sz="2600" spc="-15">
                <a:solidFill>
                  <a:srgbClr val="224D83"/>
                </a:solidFill>
                <a:latin typeface="Times New Roman"/>
              </a:rPr>
              <a:t>–вивчення парадигм розвитку сучасних економічних доктрин; </a:t>
            </a:r>
          </a:p>
          <a:p>
            <a:pPr algn="just">
              <a:lnSpc>
                <a:spcPts val="3120"/>
              </a:lnSpc>
            </a:pPr>
            <a:r>
              <a:rPr lang="en-US" sz="2600" spc="-15">
                <a:solidFill>
                  <a:srgbClr val="224D83"/>
                </a:solidFill>
                <a:latin typeface="Times New Roman"/>
              </a:rPr>
              <a:t>–пояснення основних закономірностей економічного розвитку суспільства та їх відображення в економічних концепціях; </a:t>
            </a:r>
          </a:p>
          <a:p>
            <a:pPr algn="just">
              <a:lnSpc>
                <a:spcPts val="3120"/>
              </a:lnSpc>
            </a:pPr>
            <a:r>
              <a:rPr lang="en-US" sz="2600" spc="-15">
                <a:solidFill>
                  <a:srgbClr val="224D83"/>
                </a:solidFill>
                <a:latin typeface="Times New Roman"/>
              </a:rPr>
              <a:t>–аналіз практичного значення окремих теоретичних концепцій; </a:t>
            </a:r>
          </a:p>
          <a:p>
            <a:pPr algn="just">
              <a:lnSpc>
                <a:spcPts val="3120"/>
              </a:lnSpc>
            </a:pPr>
            <a:r>
              <a:rPr lang="en-US" sz="2600" spc="-15">
                <a:solidFill>
                  <a:srgbClr val="224D83"/>
                </a:solidFill>
                <a:latin typeface="Times New Roman"/>
              </a:rPr>
              <a:t>–аналіз конкретної економічної ситуації з точки зору концептуального підходу тих чи інших шкіл сучасної економічної теорії; </a:t>
            </a:r>
          </a:p>
          <a:p>
            <a:pPr algn="just">
              <a:lnSpc>
                <a:spcPts val="3120"/>
              </a:lnSpc>
            </a:pPr>
            <a:r>
              <a:rPr lang="en-US" sz="2600" spc="-16">
                <a:solidFill>
                  <a:srgbClr val="224D83"/>
                </a:solidFill>
                <a:latin typeface="Times New Roman"/>
              </a:rPr>
              <a:t>–здійснення компаративного аналізу різних теоретичних концепцій на основі їхнього змісту, методологічних засад, практичного значення.</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806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3960888" y="130630"/>
            <a:ext cx="11863135" cy="560534"/>
          </a:xfrm>
          <a:prstGeom prst="rect">
            <a:avLst/>
          </a:prstGeom>
        </p:spPr>
        <p:txBody>
          <a:bodyPr anchor="t" rtlCol="false" tIns="0" lIns="0" bIns="0" rIns="0">
            <a:spAutoFit/>
          </a:bodyPr>
          <a:lstStyle/>
          <a:p>
            <a:pPr algn="ctr">
              <a:lnSpc>
                <a:spcPts val="4320"/>
              </a:lnSpc>
            </a:pPr>
            <a:r>
              <a:rPr lang="en-US" sz="3600" spc="-47">
                <a:solidFill>
                  <a:srgbClr val="17375E"/>
                </a:solidFill>
                <a:latin typeface="Vollkorn Bold"/>
              </a:rPr>
              <a:t>Структура навчальної дисципліни</a:t>
            </a:r>
          </a:p>
        </p:txBody>
      </p:sp>
      <p:graphicFrame>
        <p:nvGraphicFramePr>
          <p:cNvPr name="Table 4" id="4"/>
          <p:cNvGraphicFramePr>
            <a:graphicFrameLocks noGrp="true"/>
          </p:cNvGraphicFramePr>
          <p:nvPr/>
        </p:nvGraphicFramePr>
        <p:xfrm>
          <a:off x="608163" y="789317"/>
          <a:ext cx="16840200" cy="6003899"/>
        </p:xfrm>
        <a:graphic>
          <a:graphicData uri="http://schemas.openxmlformats.org/drawingml/2006/table">
            <a:tbl>
              <a:tblPr/>
              <a:tblGrid>
                <a:gridCol w="13281208"/>
                <a:gridCol w="1835895"/>
                <a:gridCol w="1723097"/>
              </a:tblGrid>
              <a:tr h="324107">
                <a:tc rowSpan="2">
                  <a:txBody>
                    <a:bodyPr anchor="t" rtlCol="false"/>
                    <a:lstStyle/>
                    <a:p>
                      <a:pPr algn="ctr">
                        <a:lnSpc>
                          <a:spcPts val="2592"/>
                        </a:lnSpc>
                        <a:defRPr/>
                      </a:pPr>
                      <a:r>
                        <a:rPr lang="en-US" sz="2400" spc="-6">
                          <a:solidFill>
                            <a:srgbClr val="FFFFFF"/>
                          </a:solidFill>
                          <a:latin typeface="Vollkorn Bold"/>
                        </a:rPr>
                        <a:t>Змістові модулі і теми</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gridSpan="2">
                  <a:txBody>
                    <a:bodyPr anchor="t" rtlCol="false"/>
                    <a:lstStyle/>
                    <a:p>
                      <a:pPr algn="ctr">
                        <a:lnSpc>
                          <a:spcPts val="1458"/>
                        </a:lnSpc>
                        <a:defRPr/>
                      </a:pPr>
                      <a:r>
                        <a:rPr lang="en-US" sz="1350">
                          <a:solidFill>
                            <a:srgbClr val="FFFFFF"/>
                          </a:solidFill>
                          <a:latin typeface="Montserrat Bold"/>
                        </a:rPr>
                        <a:t>Кількість годин</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1458"/>
                        </a:lnSpc>
                        <a:defRPr/>
                      </a:pPr>
                      <a:r>
                        <a:rPr lang="en-US" sz="1350">
                          <a:solidFill>
                            <a:srgbClr val="FFFFFF"/>
                          </a:solidFill>
                          <a:latin typeface="Montserrat Bold"/>
                        </a:rPr>
                        <a:t>Кількість годин</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r>
              <a:tr h="608469">
                <a:tc vMerge="true">
                  <a:txBody>
                    <a:bodyPr anchor="t" rtlCol="false"/>
                    <a:lstStyle/>
                    <a:p>
                      <a:pPr algn="ctr">
                        <a:lnSpc>
                          <a:spcPts val="2592"/>
                        </a:lnSpc>
                        <a:defRPr/>
                      </a:pPr>
                      <a:r>
                        <a:rPr lang="en-US" sz="2400" spc="-6">
                          <a:solidFill>
                            <a:srgbClr val="FFFFFF"/>
                          </a:solidFill>
                          <a:latin typeface="Vollkorn Bold"/>
                        </a:rPr>
                        <a:t>Змістові модулі і теми</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усього</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c>
                  <a:txBody>
                    <a:bodyPr anchor="t" rtlCol="false"/>
                    <a:lstStyle/>
                    <a:p>
                      <a:pPr algn="ctr">
                        <a:lnSpc>
                          <a:spcPts val="1458"/>
                        </a:lnSpc>
                        <a:defRPr/>
                      </a:pPr>
                      <a:r>
                        <a:rPr lang="en-US" sz="1350" spc="-3">
                          <a:solidFill>
                            <a:srgbClr val="224D83"/>
                          </a:solidFill>
                          <a:latin typeface="Vollkorn"/>
                        </a:rPr>
                        <a:t>лекції</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362237">
                <a:tc>
                  <a:txBody>
                    <a:bodyPr anchor="t" rtlCol="false"/>
                    <a:lstStyle/>
                    <a:p>
                      <a:pPr algn="ctr">
                        <a:lnSpc>
                          <a:spcPts val="1458"/>
                        </a:lnSpc>
                        <a:defRPr/>
                      </a:pPr>
                      <a:r>
                        <a:rPr lang="en-US" sz="1350" spc="-3">
                          <a:solidFill>
                            <a:srgbClr val="FFFFFF"/>
                          </a:solidFill>
                          <a:latin typeface="Vollkorn Bold"/>
                        </a:rPr>
                        <a:t>1</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2</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1458"/>
                        </a:lnSpc>
                        <a:defRPr/>
                      </a:pPr>
                      <a:r>
                        <a:rPr lang="en-US" sz="1350" spc="-3">
                          <a:solidFill>
                            <a:srgbClr val="224D83"/>
                          </a:solidFill>
                          <a:latin typeface="Vollkorn"/>
                        </a:rPr>
                        <a:t>3</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r>
              <a:tr h="362237">
                <a:tc gridSpan="3">
                  <a:txBody>
                    <a:bodyPr anchor="t" rtlCol="false"/>
                    <a:lstStyle/>
                    <a:p>
                      <a:pPr algn="ctr">
                        <a:lnSpc>
                          <a:spcPts val="1458"/>
                        </a:lnSpc>
                        <a:defRPr/>
                      </a:pPr>
                      <a:r>
                        <a:rPr lang="en-US" sz="1350" spc="-3">
                          <a:solidFill>
                            <a:srgbClr val="FFFFFF"/>
                          </a:solidFill>
                          <a:latin typeface="Vollkorn Bold"/>
                        </a:rPr>
                        <a:t>ЗМІСТОВИЙ МОДУЛЬ 1. СУЧАСНІ ТРАНСФОРМАЦІЇ КЕЙНСІАНСЬКОГО ТА НЕОКЛАСИЧНОГО НАПРЯМІВ ЕКОНОМІЧНОЇ НАУКИ </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1458"/>
                        </a:lnSpc>
                        <a:defRPr/>
                      </a:pPr>
                      <a:r>
                        <a:rPr lang="en-US" sz="1350" spc="-3">
                          <a:solidFill>
                            <a:srgbClr val="FFFFFF"/>
                          </a:solidFill>
                          <a:latin typeface="Vollkorn Bold"/>
                        </a:rPr>
                        <a:t>ЗМІСТОВИЙ МОДУЛЬ 1. СУЧАСНІ ТРАНСФОРМАЦІЇ КЕЙНСІАНСЬКОГО ТА НЕОКЛАСИЧНОГО НАПРЯМІВ ЕКОНОМІЧНОЇ НАУКИ </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1458"/>
                        </a:lnSpc>
                        <a:defRPr/>
                      </a:pPr>
                      <a:r>
                        <a:rPr lang="en-US" sz="1350" spc="-3">
                          <a:solidFill>
                            <a:srgbClr val="FFFFFF"/>
                          </a:solidFill>
                          <a:latin typeface="Vollkorn Bold"/>
                        </a:rPr>
                        <a:t>ЗМІСТОВИЙ МОДУЛЬ 1. СУЧАСНІ ТРАНСФОРМАЦІЇ КЕЙНСІАНСЬКОГО ТА НЕОКЛАСИЧНОГО НАПРЯМІВ ЕКОНОМІЧНОЇ НАУКИ </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r>
              <a:tr h="362237">
                <a:tc>
                  <a:txBody>
                    <a:bodyPr anchor="t" rtlCol="false"/>
                    <a:lstStyle/>
                    <a:p>
                      <a:pPr algn="just">
                        <a:lnSpc>
                          <a:spcPts val="1458"/>
                        </a:lnSpc>
                        <a:defRPr/>
                      </a:pPr>
                      <a:r>
                        <a:rPr lang="en-US" sz="1350" spc="-3">
                          <a:solidFill>
                            <a:srgbClr val="FFFFFF"/>
                          </a:solidFill>
                          <a:latin typeface="Vollkorn Bold"/>
                        </a:rPr>
                        <a:t>Тема 1. Предмет і методи дисципліни «Сучасні економічні теорії» </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15</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c>
                  <a:txBody>
                    <a:bodyPr anchor="t" rtlCol="false"/>
                    <a:lstStyle/>
                    <a:p>
                      <a:pPr algn="ctr">
                        <a:lnSpc>
                          <a:spcPts val="1458"/>
                        </a:lnSpc>
                        <a:defRPr/>
                      </a:pPr>
                      <a:r>
                        <a:rPr lang="en-US" sz="1350" spc="-3">
                          <a:solidFill>
                            <a:srgbClr val="224D83"/>
                          </a:solidFill>
                          <a:latin typeface="Vollkorn"/>
                        </a:rPr>
                        <a:t>4</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362237">
                <a:tc>
                  <a:txBody>
                    <a:bodyPr anchor="t" rtlCol="false"/>
                    <a:lstStyle/>
                    <a:p>
                      <a:pPr algn="just">
                        <a:lnSpc>
                          <a:spcPts val="1458"/>
                        </a:lnSpc>
                        <a:defRPr/>
                      </a:pPr>
                      <a:r>
                        <a:rPr lang="en-US" sz="1350" spc="-3">
                          <a:solidFill>
                            <a:srgbClr val="FFFFFF"/>
                          </a:solidFill>
                          <a:latin typeface="Vollkorn Bold"/>
                        </a:rPr>
                        <a:t>Тема 2. Сучасні трансформації кейнсіанського напряму економічної науки</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15</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1458"/>
                        </a:lnSpc>
                        <a:defRPr/>
                      </a:pPr>
                      <a:r>
                        <a:rPr lang="en-US" sz="1350" spc="-3">
                          <a:solidFill>
                            <a:srgbClr val="224D83"/>
                          </a:solidFill>
                          <a:latin typeface="Vollkorn"/>
                        </a:rPr>
                        <a:t>4</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r>
              <a:tr h="362237">
                <a:tc>
                  <a:txBody>
                    <a:bodyPr anchor="t" rtlCol="false"/>
                    <a:lstStyle/>
                    <a:p>
                      <a:pPr algn="l">
                        <a:lnSpc>
                          <a:spcPts val="1458"/>
                        </a:lnSpc>
                        <a:defRPr/>
                      </a:pPr>
                      <a:r>
                        <a:rPr lang="en-US" sz="1350" spc="-3">
                          <a:solidFill>
                            <a:srgbClr val="FFFFFF"/>
                          </a:solidFill>
                          <a:latin typeface="Vollkorn Bold"/>
                        </a:rPr>
                        <a:t>Тема 3. Сучасні концепції неолібералізму та соціальні школи</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15</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c>
                  <a:txBody>
                    <a:bodyPr anchor="t" rtlCol="false"/>
                    <a:lstStyle/>
                    <a:p>
                      <a:pPr algn="ctr">
                        <a:lnSpc>
                          <a:spcPts val="1458"/>
                        </a:lnSpc>
                        <a:defRPr/>
                      </a:pPr>
                      <a:r>
                        <a:rPr lang="en-US" sz="1350" spc="-3">
                          <a:solidFill>
                            <a:srgbClr val="224D83"/>
                          </a:solidFill>
                          <a:latin typeface="Vollkorn"/>
                        </a:rPr>
                        <a:t>4</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362237">
                <a:tc>
                  <a:txBody>
                    <a:bodyPr anchor="t" rtlCol="false"/>
                    <a:lstStyle/>
                    <a:p>
                      <a:pPr algn="l">
                        <a:lnSpc>
                          <a:spcPts val="1458"/>
                        </a:lnSpc>
                        <a:defRPr/>
                      </a:pPr>
                      <a:r>
                        <a:rPr lang="en-US" sz="1350" spc="-3">
                          <a:solidFill>
                            <a:srgbClr val="FFFFFF"/>
                          </a:solidFill>
                          <a:latin typeface="Vollkorn Bold"/>
                        </a:rPr>
                        <a:t>Тема 4. Монетаризм як мейнстрім сучасної економічної науки</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15</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c>
                  <a:txBody>
                    <a:bodyPr anchor="t" rtlCol="false"/>
                    <a:lstStyle/>
                    <a:p>
                      <a:pPr algn="ctr">
                        <a:lnSpc>
                          <a:spcPts val="1458"/>
                        </a:lnSpc>
                        <a:defRPr/>
                      </a:pPr>
                      <a:r>
                        <a:rPr lang="en-US" sz="1350" spc="-3">
                          <a:solidFill>
                            <a:srgbClr val="224D83"/>
                          </a:solidFill>
                          <a:latin typeface="Vollkorn"/>
                        </a:rPr>
                        <a:t>4</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362237">
                <a:tc>
                  <a:txBody>
                    <a:bodyPr anchor="t" rtlCol="false"/>
                    <a:lstStyle/>
                    <a:p>
                      <a:pPr algn="l">
                        <a:lnSpc>
                          <a:spcPts val="1458"/>
                        </a:lnSpc>
                        <a:defRPr/>
                      </a:pPr>
                      <a:r>
                        <a:rPr lang="en-US" sz="1350" spc="-3">
                          <a:solidFill>
                            <a:srgbClr val="FFFFFF"/>
                          </a:solidFill>
                          <a:latin typeface="Vollkorn Bold"/>
                        </a:rPr>
                        <a:t>Разом за змістовним модулем 1</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60</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c>
                  <a:txBody>
                    <a:bodyPr anchor="t" rtlCol="false"/>
                    <a:lstStyle/>
                    <a:p>
                      <a:pPr algn="ctr">
                        <a:lnSpc>
                          <a:spcPts val="1458"/>
                        </a:lnSpc>
                        <a:defRPr/>
                      </a:pPr>
                      <a:r>
                        <a:rPr lang="en-US" sz="1350" spc="-3">
                          <a:solidFill>
                            <a:srgbClr val="224D83"/>
                          </a:solidFill>
                          <a:latin typeface="Vollkorn"/>
                        </a:rPr>
                        <a:t>16</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362237">
                <a:tc gridSpan="3">
                  <a:txBody>
                    <a:bodyPr anchor="t" rtlCol="false"/>
                    <a:lstStyle/>
                    <a:p>
                      <a:pPr algn="ctr">
                        <a:lnSpc>
                          <a:spcPts val="1458"/>
                        </a:lnSpc>
                        <a:defRPr/>
                      </a:pPr>
                      <a:r>
                        <a:rPr lang="en-US" sz="1350" spc="-3">
                          <a:solidFill>
                            <a:srgbClr val="FFFFFF"/>
                          </a:solidFill>
                          <a:latin typeface="Vollkorn Bold"/>
                        </a:rPr>
                        <a:t>ЗМІСТОВИЙ МОДУЛЬ 2. МЕТОДОЛОГІЯ НЕОКОНСЕРВАТИЗМУ ТА ОСНОВНІ НАПРЯМИ ЕВОЛЮЦІЇ СУЧАСНОГО ІНСТИТУЦІОНАЛІЗМУ</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1458"/>
                        </a:lnSpc>
                        <a:defRPr/>
                      </a:pPr>
                      <a:r>
                        <a:rPr lang="en-US" sz="1350" spc="-3">
                          <a:solidFill>
                            <a:srgbClr val="FFFFFF"/>
                          </a:solidFill>
                          <a:latin typeface="Vollkorn Bold"/>
                        </a:rPr>
                        <a:t>ЗМІСТОВИЙ МОДУЛЬ 2. МЕТОДОЛОГІЯ НЕОКОНСЕРВАТИЗМУ ТА ОСНОВНІ НАПРЯМИ ЕВОЛЮЦІЇ СУЧАСНОГО ІНСТИТУЦІОНАЛІЗМУ</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1458"/>
                        </a:lnSpc>
                        <a:defRPr/>
                      </a:pPr>
                      <a:r>
                        <a:rPr lang="en-US" sz="1350" spc="-3">
                          <a:solidFill>
                            <a:srgbClr val="FFFFFF"/>
                          </a:solidFill>
                          <a:latin typeface="Vollkorn Bold"/>
                        </a:rPr>
                        <a:t>ЗМІСТОВИЙ МОДУЛЬ 2. МЕТОДОЛОГІЯ НЕОКОНСЕРВАТИЗМУ ТА ОСНОВНІ НАПРЯМИ ЕВОЛЮЦІЇ СУЧАСНОГО ІНСТИТУЦІОНАЛІЗМУ</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r>
              <a:tr h="362237">
                <a:tc>
                  <a:txBody>
                    <a:bodyPr anchor="t" rtlCol="false"/>
                    <a:lstStyle/>
                    <a:p>
                      <a:pPr algn="just">
                        <a:lnSpc>
                          <a:spcPts val="1458"/>
                        </a:lnSpc>
                        <a:defRPr/>
                      </a:pPr>
                      <a:r>
                        <a:rPr lang="en-US" sz="1350" spc="-3">
                          <a:solidFill>
                            <a:srgbClr val="FFFFFF"/>
                          </a:solidFill>
                          <a:latin typeface="Vollkorn Bold"/>
                        </a:rPr>
                        <a:t>Тема 5. Теорії неоконсерватизму</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15</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c>
                  <a:txBody>
                    <a:bodyPr anchor="t" rtlCol="false"/>
                    <a:lstStyle/>
                    <a:p>
                      <a:pPr algn="ctr">
                        <a:lnSpc>
                          <a:spcPts val="1458"/>
                        </a:lnSpc>
                        <a:defRPr/>
                      </a:pPr>
                      <a:r>
                        <a:rPr lang="en-US" sz="1350" spc="-3">
                          <a:solidFill>
                            <a:srgbClr val="224D83"/>
                          </a:solidFill>
                          <a:latin typeface="Vollkorn"/>
                        </a:rPr>
                        <a:t>4</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362237">
                <a:tc>
                  <a:txBody>
                    <a:bodyPr anchor="t" rtlCol="false"/>
                    <a:lstStyle/>
                    <a:p>
                      <a:pPr algn="just">
                        <a:lnSpc>
                          <a:spcPts val="1458"/>
                        </a:lnSpc>
                        <a:defRPr/>
                      </a:pPr>
                      <a:r>
                        <a:rPr lang="en-US" sz="1350" spc="-63">
                          <a:solidFill>
                            <a:srgbClr val="FFFFFF"/>
                          </a:solidFill>
                          <a:latin typeface="Vollkorn Bold"/>
                        </a:rPr>
                        <a:t>Тема 6. Соціально-інституційні технократичні теорії</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15</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1458"/>
                        </a:lnSpc>
                        <a:defRPr/>
                      </a:pPr>
                      <a:r>
                        <a:rPr lang="en-US" sz="1350" spc="-3">
                          <a:solidFill>
                            <a:srgbClr val="224D83"/>
                          </a:solidFill>
                          <a:latin typeface="Vollkorn"/>
                        </a:rPr>
                        <a:t>4</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r>
              <a:tr h="362237">
                <a:tc>
                  <a:txBody>
                    <a:bodyPr anchor="t" rtlCol="false"/>
                    <a:lstStyle/>
                    <a:p>
                      <a:pPr algn="l">
                        <a:lnSpc>
                          <a:spcPts val="1458"/>
                        </a:lnSpc>
                        <a:defRPr/>
                      </a:pPr>
                      <a:r>
                        <a:rPr lang="en-US" sz="1350" spc="-3">
                          <a:solidFill>
                            <a:srgbClr val="FFFFFF"/>
                          </a:solidFill>
                          <a:latin typeface="Vollkorn Bold"/>
                        </a:rPr>
                        <a:t>Тема 7. Структура та основні течії сучасного інституціоналізму</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15</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c>
                  <a:txBody>
                    <a:bodyPr anchor="t" rtlCol="false"/>
                    <a:lstStyle/>
                    <a:p>
                      <a:pPr algn="ctr">
                        <a:lnSpc>
                          <a:spcPts val="1458"/>
                        </a:lnSpc>
                        <a:defRPr/>
                      </a:pPr>
                      <a:r>
                        <a:rPr lang="en-US" sz="1350" spc="-3">
                          <a:solidFill>
                            <a:srgbClr val="224D83"/>
                          </a:solidFill>
                          <a:latin typeface="Vollkorn"/>
                        </a:rPr>
                        <a:t>4</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362237">
                <a:tc>
                  <a:txBody>
                    <a:bodyPr anchor="t" rtlCol="false"/>
                    <a:lstStyle/>
                    <a:p>
                      <a:pPr algn="l">
                        <a:lnSpc>
                          <a:spcPts val="1458"/>
                        </a:lnSpc>
                        <a:defRPr/>
                      </a:pPr>
                      <a:r>
                        <a:rPr lang="en-US" sz="1350" spc="-3">
                          <a:solidFill>
                            <a:srgbClr val="FFFFFF"/>
                          </a:solidFill>
                          <a:latin typeface="Vollkorn Bold"/>
                        </a:rPr>
                        <a:t>Тема 8. Новітні тенденції у розвитку світової економічної науки</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15</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c>
                  <a:txBody>
                    <a:bodyPr anchor="t" rtlCol="false"/>
                    <a:lstStyle/>
                    <a:p>
                      <a:pPr algn="ctr">
                        <a:lnSpc>
                          <a:spcPts val="1458"/>
                        </a:lnSpc>
                        <a:defRPr/>
                      </a:pPr>
                      <a:r>
                        <a:rPr lang="en-US" sz="1350" spc="-3">
                          <a:solidFill>
                            <a:srgbClr val="224D83"/>
                          </a:solidFill>
                          <a:latin typeface="Vollkorn"/>
                        </a:rPr>
                        <a:t>4</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362237">
                <a:tc>
                  <a:txBody>
                    <a:bodyPr anchor="t" rtlCol="false"/>
                    <a:lstStyle/>
                    <a:p>
                      <a:pPr algn="l">
                        <a:lnSpc>
                          <a:spcPts val="1458"/>
                        </a:lnSpc>
                        <a:defRPr/>
                      </a:pPr>
                      <a:r>
                        <a:rPr lang="en-US" sz="1350" spc="-3">
                          <a:solidFill>
                            <a:srgbClr val="FFFFFF"/>
                          </a:solidFill>
                          <a:latin typeface="Vollkorn Bold"/>
                        </a:rPr>
                        <a:t>Разом за змістовним модулем 2</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60</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c>
                  <a:txBody>
                    <a:bodyPr anchor="t" rtlCol="false"/>
                    <a:lstStyle/>
                    <a:p>
                      <a:pPr algn="ctr">
                        <a:lnSpc>
                          <a:spcPts val="1458"/>
                        </a:lnSpc>
                        <a:defRPr/>
                      </a:pPr>
                      <a:r>
                        <a:rPr lang="en-US" sz="1350" spc="-3">
                          <a:solidFill>
                            <a:srgbClr val="224D83"/>
                          </a:solidFill>
                          <a:latin typeface="Vollkorn"/>
                        </a:rPr>
                        <a:t>16</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362237">
                <a:tc>
                  <a:txBody>
                    <a:bodyPr anchor="t" rtlCol="false"/>
                    <a:lstStyle/>
                    <a:p>
                      <a:pPr algn="l">
                        <a:lnSpc>
                          <a:spcPts val="1458"/>
                        </a:lnSpc>
                        <a:defRPr/>
                      </a:pPr>
                      <a:r>
                        <a:rPr lang="en-US" sz="1350" spc="-3">
                          <a:solidFill>
                            <a:srgbClr val="FFFFFF"/>
                          </a:solidFill>
                          <a:latin typeface="Vollkorn Bold"/>
                        </a:rPr>
                        <a:t>УСЬОГО</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120</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1458"/>
                        </a:lnSpc>
                        <a:defRPr/>
                      </a:pPr>
                      <a:r>
                        <a:rPr lang="en-US" sz="1350" spc="-3">
                          <a:solidFill>
                            <a:srgbClr val="224D83"/>
                          </a:solidFill>
                          <a:latin typeface="Vollkorn"/>
                        </a:rPr>
                        <a:t>32</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r>
            </a:tbl>
          </a:graphicData>
        </a:graphic>
      </p:graphicFrame>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806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2935706" y="2086557"/>
            <a:ext cx="12986388" cy="3699856"/>
          </a:xfrm>
          <a:prstGeom prst="rect">
            <a:avLst/>
          </a:prstGeom>
        </p:spPr>
        <p:txBody>
          <a:bodyPr anchor="t" rtlCol="false" tIns="0" lIns="0" bIns="0" rIns="0">
            <a:spAutoFit/>
          </a:bodyPr>
          <a:lstStyle/>
          <a:p>
            <a:pPr algn="ctr">
              <a:lnSpc>
                <a:spcPts val="7200"/>
              </a:lnSpc>
            </a:pPr>
            <a:r>
              <a:rPr lang="en-US" sz="6000" spc="-53">
                <a:solidFill>
                  <a:srgbClr val="17375E"/>
                </a:solidFill>
                <a:latin typeface="Vollkorn Bold"/>
              </a:rPr>
              <a:t>Індивідуальні групові завдання</a:t>
            </a:r>
          </a:p>
          <a:p>
            <a:pPr algn="ctr">
              <a:lnSpc>
                <a:spcPts val="7200"/>
              </a:lnSpc>
            </a:pPr>
          </a:p>
          <a:p>
            <a:pPr algn="ctr">
              <a:lnSpc>
                <a:spcPts val="7200"/>
              </a:lnSpc>
            </a:pPr>
            <a:r>
              <a:rPr lang="en-US" sz="6000" spc="-16">
                <a:solidFill>
                  <a:srgbClr val="224D83"/>
                </a:solidFill>
                <a:latin typeface="Vollkorn"/>
              </a:rPr>
              <a:t>Розміщенні в робочій програмі навчальної дисципліни в розділі 7</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806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6220018" y="339480"/>
            <a:ext cx="7925372" cy="745201"/>
          </a:xfrm>
          <a:prstGeom prst="rect">
            <a:avLst/>
          </a:prstGeom>
        </p:spPr>
        <p:txBody>
          <a:bodyPr anchor="t" rtlCol="false" tIns="0" lIns="0" bIns="0" rIns="0">
            <a:spAutoFit/>
          </a:bodyPr>
          <a:lstStyle/>
          <a:p>
            <a:pPr algn="l">
              <a:lnSpc>
                <a:spcPts val="5759"/>
              </a:lnSpc>
            </a:pPr>
            <a:r>
              <a:rPr lang="en-US" sz="4800" spc="-20">
                <a:solidFill>
                  <a:srgbClr val="17375E"/>
                </a:solidFill>
                <a:latin typeface="Vollkorn Bold"/>
              </a:rPr>
              <a:t>Методи навчання</a:t>
            </a:r>
          </a:p>
        </p:txBody>
      </p:sp>
      <p:graphicFrame>
        <p:nvGraphicFramePr>
          <p:cNvPr name="Table 4" id="4"/>
          <p:cNvGraphicFramePr>
            <a:graphicFrameLocks noGrp="true"/>
          </p:cNvGraphicFramePr>
          <p:nvPr/>
        </p:nvGraphicFramePr>
        <p:xfrm>
          <a:off x="789318" y="1209305"/>
          <a:ext cx="16954500" cy="5891212"/>
        </p:xfrm>
        <a:graphic>
          <a:graphicData uri="http://schemas.openxmlformats.org/drawingml/2006/table">
            <a:tbl>
              <a:tblPr/>
              <a:tblGrid>
                <a:gridCol w="6914044"/>
                <a:gridCol w="10040456"/>
              </a:tblGrid>
              <a:tr h="371776">
                <a:tc>
                  <a:txBody>
                    <a:bodyPr anchor="t" rtlCol="false"/>
                    <a:lstStyle/>
                    <a:p>
                      <a:pPr algn="ctr">
                        <a:lnSpc>
                          <a:spcPts val="1368"/>
                        </a:lnSpc>
                        <a:defRPr/>
                      </a:pPr>
                      <a:r>
                        <a:rPr lang="en-US" sz="1200" spc="-3">
                          <a:solidFill>
                            <a:srgbClr val="FFFFFF"/>
                          </a:solidFill>
                          <a:latin typeface="Vollkorn Bold"/>
                        </a:rPr>
                        <a:t>Результат навчання</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368"/>
                        </a:lnSpc>
                        <a:defRPr/>
                      </a:pPr>
                      <a:r>
                        <a:rPr lang="en-US" sz="1200" spc="-3">
                          <a:solidFill>
                            <a:srgbClr val="FFFFFF"/>
                          </a:solidFill>
                          <a:latin typeface="Vollkorn Bold"/>
                        </a:rPr>
                        <a:t>Методи навчання </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r>
              <a:tr h="371776">
                <a:tc>
                  <a:txBody>
                    <a:bodyPr anchor="t" rtlCol="false"/>
                    <a:lstStyle/>
                    <a:p>
                      <a:pPr algn="ctr">
                        <a:lnSpc>
                          <a:spcPts val="1368"/>
                        </a:lnSpc>
                        <a:defRPr/>
                      </a:pPr>
                      <a:r>
                        <a:rPr lang="en-US" sz="1200" spc="-3">
                          <a:solidFill>
                            <a:srgbClr val="FFFFFF"/>
                          </a:solidFill>
                          <a:latin typeface="Vollkorn Bold"/>
                        </a:rPr>
                        <a:t>1</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368"/>
                        </a:lnSpc>
                        <a:defRPr/>
                      </a:pPr>
                      <a:r>
                        <a:rPr lang="en-US" sz="1200" spc="-3">
                          <a:solidFill>
                            <a:srgbClr val="224D83"/>
                          </a:solidFill>
                          <a:latin typeface="Vollkorn"/>
                        </a:rPr>
                        <a:t>2</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886542">
                <a:tc>
                  <a:txBody>
                    <a:bodyPr anchor="t" rtlCol="false"/>
                    <a:lstStyle/>
                    <a:p>
                      <a:pPr algn="just">
                        <a:lnSpc>
                          <a:spcPts val="1368"/>
                        </a:lnSpc>
                        <a:defRPr/>
                      </a:pPr>
                      <a:r>
                        <a:rPr lang="en-US" sz="1200" spc="-3">
                          <a:solidFill>
                            <a:srgbClr val="FFFFFF"/>
                          </a:solidFill>
                          <a:latin typeface="Vollkorn Bold"/>
                        </a:rPr>
                        <a:t>РН01. Мати передові концептуальні та методологічні знання з економіки, управління соціально-економічними системами і на межі предметних галузей, а також дослідницькі навички, достатні для проведення фундаментальних і прикладних досліджень на рівні світових досягнень з відповідного напряму</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just">
                        <a:lnSpc>
                          <a:spcPts val="1368"/>
                        </a:lnSpc>
                        <a:defRPr/>
                      </a:pPr>
                      <a:r>
                        <a:rPr lang="en-US" sz="1200" spc="-3">
                          <a:solidFill>
                            <a:srgbClr val="224D83"/>
                          </a:solidFill>
                          <a:latin typeface="Vollkorn"/>
                        </a:rPr>
                        <a:t>– вербальні (проблемні лекції, лекції-візуалізації, лекції-дискусії, лекції з аналізом конкретних ситуацій); – наочні (демонстрація); – практичні (різні види вправ та завдань); – інтерактивні методи навчання: (оксфордські дебати, мозковий штурм); – ситуаційний метод, рішення кейсових завдань</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r>
              <a:tr h="714953">
                <a:tc>
                  <a:txBody>
                    <a:bodyPr anchor="t" rtlCol="false"/>
                    <a:lstStyle/>
                    <a:p>
                      <a:pPr algn="just">
                        <a:lnSpc>
                          <a:spcPts val="1368"/>
                        </a:lnSpc>
                        <a:defRPr/>
                      </a:pPr>
                      <a:r>
                        <a:rPr lang="en-US" sz="1200" spc="-3">
                          <a:solidFill>
                            <a:srgbClr val="FFFFFF"/>
                          </a:solidFill>
                          <a:latin typeface="Vollkorn Bold"/>
                        </a:rPr>
                        <a:t>РН02. Глибоко розуміти базові (фундаментальні) принципи та методи економічних наук, а також методологію наукових досліджень, створювати нові знання у сфері економіки з метою досягнення економічного та соціального розвитку в умовах глобалізації. </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just">
                        <a:lnSpc>
                          <a:spcPts val="1368"/>
                        </a:lnSpc>
                        <a:defRPr/>
                      </a:pPr>
                      <a:r>
                        <a:rPr lang="en-US" sz="1200" spc="-3">
                          <a:solidFill>
                            <a:srgbClr val="224D83"/>
                          </a:solidFill>
                          <a:latin typeface="Vollkorn"/>
                        </a:rPr>
                        <a:t>– вербальні (проблемні лекції, лекції-візуалізації, лекції-дискусії, лекції з аналізом конкретних ситуацій); – наочні (демонстрація); – практичні (різні види вправ та завдань); – метод активного навчання (проведення ділових ігор).</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886542">
                <a:tc>
                  <a:txBody>
                    <a:bodyPr anchor="t" rtlCol="false"/>
                    <a:lstStyle/>
                    <a:p>
                      <a:pPr algn="just">
                        <a:lnSpc>
                          <a:spcPts val="1368"/>
                        </a:lnSpc>
                        <a:defRPr/>
                      </a:pPr>
                      <a:r>
                        <a:rPr lang="en-US" sz="1200" spc="-3">
                          <a:solidFill>
                            <a:srgbClr val="FFFFFF"/>
                          </a:solidFill>
                          <a:latin typeface="Vollkorn Bold"/>
                        </a:rPr>
                        <a:t>РН03. Розробляти та досліджувати фундаментальні та прикладні моделі соціальноекономічних процесів і систем, ефективно використовувати їх для отримання нових знань та/або створення інноваційних продуктів у економіці та дотичних міждисциплінарних напрямах. </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just">
                        <a:lnSpc>
                          <a:spcPts val="1368"/>
                        </a:lnSpc>
                        <a:defRPr/>
                      </a:pPr>
                      <a:r>
                        <a:rPr lang="en-US" sz="1200" spc="-3">
                          <a:solidFill>
                            <a:srgbClr val="224D83"/>
                          </a:solidFill>
                          <a:latin typeface="Vollkorn"/>
                        </a:rPr>
                        <a:t>– вербальні (лекції-дискусії); – практичні (різні види вправ та завдань); – інтерактивні методи навчання: (оксфордські дебати, мозковий штурм); – інтегровані методи навчання: заняття-ділова зустріч, заняття-навчальна конференція; – ситуаційний метод, рішення кейсових завдань</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r>
              <a:tr h="886542">
                <a:tc>
                  <a:txBody>
                    <a:bodyPr anchor="t" rtlCol="false"/>
                    <a:lstStyle/>
                    <a:p>
                      <a:pPr algn="just">
                        <a:lnSpc>
                          <a:spcPts val="1368"/>
                        </a:lnSpc>
                        <a:defRPr/>
                      </a:pPr>
                      <a:r>
                        <a:rPr lang="en-US" sz="1200" spc="-3">
                          <a:solidFill>
                            <a:srgbClr val="FFFFFF"/>
                          </a:solidFill>
                          <a:latin typeface="Vollkorn Bold"/>
                        </a:rPr>
                        <a:t>РН08. Планувати і виконувати емпіричні та/або теоретичні дослідження у сфері економіки та з дотичних міждисциплінарних напрямів, критично аналізувати результати власних досліджень і результати інших дослідників у контексті усього комплексу сучасних знань щодо досліджуваної проблеми</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just">
                        <a:lnSpc>
                          <a:spcPts val="1368"/>
                        </a:lnSpc>
                        <a:defRPr/>
                      </a:pPr>
                      <a:r>
                        <a:rPr lang="en-US" sz="1200" spc="-3">
                          <a:solidFill>
                            <a:srgbClr val="224D83"/>
                          </a:solidFill>
                          <a:latin typeface="Vollkorn"/>
                        </a:rPr>
                        <a:t>– вербальні (лекції-візуалізації, лекції-дискусії, лекції з аналізом конкретних ситуацій); – наочні (демонстрація); – практичні (різні види вправ та завдань); – інтерактивні методи навчання: (мозковий штурм); – ситуаційний метод, рішення кейсових завдань. </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543364">
                <a:tc>
                  <a:txBody>
                    <a:bodyPr anchor="t" rtlCol="false"/>
                    <a:lstStyle/>
                    <a:p>
                      <a:pPr algn="just">
                        <a:lnSpc>
                          <a:spcPts val="1368"/>
                        </a:lnSpc>
                        <a:defRPr/>
                      </a:pPr>
                      <a:r>
                        <a:rPr lang="en-US" sz="1200" spc="-3">
                          <a:solidFill>
                            <a:srgbClr val="FFFFFF"/>
                          </a:solidFill>
                          <a:latin typeface="Vollkorn"/>
                        </a:rPr>
                        <a:t>РН11. Аналізувати сучасні процеси і тенденції світової економічної глобалізації, оцінювати її вплив на розвиток національної економіки.</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just">
                        <a:lnSpc>
                          <a:spcPts val="1368"/>
                        </a:lnSpc>
                        <a:defRPr/>
                      </a:pPr>
                      <a:r>
                        <a:rPr lang="en-US" sz="1200" spc="-3">
                          <a:solidFill>
                            <a:srgbClr val="224D83"/>
                          </a:solidFill>
                          <a:latin typeface="Vollkorn"/>
                        </a:rPr>
                        <a:t>– вербальні (проблемні лекції, лекції-візуалізації, лекції-дискусії, лекції з аналізом конкретних ситуацій); – наочні (демонстрація); – практичні (різні види вправ та завдань); – ситуаційний метод, рішення кейсових завдань</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1229719">
                <a:tc>
                  <a:txBody>
                    <a:bodyPr anchor="t" rtlCol="false"/>
                    <a:lstStyle/>
                    <a:p>
                      <a:pPr algn="just">
                        <a:lnSpc>
                          <a:spcPts val="1368"/>
                        </a:lnSpc>
                        <a:defRPr/>
                      </a:pPr>
                      <a:r>
                        <a:rPr lang="en-US" sz="1200" spc="-3">
                          <a:solidFill>
                            <a:srgbClr val="FFFFFF"/>
                          </a:solidFill>
                          <a:latin typeface="Vollkorn Bold"/>
                        </a:rPr>
                        <a:t>РН12. Розуміти роль оборонної економіки в забезпеченні національної безпеки держави, знати її структуру, механізми та закономірності функціонування як у мирний, так і у військовий час, а також вміти застосовувати ці знання для виявлення сучасних проблем оборонної економіки, дослідження механізмів формування військово-економічних, фінансових, ресурсних потенціалів іноземних держав та імплементації результатів досліджень у вітчизняну практику.</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just">
                        <a:lnSpc>
                          <a:spcPts val="1368"/>
                        </a:lnSpc>
                        <a:defRPr/>
                      </a:pPr>
                      <a:r>
                        <a:rPr lang="en-US" sz="1200" spc="-3">
                          <a:solidFill>
                            <a:srgbClr val="224D83"/>
                          </a:solidFill>
                          <a:latin typeface="Vollkorn"/>
                        </a:rPr>
                        <a:t>– вербальні (лекції-дискусії, лекції з аналізом конкретних ситуацій); – наочні (демонстрація); – практичні (різні види вправ та завдань); – метод активного навчання (проведення ділових ігор); – інтерактивні методи навчання: (оксфордські дебати, мозковий штурм); – ситуаційний метод, рішення кейсових завдань</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bl>
          </a:graphicData>
        </a:graphic>
      </p:graphicFrame>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806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6277908" y="354237"/>
            <a:ext cx="7925372" cy="745200"/>
          </a:xfrm>
          <a:prstGeom prst="rect">
            <a:avLst/>
          </a:prstGeom>
        </p:spPr>
        <p:txBody>
          <a:bodyPr anchor="t" rtlCol="false" tIns="0" lIns="0" bIns="0" rIns="0">
            <a:spAutoFit/>
          </a:bodyPr>
          <a:lstStyle/>
          <a:p>
            <a:pPr algn="l">
              <a:lnSpc>
                <a:spcPts val="5759"/>
              </a:lnSpc>
            </a:pPr>
            <a:r>
              <a:rPr lang="en-US" sz="4800" spc="-20">
                <a:solidFill>
                  <a:srgbClr val="17375E"/>
                </a:solidFill>
                <a:latin typeface="Vollkorn Bold"/>
              </a:rPr>
              <a:t>Методи контролю</a:t>
            </a:r>
          </a:p>
        </p:txBody>
      </p:sp>
      <p:graphicFrame>
        <p:nvGraphicFramePr>
          <p:cNvPr name="Table 4" id="4"/>
          <p:cNvGraphicFramePr>
            <a:graphicFrameLocks noGrp="true"/>
          </p:cNvGraphicFramePr>
          <p:nvPr/>
        </p:nvGraphicFramePr>
        <p:xfrm>
          <a:off x="625643" y="1245270"/>
          <a:ext cx="16935450" cy="7015162"/>
        </p:xfrm>
        <a:graphic>
          <a:graphicData uri="http://schemas.openxmlformats.org/drawingml/2006/table">
            <a:tbl>
              <a:tblPr/>
              <a:tblGrid>
                <a:gridCol w="8349176"/>
                <a:gridCol w="8586274"/>
              </a:tblGrid>
              <a:tr h="457511">
                <a:tc>
                  <a:txBody>
                    <a:bodyPr anchor="t" rtlCol="false"/>
                    <a:lstStyle/>
                    <a:p>
                      <a:pPr algn="ctr">
                        <a:lnSpc>
                          <a:spcPts val="1566"/>
                        </a:lnSpc>
                        <a:defRPr/>
                      </a:pPr>
                      <a:r>
                        <a:rPr lang="en-US" sz="1500" spc="-4">
                          <a:solidFill>
                            <a:srgbClr val="FFFFFF"/>
                          </a:solidFill>
                          <a:latin typeface="Vollkorn Bold"/>
                        </a:rPr>
                        <a:t>Результат навчання</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566"/>
                        </a:lnSpc>
                        <a:defRPr/>
                      </a:pPr>
                      <a:r>
                        <a:rPr lang="en-US" sz="1500" spc="-4">
                          <a:solidFill>
                            <a:srgbClr val="FFFFFF"/>
                          </a:solidFill>
                          <a:latin typeface="Vollkorn Bold"/>
                        </a:rPr>
                        <a:t>Методи контролю</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r>
              <a:tr h="1029399">
                <a:tc>
                  <a:txBody>
                    <a:bodyPr anchor="t" rtlCol="false"/>
                    <a:lstStyle/>
                    <a:p>
                      <a:pPr algn="just">
                        <a:lnSpc>
                          <a:spcPts val="1566"/>
                        </a:lnSpc>
                        <a:defRPr/>
                      </a:pPr>
                      <a:r>
                        <a:rPr lang="en-US" sz="1500" spc="-4">
                          <a:solidFill>
                            <a:srgbClr val="FFFFFF"/>
                          </a:solidFill>
                          <a:latin typeface="Vollkorn Bold"/>
                        </a:rPr>
                        <a:t>РН1. Мати передові концептуальні та методологічні знання з економіки, управління соціально-економічними системами і на межі предметних галузей, а також дослідницькі навички, достатні для проведення фундаментальних і прикладних досліджень на рівні світових досягнень з відповідного напряму</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just">
                        <a:lnSpc>
                          <a:spcPts val="1566"/>
                        </a:lnSpc>
                        <a:defRPr/>
                      </a:pPr>
                      <a:r>
                        <a:rPr lang="en-US" sz="1500" spc="-4">
                          <a:solidFill>
                            <a:srgbClr val="224D83"/>
                          </a:solidFill>
                          <a:latin typeface="Vollkorn"/>
                        </a:rPr>
                        <a:t>– усне опитування; – виступ на практичних заняттях (з рефератом, з презентацією, участь в дискусії); – виконання завдань самостійної роботи (в тому числі, у цифровому освітньому середовищі); – виконання модульної контрольної роботи; – екзамен. </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1029399">
                <a:tc>
                  <a:txBody>
                    <a:bodyPr anchor="t" rtlCol="false"/>
                    <a:lstStyle/>
                    <a:p>
                      <a:pPr algn="just">
                        <a:lnSpc>
                          <a:spcPts val="1566"/>
                        </a:lnSpc>
                        <a:defRPr/>
                      </a:pPr>
                      <a:r>
                        <a:rPr lang="en-US" sz="1500" spc="-4">
                          <a:solidFill>
                            <a:srgbClr val="FFFFFF"/>
                          </a:solidFill>
                          <a:latin typeface="Vollkorn Bold"/>
                        </a:rPr>
                        <a:t>РН2. Глибоко розуміти базові (фундаментальні) принципи та методи економічних наук, а також методологію наукових досліджень, створювати нові знання у сфері економіки з метою досягнення економічного та соціального розвитку в умовах глобалізації. </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just">
                        <a:lnSpc>
                          <a:spcPts val="1566"/>
                        </a:lnSpc>
                        <a:defRPr/>
                      </a:pPr>
                      <a:r>
                        <a:rPr lang="en-US" sz="1500" spc="-4">
                          <a:solidFill>
                            <a:srgbClr val="224D83"/>
                          </a:solidFill>
                          <a:latin typeface="Vollkorn"/>
                        </a:rPr>
                        <a:t>– виступ на практичних заняттях (з презентацією, участь в дискусії); – робота в групі; – перевірка домашнього завдання; – взаємоконтроль, рецензування відповідей інших здобувачів вищої освіти; – екзамен. </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r>
              <a:tr h="1029399">
                <a:tc>
                  <a:txBody>
                    <a:bodyPr anchor="t" rtlCol="false"/>
                    <a:lstStyle/>
                    <a:p>
                      <a:pPr algn="just">
                        <a:lnSpc>
                          <a:spcPts val="1566"/>
                        </a:lnSpc>
                        <a:defRPr/>
                      </a:pPr>
                      <a:r>
                        <a:rPr lang="en-US" sz="1500" spc="-4">
                          <a:solidFill>
                            <a:srgbClr val="FFFFFF"/>
                          </a:solidFill>
                          <a:latin typeface="Vollkorn Bold"/>
                        </a:rPr>
                        <a:t>РН3. Розробляти та досліджувати фундаментальні та прикладні моделі соціальноекономічних процесів і систем, ефективно використовувати їх для отримання нових знань та/або створення інноваційних продуктів у економіці та дотичних міждисциплінарних напрямах.</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just">
                        <a:lnSpc>
                          <a:spcPts val="1566"/>
                        </a:lnSpc>
                        <a:defRPr/>
                      </a:pPr>
                      <a:r>
                        <a:rPr lang="en-US" sz="1500" spc="-4">
                          <a:solidFill>
                            <a:srgbClr val="224D83"/>
                          </a:solidFill>
                          <a:latin typeface="Vollkorn"/>
                        </a:rPr>
                        <a:t>– усне опитування; – виступ на практичних заняттях (з презентацією, участь в дискусії); – виконання завдань самостійної роботи (в тому числі, у цифровому освітньому середовищі); – виконання модульної контрольної роботи (відповіді на запитання лекційного курсу, розв'язання задач, вправ, виконання певних розрахунків тощо); – самоконтроль та самооцінка; – екзамен.</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1029399">
                <a:tc>
                  <a:txBody>
                    <a:bodyPr anchor="t" rtlCol="false"/>
                    <a:lstStyle/>
                    <a:p>
                      <a:pPr algn="just">
                        <a:lnSpc>
                          <a:spcPts val="1566"/>
                        </a:lnSpc>
                        <a:defRPr/>
                      </a:pPr>
                      <a:r>
                        <a:rPr lang="en-US" sz="1500" spc="-4">
                          <a:solidFill>
                            <a:srgbClr val="FFFFFF"/>
                          </a:solidFill>
                          <a:latin typeface="Vollkorn"/>
                        </a:rPr>
                        <a:t>РН8. Планувати і виконувати емпіричні та / або теоретичні дослідження у сфері економіки та з дотичних міждисциплінарних напрямів, критично аналізувати результати власних досліджень і результати інших дослідників у контексті усього комплексу сучасних знань щодо досліджуваної проблеми.</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just">
                        <a:lnSpc>
                          <a:spcPts val="1566"/>
                        </a:lnSpc>
                        <a:defRPr/>
                      </a:pPr>
                      <a:r>
                        <a:rPr lang="en-US" sz="1500" spc="-34">
                          <a:solidFill>
                            <a:srgbClr val="224D83"/>
                          </a:solidFill>
                          <a:latin typeface="Vollkorn"/>
                        </a:rPr>
                        <a:t>– усне опитування; – виступ на практичних заняттях (з презентацією, участь в дискусії); – робота в групі; – виконання завдань самостійної роботи (в тому числі, у цифровому освітньому середовищі); – виконання модульної контрольної роботи; – екзамен.</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r>
              <a:tr h="1029399">
                <a:tc>
                  <a:txBody>
                    <a:bodyPr anchor="t" rtlCol="false"/>
                    <a:lstStyle/>
                    <a:p>
                      <a:pPr algn="just">
                        <a:lnSpc>
                          <a:spcPts val="1566"/>
                        </a:lnSpc>
                        <a:defRPr/>
                      </a:pPr>
                      <a:r>
                        <a:rPr lang="en-US" sz="1500" spc="-4">
                          <a:solidFill>
                            <a:srgbClr val="FFFFFF"/>
                          </a:solidFill>
                          <a:latin typeface="Vollkorn"/>
                        </a:rPr>
                        <a:t>РН11. Аналізувати сучасні процеси і тенденції світової економічної глобалізації, оцінювати її вплив на розвиток національної економіки.</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just">
                        <a:lnSpc>
                          <a:spcPts val="1566"/>
                        </a:lnSpc>
                        <a:defRPr/>
                      </a:pPr>
                      <a:r>
                        <a:rPr lang="en-US" sz="1500" spc="-34">
                          <a:solidFill>
                            <a:srgbClr val="224D83"/>
                          </a:solidFill>
                          <a:latin typeface="Vollkorn"/>
                        </a:rPr>
                        <a:t>– усне опитування; – виступ на практичних заняттях (з презентацією, участь в дискусії); – робота в групі; – виконання завдань самостійної роботи (в тому числі, у цифровому освітньому середовищі); – виконання модульної контрольної роботи. – перевірка домашнього завдання; – самоконтроль та самооцінка, взаємоконтроль; – рецензування відповідей інших здобувачів вищої освіти</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r>
              <a:tr h="1410658">
                <a:tc>
                  <a:txBody>
                    <a:bodyPr anchor="t" rtlCol="false"/>
                    <a:lstStyle/>
                    <a:p>
                      <a:pPr algn="just">
                        <a:lnSpc>
                          <a:spcPts val="1566"/>
                        </a:lnSpc>
                        <a:defRPr/>
                      </a:pPr>
                      <a:r>
                        <a:rPr lang="en-US" sz="1500" spc="-4">
                          <a:solidFill>
                            <a:srgbClr val="FFFFFF"/>
                          </a:solidFill>
                          <a:latin typeface="Vollkorn"/>
                        </a:rPr>
                        <a:t>РН12. Розуміти роль оборонної економіки в забезпеченні національної безпеки держави, знати її структуру, механізми та закономірності функціонування як у мирний, так і у військовий час, а також вміти застосовувати ці знання для виявлення сучасних проблем оборонної економіки, дослідження механізмів формування військово-економічних, фінансових, ресурсних потенціалів іноземних держав та імплементації результатів досліджень у вітчизняну практику</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just">
                        <a:lnSpc>
                          <a:spcPts val="1566"/>
                        </a:lnSpc>
                        <a:defRPr/>
                      </a:pPr>
                      <a:r>
                        <a:rPr lang="en-US" sz="1500" spc="-34">
                          <a:solidFill>
                            <a:srgbClr val="224D83"/>
                          </a:solidFill>
                          <a:latin typeface="Vollkorn"/>
                        </a:rPr>
                        <a:t>– усне опитування; – виступ на практичних заняттях (з презентацією, участь в дискусії); – робота в групі; – виконання завдань самостійної роботи (в тому числі, у цифровому освітньому середовищі); – виконання модульної контрольної роботи (відповіді на запитання лекційного курсу, розв'язання задач, вправ, виконання певних розрахунків тощо); – екзамен.</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r>
            </a:tbl>
          </a:graphicData>
        </a:graphic>
      </p:graphicFrame>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806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564681" y="1288982"/>
            <a:ext cx="17086446" cy="6686227"/>
          </a:xfrm>
          <a:prstGeom prst="rect">
            <a:avLst/>
          </a:prstGeom>
        </p:spPr>
        <p:txBody>
          <a:bodyPr anchor="t" rtlCol="false" tIns="0" lIns="0" bIns="0" rIns="0">
            <a:spAutoFit/>
          </a:bodyPr>
          <a:lstStyle/>
          <a:p>
            <a:pPr algn="just">
              <a:lnSpc>
                <a:spcPts val="4080"/>
              </a:lnSpc>
            </a:pPr>
            <a:r>
              <a:rPr lang="en-US" sz="3400" spc="-6">
                <a:solidFill>
                  <a:srgbClr val="224D83"/>
                </a:solidFill>
                <a:latin typeface="Vollkorn"/>
              </a:rPr>
              <a:t>Контроль складається з поточного контролю виконання здобувачами вищої освіти самостійної роботи, модульного контролю та підсумкового контролю (екзамену). </a:t>
            </a:r>
          </a:p>
          <a:p>
            <a:pPr algn="just">
              <a:lnSpc>
                <a:spcPts val="4080"/>
              </a:lnSpc>
            </a:pPr>
            <a:r>
              <a:rPr lang="en-US" sz="3400" spc="-6">
                <a:solidFill>
                  <a:srgbClr val="224D83"/>
                </a:solidFill>
                <a:latin typeface="Vollkorn"/>
              </a:rPr>
              <a:t>Поточний контроль з дисципліни «Сучасні економічні теорії» базується на оцінці результатів вивчення теоретичних питань семінару та через опитування і дискусії навколо основних положень тієї чи іншої теоретичної концепції. </a:t>
            </a:r>
          </a:p>
          <a:p>
            <a:pPr algn="just">
              <a:lnSpc>
                <a:spcPts val="4080"/>
              </a:lnSpc>
            </a:pPr>
            <a:r>
              <a:rPr lang="en-US" sz="3400" spc="-6">
                <a:solidFill>
                  <a:srgbClr val="224D83"/>
                </a:solidFill>
                <a:latin typeface="Vollkorn"/>
              </a:rPr>
              <a:t>Для з’ясування рівня самостійної підготовки здобувачів вищої освіти практикуються поточні контрольні та самостійні роботи. Протягом семестру здобувач вищої освіти денної форми навчання має виконати дві модульні контрольні роботи. До кредитної модульної роботи здобувач вищої освіти допускається у разі позитивних результатів проміжного контролю. </a:t>
            </a:r>
          </a:p>
          <a:p>
            <a:pPr algn="just">
              <a:lnSpc>
                <a:spcPts val="4080"/>
              </a:lnSpc>
            </a:pPr>
            <a:r>
              <a:rPr lang="en-US" sz="3400" spc="-9">
                <a:solidFill>
                  <a:srgbClr val="224D83"/>
                </a:solidFill>
                <a:latin typeface="Vollkorn"/>
              </a:rPr>
              <a:t>Модульна контрольна робота містить теоретичні питання, що скеровуються на виявлення рівня підготовки здобувача вищої освіти за темами курсу «Сучасні економічні теорії».</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806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02092" y="615213"/>
            <a:ext cx="16180068" cy="7428384"/>
          </a:xfrm>
          <a:prstGeom prst="rect">
            <a:avLst/>
          </a:prstGeom>
        </p:spPr>
        <p:txBody>
          <a:bodyPr anchor="t" rtlCol="false" tIns="0" lIns="0" bIns="0" rIns="0">
            <a:spAutoFit/>
          </a:bodyPr>
          <a:lstStyle/>
          <a:p>
            <a:pPr algn="just">
              <a:lnSpc>
                <a:spcPts val="3960"/>
              </a:lnSpc>
            </a:pPr>
            <a:r>
              <a:rPr lang="en-US" sz="3300" spc="-6">
                <a:solidFill>
                  <a:srgbClr val="224D83"/>
                </a:solidFill>
                <a:latin typeface="Vollkorn"/>
              </a:rPr>
              <a:t>Підсумковий (семестровий) контроль (екзамен): </a:t>
            </a:r>
          </a:p>
          <a:p>
            <a:pPr algn="just">
              <a:lnSpc>
                <a:spcPts val="3960"/>
              </a:lnSpc>
            </a:pPr>
            <a:r>
              <a:rPr lang="en-US" sz="3300" spc="-6">
                <a:solidFill>
                  <a:srgbClr val="224D83"/>
                </a:solidFill>
                <a:latin typeface="Vollkorn"/>
              </a:rPr>
              <a:t>1. Накопичення рейтингових балів в межах дисципліни проводиться в балах, які у підсумку переводяться у національну шкалу та шкалу ЄКТС. </a:t>
            </a:r>
          </a:p>
          <a:p>
            <a:pPr algn="just">
              <a:lnSpc>
                <a:spcPts val="3960"/>
              </a:lnSpc>
            </a:pPr>
            <a:r>
              <a:rPr lang="en-US" sz="3300" spc="-6">
                <a:solidFill>
                  <a:srgbClr val="224D83"/>
                </a:solidFill>
                <a:latin typeface="Vollkorn"/>
              </a:rPr>
              <a:t>2. Загальна кількість балів на останньому занятті з навчальної дисципліни оприлюднюється здобувачам вищої освіти та виставляється в відомість обліку успішності академічних груп. </a:t>
            </a:r>
          </a:p>
          <a:p>
            <a:pPr algn="just">
              <a:lnSpc>
                <a:spcPts val="3960"/>
              </a:lnSpc>
            </a:pPr>
            <a:r>
              <a:rPr lang="en-US" sz="3300" spc="-6">
                <a:solidFill>
                  <a:srgbClr val="224D83"/>
                </a:solidFill>
                <a:latin typeface="Vollkorn"/>
              </a:rPr>
              <a:t>3. У випадку погодження здобувача вищої освіти з оцінкою поточної успішності, вона вважається остаточною, враховується як результат семестрового контролю і вноситься у залікову книжку. </a:t>
            </a:r>
          </a:p>
          <a:p>
            <a:pPr algn="just">
              <a:lnSpc>
                <a:spcPts val="3960"/>
              </a:lnSpc>
            </a:pPr>
            <a:r>
              <a:rPr lang="en-US" sz="3300" spc="-6">
                <a:solidFill>
                  <a:srgbClr val="224D83"/>
                </a:solidFill>
                <a:latin typeface="Vollkorn"/>
              </a:rPr>
              <a:t>4. У разі незгоди здобувача вищої освіти з результатами поточної успішності, оцінка з дисципліни виставляється за результатами дистанційного складання екзамену. До тестування допускаються здобувачі, які отримали 50 і більше балів. </a:t>
            </a:r>
          </a:p>
          <a:p>
            <a:pPr algn="just">
              <a:lnSpc>
                <a:spcPts val="3960"/>
              </a:lnSpc>
            </a:pPr>
            <a:r>
              <a:rPr lang="en-US" sz="3300" spc="-9">
                <a:solidFill>
                  <a:srgbClr val="224D83"/>
                </a:solidFill>
                <a:latin typeface="Vollkorn"/>
              </a:rPr>
              <a:t>5. У разі, якщо здобувач вищої освіти отримав від 0 до 59 балів, то в відомість за національною шкалою виставляється оцінка “незараховано” (“F” та “FX” відповідно до шкали ЄКТС).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DAGCYKc-UoE</dc:identifier>
  <dcterms:modified xsi:type="dcterms:W3CDTF">2011-08-01T06:04:30Z</dcterms:modified>
  <cp:revision>1</cp:revision>
  <dc:title>Сучасні економічні теорії</dc:title>
</cp:coreProperties>
</file>