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88" r:id="rId4"/>
    <p:sldId id="263" r:id="rId5"/>
    <p:sldId id="264" r:id="rId6"/>
    <p:sldId id="287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1" r:id="rId16"/>
    <p:sldId id="282" r:id="rId17"/>
    <p:sldId id="285" r:id="rId18"/>
    <p:sldId id="283" r:id="rId19"/>
    <p:sldId id="284" r:id="rId20"/>
    <p:sldId id="275" r:id="rId21"/>
    <p:sldId id="276" r:id="rId22"/>
    <p:sldId id="286" r:id="rId23"/>
    <p:sldId id="278" r:id="rId24"/>
    <p:sldId id="293" r:id="rId25"/>
    <p:sldId id="296" r:id="rId26"/>
    <p:sldId id="297" r:id="rId27"/>
    <p:sldId id="298" r:id="rId28"/>
    <p:sldId id="280" r:id="rId29"/>
    <p:sldId id="289" r:id="rId30"/>
    <p:sldId id="290" r:id="rId31"/>
    <p:sldId id="291" r:id="rId32"/>
    <p:sldId id="292" r:id="rId33"/>
    <p:sldId id="273" r:id="rId34"/>
    <p:sldId id="299" r:id="rId35"/>
    <p:sldId id="300" r:id="rId36"/>
    <p:sldId id="274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94660"/>
  </p:normalViewPr>
  <p:slideViewPr>
    <p:cSldViewPr snapToGrid="0">
      <p:cViewPr>
        <p:scale>
          <a:sx n="87" d="100"/>
          <a:sy n="87" d="100"/>
        </p:scale>
        <p:origin x="-1267" y="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0957-0E02-4AE3-81A2-B4C92820FF0D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7E16-F7AB-48CE-8C74-A15528F30D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F3A78-4E16-4CF2-B4DB-CF8CD22A43DB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27BDE-4E54-49D5-8C9C-7DA1002FA8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242AE-AE9C-43E3-8E3F-BBCC568985DF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4A051-8177-49E7-8190-EE8894A9FA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478C-F4B3-4D0E-A66B-572031458E03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E14F6-3F91-4D8C-9547-68C7BB3335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44E71-C9E9-4F87-84D4-8C80AFF12193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E025E-92D8-4650-A4B9-865693E559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4706-1F66-4E5B-9236-3DDD29891DD4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DFD54-BDC4-409D-A099-6F555B07B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95D4-3783-4347-BFBE-695D4406721F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B2039-2610-4972-9AD9-E0815352FD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B540E-B312-4CCA-9811-C58A1DA91E3B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9FAB-0183-4535-B96B-11A5D23B7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EDB3D-1624-4C60-B465-D8659ED1321A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7861F-C4B9-4394-BBD8-F30490364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20BE-610C-469D-B6C5-08AD5134C50E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CF313-23B5-4E0A-8A26-431EC2EEB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7CC34-C612-4942-8FDE-BE7CFE5D8908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C6B62-D558-44E6-AFCA-2AB1F9593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667D6C-3569-49E1-A265-6CC8A1BA6409}" type="datetimeFigureOut">
              <a:rPr lang="en-US"/>
              <a:pPr>
                <a:defRPr/>
              </a:pPr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D23DD8-B978-4243-8280-E85D61A2BC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1418488" y="814362"/>
            <a:ext cx="7074459" cy="2387600"/>
          </a:xfrm>
        </p:spPr>
        <p:txBody>
          <a:bodyPr/>
          <a:lstStyle/>
          <a:p>
            <a:pPr eaLnBrk="1" hangingPunct="1"/>
            <a:r>
              <a:rPr lang="ru-RU" sz="5400" b="1" dirty="0" err="1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Універсальний</a:t>
            </a:r>
            <a:r>
              <a:rPr lang="ru-RU" sz="54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дизайн </a:t>
            </a:r>
            <a:r>
              <a:rPr lang="ru-RU" sz="5400" b="1" dirty="0" err="1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інклюзивного</a:t>
            </a:r>
            <a:r>
              <a:rPr lang="ru-RU" sz="54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</a:t>
            </a:r>
            <a:r>
              <a:rPr lang="ru-RU" sz="5400" b="1" dirty="0" err="1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освітнього</a:t>
            </a:r>
            <a:r>
              <a:rPr lang="ru-RU" sz="5400" b="1" dirty="0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>
                <a:ln w="10541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середовища</a:t>
            </a:r>
            <a:endParaRPr lang="en-US" sz="5400" b="1" dirty="0" smtClean="0">
              <a:ln w="10541" cmpd="sng">
                <a:solidFill>
                  <a:schemeClr val="bg2">
                    <a:lumMod val="10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charset="0"/>
            </a:endParaRPr>
          </a:p>
        </p:txBody>
      </p:sp>
      <p:pic>
        <p:nvPicPr>
          <p:cNvPr id="1026" name="Picture 2" descr="Фотографія обкладинки буклету. Назва буклету &quot;Освіта: інклюзія та універсальний дизайн&quot;. Цитата &quot;Сьогодні інклюзія в освіті є не лише однією з фундаментальних засад розвитку освіти, але й філософією розуміння участі людини у житті суспільства&quot;, ЄС 2012. Ілюстрація лупи, яка наведена на чотири підрозділи буклету: &quot;Інклюзія в освіті: як ми її розуміємо&quot;, &quot;Правовий аспект&quot;, &quot;Соціальна модель розуміння інвалідності&quot;, &quot;Універсальний дизайн у навчанні&quot;. Знизу логотипи співпрації з Німеччиною, KfW, УФСІ, Крок за кроком та Національної Асамблеї людей з інвалідністю. Також знизу напис: &quot;Буклет розроблено на замовлення Українського фонду соціальних інвестицій (УФСІ) у межах програми «Інклюзія в громадах», яка виконується у відповідності з Проєктом «Сприяння розвитку соціальної інфраструктури (УФСІ VI)», що фінансується з грантових коштів Уряду Німеччини, наданих через Kf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6"/>
          <a:stretch/>
        </p:blipFill>
        <p:spPr bwMode="auto">
          <a:xfrm>
            <a:off x="2567353" y="3138824"/>
            <a:ext cx="4231541" cy="345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335088" y="231775"/>
            <a:ext cx="694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3. Простота та інтуїтивність використання </a:t>
            </a:r>
          </a:p>
        </p:txBody>
      </p:sp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555625" y="776288"/>
            <a:ext cx="584358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Навчальні  матеріали прості та чіткі у використанні незалежно від навичок та досвіду </a:t>
            </a:r>
            <a:r>
              <a:rPr lang="uk-UA" dirty="0" smtClean="0">
                <a:latin typeface="Calibri" pitchFamily="34" charset="0"/>
              </a:rPr>
              <a:t>учнів.</a:t>
            </a:r>
            <a:endParaRPr lang="uk-UA" dirty="0"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Лабораторне обладнання та обладнання в майстернях із чіткими та інтуїтивно зрозумілими кнопками управління.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На табличці назва кабінету пишеться великими літерами 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938" y="3538538"/>
            <a:ext cx="4294187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3778250"/>
            <a:ext cx="3895725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/>
          <a:srcRect l="4237" t="13435" r="33920"/>
          <a:stretch>
            <a:fillRect/>
          </a:stretch>
        </p:blipFill>
        <p:spPr bwMode="auto">
          <a:xfrm>
            <a:off x="6321425" y="842963"/>
            <a:ext cx="26479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3135313" y="277813"/>
            <a:ext cx="511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4. Доступне викладення  інформації </a:t>
            </a:r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3009900" y="823913"/>
            <a:ext cx="59594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Calibri" pitchFamily="34" charset="0"/>
              </a:rPr>
              <a:t>Інформація про зупинки , </a:t>
            </a:r>
            <a:r>
              <a:rPr lang="uk-UA" dirty="0"/>
              <a:t>яка </a:t>
            </a:r>
            <a:r>
              <a:rPr lang="uk-UA" dirty="0">
                <a:latin typeface="Calibri" pitchFamily="34" charset="0"/>
              </a:rPr>
              <a:t> дублюється – усно і на табло у транспорті ( якщо людина має порушення слуху або їде в навушниках);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Calibri" pitchFamily="34" charset="0"/>
              </a:rPr>
              <a:t>Використання кольору, світла та звуків для сприймання навчального матеріалу 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Calibri" pitchFamily="34" charset="0"/>
              </a:rPr>
              <a:t>Доступна для сприймання інформація</a:t>
            </a:r>
            <a:r>
              <a:rPr lang="uk-UA" dirty="0"/>
              <a:t> </a:t>
            </a:r>
            <a:r>
              <a:rPr lang="uk-UA" dirty="0">
                <a:latin typeface="+mn-lt"/>
              </a:rPr>
              <a:t>(інтерактивна дошка, шрифт Брайля) 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2488" y="4017963"/>
            <a:ext cx="39735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 l="16258"/>
          <a:stretch>
            <a:fillRect/>
          </a:stretch>
        </p:blipFill>
        <p:spPr bwMode="auto">
          <a:xfrm>
            <a:off x="746125" y="4235450"/>
            <a:ext cx="3465513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 r="11414"/>
          <a:stretch>
            <a:fillRect/>
          </a:stretch>
        </p:blipFill>
        <p:spPr bwMode="auto">
          <a:xfrm>
            <a:off x="144463" y="1543050"/>
            <a:ext cx="2865437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1101725" y="2740025"/>
            <a:ext cx="6357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5. Терпимість до помилок користувачів </a:t>
            </a:r>
          </a:p>
        </p:txBody>
      </p:sp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398463" y="3201988"/>
            <a:ext cx="581183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Підсвічування сходів у </a:t>
            </a:r>
            <a:r>
              <a:rPr lang="uk-UA" dirty="0" smtClean="0">
                <a:latin typeface="Calibri" pitchFamily="34" charset="0"/>
              </a:rPr>
              <a:t>будівлях.</a:t>
            </a:r>
            <a:endParaRPr lang="uk-UA" dirty="0">
              <a:latin typeface="Calibri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Кольорове маркування на дверях ( жовта стрічка на скляних дверях</a:t>
            </a:r>
            <a:r>
              <a:rPr lang="uk-UA" dirty="0" smtClean="0">
                <a:latin typeface="Calibri" pitchFamily="34" charset="0"/>
              </a:rPr>
              <a:t>).</a:t>
            </a:r>
            <a:endParaRPr lang="uk-UA" dirty="0">
              <a:latin typeface="Calibri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Тротуарна плитка зі спеціальною </a:t>
            </a:r>
            <a:r>
              <a:rPr lang="uk-UA" dirty="0" smtClean="0">
                <a:latin typeface="Calibri" pitchFamily="34" charset="0"/>
              </a:rPr>
              <a:t>тактильною. </a:t>
            </a:r>
            <a:r>
              <a:rPr lang="uk-UA" dirty="0">
                <a:latin typeface="Calibri" pitchFamily="34" charset="0"/>
              </a:rPr>
              <a:t>поверхнею ( для людей які мають порушення зору).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6038" y="287338"/>
            <a:ext cx="348615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150" y="287338"/>
            <a:ext cx="320675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1388" y="3328988"/>
            <a:ext cx="2878137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2786063" y="200025"/>
            <a:ext cx="4702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6. Малі фізичні зусилля </a:t>
            </a:r>
          </a:p>
        </p:txBody>
      </p:sp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850900" y="661988"/>
            <a:ext cx="76009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Зручне розташування вмикача на висоті, доступної як для дорослого, так і  для дитини</a:t>
            </a:r>
            <a:r>
              <a:rPr lang="uk-UA" dirty="0">
                <a:latin typeface="Calibri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Наявність зони відпочинку в навчальному </a:t>
            </a:r>
            <a:r>
              <a:rPr lang="uk-UA" dirty="0" smtClean="0">
                <a:latin typeface="+mn-lt"/>
              </a:rPr>
              <a:t>закладі.</a:t>
            </a:r>
            <a:endParaRPr lang="ru-RU" dirty="0">
              <a:latin typeface="+mn-lt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 l="53142" t="18340" r="10178" b="55984"/>
          <a:stretch>
            <a:fillRect/>
          </a:stretch>
        </p:blipFill>
        <p:spPr bwMode="auto">
          <a:xfrm>
            <a:off x="5768975" y="1939925"/>
            <a:ext cx="32035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2054225"/>
            <a:ext cx="3217863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3138" y="3862388"/>
            <a:ext cx="4392612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2306638" y="107950"/>
            <a:ext cx="63198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7</a:t>
            </a:r>
            <a:r>
              <a:rPr lang="uk-UA" sz="2400" b="1" dirty="0">
                <a:latin typeface="Calibri" pitchFamily="34" charset="0"/>
              </a:rPr>
              <a:t>. Наявність необхідного простору при різних підходах до навчання</a:t>
            </a:r>
          </a:p>
        </p:txBody>
      </p:sp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822325" y="1014413"/>
            <a:ext cx="758983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Доступні навчальні місця для учнів, вихованців, у тому числі з прилеглим простором для асистентів вчителів</a:t>
            </a:r>
            <a:r>
              <a:rPr lang="uk-UA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Можливість регулювання середовища (наприклад, освітлення) для різноманітних потреб учнів у навчанні.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Широкі автоматичні розсувні двері  для проїзду людин</a:t>
            </a:r>
            <a:r>
              <a:rPr lang="uk-UA" dirty="0"/>
              <a:t>и </a:t>
            </a:r>
            <a:r>
              <a:rPr lang="uk-UA" dirty="0">
                <a:latin typeface="Calibri" pitchFamily="34" charset="0"/>
              </a:rPr>
              <a:t>у візку.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3640138"/>
            <a:ext cx="3621088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3013" y="3595688"/>
            <a:ext cx="299878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950" y="841375"/>
            <a:ext cx="7388225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dirty="0">
                <a:latin typeface="+mn-lt"/>
              </a:rPr>
              <a:t>Приклади різновиду універсального дизайну в сфері освіти:</a:t>
            </a:r>
          </a:p>
          <a:p>
            <a:pPr algn="ctr">
              <a:lnSpc>
                <a:spcPct val="150000"/>
              </a:lnSpc>
              <a:defRPr/>
            </a:pPr>
            <a:endParaRPr lang="uk-UA" sz="2000" b="1" dirty="0"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sz="2000" b="1" dirty="0" smtClean="0">
                <a:latin typeface="+mn-lt"/>
              </a:rPr>
              <a:t>1. Ресурсна </a:t>
            </a:r>
            <a:r>
              <a:rPr lang="uk-UA" sz="2000" b="1" dirty="0">
                <a:latin typeface="+mn-lt"/>
              </a:rPr>
              <a:t>кімната </a:t>
            </a:r>
            <a:r>
              <a:rPr lang="uk-UA" dirty="0">
                <a:latin typeface="+mn-lt"/>
              </a:rPr>
              <a:t>— це спеціально облаштоване приміщення, призначене для проведення групових психолого-педагогічних занять під час організації роботи з дітьми з особливими освітніми потребами. </a:t>
            </a:r>
          </a:p>
          <a:p>
            <a:pPr algn="ctr">
              <a:lnSpc>
                <a:spcPct val="150000"/>
              </a:lnSpc>
              <a:defRPr/>
            </a:pPr>
            <a:endParaRPr lang="uk-UA" dirty="0"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uk-UA" b="1" dirty="0">
                <a:latin typeface="+mn-lt"/>
              </a:rPr>
              <a:t>Зауважте!</a:t>
            </a:r>
            <a:r>
              <a:rPr lang="uk-UA" dirty="0">
                <a:latin typeface="+mn-lt"/>
              </a:rPr>
              <a:t> Поняття «ресурсна кімната» офіційно вжито у наказі МОН від 23.04.2018 № 414, яким затверджено Типовий перелік спеціальних засобів корекції психофізичного розвитку дітей з особливими освітніми потребами, які навчаються в інклюзивних та спеціальних класах закладів загальної середньої освіти.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725" y="1006475"/>
            <a:ext cx="7732713" cy="46412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uk-UA" sz="2000" b="1" dirty="0">
                <a:latin typeface="+mn-lt"/>
              </a:rPr>
              <a:t>При організації ресурсної кімнати треба звернути увагу на:</a:t>
            </a:r>
          </a:p>
          <a:p>
            <a:pPr marL="342900" indent="-342900">
              <a:defRPr/>
            </a:pPr>
            <a:endParaRPr lang="uk-UA" sz="2000" b="1" dirty="0">
              <a:latin typeface="+mn-lt"/>
            </a:endParaRPr>
          </a:p>
          <a:p>
            <a:pPr marL="342900" indent="-342900">
              <a:buFontTx/>
              <a:buAutoNum type="arabicPeriod"/>
              <a:defRPr/>
            </a:pP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предметно-просторове планування – кімната має бути достатньо просторою; слід уникати предметів, які можуть спричинити </a:t>
            </a:r>
            <a:r>
              <a:rPr lang="uk-UA" dirty="0" smtClean="0">
                <a:latin typeface="+mn-lt"/>
              </a:rPr>
              <a:t>травмування; </a:t>
            </a: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освітлення та вентиляцію – приміщення має бути добре освітленим, але мати можливість зміни освітленості кімнати за допомогою сонцезахисних систем (рулонних штор, тощо</a:t>
            </a:r>
            <a:r>
              <a:rPr lang="uk-UA" dirty="0" smtClean="0">
                <a:latin typeface="+mn-lt"/>
              </a:rPr>
              <a:t>);</a:t>
            </a: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санітарно-гігієнічні умови – з ресурсної кімнати має бути швидкий доступ до туалетної </a:t>
            </a:r>
            <a:r>
              <a:rPr lang="uk-UA" dirty="0" smtClean="0">
                <a:latin typeface="+mn-lt"/>
              </a:rPr>
              <a:t>кімнати;</a:t>
            </a: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endParaRPr lang="uk-UA" dirty="0">
              <a:latin typeface="+mn-lt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uk-UA" dirty="0">
                <a:latin typeface="+mn-lt"/>
              </a:rPr>
              <a:t>зовнішній шумовий фон – не бажано, щоб поруч з ресурсною кімнатою знаходилися спортивний зал або  кабінет музики.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3113" y="1027828"/>
            <a:ext cx="7414541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latin typeface="+mn-lt"/>
              </a:rPr>
              <a:t>Умовно ресурсну кімнату можна поділити на зони:</a:t>
            </a:r>
          </a:p>
          <a:p>
            <a:pPr>
              <a:lnSpc>
                <a:spcPct val="150000"/>
              </a:lnSpc>
            </a:pPr>
            <a:endParaRPr lang="uk-UA" sz="2000" b="1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uk-UA" dirty="0" smtClean="0">
                <a:latin typeface="+mn-lt"/>
              </a:rPr>
              <a:t>1. Навчальна зона містить робоче місце вчителя та індивідуальне місце учня.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latin typeface="+mn-lt"/>
              </a:rPr>
              <a:t>2. Ігрова зона. Для організації та наповнення такого простору зручно і практично використовувати настільними іграми,пазлами,мольберти підлогові з магнітною дошкою та пісочна терапія.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latin typeface="+mn-lt"/>
              </a:rPr>
              <a:t>3. Куток сенсорної розрядки бажано облаштовувати в окремій кімнаті. 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latin typeface="+mn-lt"/>
              </a:rPr>
              <a:t>Ця територія може використовуватись: як для стабілізації психологічного стану учнів або корекційної роботи психолога. </a:t>
            </a:r>
          </a:p>
          <a:p>
            <a:pPr>
              <a:lnSpc>
                <a:spcPct val="150000"/>
              </a:lnSpc>
            </a:pPr>
            <a:r>
              <a:rPr lang="uk-UA" dirty="0" smtClean="0"/>
              <a:t>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29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688" y="106363"/>
            <a:ext cx="87534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latin typeface="+mn-lt"/>
              </a:rPr>
              <a:t>Зонування ресурсної </a:t>
            </a:r>
            <a:r>
              <a:rPr lang="uk-UA" sz="2000" b="1" dirty="0" smtClean="0">
                <a:latin typeface="+mn-lt"/>
              </a:rPr>
              <a:t>кімнати</a:t>
            </a:r>
            <a:endParaRPr lang="uk-UA" dirty="0">
              <a:latin typeface="+mn-lt"/>
            </a:endParaRPr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025" y="871538"/>
            <a:ext cx="284480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425" y="3308350"/>
            <a:ext cx="39433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/>
          <a:srcRect l="7866" t="28671" r="8537" b="32468"/>
          <a:stretch>
            <a:fillRect/>
          </a:stretch>
        </p:blipFill>
        <p:spPr bwMode="auto">
          <a:xfrm>
            <a:off x="836613" y="3679825"/>
            <a:ext cx="272415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5"/>
          <a:srcRect l="14871" r="17741" b="15532"/>
          <a:stretch>
            <a:fillRect/>
          </a:stretch>
        </p:blipFill>
        <p:spPr bwMode="auto">
          <a:xfrm>
            <a:off x="5781675" y="752475"/>
            <a:ext cx="25019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9" y="389877"/>
            <a:ext cx="3810349" cy="280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14" y="484976"/>
            <a:ext cx="3620645" cy="271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831" y="3321100"/>
            <a:ext cx="4104001" cy="317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1637812" y="630482"/>
            <a:ext cx="690086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Універсальний дизайн – це 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Calibri" pitchFamily="34" charset="0"/>
              </a:rPr>
              <a:t>стратегія, яка </a:t>
            </a:r>
            <a:r>
              <a:rPr lang="uk-UA" sz="2000" dirty="0" smtClean="0">
                <a:latin typeface="Calibri" pitchFamily="34" charset="0"/>
              </a:rPr>
              <a:t>спрямована на проектування будь-якого </a:t>
            </a:r>
            <a:r>
              <a:rPr lang="uk-UA" sz="2000" dirty="0">
                <a:latin typeface="Calibri" pitchFamily="34" charset="0"/>
              </a:rPr>
              <a:t>середовища, виробів, комунікацій, інформаційних технологій чи послуг були однаково доступні та відповідали вимогам спільного користування</a:t>
            </a:r>
            <a:r>
              <a:rPr lang="ru-RU" sz="2000" dirty="0">
                <a:latin typeface="Calibri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Calibri" pitchFamily="34" charset="0"/>
              </a:rPr>
              <a:t>Зауважте!</a:t>
            </a:r>
            <a:r>
              <a:rPr lang="uk-UA" sz="2000" dirty="0">
                <a:latin typeface="Calibri" pitchFamily="34" charset="0"/>
              </a:rPr>
              <a:t>  Універсальний дизайн у сфері освіти - одне з понять, винесених у статтю 1 Закону про освіту.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4191000"/>
            <a:ext cx="435292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903288" y="1958975"/>
            <a:ext cx="669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endParaRPr lang="ru-RU" dirty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03288" y="849313"/>
            <a:ext cx="70770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uk-UA" sz="2000" b="1" dirty="0" smtClean="0">
                <a:latin typeface="+mn-lt"/>
              </a:rPr>
              <a:t>2. Сенсорна </a:t>
            </a:r>
            <a:r>
              <a:rPr lang="uk-UA" sz="2000" b="1" dirty="0">
                <a:latin typeface="+mn-lt"/>
              </a:rPr>
              <a:t>кімната </a:t>
            </a:r>
            <a:r>
              <a:rPr lang="uk-UA" sz="2000" dirty="0">
                <a:latin typeface="+mn-lt"/>
              </a:rPr>
              <a:t>– це спеціально організоване середовище, оснащене обладнанням для стимуляції систем сприйняття: нюхової, тактильної, слухової, зорової, смакової та вестибулярної. </a:t>
            </a:r>
            <a:endParaRPr lang="ru-RU" sz="2000" dirty="0">
              <a:latin typeface="+mn-lt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endParaRPr lang="ru-RU" dirty="0"/>
          </a:p>
        </p:txBody>
      </p:sp>
      <p:pic>
        <p:nvPicPr>
          <p:cNvPr id="28675" name="Picture 6" descr="Сенсорная комната для детей с ОВЗ - ИКТ в образовании детей с ОВЗ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69" y="3049900"/>
            <a:ext cx="6534544" cy="351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968375" y="920750"/>
            <a:ext cx="7561263" cy="487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uk-UA" sz="2000" b="1" dirty="0">
                <a:latin typeface="+mn-lt"/>
              </a:rPr>
              <a:t>Функції сенсорної кімнати</a:t>
            </a:r>
            <a:r>
              <a:rPr lang="uk-UA" sz="2000" b="1" dirty="0" smtClean="0">
                <a:latin typeface="+mn-lt"/>
              </a:rPr>
              <a:t>: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uk-UA" sz="2000" b="1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 smtClean="0">
                <a:latin typeface="+mn-lt"/>
              </a:rPr>
              <a:t>Допомога </a:t>
            </a:r>
            <a:r>
              <a:rPr lang="uk-UA" dirty="0">
                <a:latin typeface="+mn-lt"/>
              </a:rPr>
              <a:t>в стимулюванні сенсорної чутливості та  рухової активності, розвиток  загальної і дрібної моторики, покращення  координації рухів.</a:t>
            </a: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>
                <a:latin typeface="+mn-lt"/>
              </a:rPr>
              <a:t>Створення позитивного емоційного фону і допомога у  подоланні порушень емоційно-вольової сфери.</a:t>
            </a: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>
                <a:latin typeface="+mn-lt"/>
              </a:rPr>
              <a:t>Підвищення  психічної активності за рахунок стимулювання позитивних емоційних реакцій.</a:t>
            </a: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>
                <a:latin typeface="+mn-lt"/>
              </a:rPr>
              <a:t>Розвиток тактильних, зорових відчуттів, тренування пам'яті, уваги і інтелекту.</a:t>
            </a: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>
                <a:latin typeface="+mn-lt"/>
              </a:rPr>
              <a:t>Розширення  просторового уявлення та творчих здібностей у дітей.     </a:t>
            </a: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>
                <a:latin typeface="+mn-lt"/>
              </a:rPr>
              <a:t>Допомога в корекції порушень пізнавальної сфери. </a:t>
            </a:r>
          </a:p>
          <a:p>
            <a:pPr marL="342900" indent="-342900">
              <a:spcBef>
                <a:spcPct val="50000"/>
              </a:spcBef>
              <a:buFont typeface="Calibri Light" pitchFamily="34" charset="0"/>
              <a:buAutoNum type="arabicPeriod"/>
              <a:defRPr/>
            </a:pPr>
            <a:r>
              <a:rPr lang="uk-UA" dirty="0">
                <a:latin typeface="+mn-lt"/>
              </a:rPr>
              <a:t>Допомога вирішені проблем з соціальної адаптації.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2922" y="961991"/>
            <a:ext cx="7644383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latin typeface="+mn-lt"/>
              </a:rPr>
              <a:t>Види сенсорних кімнат:</a:t>
            </a:r>
          </a:p>
          <a:p>
            <a:pPr>
              <a:lnSpc>
                <a:spcPct val="150000"/>
              </a:lnSpc>
            </a:pPr>
            <a:endParaRPr lang="uk-UA" sz="2000" b="1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+mn-lt"/>
              </a:rPr>
              <a:t>1. Світла кімната (активна</a:t>
            </a:r>
            <a:r>
              <a:rPr lang="uk-UA" dirty="0" smtClean="0">
                <a:latin typeface="+mn-lt"/>
              </a:rPr>
              <a:t>) – оснащена переважно денним світлом і світлом 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latin typeface="+mn-lt"/>
              </a:rPr>
              <a:t>від освітлювальних приладів. Світло оптичні ефекти створюють </a:t>
            </a:r>
          </a:p>
          <a:p>
            <a:pPr>
              <a:lnSpc>
                <a:spcPct val="150000"/>
              </a:lnSpc>
            </a:pPr>
            <a:r>
              <a:rPr lang="uk-UA" dirty="0" smtClean="0">
                <a:latin typeface="+mn-lt"/>
              </a:rPr>
              <a:t>атмосферу свята і веселощів, стимулюють розумову і фізичну активність дитини.</a:t>
            </a:r>
          </a:p>
          <a:p>
            <a:pPr>
              <a:lnSpc>
                <a:spcPct val="150000"/>
              </a:lnSpc>
            </a:pPr>
            <a:r>
              <a:rPr lang="uk-UA" b="1" dirty="0" smtClean="0">
                <a:latin typeface="+mn-lt"/>
              </a:rPr>
              <a:t>2. Темна кімната (пасивна</a:t>
            </a:r>
            <a:r>
              <a:rPr lang="uk-UA" dirty="0" smtClean="0">
                <a:latin typeface="+mn-lt"/>
              </a:rPr>
              <a:t>) – оснащена світловими приладами, які розсіюють</a:t>
            </a:r>
            <a:r>
              <a:rPr lang="en-US" dirty="0" smtClean="0">
                <a:latin typeface="+mn-lt"/>
              </a:rPr>
              <a:t> </a:t>
            </a:r>
            <a:r>
              <a:rPr lang="uk-UA" dirty="0" smtClean="0">
                <a:latin typeface="+mn-lt"/>
              </a:rPr>
              <a:t>світло, пристроями для розслаблення і відновленню психоемоційного стану дитини.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4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Сенсорна кімната: що це таке і в чому її користь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50" y="722313"/>
            <a:ext cx="394176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9" descr="Для одного з навчальних закладів Романівщини придбають бізіборд, дошку  мольберт та пісочниці з підсвіткою – Твій Романів"/>
          <p:cNvPicPr>
            <a:picLocks noChangeAspect="1" noChangeArrowheads="1"/>
          </p:cNvPicPr>
          <p:nvPr/>
        </p:nvPicPr>
        <p:blipFill>
          <a:blip r:embed="rId3"/>
          <a:srcRect l="9831" r="1790" b="5376"/>
          <a:stretch>
            <a:fillRect/>
          </a:stretch>
        </p:blipFill>
        <p:spPr bwMode="auto">
          <a:xfrm>
            <a:off x="4751388" y="863600"/>
            <a:ext cx="364648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650" y="3662363"/>
            <a:ext cx="3729038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/>
          <a:srcRect t="6660" b="8974"/>
          <a:stretch>
            <a:fillRect/>
          </a:stretch>
        </p:blipFill>
        <p:spPr bwMode="auto">
          <a:xfrm>
            <a:off x="4616450" y="3552825"/>
            <a:ext cx="321786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735263" y="239713"/>
            <a:ext cx="3408362" cy="436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20000"/>
              </a:lnSpc>
              <a:buFontTx/>
              <a:buAutoNum type="arabicPeriod"/>
              <a:defRPr/>
            </a:pPr>
            <a:r>
              <a:rPr lang="uk-UA" sz="2000" b="1" dirty="0">
                <a:latin typeface="+mn-lt"/>
              </a:rPr>
              <a:t>Світла кімната  (активна)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48408" y="480993"/>
            <a:ext cx="7772400" cy="25981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6034" marR="5080" indent="212090" algn="just">
              <a:lnSpc>
                <a:spcPct val="100000"/>
              </a:lnSpc>
              <a:spcBef>
                <a:spcPts val="0"/>
              </a:spcBef>
              <a:tabLst>
                <a:tab pos="1179830" algn="l"/>
                <a:tab pos="2494915" algn="l"/>
                <a:tab pos="3576320" algn="l"/>
                <a:tab pos="4518025" algn="l"/>
                <a:tab pos="4779645" algn="l"/>
                <a:tab pos="5866130" algn="l"/>
                <a:tab pos="7215505" algn="l"/>
                <a:tab pos="8213725" algn="l"/>
              </a:tabLst>
            </a:pPr>
            <a:r>
              <a:rPr sz="2400" spc="-5" dirty="0"/>
              <a:t>Основне	</a:t>
            </a:r>
            <a:r>
              <a:rPr sz="2400" spc="-15" dirty="0"/>
              <a:t>призначення	</a:t>
            </a:r>
            <a:r>
              <a:rPr sz="2400" b="1" spc="-5" dirty="0">
                <a:latin typeface="Times New Roman"/>
                <a:cs typeface="Times New Roman"/>
              </a:rPr>
              <a:t>ресурсної	</a:t>
            </a:r>
            <a:r>
              <a:rPr lang="uk-UA" sz="2400" b="1" spc="-5" dirty="0" smtClean="0">
                <a:latin typeface="Times New Roman"/>
                <a:cs typeface="Times New Roman"/>
              </a:rPr>
              <a:t> </a:t>
            </a:r>
            <a:r>
              <a:rPr sz="2400" b="1" spc="-10" dirty="0" err="1" smtClean="0">
                <a:latin typeface="Times New Roman"/>
                <a:cs typeface="Times New Roman"/>
              </a:rPr>
              <a:t>кімнати</a:t>
            </a:r>
            <a:r>
              <a:rPr sz="2400" b="1" spc="-10" dirty="0">
                <a:latin typeface="Times New Roman"/>
                <a:cs typeface="Times New Roman"/>
              </a:rPr>
              <a:t>	</a:t>
            </a:r>
            <a:r>
              <a:rPr sz="2400" dirty="0" smtClean="0"/>
              <a:t>–</a:t>
            </a:r>
            <a:r>
              <a:rPr sz="2400" spc="-5" dirty="0" err="1" smtClean="0"/>
              <a:t>створення</a:t>
            </a:r>
            <a:r>
              <a:rPr sz="2400" spc="-5" dirty="0"/>
              <a:t>	</a:t>
            </a:r>
            <a:r>
              <a:rPr sz="2400" spc="-20" dirty="0"/>
              <a:t>комфортного	</a:t>
            </a:r>
            <a:r>
              <a:rPr sz="2400" spc="-5" dirty="0"/>
              <a:t>простору	для </a:t>
            </a:r>
            <a:r>
              <a:rPr sz="2400" dirty="0"/>
              <a:t> організації</a:t>
            </a:r>
            <a:r>
              <a:rPr sz="2400" spc="70" dirty="0"/>
              <a:t> </a:t>
            </a:r>
            <a:r>
              <a:rPr sz="2400" spc="-5" dirty="0"/>
              <a:t>процесу</a:t>
            </a:r>
            <a:r>
              <a:rPr sz="2400" spc="70" dirty="0"/>
              <a:t> </a:t>
            </a:r>
            <a:r>
              <a:rPr sz="2400" spc="-15" dirty="0"/>
              <a:t>навчання</a:t>
            </a:r>
            <a:r>
              <a:rPr sz="2400" spc="65" dirty="0"/>
              <a:t> </a:t>
            </a:r>
            <a:r>
              <a:rPr sz="2400" spc="-5" dirty="0"/>
              <a:t>дітей</a:t>
            </a:r>
            <a:r>
              <a:rPr sz="2400" spc="70" dirty="0"/>
              <a:t> </a:t>
            </a:r>
            <a:r>
              <a:rPr sz="2400" dirty="0"/>
              <a:t>з</a:t>
            </a:r>
            <a:r>
              <a:rPr sz="2400" spc="75" dirty="0"/>
              <a:t> </a:t>
            </a:r>
            <a:r>
              <a:rPr sz="2400" spc="-5" dirty="0"/>
              <a:t>ООП</a:t>
            </a:r>
            <a:r>
              <a:rPr sz="2400" spc="70" dirty="0"/>
              <a:t> </a:t>
            </a:r>
            <a:r>
              <a:rPr sz="2400" spc="-5" dirty="0"/>
              <a:t>на</a:t>
            </a:r>
            <a:r>
              <a:rPr sz="2400" spc="70" dirty="0"/>
              <a:t> </a:t>
            </a:r>
            <a:r>
              <a:rPr sz="2400" dirty="0"/>
              <a:t>основі</a:t>
            </a:r>
            <a:r>
              <a:rPr sz="2400" spc="70" dirty="0"/>
              <a:t> </a:t>
            </a:r>
            <a:r>
              <a:rPr sz="2400" spc="-5" dirty="0"/>
              <a:t>застосування</a:t>
            </a:r>
            <a:r>
              <a:rPr sz="2400" spc="70" dirty="0"/>
              <a:t> </a:t>
            </a:r>
            <a:r>
              <a:rPr sz="2400" spc="-5" dirty="0"/>
              <a:t>особистісно-орієнтованих </a:t>
            </a:r>
            <a:r>
              <a:rPr sz="2400" spc="-409" dirty="0"/>
              <a:t> </a:t>
            </a:r>
            <a:r>
              <a:rPr sz="2400" spc="-15" dirty="0"/>
              <a:t>методів</a:t>
            </a:r>
            <a:r>
              <a:rPr sz="2400" spc="135" dirty="0"/>
              <a:t> </a:t>
            </a:r>
            <a:r>
              <a:rPr sz="2400" spc="-15" dirty="0"/>
              <a:t>навчання.</a:t>
            </a:r>
            <a:r>
              <a:rPr sz="2400" spc="135" dirty="0"/>
              <a:t> </a:t>
            </a:r>
            <a:r>
              <a:rPr sz="2400" spc="-5" dirty="0"/>
              <a:t>Приміщення</a:t>
            </a:r>
            <a:r>
              <a:rPr sz="2400" spc="130" dirty="0"/>
              <a:t> </a:t>
            </a:r>
            <a:r>
              <a:rPr sz="2400" dirty="0"/>
              <a:t>ресурсної</a:t>
            </a:r>
            <a:r>
              <a:rPr sz="2400" spc="125" dirty="0"/>
              <a:t> </a:t>
            </a:r>
            <a:r>
              <a:rPr sz="2400" spc="-10" dirty="0"/>
              <a:t>кімнати</a:t>
            </a:r>
            <a:r>
              <a:rPr sz="2400" spc="135" dirty="0"/>
              <a:t> </a:t>
            </a:r>
            <a:r>
              <a:rPr sz="2400" spc="-10" dirty="0"/>
              <a:t>поділено</a:t>
            </a:r>
            <a:r>
              <a:rPr sz="2400" spc="130" dirty="0"/>
              <a:t> </a:t>
            </a:r>
            <a:r>
              <a:rPr sz="2400" spc="-5" dirty="0"/>
              <a:t>за</a:t>
            </a:r>
            <a:r>
              <a:rPr sz="2400" spc="130" dirty="0"/>
              <a:t> </a:t>
            </a:r>
            <a:r>
              <a:rPr sz="2400" spc="-15" dirty="0"/>
              <a:t>допомогою</a:t>
            </a:r>
            <a:r>
              <a:rPr sz="2400" spc="140" dirty="0"/>
              <a:t> </a:t>
            </a:r>
            <a:r>
              <a:rPr sz="2400" spc="-5" dirty="0"/>
              <a:t>стаціонарної </a:t>
            </a:r>
            <a:r>
              <a:rPr sz="2400" dirty="0"/>
              <a:t> </a:t>
            </a:r>
            <a:r>
              <a:rPr sz="2400" spc="-10" dirty="0"/>
              <a:t>меблевої</a:t>
            </a:r>
            <a:r>
              <a:rPr sz="2400" dirty="0"/>
              <a:t> </a:t>
            </a:r>
            <a:r>
              <a:rPr sz="2400" spc="-15" dirty="0"/>
              <a:t>перегородки</a:t>
            </a:r>
            <a:r>
              <a:rPr sz="2400" spc="-5" dirty="0"/>
              <a:t> на</a:t>
            </a:r>
            <a:r>
              <a:rPr sz="2400" dirty="0"/>
              <a:t> </a:t>
            </a:r>
            <a:r>
              <a:rPr sz="2400" spc="-5" dirty="0"/>
              <a:t>дві зони:</a:t>
            </a:r>
            <a:r>
              <a:rPr sz="2400" dirty="0"/>
              <a:t> </a:t>
            </a:r>
            <a:r>
              <a:rPr sz="2400" spc="-5" dirty="0"/>
              <a:t>навчально-пізнавальну</a:t>
            </a:r>
            <a:r>
              <a:rPr sz="2400" dirty="0"/>
              <a:t> і</a:t>
            </a:r>
            <a:r>
              <a:rPr sz="2400" spc="-5" dirty="0"/>
              <a:t> </a:t>
            </a:r>
            <a:r>
              <a:rPr sz="2400" spc="-20" dirty="0"/>
              <a:t>побутово-практичну.</a:t>
            </a:r>
          </a:p>
        </p:txBody>
      </p:sp>
      <p:sp>
        <p:nvSpPr>
          <p:cNvPr id="3" name="object 3"/>
          <p:cNvSpPr/>
          <p:nvPr/>
        </p:nvSpPr>
        <p:spPr>
          <a:xfrm>
            <a:off x="201975" y="3182805"/>
            <a:ext cx="8766810" cy="3183467"/>
          </a:xfrm>
          <a:custGeom>
            <a:avLst/>
            <a:gdLst/>
            <a:ahLst/>
            <a:cxnLst/>
            <a:rect l="l" t="t" r="r" b="b"/>
            <a:pathLst>
              <a:path w="8766810" h="2387600">
                <a:moveTo>
                  <a:pt x="8766299" y="2387099"/>
                </a:moveTo>
                <a:lnTo>
                  <a:pt x="0" y="2387099"/>
                </a:lnTo>
                <a:lnTo>
                  <a:pt x="0" y="0"/>
                </a:lnTo>
                <a:lnTo>
                  <a:pt x="8766299" y="0"/>
                </a:lnTo>
                <a:lnTo>
                  <a:pt x="8766299" y="23870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5001" y="3745591"/>
            <a:ext cx="8555355" cy="12510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5095" algn="just">
              <a:lnSpc>
                <a:spcPct val="1493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0000FF"/>
                </a:solidFill>
                <a:latin typeface="Times New Roman"/>
                <a:cs typeface="Times New Roman"/>
              </a:rPr>
              <a:t>Медіатека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це сучасна </a:t>
            </a: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бібліотека,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що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оснащена </a:t>
            </a: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широкою 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палітрою </a:t>
            </a: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мультимедійних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засобів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різного </a:t>
            </a:r>
            <a:r>
              <a:rPr sz="1800" spc="-20" dirty="0">
                <a:solidFill>
                  <a:srgbClr val="0000FF"/>
                </a:solidFill>
                <a:latin typeface="Times New Roman"/>
                <a:cs typeface="Times New Roman"/>
              </a:rPr>
              <a:t>формату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поряд із </a:t>
            </a:r>
            <a:r>
              <a:rPr sz="1800" spc="-20" dirty="0">
                <a:solidFill>
                  <a:srgbClr val="0000FF"/>
                </a:solidFill>
                <a:latin typeface="Times New Roman"/>
                <a:cs typeface="Times New Roman"/>
              </a:rPr>
              <a:t>друкованою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літературою, </a:t>
            </a:r>
            <a:r>
              <a:rPr sz="1800" spc="-20" dirty="0">
                <a:solidFill>
                  <a:srgbClr val="0000FF"/>
                </a:solidFill>
                <a:latin typeface="Times New Roman"/>
                <a:cs typeface="Times New Roman"/>
              </a:rPr>
              <a:t>яке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максимально наближає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 дитину до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використання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0000FF"/>
                </a:solidFill>
                <a:latin typeface="Times New Roman"/>
                <a:cs typeface="Times New Roman"/>
              </a:rPr>
              <a:t>всього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спектра</a:t>
            </a:r>
            <a:r>
              <a:rPr sz="18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джерел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Times New Roman"/>
                <a:cs typeface="Times New Roman"/>
              </a:rPr>
              <a:t>інформації.</a:t>
            </a:r>
            <a:endParaRPr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645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9144000" cy="6262793"/>
            <a:chOff x="0" y="0"/>
            <a:chExt cx="9144000" cy="469709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4622800"/>
            </a:xfrm>
            <a:custGeom>
              <a:avLst/>
              <a:gdLst/>
              <a:ahLst/>
              <a:cxnLst/>
              <a:rect l="l" t="t" r="r" b="b"/>
              <a:pathLst>
                <a:path w="9144000" h="4622800">
                  <a:moveTo>
                    <a:pt x="0" y="4622724"/>
                  </a:moveTo>
                  <a:lnTo>
                    <a:pt x="9143999" y="4622724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4622724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22724"/>
              <a:ext cx="9143999" cy="740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115096" y="6261021"/>
            <a:ext cx="4263390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Структура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освітнього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середовища</a:t>
            </a:r>
            <a:endParaRPr sz="23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462" y="685800"/>
            <a:ext cx="7519150" cy="51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9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47999"/>
            <a:ext cx="9144000" cy="4610100"/>
            <a:chOff x="0" y="1685999"/>
            <a:chExt cx="9144000" cy="3457575"/>
          </a:xfrm>
        </p:grpSpPr>
        <p:sp>
          <p:nvSpPr>
            <p:cNvPr id="3" name="object 3"/>
            <p:cNvSpPr/>
            <p:nvPr/>
          </p:nvSpPr>
          <p:spPr>
            <a:xfrm>
              <a:off x="0" y="1794599"/>
              <a:ext cx="9144000" cy="3348990"/>
            </a:xfrm>
            <a:custGeom>
              <a:avLst/>
              <a:gdLst/>
              <a:ahLst/>
              <a:cxnLst/>
              <a:rect l="l" t="t" r="r" b="b"/>
              <a:pathLst>
                <a:path w="9144000" h="3348990">
                  <a:moveTo>
                    <a:pt x="0" y="3348899"/>
                  </a:moveTo>
                  <a:lnTo>
                    <a:pt x="9143999" y="334889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334889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85999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8650" y="575105"/>
            <a:ext cx="7886700" cy="16728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0795" rIns="0" bIns="0" rtlCol="0">
            <a:spAutoFit/>
          </a:bodyPr>
          <a:lstStyle/>
          <a:p>
            <a:pPr marL="22860" marR="5080" algn="ctr">
              <a:lnSpc>
                <a:spcPct val="100400"/>
              </a:lnSpc>
              <a:spcBef>
                <a:spcPts val="85"/>
              </a:spcBef>
            </a:pPr>
            <a:r>
              <a:rPr sz="3600" spc="-5" dirty="0"/>
              <a:t>За </a:t>
            </a:r>
            <a:r>
              <a:rPr sz="3600" spc="-15" dirty="0"/>
              <a:t>умови </a:t>
            </a:r>
            <a:r>
              <a:rPr sz="3600" spc="-10" dirty="0"/>
              <a:t>планування </a:t>
            </a:r>
            <a:r>
              <a:rPr sz="3600" spc="-5" dirty="0"/>
              <a:t>простору </a:t>
            </a:r>
            <a:r>
              <a:rPr sz="3600" spc="-25" dirty="0"/>
              <a:t>вчителям </a:t>
            </a:r>
            <a:r>
              <a:rPr sz="3600" spc="-685" dirty="0"/>
              <a:t> </a:t>
            </a:r>
            <a:r>
              <a:rPr sz="3600" spc="-25" dirty="0" err="1"/>
              <a:t>рекомендують</a:t>
            </a:r>
            <a:r>
              <a:rPr sz="3600" spc="-5" dirty="0"/>
              <a:t> </a:t>
            </a:r>
            <a:r>
              <a:rPr sz="3600" spc="-25" dirty="0" err="1" smtClean="0"/>
              <a:t>передбачати</a:t>
            </a:r>
            <a:endParaRPr sz="3600" spc="-25" dirty="0"/>
          </a:p>
          <a:p>
            <a:pPr marL="22225" algn="ctr">
              <a:lnSpc>
                <a:spcPct val="100000"/>
              </a:lnSpc>
              <a:spcBef>
                <a:spcPts val="15"/>
              </a:spcBef>
            </a:pPr>
            <a:r>
              <a:rPr sz="3600" dirty="0"/>
              <a:t>різні</a:t>
            </a:r>
            <a:r>
              <a:rPr sz="3600" spc="-40" dirty="0"/>
              <a:t> </a:t>
            </a:r>
            <a:r>
              <a:rPr sz="3600" spc="-5" dirty="0"/>
              <a:t>зони: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0600" y="2427943"/>
            <a:ext cx="8030845" cy="4265911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116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навчальна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 (організація</a:t>
            </a:r>
            <a:r>
              <a:rPr sz="3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навчальних</a:t>
            </a:r>
            <a:r>
              <a:rPr sz="3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занять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 і 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предметно-практичної</a:t>
            </a:r>
            <a:r>
              <a:rPr sz="3000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діяльності);</a:t>
            </a:r>
            <a:endParaRPr sz="3000" dirty="0">
              <a:latin typeface="Times New Roman"/>
              <a:cs typeface="Times New Roman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ігрова 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(організація 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ігор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і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проведення 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занять 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розвитку рухів);</a:t>
            </a:r>
            <a:endParaRPr sz="3000" dirty="0">
              <a:latin typeface="Times New Roman"/>
              <a:cs typeface="Times New Roman"/>
            </a:endParaRPr>
          </a:p>
          <a:p>
            <a:pPr marL="379095" indent="-367030">
              <a:lnSpc>
                <a:spcPct val="100000"/>
              </a:lnSpc>
              <a:spcBef>
                <a:spcPts val="1065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«жива 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природа»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(організація</a:t>
            </a:r>
            <a:r>
              <a:rPr sz="3000" spc="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спостережень за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 рослинами,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тваринами);</a:t>
            </a:r>
            <a:endParaRPr sz="3000" dirty="0">
              <a:latin typeface="Times New Roman"/>
              <a:cs typeface="Times New Roman"/>
            </a:endParaRPr>
          </a:p>
          <a:p>
            <a:pPr marL="379095" indent="-336550">
              <a:lnSpc>
                <a:spcPct val="100000"/>
              </a:lnSpc>
              <a:spcBef>
                <a:spcPts val="1065"/>
              </a:spcBef>
              <a:buSzPct val="77777"/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релаксаційна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(місце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відпочинку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 й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усамітнення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5" dirty="0">
                <a:solidFill>
                  <a:srgbClr val="0000FF"/>
                </a:solidFill>
                <a:latin typeface="Times New Roman"/>
                <a:cs typeface="Times New Roman"/>
              </a:rPr>
              <a:t>дитини</a:t>
            </a:r>
            <a:r>
              <a:rPr sz="3000" spc="5" dirty="0">
                <a:solidFill>
                  <a:srgbClr val="0000FF"/>
                </a:solidFill>
                <a:latin typeface="Arial MT"/>
                <a:cs typeface="Arial MT"/>
              </a:rPr>
              <a:t>)</a:t>
            </a:r>
            <a:endParaRPr sz="30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16718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47999"/>
            <a:ext cx="9144000" cy="4610100"/>
            <a:chOff x="0" y="1685999"/>
            <a:chExt cx="9144000" cy="3457575"/>
          </a:xfrm>
        </p:grpSpPr>
        <p:sp>
          <p:nvSpPr>
            <p:cNvPr id="3" name="object 3"/>
            <p:cNvSpPr/>
            <p:nvPr/>
          </p:nvSpPr>
          <p:spPr>
            <a:xfrm>
              <a:off x="0" y="1794599"/>
              <a:ext cx="9144000" cy="3348990"/>
            </a:xfrm>
            <a:custGeom>
              <a:avLst/>
              <a:gdLst/>
              <a:ahLst/>
              <a:cxnLst/>
              <a:rect l="l" t="t" r="r" b="b"/>
              <a:pathLst>
                <a:path w="9144000" h="3348990">
                  <a:moveTo>
                    <a:pt x="0" y="3348899"/>
                  </a:moveTo>
                  <a:lnTo>
                    <a:pt x="9143999" y="334889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334889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85999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6188" y="843344"/>
            <a:ext cx="497141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09240" algn="l"/>
              </a:tabLst>
            </a:pPr>
            <a:r>
              <a:rPr sz="4200" spc="-5" dirty="0"/>
              <a:t>П</a:t>
            </a:r>
            <a:r>
              <a:rPr sz="4200" spc="-60" dirty="0"/>
              <a:t>е</a:t>
            </a:r>
            <a:r>
              <a:rPr sz="4200" spc="-5" dirty="0"/>
              <a:t>да</a:t>
            </a:r>
            <a:r>
              <a:rPr sz="4200" spc="-105" dirty="0"/>
              <a:t>г</a:t>
            </a:r>
            <a:r>
              <a:rPr sz="4200" dirty="0"/>
              <a:t>огічні	</a:t>
            </a:r>
            <a:r>
              <a:rPr sz="4200" spc="-5" dirty="0"/>
              <a:t>прий</a:t>
            </a:r>
            <a:r>
              <a:rPr sz="4200" spc="-85" dirty="0"/>
              <a:t>о</a:t>
            </a:r>
            <a:r>
              <a:rPr sz="4200" spc="-5" dirty="0"/>
              <a:t>ми:</a:t>
            </a:r>
            <a:endParaRPr sz="4200"/>
          </a:p>
        </p:txBody>
      </p:sp>
      <p:sp>
        <p:nvSpPr>
          <p:cNvPr id="6" name="object 6"/>
          <p:cNvSpPr txBox="1"/>
          <p:nvPr/>
        </p:nvSpPr>
        <p:spPr>
          <a:xfrm>
            <a:off x="583100" y="2779336"/>
            <a:ext cx="7409815" cy="185948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130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Розклад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картинками</a:t>
            </a:r>
            <a:endParaRPr sz="200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Дошка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пріоритетів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«спершу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потім»</a:t>
            </a:r>
            <a:endParaRPr sz="200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Картки-підказки</a:t>
            </a:r>
            <a:endParaRPr sz="2000">
              <a:latin typeface="Times New Roman"/>
              <a:cs typeface="Times New Roman"/>
            </a:endParaRPr>
          </a:p>
          <a:p>
            <a:pPr marL="431165" indent="-419100">
              <a:lnSpc>
                <a:spcPct val="100000"/>
              </a:lnSpc>
              <a:spcBef>
                <a:spcPts val="120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Візуальні підказки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для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спільної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діяльності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групі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однолітками</a:t>
            </a:r>
            <a:endParaRPr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7951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Утяжеленная сенсорная подушка HugME - купить по низкой цене в Киеве и в  Украине Подушка HugMe - Inkluz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7963" y="768350"/>
            <a:ext cx="2514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9" descr="Бюджет участі»: у Новомосковську реалізували ще один проект-переможець"/>
          <p:cNvPicPr>
            <a:picLocks noChangeAspect="1" noChangeArrowheads="1"/>
          </p:cNvPicPr>
          <p:nvPr/>
        </p:nvPicPr>
        <p:blipFill>
          <a:blip r:embed="rId3"/>
          <a:srcRect l="14063" t="6857" r="3809" b="9853"/>
          <a:stretch>
            <a:fillRect/>
          </a:stretch>
        </p:blipFill>
        <p:spPr bwMode="auto">
          <a:xfrm>
            <a:off x="531813" y="708025"/>
            <a:ext cx="3863975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7963" y="3671888"/>
            <a:ext cx="350043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24188" y="236538"/>
            <a:ext cx="31686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>
                <a:latin typeface="+mn-lt"/>
              </a:rPr>
              <a:t>2. Темна кімната (пасивна)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5"/>
          <a:srcRect l="17816" r="29280"/>
          <a:stretch>
            <a:fillRect/>
          </a:stretch>
        </p:blipFill>
        <p:spPr bwMode="auto">
          <a:xfrm>
            <a:off x="239713" y="3413125"/>
            <a:ext cx="264795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6"/>
          <a:srcRect l="26961" t="36435" r="18924" b="15872"/>
          <a:stretch>
            <a:fillRect/>
          </a:stretch>
        </p:blipFill>
        <p:spPr bwMode="auto">
          <a:xfrm>
            <a:off x="2692400" y="3803650"/>
            <a:ext cx="26892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47999"/>
            <a:ext cx="9144000" cy="4610100"/>
            <a:chOff x="0" y="1685999"/>
            <a:chExt cx="9144000" cy="3457575"/>
          </a:xfrm>
        </p:grpSpPr>
        <p:sp>
          <p:nvSpPr>
            <p:cNvPr id="3" name="object 3"/>
            <p:cNvSpPr/>
            <p:nvPr/>
          </p:nvSpPr>
          <p:spPr>
            <a:xfrm>
              <a:off x="0" y="1794599"/>
              <a:ext cx="9144000" cy="3348990"/>
            </a:xfrm>
            <a:custGeom>
              <a:avLst/>
              <a:gdLst/>
              <a:ahLst/>
              <a:cxnLst/>
              <a:rect l="l" t="t" r="r" b="b"/>
              <a:pathLst>
                <a:path w="9144000" h="3348990">
                  <a:moveTo>
                    <a:pt x="0" y="3348899"/>
                  </a:moveTo>
                  <a:lnTo>
                    <a:pt x="9143999" y="334889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334889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85999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6477" y="628339"/>
            <a:ext cx="810650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Універсальний дизайн в освіті: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4294" y="3169480"/>
            <a:ext cx="4003675" cy="303961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370"/>
              </a:spcBef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формує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філософію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освіти,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освітнього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процесу</a:t>
            </a:r>
            <a:endParaRPr dirty="0">
              <a:latin typeface="Times New Roman"/>
              <a:cs typeface="Times New Roman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змінює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стереотипи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 і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rgbClr val="0000FF"/>
                </a:solidFill>
                <a:latin typeface="Times New Roman"/>
                <a:cs typeface="Times New Roman"/>
              </a:rPr>
              <a:t>підходи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до 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навчання;</a:t>
            </a:r>
            <a:endParaRPr dirty="0">
              <a:latin typeface="Times New Roman"/>
              <a:cs typeface="Times New Roman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визнає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право </a:t>
            </a:r>
            <a:r>
              <a:rPr spc="-25" dirty="0">
                <a:solidFill>
                  <a:srgbClr val="0000FF"/>
                </a:solidFill>
                <a:latin typeface="Times New Roman"/>
                <a:cs typeface="Times New Roman"/>
              </a:rPr>
              <a:t>кожної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дитини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на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освіту</a:t>
            </a:r>
            <a:endParaRPr dirty="0">
              <a:latin typeface="Times New Roman"/>
              <a:cs typeface="Times New Roman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змінює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освітній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процес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і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середовище,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не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учня;</a:t>
            </a:r>
            <a:endParaRPr dirty="0">
              <a:latin typeface="Times New Roman"/>
              <a:cs typeface="Times New Roman"/>
            </a:endParaRPr>
          </a:p>
          <a:p>
            <a:pPr marL="348615" marR="100330" indent="-336550">
              <a:lnSpc>
                <a:spcPct val="116100"/>
              </a:lnSpc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підтримує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міждисциплінарний підхід за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участі </a:t>
            </a:r>
            <a:r>
              <a:rPr spc="-3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широкого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25" dirty="0">
                <a:solidFill>
                  <a:srgbClr val="0000FF"/>
                </a:solidFill>
                <a:latin typeface="Times New Roman"/>
                <a:cs typeface="Times New Roman"/>
              </a:rPr>
              <a:t>кола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фахівців;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1869" y="3217180"/>
            <a:ext cx="4191635" cy="2828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marR="403225" indent="-336550">
              <a:lnSpc>
                <a:spcPct val="116100"/>
              </a:lnSpc>
              <a:spcBef>
                <a:spcPts val="100"/>
              </a:spcBef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підтримує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гнучкість програм,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різні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навчальні </a:t>
            </a:r>
            <a:r>
              <a:rPr spc="-3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методики</a:t>
            </a:r>
            <a:endParaRPr dirty="0">
              <a:latin typeface="Times New Roman"/>
              <a:cs typeface="Times New Roman"/>
            </a:endParaRPr>
          </a:p>
          <a:p>
            <a:pPr marL="348615" marR="5080" indent="-336550">
              <a:lnSpc>
                <a:spcPct val="116100"/>
              </a:lnSpc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вимагає від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учителів,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адміністрацій шкіл, фахівців </a:t>
            </a:r>
            <a:r>
              <a:rPr spc="-3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розуміння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інтегрування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ноихі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навчальних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методик</a:t>
            </a:r>
            <a:endParaRPr dirty="0">
              <a:latin typeface="Times New Roman"/>
              <a:cs typeface="Times New Roman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гнучкість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і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пошук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альтернативних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рішень;</a:t>
            </a:r>
            <a:endParaRPr dirty="0">
              <a:latin typeface="Times New Roman"/>
              <a:cs typeface="Times New Roman"/>
            </a:endParaRPr>
          </a:p>
          <a:p>
            <a:pPr marL="348615" marR="17780" indent="-336550">
              <a:lnSpc>
                <a:spcPct val="116100"/>
              </a:lnSpc>
              <a:buFont typeface="Arial MT"/>
              <a:buChar char="●"/>
              <a:tabLst>
                <a:tab pos="347980" algn="l"/>
                <a:tab pos="349250" algn="l"/>
              </a:tabLst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процес,</a:t>
            </a:r>
            <a:r>
              <a:rPr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який</a:t>
            </a:r>
            <a:r>
              <a:rPr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підтримує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усіх</a:t>
            </a:r>
            <a:r>
              <a:rPr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учнів,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які</a:t>
            </a:r>
            <a:r>
              <a:rPr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0000FF"/>
                </a:solidFill>
                <a:latin typeface="Times New Roman"/>
                <a:cs typeface="Times New Roman"/>
              </a:rPr>
              <a:t>навчаються </a:t>
            </a:r>
            <a:r>
              <a:rPr spc="-3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 закладі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освіти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161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3" y="4191000"/>
            <a:ext cx="4352925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ect 3"/>
          <p:cNvSpPr txBox="1"/>
          <p:nvPr/>
        </p:nvSpPr>
        <p:spPr>
          <a:xfrm>
            <a:off x="403525" y="1093306"/>
            <a:ext cx="8184515" cy="28765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440690" algn="just">
              <a:lnSpc>
                <a:spcPct val="100699"/>
              </a:lnSpc>
              <a:spcBef>
                <a:spcPts val="70"/>
              </a:spcBef>
            </a:pPr>
            <a:r>
              <a:rPr sz="3100" b="1" spc="-20" dirty="0">
                <a:latin typeface="Times New Roman"/>
                <a:cs typeface="Times New Roman"/>
              </a:rPr>
              <a:t>Універсальний</a:t>
            </a:r>
            <a:r>
              <a:rPr sz="3100" b="1" spc="-15" dirty="0">
                <a:latin typeface="Times New Roman"/>
                <a:cs typeface="Times New Roman"/>
              </a:rPr>
              <a:t> </a:t>
            </a:r>
            <a:r>
              <a:rPr sz="3100" b="1" spc="-10" dirty="0">
                <a:latin typeface="Times New Roman"/>
                <a:cs typeface="Times New Roman"/>
              </a:rPr>
              <a:t>дизайн</a:t>
            </a:r>
            <a:r>
              <a:rPr sz="3100" b="1" spc="-5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у</a:t>
            </a:r>
            <a:r>
              <a:rPr sz="3100" b="1" spc="5" dirty="0">
                <a:latin typeface="Times New Roman"/>
                <a:cs typeface="Times New Roman"/>
              </a:rPr>
              <a:t> </a:t>
            </a:r>
            <a:r>
              <a:rPr sz="3100" b="1" spc="-15" dirty="0">
                <a:latin typeface="Times New Roman"/>
                <a:cs typeface="Times New Roman"/>
              </a:rPr>
              <a:t>сфері</a:t>
            </a:r>
            <a:r>
              <a:rPr sz="3100" b="1" spc="-10" dirty="0">
                <a:latin typeface="Times New Roman"/>
                <a:cs typeface="Times New Roman"/>
              </a:rPr>
              <a:t> </a:t>
            </a:r>
            <a:r>
              <a:rPr sz="3100" b="1" dirty="0">
                <a:latin typeface="Times New Roman"/>
                <a:cs typeface="Times New Roman"/>
              </a:rPr>
              <a:t>освіти</a:t>
            </a:r>
            <a:r>
              <a:rPr sz="3100" b="1" spc="5" dirty="0">
                <a:latin typeface="Times New Roman"/>
                <a:cs typeface="Times New Roman"/>
              </a:rPr>
              <a:t> </a:t>
            </a:r>
            <a:r>
              <a:rPr sz="3100" dirty="0">
                <a:latin typeface="Times New Roman"/>
                <a:cs typeface="Times New Roman"/>
              </a:rPr>
              <a:t>– </a:t>
            </a:r>
            <a:r>
              <a:rPr sz="3100" spc="5" dirty="0">
                <a:latin typeface="Times New Roman"/>
                <a:cs typeface="Times New Roman"/>
              </a:rPr>
              <a:t> </a:t>
            </a:r>
            <a:r>
              <a:rPr sz="3100" spc="-5" dirty="0">
                <a:latin typeface="Times New Roman"/>
                <a:cs typeface="Times New Roman"/>
              </a:rPr>
              <a:t>дизайн </a:t>
            </a:r>
            <a:r>
              <a:rPr sz="3100" spc="-10" dirty="0">
                <a:latin typeface="Times New Roman"/>
                <a:cs typeface="Times New Roman"/>
              </a:rPr>
              <a:t>предметів, </a:t>
            </a:r>
            <a:r>
              <a:rPr sz="3100" spc="-25" dirty="0">
                <a:latin typeface="Times New Roman"/>
                <a:cs typeface="Times New Roman"/>
              </a:rPr>
              <a:t>навколишнього </a:t>
            </a:r>
            <a:r>
              <a:rPr sz="3100" spc="-10" dirty="0">
                <a:latin typeface="Times New Roman"/>
                <a:cs typeface="Times New Roman"/>
              </a:rPr>
              <a:t>середовища, 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dirty="0">
                <a:latin typeface="Times New Roman"/>
                <a:cs typeface="Times New Roman"/>
              </a:rPr>
              <a:t>освітніх</a:t>
            </a:r>
            <a:r>
              <a:rPr sz="3100" spc="5" dirty="0">
                <a:latin typeface="Times New Roman"/>
                <a:cs typeface="Times New Roman"/>
              </a:rPr>
              <a:t> </a:t>
            </a:r>
            <a:r>
              <a:rPr sz="3100" spc="-5" dirty="0">
                <a:latin typeface="Times New Roman"/>
                <a:cs typeface="Times New Roman"/>
              </a:rPr>
              <a:t>програм</a:t>
            </a:r>
            <a:r>
              <a:rPr sz="3100" dirty="0">
                <a:latin typeface="Times New Roman"/>
                <a:cs typeface="Times New Roman"/>
              </a:rPr>
              <a:t> і</a:t>
            </a:r>
            <a:r>
              <a:rPr sz="3100" spc="5" dirty="0">
                <a:latin typeface="Times New Roman"/>
                <a:cs typeface="Times New Roman"/>
              </a:rPr>
              <a:t> </a:t>
            </a:r>
            <a:r>
              <a:rPr sz="3100" spc="-45" dirty="0">
                <a:latin typeface="Times New Roman"/>
                <a:cs typeface="Times New Roman"/>
              </a:rPr>
              <a:t>послуг,</a:t>
            </a:r>
            <a:r>
              <a:rPr sz="3100" spc="-40" dirty="0">
                <a:latin typeface="Times New Roman"/>
                <a:cs typeface="Times New Roman"/>
              </a:rPr>
              <a:t> </a:t>
            </a:r>
            <a:r>
              <a:rPr sz="3100" spc="-5" dirty="0">
                <a:latin typeface="Times New Roman"/>
                <a:cs typeface="Times New Roman"/>
              </a:rPr>
              <a:t>що</a:t>
            </a:r>
            <a:r>
              <a:rPr sz="3100" dirty="0">
                <a:latin typeface="Times New Roman"/>
                <a:cs typeface="Times New Roman"/>
              </a:rPr>
              <a:t> </a:t>
            </a:r>
            <a:r>
              <a:rPr sz="3100" spc="-15" dirty="0">
                <a:latin typeface="Times New Roman"/>
                <a:cs typeface="Times New Roman"/>
              </a:rPr>
              <a:t>забезпечує</a:t>
            </a:r>
            <a:r>
              <a:rPr sz="3100" spc="-10" dirty="0">
                <a:latin typeface="Times New Roman"/>
                <a:cs typeface="Times New Roman"/>
              </a:rPr>
              <a:t> їх 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spc="-15" dirty="0">
                <a:latin typeface="Times New Roman"/>
                <a:cs typeface="Times New Roman"/>
              </a:rPr>
              <a:t>максимальну</a:t>
            </a:r>
            <a:r>
              <a:rPr sz="3100" spc="750" dirty="0">
                <a:latin typeface="Times New Roman"/>
                <a:cs typeface="Times New Roman"/>
              </a:rPr>
              <a:t> </a:t>
            </a:r>
            <a:r>
              <a:rPr sz="3100" spc="-15" dirty="0">
                <a:latin typeface="Times New Roman"/>
                <a:cs typeface="Times New Roman"/>
              </a:rPr>
              <a:t>придатність</a:t>
            </a:r>
            <a:r>
              <a:rPr sz="3100" spc="750" dirty="0">
                <a:latin typeface="Times New Roman"/>
                <a:cs typeface="Times New Roman"/>
              </a:rPr>
              <a:t> </a:t>
            </a:r>
            <a:r>
              <a:rPr sz="3100" spc="-5" dirty="0">
                <a:latin typeface="Times New Roman"/>
                <a:cs typeface="Times New Roman"/>
              </a:rPr>
              <a:t>для</a:t>
            </a:r>
            <a:r>
              <a:rPr sz="3100" dirty="0">
                <a:latin typeface="Times New Roman"/>
                <a:cs typeface="Times New Roman"/>
              </a:rPr>
              <a:t> </a:t>
            </a:r>
            <a:r>
              <a:rPr sz="3100" spc="-15" dirty="0">
                <a:latin typeface="Times New Roman"/>
                <a:cs typeface="Times New Roman"/>
              </a:rPr>
              <a:t>використання </a:t>
            </a:r>
            <a:r>
              <a:rPr sz="3100" spc="-10" dirty="0">
                <a:latin typeface="Times New Roman"/>
                <a:cs typeface="Times New Roman"/>
              </a:rPr>
              <a:t> </a:t>
            </a:r>
            <a:r>
              <a:rPr sz="3100" spc="-15" dirty="0">
                <a:latin typeface="Times New Roman"/>
                <a:cs typeface="Times New Roman"/>
              </a:rPr>
              <a:t>всіма</a:t>
            </a:r>
            <a:r>
              <a:rPr sz="3100" spc="750" dirty="0">
                <a:latin typeface="Times New Roman"/>
                <a:cs typeface="Times New Roman"/>
              </a:rPr>
              <a:t> </a:t>
            </a:r>
            <a:r>
              <a:rPr sz="3100" dirty="0">
                <a:latin typeface="Times New Roman"/>
                <a:cs typeface="Times New Roman"/>
              </a:rPr>
              <a:t>особами</a:t>
            </a:r>
            <a:r>
              <a:rPr sz="3100" spc="5" dirty="0">
                <a:latin typeface="Times New Roman"/>
                <a:cs typeface="Times New Roman"/>
              </a:rPr>
              <a:t> </a:t>
            </a:r>
            <a:r>
              <a:rPr sz="3100" spc="-5" dirty="0">
                <a:latin typeface="Times New Roman"/>
                <a:cs typeface="Times New Roman"/>
              </a:rPr>
              <a:t>без</a:t>
            </a:r>
            <a:r>
              <a:rPr sz="3100" dirty="0">
                <a:latin typeface="Times New Roman"/>
                <a:cs typeface="Times New Roman"/>
              </a:rPr>
              <a:t> </a:t>
            </a:r>
            <a:r>
              <a:rPr sz="3100" spc="-15" dirty="0">
                <a:latin typeface="Times New Roman"/>
                <a:cs typeface="Times New Roman"/>
              </a:rPr>
              <a:t>необхідної</a:t>
            </a:r>
            <a:r>
              <a:rPr sz="3100" spc="750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адаптації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чи 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spc="-10" dirty="0">
                <a:latin typeface="Times New Roman"/>
                <a:cs typeface="Times New Roman"/>
              </a:rPr>
              <a:t>спеціального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spc="-45" dirty="0">
                <a:latin typeface="Times New Roman"/>
                <a:cs typeface="Times New Roman"/>
              </a:rPr>
              <a:t>дизайну.</a:t>
            </a:r>
            <a:endParaRPr sz="3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0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5134"/>
            <a:ext cx="9144000" cy="5983393"/>
            <a:chOff x="0" y="656350"/>
            <a:chExt cx="9144000" cy="4487545"/>
          </a:xfrm>
        </p:grpSpPr>
        <p:sp>
          <p:nvSpPr>
            <p:cNvPr id="3" name="object 3"/>
            <p:cNvSpPr/>
            <p:nvPr/>
          </p:nvSpPr>
          <p:spPr>
            <a:xfrm>
              <a:off x="0" y="764950"/>
              <a:ext cx="9144000" cy="4378960"/>
            </a:xfrm>
            <a:custGeom>
              <a:avLst/>
              <a:gdLst/>
              <a:ahLst/>
              <a:cxnLst/>
              <a:rect l="l" t="t" r="r" b="b"/>
              <a:pathLst>
                <a:path w="9144000" h="4378960">
                  <a:moveTo>
                    <a:pt x="0" y="4378549"/>
                  </a:moveTo>
                  <a:lnTo>
                    <a:pt x="9143999" y="437854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437854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6350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2073" y="336912"/>
            <a:ext cx="6659853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Підходи щодо організації освітнього процесу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950" y="1222131"/>
            <a:ext cx="8839200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1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5134"/>
            <a:ext cx="9144000" cy="5983393"/>
            <a:chOff x="0" y="656350"/>
            <a:chExt cx="9144000" cy="4487545"/>
          </a:xfrm>
        </p:grpSpPr>
        <p:sp>
          <p:nvSpPr>
            <p:cNvPr id="3" name="object 3"/>
            <p:cNvSpPr/>
            <p:nvPr/>
          </p:nvSpPr>
          <p:spPr>
            <a:xfrm>
              <a:off x="0" y="764950"/>
              <a:ext cx="9144000" cy="4378960"/>
            </a:xfrm>
            <a:custGeom>
              <a:avLst/>
              <a:gdLst/>
              <a:ahLst/>
              <a:cxnLst/>
              <a:rect l="l" t="t" r="r" b="b"/>
              <a:pathLst>
                <a:path w="9144000" h="4378960">
                  <a:moveTo>
                    <a:pt x="0" y="4378549"/>
                  </a:moveTo>
                  <a:lnTo>
                    <a:pt x="9143999" y="437854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437854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6350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00301" y="973022"/>
            <a:ext cx="5003997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Модифікації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12859" y="1693732"/>
            <a:ext cx="7826375" cy="3359894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432434" indent="-420370">
              <a:lnSpc>
                <a:spcPct val="100000"/>
              </a:lnSpc>
              <a:spcBef>
                <a:spcPts val="1600"/>
              </a:spcBef>
              <a:buFont typeface="Arial MT"/>
              <a:buChar char="●"/>
              <a:tabLst>
                <a:tab pos="432434" algn="l"/>
                <a:tab pos="433070" algn="l"/>
              </a:tabLst>
            </a:pP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зміна</a:t>
            </a:r>
            <a:r>
              <a:rPr sz="3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5" dirty="0">
                <a:solidFill>
                  <a:srgbClr val="0000FF"/>
                </a:solidFill>
                <a:latin typeface="Times New Roman"/>
                <a:cs typeface="Times New Roman"/>
              </a:rPr>
              <a:t>тривалості</a:t>
            </a:r>
            <a:r>
              <a:rPr sz="3000" spc="-2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періоду </a:t>
            </a:r>
            <a:r>
              <a:rPr sz="3000" spc="-20" dirty="0">
                <a:solidFill>
                  <a:srgbClr val="0000FF"/>
                </a:solidFill>
                <a:latin typeface="Times New Roman"/>
                <a:cs typeface="Times New Roman"/>
              </a:rPr>
              <a:t>навчання;</a:t>
            </a:r>
            <a:endParaRPr sz="3000" dirty="0">
              <a:latin typeface="Times New Roman"/>
              <a:cs typeface="Times New Roman"/>
            </a:endParaRPr>
          </a:p>
          <a:p>
            <a:pPr marL="432434" marR="5080" indent="-420370">
              <a:lnSpc>
                <a:spcPct val="150000"/>
              </a:lnSpc>
              <a:buFont typeface="Arial MT"/>
              <a:buChar char="●"/>
              <a:tabLst>
                <a:tab pos="432434" algn="l"/>
                <a:tab pos="433070" algn="l"/>
              </a:tabLst>
            </a:pP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суттєва </a:t>
            </a:r>
            <a:r>
              <a:rPr sz="3000" spc="-10" dirty="0" err="1">
                <a:solidFill>
                  <a:srgbClr val="0000FF"/>
                </a:solidFill>
                <a:latin typeface="Times New Roman"/>
                <a:cs typeface="Times New Roman"/>
              </a:rPr>
              <a:t>зміна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5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освітнього</a:t>
            </a:r>
            <a:r>
              <a:rPr sz="3000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середовища, 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змісту </a:t>
            </a: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ресурсів і </a:t>
            </a:r>
            <a:r>
              <a:rPr sz="3000" spc="-6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матеріалів;</a:t>
            </a:r>
            <a:endParaRPr sz="3000" dirty="0">
              <a:latin typeface="Times New Roman"/>
              <a:cs typeface="Times New Roman"/>
            </a:endParaRPr>
          </a:p>
          <a:p>
            <a:pPr marL="432434" indent="-4203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32434" algn="l"/>
                <a:tab pos="433070" algn="l"/>
              </a:tabLst>
            </a:pP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форми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 представлення</a:t>
            </a:r>
            <a:r>
              <a:rPr sz="3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завдань;</a:t>
            </a:r>
            <a:endParaRPr sz="3000" dirty="0">
              <a:latin typeface="Times New Roman"/>
              <a:cs typeface="Times New Roman"/>
            </a:endParaRPr>
          </a:p>
          <a:p>
            <a:pPr marL="432434" indent="-420370">
              <a:lnSpc>
                <a:spcPct val="100000"/>
              </a:lnSpc>
              <a:spcBef>
                <a:spcPts val="1500"/>
              </a:spcBef>
              <a:buFont typeface="Arial MT"/>
              <a:buChar char="●"/>
              <a:tabLst>
                <a:tab pos="432434" algn="l"/>
                <a:tab pos="433070" algn="l"/>
              </a:tabLst>
            </a:pPr>
            <a:r>
              <a:rPr sz="3000" dirty="0">
                <a:solidFill>
                  <a:srgbClr val="0000FF"/>
                </a:solidFill>
                <a:latin typeface="Times New Roman"/>
                <a:cs typeface="Times New Roman"/>
              </a:rPr>
              <a:t>способи</a:t>
            </a:r>
            <a:r>
              <a:rPr sz="3000" spc="-1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spc="-10" dirty="0">
                <a:solidFill>
                  <a:srgbClr val="0000FF"/>
                </a:solidFill>
                <a:latin typeface="Times New Roman"/>
                <a:cs typeface="Times New Roman"/>
              </a:rPr>
              <a:t>оцінювання.</a:t>
            </a:r>
            <a:endParaRPr sz="3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2326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47999"/>
            <a:ext cx="9144000" cy="4610100"/>
            <a:chOff x="0" y="1685999"/>
            <a:chExt cx="9144000" cy="3457575"/>
          </a:xfrm>
        </p:grpSpPr>
        <p:sp>
          <p:nvSpPr>
            <p:cNvPr id="3" name="object 3"/>
            <p:cNvSpPr/>
            <p:nvPr/>
          </p:nvSpPr>
          <p:spPr>
            <a:xfrm>
              <a:off x="0" y="1794599"/>
              <a:ext cx="9144000" cy="3348990"/>
            </a:xfrm>
            <a:custGeom>
              <a:avLst/>
              <a:gdLst/>
              <a:ahLst/>
              <a:cxnLst/>
              <a:rect l="l" t="t" r="r" b="b"/>
              <a:pathLst>
                <a:path w="9144000" h="3348990">
                  <a:moveTo>
                    <a:pt x="0" y="3348899"/>
                  </a:moveTo>
                  <a:lnTo>
                    <a:pt x="9143999" y="334889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334889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85999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4617" y="884195"/>
            <a:ext cx="75723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Плануючи</a:t>
            </a:r>
            <a:r>
              <a:rPr sz="3200" spc="-10" dirty="0"/>
              <a:t> адаптації, </a:t>
            </a:r>
            <a:r>
              <a:rPr sz="3200" spc="-5" dirty="0"/>
              <a:t>потрібно</a:t>
            </a:r>
            <a:r>
              <a:rPr sz="3200" dirty="0"/>
              <a:t> </a:t>
            </a:r>
            <a:r>
              <a:rPr sz="3200" spc="-35" dirty="0"/>
              <a:t>враховувати:</a:t>
            </a:r>
            <a:endParaRPr sz="32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628650" y="1491518"/>
            <a:ext cx="7886700" cy="4985596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411480" indent="-351790">
              <a:lnSpc>
                <a:spcPct val="100000"/>
              </a:lnSpc>
              <a:spcBef>
                <a:spcPts val="355"/>
              </a:spcBef>
              <a:buFont typeface="Arial MT"/>
              <a:buChar char="●"/>
              <a:tabLst>
                <a:tab pos="412115" algn="l"/>
                <a:tab pos="412750" algn="l"/>
              </a:tabLst>
            </a:pPr>
            <a:r>
              <a:rPr b="1" spc="-10" dirty="0">
                <a:latin typeface="Times New Roman"/>
                <a:cs typeface="Times New Roman"/>
              </a:rPr>
              <a:t>зміст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який</a:t>
            </a:r>
            <a:r>
              <a:rPr spc="5" dirty="0"/>
              <a:t> </a:t>
            </a:r>
            <a:r>
              <a:rPr spc="-10" dirty="0"/>
              <a:t>матеріал</a:t>
            </a:r>
            <a:r>
              <a:rPr dirty="0"/>
              <a:t> </a:t>
            </a:r>
            <a:r>
              <a:rPr spc="-5" dirty="0"/>
              <a:t>діти</a:t>
            </a:r>
            <a:r>
              <a:rPr dirty="0"/>
              <a:t> </a:t>
            </a:r>
            <a:r>
              <a:rPr spc="-10" dirty="0"/>
              <a:t>мають</a:t>
            </a:r>
            <a:r>
              <a:rPr spc="10" dirty="0"/>
              <a:t> </a:t>
            </a:r>
            <a:r>
              <a:rPr spc="-5" dirty="0"/>
              <a:t>засвоїти,</a:t>
            </a:r>
            <a:r>
              <a:rPr spc="5" dirty="0"/>
              <a:t> </a:t>
            </a:r>
            <a:r>
              <a:rPr dirty="0"/>
              <a:t>і</a:t>
            </a:r>
            <a:r>
              <a:rPr spc="5" dirty="0"/>
              <a:t> </a:t>
            </a:r>
            <a:r>
              <a:rPr spc="-5" dirty="0"/>
              <a:t>як</a:t>
            </a:r>
            <a:r>
              <a:rPr dirty="0"/>
              <a:t> </a:t>
            </a:r>
            <a:r>
              <a:rPr spc="-5" dirty="0"/>
              <a:t>вони</a:t>
            </a:r>
            <a:r>
              <a:rPr spc="5" dirty="0"/>
              <a:t> </a:t>
            </a:r>
            <a:r>
              <a:rPr spc="-10" dirty="0"/>
              <a:t>отримуватимуть</a:t>
            </a:r>
            <a:r>
              <a:rPr spc="10" dirty="0"/>
              <a:t> </a:t>
            </a:r>
            <a:r>
              <a:rPr spc="-10" dirty="0"/>
              <a:t>інформацію;</a:t>
            </a:r>
          </a:p>
          <a:p>
            <a:pPr marL="411480" indent="-351790">
              <a:lnSpc>
                <a:spcPct val="100000"/>
              </a:lnSpc>
              <a:spcBef>
                <a:spcPts val="254"/>
              </a:spcBef>
              <a:buFont typeface="Arial MT"/>
              <a:buChar char="●"/>
              <a:tabLst>
                <a:tab pos="412115" algn="l"/>
                <a:tab pos="412750" algn="l"/>
              </a:tabLst>
            </a:pPr>
            <a:r>
              <a:rPr b="1" spc="-5" dirty="0">
                <a:latin typeface="Times New Roman"/>
                <a:cs typeface="Times New Roman"/>
              </a:rPr>
              <a:t>процес</a:t>
            </a:r>
            <a:r>
              <a:rPr b="1" dirty="0">
                <a:latin typeface="Times New Roman"/>
                <a:cs typeface="Times New Roman"/>
              </a:rPr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види</a:t>
            </a:r>
            <a:r>
              <a:rPr dirty="0"/>
              <a:t> освітньої </a:t>
            </a:r>
            <a:r>
              <a:rPr spc="-5" dirty="0"/>
              <a:t>діяльності,</a:t>
            </a:r>
            <a:r>
              <a:rPr dirty="0"/>
              <a:t> </a:t>
            </a:r>
            <a:r>
              <a:rPr spc="-5" dirty="0"/>
              <a:t>які</a:t>
            </a:r>
            <a:r>
              <a:rPr dirty="0"/>
              <a:t> </a:t>
            </a:r>
            <a:r>
              <a:rPr spc="-15" dirty="0"/>
              <a:t>виконують</a:t>
            </a:r>
            <a:r>
              <a:rPr spc="5" dirty="0"/>
              <a:t> </a:t>
            </a:r>
            <a:r>
              <a:rPr spc="-5" dirty="0"/>
              <a:t>діти</a:t>
            </a:r>
            <a:r>
              <a:rPr dirty="0"/>
              <a:t> </a:t>
            </a:r>
            <a:r>
              <a:rPr spc="-5" dirty="0"/>
              <a:t>для</a:t>
            </a:r>
            <a:r>
              <a:rPr dirty="0"/>
              <a:t> </a:t>
            </a:r>
            <a:r>
              <a:rPr spc="-5" dirty="0"/>
              <a:t>засвоєння</a:t>
            </a:r>
            <a:r>
              <a:rPr spc="5" dirty="0"/>
              <a:t> </a:t>
            </a:r>
            <a:r>
              <a:rPr spc="-15" dirty="0"/>
              <a:t>змісту;</a:t>
            </a:r>
          </a:p>
          <a:p>
            <a:pPr marL="411480" marR="132715" indent="-351790">
              <a:lnSpc>
                <a:spcPct val="113300"/>
              </a:lnSpc>
              <a:buFont typeface="Arial MT"/>
              <a:buChar char="●"/>
              <a:tabLst>
                <a:tab pos="412115" algn="l"/>
                <a:tab pos="412750" algn="l"/>
              </a:tabLst>
            </a:pPr>
            <a:r>
              <a:rPr b="1" spc="-20" dirty="0">
                <a:latin typeface="Times New Roman"/>
                <a:cs typeface="Times New Roman"/>
              </a:rPr>
              <a:t>результат</a:t>
            </a:r>
            <a:r>
              <a:rPr b="1" spc="-10" dirty="0">
                <a:latin typeface="Times New Roman"/>
                <a:cs typeface="Times New Roman"/>
              </a:rPr>
              <a:t> </a:t>
            </a:r>
            <a:r>
              <a:rPr dirty="0"/>
              <a:t>– те, </a:t>
            </a:r>
            <a:r>
              <a:rPr spc="-5" dirty="0"/>
              <a:t>що дає </a:t>
            </a:r>
            <a:r>
              <a:rPr spc="-10" dirty="0"/>
              <a:t>дітям</a:t>
            </a:r>
            <a:r>
              <a:rPr spc="-5" dirty="0"/>
              <a:t> </a:t>
            </a:r>
            <a:r>
              <a:rPr spc="-10" dirty="0"/>
              <a:t>змогу</a:t>
            </a:r>
            <a:r>
              <a:rPr spc="-5" dirty="0"/>
              <a:t> </a:t>
            </a:r>
            <a:r>
              <a:rPr spc="-10" dirty="0"/>
              <a:t>застосувати,</a:t>
            </a:r>
            <a:r>
              <a:rPr dirty="0"/>
              <a:t> </a:t>
            </a:r>
            <a:r>
              <a:rPr spc="-5" dirty="0"/>
              <a:t>закріпити, </a:t>
            </a:r>
            <a:r>
              <a:rPr spc="-15" dirty="0"/>
              <a:t>поглибити</a:t>
            </a:r>
            <a:r>
              <a:rPr spc="-5" dirty="0"/>
              <a:t> </a:t>
            </a:r>
            <a:r>
              <a:rPr dirty="0"/>
              <a:t>і</a:t>
            </a:r>
            <a:r>
              <a:rPr spc="-5" dirty="0"/>
              <a:t> </a:t>
            </a:r>
            <a:r>
              <a:rPr spc="-10" dirty="0"/>
              <a:t>вдосконалити </a:t>
            </a:r>
            <a:r>
              <a:rPr spc="-385" dirty="0"/>
              <a:t> </a:t>
            </a:r>
            <a:r>
              <a:rPr spc="-15" dirty="0"/>
              <a:t>набуті</a:t>
            </a:r>
            <a:r>
              <a:rPr spc="-5" dirty="0"/>
              <a:t> знання, </a:t>
            </a:r>
            <a:r>
              <a:rPr spc="-10" dirty="0"/>
              <a:t>уміння,</a:t>
            </a:r>
            <a:r>
              <a:rPr spc="-5" dirty="0"/>
              <a:t> навички;</a:t>
            </a:r>
          </a:p>
          <a:p>
            <a:pPr marL="411480" marR="5080" indent="-351790">
              <a:lnSpc>
                <a:spcPct val="113300"/>
              </a:lnSpc>
              <a:buFont typeface="Arial MT"/>
              <a:buChar char="●"/>
              <a:tabLst>
                <a:tab pos="412115" algn="l"/>
                <a:tab pos="412750" algn="l"/>
              </a:tabLst>
            </a:pPr>
            <a:r>
              <a:rPr b="1" dirty="0">
                <a:latin typeface="Times New Roman"/>
                <a:cs typeface="Times New Roman"/>
              </a:rPr>
              <a:t>освітнє</a:t>
            </a:r>
            <a:r>
              <a:rPr b="1" spc="5" dirty="0">
                <a:latin typeface="Times New Roman"/>
                <a:cs typeface="Times New Roman"/>
              </a:rPr>
              <a:t> </a:t>
            </a:r>
            <a:r>
              <a:rPr b="1" spc="-10" dirty="0">
                <a:latin typeface="Times New Roman"/>
                <a:cs typeface="Times New Roman"/>
              </a:rPr>
              <a:t>середовище</a:t>
            </a:r>
            <a:r>
              <a:rPr b="1" spc="10" dirty="0">
                <a:latin typeface="Times New Roman"/>
                <a:cs typeface="Times New Roman"/>
              </a:rPr>
              <a:t> </a:t>
            </a:r>
            <a:r>
              <a:rPr dirty="0"/>
              <a:t>–</a:t>
            </a:r>
            <a:r>
              <a:rPr spc="5" dirty="0"/>
              <a:t> </a:t>
            </a:r>
            <a:r>
              <a:rPr spc="-5" dirty="0"/>
              <a:t>як</a:t>
            </a:r>
            <a:r>
              <a:rPr spc="5" dirty="0"/>
              <a:t> </a:t>
            </a:r>
            <a:r>
              <a:rPr spc="-15" dirty="0"/>
              <a:t>відбувається</a:t>
            </a:r>
            <a:r>
              <a:rPr dirty="0"/>
              <a:t> </a:t>
            </a:r>
            <a:r>
              <a:rPr spc="-5" dirty="0"/>
              <a:t>робота</a:t>
            </a:r>
            <a:r>
              <a:rPr spc="5" dirty="0"/>
              <a:t> </a:t>
            </a:r>
            <a:r>
              <a:rPr spc="-5" dirty="0"/>
              <a:t>на</a:t>
            </a:r>
            <a:r>
              <a:rPr dirty="0"/>
              <a:t> уроці,</a:t>
            </a:r>
            <a:r>
              <a:rPr spc="10" dirty="0"/>
              <a:t> </a:t>
            </a:r>
            <a:r>
              <a:rPr spc="-15" dirty="0"/>
              <a:t>яка</a:t>
            </a:r>
            <a:r>
              <a:rPr spc="5" dirty="0"/>
              <a:t> </a:t>
            </a:r>
            <a:r>
              <a:rPr spc="-15" dirty="0"/>
              <a:t>психологічна</a:t>
            </a:r>
            <a:r>
              <a:rPr dirty="0"/>
              <a:t> </a:t>
            </a:r>
            <a:r>
              <a:rPr spc="-5" dirty="0"/>
              <a:t>атмосфера</a:t>
            </a:r>
            <a:r>
              <a:rPr spc="5" dirty="0"/>
              <a:t> </a:t>
            </a:r>
            <a:r>
              <a:rPr spc="-5" dirty="0"/>
              <a:t>на </a:t>
            </a:r>
            <a:r>
              <a:rPr spc="-385" dirty="0"/>
              <a:t> </a:t>
            </a:r>
            <a:r>
              <a:rPr spc="-10" dirty="0"/>
              <a:t>ньому </a:t>
            </a:r>
            <a:r>
              <a:rPr spc="-5" dirty="0"/>
              <a:t>панує.</a:t>
            </a:r>
          </a:p>
        </p:txBody>
      </p:sp>
    </p:spTree>
    <p:extLst>
      <p:ext uri="{BB962C8B-B14F-4D97-AF65-F5344CB8AC3E}">
        <p14:creationId xmlns:p14="http://schemas.microsoft.com/office/powerpoint/2010/main" val="28861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2"/>
          <p:cNvSpPr>
            <a:spLocks noChangeArrowheads="1"/>
          </p:cNvSpPr>
          <p:nvPr/>
        </p:nvSpPr>
        <p:spPr bwMode="auto">
          <a:xfrm>
            <a:off x="571500" y="587376"/>
            <a:ext cx="819626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latin typeface="Calibri" pitchFamily="34" charset="0"/>
              </a:rPr>
              <a:t>Висновки та </a:t>
            </a:r>
            <a:r>
              <a:rPr lang="uk-UA" sz="2000" b="1" dirty="0" smtClean="0">
                <a:latin typeface="Calibri" pitchFamily="34" charset="0"/>
              </a:rPr>
              <a:t>рекомендації використання універсального </a:t>
            </a:r>
          </a:p>
          <a:p>
            <a:pPr algn="ctr">
              <a:defRPr/>
            </a:pPr>
            <a:r>
              <a:rPr lang="uk-UA" sz="2000" b="1" dirty="0" smtClean="0">
                <a:latin typeface="Calibri" pitchFamily="34" charset="0"/>
              </a:rPr>
              <a:t>дизайну у </a:t>
            </a:r>
            <a:r>
              <a:rPr lang="uk-UA" sz="2000" b="1" dirty="0">
                <a:latin typeface="Calibri" pitchFamily="34" charset="0"/>
              </a:rPr>
              <a:t>сфері освіти:</a:t>
            </a:r>
          </a:p>
          <a:p>
            <a:pPr>
              <a:defRPr/>
            </a:pPr>
            <a:endParaRPr lang="uk-UA" sz="2000" dirty="0">
              <a:latin typeface="Calibri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dirty="0" smtClean="0">
                <a:latin typeface="+mn-lt"/>
              </a:rPr>
              <a:t>змінює </a:t>
            </a:r>
            <a:r>
              <a:rPr lang="uk-UA" dirty="0">
                <a:latin typeface="+mn-lt"/>
              </a:rPr>
              <a:t>стереотипи і підходи до викладання та навчання;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dirty="0">
                <a:latin typeface="+mn-lt"/>
              </a:rPr>
              <a:t> визнає право кожної людини на освіту без будь-яких обмежень;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dirty="0">
                <a:latin typeface="+mn-lt"/>
              </a:rPr>
              <a:t> змінює навчальний процес і середовище, а не вихованця, учня, студента;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dirty="0">
                <a:latin typeface="+mn-lt"/>
              </a:rPr>
              <a:t> підтримує міждисциплінарний підхід за участі широкого кола фахівців;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dirty="0">
                <a:latin typeface="+mn-lt"/>
              </a:rPr>
              <a:t> підтримує гнучкість програм, різні навчальні методики та проведення відповідного оцінювання, зважаючи на різноманіття потреб учнів, студентів;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dirty="0">
                <a:latin typeface="+mn-lt"/>
              </a:rPr>
              <a:t> вимагає від вчителів, фахівців, адміністрацій шкіл, розуміння того, яким чином краще інтегрувати нові навчальні методики, допоміжні технологічні процеси підтримки усіх учнів, які навчаються у загальноосвітніх та професійних  закладах.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9" y="260648"/>
            <a:ext cx="468052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Список літератури:</a:t>
            </a:r>
            <a:endParaRPr lang="ru-RU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68" y="1020208"/>
            <a:ext cx="6554941" cy="5145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4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9" y="260648"/>
            <a:ext cx="468052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Список літератури:</a:t>
            </a:r>
            <a:endParaRPr lang="ru-RU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052514"/>
            <a:ext cx="69913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1828800" y="1855748"/>
            <a:ext cx="51313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Calibri" pitchFamily="34" charset="0"/>
              </a:rPr>
              <a:t>Дякую за увагу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9463" y="839788"/>
            <a:ext cx="8221662" cy="44627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atin typeface="+mn-lt"/>
                <a:cs typeface="+mn-cs"/>
              </a:rPr>
              <a:t>Мета універсального дизайну в освітній галузі: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latin typeface="+mn-lt"/>
              <a:cs typeface="+mn-cs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dirty="0">
                <a:latin typeface="+mn-lt"/>
                <a:cs typeface="+mn-cs"/>
              </a:rPr>
              <a:t>усуваємо бар’єри у системі освіти та системі підтримки;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dirty="0">
                <a:latin typeface="+mn-lt"/>
                <a:cs typeface="+mn-cs"/>
              </a:rPr>
              <a:t>визнаємо, що діяльність ґрунтується на правах людини та принципах рівності;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dirty="0">
                <a:latin typeface="+mn-lt"/>
                <a:cs typeface="+mn-cs"/>
              </a:rPr>
              <a:t>маємо більше шансів надавати підтримку під час навчання тим вихованцям, учням/студентам, які мають особливі освітні потреби та сприяємо розвитку їх сильних сторін і талантів дитини ;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dirty="0">
                <a:latin typeface="+mn-lt"/>
                <a:cs typeface="+mn-cs"/>
              </a:rPr>
              <a:t>готуємо всіх дітей до життя в інклюзивному суспільстві, якому властива </a:t>
            </a:r>
            <a:r>
              <a:rPr lang="uk-UA" sz="2000" dirty="0" smtClean="0">
                <a:latin typeface="+mn-lt"/>
                <a:cs typeface="+mn-cs"/>
              </a:rPr>
              <a:t>толерантність.</a:t>
            </a:r>
            <a:endParaRPr lang="uk-UA" sz="2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627063" y="642938"/>
            <a:ext cx="7856537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uk-UA" sz="2400" b="1" dirty="0">
                <a:latin typeface="Calibri" pitchFamily="34" charset="0"/>
              </a:rPr>
              <a:t>Універсальний дизайн потрібний усім, </a:t>
            </a:r>
            <a:endParaRPr lang="uk-UA" sz="2400" b="1" dirty="0"/>
          </a:p>
          <a:p>
            <a:pPr algn="ctr">
              <a:lnSpc>
                <a:spcPct val="150000"/>
              </a:lnSpc>
              <a:defRPr/>
            </a:pPr>
            <a:r>
              <a:rPr lang="uk-UA" sz="2400" b="1" dirty="0">
                <a:latin typeface="Calibri" pitchFamily="34" charset="0"/>
              </a:rPr>
              <a:t>та особливо: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sz="2000" dirty="0">
                <a:latin typeface="+mn-lt"/>
              </a:rPr>
              <a:t> Дітям з особливо освітніми потребами;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sz="2000" dirty="0">
                <a:latin typeface="+mn-lt"/>
              </a:rPr>
              <a:t> Людям з низькім чи високим зростом;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sz="2000" dirty="0">
                <a:latin typeface="+mn-lt"/>
              </a:rPr>
              <a:t> Педагогам, які мають інвалідність, але хочуть займатися улюбленою справою;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sz="2000" dirty="0">
                <a:latin typeface="+mn-lt"/>
              </a:rPr>
              <a:t> Батькам, які мають інвалідність</a:t>
            </a:r>
            <a:r>
              <a:rPr lang="uk-UA" sz="2000" dirty="0" smtClean="0">
                <a:latin typeface="+mn-lt"/>
              </a:rPr>
              <a:t>;</a:t>
            </a:r>
            <a:endParaRPr lang="uk-UA" sz="2000" dirty="0">
              <a:latin typeface="+mn-lt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sz="2000" dirty="0">
                <a:latin typeface="+mn-lt"/>
              </a:rPr>
              <a:t> Представникам громадських організацій, які опікуються особами з обмеженими функціональними </a:t>
            </a:r>
            <a:r>
              <a:rPr lang="uk-UA" sz="2000" dirty="0" smtClean="0">
                <a:latin typeface="+mn-lt"/>
              </a:rPr>
              <a:t>можливостями;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uk-UA" sz="2000" dirty="0" smtClean="0">
                <a:latin typeface="+mn-lt"/>
              </a:rPr>
              <a:t> Представникам публічної влади (для проведення семінарів, тренінгів, тощо з різних питань).</a:t>
            </a:r>
            <a:endParaRPr lang="uk-UA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5134"/>
            <a:ext cx="9144000" cy="5983393"/>
            <a:chOff x="0" y="656350"/>
            <a:chExt cx="9144000" cy="4487545"/>
          </a:xfrm>
        </p:grpSpPr>
        <p:sp>
          <p:nvSpPr>
            <p:cNvPr id="3" name="object 3"/>
            <p:cNvSpPr/>
            <p:nvPr/>
          </p:nvSpPr>
          <p:spPr>
            <a:xfrm>
              <a:off x="0" y="764950"/>
              <a:ext cx="9144000" cy="4378960"/>
            </a:xfrm>
            <a:custGeom>
              <a:avLst/>
              <a:gdLst/>
              <a:ahLst/>
              <a:cxnLst/>
              <a:rect l="l" t="t" r="r" b="b"/>
              <a:pathLst>
                <a:path w="9144000" h="4378960">
                  <a:moveTo>
                    <a:pt x="0" y="4378549"/>
                  </a:moveTo>
                  <a:lnTo>
                    <a:pt x="9143999" y="437854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4378549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6350"/>
              <a:ext cx="9143999" cy="108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1890" y="947533"/>
            <a:ext cx="6841490" cy="8130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600" spc="-10" dirty="0"/>
              <a:t>Архітектурна </a:t>
            </a:r>
            <a:r>
              <a:rPr sz="2600" dirty="0"/>
              <a:t>доступність</a:t>
            </a:r>
            <a:r>
              <a:rPr sz="2600" spc="-5" dirty="0"/>
              <a:t> закладу</a:t>
            </a:r>
            <a:r>
              <a:rPr sz="2600" spc="-10" dirty="0"/>
              <a:t> </a:t>
            </a:r>
            <a:r>
              <a:rPr sz="2600" spc="-5" dirty="0"/>
              <a:t>світи</a:t>
            </a:r>
            <a:r>
              <a:rPr sz="2600" spc="-10" dirty="0"/>
              <a:t> </a:t>
            </a:r>
            <a:r>
              <a:rPr sz="2600" spc="-5" dirty="0"/>
              <a:t>повинна</a:t>
            </a:r>
            <a:r>
              <a:rPr sz="2600" spc="-10" dirty="0"/>
              <a:t> забезпечуватися:</a:t>
            </a:r>
            <a:endParaRPr sz="2600" dirty="0"/>
          </a:p>
        </p:txBody>
      </p:sp>
      <p:sp>
        <p:nvSpPr>
          <p:cNvPr id="6" name="object 6"/>
          <p:cNvSpPr txBox="1"/>
          <p:nvPr/>
        </p:nvSpPr>
        <p:spPr>
          <a:xfrm>
            <a:off x="425917" y="1896251"/>
            <a:ext cx="8272780" cy="278281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57834" indent="-445770">
              <a:lnSpc>
                <a:spcPct val="100000"/>
              </a:lnSpc>
              <a:spcBef>
                <a:spcPts val="1300"/>
              </a:spcBef>
              <a:buFont typeface="Arial MT"/>
              <a:buChar char="●"/>
              <a:tabLst>
                <a:tab pos="457834" algn="l"/>
                <a:tab pos="458470" algn="l"/>
              </a:tabLst>
            </a:pP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фізичною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можливістю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і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зручністю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потрапляння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до закладу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освіти;</a:t>
            </a:r>
            <a:endParaRPr sz="2000">
              <a:latin typeface="Times New Roman"/>
              <a:cs typeface="Times New Roman"/>
            </a:endParaRPr>
          </a:p>
          <a:p>
            <a:pPr marL="394335" marR="784225" indent="-382270">
              <a:lnSpc>
                <a:spcPct val="150000"/>
              </a:lnSpc>
              <a:buClr>
                <a:srgbClr val="0000FF"/>
              </a:buClr>
              <a:buFont typeface="Arial MT"/>
              <a:buChar char="●"/>
              <a:tabLst>
                <a:tab pos="457834" algn="l"/>
                <a:tab pos="458470" algn="l"/>
              </a:tabLst>
            </a:pPr>
            <a:r>
              <a:rPr dirty="0"/>
              <a:t>	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фізичною </a:t>
            </a:r>
            <a:r>
              <a:rPr sz="2000" spc="-15" dirty="0">
                <a:solidFill>
                  <a:srgbClr val="0000FF"/>
                </a:solidFill>
                <a:latin typeface="Times New Roman"/>
                <a:cs typeface="Times New Roman"/>
              </a:rPr>
              <a:t>безпекою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при пересуванні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закладі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освіти,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прилеглою </a:t>
            </a:r>
            <a:r>
              <a:rPr sz="2000" spc="-4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територією, під час отримання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освітніх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послуг;</a:t>
            </a:r>
            <a:endParaRPr sz="2000">
              <a:latin typeface="Times New Roman"/>
              <a:cs typeface="Times New Roman"/>
            </a:endParaRPr>
          </a:p>
          <a:p>
            <a:pPr marL="394335" marR="5080" indent="-382270">
              <a:lnSpc>
                <a:spcPct val="150000"/>
              </a:lnSpc>
              <a:buClr>
                <a:srgbClr val="0000FF"/>
              </a:buClr>
              <a:buFont typeface="Arial MT"/>
              <a:buChar char="●"/>
              <a:tabLst>
                <a:tab pos="521334" algn="l"/>
                <a:tab pos="521970" algn="l"/>
              </a:tabLst>
            </a:pPr>
            <a:r>
              <a:rPr dirty="0"/>
              <a:t>	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можливістю вільного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отримання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інформації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про заклад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освіти й освітні </a:t>
            </a:r>
            <a:r>
              <a:rPr sz="2000" spc="-484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послуги,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що надаються;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вільною навігацію 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(орієнтуванням)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у 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закладі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освіти</a:t>
            </a:r>
            <a:r>
              <a:rPr sz="2000" spc="-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0000FF"/>
                </a:solidFill>
                <a:latin typeface="Times New Roman"/>
                <a:cs typeface="Times New Roman"/>
              </a:rPr>
              <a:t>та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00FF"/>
                </a:solidFill>
                <a:latin typeface="Times New Roman"/>
                <a:cs typeface="Times New Roman"/>
              </a:rPr>
              <a:t>прилеглою</a:t>
            </a:r>
            <a:r>
              <a:rPr sz="2000" spc="-5" dirty="0">
                <a:solidFill>
                  <a:srgbClr val="0000FF"/>
                </a:solidFill>
                <a:latin typeface="Times New Roman"/>
                <a:cs typeface="Times New Roman"/>
              </a:rPr>
              <a:t> територією.</a:t>
            </a:r>
            <a:endParaRPr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73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1646238" y="1733550"/>
            <a:ext cx="575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dirty="0">
              <a:latin typeface="Calibri" pitchFamily="34" charset="0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1757363" y="531813"/>
            <a:ext cx="68754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400" b="1" dirty="0">
                <a:latin typeface="Calibri" pitchFamily="34" charset="0"/>
              </a:rPr>
              <a:t>Принципи універсального дизайну</a:t>
            </a:r>
          </a:p>
          <a:p>
            <a:pPr algn="ctr">
              <a:lnSpc>
                <a:spcPct val="150000"/>
              </a:lnSpc>
              <a:buFont typeface="Calibri Light" pitchFamily="34" charset="0"/>
              <a:buAutoNum type="arabicPeriod"/>
            </a:pPr>
            <a:endParaRPr lang="ru-RU" sz="24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ru-RU" sz="2000" dirty="0"/>
              <a:t> </a:t>
            </a:r>
            <a:r>
              <a:rPr lang="ru-RU" sz="2000" dirty="0">
                <a:latin typeface="Calibri" pitchFamily="34" charset="0"/>
              </a:rPr>
              <a:t>Принцип </a:t>
            </a:r>
            <a:r>
              <a:rPr lang="uk-UA" sz="2000" dirty="0">
                <a:latin typeface="Calibri" pitchFamily="34" charset="0"/>
              </a:rPr>
              <a:t>рівності та доступності </a:t>
            </a:r>
            <a:r>
              <a:rPr lang="uk-UA" sz="2000" dirty="0" smtClean="0">
                <a:latin typeface="Calibri" pitchFamily="34" charset="0"/>
              </a:rPr>
              <a:t>середовища. </a:t>
            </a:r>
            <a:endParaRPr lang="uk-UA" sz="20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uk-UA" sz="2000" dirty="0"/>
              <a:t> </a:t>
            </a:r>
            <a:r>
              <a:rPr lang="uk-UA" sz="2000" dirty="0">
                <a:latin typeface="Calibri" pitchFamily="34" charset="0"/>
              </a:rPr>
              <a:t>Гнучкість у використанні середовищ</a:t>
            </a:r>
            <a:r>
              <a:rPr lang="ru-RU" sz="2000" dirty="0" smtClean="0">
                <a:latin typeface="Calibri" pitchFamily="34" charset="0"/>
              </a:rPr>
              <a:t>а. </a:t>
            </a:r>
            <a:endParaRPr lang="en-US" sz="20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ru-RU" sz="2000" dirty="0"/>
              <a:t> </a:t>
            </a:r>
            <a:r>
              <a:rPr lang="ru-RU" sz="2000" dirty="0">
                <a:latin typeface="Calibri" pitchFamily="34" charset="0"/>
              </a:rPr>
              <a:t>Простота та </a:t>
            </a:r>
            <a:r>
              <a:rPr lang="uk-UA" sz="2000" dirty="0">
                <a:latin typeface="Calibri" pitchFamily="34" charset="0"/>
              </a:rPr>
              <a:t>інтуїтивність </a:t>
            </a:r>
            <a:r>
              <a:rPr lang="uk-UA" sz="2000" dirty="0" smtClean="0">
                <a:latin typeface="Calibri" pitchFamily="34" charset="0"/>
              </a:rPr>
              <a:t>використання. </a:t>
            </a:r>
            <a:endParaRPr lang="uk-UA" sz="20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uk-UA" sz="2000" dirty="0"/>
              <a:t> </a:t>
            </a:r>
            <a:r>
              <a:rPr lang="uk-UA" sz="2000" dirty="0">
                <a:latin typeface="Calibri" pitchFamily="34" charset="0"/>
              </a:rPr>
              <a:t>Доступне виклад</a:t>
            </a:r>
            <a:r>
              <a:rPr lang="uk-UA" sz="2000" dirty="0"/>
              <a:t>а</a:t>
            </a:r>
            <a:r>
              <a:rPr lang="uk-UA" sz="2000" dirty="0">
                <a:latin typeface="Calibri" pitchFamily="34" charset="0"/>
              </a:rPr>
              <a:t>ння  </a:t>
            </a:r>
            <a:r>
              <a:rPr lang="uk-UA" sz="2000" dirty="0" smtClean="0">
                <a:latin typeface="Calibri" pitchFamily="34" charset="0"/>
              </a:rPr>
              <a:t>інформації. </a:t>
            </a:r>
            <a:endParaRPr lang="uk-UA" sz="20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uk-UA" sz="2000" dirty="0"/>
              <a:t> </a:t>
            </a:r>
            <a:r>
              <a:rPr lang="uk-UA" sz="2000" dirty="0">
                <a:latin typeface="Calibri" pitchFamily="34" charset="0"/>
              </a:rPr>
              <a:t>Терпимість до помилок</a:t>
            </a:r>
            <a:r>
              <a:rPr lang="uk-UA" sz="2000" dirty="0"/>
              <a:t> </a:t>
            </a:r>
            <a:r>
              <a:rPr lang="uk-UA" sz="2000" dirty="0">
                <a:latin typeface="Calibri" pitchFamily="34" charset="0"/>
              </a:rPr>
              <a:t> </a:t>
            </a:r>
            <a:r>
              <a:rPr lang="uk-UA" sz="2000" dirty="0" smtClean="0">
                <a:latin typeface="Calibri" pitchFamily="34" charset="0"/>
              </a:rPr>
              <a:t>користувачів. </a:t>
            </a:r>
            <a:endParaRPr lang="uk-UA" sz="20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uk-UA" sz="2000" dirty="0"/>
              <a:t> </a:t>
            </a:r>
            <a:r>
              <a:rPr lang="uk-UA" sz="2000" dirty="0">
                <a:latin typeface="Calibri" pitchFamily="34" charset="0"/>
              </a:rPr>
              <a:t>Малі фізичні </a:t>
            </a:r>
            <a:r>
              <a:rPr lang="uk-UA" sz="2000" dirty="0" smtClean="0">
                <a:latin typeface="Calibri" pitchFamily="34" charset="0"/>
              </a:rPr>
              <a:t>зусилля.  </a:t>
            </a:r>
            <a:endParaRPr lang="uk-UA" sz="20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Calibri Light" pitchFamily="34" charset="0"/>
              <a:buAutoNum type="arabicPeriod"/>
            </a:pPr>
            <a:r>
              <a:rPr lang="uk-UA" sz="2000" dirty="0"/>
              <a:t> </a:t>
            </a:r>
            <a:r>
              <a:rPr lang="uk-UA" sz="2000" dirty="0">
                <a:latin typeface="Calibri" pitchFamily="34" charset="0"/>
              </a:rPr>
              <a:t>Наявність необхідного простору при різних підходах до </a:t>
            </a:r>
            <a:r>
              <a:rPr lang="uk-UA" sz="2000" dirty="0" smtClean="0">
                <a:latin typeface="Calibri" pitchFamily="34" charset="0"/>
              </a:rPr>
              <a:t>навчання.</a:t>
            </a:r>
            <a:endParaRPr lang="uk-UA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3"/>
          <p:cNvSpPr>
            <a:spLocks noChangeArrowheads="1"/>
          </p:cNvSpPr>
          <p:nvPr/>
        </p:nvSpPr>
        <p:spPr bwMode="auto">
          <a:xfrm>
            <a:off x="1343025" y="174625"/>
            <a:ext cx="7424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1. </a:t>
            </a:r>
            <a:r>
              <a:rPr lang="uk-UA" sz="2400" b="1" dirty="0">
                <a:latin typeface="Calibri" pitchFamily="34" charset="0"/>
              </a:rPr>
              <a:t>Принцип рівності та доступності середовища </a:t>
            </a:r>
          </a:p>
        </p:txBody>
      </p:sp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727075" y="709613"/>
            <a:ext cx="7985125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Відсутність сходів до будівлі;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Поручні різних рівнів в транспорті та в будівлях;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Навчальні матеріали підготовлені для використані учнями та вихованцями з різними функціональними порушеннями;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Титрування або переклад на жестову мову інформаційних </a:t>
            </a:r>
            <a:r>
              <a:rPr lang="uk-UA" dirty="0" smtClean="0">
                <a:latin typeface="Calibri" pitchFamily="34" charset="0"/>
              </a:rPr>
              <a:t>повідомлень.</a:t>
            </a:r>
            <a:endParaRPr lang="uk-UA" dirty="0">
              <a:latin typeface="Calibri" pitchFamily="34" charset="0"/>
            </a:endParaRPr>
          </a:p>
        </p:txBody>
      </p:sp>
      <p:pic>
        <p:nvPicPr>
          <p:cNvPr id="18435" name="Picture 2" descr="Мінрегіон унормував вимоги до пандусі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525" y="4422775"/>
            <a:ext cx="34591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Туалет для инвалидов и пожилых людей: правила переоборудова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4688" y="3000375"/>
            <a:ext cx="31432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4"/>
          <a:srcRect l="19044"/>
          <a:stretch>
            <a:fillRect/>
          </a:stretch>
        </p:blipFill>
        <p:spPr bwMode="auto">
          <a:xfrm>
            <a:off x="195263" y="3190875"/>
            <a:ext cx="2989262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2347913" y="215900"/>
            <a:ext cx="556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>
                <a:latin typeface="Calibri" pitchFamily="34" charset="0"/>
              </a:rPr>
              <a:t>2. Гнучкість у використанні середовища </a:t>
            </a:r>
          </a:p>
        </p:txBody>
      </p:sp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312738" y="3708400"/>
            <a:ext cx="6316662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Автобус із підйомником або висувним пристроєм для</a:t>
            </a:r>
            <a:r>
              <a:rPr lang="uk-UA" dirty="0"/>
              <a:t> </a:t>
            </a:r>
            <a:r>
              <a:rPr lang="uk-UA" dirty="0" smtClean="0">
                <a:latin typeface="Calibri" pitchFamily="34" charset="0"/>
              </a:rPr>
              <a:t>заїзду.</a:t>
            </a:r>
            <a:endParaRPr lang="uk-UA" dirty="0"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Шкільні парти та стільці, які регулюють</a:t>
            </a:r>
            <a:r>
              <a:rPr lang="uk-UA" dirty="0"/>
              <a:t>ся</a:t>
            </a:r>
            <a:r>
              <a:rPr lang="uk-UA" dirty="0">
                <a:latin typeface="Calibri" pitchFamily="34" charset="0"/>
              </a:rPr>
              <a:t> за </a:t>
            </a:r>
            <a:r>
              <a:rPr lang="uk-UA" dirty="0" smtClean="0">
                <a:latin typeface="Calibri" pitchFamily="34" charset="0"/>
              </a:rPr>
              <a:t>висотою.</a:t>
            </a:r>
            <a:endParaRPr lang="uk-UA" dirty="0">
              <a:latin typeface="Calibri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Ручка на дверях важільного типу, для людей які мають функціональні обмеження.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uk-UA" dirty="0">
                <a:latin typeface="Calibri" pitchFamily="34" charset="0"/>
              </a:rPr>
              <a:t>Різні варіанти входу – сходи, ліфт, </a:t>
            </a:r>
            <a:r>
              <a:rPr lang="uk-UA" dirty="0" smtClean="0">
                <a:latin typeface="Calibri" pitchFamily="34" charset="0"/>
              </a:rPr>
              <a:t>ескалатор.</a:t>
            </a:r>
            <a:endParaRPr lang="uk-UA" dirty="0">
              <a:latin typeface="Calibri" pitchFamily="34" charset="0"/>
            </a:endParaRPr>
          </a:p>
          <a:p>
            <a:pPr marL="285750" indent="-285750"/>
            <a:endParaRPr lang="uk-UA" dirty="0">
              <a:latin typeface="Calibri" pitchFamily="34" charset="0"/>
            </a:endParaRPr>
          </a:p>
        </p:txBody>
      </p:sp>
      <p:pic>
        <p:nvPicPr>
          <p:cNvPr id="19459" name="Picture 2" descr="Амурским инвалидам помогут тактильная плитка, спецавтобусы и интернет —  Амурская прав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77863"/>
            <a:ext cx="31829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Подъемник для инвалидов наклонный ручной пп-210 - Астер-Лифт, ЧПУП Гомель  (Беларусь) - купить, цена, фото"/>
          <p:cNvPicPr>
            <a:picLocks noChangeAspect="1" noChangeArrowheads="1"/>
          </p:cNvPicPr>
          <p:nvPr/>
        </p:nvPicPr>
        <p:blipFill>
          <a:blip r:embed="rId3"/>
          <a:srcRect l="13266" t="15546" r="12393" b="1544"/>
          <a:stretch>
            <a:fillRect/>
          </a:stretch>
        </p:blipFill>
        <p:spPr bwMode="auto">
          <a:xfrm>
            <a:off x="5854700" y="893763"/>
            <a:ext cx="2925763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Реабілітаційна меблі для дітей в Україні. Порівняти ціни, купити промислові  товари на маркетплейсі Prom.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438" y="4238625"/>
            <a:ext cx="241935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1313" y="1401763"/>
            <a:ext cx="29733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1075</TotalTime>
  <Words>1431</Words>
  <Application>Microsoft Office PowerPoint</Application>
  <PresentationFormat>Экран (4:3)</PresentationFormat>
  <Paragraphs>149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Office Theme</vt:lpstr>
      <vt:lpstr>Універсальний дизайн інклюзивного  освітнього середовища</vt:lpstr>
      <vt:lpstr>Презентация PowerPoint</vt:lpstr>
      <vt:lpstr>Презентация PowerPoint</vt:lpstr>
      <vt:lpstr>Презентация PowerPoint</vt:lpstr>
      <vt:lpstr>Презентация PowerPoint</vt:lpstr>
      <vt:lpstr>Архітектурна доступність закладу світи повинна забезпечуватися: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Основне призначення ресурсної  кімнати –створення комфортного простору для  організації процесу навчання дітей з ООП на основі застосування особистісно-орієнтованих  методів навчання. Приміщення ресурсної кімнати поділено за допомогою стаціонарної  меблевої перегородки на дві зони: навчально-пізнавальну і побутово-практичну.</vt:lpstr>
      <vt:lpstr>Презентация PowerPoint</vt:lpstr>
      <vt:lpstr>За умови планування простору вчителям  рекомендують передбачати різні зони:</vt:lpstr>
      <vt:lpstr>Педагогічні прийоми:</vt:lpstr>
      <vt:lpstr>Презентация PowerPoint</vt:lpstr>
      <vt:lpstr>Універсальний дизайн в освіті:</vt:lpstr>
      <vt:lpstr>Підходи щодо організації освітнього процесу</vt:lpstr>
      <vt:lpstr>Модифікації</vt:lpstr>
      <vt:lpstr>Плануючи адаптації, потрібно враховувати: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suvor</cp:lastModifiedBy>
  <cp:revision>61</cp:revision>
  <dcterms:created xsi:type="dcterms:W3CDTF">2019-02-21T15:01:25Z</dcterms:created>
  <dcterms:modified xsi:type="dcterms:W3CDTF">2023-11-01T19:42:59Z</dcterms:modified>
</cp:coreProperties>
</file>