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терина Бужимська" initials="КБ" lastIdx="1" clrIdx="0">
    <p:extLst>
      <p:ext uri="{19B8F6BF-5375-455C-9EA6-DF929625EA0E}">
        <p15:presenceInfo xmlns:p15="http://schemas.microsoft.com/office/powerpoint/2012/main" userId="354393aec046ceb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F09BD-7C79-4E3A-B185-F30BDD5108D3}" type="datetimeFigureOut">
              <a:rPr lang="uk-UA" smtClean="0"/>
              <a:t>11.11.2025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9B293-2DE0-4FA2-8B7F-7A9F575400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164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2BD7-C19F-426D-9A5A-A660FB98AE6A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4112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7D9C-4C34-4F7C-804E-47DB107BF10D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707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42C3-89AA-4310-9A38-FB485E58F19E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2699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2FB2-83F2-434D-8052-9E6B34D7C7D8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9312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FD0F-B103-46CD-B0BD-99F96CCDF68E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194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D758-9D89-4542-A645-548F3C127758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386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F87A-B490-4A53-9594-90BCAA25CD33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1580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D691-69ED-47D5-A5FD-E0B66813FC60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032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E101-5E3D-40DA-9902-99FBFF849304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8720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B8E8-F4F5-4B5E-9B3B-39112C4918A7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5123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9C956-8DB5-44B1-BF72-A04D23A085E9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828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D997-FDC2-43A3-B25D-6E1162250482}" type="datetime1">
              <a:rPr lang="uk-UA" smtClean="0"/>
              <a:t>11.11.2025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154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97CA-FB5C-4D7B-9D3C-4AF11BCD5BFF}" type="datetime1">
              <a:rPr lang="uk-UA" smtClean="0"/>
              <a:t>11.11.2025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9055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34DC-A736-4A61-8C6F-EAEE7C71D66E}" type="datetime1">
              <a:rPr lang="uk-UA" smtClean="0"/>
              <a:t>11.11.2025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875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3339-7B5E-49B0-AE4E-3445B1B88651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776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7AC3A-0341-4EC3-B70A-01C3A0F52647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857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091D1-D3DE-4BD8-BF48-ECC86F0B87C2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766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B235EF-9AFD-4500-9C0C-44A6CDA41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754156"/>
            <a:ext cx="8915399" cy="302322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ТЕМА 1.</a:t>
            </a:r>
            <a:br>
              <a:rPr lang="ru-RU" b="1" dirty="0"/>
            </a:br>
            <a:r>
              <a:rPr lang="ru-RU" b="1" dirty="0"/>
              <a:t>ВИНИКНЕННЯ, РОЗВИТОК ТА СУТНІСТЬ ПІДПРИЄМНИЦТВА</a:t>
            </a:r>
            <a:endParaRPr lang="uk-UA" b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ED023EE-ACDB-4548-81BE-2909F06C8E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/>
              <a:t>Лекція з навчальної дисципліни </a:t>
            </a:r>
            <a:r>
              <a:rPr lang="uk-UA" b="1" dirty="0" smtClean="0"/>
              <a:t>«Організація підприємницької діяльності»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515433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2DFD53AE-0CE9-4B0F-BF52-A0771CFD8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506943"/>
              </p:ext>
            </p:extLst>
          </p:nvPr>
        </p:nvGraphicFramePr>
        <p:xfrm>
          <a:off x="1492899" y="1785948"/>
          <a:ext cx="10133045" cy="3785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3610">
                  <a:extLst>
                    <a:ext uri="{9D8B030D-6E8A-4147-A177-3AD203B41FA5}">
                      <a16:colId xmlns:a16="http://schemas.microsoft.com/office/drawing/2014/main" val="2713576350"/>
                    </a:ext>
                  </a:extLst>
                </a:gridCol>
                <a:gridCol w="2492102">
                  <a:extLst>
                    <a:ext uri="{9D8B030D-6E8A-4147-A177-3AD203B41FA5}">
                      <a16:colId xmlns:a16="http://schemas.microsoft.com/office/drawing/2014/main" val="2403074737"/>
                    </a:ext>
                  </a:extLst>
                </a:gridCol>
                <a:gridCol w="6787333">
                  <a:extLst>
                    <a:ext uri="{9D8B030D-6E8A-4147-A177-3AD203B41FA5}">
                      <a16:colId xmlns:a16="http://schemas.microsoft.com/office/drawing/2014/main" val="3679828802"/>
                    </a:ext>
                  </a:extLst>
                </a:gridCol>
              </a:tblGrid>
              <a:tr h="2374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extLst>
                  <a:ext uri="{0D108BD9-81ED-4DB2-BD59-A6C34878D82A}">
                    <a16:rowId xmlns:a16="http://schemas.microsoft.com/office/drawing/2014/main" val="3433419696"/>
                  </a:ext>
                </a:extLst>
              </a:tr>
              <a:tr h="1508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5.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Ф. </a:t>
                      </a:r>
                      <a:r>
                        <a:rPr lang="uk-UA" sz="1800" dirty="0" err="1">
                          <a:effectLst/>
                        </a:rPr>
                        <a:t>Хайєк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Підприємництво передусім пов’язане з особистою свободою, яка дає людині можливість раціонально розпоряджатися своїми здібностями, знаннями, інформацією та доходами. Сутність підприємництва – це пошук та вивчення нових можливостей, характеристика поведінки, а не вид діяльності.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 anchor="ctr"/>
                </a:tc>
                <a:extLst>
                  <a:ext uri="{0D108BD9-81ED-4DB2-BD59-A6C34878D82A}">
                    <a16:rowId xmlns:a16="http://schemas.microsoft.com/office/drawing/2014/main" val="1683467688"/>
                  </a:ext>
                </a:extLst>
              </a:tr>
              <a:tr h="125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6.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Р. Хізрич,</a:t>
                      </a:r>
                      <a:endParaRPr lang="ru-RU" sz="18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М. Пітерс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Це процес створення чогось нового, що має вартість. Підприємець – це людина, яка витрачає на це весь необхідний час та сили, бере на себе весь фінансовий, психологічний та соціальний ризик, отримуючи у нагороду гроші та задоволення досягнутим.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 anchor="ctr"/>
                </a:tc>
                <a:extLst>
                  <a:ext uri="{0D108BD9-81ED-4DB2-BD59-A6C34878D82A}">
                    <a16:rowId xmlns:a16="http://schemas.microsoft.com/office/drawing/2014/main" val="3005617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6866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671CD88D-78B4-490C-B3E7-C066771F8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24982"/>
              </p:ext>
            </p:extLst>
          </p:nvPr>
        </p:nvGraphicFramePr>
        <p:xfrm>
          <a:off x="1696616" y="829659"/>
          <a:ext cx="8798767" cy="5240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1211">
                  <a:extLst>
                    <a:ext uri="{9D8B030D-6E8A-4147-A177-3AD203B41FA5}">
                      <a16:colId xmlns:a16="http://schemas.microsoft.com/office/drawing/2014/main" val="2311190483"/>
                    </a:ext>
                  </a:extLst>
                </a:gridCol>
                <a:gridCol w="2163950">
                  <a:extLst>
                    <a:ext uri="{9D8B030D-6E8A-4147-A177-3AD203B41FA5}">
                      <a16:colId xmlns:a16="http://schemas.microsoft.com/office/drawing/2014/main" val="4220602130"/>
                    </a:ext>
                  </a:extLst>
                </a:gridCol>
                <a:gridCol w="5893606">
                  <a:extLst>
                    <a:ext uri="{9D8B030D-6E8A-4147-A177-3AD203B41FA5}">
                      <a16:colId xmlns:a16="http://schemas.microsoft.com/office/drawing/2014/main" val="6223441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8379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7.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Кемпбелл Р. </a:t>
                      </a:r>
                      <a:r>
                        <a:rPr lang="uk-UA" sz="1800" dirty="0" err="1">
                          <a:effectLst/>
                        </a:rPr>
                        <a:t>Макконнелл</a:t>
                      </a:r>
                      <a:r>
                        <a:rPr lang="uk-UA" sz="1800" dirty="0">
                          <a:effectLst/>
                        </a:rPr>
                        <a:t>, </a:t>
                      </a:r>
                      <a:r>
                        <a:rPr lang="uk-UA" sz="1800" dirty="0" err="1">
                          <a:effectLst/>
                        </a:rPr>
                        <a:t>Стенли</a:t>
                      </a:r>
                      <a:r>
                        <a:rPr lang="uk-UA" sz="1800" dirty="0">
                          <a:effectLst/>
                        </a:rPr>
                        <a:t> Л. </a:t>
                      </a:r>
                      <a:r>
                        <a:rPr lang="uk-UA" sz="1800" dirty="0" err="1">
                          <a:effectLst/>
                        </a:rPr>
                        <a:t>Брю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Розкривають значення терміну підприємництво через чотири функції підприємця: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1. Підприємець бере на себе ініціативу поєднання ресурсів землі, капіталу і праці в єдиний процес виробництва товару або послуги;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2. Підприємець бере на себе трудне завдання прийняття основних рішень в процесі ведення бізнеса;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3. Підприємець – це новатор, особа, яка намагається вводити в оборот на комерційній основі нові продукти, нові виробничі технології або навіть нові форми організації бізнеса;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4. Підприємець – це людина, яка ризикує.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5109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432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95F19B5F-F9C2-40AA-9787-CF8C8444F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121361"/>
              </p:ext>
            </p:extLst>
          </p:nvPr>
        </p:nvGraphicFramePr>
        <p:xfrm>
          <a:off x="1576873" y="539839"/>
          <a:ext cx="10030409" cy="5422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4967">
                  <a:extLst>
                    <a:ext uri="{9D8B030D-6E8A-4147-A177-3AD203B41FA5}">
                      <a16:colId xmlns:a16="http://schemas.microsoft.com/office/drawing/2014/main" val="1311628699"/>
                    </a:ext>
                  </a:extLst>
                </a:gridCol>
                <a:gridCol w="2466857">
                  <a:extLst>
                    <a:ext uri="{9D8B030D-6E8A-4147-A177-3AD203B41FA5}">
                      <a16:colId xmlns:a16="http://schemas.microsoft.com/office/drawing/2014/main" val="3380719345"/>
                    </a:ext>
                  </a:extLst>
                </a:gridCol>
                <a:gridCol w="6718585">
                  <a:extLst>
                    <a:ext uri="{9D8B030D-6E8A-4147-A177-3AD203B41FA5}">
                      <a16:colId xmlns:a16="http://schemas.microsoft.com/office/drawing/2014/main" val="451702222"/>
                    </a:ext>
                  </a:extLst>
                </a:gridCol>
              </a:tblGrid>
              <a:tr h="3218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№ з/п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Автор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3286695"/>
                  </a:ext>
                </a:extLst>
              </a:tr>
              <a:tr h="1355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8.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П. Самуельсон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Підприємництво пов’язане з новаторством, а сам підприємець є сміливою людиною з оригінальним мисленням, яка добивається успішного впровадження нових ідей.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7318475"/>
                  </a:ext>
                </a:extLst>
              </a:tr>
              <a:tr h="1011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9.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П. Друкер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Підприємництво – це конкретна діяльність, змістом якої є нововведення у всіх сферах, у тому числі в управлінні.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0622944"/>
                  </a:ext>
                </a:extLst>
              </a:tr>
              <a:tr h="27337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10.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Р. Барр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Підприємництву властива не тільки творча, пошукова функція, яка пов’язана з рівнем економічної свободи суб’єктів підприємницької діяльності, але й організаторська, яка виявляється в прийнятті підприємцем самостійного рішення про організацію власної справи, в її диверсифікації, у впровадженні внутрішнього підприємництва, у формуванні підприємницького стилю управління.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9802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297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08F75B-0504-45EC-B716-354F36F79332}"/>
              </a:ext>
            </a:extLst>
          </p:cNvPr>
          <p:cNvSpPr txBox="1"/>
          <p:nvPr/>
        </p:nvSpPr>
        <p:spPr>
          <a:xfrm>
            <a:off x="1231642" y="1780600"/>
            <a:ext cx="1059024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Підприємництво</a:t>
            </a:r>
            <a:r>
              <a:rPr lang="uk-UA" sz="3200" dirty="0"/>
              <a:t> – це організаційно-господарська творчість, яка докорінним чином відрізняється від звичайної ділової активності, що ґрунтується на використанні готових перевірених схем господарювання.</a:t>
            </a:r>
          </a:p>
        </p:txBody>
      </p:sp>
    </p:spTree>
    <p:extLst>
      <p:ext uri="{BB962C8B-B14F-4D97-AF65-F5344CB8AC3E}">
        <p14:creationId xmlns:p14="http://schemas.microsoft.com/office/powerpoint/2010/main" val="2495510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2F2661-F994-41A6-AF09-B0E620B8CDF8}"/>
              </a:ext>
            </a:extLst>
          </p:cNvPr>
          <p:cNvSpPr txBox="1"/>
          <p:nvPr/>
        </p:nvSpPr>
        <p:spPr>
          <a:xfrm>
            <a:off x="1576873" y="927137"/>
            <a:ext cx="1005840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Які риси належать підприємливій особистості, а які – тільки підприємцю?</a:t>
            </a:r>
          </a:p>
          <a:p>
            <a:r>
              <a:rPr lang="uk-UA" sz="3200" dirty="0"/>
              <a:t>	генерування нових ідей ?</a:t>
            </a:r>
          </a:p>
          <a:p>
            <a:r>
              <a:rPr lang="uk-UA" sz="3200" dirty="0"/>
              <a:t>	управління діяльністю створеної компанії ?</a:t>
            </a:r>
          </a:p>
          <a:p>
            <a:r>
              <a:rPr lang="uk-UA" sz="3200" dirty="0"/>
              <a:t>	</a:t>
            </a:r>
          </a:p>
          <a:p>
            <a:r>
              <a:rPr lang="uk-UA" sz="3200" b="1" dirty="0"/>
              <a:t>Основна функція підприємця полягає у виборі перспективної ідеї, визначення способу її досягнення, а потім в реалізації її таким чином, щоб в цьому процесі продуктивність інноваційної ідеї не зменшилася, а постійно зростала.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644772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1B4D68-E6AE-499E-9C4D-C50943C00F96}"/>
              </a:ext>
            </a:extLst>
          </p:cNvPr>
          <p:cNvSpPr txBox="1"/>
          <p:nvPr/>
        </p:nvSpPr>
        <p:spPr>
          <a:xfrm>
            <a:off x="1894114" y="1343522"/>
            <a:ext cx="876144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Особливості особистості підприємця пов’язані не просто з вмінням ризикувати, а передусім з вибором інноваційної ідеї, із здатністю визначати перспективність її реалізації з точки зору, як економічного, так і соціального успіху, об’єднаних разом.</a:t>
            </a:r>
          </a:p>
        </p:txBody>
      </p:sp>
    </p:spTree>
    <p:extLst>
      <p:ext uri="{BB962C8B-B14F-4D97-AF65-F5344CB8AC3E}">
        <p14:creationId xmlns:p14="http://schemas.microsoft.com/office/powerpoint/2010/main" val="2303740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898D0A-6D6F-42FB-90F0-60AF4356D2A4}"/>
              </a:ext>
            </a:extLst>
          </p:cNvPr>
          <p:cNvSpPr txBox="1"/>
          <p:nvPr/>
        </p:nvSpPr>
        <p:spPr>
          <a:xfrm>
            <a:off x="1716833" y="1905506"/>
            <a:ext cx="945191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Потреба </a:t>
            </a:r>
            <a:r>
              <a:rPr lang="ru-RU" sz="3200" b="1" dirty="0" err="1"/>
              <a:t>суспільства</a:t>
            </a:r>
            <a:r>
              <a:rPr lang="ru-RU" sz="3200" b="1" dirty="0"/>
              <a:t> у </a:t>
            </a:r>
            <a:r>
              <a:rPr lang="ru-RU" sz="3200" b="1" dirty="0" err="1"/>
              <a:t>справжньому</a:t>
            </a:r>
            <a:r>
              <a:rPr lang="ru-RU" sz="3200" b="1" dirty="0"/>
              <a:t> </a:t>
            </a:r>
            <a:r>
              <a:rPr lang="ru-RU" sz="3200" b="1" dirty="0" err="1"/>
              <a:t>підприємництві</a:t>
            </a:r>
            <a:r>
              <a:rPr lang="ru-RU" sz="3200" b="1" dirty="0"/>
              <a:t> </a:t>
            </a:r>
            <a:r>
              <a:rPr lang="ru-RU" sz="3200" b="1" dirty="0" err="1"/>
              <a:t>ніколи</a:t>
            </a:r>
            <a:r>
              <a:rPr lang="ru-RU" sz="3200" b="1" dirty="0"/>
              <a:t> не </a:t>
            </a:r>
            <a:r>
              <a:rPr lang="ru-RU" sz="3200" b="1" dirty="0" err="1"/>
              <a:t>знижується</a:t>
            </a:r>
            <a:r>
              <a:rPr lang="ru-RU" sz="3200" b="1" dirty="0"/>
              <a:t>. </a:t>
            </a:r>
          </a:p>
          <a:p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проявляється</a:t>
            </a:r>
            <a:r>
              <a:rPr lang="ru-RU" sz="3200" dirty="0"/>
              <a:t> у </a:t>
            </a:r>
            <a:r>
              <a:rPr lang="ru-RU" sz="3200" dirty="0" err="1"/>
              <a:t>підтримці</a:t>
            </a:r>
            <a:r>
              <a:rPr lang="ru-RU" sz="3200" dirty="0"/>
              <a:t> малого та </a:t>
            </a:r>
            <a:r>
              <a:rPr lang="ru-RU" sz="3200" dirty="0" err="1"/>
              <a:t>середнього</a:t>
            </a:r>
            <a:r>
              <a:rPr lang="ru-RU" sz="3200" dirty="0"/>
              <a:t> </a:t>
            </a:r>
            <a:r>
              <a:rPr lang="ru-RU" sz="3200" dirty="0" err="1"/>
              <a:t>підприємництва</a:t>
            </a:r>
            <a:r>
              <a:rPr lang="ru-RU" sz="3200" dirty="0"/>
              <a:t> </a:t>
            </a:r>
            <a:r>
              <a:rPr lang="ru-RU" sz="3200" dirty="0" err="1"/>
              <a:t>державними</a:t>
            </a:r>
            <a:r>
              <a:rPr lang="ru-RU" sz="3200" dirty="0"/>
              <a:t> структурами,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 smtClean="0"/>
              <a:t>проявляєтся</a:t>
            </a:r>
            <a:r>
              <a:rPr lang="ru-RU" sz="3200" dirty="0" smtClean="0"/>
              <a:t> </a:t>
            </a:r>
            <a:r>
              <a:rPr lang="ru-RU" sz="3200" dirty="0"/>
              <a:t>і в </a:t>
            </a:r>
            <a:r>
              <a:rPr lang="ru-RU" sz="3200" dirty="0" err="1"/>
              <a:t>Україні</a:t>
            </a:r>
            <a:r>
              <a:rPr lang="ru-RU" sz="3200" dirty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932708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611552-AABD-4152-AEE1-00CBE518A9AF}"/>
              </a:ext>
            </a:extLst>
          </p:cNvPr>
          <p:cNvSpPr txBox="1"/>
          <p:nvPr/>
        </p:nvSpPr>
        <p:spPr>
          <a:xfrm>
            <a:off x="1483567" y="744332"/>
            <a:ext cx="997442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Основними мотивами підприємницької діяльності є: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бути незалежним в матеріальному відношенні від інших людей;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на свій розсуд розпоряджатися власним часом;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потреба самостійно визначати рівень винагороди за свою працю;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самореалізації та отримання визнання з боку оточуючих;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турбота про майбутнє своїх дітей.</a:t>
            </a:r>
          </a:p>
        </p:txBody>
      </p:sp>
    </p:spTree>
    <p:extLst>
      <p:ext uri="{BB962C8B-B14F-4D97-AF65-F5344CB8AC3E}">
        <p14:creationId xmlns:p14="http://schemas.microsoft.com/office/powerpoint/2010/main" val="3787947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A2C908-59CE-4452-9C05-F99DE51939A8}"/>
              </a:ext>
            </a:extLst>
          </p:cNvPr>
          <p:cNvSpPr txBox="1"/>
          <p:nvPr/>
        </p:nvSpPr>
        <p:spPr>
          <a:xfrm>
            <a:off x="1567545" y="843324"/>
            <a:ext cx="1042229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В сучасній науковій літературі підприємництво визначають з різних позицій: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стиль господарювання, якому притаманні принципи новаторства, </a:t>
            </a:r>
            <a:r>
              <a:rPr lang="uk-UA" sz="2800" dirty="0" err="1"/>
              <a:t>антибюрократизму</a:t>
            </a:r>
            <a:r>
              <a:rPr lang="uk-UA" sz="2800" dirty="0"/>
              <a:t>, постійної ініціативи, орієнтації на інновації;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процес організації та здійснення діяльності в умовах формування, розвитку та функціонування ринкових відносин;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процедуру планування, організації та здійснення безперервного, постійно </a:t>
            </a:r>
            <a:r>
              <a:rPr lang="uk-UA" sz="2800" dirty="0" err="1"/>
              <a:t>оновлюваного</a:t>
            </a:r>
            <a:r>
              <a:rPr lang="uk-UA" sz="2800" dirty="0"/>
              <a:t> процесу розширення виробництва товарів та послуг з метою задоволення економічних, соціальних та екологічних потреб суспільства та отримання прибутку.</a:t>
            </a:r>
          </a:p>
        </p:txBody>
      </p:sp>
    </p:spTree>
    <p:extLst>
      <p:ext uri="{BB962C8B-B14F-4D97-AF65-F5344CB8AC3E}">
        <p14:creationId xmlns:p14="http://schemas.microsoft.com/office/powerpoint/2010/main" val="2190163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044BC2-6D78-4FBE-A730-9485CD6246B6}"/>
              </a:ext>
            </a:extLst>
          </p:cNvPr>
          <p:cNvSpPr txBox="1"/>
          <p:nvPr/>
        </p:nvSpPr>
        <p:spPr>
          <a:xfrm>
            <a:off x="1629747" y="302359"/>
            <a:ext cx="10416073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Підприємництво як певний стиль і тип господарської поведінки має такі характерні риси: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мобільність, гнучкість, динамічність;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цілеспрямованість і настирливість у здійсненні бізнесу;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ініціативність, творче ставлення до справи та підприємливість;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пошук нетрадиційних рішень, нових дій у сфері бізнесу;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готовність до ризику та вміння ним управляти;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комунікативний характер діяльності;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оперативність рішень та дій;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орієнтація на потреби споживачів, їх поведінку на ринку;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дотримання морально-етичних принципів та ділового етикету.</a:t>
            </a:r>
          </a:p>
        </p:txBody>
      </p:sp>
    </p:spTree>
    <p:extLst>
      <p:ext uri="{BB962C8B-B14F-4D97-AF65-F5344CB8AC3E}">
        <p14:creationId xmlns:p14="http://schemas.microsoft.com/office/powerpoint/2010/main" val="685419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03D379-28D5-40D3-93BC-EB9727E33D65}"/>
              </a:ext>
            </a:extLst>
          </p:cNvPr>
          <p:cNvSpPr txBox="1"/>
          <p:nvPr/>
        </p:nvSpPr>
        <p:spPr>
          <a:xfrm>
            <a:off x="1604865" y="1060684"/>
            <a:ext cx="1031032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ПЛАН ЛЕКЦІЇ</a:t>
            </a:r>
          </a:p>
          <a:p>
            <a:pPr algn="ctr"/>
            <a:endParaRPr lang="uk-UA" sz="3200" dirty="0"/>
          </a:p>
          <a:p>
            <a:r>
              <a:rPr lang="uk-UA" sz="3200" dirty="0"/>
              <a:t>1.1. Історія розвитку підприємництва.</a:t>
            </a:r>
          </a:p>
          <a:p>
            <a:endParaRPr lang="uk-UA" sz="3200" dirty="0"/>
          </a:p>
          <a:p>
            <a:r>
              <a:rPr lang="uk-UA" sz="3200" dirty="0"/>
              <a:t>1.2. Сутність та роль підприємницької діяльності в суспільстві.</a:t>
            </a:r>
          </a:p>
          <a:p>
            <a:endParaRPr lang="uk-UA" sz="3200" dirty="0"/>
          </a:p>
          <a:p>
            <a:r>
              <a:rPr lang="uk-UA" sz="3200" dirty="0"/>
              <a:t>1.3. Теорії та концепції підприємництва.</a:t>
            </a:r>
          </a:p>
        </p:txBody>
      </p:sp>
    </p:spTree>
    <p:extLst>
      <p:ext uri="{BB962C8B-B14F-4D97-AF65-F5344CB8AC3E}">
        <p14:creationId xmlns:p14="http://schemas.microsoft.com/office/powerpoint/2010/main" val="15801845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8843D1-AD80-4A08-B929-CD6B4062378C}"/>
              </a:ext>
            </a:extLst>
          </p:cNvPr>
          <p:cNvSpPr txBox="1"/>
          <p:nvPr/>
        </p:nvSpPr>
        <p:spPr>
          <a:xfrm>
            <a:off x="1642188" y="428178"/>
            <a:ext cx="1029166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Основними функціями підприємницької діяльності є: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ресурсна;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інноваційна (творча);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організаційна;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стимулююча;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господарська;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управлінська;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соціальна;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особистісна;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захисна;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інші функції.</a:t>
            </a:r>
          </a:p>
        </p:txBody>
      </p:sp>
    </p:spTree>
    <p:extLst>
      <p:ext uri="{BB962C8B-B14F-4D97-AF65-F5344CB8AC3E}">
        <p14:creationId xmlns:p14="http://schemas.microsoft.com/office/powerpoint/2010/main" val="10642995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57782F-5A9A-4524-8066-C71FCEFE3B8D}"/>
              </a:ext>
            </a:extLst>
          </p:cNvPr>
          <p:cNvSpPr txBox="1"/>
          <p:nvPr/>
        </p:nvSpPr>
        <p:spPr>
          <a:xfrm>
            <a:off x="2191138" y="1825155"/>
            <a:ext cx="943324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До основних видів підприємництва відносять: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виробниче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комерційне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фінансове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консультативне підприємництво.</a:t>
            </a:r>
          </a:p>
        </p:txBody>
      </p:sp>
    </p:spTree>
    <p:extLst>
      <p:ext uri="{BB962C8B-B14F-4D97-AF65-F5344CB8AC3E}">
        <p14:creationId xmlns:p14="http://schemas.microsoft.com/office/powerpoint/2010/main" val="1071257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84D300-655E-4A51-9C17-C391CF18B520}"/>
              </a:ext>
            </a:extLst>
          </p:cNvPr>
          <p:cNvSpPr txBox="1"/>
          <p:nvPr/>
        </p:nvSpPr>
        <p:spPr>
          <a:xfrm>
            <a:off x="1604866" y="711073"/>
            <a:ext cx="1019835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1.3. Теорії та концепції підприємництва</a:t>
            </a:r>
          </a:p>
          <a:p>
            <a:endParaRPr lang="uk-UA" sz="3200" b="1" dirty="0"/>
          </a:p>
          <a:p>
            <a:endParaRPr lang="uk-UA" sz="3200" b="1" dirty="0"/>
          </a:p>
          <a:p>
            <a:r>
              <a:rPr lang="uk-UA" sz="3200" dirty="0"/>
              <a:t>Сьогодні підприємництво є одним з складних та цікавих </a:t>
            </a:r>
            <a:r>
              <a:rPr lang="uk-UA" sz="3200" b="1" dirty="0"/>
              <a:t>соціокультурних феноменів</a:t>
            </a:r>
            <a:r>
              <a:rPr lang="uk-UA" sz="3200" dirty="0"/>
              <a:t> за весь період існування людства.</a:t>
            </a:r>
          </a:p>
        </p:txBody>
      </p:sp>
    </p:spTree>
    <p:extLst>
      <p:ext uri="{BB962C8B-B14F-4D97-AF65-F5344CB8AC3E}">
        <p14:creationId xmlns:p14="http://schemas.microsoft.com/office/powerpoint/2010/main" val="1326883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8881AB-B616-4B02-ACE4-CAB213E343AD}"/>
              </a:ext>
            </a:extLst>
          </p:cNvPr>
          <p:cNvSpPr txBox="1"/>
          <p:nvPr/>
        </p:nvSpPr>
        <p:spPr>
          <a:xfrm>
            <a:off x="1212981" y="636427"/>
            <a:ext cx="991844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«Три хвилі» розвитку теорії підприємницької функції</a:t>
            </a:r>
          </a:p>
          <a:p>
            <a:pPr algn="ctr"/>
            <a:endParaRPr lang="uk-UA" sz="3200" b="1" dirty="0"/>
          </a:p>
          <a:p>
            <a:r>
              <a:rPr lang="ru-RU" sz="3200" b="1" dirty="0"/>
              <a:t>«Перша </a:t>
            </a:r>
            <a:r>
              <a:rPr lang="ru-RU" sz="3200" b="1" dirty="0" err="1"/>
              <a:t>хвиля</a:t>
            </a:r>
            <a:r>
              <a:rPr lang="ru-RU" sz="3200" b="1" dirty="0"/>
              <a:t>», </a:t>
            </a:r>
            <a:r>
              <a:rPr lang="ru-RU" sz="3200" dirty="0"/>
              <a:t>яка </a:t>
            </a:r>
            <a:r>
              <a:rPr lang="ru-RU" sz="3200" dirty="0" err="1"/>
              <a:t>виникла</a:t>
            </a:r>
            <a:r>
              <a:rPr lang="ru-RU" sz="3200" dirty="0"/>
              <a:t> </a:t>
            </a:r>
            <a:r>
              <a:rPr lang="ru-RU" sz="3200" dirty="0" err="1"/>
              <a:t>ще</a:t>
            </a:r>
            <a:r>
              <a:rPr lang="ru-RU" sz="3200" dirty="0"/>
              <a:t> у ХVIII ст., </a:t>
            </a:r>
            <a:r>
              <a:rPr lang="ru-RU" sz="3200" dirty="0" err="1"/>
              <a:t>була</a:t>
            </a:r>
            <a:r>
              <a:rPr lang="ru-RU" sz="3200" dirty="0"/>
              <a:t> </a:t>
            </a:r>
            <a:r>
              <a:rPr lang="ru-RU" sz="3200" dirty="0" err="1"/>
              <a:t>пов’язана</a:t>
            </a:r>
            <a:r>
              <a:rPr lang="ru-RU" sz="3200" dirty="0"/>
              <a:t> з </a:t>
            </a:r>
            <a:r>
              <a:rPr lang="ru-RU" sz="3200" dirty="0" err="1"/>
              <a:t>концентрацією</a:t>
            </a:r>
            <a:r>
              <a:rPr lang="ru-RU" sz="3200" dirty="0"/>
              <a:t> </a:t>
            </a:r>
            <a:r>
              <a:rPr lang="ru-RU" sz="3200" dirty="0" err="1"/>
              <a:t>уваги</a:t>
            </a:r>
            <a:r>
              <a:rPr lang="ru-RU" sz="3200" dirty="0"/>
              <a:t> на </a:t>
            </a:r>
            <a:r>
              <a:rPr lang="ru-RU" sz="3200" dirty="0" err="1"/>
              <a:t>несенні</a:t>
            </a:r>
            <a:r>
              <a:rPr lang="ru-RU" sz="3200" dirty="0"/>
              <a:t> </a:t>
            </a:r>
            <a:r>
              <a:rPr lang="ru-RU" sz="3200" dirty="0" err="1"/>
              <a:t>підприємцем</a:t>
            </a:r>
            <a:r>
              <a:rPr lang="ru-RU" sz="3200" dirty="0"/>
              <a:t> </a:t>
            </a:r>
            <a:r>
              <a:rPr lang="ru-RU" sz="3200" dirty="0" err="1"/>
              <a:t>ризику</a:t>
            </a:r>
            <a:r>
              <a:rPr lang="ru-RU" sz="3200" dirty="0"/>
              <a:t>.</a:t>
            </a:r>
          </a:p>
          <a:p>
            <a:r>
              <a:rPr lang="uk-UA" sz="3200" b="1" dirty="0"/>
              <a:t>«Друга хвиля»</a:t>
            </a:r>
            <a:r>
              <a:rPr lang="uk-UA" sz="3200" dirty="0"/>
              <a:t> в науковому осмисленні підприємництва пов’язана з виділенням </a:t>
            </a:r>
            <a:r>
              <a:rPr lang="uk-UA" sz="3200" dirty="0" err="1"/>
              <a:t>інноваційності</a:t>
            </a:r>
            <a:r>
              <a:rPr lang="uk-UA" sz="3200" dirty="0"/>
              <a:t> як його основної відмінної риси. </a:t>
            </a:r>
            <a:r>
              <a:rPr lang="uk-UA" sz="3200" b="1" dirty="0"/>
              <a:t>«Третя хвиля»</a:t>
            </a:r>
            <a:r>
              <a:rPr lang="uk-UA" sz="3200" dirty="0"/>
              <a:t> відрізняється зосередженням уваги на унікальних якостях підприємця як особистості.</a:t>
            </a:r>
          </a:p>
        </p:txBody>
      </p:sp>
    </p:spTree>
    <p:extLst>
      <p:ext uri="{BB962C8B-B14F-4D97-AF65-F5344CB8AC3E}">
        <p14:creationId xmlns:p14="http://schemas.microsoft.com/office/powerpoint/2010/main" val="2377994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7B4437-6860-4F8E-BD3C-207016287E73}"/>
              </a:ext>
            </a:extLst>
          </p:cNvPr>
          <p:cNvSpPr txBox="1"/>
          <p:nvPr/>
        </p:nvSpPr>
        <p:spPr>
          <a:xfrm>
            <a:off x="1110343" y="1905506"/>
            <a:ext cx="1045028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Сучасний етап розвитку теорії підприємництва можна віднести до </a:t>
            </a:r>
            <a:r>
              <a:rPr lang="uk-UA" sz="3200" b="1" dirty="0"/>
              <a:t>«четвертої хвилі»</a:t>
            </a:r>
            <a:r>
              <a:rPr lang="uk-UA" sz="3200" dirty="0"/>
              <a:t>, поява якої пов’язана з перенесенням акценту на управлінський аспект в аналізі дій підприємця, а відповідно, з переходом на міждисциплінарний рівень аналізу проблем підприємництва.</a:t>
            </a:r>
          </a:p>
        </p:txBody>
      </p:sp>
    </p:spTree>
    <p:extLst>
      <p:ext uri="{BB962C8B-B14F-4D97-AF65-F5344CB8AC3E}">
        <p14:creationId xmlns:p14="http://schemas.microsoft.com/office/powerpoint/2010/main" val="3627359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A49BBC-EAF6-49FC-B4B3-68F82866D114}"/>
              </a:ext>
            </a:extLst>
          </p:cNvPr>
          <p:cNvSpPr txBox="1"/>
          <p:nvPr/>
        </p:nvSpPr>
        <p:spPr>
          <a:xfrm>
            <a:off x="1202094" y="1428959"/>
            <a:ext cx="1072242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 err="1"/>
              <a:t>Аллокативне</a:t>
            </a:r>
            <a:r>
              <a:rPr lang="uk-UA" sz="3200" b="1" dirty="0"/>
              <a:t> підприємництво</a:t>
            </a:r>
            <a:r>
              <a:rPr lang="uk-UA" sz="3200" dirty="0"/>
              <a:t>, яке шляхом оптимального розміщення обмежених ресурсів досягало статичної ефективності, сьогодні уступає місце </a:t>
            </a:r>
            <a:r>
              <a:rPr lang="uk-UA" sz="3200" b="1" dirty="0"/>
              <a:t>креативному підприємництву</a:t>
            </a:r>
            <a:r>
              <a:rPr lang="uk-UA" sz="3200" dirty="0"/>
              <a:t>, яке вирішує завдання досягнення динамічної ефективності за рахунок постійного пошуку та створення нових комбінацій ресурсів.</a:t>
            </a:r>
          </a:p>
        </p:txBody>
      </p:sp>
    </p:spTree>
    <p:extLst>
      <p:ext uri="{BB962C8B-B14F-4D97-AF65-F5344CB8AC3E}">
        <p14:creationId xmlns:p14="http://schemas.microsoft.com/office/powerpoint/2010/main" val="2812493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55D3D5-28C3-4436-96C0-E0C841DCF117}"/>
              </a:ext>
            </a:extLst>
          </p:cNvPr>
          <p:cNvSpPr txBox="1"/>
          <p:nvPr/>
        </p:nvSpPr>
        <p:spPr>
          <a:xfrm>
            <a:off x="1483567" y="1677964"/>
            <a:ext cx="959187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Підприємницьке управління </a:t>
            </a:r>
            <a:r>
              <a:rPr lang="uk-UA" sz="3200" dirty="0"/>
              <a:t>стає ключовим механізмом забезпечення здатності підприємства до безперервної модернізації, а значить, забезпечує довгострокову конкурентоздатність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4072820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AEAEDA-826B-4AEE-A4D0-4325C1A47B31}"/>
              </a:ext>
            </a:extLst>
          </p:cNvPr>
          <p:cNvSpPr txBox="1"/>
          <p:nvPr/>
        </p:nvSpPr>
        <p:spPr>
          <a:xfrm>
            <a:off x="1838132" y="1677965"/>
            <a:ext cx="955454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В </a:t>
            </a:r>
            <a:r>
              <a:rPr lang="ru-RU" sz="3200" dirty="0" err="1"/>
              <a:t>сьогоднішніх</a:t>
            </a:r>
            <a:r>
              <a:rPr lang="ru-RU" sz="3200" dirty="0"/>
              <a:t> </a:t>
            </a:r>
            <a:r>
              <a:rPr lang="ru-RU" sz="3200" dirty="0" err="1"/>
              <a:t>умовах</a:t>
            </a:r>
            <a:r>
              <a:rPr lang="ru-RU" sz="3200" dirty="0"/>
              <a:t> </a:t>
            </a:r>
            <a:r>
              <a:rPr lang="ru-RU" sz="3200" dirty="0" err="1"/>
              <a:t>конкурентні</a:t>
            </a:r>
            <a:r>
              <a:rPr lang="ru-RU" sz="3200" dirty="0"/>
              <a:t> </a:t>
            </a:r>
            <a:r>
              <a:rPr lang="ru-RU" sz="3200" dirty="0" err="1"/>
              <a:t>переваги</a:t>
            </a:r>
            <a:r>
              <a:rPr lang="ru-RU" sz="3200" dirty="0"/>
              <a:t> не </a:t>
            </a:r>
            <a:r>
              <a:rPr lang="ru-RU" sz="3200" dirty="0" err="1"/>
              <a:t>можуть</a:t>
            </a:r>
            <a:r>
              <a:rPr lang="ru-RU" sz="3200" dirty="0"/>
              <a:t> </a:t>
            </a:r>
            <a:r>
              <a:rPr lang="ru-RU" sz="3200" dirty="0" err="1"/>
              <a:t>розглядатися</a:t>
            </a:r>
            <a:r>
              <a:rPr lang="ru-RU" sz="3200" dirty="0"/>
              <a:t> як </a:t>
            </a:r>
            <a:r>
              <a:rPr lang="ru-RU" sz="3200" dirty="0" err="1"/>
              <a:t>постійні</a:t>
            </a:r>
            <a:r>
              <a:rPr lang="ru-RU" sz="3200" dirty="0"/>
              <a:t>, </a:t>
            </a:r>
            <a:r>
              <a:rPr lang="ru-RU" sz="3200" dirty="0" err="1"/>
              <a:t>довгострокова</a:t>
            </a:r>
            <a:r>
              <a:rPr lang="ru-RU" sz="3200" dirty="0"/>
              <a:t> </a:t>
            </a:r>
            <a:r>
              <a:rPr lang="ru-RU" sz="3200" dirty="0" err="1"/>
              <a:t>конкурентоздатність</a:t>
            </a:r>
            <a:r>
              <a:rPr lang="ru-RU" sz="3200" dirty="0"/>
              <a:t> в </a:t>
            </a:r>
            <a:r>
              <a:rPr lang="ru-RU" sz="3200" dirty="0" err="1"/>
              <a:t>змінному</a:t>
            </a:r>
            <a:r>
              <a:rPr lang="ru-RU" sz="3200" dirty="0"/>
              <a:t> </a:t>
            </a:r>
            <a:r>
              <a:rPr lang="ru-RU" sz="3200" dirty="0" err="1"/>
              <a:t>середовищі</a:t>
            </a:r>
            <a:r>
              <a:rPr lang="ru-RU" sz="3200" dirty="0"/>
              <a:t> –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серія</a:t>
            </a:r>
            <a:r>
              <a:rPr lang="ru-RU" sz="3200" dirty="0"/>
              <a:t> </a:t>
            </a:r>
            <a:r>
              <a:rPr lang="ru-RU" sz="3200" dirty="0" err="1"/>
              <a:t>тимчасових</a:t>
            </a:r>
            <a:r>
              <a:rPr lang="ru-RU" sz="3200" dirty="0"/>
              <a:t> </a:t>
            </a:r>
            <a:r>
              <a:rPr lang="ru-RU" sz="3200" dirty="0" err="1"/>
              <a:t>переваг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основані</a:t>
            </a:r>
            <a:r>
              <a:rPr lang="ru-RU" sz="3200" dirty="0"/>
              <a:t> на </a:t>
            </a:r>
            <a:r>
              <a:rPr lang="ru-RU" sz="3200" dirty="0" err="1"/>
              <a:t>інноваціях</a:t>
            </a:r>
            <a:r>
              <a:rPr lang="ru-RU" sz="3200" dirty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087907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D1C063-2166-43D3-AB75-28894828C0AF}"/>
              </a:ext>
            </a:extLst>
          </p:cNvPr>
          <p:cNvSpPr txBox="1"/>
          <p:nvPr/>
        </p:nvSpPr>
        <p:spPr>
          <a:xfrm>
            <a:off x="1828081" y="1870344"/>
            <a:ext cx="899471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err="1"/>
              <a:t>Механізм</a:t>
            </a:r>
            <a:r>
              <a:rPr lang="ru-RU" sz="3200" b="1" dirty="0"/>
              <a:t> </a:t>
            </a:r>
            <a:r>
              <a:rPr lang="ru-RU" sz="3200" b="1" dirty="0" err="1"/>
              <a:t>внутрішнього</a:t>
            </a:r>
            <a:r>
              <a:rPr lang="ru-RU" sz="3200" b="1" dirty="0"/>
              <a:t> </a:t>
            </a:r>
            <a:r>
              <a:rPr lang="ru-RU" sz="3200" b="1" dirty="0" err="1"/>
              <a:t>підприємництва</a:t>
            </a:r>
            <a:r>
              <a:rPr lang="ru-RU" sz="3200" b="1" dirty="0"/>
              <a:t> </a:t>
            </a:r>
            <a:r>
              <a:rPr lang="ru-RU" sz="3200" b="1" dirty="0" err="1"/>
              <a:t>забезпечує</a:t>
            </a:r>
            <a:r>
              <a:rPr lang="ru-RU" sz="3200" b="1" dirty="0"/>
              <a:t> </a:t>
            </a:r>
            <a:r>
              <a:rPr lang="ru-RU" sz="3200" b="1" dirty="0" err="1"/>
              <a:t>можливість</a:t>
            </a:r>
            <a:r>
              <a:rPr lang="ru-RU" sz="3200" b="1" dirty="0"/>
              <a:t> </a:t>
            </a:r>
            <a:r>
              <a:rPr lang="ru-RU" sz="3200" b="1" dirty="0" err="1"/>
              <a:t>реалізації</a:t>
            </a:r>
            <a:r>
              <a:rPr lang="ru-RU" sz="3200" b="1" dirty="0"/>
              <a:t> </a:t>
            </a:r>
            <a:r>
              <a:rPr lang="ru-RU" sz="3200" b="1" dirty="0" err="1"/>
              <a:t>підприємницьких</a:t>
            </a:r>
            <a:r>
              <a:rPr lang="ru-RU" sz="3200" b="1" dirty="0"/>
              <a:t> </a:t>
            </a:r>
            <a:r>
              <a:rPr lang="ru-RU" sz="3200" b="1" dirty="0" err="1"/>
              <a:t>здібностей</a:t>
            </a:r>
            <a:r>
              <a:rPr lang="ru-RU" sz="3200" b="1" dirty="0"/>
              <a:t> </a:t>
            </a:r>
            <a:r>
              <a:rPr lang="ru-RU" sz="3200" b="1" dirty="0" err="1"/>
              <a:t>всіх</a:t>
            </a:r>
            <a:r>
              <a:rPr lang="ru-RU" sz="3200" b="1" dirty="0"/>
              <a:t> </a:t>
            </a:r>
            <a:r>
              <a:rPr lang="ru-RU" sz="3200" b="1" dirty="0" err="1"/>
              <a:t>членів</a:t>
            </a:r>
            <a:r>
              <a:rPr lang="ru-RU" sz="3200" b="1" dirty="0"/>
              <a:t> трудового </a:t>
            </a:r>
            <a:r>
              <a:rPr lang="ru-RU" sz="3200" b="1" dirty="0" err="1"/>
              <a:t>колективу</a:t>
            </a:r>
            <a:r>
              <a:rPr lang="ru-RU" sz="3200" b="1" dirty="0"/>
              <a:t> </a:t>
            </a:r>
            <a:r>
              <a:rPr lang="ru-RU" sz="3200" b="1" dirty="0" err="1"/>
              <a:t>організації</a:t>
            </a:r>
            <a:r>
              <a:rPr lang="ru-RU" sz="3200" dirty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641552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2EDDEE-05B5-46E2-9A82-355CE4DFD36A}"/>
              </a:ext>
            </a:extLst>
          </p:cNvPr>
          <p:cNvSpPr txBox="1"/>
          <p:nvPr/>
        </p:nvSpPr>
        <p:spPr>
          <a:xfrm>
            <a:off x="1632857" y="1206245"/>
            <a:ext cx="920931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Впровадження системи внутрішнього підприємництва передбачає наявність двох складових:</a:t>
            </a:r>
          </a:p>
          <a:p>
            <a:pPr marL="514350" indent="-514350">
              <a:buAutoNum type="arabicParenR"/>
            </a:pPr>
            <a:r>
              <a:rPr lang="uk-UA" sz="3200" dirty="0"/>
              <a:t>цілеспрямована організація мотиваційного механізму внутрішнього підприємництва</a:t>
            </a:r>
          </a:p>
          <a:p>
            <a:pPr marL="514350" indent="-514350">
              <a:buAutoNum type="arabicParenR"/>
            </a:pPr>
            <a:r>
              <a:rPr lang="uk-UA" sz="3200" dirty="0"/>
              <a:t>наявність в колективі співробітників з підприємницькими якостями.</a:t>
            </a:r>
          </a:p>
        </p:txBody>
      </p:sp>
    </p:spTree>
    <p:extLst>
      <p:ext uri="{BB962C8B-B14F-4D97-AF65-F5344CB8AC3E}">
        <p14:creationId xmlns:p14="http://schemas.microsoft.com/office/powerpoint/2010/main" val="1003718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245C30-3940-404D-A189-1F323469BD18}"/>
              </a:ext>
            </a:extLst>
          </p:cNvPr>
          <p:cNvSpPr txBox="1"/>
          <p:nvPr/>
        </p:nvSpPr>
        <p:spPr>
          <a:xfrm>
            <a:off x="2362587" y="1779141"/>
            <a:ext cx="857288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Біологічні основи життєдіяльності у поєднанні з психічними властивостями людини реалізуються в її здатності до виживання завдяки особливій властивості свідомості – </a:t>
            </a:r>
            <a:r>
              <a:rPr lang="uk-UA" sz="3200" b="1" dirty="0"/>
              <a:t>підприємливості.</a:t>
            </a:r>
          </a:p>
        </p:txBody>
      </p:sp>
    </p:spTree>
    <p:extLst>
      <p:ext uri="{BB962C8B-B14F-4D97-AF65-F5344CB8AC3E}">
        <p14:creationId xmlns:p14="http://schemas.microsoft.com/office/powerpoint/2010/main" val="37394073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919AA1-B531-4341-8641-660384BDB2D8}"/>
              </a:ext>
            </a:extLst>
          </p:cNvPr>
          <p:cNvSpPr txBox="1"/>
          <p:nvPr/>
        </p:nvSpPr>
        <p:spPr>
          <a:xfrm>
            <a:off x="1679510" y="634455"/>
            <a:ext cx="989978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Результати використання такого способу ведення діяльності, як внутрішнє підприємництво можна узагальнити в наступні характеристики:</a:t>
            </a:r>
          </a:p>
          <a:p>
            <a:r>
              <a:rPr lang="uk-UA" sz="2800" dirty="0"/>
              <a:t>1. Створення нових напрямків діяльності. </a:t>
            </a:r>
          </a:p>
          <a:p>
            <a:r>
              <a:rPr lang="uk-UA" sz="2800" dirty="0"/>
              <a:t>2. </a:t>
            </a:r>
            <a:r>
              <a:rPr lang="uk-UA" sz="2800" dirty="0" err="1"/>
              <a:t>Інноваційність</a:t>
            </a:r>
            <a:r>
              <a:rPr lang="uk-UA" sz="2800" dirty="0"/>
              <a:t>.</a:t>
            </a:r>
          </a:p>
          <a:p>
            <a:r>
              <a:rPr lang="uk-UA" sz="2800" dirty="0"/>
              <a:t>3. Самооновлення.</a:t>
            </a:r>
          </a:p>
          <a:p>
            <a:r>
              <a:rPr lang="uk-UA" sz="2800" dirty="0"/>
              <a:t>4. </a:t>
            </a:r>
            <a:r>
              <a:rPr lang="uk-UA" sz="2800" dirty="0" err="1"/>
              <a:t>Проактивність</a:t>
            </a:r>
            <a:r>
              <a:rPr lang="uk-UA" sz="2800" dirty="0"/>
              <a:t>. </a:t>
            </a:r>
          </a:p>
          <a:p>
            <a:r>
              <a:rPr lang="uk-UA" sz="2800" dirty="0"/>
              <a:t>5. Нові організаційні цінності.</a:t>
            </a:r>
          </a:p>
          <a:p>
            <a:r>
              <a:rPr lang="uk-UA" sz="2800" dirty="0"/>
              <a:t>6. Якості внутрішніх підприємців.</a:t>
            </a:r>
          </a:p>
          <a:p>
            <a:r>
              <a:rPr lang="uk-UA" sz="2800" dirty="0"/>
              <a:t>7. Підвищення швидкості прийняття управлінських рішень.</a:t>
            </a:r>
          </a:p>
          <a:p>
            <a:r>
              <a:rPr lang="uk-UA" sz="2800" dirty="0"/>
              <a:t>8. Підвищення ефективності використання ресурсів підприємства.</a:t>
            </a:r>
          </a:p>
          <a:p>
            <a:r>
              <a:rPr lang="uk-UA" sz="2800" dirty="0"/>
              <a:t>9. Підвищення темпів зростання підприємств.</a:t>
            </a:r>
          </a:p>
        </p:txBody>
      </p:sp>
    </p:spTree>
    <p:extLst>
      <p:ext uri="{BB962C8B-B14F-4D97-AF65-F5344CB8AC3E}">
        <p14:creationId xmlns:p14="http://schemas.microsoft.com/office/powerpoint/2010/main" val="15689794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D1FBBB-C0A9-4AE5-AB37-4B57B04132EA}"/>
              </a:ext>
            </a:extLst>
          </p:cNvPr>
          <p:cNvSpPr txBox="1"/>
          <p:nvPr/>
        </p:nvSpPr>
        <p:spPr>
          <a:xfrm>
            <a:off x="822035" y="1090307"/>
            <a:ext cx="1115752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Питання для обговорення</a:t>
            </a:r>
          </a:p>
          <a:p>
            <a:r>
              <a:rPr lang="uk-UA" dirty="0"/>
              <a:t>1. Характеристика першого етапу розвитку підприємництва (слайд 1, підручник с. 5-6)</a:t>
            </a:r>
          </a:p>
          <a:p>
            <a:r>
              <a:rPr lang="uk-UA" dirty="0"/>
              <a:t>2. Порівняльна характеристика натурального та товарного виробництва (слайд 5)</a:t>
            </a:r>
          </a:p>
          <a:p>
            <a:r>
              <a:rPr lang="uk-UA" dirty="0"/>
              <a:t>3. Характеристика другого етапу еволюції підприємницької активності (слайд 6, підручник с. 7)</a:t>
            </a:r>
          </a:p>
          <a:p>
            <a:r>
              <a:rPr lang="uk-UA" dirty="0"/>
              <a:t>4. Характеристика третього етапу (слайд 7).</a:t>
            </a:r>
          </a:p>
          <a:p>
            <a:r>
              <a:rPr lang="uk-UA" dirty="0"/>
              <a:t>5 Характеристика четвертого етапу (слайд 8, підручник с.8).</a:t>
            </a:r>
          </a:p>
          <a:p>
            <a:r>
              <a:rPr lang="uk-UA" dirty="0"/>
              <a:t>6. Основна функція підприємця (слайд 14)</a:t>
            </a:r>
          </a:p>
          <a:p>
            <a:r>
              <a:rPr lang="uk-UA" dirty="0"/>
              <a:t>7. Основні мотиви підприємницької діяльності (слайд 17)</a:t>
            </a:r>
          </a:p>
          <a:p>
            <a:r>
              <a:rPr lang="uk-UA" dirty="0"/>
              <a:t>8. Визначення підприємництва в науковій літературі (слайд 18).</a:t>
            </a:r>
          </a:p>
          <a:p>
            <a:r>
              <a:rPr lang="uk-UA" dirty="0"/>
              <a:t>9. Характерні риси підприємництва як стилю та типу господарської поведінки (слайд 19).</a:t>
            </a:r>
          </a:p>
          <a:p>
            <a:r>
              <a:rPr lang="uk-UA" dirty="0"/>
              <a:t>10. Характеристика основних функцій підприємництва (слайд 20, підручник с. 17-18).</a:t>
            </a:r>
          </a:p>
          <a:p>
            <a:r>
              <a:rPr lang="uk-UA" dirty="0"/>
              <a:t>11. Основні види підприємницької діяльності (слайд 21, підручник с. 18).</a:t>
            </a:r>
          </a:p>
          <a:p>
            <a:r>
              <a:rPr lang="uk-UA" dirty="0"/>
              <a:t>12. «Хвилі» розвитку теорії підприємницької функції (слайд 23-24).</a:t>
            </a:r>
          </a:p>
          <a:p>
            <a:r>
              <a:rPr lang="uk-UA" dirty="0"/>
              <a:t>13. </a:t>
            </a:r>
            <a:r>
              <a:rPr lang="uk-UA" dirty="0" err="1"/>
              <a:t>Аллокативне</a:t>
            </a:r>
            <a:r>
              <a:rPr lang="uk-UA" dirty="0"/>
              <a:t> та креативне підприємництво (слайд 25).</a:t>
            </a:r>
          </a:p>
          <a:p>
            <a:r>
              <a:rPr lang="uk-UA" dirty="0"/>
              <a:t>14. Механізм внутрішнього підприємництва (слайд 28, підручник с. 24-25)</a:t>
            </a:r>
          </a:p>
          <a:p>
            <a:r>
              <a:rPr lang="uk-UA" dirty="0"/>
              <a:t>15. Умови впровадження системи внутрішнього підприємництва (слайд 29, підручник с. 25).</a:t>
            </a:r>
          </a:p>
          <a:p>
            <a:r>
              <a:rPr lang="uk-UA" dirty="0"/>
              <a:t>16. Результати використання внутрішнього підприємництва (слайд 30, підручник с. 25-26).</a:t>
            </a:r>
          </a:p>
        </p:txBody>
      </p:sp>
    </p:spTree>
    <p:extLst>
      <p:ext uri="{BB962C8B-B14F-4D97-AF65-F5344CB8AC3E}">
        <p14:creationId xmlns:p14="http://schemas.microsoft.com/office/powerpoint/2010/main" val="8325522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91B771-E838-4B43-8AB8-8B7B799980F1}"/>
              </a:ext>
            </a:extLst>
          </p:cNvPr>
          <p:cNvSpPr txBox="1"/>
          <p:nvPr/>
        </p:nvSpPr>
        <p:spPr>
          <a:xfrm>
            <a:off x="777688" y="722498"/>
            <a:ext cx="1074097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/>
              <a:t>Теми доповідей</a:t>
            </a:r>
          </a:p>
          <a:p>
            <a:pPr marL="514350" indent="-514350">
              <a:buAutoNum type="arabicPeriod"/>
            </a:pPr>
            <a:r>
              <a:rPr lang="uk-UA" sz="3200" dirty="0" smtClean="0"/>
              <a:t>Історія розвитку підприємництва.</a:t>
            </a:r>
          </a:p>
          <a:p>
            <a:r>
              <a:rPr lang="uk-UA" sz="3200" dirty="0" smtClean="0"/>
              <a:t>		1.1. Підприємництво у стародавньому світі (Єгипет, Індія, Китай, Греція, Римська імперія)</a:t>
            </a:r>
          </a:p>
          <a:p>
            <a:r>
              <a:rPr lang="uk-UA" sz="3200" dirty="0"/>
              <a:t>	</a:t>
            </a:r>
            <a:r>
              <a:rPr lang="uk-UA" sz="3200" dirty="0" smtClean="0"/>
              <a:t>	1.2. Розвиток підприємництва у Середньовіччі.</a:t>
            </a:r>
          </a:p>
          <a:p>
            <a:r>
              <a:rPr lang="uk-UA" sz="3200" dirty="0"/>
              <a:t>	</a:t>
            </a:r>
            <a:r>
              <a:rPr lang="uk-UA" sz="3200" dirty="0" smtClean="0"/>
              <a:t>	1.3. Розвиток підприємництва у Х</a:t>
            </a:r>
            <a:r>
              <a:rPr lang="en-US" sz="3200" dirty="0" smtClean="0"/>
              <a:t>VII-XIX </a:t>
            </a:r>
            <a:r>
              <a:rPr lang="uk-UA" sz="3200" dirty="0" smtClean="0"/>
              <a:t>ст.</a:t>
            </a:r>
          </a:p>
          <a:p>
            <a:r>
              <a:rPr lang="uk-UA" sz="3200" dirty="0"/>
              <a:t>	</a:t>
            </a:r>
            <a:r>
              <a:rPr lang="uk-UA" sz="3200" dirty="0" smtClean="0"/>
              <a:t>	1.4. Розвиток підприємництва у ХХ ст.</a:t>
            </a:r>
          </a:p>
          <a:p>
            <a:r>
              <a:rPr lang="uk-UA" sz="3200" dirty="0"/>
              <a:t>	</a:t>
            </a:r>
            <a:r>
              <a:rPr lang="uk-UA" sz="3200" dirty="0" smtClean="0"/>
              <a:t>	1.5. Історія розвитку підприємництва в Україні.</a:t>
            </a:r>
          </a:p>
          <a:p>
            <a:r>
              <a:rPr lang="uk-UA" sz="3200" dirty="0" smtClean="0"/>
              <a:t>2. Видатні підприємці світу та України (1 доповідь – 1 відомий підприємець).</a:t>
            </a:r>
          </a:p>
          <a:p>
            <a:r>
              <a:rPr lang="uk-UA" sz="3200" i="1" dirty="0" smtClean="0"/>
              <a:t>Доповідь до 5 хвилин з презентацією до 10 слайдів.</a:t>
            </a:r>
            <a:endParaRPr lang="uk-UA" sz="3200" i="1" dirty="0"/>
          </a:p>
        </p:txBody>
      </p:sp>
    </p:spTree>
    <p:extLst>
      <p:ext uri="{BB962C8B-B14F-4D97-AF65-F5344CB8AC3E}">
        <p14:creationId xmlns:p14="http://schemas.microsoft.com/office/powerpoint/2010/main" val="333806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A6C24C-C7AB-42D7-9707-807DAE3E67E1}"/>
              </a:ext>
            </a:extLst>
          </p:cNvPr>
          <p:cNvSpPr txBox="1"/>
          <p:nvPr/>
        </p:nvSpPr>
        <p:spPr>
          <a:xfrm>
            <a:off x="1782147" y="814597"/>
            <a:ext cx="892006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Перший етап розвитку підприємництва </a:t>
            </a:r>
            <a:r>
              <a:rPr lang="uk-UA" sz="3200" dirty="0"/>
              <a:t>пов’язаний з «неолітичною революцією». В цей період відбувся перехід людських спільнот від примітивної економіки охотників та збирачів до сільського господарства, яке ґрунтувалося на землеробстві та / або тваринництві, що створило умови для розвитку суспільства та призвело до появи перших цивілізацій (ІІІ тис. до н. е.).</a:t>
            </a:r>
          </a:p>
        </p:txBody>
      </p:sp>
    </p:spTree>
    <p:extLst>
      <p:ext uri="{BB962C8B-B14F-4D97-AF65-F5344CB8AC3E}">
        <p14:creationId xmlns:p14="http://schemas.microsoft.com/office/powerpoint/2010/main" val="222702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E1B5DB1B-5142-4B50-A5B8-1E168B975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289396"/>
              </p:ext>
            </p:extLst>
          </p:nvPr>
        </p:nvGraphicFramePr>
        <p:xfrm>
          <a:off x="522797" y="1114021"/>
          <a:ext cx="11402007" cy="5305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3995">
                  <a:extLst>
                    <a:ext uri="{9D8B030D-6E8A-4147-A177-3AD203B41FA5}">
                      <a16:colId xmlns:a16="http://schemas.microsoft.com/office/drawing/2014/main" val="3847868004"/>
                    </a:ext>
                  </a:extLst>
                </a:gridCol>
                <a:gridCol w="4583106">
                  <a:extLst>
                    <a:ext uri="{9D8B030D-6E8A-4147-A177-3AD203B41FA5}">
                      <a16:colId xmlns:a16="http://schemas.microsoft.com/office/drawing/2014/main" val="3756576329"/>
                    </a:ext>
                  </a:extLst>
                </a:gridCol>
                <a:gridCol w="4584906">
                  <a:extLst>
                    <a:ext uri="{9D8B030D-6E8A-4147-A177-3AD203B41FA5}">
                      <a16:colId xmlns:a16="http://schemas.microsoft.com/office/drawing/2014/main" val="1830804036"/>
                    </a:ext>
                  </a:extLst>
                </a:gridCol>
              </a:tblGrid>
              <a:tr h="275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Ознаки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Натуральне виробництво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Товарне виробництво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4019406"/>
                  </a:ext>
                </a:extLst>
              </a:tr>
              <a:tr h="1602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Мета виробництва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Продукти праці призначаються для задоволення власних потреб виробників, для споживання всередині того господарства, де вони вироблені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Продукти праці виробляються не для власних, а для суспільних потреб, шляхом купівлі-продажу цих продуктів, що стають товарами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0742537"/>
                  </a:ext>
                </a:extLst>
              </a:tr>
              <a:tr h="52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Праця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Універсальна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Суспільний поділ праці (спеціалізована)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1656987"/>
                  </a:ext>
                </a:extLst>
              </a:tr>
              <a:tr h="1062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Зв’язки між господарюючими суб’єктами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Відсутні, кожна господарська одиниця майже ізольована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Відбуваються шляхом обміну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6066262"/>
                  </a:ext>
                </a:extLst>
              </a:tr>
              <a:tr h="1062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Зв’язок між виробництвом і споживанням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Прямий: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виробництво – споживання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Опосередкований: виробництво – обмін – споживання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8785509"/>
                  </a:ext>
                </a:extLst>
              </a:tr>
              <a:tr h="52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Власність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Відносини власності нерозвинуті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Приватна власність на результати праці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43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22D052F-1678-4742-B8ED-403271766E9F}"/>
              </a:ext>
            </a:extLst>
          </p:cNvPr>
          <p:cNvSpPr txBox="1"/>
          <p:nvPr/>
        </p:nvSpPr>
        <p:spPr>
          <a:xfrm>
            <a:off x="1727012" y="458362"/>
            <a:ext cx="9293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/>
              <a:t>Порівняльна</a:t>
            </a:r>
            <a:r>
              <a:rPr lang="ru-RU" b="1" dirty="0"/>
              <a:t> характеристика натурального та товарного </a:t>
            </a:r>
            <a:r>
              <a:rPr lang="ru-RU" b="1" dirty="0" err="1"/>
              <a:t>виробництв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169671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81536D-A88C-447E-84A0-CF1AA1EF7D3A}"/>
              </a:ext>
            </a:extLst>
          </p:cNvPr>
          <p:cNvSpPr txBox="1"/>
          <p:nvPr/>
        </p:nvSpPr>
        <p:spPr>
          <a:xfrm>
            <a:off x="1119674" y="1905506"/>
            <a:ext cx="1117807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Другий етап еволюції підприємницької активності </a:t>
            </a:r>
            <a:r>
              <a:rPr lang="uk-UA" sz="3200" dirty="0"/>
              <a:t>пов’язаний з «промисловою революцією»: відбувається перехід від переважно аграрної економіки до індустріального виробництва, трансформація аграрного суспільства в індустріальне.</a:t>
            </a:r>
          </a:p>
        </p:txBody>
      </p:sp>
    </p:spTree>
    <p:extLst>
      <p:ext uri="{BB962C8B-B14F-4D97-AF65-F5344CB8AC3E}">
        <p14:creationId xmlns:p14="http://schemas.microsoft.com/office/powerpoint/2010/main" val="2794636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4832A4-C1BB-4F8B-AC61-5D57A4729AD2}"/>
              </a:ext>
            </a:extLst>
          </p:cNvPr>
          <p:cNvSpPr txBox="1"/>
          <p:nvPr/>
        </p:nvSpPr>
        <p:spPr>
          <a:xfrm>
            <a:off x="1520890" y="887210"/>
            <a:ext cx="1049693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Третій етап </a:t>
            </a:r>
            <a:r>
              <a:rPr lang="uk-UA" sz="3200" dirty="0"/>
              <a:t>співпадає з «другою промисловою (технологічною) революцією» – це фаза промислової революції, що охоплює другу половину ХІХ та початок ХХ ст. На відміну від першої промислової революції, основаної на інноваціях у виробництві чавуну, парових двигунів та розвитку текстильної промисловості, технологічна революція відбувалася на базі виробництва високоякісної сталі, розповсюдження залізничних доріг, електрики та хімікатів. </a:t>
            </a:r>
          </a:p>
        </p:txBody>
      </p:sp>
    </p:spTree>
    <p:extLst>
      <p:ext uri="{BB962C8B-B14F-4D97-AF65-F5344CB8AC3E}">
        <p14:creationId xmlns:p14="http://schemas.microsoft.com/office/powerpoint/2010/main" val="1180295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A52D38-5B12-4507-A4BB-A3004445BBCF}"/>
              </a:ext>
            </a:extLst>
          </p:cNvPr>
          <p:cNvSpPr txBox="1"/>
          <p:nvPr/>
        </p:nvSpPr>
        <p:spPr>
          <a:xfrm>
            <a:off x="643812" y="1098895"/>
            <a:ext cx="1142067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Четвертий етап розвитку підприємницької активності </a:t>
            </a:r>
            <a:r>
              <a:rPr lang="uk-UA" sz="3200" dirty="0"/>
              <a:t>пов’язаний з «науково-технічною революцією». В цей період відбувається докорінне якісне перетворення продуктивних сил, яке почалося в 40-50-ті рр. ХХ ст., якісний стрибок в структурі та динаміці розвитку продуктивних сил, докорінна перебудова технічних основ матеріального виробництва на базі становлення науки як провідного фактору виробництва, в результаті якого відбувається трансформація індустріального суспільства в постіндустріальне.</a:t>
            </a:r>
          </a:p>
        </p:txBody>
      </p:sp>
    </p:spTree>
    <p:extLst>
      <p:ext uri="{BB962C8B-B14F-4D97-AF65-F5344CB8AC3E}">
        <p14:creationId xmlns:p14="http://schemas.microsoft.com/office/powerpoint/2010/main" val="889797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FFCA78C4-D205-484A-8B0F-7EFB18B183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767065"/>
              </p:ext>
            </p:extLst>
          </p:nvPr>
        </p:nvGraphicFramePr>
        <p:xfrm>
          <a:off x="1623527" y="1831888"/>
          <a:ext cx="9442579" cy="4732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448">
                  <a:extLst>
                    <a:ext uri="{9D8B030D-6E8A-4147-A177-3AD203B41FA5}">
                      <a16:colId xmlns:a16="http://schemas.microsoft.com/office/drawing/2014/main" val="2203040892"/>
                    </a:ext>
                  </a:extLst>
                </a:gridCol>
                <a:gridCol w="2322286">
                  <a:extLst>
                    <a:ext uri="{9D8B030D-6E8A-4147-A177-3AD203B41FA5}">
                      <a16:colId xmlns:a16="http://schemas.microsoft.com/office/drawing/2014/main" val="830968529"/>
                    </a:ext>
                  </a:extLst>
                </a:gridCol>
                <a:gridCol w="6324845">
                  <a:extLst>
                    <a:ext uri="{9D8B030D-6E8A-4147-A177-3AD203B41FA5}">
                      <a16:colId xmlns:a16="http://schemas.microsoft.com/office/drawing/2014/main" val="4283249590"/>
                    </a:ext>
                  </a:extLst>
                </a:gridCol>
              </a:tblGrid>
              <a:tr h="4432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Визначення терміну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91835353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1.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Р. </a:t>
                      </a:r>
                      <a:r>
                        <a:rPr lang="uk-UA" sz="1800" dirty="0" err="1">
                          <a:effectLst/>
                        </a:rPr>
                        <a:t>Катільон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 підприємництвом розуміється виробничо-господарська діяльність особливого змісту, якій притаманні елементи ризику.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6899784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2.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Ж.Б. Сей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Підприємницька діяльність – це поєднання, комбінування трьох класичних факторів виробництва – землі, праці, капіталу.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9371368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3.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А. Сміт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Підприємництво в ринковій економіці є </a:t>
                      </a:r>
                      <a:r>
                        <a:rPr lang="uk-UA" sz="1800" dirty="0" err="1">
                          <a:effectLst/>
                        </a:rPr>
                        <a:t>самоініційованою</a:t>
                      </a:r>
                      <a:r>
                        <a:rPr lang="uk-UA" sz="1800" dirty="0">
                          <a:effectLst/>
                        </a:rPr>
                        <a:t> саморегульованою діяльністю, яка при наявності основних факторів виробництва виникає спонтанно.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3868405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4.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А. Маршалл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Підприємницька діяльність – це поєднання, комбінування чотирьох факторів виробництва – землі, праці, капіталу, організації.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28842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2533644-A154-4BAA-B202-4194F2AB9F51}"/>
              </a:ext>
            </a:extLst>
          </p:cNvPr>
          <p:cNvSpPr txBox="1"/>
          <p:nvPr/>
        </p:nvSpPr>
        <p:spPr>
          <a:xfrm>
            <a:off x="1623527" y="446891"/>
            <a:ext cx="93865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1.2. Сутність та роль підприємницької діяльності в суспільстві</a:t>
            </a:r>
          </a:p>
          <a:p>
            <a:pPr algn="ctr"/>
            <a:r>
              <a:rPr lang="ru-RU" sz="2800" b="1" dirty="0"/>
              <a:t>Погляди на </a:t>
            </a:r>
            <a:r>
              <a:rPr lang="ru-RU" sz="2800" b="1" dirty="0" err="1"/>
              <a:t>визначення</a:t>
            </a:r>
            <a:r>
              <a:rPr lang="ru-RU" sz="2800" b="1" dirty="0"/>
              <a:t> </a:t>
            </a:r>
            <a:r>
              <a:rPr lang="ru-RU" sz="2800" b="1" dirty="0" err="1"/>
              <a:t>терміну</a:t>
            </a:r>
            <a:r>
              <a:rPr lang="ru-RU" sz="2800" b="1" dirty="0"/>
              <a:t> </a:t>
            </a:r>
            <a:r>
              <a:rPr lang="ru-RU" sz="2800" b="1" dirty="0" err="1"/>
              <a:t>підприємництво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489509133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</TotalTime>
  <Words>1674</Words>
  <Application>Microsoft Office PowerPoint</Application>
  <PresentationFormat>Широкий екран</PresentationFormat>
  <Paragraphs>180</Paragraphs>
  <Slides>32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32</vt:i4>
      </vt:variant>
    </vt:vector>
  </HeadingPairs>
  <TitlesOfParts>
    <vt:vector size="40" baseType="lpstr">
      <vt:lpstr>Arial</vt:lpstr>
      <vt:lpstr>Bookman Old Style</vt:lpstr>
      <vt:lpstr>Calibri</vt:lpstr>
      <vt:lpstr>Century Gothic</vt:lpstr>
      <vt:lpstr>Times New Roman</vt:lpstr>
      <vt:lpstr>Wingdings</vt:lpstr>
      <vt:lpstr>Wingdings 3</vt:lpstr>
      <vt:lpstr>Віхоть</vt:lpstr>
      <vt:lpstr>ТЕМА 1. ВИНИКНЕННЯ, РОЗВИТОК ТА СУТНІСТЬ ПІДПРИЄМНИЦТВА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ВИНИКНЕННЯ, РОЗВИТОК ТА СУТНІСТЬ ПІДПРИЄМНИЦТВА</dc:title>
  <dc:creator>Катерина Бужимська</dc:creator>
  <cp:lastModifiedBy>AdminR</cp:lastModifiedBy>
  <cp:revision>36</cp:revision>
  <dcterms:created xsi:type="dcterms:W3CDTF">2021-02-05T10:55:32Z</dcterms:created>
  <dcterms:modified xsi:type="dcterms:W3CDTF">2025-11-11T07:31:20Z</dcterms:modified>
</cp:coreProperties>
</file>