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74" r:id="rId4"/>
    <p:sldId id="283" r:id="rId5"/>
    <p:sldId id="275" r:id="rId6"/>
    <p:sldId id="276" r:id="rId7"/>
    <p:sldId id="277" r:id="rId8"/>
    <p:sldId id="282" r:id="rId9"/>
    <p:sldId id="281" r:id="rId10"/>
  </p:sldIdLst>
  <p:sldSz cx="18288000" cy="10287000"/>
  <p:notesSz cx="6858000" cy="9144000"/>
  <p:embeddedFontLst>
    <p:embeddedFont>
      <p:font typeface="Vollkorn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69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2324100"/>
            <a:ext cx="16535400" cy="4931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uk-UA" sz="4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ТЕМА 5. НАТО В СИСТЕМІ ПРІОРИТЕТІВ ЯДЕРНИХ ДЕРЖАВ </a:t>
            </a:r>
            <a:endParaRPr lang="uk-UA" sz="40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lvl="0" indent="1080000" algn="just">
              <a:lnSpc>
                <a:spcPct val="130000"/>
              </a:lnSpc>
            </a:pP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1. Геополітичне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підґрунтя створення і розвитку НАТО.</a:t>
            </a:r>
          </a:p>
          <a:p>
            <a:pPr lvl="0" indent="1080000" algn="just">
              <a:lnSpc>
                <a:spcPct val="130000"/>
              </a:lnSpc>
            </a:pP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2. Цілі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та завдання НАТО в сучасній системі міжнародної безпеки.</a:t>
            </a:r>
          </a:p>
          <a:p>
            <a:pPr lvl="0" indent="1080000" algn="just">
              <a:lnSpc>
                <a:spcPct val="130000"/>
              </a:lnSpc>
            </a:pP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3. Основні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робочі принципи в діяльності НАТО. Структура і головні робочі органи НАТО. Військові структури НАТО.</a:t>
            </a:r>
          </a:p>
          <a:p>
            <a:pPr lvl="0" indent="1080000" algn="just">
              <a:lnSpc>
                <a:spcPct val="130000"/>
              </a:lnSpc>
            </a:pP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4. Політики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безпеки ядерних держав в рамках НАТО.</a:t>
            </a:r>
          </a:p>
          <a:p>
            <a:pPr lvl="0" indent="1080000" algn="just">
              <a:lnSpc>
                <a:spcPct val="130000"/>
              </a:lnSpc>
            </a:pP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5. Вплив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та роль США щодо діяльності НАТО.</a:t>
            </a:r>
          </a:p>
          <a:p>
            <a:pPr lvl="0" indent="1080000" algn="just">
              <a:lnSpc>
                <a:spcPct val="130000"/>
              </a:lnSpc>
            </a:pP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6. Варшавський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договір 1955 р. як спроба вибудувати геополітичну противагу НАТО.</a:t>
            </a:r>
          </a:p>
          <a:p>
            <a:pPr indent="1080000" algn="just">
              <a:lnSpc>
                <a:spcPct val="130000"/>
              </a:lnSpc>
            </a:pP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7. Особливості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співпраці Україна-НАТО.</a:t>
            </a:r>
            <a:endParaRPr lang="en-US" sz="26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24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66800" y="647700"/>
            <a:ext cx="15934623" cy="96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>
              <a:lnSpc>
                <a:spcPct val="120000"/>
              </a:lnSpc>
            </a:pPr>
            <a:endParaRPr lang="ru-RU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20000"/>
              </a:lnSpc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8411" y="2095500"/>
            <a:ext cx="15011400" cy="496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ГЕОПОЛІТИЧНЕ ПІДҐРУНТЯ СТВОРЕННЯ І РОЗВИТКУ НАТО</a:t>
            </a:r>
            <a:endParaRPr lang="uk-UA" sz="4000" dirty="0" smtClean="0">
              <a:latin typeface="Vollkorn" panose="020B0604020202020204" charset="0"/>
              <a:ea typeface="Vollkorn" panose="020B0604020202020204" charset="0"/>
            </a:endParaRPr>
          </a:p>
          <a:p>
            <a:endParaRPr lang="uk-UA" sz="40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Передумови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створення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НАТО (Організація Північноатлантичного договору) була заснована 4 квітня 1949 року 12 країнами Західного блоку. Її основною метою було стримування можливого радянського впливу в Європі після Другої світової війни.</a:t>
            </a:r>
          </a:p>
          <a:p>
            <a:pPr indent="1080000" algn="just">
              <a:lnSpc>
                <a:spcPct val="130000"/>
              </a:lnSpc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Розвиток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НАТО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Після закінчення Холодної війни організація змінила свою стратегію та почала розширювати членство, включаючи країни Центральної та Східної Європи. Сучасна НАТО відіграє важливу роль у гарантуванні глобальної безпеки.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473075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05000" y="3108325"/>
            <a:ext cx="153162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endParaRPr lang="uk-UA" sz="2800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90562" y="1269360"/>
            <a:ext cx="16535400" cy="629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4000" b="1" dirty="0" err="1" smtClean="0">
                <a:latin typeface="Vollkorn" panose="020B0604020202020204" charset="0"/>
                <a:ea typeface="Vollkorn" panose="020B0604020202020204" charset="0"/>
              </a:rPr>
              <a:t>ЦІЛІ</a:t>
            </a:r>
            <a:r>
              <a:rPr lang="ru-RU" sz="4000" b="1" dirty="0" smtClean="0">
                <a:latin typeface="Vollkorn" panose="020B0604020202020204" charset="0"/>
                <a:ea typeface="Vollkorn" panose="020B0604020202020204" charset="0"/>
              </a:rPr>
              <a:t> ТА </a:t>
            </a:r>
            <a:r>
              <a:rPr lang="ru-RU" sz="4000" b="1" dirty="0" err="1" smtClean="0">
                <a:latin typeface="Vollkorn" panose="020B0604020202020204" charset="0"/>
                <a:ea typeface="Vollkorn" panose="020B0604020202020204" charset="0"/>
              </a:rPr>
              <a:t>ЗАВДАННЯ</a:t>
            </a:r>
            <a:r>
              <a:rPr lang="ru-RU" sz="4000" b="1" dirty="0" smtClean="0">
                <a:latin typeface="Vollkorn" panose="020B0604020202020204" charset="0"/>
                <a:ea typeface="Vollkorn" panose="020B0604020202020204" charset="0"/>
              </a:rPr>
              <a:t> НАТО </a:t>
            </a:r>
            <a:br>
              <a:rPr lang="ru-RU" sz="4000" b="1" dirty="0" smtClean="0">
                <a:latin typeface="Vollkorn" panose="020B0604020202020204" charset="0"/>
                <a:ea typeface="Vollkorn" panose="020B0604020202020204" charset="0"/>
              </a:rPr>
            </a:br>
            <a:r>
              <a:rPr lang="ru-RU" sz="4000" b="1" dirty="0" smtClean="0">
                <a:latin typeface="Vollkorn" panose="020B0604020202020204" charset="0"/>
                <a:ea typeface="Vollkorn" panose="020B0604020202020204" charset="0"/>
              </a:rPr>
              <a:t>В </a:t>
            </a:r>
            <a:r>
              <a:rPr lang="ru-RU" sz="4000" b="1" dirty="0" err="1" smtClean="0">
                <a:latin typeface="Vollkorn" panose="020B0604020202020204" charset="0"/>
                <a:ea typeface="Vollkorn" panose="020B0604020202020204" charset="0"/>
              </a:rPr>
              <a:t>СУЧАСНІЙ</a:t>
            </a:r>
            <a:r>
              <a:rPr lang="ru-RU" sz="4000" b="1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4000" b="1" dirty="0" err="1" smtClean="0">
                <a:latin typeface="Vollkorn" panose="020B0604020202020204" charset="0"/>
                <a:ea typeface="Vollkorn" panose="020B0604020202020204" charset="0"/>
              </a:rPr>
              <a:t>СИСТЕМІ</a:t>
            </a:r>
            <a:r>
              <a:rPr lang="ru-RU" sz="4000" b="1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4000" b="1" dirty="0" err="1" smtClean="0">
                <a:latin typeface="Vollkorn" panose="020B0604020202020204" charset="0"/>
                <a:ea typeface="Vollkorn" panose="020B0604020202020204" charset="0"/>
              </a:rPr>
              <a:t>МІЖНАРОДНОЇ</a:t>
            </a:r>
            <a:r>
              <a:rPr lang="ru-RU" sz="4000" b="1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4000" b="1" dirty="0" err="1" smtClean="0">
                <a:latin typeface="Vollkorn" panose="020B0604020202020204" charset="0"/>
                <a:ea typeface="Vollkorn" panose="020B0604020202020204" charset="0"/>
              </a:rPr>
              <a:t>БЕЗПЕКИ</a:t>
            </a:r>
            <a:endParaRPr lang="ru-RU" sz="4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endParaRPr lang="ru-RU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r>
              <a:rPr lang="ru-RU" sz="2600" b="1" dirty="0" err="1" smtClean="0">
                <a:latin typeface="Vollkorn" panose="020B0604020202020204" charset="0"/>
                <a:ea typeface="Vollkorn" panose="020B0604020202020204" charset="0"/>
              </a:rPr>
              <a:t>Колективна</a:t>
            </a:r>
            <a:r>
              <a:rPr lang="ru-RU" sz="2600" b="1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b="1" dirty="0" err="1">
                <a:latin typeface="Vollkorn" panose="020B0604020202020204" charset="0"/>
                <a:ea typeface="Vollkorn" panose="020B0604020202020204" charset="0"/>
              </a:rPr>
              <a:t>безпека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: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Основний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принцип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статті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5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Північноатлантичного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договору –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напад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на одну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країну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-члена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розглядається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як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напад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на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всіх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1080000" algn="just">
              <a:lnSpc>
                <a:spcPct val="130000"/>
              </a:lnSpc>
            </a:pPr>
            <a:endParaRPr lang="ru-RU" sz="15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r>
              <a:rPr lang="ru-RU" sz="2600" b="1" dirty="0" smtClean="0">
                <a:latin typeface="Vollkorn" panose="020B0604020202020204" charset="0"/>
                <a:ea typeface="Vollkorn" panose="020B0604020202020204" charset="0"/>
              </a:rPr>
              <a:t>Глобальна </a:t>
            </a:r>
            <a:r>
              <a:rPr lang="ru-RU" sz="2600" b="1" dirty="0" err="1">
                <a:latin typeface="Vollkorn" panose="020B0604020202020204" charset="0"/>
                <a:ea typeface="Vollkorn" panose="020B0604020202020204" charset="0"/>
              </a:rPr>
              <a:t>стабільність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: НАТО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бере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участь у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міжнародних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миротворчих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місіях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(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наприклад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Афганістан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, Косово),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підтримує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антикризові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операції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та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контртерористичні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заходи.</a:t>
            </a:r>
          </a:p>
          <a:p>
            <a:pPr indent="1080000" algn="just">
              <a:lnSpc>
                <a:spcPct val="130000"/>
              </a:lnSpc>
            </a:pPr>
            <a:endParaRPr lang="ru-RU" sz="15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r>
              <a:rPr lang="ru-RU" sz="2600" b="1" dirty="0" err="1" smtClean="0">
                <a:latin typeface="Vollkorn" panose="020B0604020202020204" charset="0"/>
                <a:ea typeface="Vollkorn" panose="020B0604020202020204" charset="0"/>
              </a:rPr>
              <a:t>Співпраця</a:t>
            </a:r>
            <a:r>
              <a:rPr lang="ru-RU" sz="2600" b="1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b="1" dirty="0">
                <a:latin typeface="Vollkorn" panose="020B0604020202020204" charset="0"/>
                <a:ea typeface="Vollkorn" panose="020B0604020202020204" charset="0"/>
              </a:rPr>
              <a:t>з партнерами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: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Організація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активно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взаємодіє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з ООН,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ЄС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та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іншими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безпековими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структурами.</a:t>
            </a:r>
          </a:p>
          <a:p>
            <a:pPr marL="0" marR="0" lvl="0" indent="108000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ollkorn" panose="020B0604020202020204" charset="0"/>
              <a:ea typeface="Vollkorn" panose="020B060402020202020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57200" y="232410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14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77909" y="187269"/>
            <a:ext cx="15732182" cy="789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ОСНОВНІ РОБОЧІ ПРИНЦИПИ В ДІЯЛЬНОСТІ НАТО. СТРУКТУРА І ГОЛОВНІ РОБОЧІ ОРГАНИ НАТО. </a:t>
            </a:r>
          </a:p>
          <a:p>
            <a:pPr algn="ctr">
              <a:lnSpc>
                <a:spcPct val="130000"/>
              </a:lnSpc>
            </a:pPr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ВІЙСЬКОВІ СТРУКТУРИ НАТО</a:t>
            </a:r>
            <a:endParaRPr lang="uk-UA" sz="4000" dirty="0" smtClean="0">
              <a:latin typeface="Vollkorn" panose="020B0604020202020204" charset="0"/>
              <a:ea typeface="Vollkorn" panose="020B0604020202020204" charset="0"/>
            </a:endParaRPr>
          </a:p>
          <a:p>
            <a:pPr>
              <a:lnSpc>
                <a:spcPct val="130000"/>
              </a:lnSpc>
            </a:pPr>
            <a:endParaRPr lang="uk-UA" sz="10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Робочі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принципи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Принципи колективної оборони, демократичного ухвалення рішень, політико-військової співпраці.</a:t>
            </a:r>
          </a:p>
          <a:p>
            <a:pPr indent="1080000" algn="just">
              <a:lnSpc>
                <a:spcPct val="130000"/>
              </a:lnSpc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Структура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НАТО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lvl="1" indent="1080000" algn="just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Північноатлантична рада (головний політичний орган)</a:t>
            </a:r>
          </a:p>
          <a:p>
            <a:pPr lvl="1" indent="1080000" algn="just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Військовий комітет (керівний військовий орган)</a:t>
            </a:r>
          </a:p>
          <a:p>
            <a:pPr lvl="1" indent="1080000" algn="just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Генеральний секретар (виконавчий лідер)</a:t>
            </a:r>
          </a:p>
          <a:p>
            <a:pPr indent="1080000" algn="just">
              <a:lnSpc>
                <a:spcPct val="130000"/>
              </a:lnSpc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Військові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структури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Об'єднані сили НАТО в Європі, стратегічні командування, оперативні групи швидкого реагування.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05577" y="3063875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8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14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77909" y="1287640"/>
            <a:ext cx="15732182" cy="538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ПОЛІТИКИ БЕЗПЕКИ ЯДЕРНИХ ДЕРЖАВ В РАМКАХ НАТО</a:t>
            </a:r>
            <a:endParaRPr lang="uk-UA" sz="4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Ядерна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стратегія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НАТО офіційно залишається ядерним альянсом, оскільки три його члени (США, Велика Британія, Франція) мають ядерну зброю.</a:t>
            </a:r>
          </a:p>
          <a:p>
            <a:pPr indent="1080000" algn="just">
              <a:lnSpc>
                <a:spcPct val="130000"/>
              </a:lnSpc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Ядерне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стримування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Програма "Ядерне спільне використання" передбачає розміщення американської тактичної ядерної зброї в країнах-членах (наприклад, у Німеччині, Італії, Туреччині).</a:t>
            </a:r>
          </a:p>
          <a:p>
            <a:pPr indent="1080000" algn="just">
              <a:lnSpc>
                <a:spcPct val="130000"/>
              </a:lnSpc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Контроль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та нерозповсюдження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НАТО підтримує Договір про нерозповсюдження ядерної зброї (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ДНЯЗ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) та співпрацює з міжнародними організаціями для забезпечення ядерної безпеки.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05577" y="3063875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3364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371600" y="2016563"/>
            <a:ext cx="15163800" cy="482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ВПЛИВ ТА РОЛЬ США ЩОДО ДІЯЛЬНОСТІ НАТО</a:t>
            </a:r>
            <a:endParaRPr lang="uk-UA" sz="4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Головний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донор та військова сила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США фінансують близько 70% бюджету НАТО та забезпечують більшу частину військового потенціалу.</a:t>
            </a: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Політичний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вплив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Вашингтон активно просуває власні інтереси через механізми Альянсу, зокрема в питаннях енергетичної безпеки,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кібероборони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та протидії тероризму.</a:t>
            </a: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Військова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стратегія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Американські військові бази розміщені у Європі, що підсилює вплив НАТО на регіональну та глобальну безпеку.</a:t>
            </a:r>
          </a:p>
          <a:p>
            <a:pPr indent="1080000" algn="ctr">
              <a:lnSpc>
                <a:spcPct val="130000"/>
              </a:lnSpc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33400" y="247650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922" y="3127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81200" y="1943100"/>
            <a:ext cx="15087600" cy="5472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ВАРШАВСЬКИЙ ДОГОВІР 1955 Р. </a:t>
            </a:r>
            <a:b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</a:br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ЯК СПРОБА ВИБУДУВАТИ ГЕОПОЛІТИЧНУ ПРОТИВАГУ НАТО</a:t>
            </a:r>
            <a:endParaRPr lang="uk-UA" sz="4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Передумови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створення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У відповідь на вступ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ФРН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до НАТО в 1955 році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СРСР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і його союзники створили Варшавський договір, що об'єднував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соцкраїни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під спільною військовою структурою.</a:t>
            </a:r>
          </a:p>
          <a:p>
            <a:pPr indent="1080000" algn="just">
              <a:lnSpc>
                <a:spcPct val="130000"/>
              </a:lnSpc>
            </a:pPr>
            <a:endParaRPr lang="uk-UA" sz="15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Протистояння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з НАТО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Організація служила інструментом радянського впливу та контролю над Східною Європою.</a:t>
            </a:r>
          </a:p>
          <a:p>
            <a:pPr indent="1080000" algn="just">
              <a:lnSpc>
                <a:spcPct val="130000"/>
              </a:lnSpc>
            </a:pPr>
            <a:endParaRPr lang="uk-UA" sz="15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Розпад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договору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З крахом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СРСР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у 1991 році Варшавський договір було розпущено, що сприяло подальшому розширенню НАТО.</a:t>
            </a:r>
          </a:p>
        </p:txBody>
      </p:sp>
    </p:spTree>
    <p:extLst>
      <p:ext uri="{BB962C8B-B14F-4D97-AF65-F5344CB8AC3E}">
        <p14:creationId xmlns:p14="http://schemas.microsoft.com/office/powerpoint/2010/main" val="4377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559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81200" y="1943100"/>
            <a:ext cx="144780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ОСОБЛИВОСТІ СПІВПРАЦІ УКРАЇНА-НАТО</a:t>
            </a:r>
          </a:p>
          <a:p>
            <a:pPr algn="ctr"/>
            <a:endParaRPr lang="uk-UA" sz="4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Історія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співпраці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Україна почала взаємодію з НАТО у 1991 році. У 1997 році було підписано Хартію про особливе партнерство.</a:t>
            </a: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Сучасний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етап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Україна має статус кандидата на вступ до НАТО, бере участь у миротворчих місіях та спільних навчаннях.</a:t>
            </a:r>
          </a:p>
          <a:p>
            <a:pPr indent="1080000" algn="just"/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Перспективи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Вступ України до НАТО залишається стратегічною метою, що вимагає реформування армії, зміцнення обороноздатності та політичної стабільності.</a:t>
            </a:r>
          </a:p>
        </p:txBody>
      </p:sp>
    </p:spTree>
    <p:extLst>
      <p:ext uri="{BB962C8B-B14F-4D97-AF65-F5344CB8AC3E}">
        <p14:creationId xmlns:p14="http://schemas.microsoft.com/office/powerpoint/2010/main" val="7288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3695700"/>
            <a:ext cx="15163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ДЯКУЮ ЗА УВАГУ!!!</a:t>
            </a:r>
            <a:endParaRPr lang="en-US" sz="50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471</Words>
  <Application>Microsoft Office PowerPoint</Application>
  <PresentationFormat>Довільний</PresentationFormat>
  <Paragraphs>63</Paragraphs>
  <Slides>9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Vollkorn</vt:lpstr>
      <vt:lpstr>Arial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1</cp:lastModifiedBy>
  <cp:revision>47</cp:revision>
  <dcterms:created xsi:type="dcterms:W3CDTF">2006-08-16T00:00:00Z</dcterms:created>
  <dcterms:modified xsi:type="dcterms:W3CDTF">2025-03-05T21:42:15Z</dcterms:modified>
  <dc:identifier>DAGCUslPLi8</dc:identifier>
</cp:coreProperties>
</file>