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353" r:id="rId5"/>
    <p:sldId id="354" r:id="rId6"/>
    <p:sldId id="356" r:id="rId7"/>
    <p:sldId id="357" r:id="rId8"/>
    <p:sldId id="345" r:id="rId9"/>
    <p:sldId id="335" r:id="rId10"/>
    <p:sldId id="358" r:id="rId11"/>
    <p:sldId id="359" r:id="rId12"/>
    <p:sldId id="361" r:id="rId13"/>
    <p:sldId id="365" r:id="rId14"/>
    <p:sldId id="366" r:id="rId15"/>
    <p:sldId id="367" r:id="rId16"/>
    <p:sldId id="368" r:id="rId17"/>
    <p:sldId id="369" r:id="rId18"/>
    <p:sldId id="362" r:id="rId19"/>
    <p:sldId id="363" r:id="rId20"/>
    <p:sldId id="364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61A2B5F-EE31-426A-A628-6EBCD8EE2D66}">
          <p14:sldIdLst>
            <p14:sldId id="256"/>
            <p14:sldId id="257"/>
            <p14:sldId id="258"/>
            <p14:sldId id="353"/>
            <p14:sldId id="354"/>
            <p14:sldId id="356"/>
            <p14:sldId id="357"/>
            <p14:sldId id="345"/>
            <p14:sldId id="335"/>
            <p14:sldId id="358"/>
            <p14:sldId id="359"/>
            <p14:sldId id="361"/>
            <p14:sldId id="365"/>
            <p14:sldId id="366"/>
            <p14:sldId id="367"/>
            <p14:sldId id="368"/>
            <p14:sldId id="369"/>
            <p14:sldId id="362"/>
            <p14:sldId id="363"/>
            <p14:sldId id="3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557" autoAdjust="0"/>
  </p:normalViewPr>
  <p:slideViewPr>
    <p:cSldViewPr>
      <p:cViewPr varScale="1">
        <p:scale>
          <a:sx n="104" d="100"/>
          <a:sy n="104" d="100"/>
        </p:scale>
        <p:origin x="-1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dya\AppData\Roaming\Microsoft\Excel\vvp_u_xls%20(&#1040;&#1074;&#1090;&#1086;&#1089;&#1086;&#1093;&#1088;&#1072;&#1085;&#1077;&#1085;&#1085;&#1099;&#1081;)%20(version%202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uk-UA" sz="140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економічного розвитку</a:t>
            </a:r>
            <a:r>
              <a:rPr lang="uk-UA" sz="1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8075092609364288"/>
          <c:y val="3.01465441819772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84498453254915E-2"/>
          <c:y val="0.14031984374046272"/>
          <c:w val="0.87507467351425472"/>
          <c:h val="0.751586364204474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'[vvp_u_xls (Автосохраненный) (version 2).xlsb]Лист1'!$B$143:$B$144</c:f>
              <c:strCache>
                <c:ptCount val="1"/>
                <c:pt idx="0">
                  <c:v>Темп прир. Y % -</c:v>
                </c:pt>
              </c:strCache>
            </c:strRef>
          </c:tx>
          <c:invertIfNegative val="0"/>
          <c:cat>
            <c:numRef>
              <c:f>'[vvp_u_xls (Автосохраненный) (version 2).xlsb]Лист1'!$A$145:$A$154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'[vvp_u_xls (Автосохраненный) (version 2).xlsb]Лист1'!$B$145:$B$154</c:f>
              <c:numCache>
                <c:formatCode>0.00</c:formatCode>
                <c:ptCount val="10"/>
                <c:pt idx="0">
                  <c:v>11.242577364625303</c:v>
                </c:pt>
                <c:pt idx="1">
                  <c:v>-2.6460001228397689</c:v>
                </c:pt>
                <c:pt idx="2">
                  <c:v>-10.251891157316258</c:v>
                </c:pt>
                <c:pt idx="3">
                  <c:v>-5.7318149341931957</c:v>
                </c:pt>
                <c:pt idx="4">
                  <c:v>1.2121610461062562</c:v>
                </c:pt>
                <c:pt idx="5">
                  <c:v>4.1969234254775865</c:v>
                </c:pt>
                <c:pt idx="6">
                  <c:v>4.4135425972001023</c:v>
                </c:pt>
                <c:pt idx="7">
                  <c:v>-7.5087917194367488</c:v>
                </c:pt>
                <c:pt idx="8">
                  <c:v>-7.8611831205607707</c:v>
                </c:pt>
                <c:pt idx="9">
                  <c:v>-0.54309090770690849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5E-4017-B46D-8EA64FBDCB4F}"/>
            </c:ext>
          </c:extLst>
        </c:ser>
        <c:ser>
          <c:idx val="1"/>
          <c:order val="1"/>
          <c:tx>
            <c:strRef>
              <c:f>'[vvp_u_xls (Автосохраненный) (version 2).xlsb]Лист1'!$C$143:$C$144</c:f>
              <c:strCache>
                <c:ptCount val="1"/>
                <c:pt idx="0">
                  <c:v>Темп прир. I % -</c:v>
                </c:pt>
              </c:strCache>
            </c:strRef>
          </c:tx>
          <c:invertIfNegative val="0"/>
          <c:cat>
            <c:numRef>
              <c:f>'[vvp_u_xls (Автосохраненный) (version 2).xlsb]Лист1'!$A$145:$A$154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'[vvp_u_xls (Автосохраненный) (version 2).xlsb]Лист1'!$C$145:$C$154</c:f>
              <c:numCache>
                <c:formatCode>0.00</c:formatCode>
                <c:ptCount val="10"/>
                <c:pt idx="0">
                  <c:v>25.085087249981466</c:v>
                </c:pt>
                <c:pt idx="1">
                  <c:v>-9.8285803967353349</c:v>
                </c:pt>
                <c:pt idx="2">
                  <c:v>-33.435007857644287</c:v>
                </c:pt>
                <c:pt idx="3">
                  <c:v>-22.562766140304209</c:v>
                </c:pt>
                <c:pt idx="4">
                  <c:v>12.286187515922801</c:v>
                </c:pt>
                <c:pt idx="5">
                  <c:v>9.2090996083497938</c:v>
                </c:pt>
                <c:pt idx="6">
                  <c:v>-8.4654962659471202</c:v>
                </c:pt>
                <c:pt idx="7">
                  <c:v>-25.010735940523141</c:v>
                </c:pt>
                <c:pt idx="8">
                  <c:v>-8.4764497873979678</c:v>
                </c:pt>
                <c:pt idx="9">
                  <c:v>9.1493031187085485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5E-4017-B46D-8EA64FBDCB4F}"/>
            </c:ext>
          </c:extLst>
        </c:ser>
        <c:ser>
          <c:idx val="2"/>
          <c:order val="2"/>
          <c:tx>
            <c:strRef>
              <c:f>'[vvp_u_xls (Автосохраненный) (version 2).xlsb]Лист1'!$D$143:$D$144</c:f>
              <c:strCache>
                <c:ptCount val="1"/>
                <c:pt idx="0">
                  <c:v>s' · MPK, % -</c:v>
                </c:pt>
              </c:strCache>
            </c:strRef>
          </c:tx>
          <c:invertIfNegative val="0"/>
          <c:cat>
            <c:numRef>
              <c:f>'[vvp_u_xls (Автосохраненный) (version 2).xlsb]Лист1'!$A$145:$A$154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'[vvp_u_xls (Автосохраненный) (version 2).xlsb]Лист1'!$D$145:$D$154</c:f>
              <c:numCache>
                <c:formatCode>0.00</c:formatCode>
                <c:ptCount val="10"/>
                <c:pt idx="0">
                  <c:v>25.085087249981459</c:v>
                </c:pt>
                <c:pt idx="1">
                  <c:v>-9.8285803967353349</c:v>
                </c:pt>
                <c:pt idx="2">
                  <c:v>-33.435007857644287</c:v>
                </c:pt>
                <c:pt idx="3">
                  <c:v>-22.562766140304209</c:v>
                </c:pt>
                <c:pt idx="4">
                  <c:v>12.286187515922801</c:v>
                </c:pt>
                <c:pt idx="5">
                  <c:v>9.209099608349792</c:v>
                </c:pt>
                <c:pt idx="6">
                  <c:v>-8.4654962659471238</c:v>
                </c:pt>
                <c:pt idx="7">
                  <c:v>-25.010735940523148</c:v>
                </c:pt>
                <c:pt idx="8">
                  <c:v>-8.4764497873979696</c:v>
                </c:pt>
                <c:pt idx="9">
                  <c:v>9.149303118708545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5E-4017-B46D-8EA64FBDC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000640"/>
        <c:axId val="66640064"/>
      </c:barChart>
      <c:catAx>
        <c:axId val="9400064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uk-UA"/>
          </a:p>
        </c:txPr>
        <c:crossAx val="66640064"/>
        <c:crosses val="autoZero"/>
        <c:auto val="1"/>
        <c:lblAlgn val="ctr"/>
        <c:lblOffset val="100"/>
        <c:noMultiLvlLbl val="0"/>
      </c:catAx>
      <c:valAx>
        <c:axId val="66640064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uk-UA"/>
          </a:p>
        </c:txPr>
        <c:crossAx val="94000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0033776224521343E-2"/>
          <c:y val="0.87387739323282265"/>
          <c:w val="0.85426482548950677"/>
          <c:h val="0.1226152447998264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01568-6C5C-4BCF-B2A9-3A76CB821245}" type="datetimeFigureOut">
              <a:rPr lang="uk-UA" smtClean="0"/>
              <a:t>07.12.2022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7A7E1-E6EF-4640-B701-22EBC395CC1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742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3646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78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786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786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2751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786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786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53353-EC1B-481D-96FD-6928C87CD808}" type="datetimeFigureOut">
              <a:rPr lang="uk-UA" smtClean="0"/>
              <a:t>07.12.2022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F17F40-85AE-4834-A1CF-E0A6FE893CCF}" type="slidenum">
              <a:rPr lang="uk-UA" smtClean="0"/>
              <a:t>‹#›</a:t>
            </a:fld>
            <a:endParaRPr lang="uk-UA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07.12.2022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07.12.2022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07.12.2022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07.12.2022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07.12.2022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07.12.2022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07.12.2022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07.12.2022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07.12.2022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07.12.2022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9B53353-EC1B-481D-96FD-6928C87CD808}" type="datetimeFigureOut">
              <a:rPr lang="uk-UA" smtClean="0"/>
              <a:t>07.12.2022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F17F40-85AE-4834-A1CF-E0A6FE893CCF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МАКРОЕКОНОМІКА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66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107504" y="116632"/>
                <a:ext cx="9036496" cy="662473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uk-UA" sz="28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Обчислення величини економічного зростання</a:t>
                </a:r>
                <a:r>
                  <a:rPr lang="uk-UA" sz="26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: </a:t>
                </a:r>
                <a:endParaRPr lang="uk-UA" sz="2600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Співвідношення</a:t>
                </a:r>
                <a:r>
                  <a:rPr lang="fr-FR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𝑲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𝒀</m:t>
                        </m:r>
                      </m:den>
                    </m:f>
                    <m:r>
                      <a:rPr lang="en-US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 - є коефіцієнтом між запасом капіталу і продуктом.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Величина економічного зростання може бути обрахована  у такий спосіб:</a:t>
                </a:r>
                <a:endParaRPr lang="en-US" b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𝑮𝒓</m:t>
                    </m:r>
                    <m:r>
                      <a:rPr lang="fr-FR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l-GR" b="1" i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𝚫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𝒀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𝒀</m:t>
                        </m:r>
                      </m:den>
                    </m:f>
                  </m:oMath>
                </a14:m>
                <a:r>
                  <a:rPr lang="uk-UA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;</a:t>
                </a:r>
                <a:r>
                  <a:rPr lang="en-US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де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𝑮𝒓</m:t>
                    </m:r>
                  </m:oMath>
                </a14:m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– зростання;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𝚫</m:t>
                    </m:r>
                    <m:r>
                      <a:rPr lang="en-US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𝒀</m:t>
                    </m:r>
                  </m:oMath>
                </a14:m>
                <a:r>
                  <a:rPr lang="uk-UA" b="1" i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+mj-cs"/>
                  </a:rPr>
                  <a:t>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– приріст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продукту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за певний період;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𝒀</m:t>
                    </m:r>
                  </m:oMath>
                </a14:m>
                <a:r>
                  <a:rPr lang="uk-UA" b="1" i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+mj-cs"/>
                  </a:rPr>
                  <a:t>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– обсяг продукту протягом певного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періоду.</a:t>
                </a:r>
                <a:endParaRPr lang="uk-UA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r>
                  <a:rPr lang="uk-UA" b="1" i="1" dirty="0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	Гранична </a:t>
                </a:r>
                <a:r>
                  <a:rPr lang="uk-UA" b="1" i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схильність до заощаджень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𝒔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′</m:t>
                        </m:r>
                      </m:sup>
                    </m:sSup>
                    <m:r>
                      <a:rPr lang="fr-FR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=</m:t>
                    </m:r>
                    <m:f>
                      <m:fPr>
                        <m:ctrlPr>
                          <a:rPr lang="fr-FR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𝑺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𝒀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; де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𝑺</m:t>
                    </m:r>
                  </m:oMath>
                </a14:m>
                <a:r>
                  <a:rPr lang="uk-UA" b="1" i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+mj-cs"/>
                  </a:rPr>
                  <a:t>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– обсяг заощаджень;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𝒀</m:t>
                    </m:r>
                  </m:oMath>
                </a14:m>
                <a:r>
                  <a:rPr lang="uk-UA" sz="3200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– продукт.</a:t>
                </a:r>
                <a:endParaRPr lang="uk-UA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	Оскільки в моделі приймається , що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𝑺</m:t>
                    </m:r>
                    <m:r>
                      <a:rPr lang="fr-FR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𝑰</m:t>
                    </m:r>
                    <m:r>
                      <a:rPr lang="uk-UA" b="1" i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 </m:t>
                    </m:r>
                    <m:r>
                      <a:rPr lang="uk-UA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𝒔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 </m:t>
                    </m:r>
                  </m:oMath>
                </a14:m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набуває такого вигляду: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𝒔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′</m:t>
                        </m:r>
                      </m:sup>
                    </m:sSup>
                    <m:r>
                      <a:rPr lang="fr-FR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=</m:t>
                    </m:r>
                    <m:f>
                      <m:fPr>
                        <m:ctrlPr>
                          <a:rPr lang="fr-FR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𝑺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𝒀</m:t>
                        </m:r>
                      </m:den>
                    </m:f>
                  </m:oMath>
                </a14:m>
                <a:r>
                  <a:rPr lang="uk-UA" b="1" i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uk-UA" b="1" i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= </m:t>
                    </m:r>
                    <m:f>
                      <m:fPr>
                        <m:ctrlPr>
                          <a:rPr lang="uk-UA" b="1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𝑰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𝒀</m:t>
                        </m:r>
                      </m:den>
                    </m:f>
                    <m:r>
                      <a:rPr lang="en-US" b="1" i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  </m:t>
                    </m:r>
                    <m:r>
                      <a:rPr lang="uk-UA" b="1" i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; 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де </a:t>
                </a:r>
                <a14:m>
                  <m:oMath xmlns:m="http://schemas.openxmlformats.org/officeDocument/2006/math">
                    <m:r>
                      <a:rPr lang="en-US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𝑰</m:t>
                    </m:r>
                    <m:r>
                      <a:rPr lang="uk-UA" b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−</m:t>
                    </m:r>
                    <m:r>
                      <a:rPr lang="en-US" b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</m:oMath>
                </a14:m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чисті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інвестиції і вони тотожні приросту капіталу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𝑰</m:t>
                    </m:r>
                    <m:r>
                      <a:rPr lang="en-US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= </m:t>
                    </m:r>
                    <m:r>
                      <a:rPr lang="el-GR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𝚫</m:t>
                    </m:r>
                    <m:r>
                      <a:rPr lang="en-US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𝑲</m:t>
                    </m:r>
                    <m:r>
                      <a:rPr lang="uk-UA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.</m:t>
                    </m:r>
                  </m:oMath>
                </a14:m>
                <a:r>
                  <a:rPr lang="uk-UA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+mj-cs"/>
                  </a:rPr>
                  <a:t> </a:t>
                </a:r>
                <a:endParaRPr lang="uk-UA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  <a:cs typeface="+mj-cs"/>
                </a:endParaRPr>
              </a:p>
              <a:p>
                <a:pPr marL="0" indent="0">
                  <a:buNone/>
                </a:pPr>
                <a:r>
                  <a:rPr lang="uk-UA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+mj-cs"/>
                  </a:rPr>
                  <a:t>	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Частка приросту капіталу у прирості продукту (внесок капіталу у збільшення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продукту позначається </a:t>
                </a:r>
                <a:r>
                  <a:rPr lang="en-US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+mj-cs"/>
                  </a:rPr>
                  <a:t>k</a:t>
                </a:r>
                <a:r>
                  <a:rPr lang="ru-RU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: </a:t>
                </a:r>
                <a:endParaRPr lang="uk-UA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uk-UA" sz="2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9036496" cy="6624736"/>
              </a:xfrm>
              <a:prstGeom prst="rect">
                <a:avLst/>
              </a:prstGeom>
              <a:blipFill rotWithShape="1">
                <a:blip r:embed="rId3"/>
                <a:stretch>
                  <a:fillRect l="-1080" t="-1012" r="-877" b="-165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7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107504" y="116632"/>
                <a:ext cx="9036496" cy="662473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1" i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k</m:t>
                    </m:r>
                    <m:r>
                      <a:rPr lang="fr-FR" sz="3200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320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320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𝚫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𝒌</m:t>
                        </m:r>
                      </m:num>
                      <m:den>
                        <m:r>
                          <a:rPr lang="el-GR" sz="320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𝚫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𝒀</m:t>
                        </m:r>
                      </m:den>
                    </m:f>
                  </m:oMath>
                </a14:m>
                <a:r>
                  <a:rPr lang="uk-UA" sz="3200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uk-UA" sz="3200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k-UA" sz="3200" b="1" i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l-GR" sz="320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𝚫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𝒀</m:t>
                        </m:r>
                      </m:den>
                    </m:f>
                    <m:r>
                      <a:rPr lang="uk-UA" sz="3200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; </m:t>
                    </m:r>
                  </m:oMath>
                </a14:m>
                <a:endParaRPr lang="en-US" b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	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Враховуючи, що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b="1" i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𝑰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𝒀</m:t>
                        </m:r>
                      </m:den>
                    </m:f>
                    <m:r>
                      <a:rPr lang="fr-FR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а</a:t>
                </a:r>
                <a14:m>
                  <m:oMath xmlns:m="http://schemas.openxmlformats.org/officeDocument/2006/math">
                    <m:r>
                      <a:rPr lang="uk-UA" b="1" i="0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fr-FR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𝑰</m:t>
                        </m:r>
                      </m:num>
                      <m:den>
                        <m:r>
                          <a:rPr lang="el-GR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𝚫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𝒀</m:t>
                        </m:r>
                      </m:den>
                    </m:f>
                    <m:r>
                      <a:rPr lang="fr-FR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k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і визначивши, що економічного зростання може бути обрахована  у такий спосіб:</a:t>
                </a:r>
                <a:r>
                  <a:rPr lang="en-US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Y</m:t>
                    </m:r>
                    <m:r>
                      <a:rPr lang="fr-FR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𝑰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;</a:t>
                </a:r>
                <a:r>
                  <a:rPr lang="en-US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а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де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𝚫</m:t>
                    </m:r>
                    <m:r>
                      <m:rPr>
                        <m:sty m:val="p"/>
                      </m:rPr>
                      <a:rPr lang="en-US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Y</m:t>
                    </m:r>
                    <m:r>
                      <a:rPr lang="fr-FR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=</m:t>
                    </m:r>
                    <m:f>
                      <m:fPr>
                        <m:ctrlPr>
                          <a:rPr lang="fr-FR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𝑰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𝒌</m:t>
                        </m:r>
                      </m:den>
                    </m:f>
                  </m:oMath>
                </a14:m>
                <a:r>
                  <a:rPr lang="uk-UA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+mj-cs"/>
                  </a:rPr>
                  <a:t>  </a:t>
                </a:r>
                <a:endParaRPr lang="uk-UA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  <a:cs typeface="+mj-cs"/>
                </a:endParaRPr>
              </a:p>
              <a:p>
                <a:pPr marL="0" indent="0">
                  <a:buNone/>
                </a:pPr>
                <a:r>
                  <a:rPr lang="uk-UA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+mj-cs"/>
                  </a:rPr>
                  <a:t>отримуємо функцію економічного зростання  </a:t>
                </a:r>
                <a:r>
                  <a:rPr lang="uk-UA" b="1" dirty="0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j-ea"/>
                    <a:cs typeface="+mj-cs"/>
                  </a:rPr>
                  <a:t>	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𝑮𝒓</m:t>
                    </m:r>
                    <m:r>
                      <a:rPr lang="fr-FR" sz="36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360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l-GR" sz="3600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r>
                          <a:rPr lang="en-US" sz="3600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𝒀</m:t>
                        </m:r>
                      </m:num>
                      <m:den>
                        <m:r>
                          <a:rPr lang="en-US" sz="3600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𝒀</m:t>
                        </m:r>
                      </m:den>
                    </m:f>
                  </m:oMath>
                </a14:m>
                <a:r>
                  <a:rPr lang="uk-UA" sz="3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uk-UA" sz="3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fr-FR" sz="360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𝑰</m:t>
                        </m:r>
                      </m:num>
                      <m:den>
                        <m:r>
                          <a:rPr lang="en-US" sz="3600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𝒌</m:t>
                        </m:r>
                      </m:den>
                    </m:f>
                  </m:oMath>
                </a14:m>
                <a:r>
                  <a:rPr lang="uk-UA" sz="3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uk-UA" sz="3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/</m:t>
                    </m:r>
                  </m:oMath>
                </a14:m>
                <a:r>
                  <a:rPr lang="uk-UA" sz="3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𝑰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sz="3600" b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sz="3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uk-UA" sz="3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uk-UA" sz="3600" b="1" i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sz="3600" b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𝒌</m:t>
                        </m:r>
                      </m:den>
                    </m:f>
                  </m:oMath>
                </a14:m>
                <a:endParaRPr lang="uk-UA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Отже: </a:t>
                </a:r>
                <a:r>
                  <a:rPr lang="uk-UA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+mj-cs"/>
                  </a:rPr>
                  <a:t>зростання визначається часткою заощаджень у продукті (через яку оцінюється загальна схильність до заощаджень), віднесеною до коефіцієнта, що показує внесок зростання капіталу у зростання продукту</a:t>
                </a:r>
              </a:p>
            </p:txBody>
          </p:sp>
        </mc:Choice>
        <mc:Fallback xmlns=""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9036496" cy="6624736"/>
              </a:xfrm>
              <a:prstGeom prst="rect">
                <a:avLst/>
              </a:prstGeom>
              <a:blipFill rotWithShape="1">
                <a:blip r:embed="rId3"/>
                <a:stretch>
                  <a:fillRect l="-1147" r="-10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0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107504" y="116632"/>
                <a:ext cx="9036496" cy="662473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b="1" i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Модель </a:t>
                </a:r>
                <a:r>
                  <a:rPr lang="uk-UA" b="1" i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Домара-Харрода</a:t>
                </a:r>
                <a:r>
                  <a:rPr lang="uk-UA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b="1" dirty="0">
                    <a:solidFill>
                      <a:schemeClr val="tx2"/>
                    </a:solidFill>
                  </a:rPr>
                  <a:t>розглядає умови досягнення рівноважного економічного зростання, коли приріст сукупного попиту дорівнюватиме приросту сукупної пропозиції.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ЕЗ, </m:t>
                      </m:r>
                      <m:r>
                        <a:rPr lang="en-US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uk-UA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uk-UA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𝐀𝐃</m:t>
                      </m:r>
                      <m:d>
                        <m:dPr>
                          <m:ctrlPr>
                            <a:rPr lang="uk-UA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b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</m:d>
                      <m:r>
                        <a:rPr lang="uk-UA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uk-UA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𝐀𝐒</m:t>
                      </m:r>
                      <m:d>
                        <m:dPr>
                          <m:ctrlPr>
                            <a:rPr lang="uk-UA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b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</m:d>
                      <m:r>
                        <a:rPr lang="uk-UA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  (</m:t>
                      </m:r>
                      <m:r>
                        <a:rPr lang="uk-UA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uk-UA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uk-UA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uk-UA" b="1" dirty="0">
                    <a:solidFill>
                      <a:schemeClr val="tx2"/>
                    </a:solidFill>
                  </a:rPr>
                  <a:t>де </a:t>
                </a:r>
                <a:r>
                  <a:rPr lang="uk-UA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∆</a:t>
                </a:r>
                <a:r>
                  <a:rPr lang="en-US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</a:t>
                </a:r>
                <a:r>
                  <a:rPr lang="ru-RU" b="1" dirty="0">
                    <a:solidFill>
                      <a:schemeClr val="tx2"/>
                    </a:solidFill>
                  </a:rPr>
                  <a:t> – </a:t>
                </a:r>
                <a:r>
                  <a:rPr lang="uk-UA" b="1" dirty="0">
                    <a:solidFill>
                      <a:schemeClr val="tx2"/>
                    </a:solidFill>
                  </a:rPr>
                  <a:t>річний</a:t>
                </a:r>
                <a:r>
                  <a:rPr lang="ru-RU" b="1" dirty="0">
                    <a:solidFill>
                      <a:schemeClr val="tx2"/>
                    </a:solidFill>
                  </a:rPr>
                  <a:t> темп приросту </a:t>
                </a:r>
                <a:r>
                  <a:rPr lang="uk-UA" b="1" dirty="0" smtClean="0">
                    <a:solidFill>
                      <a:schemeClr val="tx2"/>
                    </a:solidFill>
                  </a:rPr>
                  <a:t>обсягу національного виробництва,</a:t>
                </a:r>
              </a:p>
              <a:p>
                <a:endParaRPr lang="uk-UA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Y</m:t>
                          </m:r>
                          <m:d>
                            <m:dPr>
                              <m:ctrlPr>
                                <a:rPr lang="uk-UA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uk-UA" b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Y</m:t>
                          </m:r>
                          <m:d>
                            <m:dPr>
                              <m:ctrlPr>
                                <a:rPr lang="uk-UA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uk-UA" b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uk-UA" b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Y</m:t>
                          </m:r>
                          <m:d>
                            <m:dPr>
                              <m:ctrlPr>
                                <a:rPr lang="uk-UA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uk-UA" b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uk-UA" b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uk-UA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  (2)</m:t>
                      </m:r>
                    </m:oMath>
                  </m:oMathPara>
                </a14:m>
                <a:endParaRPr lang="uk-UA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uk-UA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uk-UA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uk-UA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AD</m:t>
                    </m:r>
                    <m:d>
                      <m:dPr>
                        <m:ctrlPr>
                          <a:rPr lang="uk-UA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uk-UA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uk-UA" b="1" dirty="0">
                    <a:solidFill>
                      <a:schemeClr val="tx2"/>
                    </a:solidFill>
                  </a:rPr>
                  <a:t> – приріст сукупного попиту періоду </a:t>
                </a:r>
                <a:r>
                  <a:rPr lang="en-US" b="1" dirty="0">
                    <a:solidFill>
                      <a:srgbClr val="0070C0"/>
                    </a:solidFill>
                  </a:rPr>
                  <a:t>t</a:t>
                </a:r>
                <a:r>
                  <a:rPr lang="uk-UA" b="1" dirty="0">
                    <a:solidFill>
                      <a:schemeClr val="tx2"/>
                    </a:solidFill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uk-UA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AS</m:t>
                    </m:r>
                    <m:d>
                      <m:dPr>
                        <m:ctrlPr>
                          <a:rPr lang="uk-UA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uk-UA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uk-UA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uk-UA" b="1" dirty="0">
                    <a:solidFill>
                      <a:schemeClr val="tx2"/>
                    </a:solidFill>
                  </a:rPr>
                  <a:t>приріст сукупної пропозиції періоду </a:t>
                </a:r>
                <a:r>
                  <a:rPr lang="en-US" b="1" dirty="0">
                    <a:solidFill>
                      <a:srgbClr val="0070C0"/>
                    </a:solidFill>
                  </a:rPr>
                  <a:t>t</a:t>
                </a:r>
                <a:r>
                  <a:rPr lang="uk-UA" b="1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uk-UA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  <a:cs typeface="+mj-cs"/>
                </a:endParaRPr>
              </a:p>
            </p:txBody>
          </p:sp>
        </mc:Choice>
        <mc:Fallback xmlns=""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9036496" cy="6624736"/>
              </a:xfrm>
              <a:prstGeom prst="rect">
                <a:avLst/>
              </a:prstGeom>
              <a:blipFill rotWithShape="1">
                <a:blip r:embed="rId3"/>
                <a:stretch>
                  <a:fillRect l="-1080" t="-82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2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5536" y="18864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8.3. Модель економічного 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зростання 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Роберта </a:t>
            </a:r>
            <a:r>
              <a:rPr lang="uk-UA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Солоу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uk-UA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711823" y="1196752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Модель побудована з урахуванням ідей як кейнсіанської, так і неокласичної теорій: </a:t>
            </a:r>
            <a:endParaRPr lang="uk-UA" sz="2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uk-UA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AutoNum type="arabicParenR"/>
            </a:pP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 </a:t>
            </a:r>
            <a:r>
              <a:rPr lang="uk-UA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кейнсіанської теорії </a:t>
            </a:r>
            <a:r>
              <a:rPr lang="uk-UA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запозичена 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функція </a:t>
            </a:r>
            <a:r>
              <a:rPr lang="uk-UA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інвестицій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обсяг яких ставиться в залежність від </a:t>
            </a:r>
            <a:r>
              <a:rPr lang="uk-UA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валового національного доходу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і </a:t>
            </a:r>
            <a:r>
              <a:rPr lang="uk-UA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норми заощаджень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342900" indent="-342900">
              <a:buAutoNum type="arabicParenR"/>
            </a:pPr>
            <a:endParaRPr lang="uk-UA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AutoNum type="arabicParenR"/>
            </a:pP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 </a:t>
            </a:r>
            <a:r>
              <a:rPr lang="uk-UA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неокласичної теорії 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використано інструментарій виробничої функції </a:t>
            </a:r>
            <a:r>
              <a:rPr lang="uk-UA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Кобба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-Дугласа</a:t>
            </a:r>
            <a:endParaRPr lang="uk-UA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4542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кутник 1"/>
              <p:cNvSpPr/>
              <p:nvPr/>
            </p:nvSpPr>
            <p:spPr>
              <a:xfrm>
                <a:off x="179512" y="332656"/>
                <a:ext cx="8928992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Передумови моделі </a:t>
                </a:r>
                <a:r>
                  <a:rPr lang="uk-UA" sz="24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Солоу</a:t>
                </a:r>
                <a:endParaRPr lang="uk-U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  <a:p>
                <a:pPr algn="just"/>
                <a:r>
                  <a:rPr lang="uk-UA" sz="22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1. </a:t>
                </a:r>
                <a:r>
                  <a:rPr lang="uk-UA" sz="22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Об’єктом </a:t>
                </a:r>
                <a:r>
                  <a:rPr lang="uk-UA" sz="22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моделювання </a:t>
                </a:r>
                <a:r>
                  <a:rPr lang="uk-UA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слугує приватна закрита економіка, рівновага в якій визначається за формулою</a:t>
                </a:r>
                <a:r>
                  <a:rPr lang="uk-UA" sz="22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:</a:t>
                </a:r>
              </a:p>
              <a:p>
                <a:pPr algn="just"/>
                <a:r>
                  <a:rPr lang="uk-UA" sz="22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en-US" sz="22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Y = C + </a:t>
                </a:r>
                <a:r>
                  <a:rPr lang="en-US" sz="22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I</a:t>
                </a:r>
                <a:r>
                  <a:rPr lang="uk-UA" sz="22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,</a:t>
                </a:r>
                <a:r>
                  <a:rPr lang="en-US" sz="22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endParaRPr lang="uk-UA" sz="2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  <a:p>
                <a:pPr algn="just"/>
                <a:r>
                  <a:rPr lang="uk-UA" sz="22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де </a:t>
                </a:r>
                <a:r>
                  <a:rPr lang="en-US" sz="22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Y</a:t>
                </a:r>
                <a:r>
                  <a:rPr lang="en-US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– </a:t>
                </a:r>
                <a:r>
                  <a:rPr lang="uk-UA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продукт (ВВП), </a:t>
                </a:r>
                <a:r>
                  <a:rPr lang="en-US" sz="22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C</a:t>
                </a:r>
                <a:r>
                  <a:rPr lang="en-US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– </a:t>
                </a:r>
                <a:r>
                  <a:rPr lang="uk-UA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споживання, </a:t>
                </a:r>
                <a:r>
                  <a:rPr lang="en-US" sz="22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I</a:t>
                </a:r>
                <a:r>
                  <a:rPr lang="en-US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– </a:t>
                </a:r>
                <a:r>
                  <a:rPr lang="uk-UA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інвестиції. </a:t>
                </a:r>
                <a:endParaRPr lang="uk-UA" sz="2200" b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algn="just"/>
                <a:r>
                  <a:rPr lang="uk-UA" sz="22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2</a:t>
                </a:r>
                <a:r>
                  <a:rPr lang="uk-UA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. </a:t>
                </a:r>
                <a:r>
                  <a:rPr lang="uk-UA" sz="22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Цільовою функцією є </a:t>
                </a:r>
                <a:r>
                  <a:rPr lang="uk-UA" sz="22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зростання </a:t>
                </a:r>
                <a:r>
                  <a:rPr lang="uk-UA" sz="22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продуктивності праці</a:t>
                </a:r>
                <a:r>
                  <a:rPr lang="uk-UA" sz="2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. </a:t>
                </a:r>
                <a:r>
                  <a:rPr lang="uk-UA" sz="22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використовуються </a:t>
                </a:r>
                <a:r>
                  <a:rPr lang="uk-UA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параметри в розрахунку на одного </a:t>
                </a:r>
                <a:r>
                  <a:rPr lang="uk-UA" sz="22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працюючого: продуктивність </a:t>
                </a:r>
                <a:r>
                  <a:rPr lang="uk-UA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праці – </a:t>
                </a:r>
                <a:r>
                  <a:rPr lang="en-US" sz="22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y = Y / L</a:t>
                </a:r>
                <a:r>
                  <a:rPr lang="en-US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; </a:t>
                </a:r>
                <a:endParaRPr lang="uk-UA" sz="2200" b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algn="just"/>
                <a:r>
                  <a:rPr lang="uk-UA" sz="2200" b="1" dirty="0" err="1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капіталоозброєність</a:t>
                </a:r>
                <a:r>
                  <a:rPr lang="uk-UA" sz="22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– </a:t>
                </a:r>
                <a:r>
                  <a:rPr lang="en-US" sz="22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k = K / L</a:t>
                </a:r>
                <a:r>
                  <a:rPr lang="en-US" sz="22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;</a:t>
                </a:r>
                <a:endParaRPr lang="uk-UA" sz="2200" b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algn="just"/>
                <a:r>
                  <a:rPr lang="uk-UA" sz="22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інвестиції </a:t>
                </a:r>
                <a:r>
                  <a:rPr lang="uk-UA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– </a:t>
                </a:r>
                <a:r>
                  <a:rPr lang="en-US" sz="2200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i</a:t>
                </a:r>
                <a:r>
                  <a:rPr lang="en-US" sz="22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= I / L</a:t>
                </a:r>
                <a:r>
                  <a:rPr lang="en-US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. </a:t>
                </a:r>
                <a:endParaRPr lang="uk-UA" sz="2200" b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algn="just"/>
                <a:r>
                  <a:rPr lang="uk-UA" sz="2200" b="1" i="1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Інші </a:t>
                </a:r>
                <a:r>
                  <a:rPr lang="uk-UA" sz="2200" b="1" i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параметри</a:t>
                </a:r>
                <a:r>
                  <a:rPr lang="uk-UA" sz="22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: </a:t>
                </a:r>
                <a:endParaRPr lang="uk-UA" sz="2200" b="1" dirty="0" smtClean="0">
                  <a:solidFill>
                    <a:srgbClr val="0070C0"/>
                  </a:solidFill>
                  <a:latin typeface="+mj-lt"/>
                  <a:ea typeface="+mj-ea"/>
                  <a:cs typeface="+mj-cs"/>
                </a:endParaRPr>
              </a:p>
              <a:p>
                <a:pPr algn="just"/>
                <a:r>
                  <a:rPr lang="en-US" sz="2200" b="1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s </a:t>
                </a:r>
                <a:r>
                  <a:rPr lang="en-US" sz="22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– </a:t>
                </a:r>
                <a:r>
                  <a:rPr lang="uk-UA" sz="22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норма заощаджень</a:t>
                </a:r>
                <a:r>
                  <a:rPr lang="uk-UA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яка є похідною від норми споживання, тобто </a:t>
                </a:r>
                <a:r>
                  <a:rPr lang="en-US" sz="22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s =1–c</a:t>
                </a:r>
                <a:r>
                  <a:rPr lang="en-US" sz="22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;</a:t>
                </a:r>
                <a:endParaRPr lang="uk-UA" sz="2200" b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algn="just"/>
                <a:r>
                  <a:rPr lang="en-US" sz="2200" b="1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d </a:t>
                </a:r>
                <a:r>
                  <a:rPr lang="en-US" sz="22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– </a:t>
                </a:r>
                <a:r>
                  <a:rPr lang="uk-UA" sz="22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норма амортизації</a:t>
                </a:r>
                <a:r>
                  <a:rPr lang="uk-UA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що відображує частку капіталу, яка щорічно зношується в процесі його використання. </a:t>
                </a:r>
                <a:endParaRPr lang="uk-UA" sz="2200" b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algn="just"/>
                <a:r>
                  <a:rPr lang="uk-UA" sz="22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3</a:t>
                </a:r>
                <a:r>
                  <a:rPr lang="uk-UA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. </a:t>
                </a:r>
                <a:r>
                  <a:rPr lang="uk-UA" sz="22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Продуктивність праці </a:t>
                </a:r>
                <a:r>
                  <a:rPr lang="uk-UA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залежить від </a:t>
                </a:r>
                <a:r>
                  <a:rPr lang="uk-UA" sz="2200" b="1" dirty="0" err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капіталоозброєності</a:t>
                </a:r>
                <a:r>
                  <a:rPr lang="uk-UA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праці. На основі перетворення простої виробничої функції: </a:t>
                </a:r>
                <a:r>
                  <a:rPr lang="en-US" sz="22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Y = f(K, L): </a:t>
                </a:r>
                <a:r>
                  <a:rPr lang="uk-UA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якщо обидві частини рівняння поділити на </a:t>
                </a:r>
                <a:r>
                  <a:rPr lang="en-US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L, </a:t>
                </a:r>
                <a:r>
                  <a:rPr lang="uk-UA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то </a:t>
                </a:r>
                <a:r>
                  <a:rPr lang="uk-UA" sz="22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виробнича </a:t>
                </a:r>
                <a:r>
                  <a:rPr lang="uk-UA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функція в моделі </a:t>
                </a:r>
                <a:r>
                  <a:rPr lang="uk-UA" sz="2200" b="1" dirty="0" err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Солоу</a:t>
                </a:r>
                <a:r>
                  <a:rPr lang="uk-UA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sz="22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набирає </a:t>
                </a:r>
                <a:r>
                  <a:rPr lang="uk-UA" sz="22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такого вигляду: </a:t>
                </a:r>
                <a:r>
                  <a:rPr lang="en-US" sz="22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y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</m:oMath>
                </a14:m>
                <a:r>
                  <a:rPr lang="en-US" sz="22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en-US" sz="22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f </a:t>
                </a:r>
                <a:r>
                  <a:rPr lang="uk-UA" sz="22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(</a:t>
                </a:r>
                <a:r>
                  <a:rPr lang="en-US" sz="22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k</a:t>
                </a:r>
                <a:r>
                  <a:rPr lang="uk-UA" sz="22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).</a:t>
                </a:r>
                <a:endParaRPr lang="uk-UA" sz="2200" dirty="0"/>
              </a:p>
            </p:txBody>
          </p:sp>
        </mc:Choice>
        <mc:Fallback xmlns="">
          <p:sp>
            <p:nvSpPr>
              <p:cNvPr id="2" name="Прямокут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928992" cy="6555641"/>
              </a:xfrm>
              <a:prstGeom prst="rect">
                <a:avLst/>
              </a:prstGeom>
              <a:blipFill>
                <a:blip r:embed="rId2"/>
                <a:stretch>
                  <a:fillRect l="-887" t="-837" r="-1229" b="-139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745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83568" y="751344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Продуктивність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праці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(у) як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цільова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функція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моделі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І. </a:t>
            </a:r>
            <a:r>
              <a:rPr lang="uk-UA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Продуктивність </a:t>
            </a: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у)</a:t>
            </a:r>
            <a:r>
              <a:rPr lang="uk-UA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залежить від </a:t>
            </a:r>
            <a:r>
              <a:rPr lang="uk-UA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капіталоозброєності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працівників </a:t>
            </a:r>
            <a:r>
              <a:rPr lang="uk-UA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k)</a:t>
            </a:r>
            <a:r>
              <a:rPr lang="en-U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 </a:t>
            </a:r>
            <a:r>
              <a:rPr lang="uk-U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=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f </a:t>
            </a:r>
            <a:r>
              <a:rPr lang="uk-U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</a:t>
            </a:r>
            <a:r>
              <a:rPr lang="uk-U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endParaRPr lang="uk-UA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 зростанні </a:t>
            </a:r>
            <a:r>
              <a:rPr lang="uk-UA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капіталоозброєності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праці її продуктивність і обсяг випуску також зростають. </a:t>
            </a:r>
          </a:p>
          <a:p>
            <a:endParaRPr lang="uk-UA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ІІ. </a:t>
            </a:r>
            <a:r>
              <a:rPr lang="uk-UA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Гранична </a:t>
            </a: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продуктивність </a:t>
            </a:r>
            <a:r>
              <a:rPr lang="uk-UA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капіталу (</a:t>
            </a: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МРК) 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показник ефективності використання додаткового капіталу (відношення 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приросту продуктивності праці до приросту </a:t>
            </a:r>
            <a:r>
              <a:rPr lang="uk-UA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капіталоозброєності</a:t>
            </a:r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):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MPK = ∆y /∆k </a:t>
            </a:r>
            <a:r>
              <a:rPr lang="uk-UA" sz="24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Припущення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1) існує деякий стан, в якому капітал використовується найбільш ефективно при незмінній кількості праці, 2) після досягнення цього стану подальше нарощування капіталу веде до того, що віддача від додаткового капіталу починає знижуватися</a:t>
            </a:r>
          </a:p>
        </p:txBody>
      </p:sp>
    </p:spTree>
    <p:extLst>
      <p:ext uri="{BB962C8B-B14F-4D97-AF65-F5344CB8AC3E}">
        <p14:creationId xmlns:p14="http://schemas.microsoft.com/office/powerpoint/2010/main" val="205791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39552" y="404664"/>
            <a:ext cx="84249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  <a:cs typeface="+mj-cs"/>
              </a:rPr>
              <a:t>Висновок: при зміні кількості праці збільшується потреба у капіталі для забезпечення максимальної ефективності використання праці. </a:t>
            </a:r>
          </a:p>
          <a:p>
            <a:endParaRPr lang="uk-UA" dirty="0" smtClean="0"/>
          </a:p>
          <a:p>
            <a:pPr algn="just"/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ІІІ. </a:t>
            </a: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Продуктивність праці (у) </a:t>
            </a:r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залежить 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від зміни (приросту) </a:t>
            </a:r>
            <a:r>
              <a:rPr lang="uk-UA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капіталоозброєності</a:t>
            </a:r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(∆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uk-UA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/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Фактори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що визначають зміну </a:t>
            </a:r>
            <a:r>
              <a:rPr lang="uk-UA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капіталоозброєності</a:t>
            </a:r>
            <a:endParaRPr lang="uk-UA" sz="2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42900" indent="-342900" algn="just">
              <a:buFontTx/>
              <a:buChar char="-"/>
            </a:pPr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додаткові 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інвестиції </a:t>
            </a:r>
            <a:r>
              <a:rPr lang="uk-UA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(і</a:t>
            </a:r>
            <a:r>
              <a:rPr lang="uk-UA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)</a:t>
            </a:r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зношення 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капіталу (амортизація) 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d)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;</a:t>
            </a:r>
            <a:endParaRPr lang="uk-UA" sz="2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42900" indent="-342900" algn="just">
              <a:buFontTx/>
              <a:buChar char="-"/>
            </a:pPr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приріст 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населення </a:t>
            </a:r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 темпом 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n)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;</a:t>
            </a:r>
            <a:endParaRPr lang="uk-UA" sz="2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42900" indent="-342900" algn="just">
              <a:buFontTx/>
              <a:buChar char="-"/>
            </a:pPr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технічний 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прогрес з темпом 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uk-UA" sz="2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uk-UA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Математична 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формула приросту </a:t>
            </a:r>
            <a:r>
              <a:rPr lang="uk-UA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капіталоозброєності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endParaRPr lang="uk-UA" sz="2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∆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 = 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і – (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 + n + g)∙k </a:t>
            </a:r>
            <a:endParaRPr lang="uk-UA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/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або 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∆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 = s∙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 – (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 + n + g)∙k</a:t>
            </a:r>
            <a:endParaRPr lang="uk-UA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3662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403648" y="260648"/>
            <a:ext cx="5237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Рівновага у моделі </a:t>
            </a:r>
            <a:r>
              <a:rPr lang="uk-UA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Солоу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611560" y="980728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uk-UA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Стійкий </a:t>
            </a:r>
            <a:r>
              <a:rPr lang="uk-UA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(стаціонарний) стан </a:t>
            </a:r>
            <a:r>
              <a:rPr lang="uk-UA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k*) </a:t>
            </a:r>
            <a:r>
              <a:rPr lang="en-U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така ситуація в економіці, коли інвестиції на одного працюючого </a:t>
            </a:r>
            <a:r>
              <a:rPr lang="uk-UA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(і)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тотожні амортизації (зношуванню) капіталу </a:t>
            </a:r>
            <a:r>
              <a:rPr lang="uk-UA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d)</a:t>
            </a:r>
            <a:r>
              <a:rPr lang="en-U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 врахуванням темпу приросту населення </a:t>
            </a:r>
            <a:r>
              <a:rPr lang="uk-UA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n)</a:t>
            </a:r>
            <a:r>
              <a:rPr lang="en-U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та темпу реалізації технічного </a:t>
            </a:r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прогресу </a:t>
            </a:r>
            <a:r>
              <a:rPr lang="uk-UA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g), 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що описується виразом: 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 + n + g ) k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 </a:t>
            </a:r>
            <a:endParaRPr lang="uk-UA" sz="24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AutoNum type="arabicPeriod"/>
            </a:pPr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 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досягненні </a:t>
            </a:r>
            <a:r>
              <a:rPr lang="uk-UA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k*) 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економіка перебуває в стані довгострокової рівноваги, віддача від капіталу є максимальною. </a:t>
            </a:r>
            <a:endParaRPr lang="uk-UA" sz="2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AutoNum type="arabicPeriod"/>
            </a:pPr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Якщо 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економіка не перебуває у стані рівноваги, то вона прямує до нього.</a:t>
            </a:r>
          </a:p>
        </p:txBody>
      </p:sp>
    </p:spTree>
    <p:extLst>
      <p:ext uri="{BB962C8B-B14F-4D97-AF65-F5344CB8AC3E}">
        <p14:creationId xmlns:p14="http://schemas.microsoft.com/office/powerpoint/2010/main" val="2365110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784749"/>
              </p:ext>
            </p:extLst>
          </p:nvPr>
        </p:nvGraphicFramePr>
        <p:xfrm>
          <a:off x="467544" y="1340765"/>
          <a:ext cx="8280921" cy="4968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7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8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7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102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62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14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54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Роки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Номінальний ВВП, млн. грн.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Індекс цін виробників промислових товарів (до попереднього року)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Індекс інфляції (відносно базового року)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Реальний ВВП (у цінах 2006 року)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Темп приросту, %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2006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565018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565018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2007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751106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1,195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1,195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628540,5858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11,24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2008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990819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1,355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1,6192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611909,4011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-2,65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2009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947042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1,065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1,7245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549177,1153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-10,25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2010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1079346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1,209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2,0849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517699,2994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-5,73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2011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1299991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1,19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2,4810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523974,6487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1,21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2012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1404669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1,037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2,5728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545965,4634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4,2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2013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1465198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0,999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2,5702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570061,8817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4,41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2014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1586915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1,171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3,0098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527257,1223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-7,51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2015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1988544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1,36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4,0933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485808,4744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-7,86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2016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2383182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1,205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4,9324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483170,0928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-0,54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Обрахунок номінального ВВП України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цінах 2006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року)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5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167580"/>
              </p:ext>
            </p:extLst>
          </p:nvPr>
        </p:nvGraphicFramePr>
        <p:xfrm>
          <a:off x="251520" y="1484784"/>
          <a:ext cx="8568952" cy="4969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3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22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16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3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22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22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25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167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25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6569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878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Рік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ВВП, млн грн.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Абсол.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приріст ∆Y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Темп прир. %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Капітальні інвестиції,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млн грн.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Абсол.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приріст ∆I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Темп прир.%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s'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a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a-s'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s'/(a-s'), %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2006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565018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148972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2007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628541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63523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11,24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186342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37370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25,09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0,59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2,93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2,35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25,09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2008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611909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-16631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-2,65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168027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-18315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-9,83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1,10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-10,1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-11,20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-9,83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2009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549177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-62732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-10,25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111847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-56180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-33,44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0,90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-1,78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-2,68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-33,44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517699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-31478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-5,73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86612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-25236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-22,56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0,80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-2,75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-3,55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-22,56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523975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6275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1,21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97253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10641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12,29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1,70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15,5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13,80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12,29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545965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21991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4,20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106209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8956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9,21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0,41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4,83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4,42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9,21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570062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24096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4,41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97218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-8991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-8,47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-0,37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4,03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4,41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-8,47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527257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-42805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-7,51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72903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-24315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-25,01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0,57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-1,70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-2,27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-25,01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485808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-41449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-7,86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66723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-6180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-8,48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0,15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-1,61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-1,76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-8,48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483170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-2638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-0,54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72828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6105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9,15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-2,31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-27,6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-25,29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9,15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987966" cy="1363758"/>
          </a:xfrm>
        </p:spPr>
        <p:txBody>
          <a:bodyPr/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Динаміка розвитку економіки України за моделлю Р.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Харрода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(розрахунок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Надії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Максимчук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88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48347"/>
            <a:ext cx="8640960" cy="3877815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Зміст, показники, фактори та типи  економічного зростання. </a:t>
            </a:r>
            <a:endParaRPr lang="uk-UA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uk-UA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Неокейнсіанська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модель економічного зростання </a:t>
            </a:r>
            <a:r>
              <a:rPr lang="uk-UA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Харрода-Домара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.</a:t>
            </a:r>
            <a:endParaRPr lang="uk-UA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800200"/>
          </a:xfrm>
        </p:spPr>
        <p:txBody>
          <a:bodyPr/>
          <a:lstStyle/>
          <a:p>
            <a:r>
              <a:rPr lang="uk-UA" sz="2800" b="1" dirty="0" smtClean="0"/>
              <a:t>ТЕМА 8. </a:t>
            </a:r>
            <a:br>
              <a:rPr lang="uk-UA" sz="2800" b="1" dirty="0" smtClean="0"/>
            </a:br>
            <a:r>
              <a:rPr lang="uk-UA" sz="2800" b="1" dirty="0" smtClean="0"/>
              <a:t>ЕКОНОМІЧНЕ ЗРОСТАННЯ. 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9067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788173"/>
              </p:ext>
            </p:extLst>
          </p:nvPr>
        </p:nvGraphicFramePr>
        <p:xfrm>
          <a:off x="323528" y="404664"/>
          <a:ext cx="8496944" cy="5721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54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>8.1. </a:t>
            </a:r>
            <a:r>
              <a:rPr lang="uk-UA" sz="2800" b="1" dirty="0"/>
              <a:t>Зміст, показники, фактори та типи  економічного зростання</a:t>
            </a:r>
            <a:r>
              <a:rPr lang="uk-UA" sz="2800" b="1" dirty="0" smtClean="0"/>
              <a:t>.</a:t>
            </a:r>
            <a:r>
              <a:rPr lang="uk-UA" sz="3600" b="1" dirty="0"/>
              <a:t/>
            </a:r>
            <a:br>
              <a:rPr lang="uk-UA" sz="3600" b="1" dirty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endParaRPr lang="uk-UA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870" y="1340768"/>
            <a:ext cx="9144000" cy="5256584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Економічне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зростання –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довготривала тенденція збільшення обсягу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реального ВВП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як в </a:t>
            </a:r>
            <a:r>
              <a:rPr lang="uk-UA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абсолютних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так і у </a:t>
            </a:r>
            <a:r>
              <a:rPr lang="uk-UA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відносних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показниках.</a:t>
            </a:r>
          </a:p>
          <a:p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Чіткіше </a:t>
            </a:r>
            <a:r>
              <a:rPr lang="uk-UA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тренд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зростання економіки проявляється у зростанні </a:t>
            </a: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потенційного (природнього)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ВВП</a:t>
            </a:r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оскільки він враховує повну зайнятість ресурсів.</a:t>
            </a:r>
          </a:p>
          <a:p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Графічно економічне зростання подають трьома способами: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через криву реального ВВП </a:t>
            </a:r>
            <a:r>
              <a:rPr lang="uk-UA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 лінія тренду є відображенням довготривалої тенденції збільшення реального </a:t>
            </a:r>
            <a:r>
              <a:rPr lang="uk-UA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ВВП;</a:t>
            </a:r>
            <a:endParaRPr lang="uk-UA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через криву виробничих можливостей (КВМ), </a:t>
            </a:r>
            <a:r>
              <a:rPr lang="uk-UA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що відображає обмеженість ресурсів в економіці в певний проміжок часу; </a:t>
            </a:r>
            <a:endParaRPr lang="uk-UA" b="1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 допомогою моделі </a:t>
            </a:r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AD</a:t>
            </a:r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</a:t>
            </a:r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».</a:t>
            </a:r>
            <a:endParaRPr lang="uk-UA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44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692696"/>
                <a:ext cx="8892480" cy="6120680"/>
              </a:xfrm>
            </p:spPr>
            <p:txBody>
              <a:bodyPr>
                <a:noAutofit/>
              </a:bodyPr>
              <a:lstStyle/>
              <a:p>
                <a:r>
                  <a:rPr lang="uk-UA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Величина реального ВВП</a:t>
                </a:r>
                <a:r>
                  <a:rPr lang="en-US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(</a:t>
                </a:r>
                <a:r>
                  <a:rPr lang="en-US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Y</a:t>
                </a:r>
                <a:r>
                  <a:rPr lang="uk-UA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)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: –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абсолютний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показник, який широко використовується для оцінки </a:t>
                </a:r>
                <a:r>
                  <a:rPr lang="uk-UA" b="1" i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рівня економічного розвитку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країни та її </a:t>
                </a:r>
                <a:r>
                  <a:rPr lang="uk-UA" b="1" i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економічного потенціалу.</a:t>
                </a:r>
                <a:r>
                  <a:rPr lang="en-US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endParaRPr lang="uk-UA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  <a:p>
                <a:r>
                  <a:rPr lang="uk-UA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Величина реального </a:t>
                </a:r>
                <a:r>
                  <a:rPr lang="uk-UA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ВВП на душу населення</a:t>
                </a:r>
                <a:r>
                  <a:rPr lang="uk-UA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b="1" i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𝒀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𝑳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:</a:t>
                </a:r>
                <a:r>
                  <a:rPr lang="uk-UA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–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відносний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показник </a:t>
                </a:r>
                <a:r>
                  <a:rPr lang="uk-UA" b="1" i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рівня добробуту та якості життя.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У макроекономічних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моделях його зазвичай позначають як відношення реального ВВП до чисельності робочої сили.</a:t>
                </a:r>
                <a:r>
                  <a:rPr lang="en-US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Економічне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зростання можливе тільки тоді, коли зростання реального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ВВП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випереджає темпи зростання населення.</a:t>
                </a:r>
                <a:endParaRPr lang="en-US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r>
                  <a:rPr lang="uk-UA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Середньорічний </a:t>
                </a:r>
                <a:r>
                  <a:rPr lang="uk-UA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темп приросту реального  </a:t>
                </a:r>
                <a:r>
                  <a:rPr lang="uk-UA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ВВП</a:t>
                </a:r>
                <a14:m>
                  <m:oMath xmlns:m="http://schemas.openxmlformats.org/officeDocument/2006/math">
                    <m:r>
                      <a:rPr lang="uk-UA" b="1" i="0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(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b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  <m:r>
                          <a:rPr lang="en-US" b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uk-UA" b="1" i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: </a:t>
                </a:r>
                <a:endParaRPr lang="uk-UA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uk-UA" b="1" i="0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 </m:t>
                        </m:r>
                        <m:r>
                          <a:rPr lang="en-US" b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𝒈</m:t>
                        </m:r>
                      </m:e>
                      <m:sub>
                        <m:r>
                          <a:rPr lang="en-US" b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𝒂</m:t>
                        </m:r>
                        <m:r>
                          <a:rPr lang="en-US" b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 </m:t>
                        </m:r>
                      </m:sub>
                    </m:sSub>
                    <m:r>
                      <a:rPr lang="en-US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ad>
                      <m:radPr>
                        <m:ctrlPr>
                          <a:rPr lang="uk-UA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𝑻</m:t>
                        </m:r>
                      </m:deg>
                      <m:e>
                        <m:f>
                          <m:fPr>
                            <m:ctrlPr>
                              <a:rPr lang="uk-UA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+mj-ea"/>
                                <a:cs typeface="+mj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uk-UA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+mj-ea"/>
                                    <a:cs typeface="+mj-cs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+mj-ea"/>
                                    <a:cs typeface="+mj-cs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b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+mj-ea"/>
                                    <a:cs typeface="+mj-cs"/>
                                  </a:rPr>
                                  <m:t>𝒕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uk-UA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+mj-ea"/>
                                    <a:cs typeface="+mj-cs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+mj-ea"/>
                                    <a:cs typeface="+mj-cs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b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+mj-ea"/>
                                    <a:cs typeface="+mj-cs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lang="en-US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+mj-ea"/>
                        <a:cs typeface="+mj-cs"/>
                      </a:rPr>
                      <m:t>−</m:t>
                    </m:r>
                    <m:r>
                      <a:rPr lang="en-US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𝟏</m:t>
                    </m:r>
                    <m:r>
                      <a:rPr lang="en-US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</m:oMath>
                </a14:m>
                <a:r>
                  <a:rPr lang="uk-UA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; 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де</a:t>
                </a:r>
                <a:r>
                  <a:rPr lang="uk-UA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uk-UA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-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початковий рівень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ВВП;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</a:t>
                </a:r>
                <a:r>
                  <a:rPr lang="uk-UA" b="1" dirty="0" smtClean="0">
                    <a:solidFill>
                      <a:schemeClr val="tx2"/>
                    </a:solidFill>
                  </a:rPr>
                  <a:t>рівень ВВП через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𝑻</m:t>
                    </m:r>
                  </m:oMath>
                </a14:m>
                <a:r>
                  <a:rPr lang="uk-UA" b="1" dirty="0" smtClean="0">
                    <a:solidFill>
                      <a:schemeClr val="tx2"/>
                    </a:solidFill>
                  </a:rPr>
                  <a:t> років; </a:t>
                </a:r>
                <a:endParaRPr lang="en-US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uk-UA" b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b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b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  <m:r>
                          <a:rPr lang="en-US" b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вимірюється у частках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одиниці.</a:t>
                </a:r>
                <a:endParaRPr lang="uk-UA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692696"/>
                <a:ext cx="8892480" cy="6120680"/>
              </a:xfrm>
              <a:blipFill rotWithShape="1">
                <a:blip r:embed="rId3"/>
                <a:stretch>
                  <a:fillRect l="-1028" t="-996" r="-137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56263" cy="648072"/>
          </a:xfrm>
        </p:spPr>
        <p:txBody>
          <a:bodyPr/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показники економічного зростання</a:t>
            </a:r>
          </a:p>
        </p:txBody>
      </p:sp>
    </p:spTree>
    <p:extLst>
      <p:ext uri="{BB962C8B-B14F-4D97-AF65-F5344CB8AC3E}">
        <p14:creationId xmlns:p14="http://schemas.microsoft.com/office/powerpoint/2010/main" val="29172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9988" y="764704"/>
                <a:ext cx="8892480" cy="5832648"/>
              </a:xfrm>
            </p:spPr>
            <p:txBody>
              <a:bodyPr>
                <a:noAutofit/>
              </a:bodyPr>
              <a:lstStyle/>
              <a:p>
                <a:r>
                  <a:rPr lang="uk-UA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Виробнича функція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– максимальний обсяг випуску, який можливо отримати за допомогою найефективнішого використання наявних в економіці ресурсів: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𝒀</m:t>
                      </m:r>
                      <m:r>
                        <a:rPr lang="en-US" sz="3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600" b="1" i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𝐀𝐅</m:t>
                      </m:r>
                      <m:d>
                        <m:dPr>
                          <m:ctrlPr>
                            <a:rPr lang="en-US" sz="3600" b="1" i="1" dirty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0" dirty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𝐋</m:t>
                          </m:r>
                          <m:r>
                            <a:rPr lang="en-US" sz="3600" b="1" i="0" dirty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,</m:t>
                          </m:r>
                          <m:r>
                            <a:rPr lang="en-US" sz="3600" b="1" i="0" dirty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𝐊</m:t>
                          </m:r>
                          <m:r>
                            <a:rPr lang="en-US" sz="3600" b="1" i="0" dirty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,</m:t>
                          </m:r>
                          <m:r>
                            <a:rPr lang="en-US" sz="3600" b="1" i="0" dirty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𝐇</m:t>
                          </m:r>
                          <m:r>
                            <a:rPr lang="en-US" sz="3600" b="1" i="0" dirty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, </m:t>
                          </m:r>
                          <m:r>
                            <a:rPr lang="en-US" sz="3600" b="1" i="0" dirty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𝐍</m:t>
                          </m:r>
                        </m:e>
                      </m:d>
                      <m:r>
                        <a:rPr lang="uk-UA" sz="3600" b="1" i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uk-UA" sz="3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uk-UA" b="1" dirty="0">
                    <a:solidFill>
                      <a:schemeClr val="tx2"/>
                    </a:solidFill>
                  </a:rPr>
                  <a:t> </a:t>
                </a:r>
                <a:r>
                  <a:rPr lang="uk-UA" b="1" i="1" dirty="0" smtClean="0">
                    <a:solidFill>
                      <a:schemeClr val="tx2"/>
                    </a:solidFill>
                  </a:rPr>
                  <a:t>де: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𝒀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uk-UA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 </a:t>
                </a:r>
                <a:r>
                  <a:rPr lang="uk-UA" b="1" i="1" dirty="0" smtClean="0">
                    <a:solidFill>
                      <a:schemeClr val="tx2"/>
                    </a:solidFill>
                  </a:rPr>
                  <a:t>обсяг випуску</a:t>
                </a:r>
                <a:r>
                  <a:rPr lang="uk-UA" b="1" dirty="0" smtClean="0">
                    <a:solidFill>
                      <a:schemeClr val="tx2"/>
                    </a:solidFill>
                  </a:rPr>
                  <a:t>;</a:t>
                </a:r>
                <a:r>
                  <a:rPr lang="en-US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𝐅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(…)</a:t>
                </a:r>
                <a:r>
                  <a:rPr lang="uk-UA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</a:t>
                </a:r>
                <a:r>
                  <a:rPr lang="en-US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b="1" i="1" dirty="0">
                    <a:solidFill>
                      <a:schemeClr val="tx2"/>
                    </a:solidFill>
                  </a:rPr>
                  <a:t>функція, що визначає залежність обсягів випуску </a:t>
                </a:r>
                <a:r>
                  <a:rPr lang="uk-UA" b="1" i="1" dirty="0" smtClean="0">
                    <a:solidFill>
                      <a:schemeClr val="tx2"/>
                    </a:solidFill>
                  </a:rPr>
                  <a:t>продукції від величини </a:t>
                </a:r>
                <a:r>
                  <a:rPr lang="uk-UA" b="1" i="1" dirty="0">
                    <a:solidFill>
                      <a:schemeClr val="tx2"/>
                    </a:solidFill>
                  </a:rPr>
                  <a:t>затрат факторів виробництва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𝐀</m:t>
                    </m:r>
                  </m:oMath>
                </a14:m>
                <a:r>
                  <a:rPr lang="uk-UA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</a:t>
                </a:r>
                <a:r>
                  <a:rPr lang="uk-UA" b="1" i="1" dirty="0">
                    <a:solidFill>
                      <a:schemeClr val="tx2"/>
                    </a:solidFill>
                  </a:rPr>
                  <a:t>змінна, що залежить від ефективності виробничих технологій і характеризує технологічний </a:t>
                </a:r>
                <a:r>
                  <a:rPr lang="uk-UA" b="1" i="1" dirty="0" smtClean="0">
                    <a:solidFill>
                      <a:schemeClr val="tx2"/>
                    </a:solidFill>
                  </a:rPr>
                  <a:t>прогрес;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L</a:t>
                </a:r>
                <a:r>
                  <a:rPr lang="uk-UA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uk-UA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 </a:t>
                </a:r>
                <a:r>
                  <a:rPr lang="uk-UA" b="1" i="1" dirty="0">
                    <a:solidFill>
                      <a:schemeClr val="tx2"/>
                    </a:solidFill>
                  </a:rPr>
                  <a:t>кількість праці; </a:t>
                </a:r>
                <a:endParaRPr lang="en-US" b="1" i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K</a:t>
                </a:r>
                <a:r>
                  <a:rPr lang="uk-UA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uk-UA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 </a:t>
                </a:r>
                <a:r>
                  <a:rPr lang="uk-UA" b="1" i="1" dirty="0">
                    <a:solidFill>
                      <a:schemeClr val="tx2"/>
                    </a:solidFill>
                  </a:rPr>
                  <a:t>кількість </a:t>
                </a:r>
                <a:r>
                  <a:rPr lang="uk-UA" b="1" i="1" dirty="0" smtClean="0">
                    <a:solidFill>
                      <a:schemeClr val="tx2"/>
                    </a:solidFill>
                  </a:rPr>
                  <a:t>фізичного капіталу;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H</a:t>
                </a:r>
                <a:r>
                  <a:rPr lang="uk-UA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uk-UA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 </a:t>
                </a:r>
                <a:r>
                  <a:rPr lang="uk-UA" b="1" i="1" dirty="0">
                    <a:solidFill>
                      <a:schemeClr val="tx2"/>
                    </a:solidFill>
                  </a:rPr>
                  <a:t>кількість </a:t>
                </a:r>
                <a:r>
                  <a:rPr lang="uk-UA" b="1" i="1" dirty="0" smtClean="0">
                    <a:solidFill>
                      <a:schemeClr val="tx2"/>
                    </a:solidFill>
                  </a:rPr>
                  <a:t>людського </a:t>
                </a:r>
                <a:r>
                  <a:rPr lang="uk-UA" b="1" i="1" dirty="0">
                    <a:solidFill>
                      <a:schemeClr val="tx2"/>
                    </a:solidFill>
                  </a:rPr>
                  <a:t>капіталу; </a:t>
                </a:r>
                <a:endParaRPr lang="uk-UA" b="1" i="1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N</a:t>
                </a:r>
                <a:r>
                  <a:rPr lang="uk-UA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uk-UA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 </a:t>
                </a:r>
                <a:r>
                  <a:rPr lang="uk-UA" b="1" i="1" dirty="0">
                    <a:solidFill>
                      <a:schemeClr val="tx2"/>
                    </a:solidFill>
                  </a:rPr>
                  <a:t>кількість </a:t>
                </a:r>
                <a:r>
                  <a:rPr lang="uk-UA" b="1" i="1" dirty="0" smtClean="0">
                    <a:solidFill>
                      <a:schemeClr val="tx2"/>
                    </a:solidFill>
                  </a:rPr>
                  <a:t>природних ресурсів; </a:t>
                </a:r>
                <a:endParaRPr lang="en-US" b="1" i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b="1" i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b="1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88" y="764704"/>
                <a:ext cx="8892480" cy="5832648"/>
              </a:xfrm>
              <a:blipFill rotWithShape="1">
                <a:blip r:embed="rId3"/>
                <a:stretch>
                  <a:fillRect l="-1166" t="-836" b="-40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56263" cy="648072"/>
          </a:xfrm>
        </p:spPr>
        <p:txBody>
          <a:bodyPr/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Фактори економічного зростання</a:t>
            </a:r>
          </a:p>
        </p:txBody>
      </p:sp>
    </p:spTree>
    <p:extLst>
      <p:ext uri="{BB962C8B-B14F-4D97-AF65-F5344CB8AC3E}">
        <p14:creationId xmlns:p14="http://schemas.microsoft.com/office/powerpoint/2010/main" val="33470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264695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Праця </a:t>
            </a:r>
            <a:r>
              <a:rPr lang="uk-UA" b="1" dirty="0" smtClean="0">
                <a:solidFill>
                  <a:schemeClr val="tx2"/>
                </a:solidFill>
                <a:ea typeface="+mj-ea"/>
                <a:cs typeface="+mj-cs"/>
              </a:rPr>
              <a:t>(</a:t>
            </a:r>
            <a:r>
              <a:rPr lang="fr-FR" b="1" dirty="0" smtClean="0">
                <a:solidFill>
                  <a:schemeClr val="tx2"/>
                </a:solidFill>
                <a:ea typeface="+mj-ea"/>
                <a:cs typeface="+mj-cs"/>
              </a:rPr>
              <a:t>labor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кількість годин робочого часу, що  відпрацювали усі робітники в економіці.</a:t>
            </a:r>
            <a:endParaRPr lang="uk-UA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uk-UA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Фізичний капітал </a:t>
            </a:r>
            <a:r>
              <a:rPr lang="uk-UA" b="1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physical capital</a:t>
            </a:r>
            <a:r>
              <a:rPr lang="uk-UA" b="1" dirty="0" smtClean="0">
                <a:solidFill>
                  <a:schemeClr val="tx2"/>
                </a:solidFill>
              </a:rPr>
              <a:t>)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uk-UA" b="1" dirty="0">
                <a:solidFill>
                  <a:schemeClr val="tx2"/>
                </a:solidFill>
              </a:rPr>
              <a:t>– </a:t>
            </a:r>
            <a:r>
              <a:rPr lang="uk-UA" b="1" dirty="0" smtClean="0">
                <a:solidFill>
                  <a:schemeClr val="tx2"/>
                </a:solidFill>
              </a:rPr>
              <a:t>запаси устаткування, будівель та споруд, які використовуються для виробництва товарів та послуг. </a:t>
            </a:r>
          </a:p>
          <a:p>
            <a:r>
              <a:rPr lang="uk-UA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Людський </a:t>
            </a:r>
            <a:r>
              <a:rPr lang="uk-UA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капітал </a:t>
            </a:r>
            <a:r>
              <a:rPr lang="uk-UA" b="1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human </a:t>
            </a:r>
            <a:r>
              <a:rPr lang="en-US" b="1" dirty="0">
                <a:solidFill>
                  <a:schemeClr val="tx2"/>
                </a:solidFill>
              </a:rPr>
              <a:t>capital</a:t>
            </a:r>
            <a:r>
              <a:rPr lang="uk-UA" b="1" dirty="0">
                <a:solidFill>
                  <a:schemeClr val="tx2"/>
                </a:solidFill>
              </a:rPr>
              <a:t>)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uk-UA" b="1" dirty="0">
                <a:solidFill>
                  <a:schemeClr val="tx2"/>
                </a:solidFill>
              </a:rPr>
              <a:t>– </a:t>
            </a:r>
            <a:r>
              <a:rPr lang="uk-UA" b="1" dirty="0" smtClean="0">
                <a:solidFill>
                  <a:schemeClr val="tx2"/>
                </a:solidFill>
              </a:rPr>
              <a:t>знання та трудові навики, які отримують робітники у процесі навчання і у процесі трудової діяльності. </a:t>
            </a:r>
          </a:p>
          <a:p>
            <a:r>
              <a:rPr lang="uk-UA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  ресурси </a:t>
            </a:r>
            <a:r>
              <a:rPr lang="uk-UA" b="1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natural resources</a:t>
            </a:r>
            <a:r>
              <a:rPr lang="uk-UA" b="1" dirty="0" smtClean="0">
                <a:solidFill>
                  <a:schemeClr val="tx2"/>
                </a:solidFill>
              </a:rPr>
              <a:t>)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uk-UA" b="1" dirty="0">
                <a:solidFill>
                  <a:schemeClr val="tx2"/>
                </a:solidFill>
              </a:rPr>
              <a:t>– </a:t>
            </a:r>
            <a:r>
              <a:rPr lang="uk-UA" b="1" dirty="0" smtClean="0">
                <a:solidFill>
                  <a:schemeClr val="tx2"/>
                </a:solidFill>
              </a:rPr>
              <a:t>фактори, що забезпечені природою (земля, лісові та водні ресурси, корисні копалини)</a:t>
            </a:r>
          </a:p>
          <a:p>
            <a:r>
              <a:rPr lang="uk-UA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ехнологічні  знання </a:t>
            </a:r>
            <a:r>
              <a:rPr lang="uk-UA" b="1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technological knowledge</a:t>
            </a:r>
            <a:r>
              <a:rPr lang="uk-UA" b="1" dirty="0" smtClean="0">
                <a:solidFill>
                  <a:schemeClr val="tx2"/>
                </a:solidFill>
              </a:rPr>
              <a:t>)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90675" y="388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90675" y="388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3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Екстенсивний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тип економічного зростання, що обумовлений </a:t>
            </a:r>
            <a:r>
              <a:rPr lang="uk-UA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збільшенням кількості ресурсів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простим додаванням факторів ;</a:t>
            </a:r>
          </a:p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Інтенсивний </a:t>
            </a:r>
            <a:r>
              <a:rPr lang="uk-UA" b="1" dirty="0">
                <a:solidFill>
                  <a:schemeClr val="tx2"/>
                </a:solidFill>
              </a:rPr>
              <a:t>– тип економічного зростання, що обумовлений </a:t>
            </a:r>
            <a:r>
              <a:rPr lang="uk-UA" b="1" i="1" dirty="0" smtClean="0">
                <a:solidFill>
                  <a:schemeClr val="tx2"/>
                </a:solidFill>
              </a:rPr>
              <a:t>вдосконаленням якості задіяних ресурсів</a:t>
            </a:r>
            <a:r>
              <a:rPr lang="uk-UA" b="1" dirty="0" smtClean="0">
                <a:solidFill>
                  <a:schemeClr val="tx2"/>
                </a:solidFill>
              </a:rPr>
              <a:t>, використанням досягнень НТП.</a:t>
            </a:r>
            <a:endParaRPr lang="uk-UA" b="1" dirty="0">
              <a:solidFill>
                <a:schemeClr val="tx2"/>
              </a:solidFill>
            </a:endParaRPr>
          </a:p>
          <a:p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Відповідно до типів економічного зростання виокремлюють дві групи факторів: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фактори екстенсивного типу </a:t>
            </a:r>
            <a:r>
              <a:rPr lang="uk-UA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(земля, праця, капітал, підприємницькі здібності), які впливають на кількість задіяних ресурсів;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фактори інтенсивного типу </a:t>
            </a:r>
            <a:r>
              <a:rPr lang="uk-UA" b="1" i="1" dirty="0" smtClean="0">
                <a:solidFill>
                  <a:schemeClr val="tx2"/>
                </a:solidFill>
              </a:rPr>
              <a:t>(зростання кваліфікації і професіоналізму робочої сили, використання передових технологій, вдосконаленого обладнання, наукової організації праці, новітніх методів управління), які впливають на якість (продуктивність) ресурсів.</a:t>
            </a:r>
            <a:endParaRPr lang="en-US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756263" cy="648072"/>
          </a:xfrm>
        </p:spPr>
        <p:txBody>
          <a:bodyPr/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економічного зростання</a:t>
            </a:r>
          </a:p>
        </p:txBody>
      </p:sp>
    </p:spTree>
    <p:extLst>
      <p:ext uri="{BB962C8B-B14F-4D97-AF65-F5344CB8AC3E}">
        <p14:creationId xmlns:p14="http://schemas.microsoft.com/office/powerpoint/2010/main" val="12686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936104"/>
          </a:xfrm>
        </p:spPr>
        <p:txBody>
          <a:bodyPr/>
          <a:lstStyle/>
          <a:p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>8.2. </a:t>
            </a:r>
            <a:r>
              <a:rPr lang="uk-UA" sz="2800" b="1" dirty="0" err="1" smtClean="0"/>
              <a:t>Неокейнсіанська</a:t>
            </a:r>
            <a:r>
              <a:rPr lang="uk-UA" sz="2800" b="1" dirty="0" smtClean="0"/>
              <a:t> </a:t>
            </a:r>
            <a:r>
              <a:rPr lang="uk-UA" sz="2800" b="1" dirty="0"/>
              <a:t>модель економічного зростання </a:t>
            </a:r>
            <a:r>
              <a:rPr lang="uk-UA" sz="2800" b="1" dirty="0" err="1"/>
              <a:t>Харрода-Домара</a:t>
            </a:r>
            <a:r>
              <a:rPr lang="uk-UA" sz="2800" b="1" dirty="0"/>
              <a:t> 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endParaRPr lang="uk-U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24744"/>
                <a:ext cx="9036496" cy="5616624"/>
              </a:xfrm>
            </p:spPr>
            <p:txBody>
              <a:bodyPr>
                <a:noAutofit/>
              </a:bodyPr>
              <a:lstStyle/>
              <a:p>
                <a:r>
                  <a:rPr lang="uk-UA" sz="2800" b="1" i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У </a:t>
                </a:r>
                <a:r>
                  <a:rPr lang="uk-UA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моделі </a:t>
                </a:r>
                <a:r>
                  <a:rPr lang="uk-UA" b="1" i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Х</a:t>
                </a:r>
                <a:r>
                  <a:rPr lang="uk-UA" b="1" i="1" dirty="0" err="1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аррода-Домара</a:t>
                </a:r>
                <a:r>
                  <a:rPr lang="uk-UA" b="1" i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економіка досліджується у </a:t>
                </a:r>
                <a:r>
                  <a:rPr lang="uk-UA" b="1" i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довготривалому </a:t>
                </a:r>
                <a:r>
                  <a:rPr lang="uk-UA" b="1" i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періоді. </a:t>
                </a:r>
                <a:r>
                  <a:rPr lang="uk-UA" b="1" dirty="0" err="1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Харрод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помітив, що сукупний доход,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що гарантує повну зайнятість в одному періоді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зовсім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не достатній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для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її гарантування у інші періоди. Додаткові витрати для забезпечення повної зайнятості у нових умовах мають врахувати наявне співвідношення між запасом капіталу та продукту:</a:t>
                </a:r>
                <a:r>
                  <a:rPr lang="en-US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b="1" i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+mj-ea"/>
                        <a:cs typeface="+mj-cs"/>
                      </a:rPr>
                      <m:t>(</m:t>
                    </m:r>
                    <m:f>
                      <m:fPr>
                        <m:ctrlPr>
                          <a:rPr lang="uk-UA" sz="28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𝑲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𝒀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)</a:t>
                </a:r>
                <a:r>
                  <a:rPr lang="uk-UA" sz="28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endParaRPr lang="uk-UA" sz="3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  <a:p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Ключовими елементами </a:t>
                </a:r>
                <a:r>
                  <a:rPr lang="uk-UA" b="1" i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моделі </a:t>
                </a:r>
                <a:r>
                  <a:rPr lang="uk-UA" b="1" i="1" dirty="0" err="1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Харроода-Домара</a:t>
                </a:r>
                <a:r>
                  <a:rPr lang="uk-UA" b="1" i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є </a:t>
                </a:r>
                <a:r>
                  <a:rPr lang="uk-UA" b="1" i="1" dirty="0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величина заощаджень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взагалі і </a:t>
                </a:r>
                <a:r>
                  <a:rPr lang="uk-UA" b="1" i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схильність до заощаджень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зокрема, які залежать від: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uk-UA" b="1" i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ціни або процента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;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uk-UA" b="1" i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доходу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;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uk-UA" b="1" i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прогнозів суспільного розвитку</a:t>
                </a:r>
                <a:endParaRPr lang="uk-UA" b="1" i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24744"/>
                <a:ext cx="9036496" cy="5616624"/>
              </a:xfrm>
              <a:blipFill rotWithShape="1">
                <a:blip r:embed="rId3"/>
                <a:stretch>
                  <a:fillRect l="-1282" t="-651" r="-161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2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107504" y="116632"/>
                <a:ext cx="9036496" cy="648072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uk-UA" sz="28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Головні риси моделі </a:t>
                </a:r>
                <a:r>
                  <a:rPr lang="uk-UA" sz="28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Харрода-Домара</a:t>
                </a:r>
                <a:r>
                  <a:rPr lang="uk-UA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sz="26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: </a:t>
                </a:r>
                <a:endParaRPr lang="uk-UA" sz="2600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Вирішальне значення для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економічного зростання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належить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капіталу та його збільшенню.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Праці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відводиться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допоміжна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роль. При зростанні капіталу пропорційно зростає праця:</a:t>
                </a:r>
                <a:endParaRPr lang="en-US" b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 algn="ctr">
                  <a:buNone/>
                </a:pP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l-GR" b="1" i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𝚫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𝑳</m:t>
                        </m:r>
                      </m:num>
                      <m:den>
                        <m:r>
                          <a:rPr lang="el-GR" b="1" i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𝚫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𝑲</m:t>
                        </m:r>
                      </m:den>
                    </m:f>
                    <m:r>
                      <a:rPr lang="fr-FR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𝒄𝒐𝒏𝒔𝒕</m:t>
                    </m:r>
                  </m:oMath>
                </a14:m>
                <a:r>
                  <a:rPr lang="uk-UA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;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Технологічні зміни не враховуються; 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Приймається, що</a:t>
                </a:r>
                <a:r>
                  <a:rPr lang="uk-UA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𝑲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𝒀</m:t>
                        </m:r>
                      </m:den>
                    </m:f>
                    <m:r>
                      <a:rPr lang="fr-FR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l-GR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𝑲</m:t>
                        </m:r>
                      </m:num>
                      <m:den>
                        <m:r>
                          <a:rPr lang="el-GR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𝒀</m:t>
                        </m:r>
                      </m:den>
                    </m:f>
                    <m:r>
                      <a:rPr lang="uk-UA" b="1" i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;</m:t>
                    </m:r>
                  </m:oMath>
                </a14:m>
                <a:endParaRPr lang="uk-UA" b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Фактором стримування економічної активності (зростання) може бути сукупний попит </a:t>
                </a:r>
                <a:r>
                  <a:rPr lang="uk-UA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(</a:t>
                </a:r>
                <a:r>
                  <a:rPr lang="en-US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AD</a:t>
                </a:r>
                <a:r>
                  <a:rPr lang="uk-UA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) ; 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Економічне зростання розглядається як функція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: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а) граничної схильності до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заощаджень </a:t>
                </a:r>
                <a:r>
                  <a:rPr lang="uk-UA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uk-UA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); </a:t>
                </a:r>
                <a:r>
                  <a:rPr lang="uk-UA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б) співвідношенням: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𝑲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𝒀</m:t>
                        </m:r>
                      </m:den>
                    </m:f>
                  </m:oMath>
                </a14:m>
                <a:r>
                  <a:rPr lang="uk-UA" b="1" dirty="0" smtClean="0">
                    <a:solidFill>
                      <a:schemeClr val="tx2"/>
                    </a:solidFill>
                  </a:rPr>
                  <a:t>, де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𝑲</m:t>
                    </m:r>
                  </m:oMath>
                </a14:m>
                <a:r>
                  <a:rPr lang="uk-UA" b="1" dirty="0" smtClean="0">
                    <a:solidFill>
                      <a:schemeClr val="tx2"/>
                    </a:solidFill>
                  </a:rPr>
                  <a:t> – запас капіталу;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𝒀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uk-UA" b="1" dirty="0" smtClean="0">
                    <a:solidFill>
                      <a:schemeClr val="tx2"/>
                    </a:solidFill>
                  </a:rPr>
                  <a:t> створений продукт;</a:t>
                </a:r>
                <a:endParaRPr lang="uk-UA" b="1" dirty="0">
                  <a:solidFill>
                    <a:schemeClr val="tx2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endParaRPr lang="uk-UA" sz="2600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uk-UA" sz="2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9036496" cy="6480720"/>
              </a:xfrm>
              <a:prstGeom prst="rect">
                <a:avLst/>
              </a:prstGeom>
              <a:blipFill rotWithShape="1">
                <a:blip r:embed="rId3"/>
                <a:stretch>
                  <a:fillRect l="-945" t="-1035" r="-168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5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2497</TotalTime>
  <Words>1782</Words>
  <Application>Microsoft Office PowerPoint</Application>
  <PresentationFormat>Экран (4:3)</PresentationFormat>
  <Paragraphs>333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МАКРОЕКОНОМІКА</vt:lpstr>
      <vt:lpstr>ТЕМА 8.  ЕКОНОМІЧНЕ ЗРОСТАННЯ. </vt:lpstr>
      <vt:lpstr>    8.1. Зміст, показники, фактори та типи  економічного зростання.   </vt:lpstr>
      <vt:lpstr>Основні показники економічного зростання</vt:lpstr>
      <vt:lpstr>Фактори економічного зростання</vt:lpstr>
      <vt:lpstr>Презентация PowerPoint</vt:lpstr>
      <vt:lpstr>Типи економічного зростання</vt:lpstr>
      <vt:lpstr>  8.2. Неокейнсіанська модель економічного зростання Харрода-Домара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Обрахунок номінального ВВП України  (у цінах 2006 року) </vt:lpstr>
      <vt:lpstr>Динаміка розвитку економіки України за моделлю Р. Харрода (розрахунок Надії Максимчук)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МАКРОЕКОНОМІКА</dc:title>
  <dc:creator>Юра</dc:creator>
  <cp:lastModifiedBy>Юрій У</cp:lastModifiedBy>
  <cp:revision>214</cp:revision>
  <dcterms:created xsi:type="dcterms:W3CDTF">2018-09-11T19:21:53Z</dcterms:created>
  <dcterms:modified xsi:type="dcterms:W3CDTF">2022-12-07T09:33:07Z</dcterms:modified>
</cp:coreProperties>
</file>