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50" d="100"/>
          <a:sy n="50" d="100"/>
        </p:scale>
        <p:origin x="-1013"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25.03.2020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25.03.2020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25.03.2020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25.03.2020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B4C71EC6-210F-42DE-9C53-41977AD35B3D}" type="datetimeFigureOut">
              <a:rPr lang="ru-RU" smtClean="0"/>
              <a:t>25.03.2020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B4C71EC6-210F-42DE-9C53-41977AD35B3D}" type="datetimeFigureOut">
              <a:rPr lang="ru-RU" smtClean="0"/>
              <a:t>25.03.2020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B4C71EC6-210F-42DE-9C53-41977AD35B3D}" type="datetimeFigureOut">
              <a:rPr lang="ru-RU" smtClean="0"/>
              <a:t>25.03.2020</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B4C71EC6-210F-42DE-9C53-41977AD35B3D}" type="datetimeFigureOut">
              <a:rPr lang="ru-RU" smtClean="0"/>
              <a:t>25.03.2020</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B4C71EC6-210F-42DE-9C53-41977AD35B3D}" type="datetimeFigureOut">
              <a:rPr lang="ru-RU" smtClean="0"/>
              <a:t>25.03.2020</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t>25.03.2020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t>25.03.2020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4C71EC6-210F-42DE-9C53-41977AD35B3D}" type="datetimeFigureOut">
              <a:rPr lang="ru-RU" smtClean="0"/>
              <a:t>25.03.2020</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9B0651-EE4F-4900-A07F-96A6BFA9D0F0}"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755576" y="620688"/>
            <a:ext cx="7772400" cy="1944216"/>
          </a:xfrm>
        </p:spPr>
        <p:txBody>
          <a:bodyPr>
            <a:normAutofit/>
          </a:bodyPr>
          <a:lstStyle/>
          <a:p>
            <a:r>
              <a:rPr lang="uk-UA" dirty="0" smtClean="0"/>
              <a:t>ТЕОРІЯ СИСТЕМ ТА </a:t>
            </a:r>
            <a:r>
              <a:rPr lang="ru-RU" dirty="0" err="1" smtClean="0"/>
              <a:t>СИСТЕМНИЙ</a:t>
            </a:r>
            <a:r>
              <a:rPr lang="ru-RU" dirty="0" smtClean="0"/>
              <a:t> </a:t>
            </a:r>
            <a:r>
              <a:rPr lang="ru-RU" dirty="0" err="1" smtClean="0"/>
              <a:t>АНАЛІЗ</a:t>
            </a:r>
            <a:endParaRPr lang="uk-UA" dirty="0"/>
          </a:p>
        </p:txBody>
      </p:sp>
      <p:sp>
        <p:nvSpPr>
          <p:cNvPr id="3" name="Подзаголовок 2"/>
          <p:cNvSpPr>
            <a:spLocks noGrp="1"/>
          </p:cNvSpPr>
          <p:nvPr>
            <p:ph type="subTitle" idx="1"/>
          </p:nvPr>
        </p:nvSpPr>
        <p:spPr>
          <a:xfrm>
            <a:off x="1403648" y="3068960"/>
            <a:ext cx="6400800" cy="2304256"/>
          </a:xfrm>
        </p:spPr>
        <p:txBody>
          <a:bodyPr/>
          <a:lstStyle/>
          <a:p>
            <a:r>
              <a:rPr lang="uk-UA" dirty="0">
                <a:solidFill>
                  <a:schemeClr val="tx1"/>
                </a:solidFill>
              </a:rPr>
              <a:t>ЛЕКЦІЯ </a:t>
            </a:r>
            <a:r>
              <a:rPr lang="en-US" dirty="0" smtClean="0">
                <a:solidFill>
                  <a:schemeClr val="tx1"/>
                </a:solidFill>
              </a:rPr>
              <a:t>8</a:t>
            </a:r>
            <a:endParaRPr lang="uk-UA" dirty="0">
              <a:solidFill>
                <a:schemeClr val="tx1"/>
              </a:solidFill>
            </a:endParaRPr>
          </a:p>
          <a:p>
            <a:r>
              <a:rPr lang="ru-RU" dirty="0" err="1">
                <a:solidFill>
                  <a:schemeClr val="tx1"/>
                </a:solidFill>
              </a:rPr>
              <a:t>Розкриття</a:t>
            </a:r>
            <a:r>
              <a:rPr lang="ru-RU" dirty="0">
                <a:solidFill>
                  <a:schemeClr val="tx1"/>
                </a:solidFill>
              </a:rPr>
              <a:t> </a:t>
            </a:r>
            <a:r>
              <a:rPr lang="ru-RU" dirty="0" err="1">
                <a:solidFill>
                  <a:schemeClr val="tx1"/>
                </a:solidFill>
              </a:rPr>
              <a:t>ситуаційної</a:t>
            </a:r>
            <a:r>
              <a:rPr lang="ru-RU" dirty="0">
                <a:solidFill>
                  <a:schemeClr val="tx1"/>
                </a:solidFill>
              </a:rPr>
              <a:t> та </a:t>
            </a:r>
            <a:r>
              <a:rPr lang="ru-RU" dirty="0" err="1">
                <a:solidFill>
                  <a:schemeClr val="tx1"/>
                </a:solidFill>
              </a:rPr>
              <a:t>системної</a:t>
            </a:r>
            <a:r>
              <a:rPr lang="ru-RU" dirty="0">
                <a:solidFill>
                  <a:schemeClr val="tx1"/>
                </a:solidFill>
              </a:rPr>
              <a:t> </a:t>
            </a:r>
            <a:r>
              <a:rPr lang="ru-RU" dirty="0" err="1">
                <a:solidFill>
                  <a:schemeClr val="tx1"/>
                </a:solidFill>
              </a:rPr>
              <a:t>невизначеності</a:t>
            </a:r>
            <a:r>
              <a:rPr lang="ru-RU" dirty="0">
                <a:solidFill>
                  <a:schemeClr val="tx1"/>
                </a:solidFill>
              </a:rPr>
              <a:t> у задачах системного </a:t>
            </a:r>
            <a:r>
              <a:rPr lang="ru-RU" dirty="0" err="1">
                <a:solidFill>
                  <a:schemeClr val="tx1"/>
                </a:solidFill>
              </a:rPr>
              <a:t>аналізу</a:t>
            </a:r>
            <a:endParaRPr lang="uk-UA" dirty="0"/>
          </a:p>
        </p:txBody>
      </p:sp>
    </p:spTree>
    <p:extLst>
      <p:ext uri="{BB962C8B-B14F-4D97-AF65-F5344CB8AC3E}">
        <p14:creationId xmlns:p14="http://schemas.microsoft.com/office/powerpoint/2010/main" val="355330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t>Література за темою лекції</a:t>
            </a:r>
            <a:endParaRPr lang="uk-UA" dirty="0"/>
          </a:p>
        </p:txBody>
      </p:sp>
      <p:sp>
        <p:nvSpPr>
          <p:cNvPr id="3" name="Объект 2"/>
          <p:cNvSpPr>
            <a:spLocks noGrp="1"/>
          </p:cNvSpPr>
          <p:nvPr>
            <p:ph idx="1"/>
          </p:nvPr>
        </p:nvSpPr>
        <p:spPr/>
        <p:txBody>
          <a:bodyPr>
            <a:normAutofit/>
          </a:bodyPr>
          <a:lstStyle/>
          <a:p>
            <a:pPr marL="0" indent="0">
              <a:buNone/>
            </a:pPr>
            <a:r>
              <a:rPr lang="uk-UA" sz="1800" dirty="0" smtClean="0"/>
              <a:t>1. </a:t>
            </a:r>
            <a:r>
              <a:rPr lang="uk-UA" sz="1800" dirty="0" err="1" smtClean="0"/>
              <a:t>Згуровський</a:t>
            </a:r>
            <a:r>
              <a:rPr lang="uk-UA" sz="1800" dirty="0" smtClean="0"/>
              <a:t> М.З., Панкратова Н.Д. Основи системного аналізу. – К.: </a:t>
            </a:r>
            <a:r>
              <a:rPr lang="en-US" sz="1800" dirty="0" err="1" smtClean="0"/>
              <a:t>BHV</a:t>
            </a:r>
            <a:r>
              <a:rPr lang="ru-RU" sz="1800" dirty="0" smtClean="0"/>
              <a:t>, 2007. – 544 с. – </a:t>
            </a:r>
            <a:r>
              <a:rPr lang="ru-RU" sz="1800" dirty="0" err="1" smtClean="0"/>
              <a:t>стор</a:t>
            </a:r>
            <a:r>
              <a:rPr lang="ru-RU" sz="1800" dirty="0" smtClean="0"/>
              <a:t>. 158-161, 175-185. </a:t>
            </a:r>
            <a:endParaRPr lang="uk-UA" sz="1800" dirty="0" smtClean="0"/>
          </a:p>
          <a:p>
            <a:pPr marL="0" indent="0">
              <a:buNone/>
            </a:pPr>
            <a:r>
              <a:rPr lang="ru-RU" sz="1800" dirty="0" smtClean="0"/>
              <a:t>2. Моисеев </a:t>
            </a:r>
            <a:r>
              <a:rPr lang="ru-RU" sz="1800" dirty="0" err="1"/>
              <a:t>Н.Н</a:t>
            </a:r>
            <a:r>
              <a:rPr lang="ru-RU" sz="1800" dirty="0"/>
              <a:t>. Математические задачи системного анализа. – М.: Наука, 1981.</a:t>
            </a:r>
            <a:endParaRPr lang="uk-UA" sz="1800" dirty="0"/>
          </a:p>
          <a:p>
            <a:pPr marL="0" indent="0">
              <a:buNone/>
            </a:pPr>
            <a:r>
              <a:rPr lang="ru-RU" sz="1800" dirty="0" smtClean="0"/>
              <a:t>3. Ремез </a:t>
            </a:r>
            <a:r>
              <a:rPr lang="ru-RU" sz="1800" dirty="0" err="1" smtClean="0"/>
              <a:t>Е.Я</a:t>
            </a:r>
            <a:r>
              <a:rPr lang="ru-RU" sz="1800" dirty="0" smtClean="0"/>
              <a:t>. Основы численных методов </a:t>
            </a:r>
            <a:r>
              <a:rPr lang="ru-RU" sz="1800" dirty="0" err="1" smtClean="0"/>
              <a:t>чебышевского</a:t>
            </a:r>
            <a:r>
              <a:rPr lang="ru-RU" sz="1800" dirty="0" smtClean="0"/>
              <a:t> приближения. – К.: </a:t>
            </a:r>
            <a:r>
              <a:rPr lang="ru-RU" sz="1800" dirty="0" err="1" smtClean="0"/>
              <a:t>Наукова</a:t>
            </a:r>
            <a:r>
              <a:rPr lang="ru-RU" sz="1800" dirty="0" smtClean="0"/>
              <a:t> думка, 1969. – 64 с. </a:t>
            </a:r>
            <a:endParaRPr lang="uk-UA" sz="1800" dirty="0" smtClean="0"/>
          </a:p>
          <a:p>
            <a:pPr marL="0" indent="0">
              <a:buNone/>
            </a:pPr>
            <a:r>
              <a:rPr lang="ru-RU" sz="1800" dirty="0" smtClean="0"/>
              <a:t>4. Основы </a:t>
            </a:r>
            <a:r>
              <a:rPr lang="ru-RU" sz="1800" dirty="0"/>
              <a:t>системного анализа и проектирования АСУ. Уч. пособие / </a:t>
            </a:r>
            <a:r>
              <a:rPr lang="ru-RU" sz="1800" dirty="0" err="1"/>
              <a:t>А.А</a:t>
            </a:r>
            <a:r>
              <a:rPr lang="ru-RU" sz="1800" dirty="0"/>
              <a:t>. Павлов и др. – К.: </a:t>
            </a:r>
            <a:r>
              <a:rPr lang="ru-RU" sz="1800" dirty="0" err="1"/>
              <a:t>Выща</a:t>
            </a:r>
            <a:r>
              <a:rPr lang="ru-RU" sz="1800" dirty="0"/>
              <a:t> </a:t>
            </a:r>
            <a:r>
              <a:rPr lang="ru-RU" sz="1800" dirty="0" err="1"/>
              <a:t>шк</a:t>
            </a:r>
            <a:r>
              <a:rPr lang="ru-RU" sz="1800" dirty="0"/>
              <a:t>.; 1991. – 367 с</a:t>
            </a:r>
            <a:r>
              <a:rPr lang="ru-RU" sz="1800" dirty="0" smtClean="0"/>
              <a:t>.</a:t>
            </a:r>
          </a:p>
          <a:p>
            <a:pPr marL="0" indent="0">
              <a:buNone/>
            </a:pPr>
            <a:r>
              <a:rPr lang="ru-RU" sz="1800" dirty="0" smtClean="0"/>
              <a:t>5. </a:t>
            </a:r>
            <a:r>
              <a:rPr lang="ru-RU" sz="1800" dirty="0" err="1" smtClean="0"/>
              <a:t>Гилл</a:t>
            </a:r>
            <a:r>
              <a:rPr lang="ru-RU" sz="1800" dirty="0" smtClean="0"/>
              <a:t> </a:t>
            </a:r>
            <a:r>
              <a:rPr lang="ru-RU" sz="1800" dirty="0"/>
              <a:t>Ф., </a:t>
            </a:r>
            <a:r>
              <a:rPr lang="ru-RU" sz="1800" dirty="0" err="1"/>
              <a:t>Мюррей</a:t>
            </a:r>
            <a:r>
              <a:rPr lang="ru-RU" sz="1800" dirty="0"/>
              <a:t> У., Райт М. Практическая оптимизация. Пер. с англ. – М.: Мир, </a:t>
            </a:r>
            <a:r>
              <a:rPr lang="ru-RU" sz="1800" dirty="0" smtClean="0"/>
              <a:t>1985.</a:t>
            </a:r>
          </a:p>
          <a:p>
            <a:pPr marL="0" indent="0">
              <a:buNone/>
            </a:pPr>
            <a:r>
              <a:rPr lang="ru-RU" sz="1800" dirty="0" smtClean="0"/>
              <a:t>6. </a:t>
            </a:r>
            <a:r>
              <a:rPr lang="ru-RU" sz="1800" dirty="0" err="1" smtClean="0"/>
              <a:t>Гуткин</a:t>
            </a:r>
            <a:r>
              <a:rPr lang="ru-RU" sz="1800" dirty="0" smtClean="0"/>
              <a:t> </a:t>
            </a:r>
            <a:r>
              <a:rPr lang="ru-RU" sz="1800" dirty="0" err="1"/>
              <a:t>Л.С</a:t>
            </a:r>
            <a:r>
              <a:rPr lang="ru-RU" sz="1800" dirty="0"/>
              <a:t>. Оптимизация радиоэлектронных устройств по векторному критерию. – М.: Сов. радио, 1975</a:t>
            </a:r>
            <a:r>
              <a:rPr lang="ru-RU" sz="1800" dirty="0" smtClean="0"/>
              <a:t>.</a:t>
            </a:r>
          </a:p>
          <a:p>
            <a:pPr marL="0" indent="0">
              <a:buNone/>
            </a:pPr>
            <a:r>
              <a:rPr lang="ru-RU" sz="1800" dirty="0" smtClean="0"/>
              <a:t>7. </a:t>
            </a:r>
            <a:r>
              <a:rPr lang="ru-RU" sz="1800" dirty="0" err="1" smtClean="0"/>
              <a:t>Растригин</a:t>
            </a:r>
            <a:r>
              <a:rPr lang="ru-RU" sz="1800" dirty="0" smtClean="0"/>
              <a:t> </a:t>
            </a:r>
            <a:r>
              <a:rPr lang="ru-RU" sz="1800" dirty="0" err="1"/>
              <a:t>Л.А</a:t>
            </a:r>
            <a:r>
              <a:rPr lang="ru-RU" sz="1800" dirty="0"/>
              <a:t>. Современные принципы управления сложными объектами. – М.: Сов. радио, 1980. </a:t>
            </a:r>
          </a:p>
          <a:p>
            <a:pPr marL="0" indent="0">
              <a:buNone/>
            </a:pPr>
            <a:endParaRPr lang="uk-UA" sz="1800" dirty="0" smtClean="0"/>
          </a:p>
        </p:txBody>
      </p:sp>
    </p:spTree>
    <p:extLst>
      <p:ext uri="{BB962C8B-B14F-4D97-AF65-F5344CB8AC3E}">
        <p14:creationId xmlns:p14="http://schemas.microsoft.com/office/powerpoint/2010/main" val="26369911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err="1" smtClean="0"/>
              <a:t>Невизначеність</a:t>
            </a:r>
            <a:r>
              <a:rPr lang="ru-RU" dirty="0" smtClean="0"/>
              <a:t> у задачах системного </a:t>
            </a:r>
            <a:r>
              <a:rPr lang="ru-RU" dirty="0" err="1" smtClean="0"/>
              <a:t>аналізу</a:t>
            </a:r>
            <a:endParaRPr lang="uk-UA" dirty="0"/>
          </a:p>
        </p:txBody>
      </p:sp>
      <p:sp>
        <p:nvSpPr>
          <p:cNvPr id="3" name="Объект 2"/>
          <p:cNvSpPr>
            <a:spLocks noGrp="1"/>
          </p:cNvSpPr>
          <p:nvPr>
            <p:ph idx="1"/>
          </p:nvPr>
        </p:nvSpPr>
        <p:spPr/>
        <p:txBody>
          <a:bodyPr>
            <a:normAutofit/>
          </a:bodyPr>
          <a:lstStyle/>
          <a:p>
            <a:pPr marL="0" indent="0">
              <a:buNone/>
            </a:pPr>
            <a:r>
              <a:rPr lang="uk-UA" sz="2400" dirty="0" smtClean="0"/>
              <a:t>Невизначеність – типова властивість задач системного аналізу, обумовлена різноманітністю цілей, властивостей та функціями об'єктів системного аналізу. Будь яке знання дослідника є відносно неповним.</a:t>
            </a:r>
          </a:p>
          <a:p>
            <a:pPr marL="0" indent="0">
              <a:buNone/>
            </a:pPr>
            <a:r>
              <a:rPr lang="uk-UA" sz="2400" dirty="0" smtClean="0"/>
              <a:t>Розкриття невизначеностей в теорії дослідження операцій та системному аналізі. Дослідження операцій – формалізація задачі у вигляді математичних моделей та апріорно заданих обмежень та початкових даних. Системний аналіз – неповна апріорна інформація, що уточнюється в процесі розв'язання задачі.</a:t>
            </a:r>
            <a:endParaRPr lang="uk-UA" sz="2400" dirty="0"/>
          </a:p>
        </p:txBody>
      </p:sp>
    </p:spTree>
    <p:extLst>
      <p:ext uri="{BB962C8B-B14F-4D97-AF65-F5344CB8AC3E}">
        <p14:creationId xmlns:p14="http://schemas.microsoft.com/office/powerpoint/2010/main" val="23800187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err="1" smtClean="0"/>
              <a:t>Складові</a:t>
            </a:r>
            <a:r>
              <a:rPr lang="ru-RU" dirty="0" smtClean="0"/>
              <a:t>, </a:t>
            </a:r>
            <a:r>
              <a:rPr lang="ru-RU" dirty="0" err="1" smtClean="0"/>
              <a:t>що</a:t>
            </a:r>
            <a:r>
              <a:rPr lang="ru-RU" dirty="0" smtClean="0"/>
              <a:t> </a:t>
            </a:r>
            <a:r>
              <a:rPr lang="ru-RU" dirty="0" err="1"/>
              <a:t>поєднує</a:t>
            </a:r>
            <a:r>
              <a:rPr lang="ru-RU" dirty="0"/>
              <a:t> в </a:t>
            </a:r>
            <a:r>
              <a:rPr lang="ru-RU" dirty="0" err="1"/>
              <a:t>собі</a:t>
            </a:r>
            <a:r>
              <a:rPr lang="ru-RU" dirty="0"/>
              <a:t> </a:t>
            </a:r>
            <a:r>
              <a:rPr lang="ru-RU" dirty="0" smtClean="0"/>
              <a:t> системна </a:t>
            </a:r>
            <a:r>
              <a:rPr lang="ru-RU" dirty="0" err="1" smtClean="0"/>
              <a:t>невизначеність</a:t>
            </a:r>
            <a:endParaRPr lang="uk-UA" dirty="0"/>
          </a:p>
        </p:txBody>
      </p:sp>
      <p:sp>
        <p:nvSpPr>
          <p:cNvPr id="3" name="Объект 2"/>
          <p:cNvSpPr>
            <a:spLocks noGrp="1"/>
          </p:cNvSpPr>
          <p:nvPr>
            <p:ph idx="1"/>
          </p:nvPr>
        </p:nvSpPr>
        <p:spPr>
          <a:xfrm>
            <a:off x="457200" y="1268760"/>
            <a:ext cx="8229600" cy="5400600"/>
          </a:xfrm>
        </p:spPr>
        <p:txBody>
          <a:bodyPr>
            <a:noAutofit/>
          </a:bodyPr>
          <a:lstStyle/>
          <a:p>
            <a:pPr marL="0" indent="0">
              <a:buNone/>
            </a:pPr>
            <a:r>
              <a:rPr lang="uk-UA" sz="1800" dirty="0" smtClean="0"/>
              <a:t>У практичних задачах оптимізації та системного аналізу наявні такі види невизначеностей:</a:t>
            </a:r>
          </a:p>
          <a:p>
            <a:pPr marL="457200" indent="-457200">
              <a:buAutoNum type="arabicPeriod"/>
            </a:pPr>
            <a:r>
              <a:rPr lang="uk-UA" sz="1800" b="1" dirty="0" smtClean="0"/>
              <a:t>Невизначеність цілей </a:t>
            </a:r>
            <a:r>
              <a:rPr lang="uk-UA" sz="1800" dirty="0" smtClean="0"/>
              <a:t>– наявність декількох цілей та відповідних критеріїв оптимальності у багатокритеріальних задачах системного аналізу та оптимізації складних систем. </a:t>
            </a:r>
          </a:p>
          <a:p>
            <a:pPr marL="457200" indent="-457200">
              <a:buAutoNum type="arabicPeriod"/>
            </a:pPr>
            <a:r>
              <a:rPr lang="uk-UA" sz="1800" b="1" dirty="0" smtClean="0"/>
              <a:t>Ситуаційна невизначеність </a:t>
            </a:r>
            <a:r>
              <a:rPr lang="uk-UA" sz="1800" dirty="0" smtClean="0"/>
              <a:t>– відсутність точних знань про можливі ситуації та стан складної системи, обумовлена впливом неконтрольованих факторів на складну систему.</a:t>
            </a:r>
          </a:p>
          <a:p>
            <a:pPr marL="457200" indent="-457200">
              <a:buAutoNum type="arabicPeriod"/>
            </a:pPr>
            <a:r>
              <a:rPr lang="uk-UA" sz="1800" b="1" dirty="0" smtClean="0"/>
              <a:t>Невизначеність конфліктів </a:t>
            </a:r>
            <a:r>
              <a:rPr lang="uk-UA" sz="1800" dirty="0" smtClean="0"/>
              <a:t>– невизначеність вибору планів та цілей у декількох партнерів або супротивників в процесі сумісної діяльності. </a:t>
            </a:r>
          </a:p>
          <a:p>
            <a:pPr marL="0" indent="0">
              <a:buNone/>
            </a:pPr>
            <a:r>
              <a:rPr lang="uk-UA" sz="1800" dirty="0" smtClean="0"/>
              <a:t>Сумісний вплив всіх цих невизначеностей на функціонування складної системи створює </a:t>
            </a:r>
            <a:r>
              <a:rPr lang="uk-UA" sz="1800" b="1" dirty="0" smtClean="0"/>
              <a:t>системну невизначеність</a:t>
            </a:r>
            <a:r>
              <a:rPr lang="uk-UA" sz="1800" dirty="0" smtClean="0"/>
              <a:t>.</a:t>
            </a:r>
          </a:p>
          <a:p>
            <a:pPr marL="0" indent="0">
              <a:buNone/>
            </a:pPr>
            <a:r>
              <a:rPr lang="uk-UA" sz="1800" dirty="0" smtClean="0"/>
              <a:t>Дослідження складної системи також передбачає відтворення за експериментальними даними функціональних залежностей, що формалізовано описують цю систему. Вирішення такої задачі методами наближення та ідентифікації, узгодження зовнішніх та внутрішніх показників та вимог до нового виробу забезпечує розкриття </a:t>
            </a:r>
            <a:r>
              <a:rPr lang="uk-UA" sz="1800" b="1" dirty="0" smtClean="0"/>
              <a:t>концептуальної невизначеності</a:t>
            </a:r>
            <a:r>
              <a:rPr lang="uk-UA" sz="1800" dirty="0" smtClean="0"/>
              <a:t>. </a:t>
            </a:r>
          </a:p>
        </p:txBody>
      </p:sp>
    </p:spTree>
    <p:extLst>
      <p:ext uri="{BB962C8B-B14F-4D97-AF65-F5344CB8AC3E}">
        <p14:creationId xmlns:p14="http://schemas.microsoft.com/office/powerpoint/2010/main" val="14651795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706090"/>
          </a:xfrm>
        </p:spPr>
        <p:txBody>
          <a:bodyPr>
            <a:normAutofit fontScale="90000"/>
          </a:bodyPr>
          <a:lstStyle/>
          <a:p>
            <a:r>
              <a:rPr lang="uk-UA" dirty="0" smtClean="0"/>
              <a:t>Ситуаційна невизначеність</a:t>
            </a:r>
            <a:endParaRPr lang="uk-UA" dirty="0"/>
          </a:p>
        </p:txBody>
      </p:sp>
      <p:sp>
        <p:nvSpPr>
          <p:cNvPr id="3" name="Объект 2"/>
          <p:cNvSpPr>
            <a:spLocks noGrp="1"/>
          </p:cNvSpPr>
          <p:nvPr>
            <p:ph idx="1"/>
          </p:nvPr>
        </p:nvSpPr>
        <p:spPr>
          <a:xfrm>
            <a:off x="467544" y="1052736"/>
            <a:ext cx="8229600" cy="5400600"/>
          </a:xfrm>
        </p:spPr>
        <p:txBody>
          <a:bodyPr>
            <a:normAutofit fontScale="92500" lnSpcReduction="20000"/>
          </a:bodyPr>
          <a:lstStyle/>
          <a:p>
            <a:pPr marL="0" indent="0">
              <a:buNone/>
            </a:pPr>
            <a:r>
              <a:rPr lang="uk-UA" sz="1800" dirty="0" smtClean="0"/>
              <a:t>Ситуаційна невизначеність характеризується непередбаченим впливом </a:t>
            </a:r>
            <a:r>
              <a:rPr lang="uk-UA" sz="1800" dirty="0" err="1" smtClean="0"/>
              <a:t>неконтрольваних</a:t>
            </a:r>
            <a:r>
              <a:rPr lang="uk-UA" sz="1800" dirty="0" smtClean="0"/>
              <a:t> факторів різного походження. В результаті цього впливу маємо непередбачувану поведінку складної системи. </a:t>
            </a:r>
          </a:p>
          <a:p>
            <a:pPr marL="0" indent="0">
              <a:buNone/>
            </a:pPr>
            <a:r>
              <a:rPr lang="uk-UA" sz="1800" dirty="0" smtClean="0"/>
              <a:t>Приклад – переміщення транспортного засобу за маршрутом</a:t>
            </a:r>
          </a:p>
          <a:p>
            <a:pPr marL="0" indent="0">
              <a:buNone/>
            </a:pPr>
            <a:r>
              <a:rPr lang="uk-UA" sz="1800" dirty="0" smtClean="0"/>
              <a:t>Т0 – заданий час переміщення, Т* - максимально допустимий час переміщення,</a:t>
            </a:r>
          </a:p>
          <a:p>
            <a:pPr marL="0" indent="0">
              <a:buNone/>
            </a:pPr>
            <a:r>
              <a:rPr lang="uk-UA" sz="1800" dirty="0" smtClean="0"/>
              <a:t>Т – фактичне значення часу переміщення, що формується під впливом неконтрольованих факторів, х – вектор параметрів складної системи (транспортного засобу та шляхів, маршрут руху, швидкість, відстань тощо), </a:t>
            </a:r>
            <a:r>
              <a:rPr lang="el-GR" sz="1800" dirty="0" smtClean="0"/>
              <a:t>α</a:t>
            </a:r>
            <a:r>
              <a:rPr lang="uk-UA" sz="1800" dirty="0" smtClean="0"/>
              <a:t> – узагальнений параметр невизначеності, </a:t>
            </a:r>
            <a:r>
              <a:rPr lang="en-US" sz="1800" dirty="0" smtClean="0"/>
              <a:t>G</a:t>
            </a:r>
            <a:r>
              <a:rPr lang="el-GR" sz="1800" dirty="0" smtClean="0"/>
              <a:t>α</a:t>
            </a:r>
            <a:r>
              <a:rPr lang="uk-UA" sz="1800" dirty="0" smtClean="0"/>
              <a:t> – множина типових ситуаційних невизначеностей.  </a:t>
            </a:r>
          </a:p>
          <a:p>
            <a:pPr marL="0" indent="0">
              <a:buNone/>
            </a:pPr>
            <a:endParaRPr lang="uk-UA" sz="1800" dirty="0" smtClean="0"/>
          </a:p>
          <a:p>
            <a:pPr marL="0" indent="0">
              <a:buNone/>
            </a:pPr>
            <a:endParaRPr lang="uk-UA" sz="1800" dirty="0" smtClean="0"/>
          </a:p>
          <a:p>
            <a:pPr marL="0" indent="0">
              <a:buNone/>
            </a:pPr>
            <a:r>
              <a:rPr lang="uk-UA" sz="1800" dirty="0" smtClean="0"/>
              <a:t>                                                     (1)</a:t>
            </a:r>
          </a:p>
          <a:p>
            <a:pPr marL="0" indent="0">
              <a:buNone/>
            </a:pPr>
            <a:r>
              <a:rPr lang="uk-UA" sz="1800" dirty="0" smtClean="0"/>
              <a:t>В результаті вирішення задачі системного аналізу та розкриття даного виду невизначеності потрібно визначити значення вектору х*, що забезпечує  виконання умови (1). При цьому задача зводиться до пошуку оптимального рішення </a:t>
            </a:r>
          </a:p>
          <a:p>
            <a:pPr marL="0" indent="0">
              <a:buNone/>
            </a:pPr>
            <a:r>
              <a:rPr lang="uk-UA" sz="1800" dirty="0" smtClean="0"/>
              <a:t>                                                                                (2)</a:t>
            </a:r>
            <a:endParaRPr lang="uk-UA" sz="1800" dirty="0"/>
          </a:p>
          <a:p>
            <a:pPr marL="0" indent="0">
              <a:buNone/>
            </a:pPr>
            <a:endParaRPr lang="uk-UA" sz="1800" dirty="0" smtClean="0"/>
          </a:p>
          <a:p>
            <a:pPr marL="0" indent="0">
              <a:buNone/>
            </a:pPr>
            <a:endParaRPr lang="uk-UA" sz="1800" dirty="0" smtClean="0"/>
          </a:p>
          <a:p>
            <a:pPr marL="0" indent="0">
              <a:buNone/>
            </a:pPr>
            <a:endParaRPr lang="uk-UA" sz="1800" dirty="0" smtClean="0"/>
          </a:p>
          <a:p>
            <a:pPr marL="0" indent="0">
              <a:buNone/>
            </a:pPr>
            <a:r>
              <a:rPr lang="uk-UA" sz="1800" dirty="0" smtClean="0"/>
              <a:t>В загальному випадку ця оптимізаційна задача містить ситуаційну невизначеність  </a:t>
            </a:r>
            <a:r>
              <a:rPr lang="el-GR" sz="1800" dirty="0" smtClean="0"/>
              <a:t>α</a:t>
            </a:r>
            <a:r>
              <a:rPr lang="uk-UA" sz="1800" dirty="0" smtClean="0"/>
              <a:t>. Тому застосування звичайних методів оптимізації не є можливим. </a:t>
            </a: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0260" y="3565191"/>
            <a:ext cx="2425989" cy="390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9552" y="3168004"/>
            <a:ext cx="3209925" cy="390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719349" y="3168004"/>
            <a:ext cx="1057275" cy="333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9" name="Picture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689164" y="3145133"/>
            <a:ext cx="685800" cy="333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0" name="Picture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02228" y="4581128"/>
            <a:ext cx="3638550" cy="1038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4287768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260648"/>
            <a:ext cx="8229600" cy="576064"/>
          </a:xfrm>
        </p:spPr>
        <p:txBody>
          <a:bodyPr>
            <a:noAutofit/>
          </a:bodyPr>
          <a:lstStyle/>
          <a:p>
            <a:r>
              <a:rPr lang="ru-RU" sz="3200" dirty="0" err="1"/>
              <a:t>Методи</a:t>
            </a:r>
            <a:r>
              <a:rPr lang="ru-RU" sz="3200" dirty="0"/>
              <a:t> </a:t>
            </a:r>
            <a:r>
              <a:rPr lang="ru-RU" sz="3200" dirty="0" err="1" smtClean="0"/>
              <a:t>розкриття</a:t>
            </a:r>
            <a:r>
              <a:rPr lang="ru-RU" sz="3200" dirty="0" smtClean="0"/>
              <a:t> </a:t>
            </a:r>
            <a:r>
              <a:rPr lang="ru-RU" sz="3200" dirty="0" err="1" smtClean="0"/>
              <a:t>ситуаційної</a:t>
            </a:r>
            <a:r>
              <a:rPr lang="ru-RU" sz="3200" dirty="0" smtClean="0"/>
              <a:t> </a:t>
            </a:r>
            <a:r>
              <a:rPr lang="ru-RU" sz="3200" dirty="0" err="1" smtClean="0"/>
              <a:t>невизначеності</a:t>
            </a:r>
            <a:endParaRPr lang="uk-UA" sz="3200" dirty="0"/>
          </a:p>
        </p:txBody>
      </p:sp>
      <p:sp>
        <p:nvSpPr>
          <p:cNvPr id="3" name="Объект 2"/>
          <p:cNvSpPr>
            <a:spLocks noGrp="1"/>
          </p:cNvSpPr>
          <p:nvPr>
            <p:ph idx="1"/>
          </p:nvPr>
        </p:nvSpPr>
        <p:spPr>
          <a:xfrm>
            <a:off x="323528" y="908720"/>
            <a:ext cx="8229600" cy="934576"/>
          </a:xfrm>
        </p:spPr>
        <p:txBody>
          <a:bodyPr>
            <a:normAutofit fontScale="85000" lnSpcReduction="20000"/>
          </a:bodyPr>
          <a:lstStyle/>
          <a:p>
            <a:pPr marL="0" indent="0">
              <a:buNone/>
            </a:pPr>
            <a:r>
              <a:rPr lang="uk-UA" sz="2400" b="1" dirty="0" smtClean="0"/>
              <a:t>Основний підхід: принцип гарантованого результату, що надає </a:t>
            </a:r>
            <a:r>
              <a:rPr lang="en-US" sz="2400" b="1" dirty="0" smtClean="0"/>
              <a:t>F</a:t>
            </a:r>
            <a:r>
              <a:rPr lang="uk-UA" sz="2400" b="1" dirty="0" smtClean="0"/>
              <a:t>*=</a:t>
            </a:r>
            <a:r>
              <a:rPr lang="en-US" sz="2400" b="1" dirty="0" smtClean="0"/>
              <a:t>F(x*, </a:t>
            </a:r>
            <a:r>
              <a:rPr lang="el-GR" sz="2400" b="1" dirty="0" smtClean="0"/>
              <a:t>α</a:t>
            </a:r>
            <a:r>
              <a:rPr lang="en-US" sz="2400" b="1" dirty="0" smtClean="0"/>
              <a:t>)</a:t>
            </a:r>
            <a:r>
              <a:rPr lang="uk-UA" sz="2400" b="1" dirty="0" smtClean="0"/>
              <a:t> - гарантована оцінка з відповідним значенням х*.</a:t>
            </a:r>
            <a:endParaRPr lang="en-US" sz="2400" b="1" dirty="0" smtClean="0"/>
          </a:p>
          <a:p>
            <a:pPr marL="0" indent="0">
              <a:buNone/>
            </a:pPr>
            <a:r>
              <a:rPr lang="el-GR" sz="2400" dirty="0" smtClean="0"/>
              <a:t>α</a:t>
            </a:r>
            <a:r>
              <a:rPr lang="en-US" sz="2400" dirty="0" smtClean="0"/>
              <a:t> – </a:t>
            </a:r>
            <a:r>
              <a:rPr lang="uk-UA" sz="2400" dirty="0" smtClean="0"/>
              <a:t>випадкова величина з середнім значенням </a:t>
            </a:r>
            <a:r>
              <a:rPr lang="el-GR" sz="2400" dirty="0" smtClean="0"/>
              <a:t>α</a:t>
            </a:r>
            <a:endParaRPr lang="uk-UA" sz="2400" dirty="0" smtClean="0"/>
          </a:p>
        </p:txBody>
      </p:sp>
      <p:pic>
        <p:nvPicPr>
          <p:cNvPr id="2051"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9552" y="1843296"/>
            <a:ext cx="6696075" cy="2219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2"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9538" y="4062621"/>
            <a:ext cx="8924925" cy="2686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cxnSp>
        <p:nvCxnSpPr>
          <p:cNvPr id="5" name="Прямая соединительная линия 4"/>
          <p:cNvCxnSpPr/>
          <p:nvPr/>
        </p:nvCxnSpPr>
        <p:spPr>
          <a:xfrm>
            <a:off x="5508104" y="1484784"/>
            <a:ext cx="216024"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810621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426170"/>
          </a:xfrm>
        </p:spPr>
        <p:txBody>
          <a:bodyPr>
            <a:normAutofit fontScale="90000"/>
          </a:bodyPr>
          <a:lstStyle/>
          <a:p>
            <a:pPr algn="l"/>
            <a:r>
              <a:rPr lang="uk-UA" dirty="0" smtClean="0"/>
              <a:t>Врахування випадкових факторів</a:t>
            </a:r>
            <a:br>
              <a:rPr lang="uk-UA" dirty="0" smtClean="0"/>
            </a:br>
            <a:r>
              <a:rPr lang="uk-UA" sz="2000" dirty="0" smtClean="0"/>
              <a:t>Гарантовану оцінку можна значно поліпшити, якщо наявні відомості про параметр </a:t>
            </a:r>
            <a:r>
              <a:rPr lang="el-GR" sz="2000" dirty="0" smtClean="0"/>
              <a:t>α</a:t>
            </a:r>
            <a:r>
              <a:rPr lang="uk-UA" sz="2000" dirty="0" smtClean="0"/>
              <a:t>. У цьому разі гарантована стратегія пошуку вектора х* буде визначатися співвідношенням </a:t>
            </a:r>
            <a:endParaRPr lang="uk-UA" sz="2000" dirty="0"/>
          </a:p>
        </p:txBody>
      </p:sp>
      <p:sp>
        <p:nvSpPr>
          <p:cNvPr id="4" name="Прямоугольник 3"/>
          <p:cNvSpPr/>
          <p:nvPr/>
        </p:nvSpPr>
        <p:spPr>
          <a:xfrm>
            <a:off x="8532440" y="2132856"/>
            <a:ext cx="540123" cy="432048"/>
          </a:xfrm>
          <a:prstGeom prst="rect">
            <a:avLst/>
          </a:prstGeom>
          <a:solidFill>
            <a:schemeClr val="bg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23928" y="1484784"/>
            <a:ext cx="36576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TextBox 2"/>
          <p:cNvSpPr txBox="1"/>
          <p:nvPr/>
        </p:nvSpPr>
        <p:spPr>
          <a:xfrm>
            <a:off x="467544" y="1789584"/>
            <a:ext cx="8334957" cy="1200329"/>
          </a:xfrm>
          <a:prstGeom prst="rect">
            <a:avLst/>
          </a:prstGeom>
          <a:noFill/>
        </p:spPr>
        <p:txBody>
          <a:bodyPr wrap="square" rtlCol="0">
            <a:spAutoFit/>
          </a:bodyPr>
          <a:lstStyle/>
          <a:p>
            <a:r>
              <a:rPr lang="uk-UA" dirty="0" smtClean="0"/>
              <a:t>За будь яких </a:t>
            </a:r>
            <a:r>
              <a:rPr lang="uk-UA" dirty="0" err="1" smtClean="0"/>
              <a:t>неконтрольваних</a:t>
            </a:r>
            <a:r>
              <a:rPr lang="uk-UA" dirty="0" smtClean="0"/>
              <a:t> факторів забезпечується значення цільової функції не гірше, ніж </a:t>
            </a:r>
            <a:r>
              <a:rPr lang="en-US" dirty="0" smtClean="0"/>
              <a:t>F</a:t>
            </a:r>
            <a:r>
              <a:rPr lang="uk-UA" dirty="0" smtClean="0"/>
              <a:t>*. Використання принципу гарантованого результату дозволяє знайти найкраще рішення для найгіршого випадку з відповідними випадковими обставинами.</a:t>
            </a:r>
            <a:endParaRPr lang="uk-UA" dirty="0"/>
          </a:p>
        </p:txBody>
      </p:sp>
      <p:pic>
        <p:nvPicPr>
          <p:cNvPr id="3075"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9728" y="2989913"/>
            <a:ext cx="8341940" cy="3523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498496324"/>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138</TotalTime>
  <Words>615</Words>
  <Application>Microsoft Office PowerPoint</Application>
  <PresentationFormat>Экран (4:3)</PresentationFormat>
  <Paragraphs>40</Paragraphs>
  <Slides>7</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7</vt:i4>
      </vt:variant>
    </vt:vector>
  </HeadingPairs>
  <TitlesOfParts>
    <vt:vector size="8" baseType="lpstr">
      <vt:lpstr>Тема Office</vt:lpstr>
      <vt:lpstr>ТЕОРІЯ СИСТЕМ ТА СИСТЕМНИЙ АНАЛІЗ</vt:lpstr>
      <vt:lpstr>Література за темою лекції</vt:lpstr>
      <vt:lpstr>Невизначеність у задачах системного аналізу</vt:lpstr>
      <vt:lpstr>Складові, що поєднує в собі  системна невизначеність</vt:lpstr>
      <vt:lpstr>Ситуаційна невизначеність</vt:lpstr>
      <vt:lpstr>Методи розкриття ситуаційної невизначеності</vt:lpstr>
      <vt:lpstr>Врахування випадкових факторів Гарантовану оцінку можна значно поліпшити, якщо наявні відомості про параметр α. У цьому разі гарантована стратегія пошуку вектора х* буде визначатися співвідношенням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ТЕОРІЯ СИСТЕМ І  СИСТЕМНИЙ АНАЛІЗ</dc:title>
  <cp:lastModifiedBy>jup</cp:lastModifiedBy>
  <cp:revision>30</cp:revision>
  <dcterms:modified xsi:type="dcterms:W3CDTF">2020-03-25T09:08:37Z</dcterms:modified>
</cp:coreProperties>
</file>