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0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8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64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96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98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11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88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050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7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53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65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7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43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6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2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31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16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566E79-82DB-4D29-AF3C-928A176CCDD5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1E48C-AF51-49CC-AAB9-63E955F121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6E4C56-DBB4-49F3-85C2-18E9314A0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3" b="774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1CCA7-381D-4451-BDF2-478DFFB11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506" y="1567852"/>
            <a:ext cx="7595026" cy="1861148"/>
          </a:xfrm>
        </p:spPr>
        <p:txBody>
          <a:bodyPr>
            <a:normAutofit/>
          </a:bodyPr>
          <a:lstStyle/>
          <a:p>
            <a:r>
              <a:rPr lang="uk-UA" sz="4000" dirty="0"/>
              <a:t>Управління товарооборотом торговельного підприємства</a:t>
            </a:r>
            <a:br>
              <a:rPr lang="uk-UA" sz="4000" dirty="0"/>
            </a:br>
            <a:r>
              <a:rPr lang="uk-UA" sz="4000" dirty="0"/>
              <a:t>Частина 1.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C2227-43D1-49FB-8EFE-69B609045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2" y="5473494"/>
            <a:ext cx="9742834" cy="678731"/>
          </a:xfrm>
        </p:spPr>
        <p:txBody>
          <a:bodyPr>
            <a:normAutofit/>
          </a:bodyPr>
          <a:lstStyle/>
          <a:p>
            <a:r>
              <a:rPr lang="uk-UA" sz="2000" dirty="0"/>
              <a:t>Лекція з навчальної дисципліни «Економіка та управління у сфері торгівлі»</a:t>
            </a:r>
          </a:p>
        </p:txBody>
      </p:sp>
    </p:spTree>
    <p:extLst>
      <p:ext uri="{BB962C8B-B14F-4D97-AF65-F5344CB8AC3E}">
        <p14:creationId xmlns:p14="http://schemas.microsoft.com/office/powerpoint/2010/main" val="390656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CEE6BC-6C7E-4026-A5F0-7690818A1026}"/>
              </a:ext>
            </a:extLst>
          </p:cNvPr>
          <p:cNvSpPr/>
          <p:nvPr/>
        </p:nvSpPr>
        <p:spPr>
          <a:xfrm>
            <a:off x="2371818" y="1935332"/>
            <a:ext cx="7448364" cy="181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Обсяг товарообороту є основним валовим </a:t>
            </a:r>
            <a:r>
              <a:rPr lang="uk-UA" i="1" dirty="0"/>
              <a:t>показником діяльності</a:t>
            </a:r>
          </a:p>
          <a:p>
            <a:r>
              <a:rPr lang="uk-UA" i="1" dirty="0"/>
              <a:t>торговельного підприємства</a:t>
            </a:r>
            <a:r>
              <a:rPr lang="uk-UA" dirty="0"/>
              <a:t>, який характеризує результат його</a:t>
            </a:r>
          </a:p>
          <a:p>
            <a:r>
              <a:rPr lang="uk-UA" dirty="0"/>
              <a:t>діяльності щодо залучення купівельних фондів споживачів. Саме реалізація певної маси товарів створює економічне підґрунтя для отримання певного обсягу доходів та прибутку, тобто формує передумови для реалізації стратегічних цілей діяльності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17949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32AEAA-59E3-4AE1-AF7E-6C75770D16C0}"/>
              </a:ext>
            </a:extLst>
          </p:cNvPr>
          <p:cNvSpPr/>
          <p:nvPr/>
        </p:nvSpPr>
        <p:spPr>
          <a:xfrm>
            <a:off x="2092170" y="2274838"/>
            <a:ext cx="8007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умовах ринкової економіки плановий обсяг товарообороту формується на рівні самого підприємства. Його обсяг визначається, виходячи з необхідного обсягу прибутку та ринкової позиції підприємства.</a:t>
            </a:r>
          </a:p>
          <a:p>
            <a:r>
              <a:rPr lang="uk-UA" dirty="0"/>
              <a:t>Розроблений таким чином план товарообороту є основним регулюючим фактором формування ресурсного потенціалу підприємства. Обсяг та структура товарообороту визначає вимоги щодо обсягу, складу та ефективності використання матеріальних, трудових та фінансових ресурсів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416367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9661BD-1392-41FC-8A14-B6CD73CE65A4}"/>
              </a:ext>
            </a:extLst>
          </p:cNvPr>
          <p:cNvSpPr/>
          <p:nvPr/>
        </p:nvSpPr>
        <p:spPr>
          <a:xfrm>
            <a:off x="2701771" y="1944211"/>
            <a:ext cx="6788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Аналіз товарообороту та контроль за досягненням розроблених планів виступають не тільки в якості інструмента оцінювання діяльності персоналу підприємства, передусім - для прийняття необхідних заходів з коригування товарної стратегії підприємства, його асортиментної, цінової, маркетингової політики, політики закупівлі тощо.</a:t>
            </a:r>
          </a:p>
        </p:txBody>
      </p:sp>
    </p:spTree>
    <p:extLst>
      <p:ext uri="{BB962C8B-B14F-4D97-AF65-F5344CB8AC3E}">
        <p14:creationId xmlns:p14="http://schemas.microsoft.com/office/powerpoint/2010/main" val="204892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8A8118-B75E-44FA-A3EF-80864DF97044}"/>
              </a:ext>
            </a:extLst>
          </p:cNvPr>
          <p:cNvSpPr/>
          <p:nvPr/>
        </p:nvSpPr>
        <p:spPr>
          <a:xfrm>
            <a:off x="1580224" y="328473"/>
            <a:ext cx="951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2. </a:t>
            </a:r>
            <a:r>
              <a:rPr lang="ru-RU" b="1" dirty="0" err="1"/>
              <a:t>Класифікація</a:t>
            </a:r>
            <a:r>
              <a:rPr lang="ru-RU" b="1" dirty="0"/>
              <a:t> товарообороту </a:t>
            </a:r>
            <a:r>
              <a:rPr lang="ru-RU" b="1" dirty="0" err="1"/>
              <a:t>підприємства</a:t>
            </a:r>
            <a:r>
              <a:rPr lang="ru-RU" b="1" dirty="0"/>
              <a:t> та характеристика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endParaRPr lang="ru-RU" b="1" dirty="0"/>
          </a:p>
          <a:p>
            <a:r>
              <a:rPr lang="ru-RU" dirty="0"/>
              <a:t>Товарооборот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різноманітних</a:t>
            </a:r>
            <a:r>
              <a:rPr lang="ru-RU" dirty="0"/>
              <a:t> видах та формах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AFF2B-6CDE-4E47-A1A2-0FDBEF44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11" y="958565"/>
            <a:ext cx="4856085" cy="57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C43E1A-BCAE-406F-BB9D-F7648CCBFA77}"/>
              </a:ext>
            </a:extLst>
          </p:cNvPr>
          <p:cNvSpPr/>
          <p:nvPr/>
        </p:nvSpPr>
        <p:spPr>
          <a:xfrm>
            <a:off x="2003394" y="1562469"/>
            <a:ext cx="81852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Залежно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специфіки</a:t>
            </a:r>
            <a:r>
              <a:rPr lang="ru-RU" i="1" dirty="0"/>
              <a:t> </a:t>
            </a:r>
            <a:r>
              <a:rPr lang="ru-RU" i="1" dirty="0" err="1"/>
              <a:t>операцій</a:t>
            </a:r>
            <a:r>
              <a:rPr lang="ru-RU" i="1" dirty="0"/>
              <a:t> з </a:t>
            </a:r>
            <a:r>
              <a:rPr lang="ru-RU" i="1" dirty="0" err="1"/>
              <a:t>купівлі</a:t>
            </a:r>
            <a:r>
              <a:rPr lang="ru-RU" i="1" dirty="0"/>
              <a:t>-продажу </a:t>
            </a:r>
            <a:r>
              <a:rPr lang="ru-RU" i="1" dirty="0" err="1"/>
              <a:t>товарів</a:t>
            </a:r>
            <a:r>
              <a:rPr lang="ru-RU" i="1" dirty="0"/>
              <a:t> у </a:t>
            </a:r>
            <a:r>
              <a:rPr lang="ru-RU" i="1" dirty="0" err="1"/>
              <a:t>складі</a:t>
            </a:r>
            <a:r>
              <a:rPr lang="ru-RU" i="1" dirty="0"/>
              <a:t> товарообороту </a:t>
            </a:r>
            <a:r>
              <a:rPr lang="ru-RU" i="1" dirty="0" err="1"/>
              <a:t>торговельного</a:t>
            </a:r>
            <a:r>
              <a:rPr lang="ru-RU" i="1" dirty="0"/>
              <a:t> </a:t>
            </a:r>
            <a:r>
              <a:rPr lang="ru-RU" i="1" dirty="0" err="1"/>
              <a:t>підприємства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наступні</a:t>
            </a:r>
            <a:r>
              <a:rPr lang="ru-RU" i="1" dirty="0"/>
              <a:t> </a:t>
            </a:r>
            <a:r>
              <a:rPr lang="ru-RU" i="1" dirty="0" err="1"/>
              <a:t>види</a:t>
            </a:r>
            <a:r>
              <a:rPr lang="ru-RU" i="1" dirty="0"/>
              <a:t>.</a:t>
            </a:r>
            <a:endParaRPr lang="uk-UA" i="1" dirty="0"/>
          </a:p>
          <a:p>
            <a:endParaRPr lang="uk-UA" dirty="0"/>
          </a:p>
          <a:p>
            <a:r>
              <a:rPr lang="uk-UA" u="sng" dirty="0"/>
              <a:t>1. Роздрібний товарооборот</a:t>
            </a:r>
            <a:r>
              <a:rPr lang="uk-UA" dirty="0"/>
              <a:t>, який характеризує обсяги продажу безпосередньо населенню споживчих товарів для власного користування.</a:t>
            </a:r>
          </a:p>
          <a:p>
            <a:endParaRPr lang="uk-UA" dirty="0"/>
          </a:p>
          <a:p>
            <a:r>
              <a:rPr lang="uk-UA" u="sng" dirty="0"/>
              <a:t>2. Гуртовий (оптовий) товарооборот</a:t>
            </a:r>
            <a:r>
              <a:rPr lang="uk-UA" dirty="0"/>
              <a:t>, який характеризує виручку від продажу споживчих товарів, що пройшли визначену технологічну обробку на даному підприємстві (зберігання, оптове підсортування, транспортування, передпродажну підготовку та інше), різним оптовим</a:t>
            </a:r>
          </a:p>
          <a:p>
            <a:r>
              <a:rPr lang="uk-UA" dirty="0"/>
              <a:t>покупцям для наступної реалізації кінцевим споживачам.</a:t>
            </a:r>
          </a:p>
        </p:txBody>
      </p:sp>
    </p:spTree>
    <p:extLst>
      <p:ext uri="{BB962C8B-B14F-4D97-AF65-F5344CB8AC3E}">
        <p14:creationId xmlns:p14="http://schemas.microsoft.com/office/powerpoint/2010/main" val="180493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C9FCE5-B00B-47E0-9FF8-72427FBA8BD8}"/>
              </a:ext>
            </a:extLst>
          </p:cNvPr>
          <p:cNvSpPr/>
          <p:nvPr/>
        </p:nvSpPr>
        <p:spPr>
          <a:xfrm>
            <a:off x="2334828" y="1846556"/>
            <a:ext cx="77857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Оптова реалізація товарів може здійснюватися в наступних формах:</a:t>
            </a:r>
          </a:p>
          <a:p>
            <a:r>
              <a:rPr lang="uk-UA" dirty="0"/>
              <a:t>- регіональний оптовий товарооборот - продаж товарів гуртовим покупцям свого регіону (міста, району, області);</a:t>
            </a:r>
          </a:p>
          <a:p>
            <a:r>
              <a:rPr lang="uk-UA" dirty="0"/>
              <a:t>- міжрегіональний товарооборот - реалізація споживчих товарів гуртовим покупцям інших регіонів (за межі області в рамках країни);</a:t>
            </a:r>
          </a:p>
          <a:p>
            <a:r>
              <a:rPr lang="uk-UA" dirty="0"/>
              <a:t>- зовнішньоторговий товарооборот - продаж товарів гуртовим покупцям інших країн (за експортом).</a:t>
            </a:r>
          </a:p>
        </p:txBody>
      </p:sp>
    </p:spTree>
    <p:extLst>
      <p:ext uri="{BB962C8B-B14F-4D97-AF65-F5344CB8AC3E}">
        <p14:creationId xmlns:p14="http://schemas.microsoft.com/office/powerpoint/2010/main" val="222766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F69C42-E852-476C-AAEC-76ED02C6C1F3}"/>
              </a:ext>
            </a:extLst>
          </p:cNvPr>
          <p:cNvSpPr/>
          <p:nvPr/>
        </p:nvSpPr>
        <p:spPr>
          <a:xfrm>
            <a:off x="1986378" y="1859339"/>
            <a:ext cx="82192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</a:t>
            </a:r>
            <a:r>
              <a:rPr lang="ru-RU" dirty="0" err="1"/>
              <a:t>Торговельно-посередницький</a:t>
            </a:r>
            <a:r>
              <a:rPr lang="ru-RU" dirty="0"/>
              <a:t> товарооборот,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endParaRPr lang="ru-RU" dirty="0"/>
          </a:p>
          <a:p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посередницьких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endParaRPr lang="ru-RU" dirty="0"/>
          </a:p>
          <a:p>
            <a:r>
              <a:rPr lang="ru-RU" dirty="0"/>
              <a:t>без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на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роздрібним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оптовим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.</a:t>
            </a:r>
          </a:p>
          <a:p>
            <a:r>
              <a:rPr lang="uk-UA" dirty="0"/>
              <a:t>У складі торговельно-посередницького обігу виділяють:</a:t>
            </a:r>
          </a:p>
          <a:p>
            <a:r>
              <a:rPr lang="uk-UA" dirty="0"/>
              <a:t>- оборот на біржовому ринку, тобто посередницькі операції з купівлі-продажу товарів на різноманітних товарних спеціалізованих або  універсальних біржах через створені (придбані) брокерські контори або брокерські місця;</a:t>
            </a:r>
          </a:p>
          <a:p>
            <a:r>
              <a:rPr lang="uk-UA" dirty="0"/>
              <a:t>- оборот на позабіржовому ринку, до складу якого включають обсяг посередницьких угод, що склалися поза товарними біржами з вітчизняними або зарубіжними учасниками.</a:t>
            </a:r>
          </a:p>
        </p:txBody>
      </p:sp>
    </p:spTree>
    <p:extLst>
      <p:ext uri="{BB962C8B-B14F-4D97-AF65-F5344CB8AC3E}">
        <p14:creationId xmlns:p14="http://schemas.microsoft.com/office/powerpoint/2010/main" val="139188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ABDDD1-AFB2-4F47-ABFD-95671A2D1ED2}"/>
              </a:ext>
            </a:extLst>
          </p:cNvPr>
          <p:cNvSpPr/>
          <p:nvPr/>
        </p:nvSpPr>
        <p:spPr>
          <a:xfrm>
            <a:off x="1621654" y="1859339"/>
            <a:ext cx="8948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Роздрібна реалізація товарів здійснюється в різноманітних формах роздрібного товарообороту:</a:t>
            </a:r>
          </a:p>
          <a:p>
            <a:r>
              <a:rPr lang="uk-UA" i="1" dirty="0"/>
              <a:t>1. Залежно від організаційних форм продажу </a:t>
            </a:r>
            <a:r>
              <a:rPr lang="uk-UA" dirty="0"/>
              <a:t>споживчих товарів роздрібний товарооборот поділяється на:</a:t>
            </a:r>
          </a:p>
          <a:p>
            <a:r>
              <a:rPr lang="uk-UA" dirty="0"/>
              <a:t>	а) товарооборот торговельної мережі, у складі якого виділяють:</a:t>
            </a:r>
          </a:p>
          <a:p>
            <a:r>
              <a:rPr lang="uk-UA" dirty="0"/>
              <a:t>- товарооборот роздрібної торгівлі, який здійснюється через спеціально організовану торговельну мережу (магазини, намети, кіоски, аптеки, </a:t>
            </a:r>
            <a:r>
              <a:rPr lang="uk-UA" dirty="0" err="1"/>
              <a:t>автозаправочні</a:t>
            </a:r>
            <a:r>
              <a:rPr lang="uk-UA" dirty="0"/>
              <a:t> станції та інше);</a:t>
            </a:r>
          </a:p>
          <a:p>
            <a:r>
              <a:rPr lang="uk-UA" dirty="0"/>
              <a:t>- товарооборот підприємств громадського харчування (</a:t>
            </a:r>
            <a:r>
              <a:rPr lang="uk-UA" dirty="0" err="1"/>
              <a:t>їдалень</a:t>
            </a:r>
            <a:r>
              <a:rPr lang="uk-UA" dirty="0"/>
              <a:t>, кафе, кафетеріїв, ресторанів, барів та інше).</a:t>
            </a:r>
          </a:p>
          <a:p>
            <a:r>
              <a:rPr lang="uk-UA" dirty="0"/>
              <a:t>	б) продаж поза торговельною мережею населенню товарів власного виробництва або  закуплених «на стороні» через каси неторгових підприємств, організацій, установ.</a:t>
            </a:r>
          </a:p>
        </p:txBody>
      </p:sp>
    </p:spTree>
    <p:extLst>
      <p:ext uri="{BB962C8B-B14F-4D97-AF65-F5344CB8AC3E}">
        <p14:creationId xmlns:p14="http://schemas.microsoft.com/office/powerpoint/2010/main" val="372145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3CCAD5-D4A6-4898-8FC2-40923C28D99C}"/>
              </a:ext>
            </a:extLst>
          </p:cNvPr>
          <p:cNvSpPr/>
          <p:nvPr/>
        </p:nvSpPr>
        <p:spPr>
          <a:xfrm>
            <a:off x="1896862" y="2142172"/>
            <a:ext cx="8398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2. Залежно від складу кінцевих споживачів </a:t>
            </a:r>
            <a:r>
              <a:rPr lang="uk-UA" dirty="0"/>
              <a:t>виділяють такі форми роздрібного товарообороту, як:</a:t>
            </a:r>
          </a:p>
          <a:p>
            <a:r>
              <a:rPr lang="uk-UA" dirty="0"/>
              <a:t>- продаж безпосередньо населенню;</a:t>
            </a:r>
          </a:p>
          <a:p>
            <a:r>
              <a:rPr lang="uk-UA" dirty="0"/>
              <a:t>- продаж товарів із спеціалізованої торговельної мережі окремим категоріям організацій та підприємств в порядку дрібного опту.</a:t>
            </a:r>
          </a:p>
        </p:txBody>
      </p:sp>
    </p:spTree>
    <p:extLst>
      <p:ext uri="{BB962C8B-B14F-4D97-AF65-F5344CB8AC3E}">
        <p14:creationId xmlns:p14="http://schemas.microsoft.com/office/powerpoint/2010/main" val="304857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8332E1-72F7-4E3C-BDC3-892575E81DBF}"/>
              </a:ext>
            </a:extLst>
          </p:cNvPr>
          <p:cNvSpPr/>
          <p:nvPr/>
        </p:nvSpPr>
        <p:spPr>
          <a:xfrm>
            <a:off x="1657350" y="2056537"/>
            <a:ext cx="9086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3. Залежно від форми грошових розрахунків виділяють:</a:t>
            </a:r>
          </a:p>
          <a:p>
            <a:pPr marL="285750" indent="-285750">
              <a:buFontTx/>
              <a:buChar char="-"/>
            </a:pPr>
            <a:r>
              <a:rPr lang="uk-UA" dirty="0"/>
              <a:t>реалізацію товарів за готівку: грошові кошти, отримані безпосередньо від покупців або перераховані із спеціальних рахунків вкладників (фізичних осіб) за їх дорученням;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 </a:t>
            </a:r>
            <a:r>
              <a:rPr lang="ru-RU" dirty="0" err="1"/>
              <a:t>розрахункові</a:t>
            </a:r>
            <a:r>
              <a:rPr lang="ru-RU" dirty="0"/>
              <a:t> чеки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банків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продаж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безготівковим</a:t>
            </a:r>
            <a:r>
              <a:rPr lang="ru-RU" dirty="0"/>
              <a:t> </a:t>
            </a:r>
            <a:r>
              <a:rPr lang="ru-RU" dirty="0" err="1"/>
              <a:t>розрахунком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909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2C51C-D2B2-4519-BA8D-228BB9E669B1}"/>
              </a:ext>
            </a:extLst>
          </p:cNvPr>
          <p:cNvSpPr/>
          <p:nvPr/>
        </p:nvSpPr>
        <p:spPr>
          <a:xfrm>
            <a:off x="1482569" y="1440260"/>
            <a:ext cx="88066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ПЛАН </a:t>
            </a:r>
          </a:p>
          <a:p>
            <a:r>
              <a:rPr lang="uk-UA" b="1" dirty="0"/>
              <a:t>1. Сутність товарообороту підприємства як економічної категорії та показника діяльності</a:t>
            </a:r>
          </a:p>
          <a:p>
            <a:r>
              <a:rPr lang="uk-UA" b="1" dirty="0"/>
              <a:t>2. Класифікація товарообороту підприємства та характеристика його окремих видів</a:t>
            </a:r>
          </a:p>
          <a:p>
            <a:r>
              <a:rPr lang="uk-UA" b="1" dirty="0"/>
              <a:t>3. Основні фактори, що визначають обсяг, структуру та перспективи розвитку товарообороту підприємства</a:t>
            </a:r>
          </a:p>
          <a:p>
            <a:r>
              <a:rPr lang="uk-UA" dirty="0"/>
              <a:t>4. Вихідні передумови та порядок розробки стратегії управління товарооборотом підприємства</a:t>
            </a:r>
          </a:p>
          <a:p>
            <a:r>
              <a:rPr lang="uk-UA" dirty="0"/>
              <a:t>5. Аналіз обсягу та структури товарообороту підприємства</a:t>
            </a:r>
          </a:p>
          <a:p>
            <a:r>
              <a:rPr lang="uk-UA" dirty="0"/>
              <a:t>6. Обґрунтування обсягу товарообороту підприємства на плановий період</a:t>
            </a:r>
          </a:p>
          <a:p>
            <a:r>
              <a:rPr lang="uk-UA"/>
              <a:t>7. </a:t>
            </a:r>
            <a:r>
              <a:rPr lang="uk-UA" dirty="0"/>
              <a:t>Асортиментна політика торговельного підприємства та методичні основи її розробки</a:t>
            </a:r>
          </a:p>
        </p:txBody>
      </p:sp>
    </p:spTree>
    <p:extLst>
      <p:ext uri="{BB962C8B-B14F-4D97-AF65-F5344CB8AC3E}">
        <p14:creationId xmlns:p14="http://schemas.microsoft.com/office/powerpoint/2010/main" val="2256390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37F0B2-76DC-4B30-8871-ECB880039E44}"/>
              </a:ext>
            </a:extLst>
          </p:cNvPr>
          <p:cNvSpPr/>
          <p:nvPr/>
        </p:nvSpPr>
        <p:spPr>
          <a:xfrm>
            <a:off x="2014537" y="1943100"/>
            <a:ext cx="8162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4. Залежно від термінів розрахунку за реалізовані товари у складі роздрібного товарообороту виділяють:</a:t>
            </a:r>
          </a:p>
          <a:p>
            <a:r>
              <a:rPr lang="uk-UA" dirty="0"/>
              <a:t>- продаж товарів з негайною оплатою;</a:t>
            </a:r>
          </a:p>
          <a:p>
            <a:r>
              <a:rPr lang="uk-UA" dirty="0"/>
              <a:t>- продаж товарів в кредит з відстрочкою платежу на встановлений термін або шляхом здійснення узгоджених періодичних платежів.</a:t>
            </a:r>
          </a:p>
          <a:p>
            <a:endParaRPr lang="uk-UA" dirty="0"/>
          </a:p>
          <a:p>
            <a:r>
              <a:rPr lang="uk-UA" b="1" dirty="0"/>
              <a:t>Незалежно від часу сплати грошей роздрібний товарооборот визначається в цінах фактичної реалізації на момент передачі товарів покупцям.</a:t>
            </a:r>
          </a:p>
        </p:txBody>
      </p:sp>
    </p:spTree>
    <p:extLst>
      <p:ext uri="{BB962C8B-B14F-4D97-AF65-F5344CB8AC3E}">
        <p14:creationId xmlns:p14="http://schemas.microsoft.com/office/powerpoint/2010/main" val="216606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BB0E21-178C-45E3-9FCC-7D246F2AC503}"/>
              </a:ext>
            </a:extLst>
          </p:cNvPr>
          <p:cNvSpPr/>
          <p:nvPr/>
        </p:nvSpPr>
        <p:spPr>
          <a:xfrm>
            <a:off x="2247899" y="2057400"/>
            <a:ext cx="8477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5. </a:t>
            </a:r>
            <a:r>
              <a:rPr lang="ru-RU" i="1" dirty="0" err="1"/>
              <a:t>Залежно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характеру </a:t>
            </a:r>
            <a:r>
              <a:rPr lang="ru-RU" i="1" dirty="0" err="1"/>
              <a:t>реалізованих</a:t>
            </a:r>
            <a:r>
              <a:rPr lang="ru-RU" i="1" dirty="0"/>
              <a:t> </a:t>
            </a:r>
            <a:r>
              <a:rPr lang="ru-RU" i="1" dirty="0" err="1"/>
              <a:t>товарів</a:t>
            </a:r>
            <a:r>
              <a:rPr lang="ru-RU" i="1" dirty="0"/>
              <a:t> у </a:t>
            </a:r>
            <a:r>
              <a:rPr lang="ru-RU" i="1" dirty="0" err="1"/>
              <a:t>складі</a:t>
            </a:r>
            <a:r>
              <a:rPr lang="ru-RU" i="1" dirty="0"/>
              <a:t> товарообороту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/>
              <a:t>- продаж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 продаж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- </a:t>
            </a:r>
            <a:r>
              <a:rPr lang="ru-RU" dirty="0" err="1"/>
              <a:t>скуплених</a:t>
            </a:r>
            <a:r>
              <a:rPr lang="ru-RU" dirty="0"/>
              <a:t> у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err="1"/>
              <a:t>торговими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на </a:t>
            </a:r>
            <a:r>
              <a:rPr lang="ru-RU" dirty="0" err="1"/>
              <a:t>комісію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238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96BA5B-D1BA-4312-AE49-8B258B574673}"/>
              </a:ext>
            </a:extLst>
          </p:cNvPr>
          <p:cNvSpPr/>
          <p:nvPr/>
        </p:nvSpPr>
        <p:spPr>
          <a:xfrm>
            <a:off x="1971675" y="123825"/>
            <a:ext cx="824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3.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обсяг</a:t>
            </a:r>
            <a:r>
              <a:rPr lang="ru-RU" b="1" dirty="0"/>
              <a:t>, структуру та </a:t>
            </a:r>
            <a:r>
              <a:rPr lang="ru-RU" b="1" dirty="0" err="1"/>
              <a:t>перспективи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товарообороту </a:t>
            </a:r>
            <a:r>
              <a:rPr lang="ru-RU" b="1" dirty="0" err="1"/>
              <a:t>підприємства</a:t>
            </a:r>
            <a:endParaRPr lang="uk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ADC13F-D19D-4DD8-AF0A-1368581E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792251"/>
            <a:ext cx="5004623" cy="60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0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DB77AE-BB9C-403F-B493-C25BEFCF7B49}"/>
              </a:ext>
            </a:extLst>
          </p:cNvPr>
          <p:cNvSpPr/>
          <p:nvPr/>
        </p:nvSpPr>
        <p:spPr>
          <a:xfrm>
            <a:off x="1276350" y="1981200"/>
            <a:ext cx="9639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b="1" dirty="0" err="1"/>
              <a:t>зовнішнього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dirty="0" err="1"/>
              <a:t>найважливіше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i="1" dirty="0"/>
              <a:t>1. </a:t>
            </a:r>
            <a:r>
              <a:rPr lang="ru-RU" i="1" dirty="0" err="1"/>
              <a:t>Обсяги</a:t>
            </a:r>
            <a:r>
              <a:rPr lang="ru-RU" i="1" dirty="0"/>
              <a:t> та структура </a:t>
            </a:r>
            <a:r>
              <a:rPr lang="ru-RU" i="1" dirty="0" err="1"/>
              <a:t>споживчого</a:t>
            </a:r>
            <a:r>
              <a:rPr lang="ru-RU" i="1" dirty="0"/>
              <a:t> ринку.</a:t>
            </a:r>
          </a:p>
          <a:p>
            <a:r>
              <a:rPr lang="ru-RU" dirty="0" err="1"/>
              <a:t>Цей</a:t>
            </a:r>
            <a:r>
              <a:rPr lang="ru-RU" dirty="0"/>
              <a:t> фактор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товарообороту та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асортиментну</a:t>
            </a:r>
            <a:r>
              <a:rPr lang="ru-RU" dirty="0"/>
              <a:t> структуру товарообороту.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обсягом</a:t>
            </a:r>
            <a:r>
              <a:rPr lang="ru-RU" dirty="0"/>
              <a:t> та структурою товарообороту і </a:t>
            </a:r>
            <a:r>
              <a:rPr lang="ru-RU" dirty="0" err="1"/>
              <a:t>обсягом</a:t>
            </a:r>
            <a:r>
              <a:rPr lang="ru-RU" dirty="0"/>
              <a:t> та </a:t>
            </a:r>
            <a:r>
              <a:rPr lang="ru-RU" dirty="0" err="1"/>
              <a:t>струк</a:t>
            </a:r>
            <a:r>
              <a:rPr lang="uk-UA" dirty="0"/>
              <a:t>турою попиту є необхідною передумовою успішної реалізації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354963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F8EE44-84FB-4009-B6AF-4B7965699936}"/>
              </a:ext>
            </a:extLst>
          </p:cNvPr>
          <p:cNvSpPr/>
          <p:nvPr/>
        </p:nvSpPr>
        <p:spPr>
          <a:xfrm>
            <a:off x="1866900" y="2028825"/>
            <a:ext cx="8972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2. Обсяги та структура пропозиції споживчих товарів.</a:t>
            </a:r>
          </a:p>
          <a:p>
            <a:r>
              <a:rPr lang="uk-UA" dirty="0"/>
              <a:t>Цей фактор обумовлює можливості підприємства щодо закупівлі товарів, які пропонуються для реалізації, а отже, забезпеченість товарообороту товарними ресурсами.</a:t>
            </a:r>
          </a:p>
          <a:p>
            <a:r>
              <a:rPr lang="uk-UA" dirty="0"/>
              <a:t>Без наявності достатньої товарної пропозиції споживчих товарів вітчизняних та іноземних товаровиробників, забезпечення їх високої якості, оновлення та розширення асортименту відповідно до вимог попиту, досягнень науково-технічного прогресу неможливо забезпечити зростання обсягу роздрібного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193792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ACBA69-9FA5-44FA-93D1-4113680F3926}"/>
              </a:ext>
            </a:extLst>
          </p:cNvPr>
          <p:cNvSpPr/>
          <p:nvPr/>
        </p:nvSpPr>
        <p:spPr>
          <a:xfrm>
            <a:off x="1824037" y="1376705"/>
            <a:ext cx="85439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3. Стан конкуренції на даному регіональному товарному ринку.</a:t>
            </a:r>
          </a:p>
          <a:p>
            <a:r>
              <a:rPr lang="uk-UA" dirty="0"/>
              <a:t>Якщо купівельні фонди населення певного регіону умовно визначити як константу, то їх обсяг, що припадає на одне торговельне підприємство, залежить від кількості суб'єктів спеціалізованого споживчого ринку, тобто — кількості підприємств, (суб'єктів господарювання), що діють на ньому та спеціалізуються на роздрібному продажу споживчих товарів.</a:t>
            </a:r>
          </a:p>
          <a:p>
            <a:r>
              <a:rPr lang="uk-UA" dirty="0"/>
              <a:t>Розподіл купівельних фондів між окремими торговельними підприємствами відбувається не централізовано та </a:t>
            </a:r>
            <a:r>
              <a:rPr lang="uk-UA" dirty="0" err="1"/>
              <a:t>пропорційно</a:t>
            </a:r>
            <a:r>
              <a:rPr lang="uk-UA" dirty="0"/>
              <a:t>, а відповідно до конкурентних переваг окремих підприємств. Останні визначаються місцезнаходженням підприємства, його товарною, ціновою, маркетинговою політикою, якістю торговельного та </a:t>
            </a:r>
            <a:r>
              <a:rPr lang="uk-UA" dirty="0" err="1"/>
              <a:t>післяпродажного</a:t>
            </a:r>
            <a:r>
              <a:rPr lang="uk-UA" dirty="0"/>
              <a:t> обслуговування та іншими факторами.</a:t>
            </a:r>
          </a:p>
          <a:p>
            <a:r>
              <a:rPr lang="uk-UA" dirty="0"/>
              <a:t>Таким чином, не тільки поточний, а й перспективний обсяг товарообороту підприємства залежить від стану конкуренції та конкурентних переваг підприємства на певному регіональному ринку.</a:t>
            </a:r>
          </a:p>
        </p:txBody>
      </p:sp>
    </p:spTree>
    <p:extLst>
      <p:ext uri="{BB962C8B-B14F-4D97-AF65-F5344CB8AC3E}">
        <p14:creationId xmlns:p14="http://schemas.microsoft.com/office/powerpoint/2010/main" val="258168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D05DC4-5668-468B-9EAC-AF4CCBBABF25}"/>
              </a:ext>
            </a:extLst>
          </p:cNvPr>
          <p:cNvSpPr/>
          <p:nvPr/>
        </p:nvSpPr>
        <p:spPr>
          <a:xfrm>
            <a:off x="2100262" y="1819276"/>
            <a:ext cx="7991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4. Державне регулювання торговельної діяльності.</a:t>
            </a:r>
          </a:p>
          <a:p>
            <a:r>
              <a:rPr lang="uk-UA" dirty="0"/>
              <a:t>Обсяги товарообороту підприємства значною мірою залежать від</a:t>
            </a:r>
          </a:p>
          <a:p>
            <a:r>
              <a:rPr lang="uk-UA" dirty="0"/>
              <a:t>державної політики з наступних питань:</a:t>
            </a:r>
          </a:p>
          <a:p>
            <a:r>
              <a:rPr lang="uk-UA" dirty="0"/>
              <a:t>1. Регулювання доходів населення та рівня оплати праці як передумови формування купівельних фондів, що використовуються для оплати товарів.</a:t>
            </a:r>
          </a:p>
          <a:p>
            <a:r>
              <a:rPr lang="uk-UA" dirty="0"/>
              <a:t>2. Регулювання максимальної межі торговельної надбавки та максимальних цін соціально значущих товарів.</a:t>
            </a:r>
          </a:p>
          <a:p>
            <a:r>
              <a:rPr lang="uk-UA" dirty="0"/>
              <a:t>3. Регулювання переліку та розмірів податків, що формують ціни закупівлі та реалізації, і відповідно, визначають рівень цін.</a:t>
            </a:r>
          </a:p>
        </p:txBody>
      </p:sp>
    </p:spTree>
    <p:extLst>
      <p:ext uri="{BB962C8B-B14F-4D97-AF65-F5344CB8AC3E}">
        <p14:creationId xmlns:p14="http://schemas.microsoft.com/office/powerpoint/2010/main" val="76103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BD22D6-6D64-4295-AADC-1BE238EAB0AB}"/>
              </a:ext>
            </a:extLst>
          </p:cNvPr>
          <p:cNvSpPr/>
          <p:nvPr/>
        </p:nvSpPr>
        <p:spPr>
          <a:xfrm>
            <a:off x="2100262" y="1755845"/>
            <a:ext cx="7991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5. Загальна макроекономічна ситуація в країні.</a:t>
            </a:r>
          </a:p>
          <a:p>
            <a:r>
              <a:rPr lang="uk-UA" dirty="0"/>
              <a:t>Основою реалізації споживчих товарів с наявність відповідного обсягу купівельних фондів, платоспроможного попиту.</a:t>
            </a:r>
          </a:p>
          <a:p>
            <a:r>
              <a:rPr lang="uk-UA" dirty="0"/>
              <a:t>Обсяги купівельних фондів населення залежать не стільки від державного регулювання їх розміру, скільки від загальної ситуації в економіці країни - обсягів валового продукту, національного доходу та темпів їх зростання, рівня платіжної дисципліни суб'єктів господарювання, стадії макроекономічного циклу, в якому перебуває країна, рівня інфляційних очікувань, стадії ринкових реформ та розбудови економіки країни відповідно до законів ринкової саморегуляції, інвестиційного клімату, соціально-політичної стабільності тощо.</a:t>
            </a:r>
          </a:p>
        </p:txBody>
      </p:sp>
    </p:spTree>
    <p:extLst>
      <p:ext uri="{BB962C8B-B14F-4D97-AF65-F5344CB8AC3E}">
        <p14:creationId xmlns:p14="http://schemas.microsoft.com/office/powerpoint/2010/main" val="238630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72BBBE-168E-42BC-AB2A-65E52E1C3595}"/>
              </a:ext>
            </a:extLst>
          </p:cNvPr>
          <p:cNvSpPr/>
          <p:nvPr/>
        </p:nvSpPr>
        <p:spPr>
          <a:xfrm>
            <a:off x="2028826" y="222867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Торговельне підприємство перебуває під впливом розглянутих факторів, але в більшості випадків не має змоги суттєво впливати на них. Проте значення дії факторів цієї групи є необхідною умовою розробки ефективної товарної стратегії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197948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6FF5D0-03CE-4944-AB3E-47DB5100358D}"/>
              </a:ext>
            </a:extLst>
          </p:cNvPr>
          <p:cNvSpPr/>
          <p:nvPr/>
        </p:nvSpPr>
        <p:spPr>
          <a:xfrm>
            <a:off x="2105025" y="1552575"/>
            <a:ext cx="826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До </a:t>
            </a:r>
            <a:r>
              <a:rPr lang="uk-UA" b="1" dirty="0"/>
              <a:t>основних факторів внутрішнього середовища </a:t>
            </a:r>
            <a:r>
              <a:rPr lang="uk-UA" dirty="0"/>
              <a:t>підприємства, що обумовлюють обсяги, структуру та перспективу зростання товарообороту відносяться:</a:t>
            </a:r>
          </a:p>
          <a:p>
            <a:endParaRPr lang="uk-UA" dirty="0"/>
          </a:p>
          <a:p>
            <a:r>
              <a:rPr lang="uk-UA" i="1" dirty="0"/>
              <a:t>1. Загальна стратегія діяльності підприємства на споживчому ринку</a:t>
            </a:r>
            <a:r>
              <a:rPr lang="uk-UA" dirty="0"/>
              <a:t>, яка розробляється, виходячи із стадії життєвого циклу підприємства, стану зовнішнього середовища, конкурентних переваг підприємства на певному сегменті споживчого ринку.</a:t>
            </a:r>
          </a:p>
        </p:txBody>
      </p:sp>
    </p:spTree>
    <p:extLst>
      <p:ext uri="{BB962C8B-B14F-4D97-AF65-F5344CB8AC3E}">
        <p14:creationId xmlns:p14="http://schemas.microsoft.com/office/powerpoint/2010/main" val="317265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DC5150-F628-4810-B265-9BB500E6C50F}"/>
              </a:ext>
            </a:extLst>
          </p:cNvPr>
          <p:cNvSpPr/>
          <p:nvPr/>
        </p:nvSpPr>
        <p:spPr>
          <a:xfrm>
            <a:off x="1518082" y="1660124"/>
            <a:ext cx="9321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1. Сутність товарообороту підприємства як економічної категорії та показника діяльності</a:t>
            </a:r>
          </a:p>
          <a:p>
            <a:endParaRPr lang="uk-UA" dirty="0"/>
          </a:p>
          <a:p>
            <a:r>
              <a:rPr lang="uk-UA" dirty="0"/>
              <a:t>Основну масу матеріальних благ, що використовуються для особистих потреб, населення отримує через торгівлю. Кількісна та якісна характеристики товарної маси, яка переходить із сфери виробництва в сферу споживання, відповідно закону товарного обігу, знаходить</a:t>
            </a:r>
          </a:p>
          <a:p>
            <a:r>
              <a:rPr lang="uk-UA" dirty="0"/>
              <a:t>своє відтворення в показниках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42081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2DC87A-A98E-48D7-A060-1DB85FC347BA}"/>
              </a:ext>
            </a:extLst>
          </p:cNvPr>
          <p:cNvSpPr/>
          <p:nvPr/>
        </p:nvSpPr>
        <p:spPr>
          <a:xfrm>
            <a:off x="1785937" y="1422470"/>
            <a:ext cx="8620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Загальна стратегія діяльності підприємства визначає:</a:t>
            </a:r>
          </a:p>
          <a:p>
            <a:endParaRPr lang="uk-UA" dirty="0"/>
          </a:p>
          <a:p>
            <a:r>
              <a:rPr lang="uk-UA" dirty="0"/>
              <a:t>- при орієнтації на прибуток - норму або масу отримання прибутку;</a:t>
            </a:r>
          </a:p>
          <a:p>
            <a:r>
              <a:rPr lang="uk-UA" dirty="0"/>
              <a:t>- при орієнтації на обсяги, продаж та завоювання ринкової ніші - цільові темпи зростання продажу товарів або цільову питому вагу обороту підприємства на регіональному або товарному споживчому ринку;</a:t>
            </a:r>
          </a:p>
          <a:p>
            <a:r>
              <a:rPr lang="uk-UA" dirty="0"/>
              <a:t>- при орієнтації на рівень задоволення потреб споживачів - цільовий рівень задоволення потреб споживачів певного регіонального або товарного ринку.</a:t>
            </a:r>
          </a:p>
          <a:p>
            <a:endParaRPr lang="uk-UA" dirty="0"/>
          </a:p>
          <a:p>
            <a:r>
              <a:rPr lang="uk-UA" dirty="0"/>
              <a:t>В будь-якому разі очевидна наявність зв'язку між цільовими показниками діяльності підприємства та обсягом його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3050647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AA10C-5D38-47F8-9B3A-A075F5690652}"/>
              </a:ext>
            </a:extLst>
          </p:cNvPr>
          <p:cNvSpPr txBox="1"/>
          <p:nvPr/>
        </p:nvSpPr>
        <p:spPr>
          <a:xfrm>
            <a:off x="1866900" y="1657350"/>
            <a:ext cx="8286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</a:t>
            </a:r>
            <a:r>
              <a:rPr lang="ru-RU" i="1" dirty="0" err="1"/>
              <a:t>Спеціалізація</a:t>
            </a:r>
            <a:r>
              <a:rPr lang="ru-RU" i="1" dirty="0"/>
              <a:t> (</a:t>
            </a:r>
            <a:r>
              <a:rPr lang="ru-RU" i="1" dirty="0" err="1"/>
              <a:t>товарний</a:t>
            </a:r>
            <a:r>
              <a:rPr lang="ru-RU" i="1" dirty="0"/>
              <a:t> </a:t>
            </a:r>
            <a:r>
              <a:rPr lang="ru-RU" i="1" dirty="0" err="1"/>
              <a:t>профіль</a:t>
            </a:r>
            <a:r>
              <a:rPr lang="ru-RU" i="1" dirty="0"/>
              <a:t>) </a:t>
            </a:r>
            <a:r>
              <a:rPr lang="ru-RU" i="1" dirty="0" err="1"/>
              <a:t>підприємства</a:t>
            </a:r>
            <a:r>
              <a:rPr lang="ru-RU" i="1" dirty="0"/>
              <a:t>.</a:t>
            </a:r>
          </a:p>
          <a:p>
            <a:r>
              <a:rPr lang="ru-RU" dirty="0"/>
              <a:t>Даний фактор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асортиментну</a:t>
            </a:r>
            <a:r>
              <a:rPr lang="ru-RU" dirty="0"/>
              <a:t> структуру товарообороту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</a:t>
            </a:r>
          </a:p>
          <a:p>
            <a:r>
              <a:rPr lang="ru-RU" dirty="0"/>
              <a:t>В той же час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товарообороту.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споживчого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макроекономічна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фактором </a:t>
            </a:r>
            <a:r>
              <a:rPr lang="ru-RU" dirty="0" err="1"/>
              <a:t>мотивації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товару.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обумовлює</a:t>
            </a:r>
            <a:r>
              <a:rPr lang="ru-RU" dirty="0"/>
              <a:t> попит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на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uk-UA" dirty="0"/>
              <a:t>реалізації.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4056960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14343E-7355-4B78-9EBC-7A072EB970B3}"/>
              </a:ext>
            </a:extLst>
          </p:cNvPr>
          <p:cNvSpPr/>
          <p:nvPr/>
        </p:nvSpPr>
        <p:spPr>
          <a:xfrm>
            <a:off x="1657351" y="1543973"/>
            <a:ext cx="838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3. Місцезнаходження підприємства.</a:t>
            </a:r>
          </a:p>
          <a:p>
            <a:r>
              <a:rPr lang="uk-UA" dirty="0"/>
              <a:t>Дія цього фактору обумовлює інтенсивність потоку потенційних покупців підприємства. Чим вища інтенсивність потоку покупців, тим більші обсяги товарообороту підприємства, і навпаки. Причина такого становища очевидна: необхідна наявність суб'єкта акту купівлі-продажу товарів, без наявності покупця реалізація товару неможлива.</a:t>
            </a:r>
          </a:p>
          <a:p>
            <a:r>
              <a:rPr lang="uk-UA" dirty="0"/>
              <a:t>При інших рівних умовах саме фактор місцезнаходження торговельного підприємства визначає різні обсяги реалізації товарів та послуг.</a:t>
            </a:r>
          </a:p>
          <a:p>
            <a:r>
              <a:rPr lang="uk-UA" dirty="0"/>
              <a:t>Помилкові рішення з питань вибору місцезнаходження підприємства або помилка в виборі спеціалізації підприємства, при його певному місцезнаходженні, дорого "коштують" підприємству. Обмежена кількість покупців може звести нанівець ефективну стратегію та тактику його діяльності в будь-яких інших питаннях.</a:t>
            </a:r>
          </a:p>
        </p:txBody>
      </p:sp>
    </p:spTree>
    <p:extLst>
      <p:ext uri="{BB962C8B-B14F-4D97-AF65-F5344CB8AC3E}">
        <p14:creationId xmlns:p14="http://schemas.microsoft.com/office/powerpoint/2010/main" val="1764849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91ED9B-4ADF-4144-A6B0-A95863900874}"/>
              </a:ext>
            </a:extLst>
          </p:cNvPr>
          <p:cNvSpPr/>
          <p:nvPr/>
        </p:nvSpPr>
        <p:spPr>
          <a:xfrm>
            <a:off x="2005012" y="1152525"/>
            <a:ext cx="8181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4. Цінова та маркетингова політика підприємства.</a:t>
            </a:r>
          </a:p>
          <a:p>
            <a:r>
              <a:rPr lang="uk-UA" dirty="0"/>
              <a:t>Успіхи підприємства в реалізації товарів та послуг значною мірою залежать від ефективності його цінової та маркетингової політики. Цінова політика підприємства визначає рівень цін на товари та послуги, що реалізуються підприємством.</a:t>
            </a:r>
          </a:p>
          <a:p>
            <a:r>
              <a:rPr lang="uk-UA" dirty="0"/>
              <a:t>Рівень встановлених цін порівняно з </a:t>
            </a:r>
            <a:r>
              <a:rPr lang="uk-UA" dirty="0" err="1"/>
              <a:t>середньоринковим</a:t>
            </a:r>
            <a:r>
              <a:rPr lang="uk-UA" dirty="0"/>
              <a:t> та цінами конкурентів обумовлює економічну зацікавленість покупців у придбанні товарів певного підприємства.</a:t>
            </a:r>
          </a:p>
          <a:p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товарообороту </a:t>
            </a:r>
            <a:r>
              <a:rPr lang="ru-RU" dirty="0" err="1"/>
              <a:t>можливо</a:t>
            </a:r>
            <a:r>
              <a:rPr lang="ru-RU" dirty="0"/>
              <a:t> при:</a:t>
            </a:r>
          </a:p>
          <a:p>
            <a:r>
              <a:rPr lang="ru-RU" dirty="0"/>
              <a:t>1.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резерву </a:t>
            </a:r>
            <a:r>
              <a:rPr lang="ru-RU" dirty="0" err="1"/>
              <a:t>обмежені</a:t>
            </a:r>
            <a:r>
              <a:rPr lang="ru-RU" dirty="0"/>
              <a:t> конкурентною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реа</a:t>
            </a:r>
            <a:r>
              <a:rPr lang="uk-UA" dirty="0" err="1"/>
              <a:t>лізації</a:t>
            </a:r>
            <a:r>
              <a:rPr lang="uk-UA" dirty="0"/>
              <a:t> відповідних товарів.</a:t>
            </a:r>
          </a:p>
          <a:p>
            <a:r>
              <a:rPr lang="ru-RU" dirty="0"/>
              <a:t>2.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при </a:t>
            </a:r>
            <a:r>
              <a:rPr lang="ru-RU" dirty="0" err="1"/>
              <a:t>умові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одним </a:t>
            </a:r>
            <a:r>
              <a:rPr lang="ru-RU" dirty="0" err="1"/>
              <a:t>покуп</a:t>
            </a:r>
            <a:r>
              <a:rPr lang="uk-UA" dirty="0" err="1"/>
              <a:t>цем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158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422ABA-EA3A-4BB1-A630-98BFA39ACA26}"/>
              </a:ext>
            </a:extLst>
          </p:cNvPr>
          <p:cNvSpPr/>
          <p:nvPr/>
        </p:nvSpPr>
        <p:spPr>
          <a:xfrm>
            <a:off x="1676400" y="1819275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Цінова політика підприємства є однією з складових маркетингової політики, реалізація якої дозволяє використовувати більш широкий арсенал інструментів та методів формування попиту на товари та послуги підприємства з метою збільшення обсягів їх реалізації. Обсяг товарообороту підприємства значною мірою залежить від</a:t>
            </a:r>
          </a:p>
          <a:p>
            <a:r>
              <a:rPr lang="uk-UA" dirty="0"/>
              <a:t>ефективності маркетингової політики з таких питань, як: вивчення кон'юнктури ринку, поведінки та мотивації покупців, формування попиту, визначення товарного профіля підприємства, організація товароруху та взаємодії з постачальниками, організація рекламної кампанії, визначення стандарту торговельного та </a:t>
            </a:r>
            <a:r>
              <a:rPr lang="uk-UA" dirty="0" err="1"/>
              <a:t>післяпродажного</a:t>
            </a:r>
            <a:r>
              <a:rPr lang="uk-UA" dirty="0"/>
              <a:t> обслуговування покупців тощо.</a:t>
            </a:r>
          </a:p>
        </p:txBody>
      </p:sp>
    </p:spTree>
    <p:extLst>
      <p:ext uri="{BB962C8B-B14F-4D97-AF65-F5344CB8AC3E}">
        <p14:creationId xmlns:p14="http://schemas.microsoft.com/office/powerpoint/2010/main" val="652511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B62B78-0469-4B58-886B-AAD162E7259D}"/>
              </a:ext>
            </a:extLst>
          </p:cNvPr>
          <p:cNvSpPr/>
          <p:nvPr/>
        </p:nvSpPr>
        <p:spPr>
          <a:xfrm>
            <a:off x="2247901" y="2009775"/>
            <a:ext cx="810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5. Забезпеченість товарообороту товарними ресурсами.</a:t>
            </a:r>
          </a:p>
          <a:p>
            <a:r>
              <a:rPr lang="uk-UA" dirty="0"/>
              <a:t>Обсяг товарообороту підприємства залежить від наявності товарної пропозиції (надходження товарів), обсягів товарних запасів та їх зміни протягом певного періоду, обсягів іншого вибуття товарних ресурсів.</a:t>
            </a:r>
          </a:p>
        </p:txBody>
      </p:sp>
    </p:spTree>
    <p:extLst>
      <p:ext uri="{BB962C8B-B14F-4D97-AF65-F5344CB8AC3E}">
        <p14:creationId xmlns:p14="http://schemas.microsoft.com/office/powerpoint/2010/main" val="8085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473C8B-9291-4558-A8D7-164BE402CD31}"/>
              </a:ext>
            </a:extLst>
          </p:cNvPr>
          <p:cNvSpPr/>
          <p:nvPr/>
        </p:nvSpPr>
        <p:spPr>
          <a:xfrm>
            <a:off x="2262187" y="2352675"/>
            <a:ext cx="7667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6. Забезпеченість товарообороту трудовими ресурсами.</a:t>
            </a:r>
          </a:p>
          <a:p>
            <a:r>
              <a:rPr lang="uk-UA" dirty="0"/>
              <a:t>Одним з вагомих факторів, які обумовлюють обсяги товарообороту, є наявність персоналу відповідного складу та кваліфікації для реалізації певної маси товарів; створення умов для забезпечення необхідного рівня продуктивності праці.</a:t>
            </a:r>
          </a:p>
        </p:txBody>
      </p:sp>
    </p:spTree>
    <p:extLst>
      <p:ext uri="{BB962C8B-B14F-4D97-AF65-F5344CB8AC3E}">
        <p14:creationId xmlns:p14="http://schemas.microsoft.com/office/powerpoint/2010/main" val="297361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ECE325-062A-48AE-9510-2362B8A45027}"/>
              </a:ext>
            </a:extLst>
          </p:cNvPr>
          <p:cNvSpPr/>
          <p:nvPr/>
        </p:nvSpPr>
        <p:spPr>
          <a:xfrm>
            <a:off x="1733550" y="1720840"/>
            <a:ext cx="8724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Зміна чисельності, складу та продуктивності праці персоналу підприємства обумовлює відповідні зміни обсягу товарообороту підприємства.</a:t>
            </a:r>
          </a:p>
          <a:p>
            <a:r>
              <a:rPr lang="uk-UA" dirty="0"/>
              <a:t>Забезпеченість трудовими ресурсами відноситься до </a:t>
            </a:r>
            <a:r>
              <a:rPr lang="uk-UA" dirty="0" err="1"/>
              <a:t>лімітуючих</a:t>
            </a:r>
            <a:r>
              <a:rPr lang="uk-UA" dirty="0"/>
              <a:t> факторів, тобто факторів, які мають відповідно змінюватися для створення умов зростання обсягів товарообороту підприємства.</a:t>
            </a:r>
          </a:p>
          <a:p>
            <a:r>
              <a:rPr lang="uk-UA" dirty="0"/>
              <a:t>Зростання обсягів товарообороту підприємства може бути забезпечене за рахунок:</a:t>
            </a:r>
          </a:p>
          <a:p>
            <a:r>
              <a:rPr lang="uk-UA" dirty="0"/>
              <a:t>- збільшення чисельності торгово-оперативного персоналу підприємства;</a:t>
            </a:r>
          </a:p>
          <a:p>
            <a:r>
              <a:rPr lang="uk-UA" dirty="0"/>
              <a:t>- скорочення питомої ваги в складі персоналу апарату управління, допоміжного та обслуговуючого персоналу;</a:t>
            </a:r>
          </a:p>
          <a:p>
            <a:r>
              <a:rPr lang="uk-UA" dirty="0"/>
              <a:t>- зростання продуктивності праці персоналу підприємства, тобто середнього обсягу реалізації товарів та послуг одним працівником підприємства, при умові збереження якості обслуговування покупців.</a:t>
            </a:r>
          </a:p>
        </p:txBody>
      </p:sp>
    </p:spTree>
    <p:extLst>
      <p:ext uri="{BB962C8B-B14F-4D97-AF65-F5344CB8AC3E}">
        <p14:creationId xmlns:p14="http://schemas.microsoft.com/office/powerpoint/2010/main" val="3239453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C305E6-4FFF-496C-9E73-2252382759A5}"/>
              </a:ext>
            </a:extLst>
          </p:cNvPr>
          <p:cNvSpPr/>
          <p:nvPr/>
        </p:nvSpPr>
        <p:spPr>
          <a:xfrm>
            <a:off x="1997868" y="1895475"/>
            <a:ext cx="8196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7. Забезпеченість товарообороту основними фондами (матеріально-технічною базою).</a:t>
            </a:r>
          </a:p>
          <a:p>
            <a:r>
              <a:rPr lang="uk-UA" dirty="0"/>
              <a:t>Цей фактор також відноситься до групи </a:t>
            </a:r>
            <a:r>
              <a:rPr lang="uk-UA" dirty="0" err="1"/>
              <a:t>лімітуючих</a:t>
            </a:r>
            <a:r>
              <a:rPr lang="uk-UA" dirty="0"/>
              <a:t>.</a:t>
            </a:r>
          </a:p>
          <a:p>
            <a:r>
              <a:rPr lang="uk-UA" dirty="0"/>
              <a:t>Крім інших передумов збільшення обсягу роздрібного товарообороту потребує відповідного приросту обсягів торговельної площі, гуртового товарообороту - об'єму та площі складських приміщень або визначення шляхів та засобів більш раціонального використання наявної матеріально-технічної бази.</a:t>
            </a:r>
          </a:p>
        </p:txBody>
      </p:sp>
    </p:spTree>
    <p:extLst>
      <p:ext uri="{BB962C8B-B14F-4D97-AF65-F5344CB8AC3E}">
        <p14:creationId xmlns:p14="http://schemas.microsoft.com/office/powerpoint/2010/main" val="93365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9BF831-F361-4DEE-985D-82397F2CDFC3}"/>
              </a:ext>
            </a:extLst>
          </p:cNvPr>
          <p:cNvSpPr/>
          <p:nvPr/>
        </p:nvSpPr>
        <p:spPr>
          <a:xfrm>
            <a:off x="2286000" y="184785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Запропонована вище класифікація та перелік факторів, які обумовлюють обсяги та структуру товарообороту підприємства, не є єдино можливими та доцільними.</a:t>
            </a:r>
          </a:p>
          <a:p>
            <a:r>
              <a:rPr lang="uk-UA" dirty="0"/>
              <a:t>Завдання управління обсягом та структурою товарообороту в умовах ринкової економіки визначають доцільність вивчення можливостей підприємства з активного впливу на окремі фактори - важелі, з метою доведення обсягів реалізації товарів до цільового рівня.</a:t>
            </a:r>
          </a:p>
        </p:txBody>
      </p:sp>
    </p:spTree>
    <p:extLst>
      <p:ext uri="{BB962C8B-B14F-4D97-AF65-F5344CB8AC3E}">
        <p14:creationId xmlns:p14="http://schemas.microsoft.com/office/powerpoint/2010/main" val="297663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9CAAB8-9F73-4285-93A0-C2A04366B145}"/>
              </a:ext>
            </a:extLst>
          </p:cNvPr>
          <p:cNvSpPr/>
          <p:nvPr/>
        </p:nvSpPr>
        <p:spPr>
          <a:xfrm>
            <a:off x="2297837" y="1674674"/>
            <a:ext cx="759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b="1" dirty="0"/>
              <a:t>товарооборотом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продаж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платних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потреб в </a:t>
            </a:r>
            <a:r>
              <a:rPr lang="ru-RU" dirty="0" err="1"/>
              <a:t>обмін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доходи,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-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продажу.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обміном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1997579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8C90E4-5AAA-4E88-8DE7-86003C382584}"/>
              </a:ext>
            </a:extLst>
          </p:cNvPr>
          <p:cNvSpPr/>
          <p:nvPr/>
        </p:nvSpPr>
        <p:spPr>
          <a:xfrm>
            <a:off x="1847850" y="2136338"/>
            <a:ext cx="8496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 метою дослідження можливостей використання факторів для регулювання обсягу товарообороту необхідно здійснити систематизацію факторів на регульовані товарним підприємством та нерегульовані, що створюють відповідні підсистеми.</a:t>
            </a:r>
          </a:p>
          <a:p>
            <a:r>
              <a:rPr lang="uk-UA" dirty="0"/>
              <a:t>В складі факторів, що регулюються торговельним підприємством, виділені наступні чотири групи:</a:t>
            </a:r>
          </a:p>
          <a:p>
            <a:r>
              <a:rPr lang="uk-UA" dirty="0"/>
              <a:t>- фактори ресурсного забезпечення;</a:t>
            </a:r>
          </a:p>
          <a:p>
            <a:r>
              <a:rPr lang="uk-UA" dirty="0"/>
              <a:t>- фактори, пов'язані з організацією торгівлі;</a:t>
            </a:r>
          </a:p>
          <a:p>
            <a:r>
              <a:rPr lang="uk-UA" dirty="0"/>
              <a:t>- фактори, що визначають умови торговельного процесу;</a:t>
            </a:r>
          </a:p>
          <a:p>
            <a:r>
              <a:rPr lang="uk-UA" dirty="0"/>
              <a:t>- фактори, що відображають стан комерційної роботи.</a:t>
            </a:r>
          </a:p>
        </p:txBody>
      </p:sp>
    </p:spTree>
    <p:extLst>
      <p:ext uri="{BB962C8B-B14F-4D97-AF65-F5344CB8AC3E}">
        <p14:creationId xmlns:p14="http://schemas.microsoft.com/office/powerpoint/2010/main" val="2839071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5619A1-460C-46EF-A9ED-05A3366F3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6" y="954176"/>
            <a:ext cx="8862828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B4427D-A21C-44D0-B233-6B1670260A88}"/>
              </a:ext>
            </a:extLst>
          </p:cNvPr>
          <p:cNvSpPr/>
          <p:nvPr/>
        </p:nvSpPr>
        <p:spPr>
          <a:xfrm>
            <a:off x="2019300" y="1885951"/>
            <a:ext cx="8610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регулюються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, рекомендовано </a:t>
            </a:r>
            <a:r>
              <a:rPr lang="ru-RU" dirty="0" err="1"/>
              <a:t>поділяти</a:t>
            </a:r>
            <a:r>
              <a:rPr lang="ru-RU" dirty="0"/>
              <a:t> на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обслуговується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споживчий</a:t>
            </a:r>
            <a:r>
              <a:rPr lang="ru-RU" dirty="0"/>
              <a:t> попит;</a:t>
            </a:r>
          </a:p>
          <a:p>
            <a:r>
              <a:rPr lang="ru-RU" dirty="0"/>
              <a:t>-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демографічного</a:t>
            </a:r>
            <a:r>
              <a:rPr lang="ru-RU" dirty="0"/>
              <a:t> характеру;</a:t>
            </a:r>
          </a:p>
          <a:p>
            <a:r>
              <a:rPr lang="ru-RU" dirty="0"/>
              <a:t>- </a:t>
            </a:r>
            <a:r>
              <a:rPr lang="ru-RU" dirty="0" err="1"/>
              <a:t>соціально-психологічні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5057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9A6992-A475-42FA-901C-32C0F62A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96" y="1310456"/>
            <a:ext cx="8855207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2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99CF69-AAA3-4450-BDC5-9CF2B621C9BD}"/>
              </a:ext>
            </a:extLst>
          </p:cNvPr>
          <p:cNvSpPr/>
          <p:nvPr/>
        </p:nvSpPr>
        <p:spPr>
          <a:xfrm>
            <a:off x="1590675" y="1419224"/>
            <a:ext cx="929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Використання результатів вивчення факторів в процесі управління товарооборотом передбачає:</a:t>
            </a:r>
          </a:p>
          <a:p>
            <a:r>
              <a:rPr lang="uk-UA" dirty="0"/>
              <a:t>- найбільш детальну систематизацію факторів;</a:t>
            </a:r>
          </a:p>
          <a:p>
            <a:r>
              <a:rPr lang="uk-UA" dirty="0"/>
              <a:t>- встановлення кількісного або логічного зв'язку між факторами та обсягом  товарообороту;</a:t>
            </a:r>
          </a:p>
          <a:p>
            <a:r>
              <a:rPr lang="uk-UA" dirty="0"/>
              <a:t>- визначення граничних оцінок дії кожного фактору;</a:t>
            </a:r>
          </a:p>
          <a:p>
            <a:r>
              <a:rPr lang="uk-UA" dirty="0"/>
              <a:t>- діагностику ситуацій, при яких фактори сприяють зростанню товарообороту та не сприяють йому;</a:t>
            </a:r>
          </a:p>
          <a:p>
            <a:r>
              <a:rPr lang="uk-UA" dirty="0"/>
              <a:t>- визначення області стійкості (незалежності) обсягів товарообороту при змінах характеру окремих факторів, а також часовий лаг запізнення, що має вплив на змінювання факторів;</a:t>
            </a:r>
          </a:p>
          <a:p>
            <a:r>
              <a:rPr lang="uk-UA" dirty="0"/>
              <a:t>- виконання варіантних розрахунків плану товарообороту, розробку сценаріїв розвитку товарообороту, враховуючи ймовірну зміну факторів.</a:t>
            </a:r>
          </a:p>
        </p:txBody>
      </p:sp>
    </p:spTree>
    <p:extLst>
      <p:ext uri="{BB962C8B-B14F-4D97-AF65-F5344CB8AC3E}">
        <p14:creationId xmlns:p14="http://schemas.microsoft.com/office/powerpoint/2010/main" val="1697876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DD2230-77BA-49FC-A9AE-D03F76BAE994}"/>
              </a:ext>
            </a:extLst>
          </p:cNvPr>
          <p:cNvSpPr/>
          <p:nvPr/>
        </p:nvSpPr>
        <p:spPr>
          <a:xfrm>
            <a:off x="1352550" y="624185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Модель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в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31B024-6375-462A-A65C-42A312F21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44" y="1142505"/>
            <a:ext cx="4977116" cy="55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8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6EEA5-D91D-45DB-BD8C-B5F6DD9AF02B}"/>
              </a:ext>
            </a:extLst>
          </p:cNvPr>
          <p:cNvSpPr/>
          <p:nvPr/>
        </p:nvSpPr>
        <p:spPr>
          <a:xfrm>
            <a:off x="1866900" y="1771650"/>
            <a:ext cx="8867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Здійснюючи оцінку регульованих факторів, слід враховувати, що через їхню неоднорідність, вони по-різному впливають на обсяг товарообороту торговельного підприємства. Для того, щоб в практичній </a:t>
            </a:r>
            <a:r>
              <a:rPr lang="uk-UA" dirty="0" err="1"/>
              <a:t>діяль</a:t>
            </a:r>
            <a:r>
              <a:rPr lang="ru-RU" dirty="0" err="1"/>
              <a:t>ності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уявляти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кожного фактора,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всебічну</a:t>
            </a:r>
            <a:r>
              <a:rPr lang="ru-RU" dirty="0"/>
              <a:t> характеристику. </a:t>
            </a:r>
            <a:r>
              <a:rPr lang="ru-RU" dirty="0" err="1"/>
              <a:t>Визначення</a:t>
            </a:r>
            <a:endParaRPr lang="ru-RU" dirty="0"/>
          </a:p>
          <a:p>
            <a:r>
              <a:rPr lang="ru-RU" dirty="0"/>
              <a:t>характеру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полегшить</a:t>
            </a:r>
            <a:r>
              <a:rPr lang="ru-RU" dirty="0"/>
              <a:t> роботу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 служб,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роздрібного</a:t>
            </a:r>
            <a:r>
              <a:rPr lang="ru-RU" dirty="0"/>
              <a:t> товарообороту та </a:t>
            </a:r>
            <a:r>
              <a:rPr lang="ru-RU" dirty="0" err="1"/>
              <a:t>проведення</a:t>
            </a:r>
            <a:r>
              <a:rPr lang="ru-RU" dirty="0"/>
              <a:t> контролю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впровадженням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311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D55009-8C74-4B43-B9D9-7F4C5B8B0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90" y="1186194"/>
            <a:ext cx="8455585" cy="43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DD9E5E-7399-4649-8009-F7A3526ECDDA}"/>
              </a:ext>
            </a:extLst>
          </p:cNvPr>
          <p:cNvSpPr/>
          <p:nvPr/>
        </p:nvSpPr>
        <p:spPr>
          <a:xfrm>
            <a:off x="1053483" y="1038687"/>
            <a:ext cx="1008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товарообороту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на </a:t>
            </a:r>
            <a:r>
              <a:rPr lang="ru-RU" dirty="0" err="1"/>
              <a:t>рівні</a:t>
            </a:r>
            <a:r>
              <a:rPr lang="ru-RU" dirty="0"/>
              <a:t> конкретного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AAC9D-2659-4374-9DE7-1A74322A1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58" y="1836360"/>
            <a:ext cx="5966977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9F3727-077A-4DBF-A141-2337169B85AA}"/>
              </a:ext>
            </a:extLst>
          </p:cNvPr>
          <p:cNvSpPr/>
          <p:nvPr/>
        </p:nvSpPr>
        <p:spPr>
          <a:xfrm>
            <a:off x="1563949" y="1793289"/>
            <a:ext cx="9064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i="1" dirty="0"/>
              <a:t>державному </a:t>
            </a:r>
            <a:r>
              <a:rPr lang="ru-RU" i="1" dirty="0" err="1"/>
              <a:t>рівні</a:t>
            </a:r>
            <a:r>
              <a:rPr lang="ru-RU" i="1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«</a:t>
            </a:r>
            <a:r>
              <a:rPr lang="ru-RU" dirty="0" err="1"/>
              <a:t>обсяг</a:t>
            </a:r>
            <a:r>
              <a:rPr lang="ru-RU" dirty="0"/>
              <a:t> та структура товарообороту»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наступному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Роздрібний</a:t>
            </a:r>
            <a:r>
              <a:rPr lang="ru-RU" dirty="0"/>
              <a:t> товарооборот є одним з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заключний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руху </a:t>
            </a:r>
            <a:r>
              <a:rPr lang="ru-RU" dirty="0" err="1"/>
              <a:t>товарів</a:t>
            </a:r>
            <a:r>
              <a:rPr lang="ru-RU" dirty="0"/>
              <a:t> в сферу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роздрібний</a:t>
            </a:r>
            <a:r>
              <a:rPr lang="ru-RU" dirty="0"/>
              <a:t> товарооборот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створеної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відшкодовуються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та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792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94CC48-F4D3-473F-93DD-7AFF67616BF4}"/>
              </a:ext>
            </a:extLst>
          </p:cNvPr>
          <p:cNvSpPr/>
          <p:nvPr/>
        </p:nvSpPr>
        <p:spPr>
          <a:xfrm>
            <a:off x="2290439" y="2219417"/>
            <a:ext cx="7421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2. Роздрібний товарооборот характеризує обсяг залучення купівельних фондів споживачів у вигляді грошових доходів, що отримані як оплата праці і обмінюються в роздрібній торгівлі на товари відповідно до попиту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358123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5568DD-FF57-4B5E-BAB7-D867FA120D70}"/>
              </a:ext>
            </a:extLst>
          </p:cNvPr>
          <p:cNvSpPr/>
          <p:nvPr/>
        </p:nvSpPr>
        <p:spPr>
          <a:xfrm>
            <a:off x="2274163" y="1979720"/>
            <a:ext cx="76436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</a:t>
            </a:r>
            <a:r>
              <a:rPr lang="ru-RU" dirty="0" err="1"/>
              <a:t>Роздрібний</a:t>
            </a:r>
            <a:r>
              <a:rPr lang="ru-RU" dirty="0"/>
              <a:t> товарооборот є одним з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матеріального</a:t>
            </a:r>
            <a:r>
              <a:rPr lang="ru-RU" dirty="0"/>
              <a:t> та культурного </a:t>
            </a:r>
            <a:r>
              <a:rPr lang="ru-RU" dirty="0" err="1"/>
              <a:t>благополуччя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/>
              <a:t>Для характеристики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система </a:t>
            </a:r>
            <a:r>
              <a:rPr lang="ru-RU" dirty="0" err="1"/>
              <a:t>аналітичних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похідними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товарообороту: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продовольчих</a:t>
            </a:r>
            <a:r>
              <a:rPr lang="ru-RU" dirty="0"/>
              <a:t> та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товарами культурно-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раціональним</a:t>
            </a:r>
            <a:r>
              <a:rPr lang="ru-RU" dirty="0"/>
              <a:t> нормам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307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2C3A6B-5583-42B2-9093-EB3A1A59DA52}"/>
              </a:ext>
            </a:extLst>
          </p:cNvPr>
          <p:cNvSpPr/>
          <p:nvPr/>
        </p:nvSpPr>
        <p:spPr>
          <a:xfrm>
            <a:off x="2228295" y="2379216"/>
            <a:ext cx="7412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4. Роздрібний товарооборот певною мірою впливає на стан грошового обігу в державі, стійкість національної валюти, оскільки обіг готівкових коштів здебільшого пов'язаний з обслуговуванням роздрібного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3772424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187</TotalTime>
  <Words>2664</Words>
  <Application>Microsoft Office PowerPoint</Application>
  <PresentationFormat>Широкоэкранный</PresentationFormat>
  <Paragraphs>151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Arial</vt:lpstr>
      <vt:lpstr>Tw Cen MT</vt:lpstr>
      <vt:lpstr>Капля</vt:lpstr>
      <vt:lpstr>Управління товарооборотом торговельного підприємства Частина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товарооборотом торговельного підприємства Частина 1.</dc:title>
  <dc:creator>Катерина Бужимська</dc:creator>
  <cp:lastModifiedBy>Катерина Бужимська</cp:lastModifiedBy>
  <cp:revision>30</cp:revision>
  <dcterms:created xsi:type="dcterms:W3CDTF">2021-09-24T03:49:02Z</dcterms:created>
  <dcterms:modified xsi:type="dcterms:W3CDTF">2021-10-05T02:20:52Z</dcterms:modified>
</cp:coreProperties>
</file>