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1" r:id="rId6"/>
    <p:sldId id="262" r:id="rId7"/>
    <p:sldId id="263" r:id="rId8"/>
    <p:sldId id="264" r:id="rId9"/>
    <p:sldId id="260"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9" d="100"/>
          <a:sy n="89" d="100"/>
        </p:scale>
        <p:origin x="-762" y="9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uk-UA" smtClean="0"/>
              <a:t>Зразок заголовка</a:t>
            </a:r>
            <a:endParaRPr lang="uk-UA"/>
          </a:p>
        </p:txBody>
      </p:sp>
      <p:sp>
        <p:nvSpPr>
          <p:cNvPr id="3" name="Пі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p>
            <a:fld id="{BB46FFBE-D72B-4DDD-84AD-33C575E12A5E}" type="datetimeFigureOut">
              <a:rPr lang="uk-UA" smtClean="0"/>
              <a:t>11.12.2020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3025690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BB46FFBE-D72B-4DDD-84AD-33C575E12A5E}" type="datetimeFigureOut">
              <a:rPr lang="uk-UA" smtClean="0"/>
              <a:t>11.12.2020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42436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8"/>
            <a:ext cx="2057400" cy="5851525"/>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457200" y="274638"/>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BB46FFBE-D72B-4DDD-84AD-33C575E12A5E}" type="datetimeFigureOut">
              <a:rPr lang="uk-UA" smtClean="0"/>
              <a:t>11.12.2020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2153165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BB46FFBE-D72B-4DDD-84AD-33C575E12A5E}" type="datetimeFigureOut">
              <a:rPr lang="uk-UA" smtClean="0"/>
              <a:t>11.12.2020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2100351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smtClean="0"/>
              <a:t>Зразок заголовка</a:t>
            </a:r>
            <a:endParaRPr lang="uk-UA"/>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p>
            <a:fld id="{BB46FFBE-D72B-4DDD-84AD-33C575E12A5E}" type="datetimeFigureOut">
              <a:rPr lang="uk-UA" smtClean="0"/>
              <a:t>11.12.2020</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4065752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BB46FFBE-D72B-4DDD-84AD-33C575E12A5E}" type="datetimeFigureOut">
              <a:rPr lang="uk-UA" smtClean="0"/>
              <a:t>11.12.2020</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1275943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uk-UA"/>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BB46FFBE-D72B-4DDD-84AD-33C575E12A5E}" type="datetimeFigureOut">
              <a:rPr lang="uk-UA" smtClean="0"/>
              <a:t>11.12.2020</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262031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BB46FFBE-D72B-4DDD-84AD-33C575E12A5E}" type="datetimeFigureOut">
              <a:rPr lang="uk-UA" smtClean="0"/>
              <a:t>11.12.2020</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1254433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BB46FFBE-D72B-4DDD-84AD-33C575E12A5E}" type="datetimeFigureOut">
              <a:rPr lang="uk-UA" smtClean="0"/>
              <a:t>11.12.2020</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996428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smtClean="0"/>
              <a:t>Зразок заголовка</a:t>
            </a:r>
            <a:endParaRPr lang="uk-UA"/>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BB46FFBE-D72B-4DDD-84AD-33C575E12A5E}" type="datetimeFigureOut">
              <a:rPr lang="uk-UA" smtClean="0"/>
              <a:t>11.12.2020</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1042353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Місце для дати 4"/>
          <p:cNvSpPr>
            <a:spLocks noGrp="1"/>
          </p:cNvSpPr>
          <p:nvPr>
            <p:ph type="dt" sz="half" idx="10"/>
          </p:nvPr>
        </p:nvSpPr>
        <p:spPr/>
        <p:txBody>
          <a:bodyPr/>
          <a:lstStyle/>
          <a:p>
            <a:fld id="{BB46FFBE-D72B-4DDD-84AD-33C575E12A5E}" type="datetimeFigureOut">
              <a:rPr lang="uk-UA" smtClean="0"/>
              <a:t>11.12.2020</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F23AF8F-8640-4863-9C40-6880351993C3}" type="slidenum">
              <a:rPr lang="uk-UA" smtClean="0"/>
              <a:t>‹№›</a:t>
            </a:fld>
            <a:endParaRPr lang="uk-UA"/>
          </a:p>
        </p:txBody>
      </p:sp>
    </p:spTree>
    <p:extLst>
      <p:ext uri="{BB962C8B-B14F-4D97-AF65-F5344CB8AC3E}">
        <p14:creationId xmlns:p14="http://schemas.microsoft.com/office/powerpoint/2010/main" val="2965861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46FFBE-D72B-4DDD-84AD-33C575E12A5E}" type="datetimeFigureOut">
              <a:rPr lang="uk-UA" smtClean="0"/>
              <a:t>11.12.2020</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23AF8F-8640-4863-9C40-6880351993C3}" type="slidenum">
              <a:rPr lang="uk-UA" smtClean="0"/>
              <a:t>‹№›</a:t>
            </a:fld>
            <a:endParaRPr lang="uk-UA"/>
          </a:p>
        </p:txBody>
      </p:sp>
    </p:spTree>
    <p:extLst>
      <p:ext uri="{BB962C8B-B14F-4D97-AF65-F5344CB8AC3E}">
        <p14:creationId xmlns:p14="http://schemas.microsoft.com/office/powerpoint/2010/main" val="4281283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404664"/>
            <a:ext cx="8568952" cy="1470025"/>
          </a:xfrm>
          <a:ln>
            <a:solidFill>
              <a:srgbClr val="FF0000"/>
            </a:solidFill>
          </a:ln>
        </p:spPr>
        <p:txBody>
          <a:bodyPr/>
          <a:lstStyle/>
          <a:p>
            <a:r>
              <a:rPr lang="uk-UA" b="1" dirty="0" err="1" smtClean="0">
                <a:latin typeface="Times New Roman" pitchFamily="18" charset="0"/>
                <a:cs typeface="Times New Roman" pitchFamily="18" charset="0"/>
              </a:rPr>
              <a:t>Бюджетно</a:t>
            </a:r>
            <a:r>
              <a:rPr lang="uk-UA" b="1" dirty="0" smtClean="0">
                <a:latin typeface="Times New Roman" pitchFamily="18" charset="0"/>
                <a:cs typeface="Times New Roman" pitchFamily="18" charset="0"/>
              </a:rPr>
              <a:t> – податкова політика держави</a:t>
            </a:r>
            <a:endParaRPr lang="uk-UA" b="1" dirty="0">
              <a:latin typeface="Times New Roman" pitchFamily="18" charset="0"/>
              <a:cs typeface="Times New Roman" pitchFamily="18" charset="0"/>
            </a:endParaRPr>
          </a:p>
        </p:txBody>
      </p:sp>
      <p:sp>
        <p:nvSpPr>
          <p:cNvPr id="3" name="Підзаголовок 2"/>
          <p:cNvSpPr>
            <a:spLocks noGrp="1"/>
          </p:cNvSpPr>
          <p:nvPr>
            <p:ph type="subTitle" idx="1"/>
          </p:nvPr>
        </p:nvSpPr>
        <p:spPr>
          <a:xfrm>
            <a:off x="1259632" y="2060848"/>
            <a:ext cx="6400800" cy="2376264"/>
          </a:xfrm>
        </p:spPr>
        <p:txBody>
          <a:bodyPr>
            <a:noAutofit/>
          </a:bodyPr>
          <a:lstStyle/>
          <a:p>
            <a:r>
              <a:rPr lang="ru-RU" sz="7200" b="1" dirty="0" smtClean="0">
                <a:solidFill>
                  <a:srgbClr val="FF0000"/>
                </a:solidFill>
                <a:latin typeface="Times New Roman" pitchFamily="18" charset="0"/>
                <a:cs typeface="Times New Roman" pitchFamily="18" charset="0"/>
              </a:rPr>
              <a:t>ЗЛО ЧИ МОТИВАЦ</a:t>
            </a:r>
            <a:r>
              <a:rPr lang="uk-UA" sz="7200" b="1" dirty="0" smtClean="0">
                <a:solidFill>
                  <a:srgbClr val="FF0000"/>
                </a:solidFill>
                <a:latin typeface="Times New Roman" pitchFamily="18" charset="0"/>
                <a:cs typeface="Times New Roman" pitchFamily="18" charset="0"/>
              </a:rPr>
              <a:t>ІЯ</a:t>
            </a:r>
            <a:endParaRPr lang="uk-UA" sz="7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60396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6" cy="4525963"/>
          </a:xfrm>
        </p:spPr>
        <p:txBody>
          <a:bodyPr/>
          <a:lstStyle/>
          <a:p>
            <a:pPr marL="0" indent="0">
              <a:buNone/>
            </a:pPr>
            <a:r>
              <a:rPr lang="uk-UA" sz="2800" dirty="0" smtClean="0">
                <a:latin typeface="Times New Roman" pitchFamily="18" charset="0"/>
                <a:cs typeface="Times New Roman" pitchFamily="18" charset="0"/>
              </a:rPr>
              <a:t>Шляхи збільшення доходів бюджету та покриття дефіциту:</a:t>
            </a:r>
          </a:p>
          <a:p>
            <a:pPr marL="514350" indent="-514350">
              <a:buAutoNum type="arabicPeriod"/>
            </a:pPr>
            <a:r>
              <a:rPr lang="uk-UA" sz="2800" dirty="0" smtClean="0">
                <a:latin typeface="Times New Roman" pitchFamily="18" charset="0"/>
                <a:cs typeface="Times New Roman" pitchFamily="18" charset="0"/>
              </a:rPr>
              <a:t>Збільшення податків та податкового тиску;</a:t>
            </a:r>
          </a:p>
          <a:p>
            <a:pPr marL="514350" indent="-514350">
              <a:buAutoNum type="arabicPeriod"/>
            </a:pPr>
            <a:r>
              <a:rPr lang="uk-UA" sz="2800" dirty="0" smtClean="0">
                <a:latin typeface="Times New Roman" pitchFamily="18" charset="0"/>
                <a:cs typeface="Times New Roman" pitchFamily="18" charset="0"/>
              </a:rPr>
              <a:t>Кредити та позики на внутрішніх та зовнішніх ринках;</a:t>
            </a:r>
          </a:p>
          <a:p>
            <a:pPr marL="514350" indent="-514350">
              <a:buAutoNum type="arabicPeriod"/>
            </a:pPr>
            <a:r>
              <a:rPr lang="uk-UA" sz="2800" dirty="0" smtClean="0">
                <a:latin typeface="Times New Roman" pitchFamily="18" charset="0"/>
                <a:cs typeface="Times New Roman" pitchFamily="18" charset="0"/>
              </a:rPr>
              <a:t>Приватизація (наприклад землі).</a:t>
            </a:r>
          </a:p>
          <a:p>
            <a:pPr marL="514350" indent="-514350">
              <a:buAutoNum type="arabicPeriod"/>
            </a:pPr>
            <a:r>
              <a:rPr lang="uk-UA" sz="2800" dirty="0" smtClean="0">
                <a:latin typeface="Times New Roman" pitchFamily="18" charset="0"/>
                <a:cs typeface="Times New Roman" pitchFamily="18" charset="0"/>
              </a:rPr>
              <a:t>Додаткова емісія гривні;</a:t>
            </a:r>
          </a:p>
          <a:p>
            <a:pPr marL="514350" indent="-514350">
              <a:buAutoNum type="arabicPeriod"/>
            </a:pPr>
            <a:r>
              <a:rPr lang="uk-UA" sz="2800" dirty="0" smtClean="0">
                <a:latin typeface="Times New Roman" pitchFamily="18" charset="0"/>
                <a:cs typeface="Times New Roman" pitchFamily="18" charset="0"/>
              </a:rPr>
              <a:t>Кредити МВФ та інших міжнародних фінансових організацій</a:t>
            </a:r>
          </a:p>
          <a:p>
            <a:endParaRPr lang="uk-UA" dirty="0"/>
          </a:p>
        </p:txBody>
      </p:sp>
    </p:spTree>
    <p:extLst>
      <p:ext uri="{BB962C8B-B14F-4D97-AF65-F5344CB8AC3E}">
        <p14:creationId xmlns:p14="http://schemas.microsoft.com/office/powerpoint/2010/main" val="3555445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856984" cy="5544616"/>
          </a:xfrm>
        </p:spPr>
        <p:txBody>
          <a:bodyPr>
            <a:normAutofit fontScale="47500" lnSpcReduction="20000"/>
          </a:bodyPr>
          <a:lstStyle/>
          <a:p>
            <a:pPr marL="0" indent="450850" algn="just">
              <a:buNone/>
            </a:pPr>
            <a:r>
              <a:rPr lang="ru-RU" dirty="0" smtClean="0">
                <a:latin typeface="Times New Roman" pitchFamily="18" charset="0"/>
                <a:cs typeface="Times New Roman" pitchFamily="18" charset="0"/>
              </a:rPr>
              <a:t>ПОДАТКИ в </a:t>
            </a:r>
            <a:r>
              <a:rPr lang="ru-RU" dirty="0" err="1" smtClean="0">
                <a:latin typeface="Times New Roman" pitchFamily="18" charset="0"/>
                <a:cs typeface="Times New Roman" pitchFamily="18" charset="0"/>
              </a:rPr>
              <a:t>економіці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виконують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певні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функції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серед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виділяють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наступні</a:t>
            </a:r>
            <a:r>
              <a:rPr lang="ru-RU" dirty="0" smtClean="0">
                <a:latin typeface="Times New Roman" pitchFamily="18" charset="0"/>
                <a:cs typeface="Times New Roman" pitchFamily="18" charset="0"/>
              </a:rPr>
              <a:t>.</a:t>
            </a:r>
          </a:p>
          <a:p>
            <a:pPr marL="0" indent="450850" algn="just">
              <a:buNone/>
            </a:pPr>
            <a:r>
              <a:rPr lang="ru-RU"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Фіскальна</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функція</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Є </a:t>
            </a:r>
            <a:r>
              <a:rPr lang="ru-RU" dirty="0" err="1" smtClean="0">
                <a:latin typeface="Times New Roman" pitchFamily="18" charset="0"/>
                <a:cs typeface="Times New Roman" pitchFamily="18" charset="0"/>
              </a:rPr>
              <a:t>визначальною</a:t>
            </a:r>
            <a:r>
              <a:rPr lang="ru-RU" dirty="0" smtClean="0">
                <a:latin typeface="Times New Roman" pitchFamily="18" charset="0"/>
                <a:cs typeface="Times New Roman" pitchFamily="18" charset="0"/>
              </a:rPr>
              <a:t> і </a:t>
            </a:r>
            <a:r>
              <a:rPr lang="ru-RU" dirty="0" err="1" smtClean="0">
                <a:latin typeface="Times New Roman" pitchFamily="18" charset="0"/>
                <a:cs typeface="Times New Roman" pitchFamily="18" charset="0"/>
              </a:rPr>
              <a:t>полягає</a:t>
            </a:r>
            <a:r>
              <a:rPr lang="ru-RU" dirty="0" smtClean="0">
                <a:latin typeface="Times New Roman" pitchFamily="18" charset="0"/>
                <a:cs typeface="Times New Roman" pitchFamily="18" charset="0"/>
              </a:rPr>
              <a:t> в тому,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виконують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своє</a:t>
            </a:r>
            <a:r>
              <a:rPr lang="ru-RU" dirty="0" smtClean="0">
                <a:latin typeface="Times New Roman" pitchFamily="18" charset="0"/>
                <a:cs typeface="Times New Roman" pitchFamily="18" charset="0"/>
              </a:rPr>
              <a:t> головне </a:t>
            </a:r>
            <a:r>
              <a:rPr lang="ru-RU" dirty="0" err="1" smtClean="0">
                <a:latin typeface="Times New Roman" pitchFamily="18" charset="0"/>
                <a:cs typeface="Times New Roman" pitchFamily="18" charset="0"/>
              </a:rPr>
              <a:t>призначення</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наповнення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доходної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частини</a:t>
            </a:r>
            <a:r>
              <a:rPr lang="ru-RU" dirty="0" smtClean="0">
                <a:latin typeface="Times New Roman" pitchFamily="18" charset="0"/>
                <a:cs typeface="Times New Roman" pitchFamily="18" charset="0"/>
              </a:rPr>
              <a:t> бюджету, </a:t>
            </a:r>
            <a:r>
              <a:rPr lang="ru-RU" dirty="0" err="1" smtClean="0">
                <a:latin typeface="Times New Roman" pitchFamily="18" charset="0"/>
                <a:cs typeface="Times New Roman" pitchFamily="18" charset="0"/>
              </a:rPr>
              <a:t>Фіскальна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функція</a:t>
            </a:r>
            <a:r>
              <a:rPr lang="ru-RU" dirty="0" smtClean="0">
                <a:latin typeface="Times New Roman" pitchFamily="18" charset="0"/>
                <a:cs typeface="Times New Roman" pitchFamily="18" charset="0"/>
              </a:rPr>
              <a:t> є </a:t>
            </a:r>
            <a:r>
              <a:rPr lang="ru-RU" dirty="0" err="1" smtClean="0">
                <a:latin typeface="Times New Roman" pitchFamily="18" charset="0"/>
                <a:cs typeface="Times New Roman" pitchFamily="18" charset="0"/>
              </a:rPr>
              <a:t>важливою</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характеристиці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сутності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податкової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системи</a:t>
            </a:r>
            <a:r>
              <a:rPr lang="ru-RU" dirty="0" smtClean="0">
                <a:latin typeface="Times New Roman" pitchFamily="18" charset="0"/>
                <a:cs typeface="Times New Roman" pitchFamily="18" charset="0"/>
              </a:rPr>
              <a:t>, вона </a:t>
            </a:r>
            <a:r>
              <a:rPr lang="ru-RU" dirty="0" err="1" smtClean="0">
                <a:latin typeface="Times New Roman" pitchFamily="18" charset="0"/>
                <a:cs typeface="Times New Roman" pitchFamily="18" charset="0"/>
              </a:rPr>
              <a:t>визначає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суспільне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призначення</a:t>
            </a:r>
            <a:r>
              <a:rPr lang="ru-RU" dirty="0" smtClean="0">
                <a:latin typeface="Times New Roman" pitchFamily="18" charset="0"/>
                <a:cs typeface="Times New Roman" pitchFamily="18" charset="0"/>
              </a:rPr>
              <a:t>. З </a:t>
            </a:r>
            <a:r>
              <a:rPr lang="ru-RU" dirty="0" err="1" smtClean="0">
                <a:latin typeface="Times New Roman" pitchFamily="18" charset="0"/>
                <a:cs typeface="Times New Roman" pitchFamily="18" charset="0"/>
              </a:rPr>
              <a:t>огляду</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цю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функцію</a:t>
            </a:r>
            <a:r>
              <a:rPr lang="ru-RU" dirty="0" smtClean="0">
                <a:latin typeface="Times New Roman" pitchFamily="18" charset="0"/>
                <a:cs typeface="Times New Roman" pitchFamily="18" charset="0"/>
              </a:rPr>
              <a:t> держава повинна </a:t>
            </a:r>
            <a:r>
              <a:rPr lang="ru-RU" dirty="0" err="1" smtClean="0">
                <a:latin typeface="Times New Roman" pitchFamily="18" charset="0"/>
                <a:cs typeface="Times New Roman" pitchFamily="18" charset="0"/>
              </a:rPr>
              <a:t>отримувати</a:t>
            </a:r>
            <a:r>
              <a:rPr lang="ru-RU" dirty="0" smtClean="0">
                <a:latin typeface="Times New Roman" pitchFamily="18" charset="0"/>
                <a:cs typeface="Times New Roman" pitchFamily="18" charset="0"/>
              </a:rPr>
              <a:t> не просто </a:t>
            </a:r>
            <a:r>
              <a:rPr lang="ru-RU" dirty="0" err="1" smtClean="0">
                <a:latin typeface="Times New Roman" pitchFamily="18" charset="0"/>
                <a:cs typeface="Times New Roman" pitchFamily="18" charset="0"/>
              </a:rPr>
              <a:t>достатньо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податків</a:t>
            </a:r>
            <a:r>
              <a:rPr lang="ru-RU" dirty="0" smtClean="0">
                <a:latin typeface="Times New Roman" pitchFamily="18" charset="0"/>
                <a:cs typeface="Times New Roman" pitchFamily="18" charset="0"/>
              </a:rPr>
              <a:t>, але головне – </a:t>
            </a:r>
            <a:r>
              <a:rPr lang="ru-RU" dirty="0" err="1" smtClean="0">
                <a:latin typeface="Times New Roman" pitchFamily="18" charset="0"/>
                <a:cs typeface="Times New Roman" pitchFamily="18" charset="0"/>
              </a:rPr>
              <a:t>надійне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постійне</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стабільне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джерело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поповнення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доходної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частини</a:t>
            </a:r>
            <a:r>
              <a:rPr lang="ru-RU" dirty="0" smtClean="0">
                <a:latin typeface="Times New Roman" pitchFamily="18" charset="0"/>
                <a:cs typeface="Times New Roman" pitchFamily="18" charset="0"/>
              </a:rPr>
              <a:t> бюджету. </a:t>
            </a:r>
            <a:r>
              <a:rPr lang="ru-RU" dirty="0" err="1" smtClean="0">
                <a:latin typeface="Times New Roman" pitchFamily="18" charset="0"/>
                <a:cs typeface="Times New Roman" pitchFamily="18" charset="0"/>
              </a:rPr>
              <a:t>Постійність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означає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надходити</a:t>
            </a:r>
            <a:r>
              <a:rPr lang="ru-RU" dirty="0" smtClean="0">
                <a:latin typeface="Times New Roman" pitchFamily="18" charset="0"/>
                <a:cs typeface="Times New Roman" pitchFamily="18" charset="0"/>
              </a:rPr>
              <a:t> до бюджету не у </a:t>
            </a:r>
            <a:r>
              <a:rPr lang="ru-RU" dirty="0" err="1" smtClean="0">
                <a:latin typeface="Times New Roman" pitchFamily="18" charset="0"/>
                <a:cs typeface="Times New Roman" pitchFamily="18" charset="0"/>
              </a:rPr>
              <a:t>вигляді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разових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платежів</a:t>
            </a:r>
            <a:r>
              <a:rPr lang="ru-RU" dirty="0" smtClean="0">
                <a:latin typeface="Times New Roman" pitchFamily="18" charset="0"/>
                <a:cs typeface="Times New Roman" pitchFamily="18" charset="0"/>
              </a:rPr>
              <a:t> з </a:t>
            </a:r>
            <a:r>
              <a:rPr lang="ru-RU" dirty="0" err="1" smtClean="0">
                <a:latin typeface="Times New Roman" pitchFamily="18" charset="0"/>
                <a:cs typeface="Times New Roman" pitchFamily="18" charset="0"/>
              </a:rPr>
              <a:t>невизначеними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термінами</a:t>
            </a:r>
            <a:r>
              <a:rPr lang="ru-RU" dirty="0" smtClean="0">
                <a:latin typeface="Times New Roman" pitchFamily="18" charset="0"/>
                <a:cs typeface="Times New Roman" pitchFamily="18" charset="0"/>
              </a:rPr>
              <a:t>, а </a:t>
            </a:r>
            <a:r>
              <a:rPr lang="ru-RU" dirty="0" err="1" smtClean="0">
                <a:latin typeface="Times New Roman" pitchFamily="18" charset="0"/>
                <a:cs typeface="Times New Roman" pitchFamily="18" charset="0"/>
              </a:rPr>
              <a:t>рівномірно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протягом</a:t>
            </a:r>
            <a:r>
              <a:rPr lang="ru-RU" dirty="0" smtClean="0">
                <a:latin typeface="Times New Roman" pitchFamily="18" charset="0"/>
                <a:cs typeface="Times New Roman" pitchFamily="18" charset="0"/>
              </a:rPr>
              <a:t> бюджетного року в </a:t>
            </a:r>
            <a:r>
              <a:rPr lang="ru-RU" dirty="0" err="1" smtClean="0">
                <a:latin typeface="Times New Roman" pitchFamily="18" charset="0"/>
                <a:cs typeface="Times New Roman" pitchFamily="18" charset="0"/>
              </a:rPr>
              <a:t>чітко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встановлені</a:t>
            </a:r>
            <a:r>
              <a:rPr lang="ru-RU" dirty="0" smtClean="0">
                <a:latin typeface="Times New Roman" pitchFamily="18" charset="0"/>
                <a:cs typeface="Times New Roman" pitchFamily="18" charset="0"/>
              </a:rPr>
              <a:t> строки. </a:t>
            </a:r>
            <a:r>
              <a:rPr lang="ru-RU" dirty="0" err="1" smtClean="0">
                <a:latin typeface="Times New Roman" pitchFamily="18" charset="0"/>
                <a:cs typeface="Times New Roman" pitchFamily="18" charset="0"/>
              </a:rPr>
              <a:t>Оскільки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призначення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полягає</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забезпеченні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витрат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держави</a:t>
            </a:r>
            <a:r>
              <a:rPr lang="ru-RU" dirty="0" smtClean="0">
                <a:latin typeface="Times New Roman" pitchFamily="18" charset="0"/>
                <a:cs typeface="Times New Roman" pitchFamily="18" charset="0"/>
              </a:rPr>
              <a:t>, то </a:t>
            </a:r>
            <a:r>
              <a:rPr lang="ru-RU" dirty="0" err="1" smtClean="0">
                <a:latin typeface="Times New Roman" pitchFamily="18" charset="0"/>
                <a:cs typeface="Times New Roman" pitchFamily="18" charset="0"/>
              </a:rPr>
              <a:t>терміни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сплати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мають</a:t>
            </a:r>
            <a:r>
              <a:rPr lang="ru-RU" dirty="0" smtClean="0">
                <a:latin typeface="Times New Roman" pitchFamily="18" charset="0"/>
                <a:cs typeface="Times New Roman" pitchFamily="18" charset="0"/>
              </a:rPr>
              <a:t> бути </a:t>
            </a:r>
            <a:r>
              <a:rPr lang="uk-UA" dirty="0" smtClean="0">
                <a:latin typeface="Times New Roman" pitchFamily="18" charset="0"/>
                <a:cs typeface="Times New Roman" pitchFamily="18" charset="0"/>
              </a:rPr>
              <a:t>узгоджені з термінами фінансування видатків бюджету. Важливого значення в цьому разі набуває забезпечення стабільності та повноти податкових надходжень.</a:t>
            </a:r>
          </a:p>
          <a:p>
            <a:pPr marL="0" indent="450850" algn="just">
              <a:buNone/>
            </a:pPr>
            <a:r>
              <a:rPr lang="uk-UA" b="1" dirty="0" smtClean="0">
                <a:latin typeface="Times New Roman" pitchFamily="18" charset="0"/>
                <a:cs typeface="Times New Roman" pitchFamily="18" charset="0"/>
              </a:rPr>
              <a:t> Соціальна функція </a:t>
            </a:r>
            <a:r>
              <a:rPr lang="uk-UA" dirty="0" smtClean="0">
                <a:latin typeface="Times New Roman" pitchFamily="18" charset="0"/>
                <a:cs typeface="Times New Roman" pitchFamily="18" charset="0"/>
              </a:rPr>
              <a:t>– перерозподіл доходів</a:t>
            </a:r>
          </a:p>
          <a:p>
            <a:pPr marL="0" indent="450850" algn="just">
              <a:buNone/>
            </a:pPr>
            <a:r>
              <a:rPr lang="uk-UA"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Регулююча функція. </a:t>
            </a:r>
            <a:r>
              <a:rPr lang="uk-UA" dirty="0" smtClean="0">
                <a:latin typeface="Times New Roman" pitchFamily="18" charset="0"/>
                <a:cs typeface="Times New Roman" pitchFamily="18" charset="0"/>
              </a:rPr>
              <a:t>В ході реалізації цієї функції здійснюється регулювання державою виробництва та споживання, у першу чергу шляхом справляння непрямих податків, що є податками на споживання. Розподільча функція. </a:t>
            </a:r>
            <a:r>
              <a:rPr lang="uk-UA" dirty="0" err="1" smtClean="0">
                <a:latin typeface="Times New Roman" pitchFamily="18" charset="0"/>
                <a:cs typeface="Times New Roman" pitchFamily="18" charset="0"/>
              </a:rPr>
              <a:t>Ії</a:t>
            </a:r>
            <a:r>
              <a:rPr lang="uk-UA" dirty="0" smtClean="0">
                <a:latin typeface="Times New Roman" pitchFamily="18" charset="0"/>
                <a:cs typeface="Times New Roman" pitchFamily="18" charset="0"/>
              </a:rPr>
              <a:t> завданням є наповнення доходної частини бюджетної системи країни з метою подальшого розподілу отриманих коштів для здійснення завдань і функцій держави та муніципальних органів.</a:t>
            </a:r>
          </a:p>
          <a:p>
            <a:pPr marL="0" indent="450850" algn="just">
              <a:buNone/>
            </a:pPr>
            <a:r>
              <a:rPr lang="uk-UA"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Стимулююча функція </a:t>
            </a:r>
            <a:r>
              <a:rPr lang="uk-UA" dirty="0" smtClean="0">
                <a:latin typeface="Times New Roman" pitchFamily="18" charset="0"/>
                <a:cs typeface="Times New Roman" pitchFamily="18" charset="0"/>
              </a:rPr>
              <a:t>визначає орієнтири для розвитку та розгортання виробничої діяльності. Шляхом запровадження пільг окремим категоріям платників податків або пільгових режимів на певних територіях держава стимулює розвиток певних галузей національної економіки або здійснює політику підтримки певних верств населення. </a:t>
            </a:r>
          </a:p>
          <a:p>
            <a:pPr marL="0" indent="450850" algn="just">
              <a:buNone/>
            </a:pPr>
            <a:r>
              <a:rPr lang="uk-UA" b="1" dirty="0" smtClean="0">
                <a:latin typeface="Times New Roman" pitchFamily="18" charset="0"/>
                <a:cs typeface="Times New Roman" pitchFamily="18" charset="0"/>
              </a:rPr>
              <a:t>Контролююча функція. </a:t>
            </a:r>
            <a:r>
              <a:rPr lang="uk-UA" dirty="0" smtClean="0">
                <a:latin typeface="Times New Roman" pitchFamily="18" charset="0"/>
                <a:cs typeface="Times New Roman" pitchFamily="18" charset="0"/>
              </a:rPr>
              <a:t>За її допомогою держава регламентує фінансово господарську діяльність підприємств та організацій, отримання доходів громадянами, використання ними свого майна та коштів, додержання фінансової дисципліни тощо. </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283880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0" y="116632"/>
            <a:ext cx="8964488" cy="5544616"/>
          </a:xfrm>
        </p:spPr>
        <p:txBody>
          <a:bodyPr>
            <a:normAutofit fontScale="47500" lnSpcReduction="20000"/>
          </a:bodyPr>
          <a:lstStyle/>
          <a:p>
            <a:pPr marL="0" indent="0">
              <a:buNone/>
            </a:pPr>
            <a:r>
              <a:rPr lang="uk-UA" dirty="0" smtClean="0">
                <a:latin typeface="Times New Roman" pitchFamily="18" charset="0"/>
                <a:cs typeface="Times New Roman" pitchFamily="18" charset="0"/>
              </a:rPr>
              <a:t>Податки і обов'язкові збори класифікуються наступним чином:</a:t>
            </a:r>
          </a:p>
          <a:p>
            <a:pPr marL="0" indent="0">
              <a:buNone/>
            </a:pPr>
            <a:r>
              <a:rPr lang="uk-UA"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1.В залежності від рівня державних органів влади, які встановлюють податки, вони бувають</a:t>
            </a:r>
            <a:r>
              <a:rPr lang="uk-UA" dirty="0" smtClean="0">
                <a:latin typeface="Times New Roman" pitchFamily="18" charset="0"/>
                <a:cs typeface="Times New Roman" pitchFamily="18" charset="0"/>
              </a:rPr>
              <a:t>:  загальнодержавні та місцеві.</a:t>
            </a:r>
          </a:p>
          <a:p>
            <a:pPr marL="0" indent="0">
              <a:buNone/>
            </a:pPr>
            <a:r>
              <a:rPr lang="uk-UA"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2.</a:t>
            </a:r>
            <a:r>
              <a:rPr lang="en-US" b="1"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В залежності від форми оподаткування є:</a:t>
            </a:r>
          </a:p>
          <a:p>
            <a:pPr marL="0" indent="0">
              <a:buNone/>
            </a:pPr>
            <a:r>
              <a:rPr lang="uk-UA" dirty="0" smtClean="0">
                <a:latin typeface="Times New Roman" pitchFamily="18" charset="0"/>
                <a:cs typeface="Times New Roman" pitchFamily="18" charset="0"/>
              </a:rPr>
              <a:t>          1) прямі податки;</a:t>
            </a:r>
          </a:p>
          <a:p>
            <a:pPr marL="0" indent="0">
              <a:buNone/>
            </a:pPr>
            <a:r>
              <a:rPr lang="ru-RU" dirty="0" smtClean="0">
                <a:latin typeface="Times New Roman" pitchFamily="18" charset="0"/>
                <a:cs typeface="Times New Roman" pitchFamily="18" charset="0"/>
              </a:rPr>
              <a:t>           2) </a:t>
            </a:r>
            <a:r>
              <a:rPr lang="ru-RU" dirty="0" err="1" smtClean="0">
                <a:latin typeface="Times New Roman" pitchFamily="18" charset="0"/>
                <a:cs typeface="Times New Roman" pitchFamily="18" charset="0"/>
              </a:rPr>
              <a:t>непрямі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a:t>
            </a:r>
          </a:p>
          <a:p>
            <a:pPr marL="0" indent="450850">
              <a:buNone/>
            </a:pPr>
            <a:r>
              <a:rPr lang="ru-RU" dirty="0" err="1" smtClean="0">
                <a:latin typeface="Times New Roman" pitchFamily="18" charset="0"/>
                <a:cs typeface="Times New Roman" pitchFamily="18" charset="0"/>
              </a:rPr>
              <a:t>Об'єктом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оподаткування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прямими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податками</a:t>
            </a:r>
            <a:r>
              <a:rPr lang="ru-RU" dirty="0" smtClean="0">
                <a:latin typeface="Times New Roman" pitchFamily="18" charset="0"/>
                <a:cs typeface="Times New Roman" pitchFamily="18" charset="0"/>
              </a:rPr>
              <a:t> є </a:t>
            </a:r>
            <a:r>
              <a:rPr lang="ru-RU" dirty="0" err="1" smtClean="0">
                <a:latin typeface="Times New Roman" pitchFamily="18" charset="0"/>
                <a:cs typeface="Times New Roman" pitchFamily="18" charset="0"/>
              </a:rPr>
              <a:t>дохід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прибуток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майно</a:t>
            </a:r>
            <a:r>
              <a:rPr lang="ru-RU" dirty="0" smtClean="0">
                <a:latin typeface="Times New Roman" pitchFamily="18" charset="0"/>
                <a:cs typeface="Times New Roman" pitchFamily="18" charset="0"/>
              </a:rPr>
              <a:t>. Вони </a:t>
            </a:r>
            <a:r>
              <a:rPr lang="ru-RU" dirty="0" err="1" smtClean="0">
                <a:latin typeface="Times New Roman" pitchFamily="18" charset="0"/>
                <a:cs typeface="Times New Roman" pitchFamily="18" charset="0"/>
              </a:rPr>
              <a:t>накладаються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безпосередньо</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платників</a:t>
            </a:r>
            <a:r>
              <a:rPr lang="ru-RU" dirty="0" smtClean="0">
                <a:latin typeface="Times New Roman" pitchFamily="18" charset="0"/>
                <a:cs typeface="Times New Roman" pitchFamily="18" charset="0"/>
              </a:rPr>
              <a:t> і </a:t>
            </a:r>
            <a:r>
              <a:rPr lang="ru-RU" dirty="0" err="1" smtClean="0">
                <a:latin typeface="Times New Roman" pitchFamily="18" charset="0"/>
                <a:cs typeface="Times New Roman" pitchFamily="18" charset="0"/>
              </a:rPr>
              <a:t>розмір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залежить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розмірів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об'єкта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оподаткування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Наприклад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прибуток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підприємств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на доходи </a:t>
            </a:r>
            <a:r>
              <a:rPr lang="ru-RU" dirty="0" err="1" smtClean="0">
                <a:latin typeface="Times New Roman" pitchFamily="18" charset="0"/>
                <a:cs typeface="Times New Roman" pitchFamily="18" charset="0"/>
              </a:rPr>
              <a:t>фізичних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осіб</a:t>
            </a:r>
            <a:r>
              <a:rPr lang="ru-RU" dirty="0" smtClean="0">
                <a:latin typeface="Times New Roman" pitchFamily="18" charset="0"/>
                <a:cs typeface="Times New Roman" pitchFamily="18" charset="0"/>
              </a:rPr>
              <a:t>, плата за землю. </a:t>
            </a:r>
            <a:r>
              <a:rPr lang="ru-RU" dirty="0" err="1" smtClean="0">
                <a:latin typeface="Times New Roman" pitchFamily="18" charset="0"/>
                <a:cs typeface="Times New Roman" pitchFamily="18" charset="0"/>
              </a:rPr>
              <a:t>Непрямі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входять</a:t>
            </a:r>
            <a:r>
              <a:rPr lang="ru-RU" dirty="0" smtClean="0">
                <a:latin typeface="Times New Roman" pitchFamily="18" charset="0"/>
                <a:cs typeface="Times New Roman" pitchFamily="18" charset="0"/>
              </a:rPr>
              <a:t> до складу </a:t>
            </a:r>
            <a:r>
              <a:rPr lang="ru-RU" dirty="0" err="1" smtClean="0">
                <a:latin typeface="Times New Roman" pitchFamily="18" charset="0"/>
                <a:cs typeface="Times New Roman" pitchFamily="18" charset="0"/>
              </a:rPr>
              <a:t>цін</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товари</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послуги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розмір</a:t>
            </a:r>
            <a:r>
              <a:rPr lang="ru-RU" dirty="0" smtClean="0">
                <a:latin typeface="Times New Roman" pitchFamily="18" charset="0"/>
                <a:cs typeface="Times New Roman" pitchFamily="18" charset="0"/>
              </a:rPr>
              <a:t> не </a:t>
            </a:r>
            <a:r>
              <a:rPr lang="ru-RU" dirty="0" err="1" smtClean="0">
                <a:latin typeface="Times New Roman" pitchFamily="18" charset="0"/>
                <a:cs typeface="Times New Roman" pitchFamily="18" charset="0"/>
              </a:rPr>
              <a:t>залежить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доходів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платника</a:t>
            </a:r>
            <a:r>
              <a:rPr lang="ru-RU" dirty="0" smtClean="0">
                <a:latin typeface="Times New Roman" pitchFamily="18" charset="0"/>
                <a:cs typeface="Times New Roman" pitchFamily="18" charset="0"/>
              </a:rPr>
              <a:t>. </a:t>
            </a:r>
          </a:p>
          <a:p>
            <a:pPr marL="0" indent="450850">
              <a:buNone/>
            </a:pPr>
            <a:r>
              <a:rPr lang="ru-RU" dirty="0" err="1" smtClean="0">
                <a:latin typeface="Times New Roman" pitchFamily="18" charset="0"/>
                <a:cs typeface="Times New Roman" pitchFamily="18" charset="0"/>
              </a:rPr>
              <a:t>Непрямі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вважаються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найбільш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соціально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несправедливими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оскільки</a:t>
            </a:r>
            <a:r>
              <a:rPr lang="ru-RU" dirty="0" smtClean="0">
                <a:latin typeface="Times New Roman" pitchFamily="18" charset="0"/>
                <a:cs typeface="Times New Roman" pitchFamily="18" charset="0"/>
              </a:rPr>
              <a:t> вони є </a:t>
            </a:r>
            <a:r>
              <a:rPr lang="ru-RU" dirty="0" err="1" smtClean="0">
                <a:latin typeface="Times New Roman" pitchFamily="18" charset="0"/>
                <a:cs typeface="Times New Roman" pitchFamily="18" charset="0"/>
              </a:rPr>
              <a:t>обтяжливими</a:t>
            </a:r>
            <a:r>
              <a:rPr lang="ru-RU" dirty="0" smtClean="0">
                <a:latin typeface="Times New Roman" pitchFamily="18" charset="0"/>
                <a:cs typeface="Times New Roman" pitchFamily="18" charset="0"/>
              </a:rPr>
              <a:t> для </a:t>
            </a:r>
            <a:r>
              <a:rPr lang="ru-RU" dirty="0" err="1" smtClean="0">
                <a:latin typeface="Times New Roman" pitchFamily="18" charset="0"/>
                <a:cs typeface="Times New Roman" pitchFamily="18" charset="0"/>
              </a:rPr>
              <a:t>незаможних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верств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населення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фіскальне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значення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надзвичайно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велике</a:t>
            </a:r>
            <a:r>
              <a:rPr lang="ru-RU" dirty="0" smtClean="0">
                <a:latin typeface="Times New Roman" pitchFamily="18" charset="0"/>
                <a:cs typeface="Times New Roman" pitchFamily="18" charset="0"/>
              </a:rPr>
              <a:t>, тому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вони </a:t>
            </a:r>
            <a:r>
              <a:rPr lang="ru-RU" dirty="0" err="1" smtClean="0">
                <a:latin typeface="Times New Roman" pitchFamily="18" charset="0"/>
                <a:cs typeface="Times New Roman" pitchFamily="18" charset="0"/>
              </a:rPr>
              <a:t>забезпечують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державі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постійні</a:t>
            </a:r>
            <a:r>
              <a:rPr lang="ru-RU" dirty="0" smtClean="0">
                <a:latin typeface="Times New Roman" pitchFamily="18" charset="0"/>
                <a:cs typeface="Times New Roman" pitchFamily="18" charset="0"/>
              </a:rPr>
              <a:t> і </a:t>
            </a:r>
            <a:r>
              <a:rPr lang="ru-RU" dirty="0" err="1" smtClean="0">
                <a:latin typeface="Times New Roman" pitchFamily="18" charset="0"/>
                <a:cs typeface="Times New Roman" pitchFamily="18" charset="0"/>
              </a:rPr>
              <a:t>значні</a:t>
            </a:r>
            <a:r>
              <a:rPr lang="ru-RU" dirty="0" smtClean="0">
                <a:latin typeface="Times New Roman" pitchFamily="18" charset="0"/>
                <a:cs typeface="Times New Roman" pitchFamily="18" charset="0"/>
              </a:rPr>
              <a:t> доходи. До складу </a:t>
            </a:r>
            <a:r>
              <a:rPr lang="ru-RU" dirty="0" err="1" smtClean="0">
                <a:latin typeface="Times New Roman" pitchFamily="18" charset="0"/>
                <a:cs typeface="Times New Roman" pitchFamily="18" charset="0"/>
              </a:rPr>
              <a:t>непрямих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входять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додану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вартість</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акцизний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збір</a:t>
            </a:r>
            <a:r>
              <a:rPr lang="ru-RU" dirty="0" smtClean="0">
                <a:latin typeface="Times New Roman" pitchFamily="18" charset="0"/>
                <a:cs typeface="Times New Roman" pitchFamily="18" charset="0"/>
              </a:rPr>
              <a:t>. </a:t>
            </a:r>
          </a:p>
          <a:p>
            <a:pPr marL="0" indent="0">
              <a:buNone/>
            </a:pPr>
            <a:r>
              <a:rPr lang="ru-RU" b="1" dirty="0" smtClean="0">
                <a:latin typeface="Times New Roman" pitchFamily="18" charset="0"/>
                <a:cs typeface="Times New Roman" pitchFamily="18" charset="0"/>
              </a:rPr>
              <a:t>3. В </a:t>
            </a:r>
            <a:r>
              <a:rPr lang="ru-RU" b="1" dirty="0" err="1" smtClean="0">
                <a:latin typeface="Times New Roman" pitchFamily="18" charset="0"/>
                <a:cs typeface="Times New Roman" pitchFamily="18" charset="0"/>
              </a:rPr>
              <a:t>залежності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від</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об'єкта</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оподаткування</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існують</a:t>
            </a:r>
            <a:r>
              <a:rPr lang="ru-RU" b="1" dirty="0" smtClean="0">
                <a:latin typeface="Times New Roman" pitchFamily="18" charset="0"/>
                <a:cs typeface="Times New Roman" pitchFamily="18" charset="0"/>
              </a:rPr>
              <a:t>: </a:t>
            </a:r>
          </a:p>
          <a:p>
            <a:pPr marL="514350" indent="-514350">
              <a:buAutoNum type="arabicParenR"/>
            </a:pP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на доходи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прибуток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підприємств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на доходи </a:t>
            </a:r>
            <a:r>
              <a:rPr lang="ru-RU" dirty="0" err="1" smtClean="0">
                <a:latin typeface="Times New Roman" pitchFamily="18" charset="0"/>
                <a:cs typeface="Times New Roman" pitchFamily="18" charset="0"/>
              </a:rPr>
              <a:t>фізичних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осіб</a:t>
            </a:r>
            <a:r>
              <a:rPr lang="ru-RU" dirty="0" smtClean="0">
                <a:latin typeface="Times New Roman" pitchFamily="18" charset="0"/>
                <a:cs typeface="Times New Roman" pitchFamily="18" charset="0"/>
              </a:rPr>
              <a:t>); </a:t>
            </a:r>
          </a:p>
          <a:p>
            <a:pPr marL="514350" indent="-514350">
              <a:buAutoNum type="arabicParenR"/>
            </a:pP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споживання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додану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вартість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акцизний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збір</a:t>
            </a:r>
            <a:r>
              <a:rPr lang="ru-RU" dirty="0" smtClean="0">
                <a:latin typeface="Times New Roman" pitchFamily="18" charset="0"/>
                <a:cs typeface="Times New Roman" pitchFamily="18" charset="0"/>
              </a:rPr>
              <a:t>); </a:t>
            </a:r>
          </a:p>
          <a:p>
            <a:pPr marL="514350" indent="-514350">
              <a:buAutoNum type="arabicParenR"/>
            </a:pP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майно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нерухоме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майно</a:t>
            </a:r>
            <a:r>
              <a:rPr lang="ru-RU" dirty="0" smtClean="0">
                <a:latin typeface="Times New Roman" pitchFamily="18" charset="0"/>
                <a:cs typeface="Times New Roman" pitchFamily="18" charset="0"/>
              </a:rPr>
              <a:t>, плата за землю). I</a:t>
            </a:r>
          </a:p>
          <a:p>
            <a:pPr marL="514350" indent="-514350">
              <a:buAutoNum type="arabicPeriod" startAt="4"/>
            </a:pPr>
            <a:r>
              <a:rPr lang="ru-RU" b="1" dirty="0" smtClean="0">
                <a:latin typeface="Times New Roman" pitchFamily="18" charset="0"/>
                <a:cs typeface="Times New Roman" pitchFamily="18" charset="0"/>
              </a:rPr>
              <a:t>В </a:t>
            </a:r>
            <a:r>
              <a:rPr lang="ru-RU" b="1" dirty="0" err="1" smtClean="0">
                <a:latin typeface="Times New Roman" pitchFamily="18" charset="0"/>
                <a:cs typeface="Times New Roman" pitchFamily="18" charset="0"/>
              </a:rPr>
              <a:t>залежності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від</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розміру</a:t>
            </a:r>
            <a:r>
              <a:rPr lang="ru-RU" b="1" dirty="0" smtClean="0">
                <a:latin typeface="Times New Roman" pitchFamily="18" charset="0"/>
                <a:cs typeface="Times New Roman" pitchFamily="18" charset="0"/>
              </a:rPr>
              <a:t> ставок </a:t>
            </a:r>
            <a:r>
              <a:rPr lang="ru-RU" b="1" dirty="0" err="1" smtClean="0">
                <a:latin typeface="Times New Roman" pitchFamily="18" charset="0"/>
                <a:cs typeface="Times New Roman" pitchFamily="18" charset="0"/>
              </a:rPr>
              <a:t>податків</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розрізняють</a:t>
            </a:r>
            <a:r>
              <a:rPr lang="ru-RU" b="1" dirty="0" smtClean="0">
                <a:latin typeface="Times New Roman" pitchFamily="18" charset="0"/>
                <a:cs typeface="Times New Roman" pitchFamily="18" charset="0"/>
              </a:rPr>
              <a:t>: </a:t>
            </a:r>
          </a:p>
          <a:p>
            <a:pPr marL="514350" indent="-514350">
              <a:buAutoNum type="arabicParenR"/>
            </a:pPr>
            <a:r>
              <a:rPr lang="ru-RU" dirty="0" err="1" smtClean="0">
                <a:latin typeface="Times New Roman" pitchFamily="18" charset="0"/>
                <a:cs typeface="Times New Roman" pitchFamily="18" charset="0"/>
              </a:rPr>
              <a:t>пропорційні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стягуються</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стабільною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ставкою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незалежно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величини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об'єму</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оподаткування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прибуток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підприємств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додану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вартість</a:t>
            </a:r>
            <a:r>
              <a:rPr lang="ru-RU" dirty="0" smtClean="0">
                <a:latin typeface="Times New Roman" pitchFamily="18" charset="0"/>
                <a:cs typeface="Times New Roman" pitchFamily="18" charset="0"/>
              </a:rPr>
              <a:t>); </a:t>
            </a:r>
          </a:p>
          <a:p>
            <a:pPr marL="514350" indent="-514350">
              <a:buAutoNum type="arabicParenR"/>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прогресивні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 ставки </a:t>
            </a:r>
            <a:r>
              <a:rPr lang="ru-RU" dirty="0" err="1" smtClean="0">
                <a:latin typeface="Times New Roman" pitchFamily="18" charset="0"/>
                <a:cs typeface="Times New Roman" pitchFamily="18" charset="0"/>
              </a:rPr>
              <a:t>їх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збільшуються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відповідно</a:t>
            </a:r>
            <a:r>
              <a:rPr lang="ru-RU" dirty="0" smtClean="0">
                <a:latin typeface="Times New Roman" pitchFamily="18" charset="0"/>
                <a:cs typeface="Times New Roman" pitchFamily="18" charset="0"/>
              </a:rPr>
              <a:t> до </a:t>
            </a:r>
            <a:r>
              <a:rPr lang="ru-RU" dirty="0" err="1" smtClean="0">
                <a:latin typeface="Times New Roman" pitchFamily="18" charset="0"/>
                <a:cs typeface="Times New Roman" pitchFamily="18" charset="0"/>
              </a:rPr>
              <a:t>зростання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об'єкта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оподаткування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на доходи </a:t>
            </a:r>
            <a:r>
              <a:rPr lang="ru-RU" dirty="0" err="1" smtClean="0">
                <a:latin typeface="Times New Roman" pitchFamily="18" charset="0"/>
                <a:cs typeface="Times New Roman" pitchFamily="18" charset="0"/>
              </a:rPr>
              <a:t>фізичних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осіб</a:t>
            </a:r>
            <a:r>
              <a:rPr lang="ru-RU" dirty="0" smtClean="0">
                <a:latin typeface="Times New Roman" pitchFamily="18" charset="0"/>
                <a:cs typeface="Times New Roman" pitchFamily="18" charset="0"/>
              </a:rPr>
              <a:t>)</a:t>
            </a:r>
          </a:p>
          <a:p>
            <a:pPr marL="514350" indent="-514350">
              <a:buAutoNum type="arabicParenR"/>
            </a:pPr>
            <a:r>
              <a:rPr lang="ru-RU" dirty="0" err="1">
                <a:latin typeface="Times New Roman" pitchFamily="18" charset="0"/>
                <a:cs typeface="Times New Roman" pitchFamily="18" charset="0"/>
              </a:rPr>
              <a:t>р</a:t>
            </a:r>
            <a:r>
              <a:rPr lang="ru-RU" dirty="0" err="1" smtClean="0">
                <a:latin typeface="Times New Roman" pitchFamily="18" charset="0"/>
                <a:cs typeface="Times New Roman" pitchFamily="18" charset="0"/>
              </a:rPr>
              <a:t>егресивні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зменшуються</a:t>
            </a:r>
            <a:r>
              <a:rPr lang="ru-RU" dirty="0" smtClean="0">
                <a:latin typeface="Times New Roman" pitchFamily="18" charset="0"/>
                <a:cs typeface="Times New Roman" pitchFamily="18" charset="0"/>
              </a:rPr>
              <a:t> при </a:t>
            </a:r>
            <a:r>
              <a:rPr lang="ru-RU" dirty="0" err="1" smtClean="0">
                <a:latin typeface="Times New Roman" pitchFamily="18" charset="0"/>
                <a:cs typeface="Times New Roman" pitchFamily="18" charset="0"/>
              </a:rPr>
              <a:t>збільшенні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обєкту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оподаткування</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610622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0" y="116632"/>
            <a:ext cx="8964488" cy="6552728"/>
          </a:xfrm>
        </p:spPr>
        <p:txBody>
          <a:bodyPr>
            <a:normAutofit fontScale="55000" lnSpcReduction="20000"/>
          </a:bodyPr>
          <a:lstStyle/>
          <a:p>
            <a:pPr marL="0" indent="0">
              <a:buNone/>
            </a:pPr>
            <a:r>
              <a:rPr lang="uk-UA" b="1" dirty="0" smtClean="0">
                <a:latin typeface="Times New Roman" pitchFamily="18" charset="0"/>
                <a:cs typeface="Times New Roman" pitchFamily="18" charset="0"/>
              </a:rPr>
              <a:t>         Фіскальна політика (англ. </a:t>
            </a:r>
            <a:r>
              <a:rPr lang="en-US" b="1" dirty="0" smtClean="0">
                <a:latin typeface="Times New Roman" pitchFamily="18" charset="0"/>
                <a:cs typeface="Times New Roman" pitchFamily="18" charset="0"/>
              </a:rPr>
              <a:t>fiscal policy, </a:t>
            </a:r>
            <a:r>
              <a:rPr lang="uk-UA" b="1" dirty="0" smtClean="0">
                <a:latin typeface="Times New Roman" pitchFamily="18" charset="0"/>
                <a:cs typeface="Times New Roman" pitchFamily="18" charset="0"/>
              </a:rPr>
              <a:t>лат. </a:t>
            </a:r>
            <a:r>
              <a:rPr lang="en-US" b="1" dirty="0" err="1" smtClean="0">
                <a:latin typeface="Times New Roman" pitchFamily="18" charset="0"/>
                <a:cs typeface="Times New Roman" pitchFamily="18" charset="0"/>
              </a:rPr>
              <a:t>fiscus</a:t>
            </a:r>
            <a:r>
              <a:rPr lang="en-US" b="1" dirty="0" smtClean="0">
                <a:latin typeface="Times New Roman" pitchFamily="18" charset="0"/>
                <a:cs typeface="Times New Roman" pitchFamily="18" charset="0"/>
              </a:rPr>
              <a:t> – </a:t>
            </a:r>
            <a:r>
              <a:rPr lang="uk-UA" b="1" dirty="0" smtClean="0">
                <a:latin typeface="Times New Roman" pitchFamily="18" charset="0"/>
                <a:cs typeface="Times New Roman" pitchFamily="18" charset="0"/>
              </a:rPr>
              <a:t>корзина; каса, казна, фінанси</a:t>
            </a:r>
            <a:r>
              <a:rPr lang="uk-UA" dirty="0" smtClean="0">
                <a:latin typeface="Times New Roman" pitchFamily="18" charset="0"/>
                <a:cs typeface="Times New Roman" pitchFamily="18" charset="0"/>
              </a:rPr>
              <a:t>) – один з основних методів втручання держави в економіку шляхом регулювання доходів і витрат. Заходи фіскальної політики визначаються поставленою метою (боротьба з інфляцією, згладжування циклічних коливань економіки, зниження рівня безробіття, тощо). Держава регулює сукупний попит і реальний національний дохід за допомогою державних витрат, трансфертних виплат і оподатковування. </a:t>
            </a:r>
          </a:p>
          <a:p>
            <a:pPr marL="0" indent="0">
              <a:buNone/>
            </a:pPr>
            <a:r>
              <a:rPr lang="uk-UA" dirty="0" smtClean="0">
                <a:latin typeface="Times New Roman" pitchFamily="18" charset="0"/>
                <a:cs typeface="Times New Roman" pitchFamily="18" charset="0"/>
              </a:rPr>
              <a:t>Фіскальна політика – це є податково-бюджетна політика.</a:t>
            </a:r>
          </a:p>
          <a:p>
            <a:pPr marL="0" indent="0">
              <a:buNone/>
            </a:pPr>
            <a:r>
              <a:rPr lang="uk-UA" dirty="0" smtClean="0">
                <a:latin typeface="Times New Roman" pitchFamily="18" charset="0"/>
                <a:cs typeface="Times New Roman" pitchFamily="18" charset="0"/>
              </a:rPr>
              <a:t>На практиці фіскальну політику поділяють на:</a:t>
            </a:r>
          </a:p>
          <a:p>
            <a:r>
              <a:rPr lang="uk-UA" dirty="0" smtClean="0">
                <a:latin typeface="Times New Roman" pitchFamily="18" charset="0"/>
                <a:cs typeface="Times New Roman" pitchFamily="18" charset="0"/>
              </a:rPr>
              <a:t> дискреційну і</a:t>
            </a:r>
          </a:p>
          <a:p>
            <a:r>
              <a:rPr lang="uk-UA" dirty="0" err="1" smtClean="0">
                <a:latin typeface="Times New Roman" pitchFamily="18" charset="0"/>
                <a:cs typeface="Times New Roman" pitchFamily="18" charset="0"/>
              </a:rPr>
              <a:t>недискреційну</a:t>
            </a:r>
            <a:r>
              <a:rPr lang="uk-UA" dirty="0" smtClean="0">
                <a:latin typeface="Times New Roman" pitchFamily="18" charset="0"/>
                <a:cs typeface="Times New Roman" pitchFamily="18" charset="0"/>
              </a:rPr>
              <a:t>.</a:t>
            </a:r>
          </a:p>
          <a:p>
            <a:pPr marL="0" indent="450850" algn="just">
              <a:buNone/>
            </a:pPr>
            <a:r>
              <a:rPr lang="uk-UA" b="1" dirty="0" smtClean="0">
                <a:latin typeface="Times New Roman" pitchFamily="18" charset="0"/>
                <a:cs typeface="Times New Roman" pitchFamily="18" charset="0"/>
              </a:rPr>
              <a:t>Дискреційна фіскальна політика </a:t>
            </a:r>
            <a:r>
              <a:rPr lang="uk-UA" dirty="0" smtClean="0">
                <a:latin typeface="Times New Roman" pitchFamily="18" charset="0"/>
                <a:cs typeface="Times New Roman" pitchFamily="18" charset="0"/>
              </a:rPr>
              <a:t>– це цілеспрямована маніпуляція витратами і доходами державного бюджету, яка здійснюється на підставі спеціальних державних рішень. В реальності, не обмеженій науковою абстракцією, величина податкових надходжень не затверджується державою. Її вплив визначається лише у встановленні податкових ставок, що </a:t>
            </a:r>
            <a:r>
              <a:rPr lang="uk-UA" dirty="0" err="1" smtClean="0">
                <a:latin typeface="Times New Roman" pitchFamily="18" charset="0"/>
                <a:cs typeface="Times New Roman" pitchFamily="18" charset="0"/>
              </a:rPr>
              <a:t>створюєзалежність</a:t>
            </a:r>
            <a:r>
              <a:rPr lang="uk-UA" dirty="0" smtClean="0">
                <a:latin typeface="Times New Roman" pitchFamily="18" charset="0"/>
                <a:cs typeface="Times New Roman" pitchFamily="18" charset="0"/>
              </a:rPr>
              <a:t> між доходом або обсягом виробництва і величиною податку, який держава збирає. Чим більша ставка оподаткування, тим більші надходження відбудуться в бюджет. Втім, збільшення податкових ставок не завжди викликає пропорційне збільшення величини податкових надходжень. </a:t>
            </a:r>
          </a:p>
          <a:p>
            <a:pPr marL="0" indent="450850" algn="just">
              <a:buNone/>
            </a:pPr>
            <a:r>
              <a:rPr lang="uk-UA" dirty="0" smtClean="0">
                <a:latin typeface="Times New Roman" pitchFamily="18" charset="0"/>
                <a:cs typeface="Times New Roman" pitchFamily="18" charset="0"/>
              </a:rPr>
              <a:t>В </a:t>
            </a:r>
            <a:r>
              <a:rPr lang="uk-UA" dirty="0" err="1" smtClean="0">
                <a:latin typeface="Times New Roman" pitchFamily="18" charset="0"/>
                <a:cs typeface="Times New Roman" pitchFamily="18" charset="0"/>
              </a:rPr>
              <a:t>довгостроковомуперіоді</a:t>
            </a:r>
            <a:r>
              <a:rPr lang="uk-UA" dirty="0" smtClean="0">
                <a:latin typeface="Times New Roman" pitchFamily="18" charset="0"/>
                <a:cs typeface="Times New Roman" pitchFamily="18" charset="0"/>
              </a:rPr>
              <a:t> вона описується «кривою </a:t>
            </a:r>
            <a:r>
              <a:rPr lang="uk-UA" dirty="0" err="1" smtClean="0">
                <a:latin typeface="Times New Roman" pitchFamily="18" charset="0"/>
                <a:cs typeface="Times New Roman" pitchFamily="18" charset="0"/>
              </a:rPr>
              <a:t>Лафера</a:t>
            </a:r>
            <a:r>
              <a:rPr lang="uk-UA" dirty="0" smtClean="0">
                <a:latin typeface="Times New Roman" pitchFamily="18" charset="0"/>
                <a:cs typeface="Times New Roman" pitchFamily="18" charset="0"/>
              </a:rPr>
              <a:t>». Величина податкових надходжень  збільшується разом зі зростанням ставки оподаткування лише до певної величини, а потім починає знижуватися незважаючи на подальше збільшення  ставки оподаткування. Це відбувається через збільшення обсягів ухиляння від сплати податків і скорочення рівня виробництва. В результаті можна досягти однакової величини податкових надходжень як за низького, так і за високого рівня оподаткування. Кращою як для фірм, так і для держави є, звісно, низька ставка. В той же час, державні видатки затверджуються владою в повній мірі – залежно від прогнозованої величини податкових надходжень і затвердженої величини дефіциту бюджету.</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829854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57200" y="1124744"/>
            <a:ext cx="8229600" cy="5001419"/>
          </a:xfrm>
        </p:spPr>
        <p:txBody>
          <a:bodyPr/>
          <a:lstStyle/>
          <a:p>
            <a:pPr marL="0" indent="0">
              <a:buNone/>
            </a:pPr>
            <a:r>
              <a:rPr lang="uk-UA" dirty="0" smtClean="0"/>
              <a:t>                         </a:t>
            </a:r>
            <a:r>
              <a:rPr lang="uk-UA" dirty="0" smtClean="0">
                <a:latin typeface="Times New Roman" pitchFamily="18" charset="0"/>
                <a:cs typeface="Times New Roman" pitchFamily="18" charset="0"/>
              </a:rPr>
              <a:t>Крива </a:t>
            </a:r>
            <a:r>
              <a:rPr lang="uk-UA" dirty="0" err="1" smtClean="0">
                <a:latin typeface="Times New Roman" pitchFamily="18" charset="0"/>
                <a:cs typeface="Times New Roman" pitchFamily="18" charset="0"/>
              </a:rPr>
              <a:t>Лаффера</a:t>
            </a:r>
            <a:endParaRPr lang="uk-UA" dirty="0">
              <a:latin typeface="Times New Roman" pitchFamily="18" charset="0"/>
              <a:cs typeface="Times New Roman"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4556" y="1700808"/>
            <a:ext cx="6875836" cy="4968212"/>
          </a:xfrm>
          <a:prstGeom prst="rect">
            <a:avLst/>
          </a:prstGeom>
        </p:spPr>
      </p:pic>
    </p:spTree>
    <p:extLst>
      <p:ext uri="{BB962C8B-B14F-4D97-AF65-F5344CB8AC3E}">
        <p14:creationId xmlns:p14="http://schemas.microsoft.com/office/powerpoint/2010/main" val="1877045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712968" cy="6120680"/>
          </a:xfrm>
        </p:spPr>
        <p:txBody>
          <a:bodyPr>
            <a:normAutofit fontScale="47500" lnSpcReduction="20000"/>
          </a:bodyPr>
          <a:lstStyle/>
          <a:p>
            <a:pPr marL="0" indent="450850">
              <a:buNone/>
            </a:pPr>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Під</a:t>
            </a:r>
            <a:r>
              <a:rPr lang="ru-RU" sz="3400" dirty="0">
                <a:latin typeface="Times New Roman" pitchFamily="18" charset="0"/>
                <a:cs typeface="Times New Roman" pitchFamily="18" charset="0"/>
              </a:rPr>
              <a:t> час </a:t>
            </a:r>
            <a:r>
              <a:rPr lang="ru-RU" sz="3400" dirty="0" err="1">
                <a:latin typeface="Times New Roman" pitchFamily="18" charset="0"/>
                <a:cs typeface="Times New Roman" pitchFamily="18" charset="0"/>
              </a:rPr>
              <a:t>встановлення</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податку</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обов'язково</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визначаються</a:t>
            </a:r>
            <a:r>
              <a:rPr lang="ru-RU" sz="3400" dirty="0">
                <a:latin typeface="Times New Roman" pitchFamily="18" charset="0"/>
                <a:cs typeface="Times New Roman" pitchFamily="18" charset="0"/>
              </a:rPr>
              <a:t> </a:t>
            </a:r>
            <a:r>
              <a:rPr lang="ru-RU" sz="3400" b="1" dirty="0" err="1">
                <a:latin typeface="Times New Roman" pitchFamily="18" charset="0"/>
                <a:cs typeface="Times New Roman" pitchFamily="18" charset="0"/>
              </a:rPr>
              <a:t>такі</a:t>
            </a:r>
            <a:r>
              <a:rPr lang="ru-RU" sz="3400" b="1" dirty="0">
                <a:latin typeface="Times New Roman" pitchFamily="18" charset="0"/>
                <a:cs typeface="Times New Roman" pitchFamily="18" charset="0"/>
              </a:rPr>
              <a:t> </a:t>
            </a:r>
            <a:r>
              <a:rPr lang="ru-RU" sz="3400" b="1" dirty="0" err="1">
                <a:latin typeface="Times New Roman" pitchFamily="18" charset="0"/>
                <a:cs typeface="Times New Roman" pitchFamily="18" charset="0"/>
              </a:rPr>
              <a:t>елементи</a:t>
            </a:r>
            <a:r>
              <a:rPr lang="ru-RU" sz="3400" b="1"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платники</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податку</a:t>
            </a:r>
            <a:r>
              <a:rPr lang="ru-RU" sz="3400"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об'єкт</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оподаткування</a:t>
            </a:r>
            <a:r>
              <a:rPr lang="ru-RU" sz="3400"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база </a:t>
            </a:r>
            <a:r>
              <a:rPr lang="ru-RU" sz="3400" dirty="0" err="1">
                <a:latin typeface="Times New Roman" pitchFamily="18" charset="0"/>
                <a:cs typeface="Times New Roman" pitchFamily="18" charset="0"/>
              </a:rPr>
              <a:t>оподаткування</a:t>
            </a:r>
            <a:r>
              <a:rPr lang="ru-RU" sz="3400"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ставка </a:t>
            </a:r>
            <a:r>
              <a:rPr lang="ru-RU" sz="3400" dirty="0" err="1">
                <a:latin typeface="Times New Roman" pitchFamily="18" charset="0"/>
                <a:cs typeface="Times New Roman" pitchFamily="18" charset="0"/>
              </a:rPr>
              <a:t>податку</a:t>
            </a:r>
            <a:r>
              <a:rPr lang="ru-RU" sz="3400"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порядок </a:t>
            </a:r>
            <a:r>
              <a:rPr lang="ru-RU" sz="3400" dirty="0" err="1">
                <a:latin typeface="Times New Roman" pitchFamily="18" charset="0"/>
                <a:cs typeface="Times New Roman" pitchFamily="18" charset="0"/>
              </a:rPr>
              <a:t>обчислення</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податку</a:t>
            </a:r>
            <a:r>
              <a:rPr lang="ru-RU" sz="3400"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податковий</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період</a:t>
            </a:r>
            <a:r>
              <a:rPr lang="ru-RU" sz="3400"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строк </a:t>
            </a:r>
            <a:r>
              <a:rPr lang="ru-RU" sz="3400" dirty="0">
                <a:latin typeface="Times New Roman" pitchFamily="18" charset="0"/>
                <a:cs typeface="Times New Roman" pitchFamily="18" charset="0"/>
              </a:rPr>
              <a:t>та порядок </a:t>
            </a:r>
            <a:r>
              <a:rPr lang="ru-RU" sz="3400" dirty="0" err="1">
                <a:latin typeface="Times New Roman" pitchFamily="18" charset="0"/>
                <a:cs typeface="Times New Roman" pitchFamily="18" charset="0"/>
              </a:rPr>
              <a:t>сплати</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податку</a:t>
            </a:r>
            <a:r>
              <a:rPr lang="ru-RU" sz="3400"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строк </a:t>
            </a:r>
            <a:r>
              <a:rPr lang="ru-RU" sz="3400" dirty="0">
                <a:latin typeface="Times New Roman" pitchFamily="18" charset="0"/>
                <a:cs typeface="Times New Roman" pitchFamily="18" charset="0"/>
              </a:rPr>
              <a:t>та порядок </a:t>
            </a:r>
            <a:r>
              <a:rPr lang="ru-RU" sz="3400" dirty="0" err="1">
                <a:latin typeface="Times New Roman" pitchFamily="18" charset="0"/>
                <a:cs typeface="Times New Roman" pitchFamily="18" charset="0"/>
              </a:rPr>
              <a:t>подання</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звітності</a:t>
            </a:r>
            <a:r>
              <a:rPr lang="ru-RU" sz="3400" dirty="0">
                <a:latin typeface="Times New Roman" pitchFamily="18" charset="0"/>
                <a:cs typeface="Times New Roman" pitchFamily="18" charset="0"/>
              </a:rPr>
              <a:t> про </a:t>
            </a:r>
            <a:r>
              <a:rPr lang="ru-RU" sz="3400" dirty="0" err="1">
                <a:latin typeface="Times New Roman" pitchFamily="18" charset="0"/>
                <a:cs typeface="Times New Roman" pitchFamily="18" charset="0"/>
              </a:rPr>
              <a:t>обчислення</a:t>
            </a:r>
            <a:r>
              <a:rPr lang="ru-RU" sz="3400" dirty="0">
                <a:latin typeface="Times New Roman" pitchFamily="18" charset="0"/>
                <a:cs typeface="Times New Roman" pitchFamily="18" charset="0"/>
              </a:rPr>
              <a:t> і </a:t>
            </a:r>
            <a:r>
              <a:rPr lang="ru-RU" sz="3400" dirty="0" err="1">
                <a:latin typeface="Times New Roman" pitchFamily="18" charset="0"/>
                <a:cs typeface="Times New Roman" pitchFamily="18" charset="0"/>
              </a:rPr>
              <a:t>сплату</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податку</a:t>
            </a:r>
            <a:r>
              <a:rPr lang="ru-RU" sz="3400" dirty="0">
                <a:latin typeface="Times New Roman" pitchFamily="18" charset="0"/>
                <a:cs typeface="Times New Roman" pitchFamily="18" charset="0"/>
              </a:rPr>
              <a:t>.</a:t>
            </a:r>
          </a:p>
          <a:p>
            <a:pPr marL="0" indent="450850">
              <a:buNone/>
            </a:pPr>
            <a:r>
              <a:rPr lang="ru-RU" sz="3400" b="1" dirty="0" smtClean="0">
                <a:latin typeface="Times New Roman" pitchFamily="18" charset="0"/>
                <a:cs typeface="Times New Roman" pitchFamily="18" charset="0"/>
              </a:rPr>
              <a:t>До </a:t>
            </a:r>
            <a:r>
              <a:rPr lang="ru-RU" sz="3400" b="1" dirty="0" err="1">
                <a:latin typeface="Times New Roman" pitchFamily="18" charset="0"/>
                <a:cs typeface="Times New Roman" pitchFamily="18" charset="0"/>
              </a:rPr>
              <a:t>загальнодержавних</a:t>
            </a:r>
            <a:r>
              <a:rPr lang="ru-RU" sz="3400" b="1" dirty="0">
                <a:latin typeface="Times New Roman" pitchFamily="18" charset="0"/>
                <a:cs typeface="Times New Roman" pitchFamily="18" charset="0"/>
              </a:rPr>
              <a:t> </a:t>
            </a:r>
            <a:r>
              <a:rPr lang="ru-RU" sz="3400" b="1" dirty="0" err="1">
                <a:latin typeface="Times New Roman" pitchFamily="18" charset="0"/>
                <a:cs typeface="Times New Roman" pitchFamily="18" charset="0"/>
              </a:rPr>
              <a:t>податків</a:t>
            </a:r>
            <a:r>
              <a:rPr lang="ru-RU" sz="3400" b="1" dirty="0">
                <a:latin typeface="Times New Roman" pitchFamily="18" charset="0"/>
                <a:cs typeface="Times New Roman" pitchFamily="18" charset="0"/>
              </a:rPr>
              <a:t> належать:</a:t>
            </a:r>
          </a:p>
          <a:p>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податок</a:t>
            </a:r>
            <a:r>
              <a:rPr lang="ru-RU" sz="3400" dirty="0">
                <a:latin typeface="Times New Roman" pitchFamily="18" charset="0"/>
                <a:cs typeface="Times New Roman" pitchFamily="18" charset="0"/>
              </a:rPr>
              <a:t> на </a:t>
            </a:r>
            <a:r>
              <a:rPr lang="ru-RU" sz="3400" dirty="0" err="1">
                <a:latin typeface="Times New Roman" pitchFamily="18" charset="0"/>
                <a:cs typeface="Times New Roman" pitchFamily="18" charset="0"/>
              </a:rPr>
              <a:t>прибуток</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підприємств</a:t>
            </a:r>
            <a:r>
              <a:rPr lang="ru-RU" sz="3400"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податок</a:t>
            </a:r>
            <a:r>
              <a:rPr lang="ru-RU" sz="3400" dirty="0">
                <a:latin typeface="Times New Roman" pitchFamily="18" charset="0"/>
                <a:cs typeface="Times New Roman" pitchFamily="18" charset="0"/>
              </a:rPr>
              <a:t> на доходи </a:t>
            </a:r>
            <a:r>
              <a:rPr lang="ru-RU" sz="3400" dirty="0" err="1">
                <a:latin typeface="Times New Roman" pitchFamily="18" charset="0"/>
                <a:cs typeface="Times New Roman" pitchFamily="18" charset="0"/>
              </a:rPr>
              <a:t>фізичних</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осіб</a:t>
            </a:r>
            <a:r>
              <a:rPr lang="ru-RU" sz="3400"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податок</a:t>
            </a:r>
            <a:r>
              <a:rPr lang="ru-RU" sz="3400" dirty="0">
                <a:latin typeface="Times New Roman" pitchFamily="18" charset="0"/>
                <a:cs typeface="Times New Roman" pitchFamily="18" charset="0"/>
              </a:rPr>
              <a:t> на </a:t>
            </a:r>
            <a:r>
              <a:rPr lang="ru-RU" sz="3400" dirty="0" err="1">
                <a:latin typeface="Times New Roman" pitchFamily="18" charset="0"/>
                <a:cs typeface="Times New Roman" pitchFamily="18" charset="0"/>
              </a:rPr>
              <a:t>додану</a:t>
            </a:r>
            <a:r>
              <a:rPr lang="ru-RU" sz="3400" dirty="0">
                <a:latin typeface="Times New Roman" pitchFamily="18" charset="0"/>
                <a:cs typeface="Times New Roman" pitchFamily="18" charset="0"/>
              </a:rPr>
              <a:t> </a:t>
            </a:r>
            <a:r>
              <a:rPr lang="ru-RU" sz="3400" dirty="0" err="1" smtClean="0">
                <a:latin typeface="Times New Roman" pitchFamily="18" charset="0"/>
                <a:cs typeface="Times New Roman" pitchFamily="18" charset="0"/>
              </a:rPr>
              <a:t>вартість</a:t>
            </a:r>
            <a:r>
              <a:rPr lang="ru-RU" sz="3400" dirty="0" smtClean="0">
                <a:latin typeface="Times New Roman" pitchFamily="18" charset="0"/>
                <a:cs typeface="Times New Roman" pitchFamily="18" charset="0"/>
              </a:rPr>
              <a:t>.</a:t>
            </a:r>
          </a:p>
          <a:p>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акцизний</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податок</a:t>
            </a:r>
            <a:r>
              <a:rPr lang="ru-RU" sz="3400" dirty="0" smtClean="0">
                <a:latin typeface="Times New Roman" pitchFamily="18" charset="0"/>
                <a:cs typeface="Times New Roman" pitchFamily="18" charset="0"/>
              </a:rPr>
              <a:t>;</a:t>
            </a:r>
          </a:p>
          <a:p>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екологічний</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податок</a:t>
            </a:r>
            <a:r>
              <a:rPr lang="ru-RU" sz="3400" dirty="0">
                <a:latin typeface="Times New Roman" pitchFamily="18" charset="0"/>
                <a:cs typeface="Times New Roman" pitchFamily="18" charset="0"/>
              </a:rPr>
              <a:t>;</a:t>
            </a:r>
          </a:p>
          <a:p>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рентна</a:t>
            </a:r>
            <a:r>
              <a:rPr lang="ru-RU" sz="3400" dirty="0">
                <a:latin typeface="Times New Roman" pitchFamily="18" charset="0"/>
                <a:cs typeface="Times New Roman" pitchFamily="18" charset="0"/>
              </a:rPr>
              <a:t> плата;</a:t>
            </a:r>
          </a:p>
          <a:p>
            <a:r>
              <a:rPr lang="ru-RU" sz="3400" dirty="0" err="1" smtClean="0">
                <a:latin typeface="Times New Roman" pitchFamily="18" charset="0"/>
                <a:cs typeface="Times New Roman" pitchFamily="18" charset="0"/>
              </a:rPr>
              <a:t>мито</a:t>
            </a:r>
            <a:endParaRPr lang="ru-RU" sz="3400" dirty="0">
              <a:latin typeface="Times New Roman" pitchFamily="18" charset="0"/>
              <a:cs typeface="Times New Roman" pitchFamily="18" charset="0"/>
            </a:endParaRPr>
          </a:p>
          <a:p>
            <a:pPr marL="0" indent="0">
              <a:buNone/>
            </a:pPr>
            <a:r>
              <a:rPr lang="ru-RU" sz="3400" b="1" dirty="0" smtClean="0">
                <a:latin typeface="Times New Roman" pitchFamily="18" charset="0"/>
                <a:cs typeface="Times New Roman" pitchFamily="18" charset="0"/>
              </a:rPr>
              <a:t>         До </a:t>
            </a:r>
            <a:r>
              <a:rPr lang="ru-RU" sz="3400" b="1" dirty="0" err="1">
                <a:latin typeface="Times New Roman" pitchFamily="18" charset="0"/>
                <a:cs typeface="Times New Roman" pitchFamily="18" charset="0"/>
              </a:rPr>
              <a:t>місцевих</a:t>
            </a:r>
            <a:r>
              <a:rPr lang="ru-RU" sz="3400" b="1" dirty="0">
                <a:latin typeface="Times New Roman" pitchFamily="18" charset="0"/>
                <a:cs typeface="Times New Roman" pitchFamily="18" charset="0"/>
              </a:rPr>
              <a:t> </a:t>
            </a:r>
            <a:r>
              <a:rPr lang="ru-RU" sz="3400" b="1" dirty="0" err="1">
                <a:latin typeface="Times New Roman" pitchFamily="18" charset="0"/>
                <a:cs typeface="Times New Roman" pitchFamily="18" charset="0"/>
              </a:rPr>
              <a:t>податків</a:t>
            </a:r>
            <a:r>
              <a:rPr lang="ru-RU" sz="3400" b="1" dirty="0">
                <a:latin typeface="Times New Roman" pitchFamily="18" charset="0"/>
                <a:cs typeface="Times New Roman" pitchFamily="18" charset="0"/>
              </a:rPr>
              <a:t> </a:t>
            </a:r>
            <a:r>
              <a:rPr lang="ru-RU" sz="3400" b="1" dirty="0" smtClean="0">
                <a:latin typeface="Times New Roman" pitchFamily="18" charset="0"/>
                <a:cs typeface="Times New Roman" pitchFamily="18" charset="0"/>
              </a:rPr>
              <a:t>належать:</a:t>
            </a:r>
          </a:p>
          <a:p>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податок</a:t>
            </a:r>
            <a:r>
              <a:rPr lang="ru-RU" sz="3400" dirty="0">
                <a:latin typeface="Times New Roman" pitchFamily="18" charset="0"/>
                <a:cs typeface="Times New Roman" pitchFamily="18" charset="0"/>
              </a:rPr>
              <a:t> на </a:t>
            </a:r>
            <a:r>
              <a:rPr lang="ru-RU" sz="3400" dirty="0" err="1">
                <a:latin typeface="Times New Roman" pitchFamily="18" charset="0"/>
                <a:cs typeface="Times New Roman" pitchFamily="18" charset="0"/>
              </a:rPr>
              <a:t>майно</a:t>
            </a:r>
            <a:r>
              <a:rPr lang="ru-RU" sz="3400" dirty="0">
                <a:latin typeface="Times New Roman" pitchFamily="18" charset="0"/>
                <a:cs typeface="Times New Roman" pitchFamily="18" charset="0"/>
              </a:rPr>
              <a:t>;</a:t>
            </a:r>
          </a:p>
          <a:p>
            <a:r>
              <a:rPr lang="ru-RU" sz="3400" dirty="0" err="1" smtClean="0">
                <a:latin typeface="Times New Roman" pitchFamily="18" charset="0"/>
                <a:cs typeface="Times New Roman" pitchFamily="18" charset="0"/>
              </a:rPr>
              <a:t>єдиний</a:t>
            </a:r>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податок</a:t>
            </a:r>
            <a:r>
              <a:rPr lang="ru-RU" sz="3400" dirty="0">
                <a:latin typeface="Times New Roman" pitchFamily="18" charset="0"/>
                <a:cs typeface="Times New Roman" pitchFamily="18" charset="0"/>
              </a:rPr>
              <a:t>.</a:t>
            </a:r>
          </a:p>
          <a:p>
            <a:pPr marL="0" indent="0">
              <a:buNone/>
            </a:pPr>
            <a:r>
              <a:rPr lang="ru-RU" sz="3400" b="1" dirty="0" smtClean="0">
                <a:latin typeface="Times New Roman" pitchFamily="18" charset="0"/>
                <a:cs typeface="Times New Roman" pitchFamily="18" charset="0"/>
              </a:rPr>
              <a:t>        До </a:t>
            </a:r>
            <a:r>
              <a:rPr lang="ru-RU" sz="3400" b="1" dirty="0" err="1">
                <a:latin typeface="Times New Roman" pitchFamily="18" charset="0"/>
                <a:cs typeface="Times New Roman" pitchFamily="18" charset="0"/>
              </a:rPr>
              <a:t>місцевих</a:t>
            </a:r>
            <a:r>
              <a:rPr lang="ru-RU" sz="3400" b="1" dirty="0">
                <a:latin typeface="Times New Roman" pitchFamily="18" charset="0"/>
                <a:cs typeface="Times New Roman" pitchFamily="18" charset="0"/>
              </a:rPr>
              <a:t> </a:t>
            </a:r>
            <a:r>
              <a:rPr lang="ru-RU" sz="3400" b="1" dirty="0" err="1">
                <a:latin typeface="Times New Roman" pitchFamily="18" charset="0"/>
                <a:cs typeface="Times New Roman" pitchFamily="18" charset="0"/>
              </a:rPr>
              <a:t>зборів</a:t>
            </a:r>
            <a:r>
              <a:rPr lang="ru-RU" sz="3400" b="1" dirty="0">
                <a:latin typeface="Times New Roman" pitchFamily="18" charset="0"/>
                <a:cs typeface="Times New Roman" pitchFamily="18" charset="0"/>
              </a:rPr>
              <a:t> належать:</a:t>
            </a:r>
          </a:p>
          <a:p>
            <a:r>
              <a:rPr lang="ru-RU" sz="3400" dirty="0" err="1" smtClean="0">
                <a:latin typeface="Times New Roman" pitchFamily="18" charset="0"/>
                <a:cs typeface="Times New Roman" pitchFamily="18" charset="0"/>
              </a:rPr>
              <a:t>збір</a:t>
            </a:r>
            <a:r>
              <a:rPr lang="ru-RU" sz="3400" dirty="0" smtClean="0">
                <a:latin typeface="Times New Roman" pitchFamily="18" charset="0"/>
                <a:cs typeface="Times New Roman" pitchFamily="18" charset="0"/>
              </a:rPr>
              <a:t> </a:t>
            </a:r>
            <a:r>
              <a:rPr lang="ru-RU" sz="3400" dirty="0">
                <a:latin typeface="Times New Roman" pitchFamily="18" charset="0"/>
                <a:cs typeface="Times New Roman" pitchFamily="18" charset="0"/>
              </a:rPr>
              <a:t>за </a:t>
            </a:r>
            <a:r>
              <a:rPr lang="ru-RU" sz="3400" dirty="0" err="1">
                <a:latin typeface="Times New Roman" pitchFamily="18" charset="0"/>
                <a:cs typeface="Times New Roman" pitchFamily="18" charset="0"/>
              </a:rPr>
              <a:t>місця</a:t>
            </a:r>
            <a:r>
              <a:rPr lang="ru-RU" sz="3400" dirty="0">
                <a:latin typeface="Times New Roman" pitchFamily="18" charset="0"/>
                <a:cs typeface="Times New Roman" pitchFamily="18" charset="0"/>
              </a:rPr>
              <a:t> для </a:t>
            </a:r>
            <a:r>
              <a:rPr lang="ru-RU" sz="3400" dirty="0" err="1">
                <a:latin typeface="Times New Roman" pitchFamily="18" charset="0"/>
                <a:cs typeface="Times New Roman" pitchFamily="18" charset="0"/>
              </a:rPr>
              <a:t>паркування</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транспортних</a:t>
            </a:r>
            <a:r>
              <a:rPr lang="ru-RU" sz="3400" dirty="0">
                <a:latin typeface="Times New Roman" pitchFamily="18" charset="0"/>
                <a:cs typeface="Times New Roman" pitchFamily="18" charset="0"/>
              </a:rPr>
              <a:t> </a:t>
            </a:r>
            <a:r>
              <a:rPr lang="ru-RU" sz="3400" dirty="0" err="1">
                <a:latin typeface="Times New Roman" pitchFamily="18" charset="0"/>
                <a:cs typeface="Times New Roman" pitchFamily="18" charset="0"/>
              </a:rPr>
              <a:t>засобів</a:t>
            </a:r>
            <a:r>
              <a:rPr lang="ru-RU" sz="3400" dirty="0">
                <a:latin typeface="Times New Roman" pitchFamily="18" charset="0"/>
                <a:cs typeface="Times New Roman" pitchFamily="18" charset="0"/>
              </a:rPr>
              <a:t>;</a:t>
            </a:r>
          </a:p>
          <a:p>
            <a:r>
              <a:rPr lang="ru-RU" sz="3400" dirty="0" err="1" smtClean="0">
                <a:latin typeface="Times New Roman" pitchFamily="18" charset="0"/>
                <a:cs typeface="Times New Roman" pitchFamily="18" charset="0"/>
              </a:rPr>
              <a:t>туристичний</a:t>
            </a:r>
            <a:r>
              <a:rPr lang="ru-RU" sz="3400" dirty="0" smtClean="0">
                <a:latin typeface="Times New Roman" pitchFamily="18" charset="0"/>
                <a:cs typeface="Times New Roman" pitchFamily="18" charset="0"/>
              </a:rPr>
              <a:t> </a:t>
            </a:r>
            <a:r>
              <a:rPr lang="ru-RU" sz="3400" dirty="0" err="1">
                <a:latin typeface="Times New Roman" pitchFamily="18" charset="0"/>
                <a:cs typeface="Times New Roman" pitchFamily="18" charset="0"/>
              </a:rPr>
              <a:t>збір</a:t>
            </a:r>
            <a:r>
              <a:rPr lang="ru-RU" sz="3400" dirty="0">
                <a:latin typeface="Times New Roman" pitchFamily="18" charset="0"/>
                <a:cs typeface="Times New Roman" pitchFamily="18" charset="0"/>
              </a:rPr>
              <a:t>.</a:t>
            </a:r>
          </a:p>
          <a:p>
            <a:endParaRPr lang="uk-UA" dirty="0"/>
          </a:p>
        </p:txBody>
      </p:sp>
    </p:spTree>
    <p:extLst>
      <p:ext uri="{BB962C8B-B14F-4D97-AF65-F5344CB8AC3E}">
        <p14:creationId xmlns:p14="http://schemas.microsoft.com/office/powerpoint/2010/main" val="48404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260648"/>
            <a:ext cx="8784976" cy="6480720"/>
          </a:xfrm>
        </p:spPr>
        <p:txBody>
          <a:bodyPr>
            <a:normAutofit fontScale="55000" lnSpcReduction="20000"/>
          </a:bodyPr>
          <a:lstStyle/>
          <a:p>
            <a:pPr marL="0" indent="450850" algn="just">
              <a:buNone/>
            </a:pPr>
            <a:r>
              <a:rPr lang="uk-UA" b="1" dirty="0" err="1" smtClean="0">
                <a:latin typeface="Times New Roman" pitchFamily="18" charset="0"/>
                <a:cs typeface="Times New Roman" pitchFamily="18" charset="0"/>
              </a:rPr>
              <a:t>Недискреційна</a:t>
            </a:r>
            <a:r>
              <a:rPr lang="uk-UA" b="1" dirty="0" smtClean="0">
                <a:latin typeface="Times New Roman" pitchFamily="18" charset="0"/>
                <a:cs typeface="Times New Roman" pitchFamily="18" charset="0"/>
              </a:rPr>
              <a:t> фіскальна політика (</a:t>
            </a:r>
            <a:r>
              <a:rPr lang="uk-UA" b="1" dirty="0" err="1" smtClean="0">
                <a:latin typeface="Times New Roman" pitchFamily="18" charset="0"/>
                <a:cs typeface="Times New Roman" pitchFamily="18" charset="0"/>
              </a:rPr>
              <a:t>політика</a:t>
            </a:r>
            <a:r>
              <a:rPr lang="uk-UA" b="1" dirty="0" smtClean="0">
                <a:latin typeface="Times New Roman" pitchFamily="18" charset="0"/>
                <a:cs typeface="Times New Roman" pitchFamily="18" charset="0"/>
              </a:rPr>
              <a:t> вбудованих стабілізаторів)</a:t>
            </a:r>
            <a:r>
              <a:rPr lang="uk-UA" dirty="0" smtClean="0">
                <a:latin typeface="Times New Roman" pitchFamily="18" charset="0"/>
                <a:cs typeface="Times New Roman" pitchFamily="18" charset="0"/>
              </a:rPr>
              <a:t> – фіскальна політика, що здійснюється без участі державних органів, автоматично, завдяки тому, що величина податкових надходжень до бюджету прямо залежить від рівня ВНП навіть за стабільних податкових ставок. </a:t>
            </a:r>
          </a:p>
          <a:p>
            <a:pPr marL="0" indent="450850" algn="just">
              <a:buNone/>
            </a:pPr>
            <a:r>
              <a:rPr lang="uk-UA" dirty="0" smtClean="0">
                <a:latin typeface="Times New Roman" pitchFamily="18" charset="0"/>
                <a:cs typeface="Times New Roman" pitchFamily="18" charset="0"/>
              </a:rPr>
              <a:t>В періоди перевищення сукупного попиту над потенційним ВВП доцільним є його зменшення, чого можна досягти через збільшення податків. У випадку різкого зменшення обсягів сукупного попиту варто зменшувати податки для досягнення попереднього стану. </a:t>
            </a:r>
          </a:p>
          <a:p>
            <a:pPr marL="0" indent="450850" algn="just">
              <a:buNone/>
            </a:pPr>
            <a:r>
              <a:rPr lang="uk-UA" dirty="0" smtClean="0">
                <a:latin typeface="Times New Roman" pitchFamily="18" charset="0"/>
                <a:cs typeface="Times New Roman" pitchFamily="18" charset="0"/>
              </a:rPr>
              <a:t>Політика вбудованих стабілізаторів ґрунтується на пропорційній залежності величини податків від ВВП і оберненій залежності ВВП від величини податків. Схожу дію мають і деякі трансфертні виплати – допомога безробітним чи малозабезпеченим. Втім, використання автоматичних стабілізаторів не гарантує уникнення економіки від значних коливань – воно може лише зменшити та вповільнити їх. Для регулювання економіки у випадку кризи використовують дискреційну політику. Мультиплікатор видатків – коефіцієнт, який показує відношення між зміною реального ВНП і початковою зміною сукупних видатків. </a:t>
            </a:r>
          </a:p>
          <a:p>
            <a:pPr marL="0" indent="450850" algn="just">
              <a:buNone/>
            </a:pPr>
            <a:r>
              <a:rPr lang="uk-UA" dirty="0" smtClean="0">
                <a:latin typeface="Times New Roman" pitchFamily="18" charset="0"/>
                <a:cs typeface="Times New Roman" pitchFamily="18" charset="0"/>
              </a:rPr>
              <a:t>Ефект мультиплікатора – це багаторазовий вплив, який зміна державних видатків чинить на сукупний суспільний продукт, в результаті чого первісна зміна примножується. Мультиплікативний ефект властивий усім видаткам – споживчим, державним закупкам, інвестиціям та чистому експорту. Мультиплікативний ефект означає, що якщо хоча б один з елементів сукупних видатків зміниться на одну гривню, то це викличе зміну сукупного доходу більше ніж на одну гривню. Мультиплікатор державних видатків – це числовий коефіцієнт, який показує, на скільки виросте національний дохід при даному збільшенні сукупних видатків. Його можна обчислити за формулою:</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808761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260648"/>
            <a:ext cx="8229600" cy="4525963"/>
          </a:xfrm>
        </p:spPr>
        <p:txBody>
          <a:bodyPr/>
          <a:lstStyle/>
          <a:p>
            <a:pPr marL="0" indent="0">
              <a:buNone/>
            </a:pPr>
            <a:endParaRPr lang="uk-UA"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32656"/>
            <a:ext cx="8208912" cy="3506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5853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16632"/>
            <a:ext cx="8712968" cy="5472608"/>
          </a:xfrm>
        </p:spPr>
        <p:txBody>
          <a:bodyPr>
            <a:normAutofit fontScale="47500" lnSpcReduction="20000"/>
          </a:bodyPr>
          <a:lstStyle/>
          <a:p>
            <a:pPr marL="0" indent="0">
              <a:buNone/>
            </a:pPr>
            <a:r>
              <a:rPr lang="uk-UA" sz="3400" b="0" i="0" dirty="0" smtClean="0">
                <a:solidFill>
                  <a:srgbClr val="000000"/>
                </a:solidFill>
                <a:effectLst/>
                <a:latin typeface="Times New Roman" pitchFamily="18" charset="0"/>
                <a:cs typeface="Times New Roman" pitchFamily="18" charset="0"/>
              </a:rPr>
              <a:t>Мультиплікатор залежить від факторів, які впливають на сукупні</a:t>
            </a:r>
            <a:br>
              <a:rPr lang="uk-UA" sz="3400" b="0" i="0" dirty="0" smtClean="0">
                <a:solidFill>
                  <a:srgbClr val="000000"/>
                </a:solidFill>
                <a:effectLst/>
                <a:latin typeface="Times New Roman" pitchFamily="18" charset="0"/>
                <a:cs typeface="Times New Roman" pitchFamily="18" charset="0"/>
              </a:rPr>
            </a:br>
            <a:r>
              <a:rPr lang="uk-UA" sz="3400" b="0" i="0" dirty="0" smtClean="0">
                <a:solidFill>
                  <a:srgbClr val="000000"/>
                </a:solidFill>
                <a:effectLst/>
                <a:latin typeface="Times New Roman" pitchFamily="18" charset="0"/>
                <a:cs typeface="Times New Roman" pitchFamily="18" charset="0"/>
              </a:rPr>
              <a:t>видатки, насамперед від граничної схильності до споживання, його розраховують як для закритої, так і для відкритої економіки.</a:t>
            </a:r>
            <a:br>
              <a:rPr lang="uk-UA" sz="3400" b="0" i="0" dirty="0" smtClean="0">
                <a:solidFill>
                  <a:srgbClr val="000000"/>
                </a:solidFill>
                <a:effectLst/>
                <a:latin typeface="Times New Roman" pitchFamily="18" charset="0"/>
                <a:cs typeface="Times New Roman" pitchFamily="18" charset="0"/>
              </a:rPr>
            </a:br>
            <a:r>
              <a:rPr lang="uk-UA" sz="3400" b="0" i="0" dirty="0" smtClean="0">
                <a:solidFill>
                  <a:srgbClr val="000000"/>
                </a:solidFill>
                <a:effectLst/>
                <a:latin typeface="Times New Roman" pitchFamily="18" charset="0"/>
                <a:cs typeface="Times New Roman" pitchFamily="18" charset="0"/>
              </a:rPr>
              <a:t>Чому бюджетно-податкова політика створює мультиплікативний ефект на</a:t>
            </a:r>
            <a:br>
              <a:rPr lang="uk-UA" sz="3400" b="0" i="0" dirty="0" smtClean="0">
                <a:solidFill>
                  <a:srgbClr val="000000"/>
                </a:solidFill>
                <a:effectLst/>
                <a:latin typeface="Times New Roman" pitchFamily="18" charset="0"/>
                <a:cs typeface="Times New Roman" pitchFamily="18" charset="0"/>
              </a:rPr>
            </a:br>
            <a:r>
              <a:rPr lang="uk-UA" sz="3400" b="0" i="0" dirty="0" smtClean="0">
                <a:solidFill>
                  <a:srgbClr val="000000"/>
                </a:solidFill>
                <a:effectLst/>
                <a:latin typeface="Times New Roman" pitchFamily="18" charset="0"/>
                <a:cs typeface="Times New Roman" pitchFamily="18" charset="0"/>
              </a:rPr>
              <a:t>доход? Причина полягає в тому, що, у відповідності із функцією споживання, вищий рівень доходу призводить до вищого рівня споживання. Оскільки</a:t>
            </a:r>
            <a:br>
              <a:rPr lang="uk-UA" sz="3400" b="0" i="0" dirty="0" smtClean="0">
                <a:solidFill>
                  <a:srgbClr val="000000"/>
                </a:solidFill>
                <a:effectLst/>
                <a:latin typeface="Times New Roman" pitchFamily="18" charset="0"/>
                <a:cs typeface="Times New Roman" pitchFamily="18" charset="0"/>
              </a:rPr>
            </a:br>
            <a:r>
              <a:rPr lang="uk-UA" sz="3400" b="0" i="0" dirty="0" smtClean="0">
                <a:solidFill>
                  <a:srgbClr val="000000"/>
                </a:solidFill>
                <a:effectLst/>
                <a:latin typeface="Times New Roman" pitchFamily="18" charset="0"/>
                <a:cs typeface="Times New Roman" pitchFamily="18" charset="0"/>
              </a:rPr>
              <a:t>зростання державних витрат збільшує доход, це також збільшує рівень</a:t>
            </a:r>
            <a:br>
              <a:rPr lang="uk-UA" sz="3400" b="0" i="0" dirty="0" smtClean="0">
                <a:solidFill>
                  <a:srgbClr val="000000"/>
                </a:solidFill>
                <a:effectLst/>
                <a:latin typeface="Times New Roman" pitchFamily="18" charset="0"/>
                <a:cs typeface="Times New Roman" pitchFamily="18" charset="0"/>
              </a:rPr>
            </a:br>
            <a:r>
              <a:rPr lang="uk-UA" sz="3400" b="0" i="0" dirty="0" smtClean="0">
                <a:solidFill>
                  <a:srgbClr val="000000"/>
                </a:solidFill>
                <a:effectLst/>
                <a:latin typeface="Times New Roman" pitchFamily="18" charset="0"/>
                <a:cs typeface="Times New Roman" pitchFamily="18" charset="0"/>
              </a:rPr>
              <a:t>споживання, що, у свою чергу, сприяє подальшому зростанню доходу і, відповідно, подальшому збільшенню рівня споживання, і т.д. Ось чому зростання державних видатків призводить до більшого зростання доходу.</a:t>
            </a:r>
            <a:br>
              <a:rPr lang="uk-UA" sz="3400" b="0" i="0" dirty="0" smtClean="0">
                <a:solidFill>
                  <a:srgbClr val="000000"/>
                </a:solidFill>
                <a:effectLst/>
                <a:latin typeface="Times New Roman" pitchFamily="18" charset="0"/>
                <a:cs typeface="Times New Roman" pitchFamily="18" charset="0"/>
              </a:rPr>
            </a:br>
            <a:r>
              <a:rPr lang="uk-UA" sz="3400" b="0" i="0" dirty="0" smtClean="0">
                <a:solidFill>
                  <a:srgbClr val="000000"/>
                </a:solidFill>
                <a:effectLst/>
                <a:latin typeface="Times New Roman" pitchFamily="18" charset="0"/>
                <a:cs typeface="Times New Roman" pitchFamily="18" charset="0"/>
              </a:rPr>
              <a:t>Мультиплікатор діє двояко: або розширює доход, або звужує його. Це залежить від розширення чи звуження будь-якого компонента сукупного</a:t>
            </a:r>
            <a:br>
              <a:rPr lang="uk-UA" sz="3400" b="0" i="0" dirty="0" smtClean="0">
                <a:solidFill>
                  <a:srgbClr val="000000"/>
                </a:solidFill>
                <a:effectLst/>
                <a:latin typeface="Times New Roman" pitchFamily="18" charset="0"/>
                <a:cs typeface="Times New Roman" pitchFamily="18" charset="0"/>
              </a:rPr>
            </a:br>
            <a:r>
              <a:rPr lang="uk-UA" sz="3400" b="0" i="0" dirty="0" smtClean="0">
                <a:solidFill>
                  <a:srgbClr val="000000"/>
                </a:solidFill>
                <a:effectLst/>
                <a:latin typeface="Times New Roman" pitchFamily="18" charset="0"/>
                <a:cs typeface="Times New Roman" pitchFamily="18" charset="0"/>
              </a:rPr>
              <a:t>попиту. Відсутність рівноваги між передбачуваними інвестиціями і заощадженнями може призвести до таких двох негативних для функціонування економіки ефектів, як інфляція і дефляція.</a:t>
            </a:r>
            <a:br>
              <a:rPr lang="uk-UA" sz="3400" b="0" i="0" dirty="0" smtClean="0">
                <a:solidFill>
                  <a:srgbClr val="000000"/>
                </a:solidFill>
                <a:effectLst/>
                <a:latin typeface="Times New Roman" pitchFamily="18" charset="0"/>
                <a:cs typeface="Times New Roman" pitchFamily="18" charset="0"/>
              </a:rPr>
            </a:br>
            <a:r>
              <a:rPr lang="uk-UA" sz="3400" b="0" i="0" dirty="0" smtClean="0">
                <a:solidFill>
                  <a:srgbClr val="000000"/>
                </a:solidFill>
                <a:effectLst/>
                <a:latin typeface="Times New Roman" pitchFamily="18" charset="0"/>
                <a:cs typeface="Times New Roman" pitchFamily="18" charset="0"/>
              </a:rPr>
              <a:t>Мультиплікацію можуть викликати не тільки екзогенні (зовнішні) чинники (наприклад, державні асигнування), а й ендогенні (внутрішні) чинники. Це підтверджують такі нові види мультиплікатора, як мультиплікатор споживання, кредитний, податковий, банківський тощо.</a:t>
            </a:r>
            <a:br>
              <a:rPr lang="uk-UA" sz="3400" b="0" i="0" dirty="0" smtClean="0">
                <a:solidFill>
                  <a:srgbClr val="000000"/>
                </a:solidFill>
                <a:effectLst/>
                <a:latin typeface="Times New Roman" pitchFamily="18" charset="0"/>
                <a:cs typeface="Times New Roman" pitchFamily="18" charset="0"/>
              </a:rPr>
            </a:br>
            <a:r>
              <a:rPr lang="uk-UA" sz="3400" b="1" i="0" dirty="0" smtClean="0">
                <a:solidFill>
                  <a:srgbClr val="000000"/>
                </a:solidFill>
                <a:effectLst/>
                <a:latin typeface="Times New Roman" pitchFamily="18" charset="0"/>
                <a:cs typeface="Times New Roman" pitchFamily="18" charset="0"/>
              </a:rPr>
              <a:t>Податковий мультиплікатор. </a:t>
            </a:r>
            <a:r>
              <a:rPr lang="uk-UA" sz="3400" b="0" i="0" dirty="0" smtClean="0">
                <a:solidFill>
                  <a:srgbClr val="000000"/>
                </a:solidFill>
                <a:effectLst/>
                <a:latin typeface="Times New Roman" pitchFamily="18" charset="0"/>
                <a:cs typeface="Times New Roman" pitchFamily="18" charset="0"/>
              </a:rPr>
              <a:t>Через ефект мультиплікатора податки справляють значний вплив на рівень виробництва.</a:t>
            </a:r>
            <a:br>
              <a:rPr lang="uk-UA" sz="3400" b="0" i="0" dirty="0" smtClean="0">
                <a:solidFill>
                  <a:srgbClr val="000000"/>
                </a:solidFill>
                <a:effectLst/>
                <a:latin typeface="Times New Roman" pitchFamily="18" charset="0"/>
                <a:cs typeface="Times New Roman" pitchFamily="18" charset="0"/>
              </a:rPr>
            </a:br>
            <a:r>
              <a:rPr lang="uk-UA" sz="3400" b="0" i="0" dirty="0" smtClean="0">
                <a:solidFill>
                  <a:srgbClr val="000000"/>
                </a:solidFill>
                <a:effectLst/>
                <a:latin typeface="Times New Roman" pitchFamily="18" charset="0"/>
                <a:cs typeface="Times New Roman" pitchFamily="18" charset="0"/>
              </a:rPr>
              <a:t>В реальній ситуації частину збільшеного доходу громадян держава збирає разом з податками – що значно зменшує величину мультиплікатора. Таким чином, зміна величини податкових надходжень викликає зміну в обсязі сукупного попиту за формулою:</a:t>
            </a:r>
            <a:r>
              <a:rPr lang="uk-UA" sz="3400" dirty="0" smtClean="0">
                <a:latin typeface="Times New Roman" pitchFamily="18" charset="0"/>
                <a:cs typeface="Times New Roman" pitchFamily="18" charset="0"/>
              </a:rPr>
              <a:t> </a:t>
            </a:r>
            <a:r>
              <a:rPr lang="uk-UA" dirty="0" smtClean="0"/>
              <a:t/>
            </a:r>
            <a:br>
              <a:rPr lang="uk-UA" dirty="0" smtClean="0"/>
            </a:br>
            <a:endParaRPr lang="uk-UA" dirty="0"/>
          </a:p>
        </p:txBody>
      </p:sp>
    </p:spTree>
    <p:extLst>
      <p:ext uri="{BB962C8B-B14F-4D97-AF65-F5344CB8AC3E}">
        <p14:creationId xmlns:p14="http://schemas.microsoft.com/office/powerpoint/2010/main" val="15198186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332656"/>
            <a:ext cx="8712968" cy="5256584"/>
          </a:xfrm>
        </p:spPr>
        <p:txBody>
          <a:bodyPr/>
          <a:lstStyle/>
          <a:p>
            <a:endParaRPr lang="uk-U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404664"/>
            <a:ext cx="8640960" cy="4248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3820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116632"/>
            <a:ext cx="8928992" cy="6408712"/>
          </a:xfrm>
        </p:spPr>
        <p:txBody>
          <a:bodyPr>
            <a:normAutofit fontScale="40000" lnSpcReduction="20000"/>
          </a:bodyPr>
          <a:lstStyle/>
          <a:p>
            <a:pPr marL="0" indent="354013">
              <a:buNone/>
            </a:pPr>
            <a:r>
              <a:rPr lang="uk-UA" dirty="0" smtClean="0">
                <a:latin typeface="Times New Roman" pitchFamily="18" charset="0"/>
                <a:cs typeface="Times New Roman" pitchFamily="18" charset="0"/>
              </a:rPr>
              <a:t>Держава як економічний суб'єкт може здійснювати:</a:t>
            </a:r>
          </a:p>
          <a:p>
            <a:pPr marL="0" indent="354013">
              <a:buNone/>
            </a:pPr>
            <a:endParaRPr lang="uk-UA"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Бюджетно-податкову політику;</a:t>
            </a:r>
          </a:p>
          <a:p>
            <a:r>
              <a:rPr lang="uk-UA" dirty="0" err="1" smtClean="0">
                <a:latin typeface="Times New Roman" pitchFamily="18" charset="0"/>
                <a:cs typeface="Times New Roman" pitchFamily="18" charset="0"/>
              </a:rPr>
              <a:t>Грошово</a:t>
            </a:r>
            <a:r>
              <a:rPr lang="uk-UA" dirty="0" smtClean="0">
                <a:latin typeface="Times New Roman" pitchFamily="18" charset="0"/>
                <a:cs typeface="Times New Roman" pitchFamily="18" charset="0"/>
              </a:rPr>
              <a:t> - кредитну політику.</a:t>
            </a:r>
          </a:p>
          <a:p>
            <a:pPr marL="0" indent="449263" algn="just">
              <a:lnSpc>
                <a:spcPct val="170000"/>
              </a:lnSpc>
              <a:spcBef>
                <a:spcPts val="0"/>
              </a:spcBef>
              <a:buNone/>
            </a:pPr>
            <a:r>
              <a:rPr lang="uk-UA" b="1" dirty="0" smtClean="0">
                <a:latin typeface="Times New Roman" pitchFamily="18" charset="0"/>
                <a:cs typeface="Times New Roman" pitchFamily="18" charset="0"/>
              </a:rPr>
              <a:t>БЮДЖЕТНО - ПОДАТКОВА ПОЛІТИКА </a:t>
            </a:r>
            <a:r>
              <a:rPr lang="uk-UA" dirty="0" smtClean="0">
                <a:latin typeface="Times New Roman" pitchFamily="18" charset="0"/>
                <a:cs typeface="Times New Roman" pitchFamily="18" charset="0"/>
              </a:rPr>
              <a:t>– це заходи уряду, спрямовані на забезпечення повної зайнятості та виробництво </a:t>
            </a:r>
            <a:r>
              <a:rPr lang="uk-UA" dirty="0" err="1" smtClean="0">
                <a:latin typeface="Times New Roman" pitchFamily="18" charset="0"/>
                <a:cs typeface="Times New Roman" pitchFamily="18" charset="0"/>
              </a:rPr>
              <a:t>неінфляційного</a:t>
            </a:r>
            <a:r>
              <a:rPr lang="uk-UA" dirty="0" smtClean="0">
                <a:latin typeface="Times New Roman" pitchFamily="18" charset="0"/>
                <a:cs typeface="Times New Roman" pitchFamily="18" charset="0"/>
              </a:rPr>
              <a:t> ВВП шляхом зміни державних видатків, системи оподаткування та підходів до формування державного бюджету</a:t>
            </a:r>
          </a:p>
          <a:p>
            <a:pPr marL="0" indent="449263" algn="just">
              <a:lnSpc>
                <a:spcPct val="170000"/>
              </a:lnSpc>
              <a:spcBef>
                <a:spcPts val="0"/>
              </a:spcBef>
              <a:buNone/>
            </a:pPr>
            <a:r>
              <a:rPr lang="uk-UA" b="1" dirty="0" smtClean="0">
                <a:latin typeface="Times New Roman" pitchFamily="18" charset="0"/>
                <a:cs typeface="Times New Roman" pitchFamily="18" charset="0"/>
              </a:rPr>
              <a:t>ОСНОВНІ ФУНКЦІЇ ПОЛІТИКИ:</a:t>
            </a:r>
          </a:p>
          <a:p>
            <a:pPr algn="just">
              <a:lnSpc>
                <a:spcPct val="170000"/>
              </a:lnSpc>
              <a:spcBef>
                <a:spcPts val="0"/>
              </a:spcBef>
            </a:pPr>
            <a:r>
              <a:rPr lang="uk-UA" dirty="0" smtClean="0">
                <a:latin typeface="Times New Roman" pitchFamily="18" charset="0"/>
                <a:cs typeface="Times New Roman" pitchFamily="18" charset="0"/>
              </a:rPr>
              <a:t>Вплив на господарську ситуацію;</a:t>
            </a:r>
          </a:p>
          <a:p>
            <a:pPr algn="just">
              <a:lnSpc>
                <a:spcPct val="170000"/>
              </a:lnSpc>
              <a:spcBef>
                <a:spcPts val="0"/>
              </a:spcBef>
            </a:pPr>
            <a:r>
              <a:rPr lang="uk-UA" dirty="0" smtClean="0">
                <a:latin typeface="Times New Roman" pitchFamily="18" charset="0"/>
                <a:cs typeface="Times New Roman" pitchFamily="18" charset="0"/>
              </a:rPr>
              <a:t>Перерозподіл національного доходу</a:t>
            </a:r>
          </a:p>
          <a:p>
            <a:pPr algn="just">
              <a:lnSpc>
                <a:spcPct val="170000"/>
              </a:lnSpc>
              <a:spcBef>
                <a:spcPts val="0"/>
              </a:spcBef>
            </a:pPr>
            <a:r>
              <a:rPr lang="uk-UA" dirty="0" smtClean="0">
                <a:latin typeface="Times New Roman" pitchFamily="18" charset="0"/>
                <a:cs typeface="Times New Roman" pitchFamily="18" charset="0"/>
              </a:rPr>
              <a:t>Нагромадження необхідних ресурсів для фінансування соціальних програм</a:t>
            </a:r>
          </a:p>
          <a:p>
            <a:pPr marL="0" indent="449263" algn="just">
              <a:lnSpc>
                <a:spcPct val="170000"/>
              </a:lnSpc>
              <a:spcBef>
                <a:spcPts val="0"/>
              </a:spcBef>
              <a:buNone/>
            </a:pPr>
            <a:r>
              <a:rPr lang="uk-UA" dirty="0" smtClean="0">
                <a:latin typeface="Times New Roman" pitchFamily="18" charset="0"/>
                <a:cs typeface="Times New Roman" pitchFamily="18" charset="0"/>
              </a:rPr>
              <a:t>Головною складовою державних фінансів є державний бюджет, який розробляється з метою формування та використання фондів грошових ресурсів для задоволення потреб суспільства. </a:t>
            </a:r>
          </a:p>
          <a:p>
            <a:pPr marL="0" indent="449263" algn="just">
              <a:lnSpc>
                <a:spcPct val="170000"/>
              </a:lnSpc>
              <a:spcBef>
                <a:spcPts val="0"/>
              </a:spcBef>
              <a:buNone/>
            </a:pPr>
            <a:r>
              <a:rPr lang="uk-UA" dirty="0" smtClean="0">
                <a:latin typeface="Times New Roman" pitchFamily="18" charset="0"/>
                <a:cs typeface="Times New Roman" pitchFamily="18" charset="0"/>
              </a:rPr>
              <a:t>Як система грошових відносин державний бюджет являє щорічний баланс надходжень та видатків, який розробляють державні органи для активного впливу на економічні процеси та підвищення їх ефективності. </a:t>
            </a:r>
          </a:p>
          <a:p>
            <a:pPr marL="0" indent="0">
              <a:lnSpc>
                <a:spcPct val="170000"/>
              </a:lnSpc>
              <a:spcBef>
                <a:spcPts val="0"/>
              </a:spcBef>
              <a:buNone/>
            </a:pPr>
            <a:r>
              <a:rPr lang="uk-UA" dirty="0" smtClean="0">
                <a:latin typeface="Times New Roman" pitchFamily="18" charset="0"/>
                <a:cs typeface="Times New Roman" pitchFamily="18" charset="0"/>
              </a:rPr>
              <a:t>Бюджетна система, включає:</a:t>
            </a:r>
          </a:p>
          <a:p>
            <a:pPr>
              <a:lnSpc>
                <a:spcPct val="170000"/>
              </a:lnSpc>
              <a:spcBef>
                <a:spcPts val="0"/>
              </a:spcBef>
            </a:pPr>
            <a:r>
              <a:rPr lang="uk-UA" dirty="0" smtClean="0">
                <a:latin typeface="Times New Roman" pitchFamily="18" charset="0"/>
                <a:cs typeface="Times New Roman" pitchFamily="18" charset="0"/>
              </a:rPr>
              <a:t> державний бюджет;</a:t>
            </a:r>
          </a:p>
          <a:p>
            <a:pPr>
              <a:lnSpc>
                <a:spcPct val="170000"/>
              </a:lnSpc>
              <a:spcBef>
                <a:spcPts val="0"/>
              </a:spcBef>
            </a:pPr>
            <a:r>
              <a:rPr lang="uk-UA" dirty="0" smtClean="0">
                <a:latin typeface="Times New Roman" pitchFamily="18" charset="0"/>
                <a:cs typeface="Times New Roman" pitchFamily="18" charset="0"/>
              </a:rPr>
              <a:t>бюджети відповідних адміністративних одиниць.</a:t>
            </a:r>
          </a:p>
          <a:p>
            <a:pPr marL="0" indent="450850" algn="just">
              <a:lnSpc>
                <a:spcPct val="170000"/>
              </a:lnSpc>
              <a:spcBef>
                <a:spcPts val="0"/>
              </a:spcBef>
              <a:buNone/>
            </a:pPr>
            <a:r>
              <a:rPr lang="uk-UA" dirty="0" smtClean="0">
                <a:latin typeface="Times New Roman" pitchFamily="18" charset="0"/>
                <a:cs typeface="Times New Roman" pitchFamily="18" charset="0"/>
              </a:rPr>
              <a:t>Державний бюджет це головний фінансовий план країни, розпис доходів та видатків держави. Визначальними чинниками формування складу й обсягів доходів, форм їх мобілізації до державного й місцевих бюджетів є відносини власності, рівень соціально-економічного розвитку національної економіки та обсяг бюджетних видатків. </a:t>
            </a:r>
          </a:p>
        </p:txBody>
      </p:sp>
    </p:spTree>
    <p:extLst>
      <p:ext uri="{BB962C8B-B14F-4D97-AF65-F5344CB8AC3E}">
        <p14:creationId xmlns:p14="http://schemas.microsoft.com/office/powerpoint/2010/main" val="26720316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116632"/>
            <a:ext cx="8784976" cy="6264696"/>
          </a:xfrm>
        </p:spPr>
        <p:txBody>
          <a:bodyPr>
            <a:normAutofit fontScale="55000" lnSpcReduction="20000"/>
          </a:bodyPr>
          <a:lstStyle/>
          <a:p>
            <a:pPr marL="0" indent="450850" algn="just">
              <a:buNone/>
            </a:pPr>
            <a:r>
              <a:rPr lang="uk-UA" dirty="0">
                <a:latin typeface="Times New Roman" pitchFamily="18" charset="0"/>
                <a:cs typeface="Times New Roman" pitchFamily="18" charset="0"/>
              </a:rPr>
              <a:t>В чому причина цього явища? Початковий ріст інвестицій</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a:t>
            </a:r>
            <a:r>
              <a:rPr lang="uk-UA" dirty="0" err="1">
                <a:latin typeface="Times New Roman" pitchFamily="18" charset="0"/>
                <a:cs typeface="Times New Roman" pitchFamily="18" charset="0"/>
              </a:rPr>
              <a:t>першопоштовх</a:t>
            </a:r>
            <a:r>
              <a:rPr lang="uk-UA" dirty="0">
                <a:latin typeface="Times New Roman" pitchFamily="18" charset="0"/>
                <a:cs typeface="Times New Roman" pitchFamily="18" charset="0"/>
              </a:rPr>
              <a:t>" провокується зниженням податків) призводить до росту</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доходу фірм, які виробляють інвестиційні товари (устаткування, верстати,</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будматеріали та ін.) Ці фірми, у свою чергу, збільшують своє власне</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споживання, виробництво і зайнятість, а також пред'являють попит на сировині,</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матеріали та ін. </a:t>
            </a:r>
            <a:endParaRPr lang="uk-UA" dirty="0" smtClean="0">
              <a:latin typeface="Times New Roman" pitchFamily="18" charset="0"/>
              <a:cs typeface="Times New Roman" pitchFamily="18" charset="0"/>
            </a:endParaRPr>
          </a:p>
          <a:p>
            <a:pPr marL="0" indent="450850" algn="just">
              <a:buNone/>
            </a:pPr>
            <a:r>
              <a:rPr lang="uk-UA" dirty="0" smtClean="0">
                <a:latin typeface="Times New Roman" pitchFamily="18" charset="0"/>
                <a:cs typeface="Times New Roman" pitchFamily="18" charset="0"/>
              </a:rPr>
              <a:t>Збільшення </a:t>
            </a:r>
            <a:r>
              <a:rPr lang="uk-UA" dirty="0">
                <a:latin typeface="Times New Roman" pitchFamily="18" charset="0"/>
                <a:cs typeface="Times New Roman" pitchFamily="18" charset="0"/>
              </a:rPr>
              <a:t>рівня зайнятості і прибутків працівників впливає на</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розширення виробництва в галузях, які роблять споживчі блага. Таким чином,</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уся ця ланцюгова реакція утворення прибутків і розширення виробництва</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охоплює усе більшу кількість галузей. Виникає свого роду процес "ефекту</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кругів на воді". Причому, чим ширше і більше стає цей процес, тим менш</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інтенсивним стає опір. Загасання відбувається через те, що не увесь утворений</a:t>
            </a:r>
            <a:r>
              <a:rPr lang="uk-UA" dirty="0" smtClean="0">
                <a:latin typeface="Times New Roman" pitchFamily="18" charset="0"/>
                <a:cs typeface="Times New Roman" pitchFamily="18" charset="0"/>
              </a:rPr>
              <a:t> </a:t>
            </a:r>
            <a:br>
              <a:rPr lang="uk-UA" dirty="0" smtClean="0">
                <a:latin typeface="Times New Roman" pitchFamily="18" charset="0"/>
                <a:cs typeface="Times New Roman" pitchFamily="18" charset="0"/>
              </a:rPr>
            </a:br>
            <a:r>
              <a:rPr lang="uk-UA" dirty="0">
                <a:latin typeface="Times New Roman" pitchFamily="18" charset="0"/>
                <a:cs typeface="Times New Roman" pitchFamily="18" charset="0"/>
              </a:rPr>
              <a:t>на кожному етапі дохід йде на нове споживання. При цьому, на кожному етапі</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ефекту частина отриманого доходу йде на заощадження і тому вилучається з</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подальшого процесу утворення доходу. </a:t>
            </a:r>
            <a:endParaRPr lang="uk-UA" dirty="0" smtClean="0">
              <a:latin typeface="Times New Roman" pitchFamily="18" charset="0"/>
              <a:cs typeface="Times New Roman" pitchFamily="18" charset="0"/>
            </a:endParaRPr>
          </a:p>
          <a:p>
            <a:pPr marL="0" indent="450850" algn="just">
              <a:buNone/>
            </a:pPr>
            <a:r>
              <a:rPr lang="uk-UA" dirty="0" smtClean="0">
                <a:latin typeface="Times New Roman" pitchFamily="18" charset="0"/>
                <a:cs typeface="Times New Roman" pitchFamily="18" charset="0"/>
              </a:rPr>
              <a:t>Таким чином</a:t>
            </a:r>
            <a:r>
              <a:rPr lang="uk-UA" dirty="0">
                <a:latin typeface="Times New Roman" pitchFamily="18" charset="0"/>
                <a:cs typeface="Times New Roman" pitchFamily="18" charset="0"/>
              </a:rPr>
              <a:t>, сила ефекту</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мультиплікатора повністю залежить від показників граничної схильності до</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заощадження і </a:t>
            </a:r>
            <a:r>
              <a:rPr lang="uk-UA" dirty="0" smtClean="0">
                <a:latin typeface="Times New Roman" pitchFamily="18" charset="0"/>
                <a:cs typeface="Times New Roman" pitchFamily="18" charset="0"/>
              </a:rPr>
              <a:t>споживання. </a:t>
            </a:r>
          </a:p>
          <a:p>
            <a:pPr marL="0" indent="450850" algn="just">
              <a:buNone/>
            </a:pPr>
            <a:r>
              <a:rPr lang="uk-UA" dirty="0" smtClean="0">
                <a:latin typeface="Times New Roman" pitchFamily="18" charset="0"/>
                <a:cs typeface="Times New Roman" pitchFamily="18" charset="0"/>
              </a:rPr>
              <a:t>Мультиплікаційний </a:t>
            </a:r>
            <a:r>
              <a:rPr lang="uk-UA" dirty="0">
                <a:latin typeface="Times New Roman" pitchFamily="18" charset="0"/>
                <a:cs typeface="Times New Roman" pitchFamily="18" charset="0"/>
              </a:rPr>
              <a:t>ефект за своєю природою є затухаючим. </a:t>
            </a:r>
            <a:r>
              <a:rPr lang="uk-UA" dirty="0" smtClean="0">
                <a:latin typeface="Times New Roman" pitchFamily="18" charset="0"/>
                <a:cs typeface="Times New Roman" pitchFamily="18" charset="0"/>
              </a:rPr>
              <a:t>Оцінюючи ефект </a:t>
            </a:r>
            <a:r>
              <a:rPr lang="uk-UA" dirty="0">
                <a:latin typeface="Times New Roman" pitchFamily="18" charset="0"/>
                <a:cs typeface="Times New Roman" pitchFamily="18" charset="0"/>
              </a:rPr>
              <a:t>мультиплікатора, необхідно пам'ятати, що якщо при </a:t>
            </a:r>
            <a:r>
              <a:rPr lang="uk-UA" dirty="0" smtClean="0">
                <a:latin typeface="Times New Roman" pitchFamily="18" charset="0"/>
                <a:cs typeface="Times New Roman" pitchFamily="18" charset="0"/>
              </a:rPr>
              <a:t>збільшенні інвестицій </a:t>
            </a:r>
            <a:r>
              <a:rPr lang="uk-UA" dirty="0">
                <a:latin typeface="Times New Roman" pitchFamily="18" charset="0"/>
                <a:cs typeface="Times New Roman" pitchFamily="18" charset="0"/>
              </a:rPr>
              <a:t>він чинить позитивну дію на економічне зростання, то при</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скороченні інвестицій ефект з такою ж силою викличе падіння виробництва.</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Величина мультиплікатора тим більше, чим менше гранична схильність до</a:t>
            </a:r>
            <a:br>
              <a:rPr lang="uk-UA" dirty="0">
                <a:latin typeface="Times New Roman" pitchFamily="18" charset="0"/>
                <a:cs typeface="Times New Roman" pitchFamily="18" charset="0"/>
              </a:rPr>
            </a:br>
            <a:r>
              <a:rPr lang="uk-UA" dirty="0" smtClean="0">
                <a:latin typeface="Times New Roman" pitchFamily="18" charset="0"/>
                <a:cs typeface="Times New Roman" pitchFamily="18" charset="0"/>
              </a:rPr>
              <a:t>заощадження. Аналіз </a:t>
            </a:r>
            <a:r>
              <a:rPr lang="uk-UA" dirty="0">
                <a:latin typeface="Times New Roman" pitchFamily="18" charset="0"/>
                <a:cs typeface="Times New Roman" pitchFamily="18" charset="0"/>
              </a:rPr>
              <a:t>ефекту мультиплікатора дає можливість зрозуміти наявність</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незвичайного явища, яке дістало назву "Парадоксу </a:t>
            </a:r>
            <a:r>
              <a:rPr lang="uk-UA" dirty="0" smtClean="0">
                <a:latin typeface="Times New Roman" pitchFamily="18" charset="0"/>
                <a:cs typeface="Times New Roman" pitchFamily="18" charset="0"/>
              </a:rPr>
              <a:t>ощадливості</a:t>
            </a:r>
            <a:r>
              <a:rPr lang="uk-UA" dirty="0">
                <a:latin typeface="Times New Roman" pitchFamily="18" charset="0"/>
                <a:cs typeface="Times New Roman" pitchFamily="18" charset="0"/>
              </a:rPr>
              <a:t>.</a:t>
            </a:r>
            <a:r>
              <a:rPr lang="uk-UA" dirty="0" smtClean="0">
                <a:latin typeface="Times New Roman" pitchFamily="18" charset="0"/>
                <a:cs typeface="Times New Roman" pitchFamily="18" charset="0"/>
              </a:rPr>
              <a:t> </a:t>
            </a:r>
            <a:br>
              <a:rPr lang="uk-UA" dirty="0" smtClean="0">
                <a:latin typeface="Times New Roman" pitchFamily="18" charset="0"/>
                <a:cs typeface="Times New Roman" pitchFamily="18" charset="0"/>
              </a:rPr>
            </a:b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406863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1124744"/>
            <a:ext cx="8640960" cy="5616624"/>
          </a:xfrm>
        </p:spPr>
        <p:txBody>
          <a:bodyPr>
            <a:normAutofit fontScale="85000" lnSpcReduction="10000"/>
          </a:bodyPr>
          <a:lstStyle/>
          <a:p>
            <a:pPr marL="0" indent="0">
              <a:buNone/>
            </a:pPr>
            <a:r>
              <a:rPr lang="uk-UA" b="1" i="1" dirty="0">
                <a:latin typeface="Times New Roman" pitchFamily="18" charset="0"/>
                <a:cs typeface="Times New Roman" pitchFamily="18" charset="0"/>
              </a:rPr>
              <a:t>Парадокс ощадливості </a:t>
            </a:r>
            <a:r>
              <a:rPr lang="uk-UA" dirty="0">
                <a:latin typeface="Times New Roman" pitchFamily="18" charset="0"/>
                <a:cs typeface="Times New Roman" pitchFamily="18" charset="0"/>
              </a:rPr>
              <a:t>– парадокс в економічній науці, </a:t>
            </a:r>
            <a:r>
              <a:rPr lang="uk-UA" dirty="0" smtClean="0">
                <a:latin typeface="Times New Roman" pitchFamily="18" charset="0"/>
                <a:cs typeface="Times New Roman" pitchFamily="18" charset="0"/>
              </a:rPr>
              <a:t>описаний американськими </a:t>
            </a:r>
            <a:r>
              <a:rPr lang="uk-UA" dirty="0">
                <a:latin typeface="Times New Roman" pitchFamily="18" charset="0"/>
                <a:cs typeface="Times New Roman" pitchFamily="18" charset="0"/>
              </a:rPr>
              <a:t>економістами </a:t>
            </a:r>
            <a:r>
              <a:rPr lang="uk-UA" dirty="0" err="1">
                <a:latin typeface="Times New Roman" pitchFamily="18" charset="0"/>
                <a:cs typeface="Times New Roman" pitchFamily="18" charset="0"/>
              </a:rPr>
              <a:t>Уодділом</a:t>
            </a:r>
            <a:r>
              <a:rPr lang="uk-UA" dirty="0">
                <a:latin typeface="Times New Roman" pitchFamily="18" charset="0"/>
                <a:cs typeface="Times New Roman" pitchFamily="18" charset="0"/>
              </a:rPr>
              <a:t> </a:t>
            </a:r>
            <a:r>
              <a:rPr lang="uk-UA" dirty="0" err="1">
                <a:latin typeface="Times New Roman" pitchFamily="18" charset="0"/>
                <a:cs typeface="Times New Roman" pitchFamily="18" charset="0"/>
              </a:rPr>
              <a:t>Кетчінгсом</a:t>
            </a:r>
            <a:r>
              <a:rPr lang="uk-UA" dirty="0">
                <a:latin typeface="Times New Roman" pitchFamily="18" charset="0"/>
                <a:cs typeface="Times New Roman" pitchFamily="18" charset="0"/>
              </a:rPr>
              <a:t> і Вільямом </a:t>
            </a:r>
            <a:r>
              <a:rPr lang="uk-UA" dirty="0" err="1">
                <a:latin typeface="Times New Roman" pitchFamily="18" charset="0"/>
                <a:cs typeface="Times New Roman" pitchFamily="18" charset="0"/>
              </a:rPr>
              <a:t>Фостером</a:t>
            </a:r>
            <a:r>
              <a:rPr lang="uk-UA" dirty="0">
                <a:latin typeface="Times New Roman" pitchFamily="18" charset="0"/>
                <a:cs typeface="Times New Roman" pitchFamily="18" charset="0"/>
              </a:rPr>
              <a:t> </a:t>
            </a:r>
            <a:r>
              <a:rPr lang="uk-UA" dirty="0" smtClean="0">
                <a:latin typeface="Times New Roman" pitchFamily="18" charset="0"/>
                <a:cs typeface="Times New Roman" pitchFamily="18" charset="0"/>
              </a:rPr>
              <a:t>і досліджений</a:t>
            </a:r>
            <a:r>
              <a:rPr lang="uk-UA" dirty="0">
                <a:latin typeface="Times New Roman" pitchFamily="18" charset="0"/>
                <a:cs typeface="Times New Roman" pitchFamily="18" charset="0"/>
              </a:rPr>
              <a:t>, зокрема Джоном </a:t>
            </a:r>
            <a:r>
              <a:rPr lang="uk-UA" dirty="0" err="1">
                <a:latin typeface="Times New Roman" pitchFamily="18" charset="0"/>
                <a:cs typeface="Times New Roman" pitchFamily="18" charset="0"/>
              </a:rPr>
              <a:t>Мейнардом</a:t>
            </a:r>
            <a:r>
              <a:rPr lang="uk-UA" dirty="0">
                <a:latin typeface="Times New Roman" pitchFamily="18" charset="0"/>
                <a:cs typeface="Times New Roman" pitchFamily="18" charset="0"/>
              </a:rPr>
              <a:t> Кейнсом і Фрідріхом фон </a:t>
            </a:r>
            <a:r>
              <a:rPr lang="uk-UA" dirty="0" err="1">
                <a:latin typeface="Times New Roman" pitchFamily="18" charset="0"/>
                <a:cs typeface="Times New Roman" pitchFamily="18" charset="0"/>
              </a:rPr>
              <a:t>Хайєком</a:t>
            </a:r>
            <a:r>
              <a:rPr lang="uk-UA" dirty="0">
                <a:latin typeface="Times New Roman" pitchFamily="18" charset="0"/>
                <a:cs typeface="Times New Roman" pitchFamily="18" charset="0"/>
              </a:rPr>
              <a:t>.</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Парадокс формулюється наступним чином: «Чим більше ми </a:t>
            </a:r>
            <a:r>
              <a:rPr lang="uk-UA" dirty="0" smtClean="0">
                <a:latin typeface="Times New Roman" pitchFamily="18" charset="0"/>
                <a:cs typeface="Times New Roman" pitchFamily="18" charset="0"/>
              </a:rPr>
              <a:t>відкладаємо на </a:t>
            </a:r>
            <a:r>
              <a:rPr lang="uk-UA" dirty="0">
                <a:latin typeface="Times New Roman" pitchFamily="18" charset="0"/>
                <a:cs typeface="Times New Roman" pitchFamily="18" charset="0"/>
              </a:rPr>
              <a:t>чорний день, тим швидше він настане»</a:t>
            </a:r>
            <a:r>
              <a:rPr lang="uk-UA" i="1" dirty="0">
                <a:latin typeface="Times New Roman" pitchFamily="18" charset="0"/>
                <a:cs typeface="Times New Roman" pitchFamily="18" charset="0"/>
              </a:rPr>
              <a:t>. </a:t>
            </a:r>
            <a:endParaRPr lang="uk-UA" i="1" dirty="0" smtClean="0">
              <a:latin typeface="Times New Roman" pitchFamily="18" charset="0"/>
              <a:cs typeface="Times New Roman" pitchFamily="18" charset="0"/>
            </a:endParaRPr>
          </a:p>
          <a:p>
            <a:pPr marL="0" indent="0">
              <a:buNone/>
            </a:pPr>
            <a:r>
              <a:rPr lang="uk-UA" dirty="0" smtClean="0">
                <a:latin typeface="Times New Roman" pitchFamily="18" charset="0"/>
                <a:cs typeface="Times New Roman" pitchFamily="18" charset="0"/>
              </a:rPr>
              <a:t>Виникає </a:t>
            </a:r>
            <a:r>
              <a:rPr lang="uk-UA" dirty="0">
                <a:latin typeface="Times New Roman" pitchFamily="18" charset="0"/>
                <a:cs typeface="Times New Roman" pitchFamily="18" charset="0"/>
              </a:rPr>
              <a:t>альтернатива вибору: або економічний ріст в</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майбутньому при відносному обмеженні поточного споживання, або </a:t>
            </a:r>
            <a:r>
              <a:rPr lang="uk-UA" dirty="0" smtClean="0">
                <a:latin typeface="Times New Roman" pitchFamily="18" charset="0"/>
                <a:cs typeface="Times New Roman" pitchFamily="18" charset="0"/>
              </a:rPr>
              <a:t>відмова від </a:t>
            </a:r>
            <a:r>
              <a:rPr lang="uk-UA" dirty="0">
                <a:latin typeface="Times New Roman" pitchFamily="18" charset="0"/>
                <a:cs typeface="Times New Roman" pitchFamily="18" charset="0"/>
              </a:rPr>
              <a:t>обмежень в споживанні ціною погіршення умов довгострокового</a:t>
            </a:r>
            <a:br>
              <a:rPr lang="uk-UA" dirty="0">
                <a:latin typeface="Times New Roman" pitchFamily="18" charset="0"/>
                <a:cs typeface="Times New Roman" pitchFamily="18" charset="0"/>
              </a:rPr>
            </a:br>
            <a:r>
              <a:rPr lang="uk-UA" dirty="0">
                <a:latin typeface="Times New Roman" pitchFamily="18" charset="0"/>
                <a:cs typeface="Times New Roman" pitchFamily="18" charset="0"/>
              </a:rPr>
              <a:t>економічного зростання.</a:t>
            </a:r>
            <a:r>
              <a:rPr lang="uk-UA" dirty="0" smtClean="0">
                <a:latin typeface="Times New Roman" pitchFamily="18" charset="0"/>
                <a:cs typeface="Times New Roman" pitchFamily="18" charset="0"/>
              </a:rPr>
              <a:t> </a:t>
            </a:r>
            <a:r>
              <a:rPr lang="uk-UA" dirty="0" smtClean="0"/>
              <a:t/>
            </a:r>
            <a:br>
              <a:rPr lang="uk-UA" dirty="0" smtClean="0"/>
            </a:br>
            <a:endParaRPr lang="uk-UA" dirty="0"/>
          </a:p>
        </p:txBody>
      </p:sp>
    </p:spTree>
    <p:extLst>
      <p:ext uri="{BB962C8B-B14F-4D97-AF65-F5344CB8AC3E}">
        <p14:creationId xmlns:p14="http://schemas.microsoft.com/office/powerpoint/2010/main" val="1802234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188640"/>
            <a:ext cx="8507288" cy="6408712"/>
          </a:xfrm>
        </p:spPr>
        <p:txBody>
          <a:bodyPr>
            <a:normAutofit fontScale="55000" lnSpcReduction="20000"/>
          </a:bodyPr>
          <a:lstStyle/>
          <a:p>
            <a:pPr marL="0" indent="450850">
              <a:buNone/>
            </a:pPr>
            <a:r>
              <a:rPr lang="uk-UA" b="1" dirty="0" smtClean="0">
                <a:latin typeface="Times New Roman" pitchFamily="18" charset="0"/>
                <a:cs typeface="Times New Roman" pitchFamily="18" charset="0"/>
              </a:rPr>
              <a:t>Доходи бюджету </a:t>
            </a:r>
            <a:r>
              <a:rPr lang="uk-UA" dirty="0" smtClean="0">
                <a:latin typeface="Times New Roman" pitchFamily="18" charset="0"/>
                <a:cs typeface="Times New Roman" pitchFamily="18" charset="0"/>
              </a:rPr>
              <a:t>класифікуються за такими розділами:</a:t>
            </a:r>
          </a:p>
          <a:p>
            <a:r>
              <a:rPr lang="uk-UA" dirty="0" smtClean="0">
                <a:latin typeface="Times New Roman" pitchFamily="18" charset="0"/>
                <a:cs typeface="Times New Roman" pitchFamily="18" charset="0"/>
              </a:rPr>
              <a:t>  податкові надходження;</a:t>
            </a:r>
          </a:p>
          <a:p>
            <a:r>
              <a:rPr lang="uk-UA" dirty="0" smtClean="0">
                <a:latin typeface="Times New Roman" pitchFamily="18" charset="0"/>
                <a:cs typeface="Times New Roman" pitchFamily="18" charset="0"/>
              </a:rPr>
              <a:t>  неподаткові надходження; </a:t>
            </a:r>
          </a:p>
          <a:p>
            <a:r>
              <a:rPr lang="uk-UA" dirty="0" smtClean="0">
                <a:latin typeface="Times New Roman" pitchFamily="18" charset="0"/>
                <a:cs typeface="Times New Roman" pitchFamily="18" charset="0"/>
              </a:rPr>
              <a:t> доходи від операцій з капіталом; </a:t>
            </a:r>
          </a:p>
          <a:p>
            <a:r>
              <a:rPr lang="uk-UA" dirty="0" smtClean="0">
                <a:latin typeface="Times New Roman" pitchFamily="18" charset="0"/>
                <a:cs typeface="Times New Roman" pitchFamily="18" charset="0"/>
              </a:rPr>
              <a:t> трансферти. </a:t>
            </a:r>
          </a:p>
          <a:p>
            <a:pPr marL="0" indent="0">
              <a:buNone/>
            </a:pPr>
            <a:r>
              <a:rPr lang="uk-UA" b="1" dirty="0" smtClean="0">
                <a:latin typeface="Times New Roman" pitchFamily="18" charset="0"/>
                <a:cs typeface="Times New Roman" pitchFamily="18" charset="0"/>
              </a:rPr>
              <a:t>        Сукупні державні видатки включають:</a:t>
            </a:r>
          </a:p>
          <a:p>
            <a:r>
              <a:rPr lang="uk-UA" dirty="0" smtClean="0">
                <a:latin typeface="Times New Roman" pitchFamily="18" charset="0"/>
                <a:cs typeface="Times New Roman" pitchFamily="18" charset="0"/>
              </a:rPr>
              <a:t>Споживання в державному секторі економіки (Зарплата державного сектору);</a:t>
            </a:r>
          </a:p>
          <a:p>
            <a:r>
              <a:rPr lang="uk-UA" dirty="0" smtClean="0">
                <a:latin typeface="Times New Roman" pitchFamily="18" charset="0"/>
                <a:cs typeface="Times New Roman" pitchFamily="18" charset="0"/>
              </a:rPr>
              <a:t>Трансферти приватному сектору;</a:t>
            </a:r>
          </a:p>
          <a:p>
            <a:r>
              <a:rPr lang="uk-UA" dirty="0" smtClean="0">
                <a:latin typeface="Times New Roman" pitchFamily="18" charset="0"/>
                <a:cs typeface="Times New Roman" pitchFamily="18" charset="0"/>
              </a:rPr>
              <a:t>Проценти по </a:t>
            </a:r>
            <a:r>
              <a:rPr lang="uk-UA" smtClean="0">
                <a:latin typeface="Times New Roman" pitchFamily="18" charset="0"/>
                <a:cs typeface="Times New Roman" pitchFamily="18" charset="0"/>
              </a:rPr>
              <a:t>державному боргу;</a:t>
            </a:r>
            <a:endParaRPr lang="uk-UA" dirty="0" smtClean="0">
              <a:latin typeface="Times New Roman" pitchFamily="18" charset="0"/>
              <a:cs typeface="Times New Roman" pitchFamily="18" charset="0"/>
            </a:endParaRPr>
          </a:p>
          <a:p>
            <a:r>
              <a:rPr lang="uk-UA" dirty="0" smtClean="0">
                <a:latin typeface="Times New Roman" pitchFamily="18" charset="0"/>
                <a:cs typeface="Times New Roman" pitchFamily="18" charset="0"/>
              </a:rPr>
              <a:t>Державні інвестиції.</a:t>
            </a:r>
          </a:p>
          <a:p>
            <a:pPr marL="0" indent="450850" algn="just">
              <a:buNone/>
            </a:pPr>
            <a:r>
              <a:rPr lang="uk-UA" dirty="0" smtClean="0">
                <a:latin typeface="Times New Roman" pitchFamily="18" charset="0"/>
                <a:cs typeface="Times New Roman" pitchFamily="18" charset="0"/>
              </a:rPr>
              <a:t>Сукупні державні видатки є частиною сукупного попиту. Зміна різних компонентів структури державних витрат має різні наслідки для економіки. </a:t>
            </a:r>
          </a:p>
          <a:p>
            <a:pPr marL="0" indent="450850" algn="just">
              <a:buNone/>
            </a:pPr>
            <a:r>
              <a:rPr lang="uk-UA" dirty="0" smtClean="0">
                <a:latin typeface="Times New Roman" pitchFamily="18" charset="0"/>
                <a:cs typeface="Times New Roman" pitchFamily="18" charset="0"/>
              </a:rPr>
              <a:t>Скорочення державних витратна субсидіювання виробництва сприяє ефективному розподілу ресурсів в економіці, а скорочення витрат на соціальні трансферти може спричинити зростання безробіття.</a:t>
            </a:r>
          </a:p>
          <a:p>
            <a:pPr marL="0" indent="450850" algn="just">
              <a:buNone/>
            </a:pPr>
            <a:r>
              <a:rPr lang="uk-UA" dirty="0" smtClean="0">
                <a:latin typeface="Times New Roman" pitchFamily="18" charset="0"/>
                <a:cs typeface="Times New Roman" pitchFamily="18" charset="0"/>
              </a:rPr>
              <a:t>Збільшення державних видатків змінює структуру сукупного попиту, і разі наприклад підвищення податків може відбуватися витіснення приватного сектору державним.</a:t>
            </a:r>
          </a:p>
          <a:p>
            <a:pPr marL="0" indent="536575" algn="just">
              <a:buNone/>
            </a:pPr>
            <a:r>
              <a:rPr lang="uk-UA" dirty="0" smtClean="0">
                <a:latin typeface="Times New Roman" pitchFamily="18" charset="0"/>
                <a:cs typeface="Times New Roman" pitchFamily="18" charset="0"/>
              </a:rPr>
              <a:t>Тобто видатки державного бюджету - це рух грошових коштів із бюджету на фінансування програм і заходів, які передбачені відповідним бюджетом. Окремою ланкою державних фінансів виступають позабюджетні фонди, які організаційно відокремлені від державного бюджету і мають певну самостійність. </a:t>
            </a:r>
          </a:p>
          <a:p>
            <a:endParaRPr lang="uk-UA" dirty="0" smtClean="0">
              <a:latin typeface="Times New Roman" pitchFamily="18" charset="0"/>
              <a:cs typeface="Times New Roman" pitchFamily="18" charset="0"/>
            </a:endParaRPr>
          </a:p>
          <a:p>
            <a:pPr marL="0" indent="0">
              <a:buNone/>
            </a:pPr>
            <a:endParaRPr lang="uk-UA" dirty="0"/>
          </a:p>
        </p:txBody>
      </p:sp>
    </p:spTree>
    <p:extLst>
      <p:ext uri="{BB962C8B-B14F-4D97-AF65-F5344CB8AC3E}">
        <p14:creationId xmlns:p14="http://schemas.microsoft.com/office/powerpoint/2010/main" val="1923508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251520" y="188640"/>
            <a:ext cx="8640960" cy="5400600"/>
          </a:xfrm>
        </p:spPr>
        <p:txBody>
          <a:bodyPr>
            <a:normAutofit fontScale="92500" lnSpcReduction="10000"/>
          </a:bodyPr>
          <a:lstStyle/>
          <a:p>
            <a:pPr marL="0" indent="450850">
              <a:buNone/>
            </a:pPr>
            <a:r>
              <a:rPr lang="uk-UA" sz="1600" dirty="0" smtClean="0">
                <a:latin typeface="Times New Roman" pitchFamily="18" charset="0"/>
                <a:cs typeface="Times New Roman" pitchFamily="18" charset="0"/>
              </a:rPr>
              <a:t>Водночас стосовно загального керівництва вони управляються виконавчою і законодавчою владою та місцевими органами. </a:t>
            </a:r>
          </a:p>
          <a:p>
            <a:pPr marL="0" indent="450850" algn="just">
              <a:buNone/>
            </a:pPr>
            <a:r>
              <a:rPr lang="uk-UA" sz="1700" b="1" dirty="0" smtClean="0">
                <a:latin typeface="Times New Roman" pitchFamily="18" charset="0"/>
                <a:cs typeface="Times New Roman" pitchFamily="18" charset="0"/>
              </a:rPr>
              <a:t>Дефіцит бюджету </a:t>
            </a:r>
            <a:r>
              <a:rPr lang="uk-UA" sz="1700" dirty="0" smtClean="0">
                <a:latin typeface="Times New Roman" pitchFamily="18" charset="0"/>
                <a:cs typeface="Times New Roman" pitchFamily="18" charset="0"/>
              </a:rPr>
              <a:t>– це стан державного бюджету при якому видатки бюджету перевищують його доходи. Реальністю сьогодення є те, що більшість як розвинутих країн, так і країн з перехідною економікою не можуть збалансувати бюджети за доходами і видатками, а тому зводять їх з дефіцитом</a:t>
            </a:r>
            <a:r>
              <a:rPr lang="uk-UA" sz="1600" dirty="0" smtClean="0">
                <a:latin typeface="Times New Roman" pitchFamily="18" charset="0"/>
                <a:cs typeface="Times New Roman" pitchFamily="18" charset="0"/>
              </a:rPr>
              <a:t>. </a:t>
            </a:r>
          </a:p>
          <a:p>
            <a:pPr marL="0" indent="450850">
              <a:buNone/>
            </a:pPr>
            <a:r>
              <a:rPr lang="uk-UA" sz="1700" dirty="0" smtClean="0">
                <a:latin typeface="Times New Roman" pitchFamily="18" charset="0"/>
                <a:cs typeface="Times New Roman" pitchFamily="18" charset="0"/>
              </a:rPr>
              <a:t>Згідно з вимогами чинного законодавства в Україні бюджети можуть затверджуватись з дефіцитом лише при наявності обґрунтованих джерел фінансування. Причинами виникнення бюджетного дефіциту можуть бути спад виробництва, або зниження ефективності економіки країни. </a:t>
            </a:r>
          </a:p>
          <a:p>
            <a:pPr marL="0" indent="450850">
              <a:buNone/>
            </a:pPr>
            <a:r>
              <a:rPr lang="uk-UA" sz="1700" dirty="0" smtClean="0">
                <a:latin typeface="Times New Roman" pitchFamily="18" charset="0"/>
                <a:cs typeface="Times New Roman" pitchFamily="18" charset="0"/>
              </a:rPr>
              <a:t>Серед основних факторів зростання дефіциту бюджету виділяють наступні:</a:t>
            </a:r>
          </a:p>
          <a:p>
            <a:pPr marL="0" indent="450850"/>
            <a:r>
              <a:rPr lang="uk-UA" sz="1700" dirty="0" smtClean="0">
                <a:latin typeface="Times New Roman" pitchFamily="18" charset="0"/>
                <a:cs typeface="Times New Roman" pitchFamily="18" charset="0"/>
              </a:rPr>
              <a:t> збільшення державних витрат у військовий час або в періоди будь яких соціальних</a:t>
            </a:r>
          </a:p>
          <a:p>
            <a:pPr marL="0" indent="450850"/>
            <a:r>
              <a:rPr lang="uk-UA" sz="1700" dirty="0" smtClean="0">
                <a:latin typeface="Times New Roman" pitchFamily="18" charset="0"/>
                <a:cs typeface="Times New Roman" pitchFamily="18" charset="0"/>
              </a:rPr>
              <a:t>конфліктів;  зростання виплат по державному боргу; </a:t>
            </a:r>
          </a:p>
          <a:p>
            <a:pPr marL="0" indent="450850"/>
            <a:r>
              <a:rPr lang="uk-UA" sz="1700" dirty="0" smtClean="0">
                <a:latin typeface="Times New Roman" pitchFamily="18" charset="0"/>
                <a:cs typeface="Times New Roman" pitchFamily="18" charset="0"/>
              </a:rPr>
              <a:t>зниження податків без відповідного корегування бюджетних витрат. </a:t>
            </a:r>
          </a:p>
          <a:p>
            <a:pPr marL="0" indent="450850" algn="just">
              <a:buNone/>
            </a:pPr>
            <a:r>
              <a:rPr lang="uk-UA" sz="1700" b="1" dirty="0" smtClean="0">
                <a:latin typeface="Times New Roman" pitchFamily="18" charset="0"/>
                <a:cs typeface="Times New Roman" pitchFamily="18" charset="0"/>
              </a:rPr>
              <a:t>Профіцит (позитивне сальдо) бюджету </a:t>
            </a:r>
            <a:r>
              <a:rPr lang="uk-UA" sz="1700" dirty="0" smtClean="0">
                <a:latin typeface="Times New Roman" pitchFamily="18" charset="0"/>
                <a:cs typeface="Times New Roman" pitchFamily="18" charset="0"/>
              </a:rPr>
              <a:t>– економічне поняття, яке означає, що дохідна частина бюджету перевищує його видаткову частину. Важливим елементом стратегії макроекономічного управління і завданням бюджетної політики є зменшення розміру бюджетного дефіциту. Відомо три класичних концептуальних підходи до збалансування державного бюджету: </a:t>
            </a:r>
          </a:p>
          <a:p>
            <a:pPr>
              <a:buFont typeface="+mj-lt"/>
              <a:buAutoNum type="arabicPeriod"/>
            </a:pPr>
            <a:r>
              <a:rPr lang="uk-UA" sz="1600" dirty="0" smtClean="0">
                <a:latin typeface="Times New Roman" pitchFamily="18" charset="0"/>
                <a:cs typeface="Times New Roman" pitchFamily="18" charset="0"/>
              </a:rPr>
              <a:t>збалансування на щорічній основі; </a:t>
            </a:r>
          </a:p>
          <a:p>
            <a:pPr>
              <a:buFont typeface="+mj-lt"/>
              <a:buAutoNum type="arabicPeriod"/>
            </a:pPr>
            <a:r>
              <a:rPr lang="uk-UA" sz="1600" dirty="0" smtClean="0">
                <a:latin typeface="Times New Roman" pitchFamily="18" charset="0"/>
                <a:cs typeface="Times New Roman" pitchFamily="18" charset="0"/>
              </a:rPr>
              <a:t> збалансування в ході економічного циклу; </a:t>
            </a:r>
          </a:p>
          <a:p>
            <a:pPr>
              <a:buFont typeface="+mj-lt"/>
              <a:buAutoNum type="arabicPeriod"/>
            </a:pPr>
            <a:r>
              <a:rPr lang="uk-UA" sz="1600" dirty="0" smtClean="0">
                <a:latin typeface="Times New Roman" pitchFamily="18" charset="0"/>
                <a:cs typeface="Times New Roman" pitchFamily="18" charset="0"/>
              </a:rPr>
              <a:t>функціональні фінанси. </a:t>
            </a: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334923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188640"/>
            <a:ext cx="8928992" cy="6480720"/>
          </a:xfrm>
        </p:spPr>
        <p:txBody>
          <a:bodyPr>
            <a:noAutofit/>
          </a:bodyPr>
          <a:lstStyle/>
          <a:p>
            <a:pPr marL="0" indent="450850">
              <a:buNone/>
            </a:pPr>
            <a:r>
              <a:rPr lang="uk-UA" sz="1600" b="1" dirty="0" smtClean="0"/>
              <a:t>ЗБАЛАНСУВАННЯ НА ЩОРІЧНІЙ ОСНОВІ. </a:t>
            </a:r>
            <a:r>
              <a:rPr lang="uk-UA" sz="1600" dirty="0" smtClean="0">
                <a:latin typeface="Times New Roman" pitchFamily="18" charset="0"/>
                <a:cs typeface="Times New Roman" pitchFamily="18" charset="0"/>
              </a:rPr>
              <a:t>Протягом багатьох років вважалося, що щорічно збалансований бюджет є бажаною метою державних фінансів. Така тенденція зберігалася до "Великої депресії" 30-х років. Прихильники концепції збалансування на щорічній основі вважають, що значної уваги та контролю потребує збільшення видатків, на реалізацією урядових програм. Досягти цього можливо лише в тому випадку, якщо зростанню видатків сприяють більші податкові надходження.</a:t>
            </a:r>
          </a:p>
          <a:p>
            <a:pPr marL="0" indent="450850">
              <a:buNone/>
            </a:pPr>
            <a:r>
              <a:rPr lang="uk-UA" sz="1500" dirty="0" smtClean="0">
                <a:latin typeface="Times New Roman" pitchFamily="18" charset="0"/>
                <a:cs typeface="Times New Roman" pitchFamily="18" charset="0"/>
              </a:rPr>
              <a:t>На думку прихильників цієї концепції дефіцитне фінансування сприяє тому, що процес стає неконтрольованим. Справа в тому, що державні програми мають тенденцію у кількісному відношенні зростати швидше, ніж належало б, через те, що суспільна опозиція цьому процесу набагато слабша, коли він фінансується за рахунок зростання дефіциту, а не податків. Зростання дефіциту державного бюджету, спричинене збільшенням кількості урядових програм, у даному разі розглядається як вияв більш фундаментальної проблеми – посягання уряду на існування приватного сектора. Поряд з тим, щорічно збалансований бюджет в основному виключає фіскальну діяльність держави як </a:t>
            </a:r>
            <a:r>
              <a:rPr lang="uk-UA" sz="1500" dirty="0" err="1" smtClean="0">
                <a:latin typeface="Times New Roman" pitchFamily="18" charset="0"/>
                <a:cs typeface="Times New Roman" pitchFamily="18" charset="0"/>
              </a:rPr>
              <a:t>антициклічну</a:t>
            </a:r>
            <a:r>
              <a:rPr lang="uk-UA" sz="1500" dirty="0" smtClean="0">
                <a:latin typeface="Times New Roman" pitchFamily="18" charset="0"/>
                <a:cs typeface="Times New Roman" pitchFamily="18" charset="0"/>
              </a:rPr>
              <a:t>, стабілізуючу силу. В реальній дійсності щорічно збалансований бюджет може посилювати коливання економічного циклу. Так, якщо економіка стикається з тривалим періодом безробіття та зниженням доходів держава, з метою збалансування бюджету, має або збільшити податки, або обмежити власні видатки, або використовувати поєднання цих заходів. Але зазначені заходи стримуючими за характером і кожний з них ще більшою мірою зменшує, а не стимулює ділову активність і сукупний попит.</a:t>
            </a:r>
          </a:p>
          <a:p>
            <a:pPr marL="0" indent="450850" algn="just">
              <a:buNone/>
            </a:pPr>
            <a:r>
              <a:rPr lang="uk-UA" sz="1500" dirty="0" smtClean="0">
                <a:latin typeface="Times New Roman" pitchFamily="18" charset="0"/>
                <a:cs typeface="Times New Roman" pitchFamily="18" charset="0"/>
              </a:rPr>
              <a:t> Інший приклад, припустимо, що економіка стикається з інфляційними процесами. В цьому разі зростатимуть грошові доходи та, як наслідок, автоматично підвищуватимуться податкові надходження до бюджету. Якщо дотримуватися концепції збалансування бюджету на щорічній основі, держава з метою збалансувати бюджет і ліквідувати майбутні бюджетні надлишки, має зменшити податкові ставки або збільшити державні видатки. Однак кожний з цих заходів (або їх поєднання) зумовить зростання ділової активності, зайнятості та в кінцевому підсумку не зменшить інфляції, а лише посилить її тиск на економіку. Отже, концепція щорічно збалансованого бюджету не є економічно ефективною, вона має суттєві суперечності та не може забезпечити стабільність економіки в довгостроковому періоді</a:t>
            </a:r>
            <a:r>
              <a:rPr lang="uk-UA" sz="1600" dirty="0" smtClean="0"/>
              <a:t>.</a:t>
            </a:r>
            <a:endParaRPr lang="uk-UA" sz="1600" dirty="0"/>
          </a:p>
        </p:txBody>
      </p:sp>
    </p:spTree>
    <p:extLst>
      <p:ext uri="{BB962C8B-B14F-4D97-AF65-F5344CB8AC3E}">
        <p14:creationId xmlns:p14="http://schemas.microsoft.com/office/powerpoint/2010/main" val="3993973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23528" y="476672"/>
            <a:ext cx="8229600" cy="6192688"/>
          </a:xfrm>
        </p:spPr>
        <p:txBody>
          <a:bodyPr>
            <a:normAutofit fontScale="55000" lnSpcReduction="20000"/>
          </a:bodyPr>
          <a:lstStyle/>
          <a:p>
            <a:pPr marL="0" indent="0" algn="just">
              <a:buNone/>
            </a:pPr>
            <a:r>
              <a:rPr lang="uk-UA" b="1" dirty="0" smtClean="0">
                <a:latin typeface="Times New Roman" pitchFamily="18" charset="0"/>
                <a:cs typeface="Times New Roman" pitchFamily="18" charset="0"/>
              </a:rPr>
              <a:t>Збалансування в ході економічного циклу. </a:t>
            </a:r>
            <a:r>
              <a:rPr lang="uk-UA" dirty="0" smtClean="0">
                <a:latin typeface="Times New Roman" pitchFamily="18" charset="0"/>
                <a:cs typeface="Times New Roman" pitchFamily="18" charset="0"/>
              </a:rPr>
              <a:t>Головна ідея збалансування бюджету в ході економічного циклу полягає в тому, що уряд реалізовуватиме </a:t>
            </a:r>
            <a:r>
              <a:rPr lang="uk-UA" dirty="0" err="1" smtClean="0">
                <a:latin typeface="Times New Roman" pitchFamily="18" charset="0"/>
                <a:cs typeface="Times New Roman" pitchFamily="18" charset="0"/>
              </a:rPr>
              <a:t>антициклічну</a:t>
            </a:r>
            <a:r>
              <a:rPr lang="uk-UA" dirty="0" smtClean="0">
                <a:latin typeface="Times New Roman" pitchFamily="18" charset="0"/>
                <a:cs typeface="Times New Roman" pitchFamily="18" charset="0"/>
              </a:rPr>
              <a:t> політику та водночас збалансовуватиме бюджет. </a:t>
            </a:r>
          </a:p>
          <a:p>
            <a:pPr marL="0" indent="450850" algn="just">
              <a:buNone/>
            </a:pPr>
            <a:r>
              <a:rPr lang="uk-UA" dirty="0" smtClean="0">
                <a:latin typeface="Times New Roman" pitchFamily="18" charset="0"/>
                <a:cs typeface="Times New Roman" pitchFamily="18" charset="0"/>
              </a:rPr>
              <a:t>Бюджет збалансовується не щорічно, а впродовж економічного циклу. Для того щоб протистояти спаду, уряд має зменшити податки та підвищити державні видатки. В результаті збільшується бюджетний дефіцит, але одночасно стимулюється ділова активність і підприємництво (ставка на майбутнє). Протягом наступного інфляційного піднесення також логічно буде збільшити податкові ставки та зменшити державні витрати. Як передбачається зазначені заходи дадуть змогу, з одного боку зв’язати (вилучити з обігу) частину надлишкової грошової маси, а з іншого створити певний бюджетний надлишок, за допомогою якого можна буде покрити державні борги, </a:t>
            </a:r>
            <a:r>
              <a:rPr lang="uk-UA" dirty="0" err="1" smtClean="0">
                <a:latin typeface="Times New Roman" pitchFamily="18" charset="0"/>
                <a:cs typeface="Times New Roman" pitchFamily="18" charset="0"/>
              </a:rPr>
              <a:t>яки</a:t>
            </a:r>
            <a:r>
              <a:rPr lang="uk-UA" dirty="0" smtClean="0">
                <a:latin typeface="Times New Roman" pitchFamily="18" charset="0"/>
                <a:cs typeface="Times New Roman" pitchFamily="18" charset="0"/>
              </a:rPr>
              <a:t> з’явилися під час економічного спаду.</a:t>
            </a:r>
          </a:p>
          <a:p>
            <a:pPr marL="0" indent="450850" algn="just">
              <a:buNone/>
            </a:pPr>
            <a:r>
              <a:rPr lang="ru-RU" dirty="0" err="1" smtClean="0">
                <a:latin typeface="Times New Roman" pitchFamily="18" charset="0"/>
                <a:cs typeface="Times New Roman" pitchFamily="18" charset="0"/>
              </a:rPr>
              <a:t>Безумовно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зазначені</a:t>
            </a:r>
            <a:r>
              <a:rPr lang="ru-RU" dirty="0" smtClean="0">
                <a:latin typeface="Times New Roman" pitchFamily="18" charset="0"/>
                <a:cs typeface="Times New Roman" pitchFamily="18" charset="0"/>
              </a:rPr>
              <a:t> заходи є </a:t>
            </a:r>
            <a:r>
              <a:rPr lang="ru-RU" dirty="0" err="1" smtClean="0">
                <a:latin typeface="Times New Roman" pitchFamily="18" charset="0"/>
                <a:cs typeface="Times New Roman" pitchFamily="18" charset="0"/>
              </a:rPr>
              <a:t>досить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привабливими</a:t>
            </a:r>
            <a:r>
              <a:rPr lang="ru-RU" dirty="0" smtClean="0">
                <a:latin typeface="Times New Roman" pitchFamily="18" charset="0"/>
                <a:cs typeface="Times New Roman" pitchFamily="18" charset="0"/>
              </a:rPr>
              <a:t>, але при </a:t>
            </a:r>
            <a:r>
              <a:rPr lang="ru-RU" dirty="0" err="1" smtClean="0">
                <a:latin typeface="Times New Roman" pitchFamily="18" charset="0"/>
                <a:cs typeface="Times New Roman" pitchFamily="18" charset="0"/>
              </a:rPr>
              <a:t>реалізації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концепції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збалансування</a:t>
            </a:r>
            <a:r>
              <a:rPr lang="ru-RU" dirty="0" smtClean="0">
                <a:latin typeface="Times New Roman" pitchFamily="18" charset="0"/>
                <a:cs typeface="Times New Roman" pitchFamily="18" charset="0"/>
              </a:rPr>
              <a:t> бюджету в </a:t>
            </a:r>
            <a:r>
              <a:rPr lang="ru-RU" dirty="0" err="1" smtClean="0">
                <a:latin typeface="Times New Roman" pitchFamily="18" charset="0"/>
                <a:cs typeface="Times New Roman" pitchFamily="18" charset="0"/>
              </a:rPr>
              <a:t>ході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економічного</a:t>
            </a:r>
            <a:r>
              <a:rPr lang="ru-RU" dirty="0" smtClean="0">
                <a:latin typeface="Times New Roman" pitchFamily="18" charset="0"/>
                <a:cs typeface="Times New Roman" pitchFamily="18" charset="0"/>
              </a:rPr>
              <a:t> циклу, </a:t>
            </a:r>
            <a:r>
              <a:rPr lang="ru-RU" dirty="0" err="1" smtClean="0">
                <a:latin typeface="Times New Roman" pitchFamily="18" charset="0"/>
                <a:cs typeface="Times New Roman" pitchFamily="18" charset="0"/>
              </a:rPr>
              <a:t>виникають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певні</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проблеми. </a:t>
            </a:r>
          </a:p>
          <a:p>
            <a:pPr marL="0" indent="450850" algn="just">
              <a:buNone/>
            </a:pPr>
            <a:r>
              <a:rPr lang="uk-UA" dirty="0" smtClean="0">
                <a:latin typeface="Times New Roman" pitchFamily="18" charset="0"/>
                <a:cs typeface="Times New Roman" pitchFamily="18" charset="0"/>
              </a:rPr>
              <a:t>Перша проблема полягає в тому, що піднесення та спади в економічному циклі найчастіше неоднакові як за глибиною, масштабами, так і за тривалістю. Тому тривалий та глибокий спад, за яким спостерігатиметься відносно короткий період піднесення, безсумнівно, призведе до значного збільшення дефіциту державного бюджету й водночас до незначного позитивного сальдо бюджету (надлишку). Таке протиставлення не на користь даної концепції, через появу циклічного дефіциту державного бюджету. </a:t>
            </a:r>
          </a:p>
        </p:txBody>
      </p:sp>
    </p:spTree>
    <p:extLst>
      <p:ext uri="{BB962C8B-B14F-4D97-AF65-F5344CB8AC3E}">
        <p14:creationId xmlns:p14="http://schemas.microsoft.com/office/powerpoint/2010/main" val="185446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260648"/>
            <a:ext cx="8784976" cy="5472608"/>
          </a:xfrm>
        </p:spPr>
        <p:txBody>
          <a:bodyPr>
            <a:normAutofit fontScale="70000" lnSpcReduction="20000"/>
          </a:bodyPr>
          <a:lstStyle/>
          <a:p>
            <a:pPr marL="0" indent="450850" algn="just">
              <a:buNone/>
            </a:pPr>
            <a:r>
              <a:rPr lang="uk-UA" dirty="0" smtClean="0">
                <a:latin typeface="Times New Roman" pitchFamily="18" charset="0"/>
                <a:cs typeface="Times New Roman" pitchFamily="18" charset="0"/>
              </a:rPr>
              <a:t>Друга проблема пов’язана з тим, що за природою інфляція сприяє перерозподілу доходів між дебіторами та кредиторами. Не передбачувана інфляція дає вигоду дебіторам (позичальникам) за рахунок кредиторів (позивачів). Наслідки інфляції в галузі перерозподілу є довільними та не передбачуваними. </a:t>
            </a:r>
          </a:p>
          <a:p>
            <a:pPr marL="0" indent="450850" algn="just">
              <a:buNone/>
            </a:pPr>
            <a:r>
              <a:rPr lang="uk-UA" dirty="0" smtClean="0">
                <a:latin typeface="Times New Roman" pitchFamily="18" charset="0"/>
                <a:cs typeface="Times New Roman" pitchFamily="18" charset="0"/>
              </a:rPr>
              <a:t>Якщо держава є отримувачем позик від населення (позивача), то вона також може отримати вигоду від інфляції. Упродовж багатьох років у кожної держави накопичується значна сума державного боргу (як зовнішнього, так і внутрішнього). Інфляція дає змогу Міністерству фінансів сплатити борги грошима, що втратили частину своєї купівельної спроможності. Тобто, уряд отримує від населення "дорогі" гроші, а повертає за допомогою інфляції "дешеві". При інфляції зростають податкові надходження, а розміри державного боргу не збільшуються. Це означає, що через інфляцію уряду вдається зменшити реальну величину державного боргу та істотно полегшити собі його сплату (йдеться лише про внутрішній державний борг). Таким чином, може скластися ситуація, коли держава буде зацікавлена в інфляції та свідомо може провокувати її, аби розрахуватися зі своїми боргами</a:t>
            </a:r>
          </a:p>
          <a:p>
            <a:endParaRPr lang="uk-UA" dirty="0"/>
          </a:p>
        </p:txBody>
      </p:sp>
    </p:spTree>
    <p:extLst>
      <p:ext uri="{BB962C8B-B14F-4D97-AF65-F5344CB8AC3E}">
        <p14:creationId xmlns:p14="http://schemas.microsoft.com/office/powerpoint/2010/main" val="2482946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188640"/>
            <a:ext cx="8784976" cy="6480720"/>
          </a:xfrm>
        </p:spPr>
        <p:txBody>
          <a:bodyPr>
            <a:normAutofit/>
          </a:bodyPr>
          <a:lstStyle/>
          <a:p>
            <a:pPr marL="0" indent="536575" algn="just">
              <a:buNone/>
            </a:pPr>
            <a:r>
              <a:rPr lang="uk-UA" sz="1800" b="1" dirty="0" smtClean="0">
                <a:latin typeface="Times New Roman" pitchFamily="18" charset="0"/>
                <a:cs typeface="Times New Roman" pitchFamily="18" charset="0"/>
              </a:rPr>
              <a:t>КОНЦЕПЦІЯ: ФУНКЦІОНАЛЬНІ ФІНАНСИ</a:t>
            </a:r>
            <a:r>
              <a:rPr lang="uk-UA" sz="1900" dirty="0" smtClean="0">
                <a:latin typeface="Times New Roman" pitchFamily="18" charset="0"/>
                <a:cs typeface="Times New Roman" pitchFamily="18" charset="0"/>
              </a:rPr>
              <a:t>. </a:t>
            </a:r>
            <a:r>
              <a:rPr lang="uk-UA" sz="1600" dirty="0" smtClean="0">
                <a:latin typeface="Times New Roman" pitchFamily="18" charset="0"/>
                <a:cs typeface="Times New Roman" pitchFamily="18" charset="0"/>
              </a:rPr>
              <a:t>Визначальним в межах цієї концепції є те, що першочерговим визначається питання стабілізації та оздоровлення економіки, а проблеми збалансування бюджету як на щорічній, так і на циклічній основі, вважаються другорядними, допускаються стійкі надлишки бюджету або його дефіцит у процесі стабілізації економіки. Відповідно до даної концепції проблеми, що пов'язані з бюджетним дефіцитом або з надлишком є менш значущими, другорядними порівняно з більш небажаними альтернативами – тривалими спадами або стійкою інфляцією. Таким чином, реалізація даної концепції спрямована передусім на розв'язання проблем економіки, що дасть змогу вирішити питання бюджету.</a:t>
            </a:r>
          </a:p>
          <a:p>
            <a:pPr marL="0" indent="450850" algn="just">
              <a:buNone/>
            </a:pPr>
            <a:r>
              <a:rPr lang="uk-UA" sz="1600" dirty="0" smtClean="0">
                <a:latin typeface="Times New Roman" pitchFamily="18" charset="0"/>
                <a:cs typeface="Times New Roman" pitchFamily="18" charset="0"/>
              </a:rPr>
              <a:t>Сучасна фінансова політика як розвинених, так і країн, що розвиваються, визнає можливість використання незбалансованих бюджетів для стабілізації економіки, виходу із кризи та вирішення інших завдань. У свою чергу, використання незбалансованих бюджетів приводить до виникнення державного боргу. Державний борг являє собою накопичені бюджетні дефіцити, тимчасову мобілізацію державою додаткових коштів для покриття своїх видатків. Збільшення державної заборгованості є важливим джерелом фінансування видатків уряду, надмірне зростання яких веде до бюджетних дефіцитів. Широке використання державного боргу обумовлене, перш за все, хронічним дефіцитом фінансів країни. </a:t>
            </a:r>
            <a:r>
              <a:rPr lang="ru-RU" sz="1600" dirty="0" err="1" smtClean="0">
                <a:latin typeface="Times New Roman" pitchFamily="18" charset="0"/>
                <a:cs typeface="Times New Roman" pitchFamily="18" charset="0"/>
              </a:rPr>
              <a:t>Державні</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позики</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випускаються</a:t>
            </a:r>
            <a:r>
              <a:rPr lang="ru-RU" sz="1600" dirty="0" smtClean="0">
                <a:latin typeface="Times New Roman" pitchFamily="18" charset="0"/>
                <a:cs typeface="Times New Roman" pitchFamily="18" charset="0"/>
              </a:rPr>
              <a:t> як </a:t>
            </a:r>
            <a:r>
              <a:rPr lang="ru-RU" sz="1600" dirty="0" err="1" smtClean="0">
                <a:latin typeface="Times New Roman" pitchFamily="18" charset="0"/>
                <a:cs typeface="Times New Roman" pitchFamily="18" charset="0"/>
              </a:rPr>
              <a:t>центральним</a:t>
            </a:r>
            <a:r>
              <a:rPr lang="ru-RU" sz="1600" dirty="0" smtClean="0">
                <a:latin typeface="Times New Roman" pitchFamily="18" charset="0"/>
                <a:cs typeface="Times New Roman" pitchFamily="18" charset="0"/>
              </a:rPr>
              <a:t> урядом, так і  </a:t>
            </a:r>
            <a:r>
              <a:rPr lang="ru-RU" sz="1600" dirty="0" err="1" smtClean="0">
                <a:latin typeface="Times New Roman" pitchFamily="18" charset="0"/>
                <a:cs typeface="Times New Roman" pitchFamily="18" charset="0"/>
              </a:rPr>
              <a:t>місцевими</a:t>
            </a:r>
            <a:r>
              <a:rPr lang="ru-RU" sz="1600" dirty="0" smtClean="0">
                <a:latin typeface="Times New Roman" pitchFamily="18" charset="0"/>
                <a:cs typeface="Times New Roman" pitchFamily="18" charset="0"/>
              </a:rPr>
              <a:t> органами </a:t>
            </a:r>
            <a:r>
              <a:rPr lang="ru-RU" sz="1600" dirty="0" err="1" smtClean="0">
                <a:latin typeface="Times New Roman" pitchFamily="18" charset="0"/>
                <a:cs typeface="Times New Roman" pitchFamily="18" charset="0"/>
              </a:rPr>
              <a:t>самоврядування</a:t>
            </a:r>
            <a:r>
              <a:rPr lang="ru-RU" sz="1600" dirty="0" smtClean="0">
                <a:latin typeface="Times New Roman" pitchFamily="18" charset="0"/>
                <a:cs typeface="Times New Roman" pitchFamily="18" charset="0"/>
              </a:rPr>
              <a:t>. У </a:t>
            </a:r>
            <a:r>
              <a:rPr lang="ru-RU" sz="1600" dirty="0" err="1" smtClean="0">
                <a:latin typeface="Times New Roman" pitchFamily="18" charset="0"/>
                <a:cs typeface="Times New Roman" pitchFamily="18" charset="0"/>
              </a:rPr>
              <a:t>загальній</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сумі</a:t>
            </a:r>
            <a:r>
              <a:rPr lang="ru-RU" sz="1600" dirty="0" smtClean="0">
                <a:latin typeface="Times New Roman" pitchFamily="18" charset="0"/>
                <a:cs typeface="Times New Roman" pitchFamily="18" charset="0"/>
              </a:rPr>
              <a:t> державного </a:t>
            </a:r>
            <a:r>
              <a:rPr lang="ru-RU" sz="1600" dirty="0" err="1" smtClean="0">
                <a:latin typeface="Times New Roman" pitchFamily="18" charset="0"/>
                <a:cs typeface="Times New Roman" pitchFamily="18" charset="0"/>
              </a:rPr>
              <a:t>або</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національного</a:t>
            </a:r>
            <a:r>
              <a:rPr lang="ru-RU" sz="1600" dirty="0" smtClean="0">
                <a:latin typeface="Times New Roman" pitchFamily="18" charset="0"/>
                <a:cs typeface="Times New Roman" pitchFamily="18" charset="0"/>
              </a:rPr>
              <a:t> боргу </a:t>
            </a:r>
            <a:r>
              <a:rPr lang="ru-RU" sz="1600" dirty="0" err="1" smtClean="0">
                <a:latin typeface="Times New Roman" pitchFamily="18" charset="0"/>
                <a:cs typeface="Times New Roman" pitchFamily="18" charset="0"/>
              </a:rPr>
              <a:t>переважають</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позики</a:t>
            </a:r>
            <a:r>
              <a:rPr lang="ru-RU" sz="1600" dirty="0" smtClean="0">
                <a:latin typeface="Times New Roman" pitchFamily="18" charset="0"/>
                <a:cs typeface="Times New Roman" pitchFamily="18" charset="0"/>
              </a:rPr>
              <a:t> центрального уряду.</a:t>
            </a: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823350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07504" y="116632"/>
            <a:ext cx="8784976" cy="5616624"/>
          </a:xfrm>
        </p:spPr>
        <p:txBody>
          <a:bodyPr>
            <a:noAutofit/>
          </a:bodyPr>
          <a:lstStyle/>
          <a:p>
            <a:pPr marL="0" indent="450850">
              <a:spcBef>
                <a:spcPts val="0"/>
              </a:spcBef>
              <a:buNone/>
            </a:pPr>
            <a:r>
              <a:rPr lang="uk-UA" sz="1800" dirty="0" smtClean="0">
                <a:latin typeface="Times New Roman" pitchFamily="18" charset="0"/>
                <a:cs typeface="Times New Roman" pitchFamily="18" charset="0"/>
              </a:rPr>
              <a:t>Державний борг – сума заборгованості держави своїм кредиторам. Види боргу:</a:t>
            </a:r>
          </a:p>
          <a:p>
            <a:pPr marL="0" indent="0">
              <a:spcBef>
                <a:spcPts val="0"/>
              </a:spcBef>
              <a:buNone/>
            </a:pPr>
            <a:r>
              <a:rPr lang="uk-UA" sz="1800" dirty="0" smtClean="0">
                <a:latin typeface="Times New Roman" pitchFamily="18" charset="0"/>
                <a:cs typeface="Times New Roman" pitchFamily="18" charset="0"/>
              </a:rPr>
              <a:t>1. Поточний – сума заборгованості, що підлягає погашенню в поточному році, а також сума відсотків з усіх випущених позик;</a:t>
            </a:r>
          </a:p>
          <a:p>
            <a:pPr marL="0" indent="0">
              <a:spcBef>
                <a:spcPts val="0"/>
              </a:spcBef>
              <a:buNone/>
            </a:pPr>
            <a:r>
              <a:rPr lang="uk-UA" sz="1800" b="1" dirty="0" smtClean="0">
                <a:latin typeface="Times New Roman" pitchFamily="18" charset="0"/>
                <a:cs typeface="Times New Roman" pitchFamily="18" charset="0"/>
              </a:rPr>
              <a:t>2. Капітальний </a:t>
            </a:r>
            <a:r>
              <a:rPr lang="uk-UA" sz="1800" dirty="0" smtClean="0">
                <a:latin typeface="Times New Roman" pitchFamily="18" charset="0"/>
                <a:cs typeface="Times New Roman" pitchFamily="18" charset="0"/>
              </a:rPr>
              <a:t>– загальна сума заборгованості та відсотки, що мають бути сплачені за позики;</a:t>
            </a:r>
          </a:p>
          <a:p>
            <a:pPr marL="0" indent="0">
              <a:spcBef>
                <a:spcPts val="0"/>
              </a:spcBef>
              <a:buNone/>
            </a:pPr>
            <a:r>
              <a:rPr lang="uk-UA" sz="1800" b="1" dirty="0" smtClean="0">
                <a:latin typeface="Times New Roman" pitchFamily="18" charset="0"/>
                <a:cs typeface="Times New Roman" pitchFamily="18" charset="0"/>
              </a:rPr>
              <a:t>3. Внутрішній </a:t>
            </a:r>
            <a:r>
              <a:rPr lang="uk-UA" sz="1800" dirty="0" smtClean="0">
                <a:latin typeface="Times New Roman" pitchFamily="18" charset="0"/>
                <a:cs typeface="Times New Roman" pitchFamily="18" charset="0"/>
              </a:rPr>
              <a:t>– заборгованість кредиторам держави в певній країні.</a:t>
            </a:r>
          </a:p>
          <a:p>
            <a:pPr marL="0" indent="0">
              <a:spcBef>
                <a:spcPts val="0"/>
              </a:spcBef>
              <a:buNone/>
            </a:pPr>
            <a:r>
              <a:rPr lang="uk-UA" sz="1800" b="1" dirty="0" smtClean="0">
                <a:latin typeface="Times New Roman" pitchFamily="18" charset="0"/>
                <a:cs typeface="Times New Roman" pitchFamily="18" charset="0"/>
              </a:rPr>
              <a:t>4. Зовнішній </a:t>
            </a:r>
            <a:r>
              <a:rPr lang="uk-UA" sz="1800" dirty="0" smtClean="0">
                <a:latin typeface="Times New Roman" pitchFamily="18" charset="0"/>
                <a:cs typeface="Times New Roman" pitchFamily="18" charset="0"/>
              </a:rPr>
              <a:t>– заборгованість кредиторам за межами країни.</a:t>
            </a:r>
          </a:p>
          <a:p>
            <a:pPr marL="0" indent="450850">
              <a:spcBef>
                <a:spcPts val="0"/>
              </a:spcBef>
              <a:buNone/>
            </a:pPr>
            <a:r>
              <a:rPr lang="uk-UA" sz="1800" dirty="0" smtClean="0">
                <a:latin typeface="Times New Roman" pitchFamily="18" charset="0"/>
                <a:cs typeface="Times New Roman" pitchFamily="18" charset="0"/>
              </a:rPr>
              <a:t>З метою забезпечення платоспроможності (можливості погашення боргів) здійснюється управління державним боргом. </a:t>
            </a:r>
          </a:p>
          <a:p>
            <a:pPr marL="0" indent="450850">
              <a:spcBef>
                <a:spcPts val="0"/>
              </a:spcBef>
              <a:buNone/>
            </a:pPr>
            <a:r>
              <a:rPr lang="uk-UA" sz="1800" dirty="0" smtClean="0">
                <a:latin typeface="Times New Roman" pitchFamily="18" charset="0"/>
                <a:cs typeface="Times New Roman" pitchFamily="18" charset="0"/>
              </a:rPr>
              <a:t>Коригування позикової політики може здійснюватися різними шляхами – через реструктуризацію (перегляд) боргу, пролонгацію (передачу зобов'язань за раніше випущеною позикою на нову позику з метою продовження терміну позики), об'єднання кількох позик в одну. В окремих випадках держава може повністю відмовитися від своєї заборгованості.</a:t>
            </a:r>
            <a:endParaRPr lang="uk-UA" sz="1800" dirty="0">
              <a:latin typeface="Times New Roman" pitchFamily="18" charset="0"/>
              <a:cs typeface="Times New Roman" pitchFamily="18" charset="0"/>
            </a:endParaRPr>
          </a:p>
        </p:txBody>
      </p:sp>
    </p:spTree>
    <p:extLst>
      <p:ext uri="{BB962C8B-B14F-4D97-AF65-F5344CB8AC3E}">
        <p14:creationId xmlns:p14="http://schemas.microsoft.com/office/powerpoint/2010/main" val="94986227"/>
      </p:ext>
    </p:extLst>
  </p:cSld>
  <p:clrMapOvr>
    <a:masterClrMapping/>
  </p:clrMapOvr>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2955</Words>
  <Application>Microsoft Office PowerPoint</Application>
  <PresentationFormat>Екран (4:3)</PresentationFormat>
  <Paragraphs>129</Paragraphs>
  <Slides>21</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21</vt:i4>
      </vt:variant>
    </vt:vector>
  </HeadingPairs>
  <TitlesOfParts>
    <vt:vector size="22" baseType="lpstr">
      <vt:lpstr>Тема Office</vt:lpstr>
      <vt:lpstr>Бюджетно – податкова політика держави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diakov.net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Бюджетно – податкова політика держави</dc:title>
  <dc:creator>RePack by Diakov</dc:creator>
  <cp:lastModifiedBy>RePack by Diakov</cp:lastModifiedBy>
  <cp:revision>18</cp:revision>
  <dcterms:created xsi:type="dcterms:W3CDTF">2020-12-11T05:57:49Z</dcterms:created>
  <dcterms:modified xsi:type="dcterms:W3CDTF">2020-12-11T11:31:26Z</dcterms:modified>
</cp:coreProperties>
</file>