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70" r:id="rId3"/>
    <p:sldId id="257" r:id="rId4"/>
    <p:sldId id="258" r:id="rId5"/>
    <p:sldId id="265" r:id="rId6"/>
    <p:sldId id="272" r:id="rId7"/>
    <p:sldId id="273" r:id="rId8"/>
    <p:sldId id="274" r:id="rId9"/>
    <p:sldId id="259" r:id="rId10"/>
    <p:sldId id="260" r:id="rId11"/>
    <p:sldId id="261" r:id="rId12"/>
    <p:sldId id="266" r:id="rId13"/>
    <p:sldId id="263" r:id="rId14"/>
    <p:sldId id="264" r:id="rId15"/>
    <p:sldId id="262" r:id="rId16"/>
    <p:sldId id="267" r:id="rId17"/>
    <p:sldId id="268" r:id="rId18"/>
    <p:sldId id="269" r:id="rId19"/>
    <p:sldId id="271" r:id="rId20"/>
    <p:sldId id="275" r:id="rId21"/>
    <p:sldId id="280" r:id="rId22"/>
    <p:sldId id="278" r:id="rId23"/>
    <p:sldId id="279" r:id="rId24"/>
    <p:sldId id="276" r:id="rId25"/>
    <p:sldId id="282" r:id="rId26"/>
    <p:sldId id="283" r:id="rId27"/>
    <p:sldId id="284" r:id="rId28"/>
    <p:sldId id="285" r:id="rId29"/>
    <p:sldId id="286" r:id="rId30"/>
    <p:sldId id="277"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91" y="3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smtClean="0"/>
              <a:t>12/9/2021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37721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ru-RU" smtClean="0"/>
              <a:t>Вставка рисунка</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51065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42347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409710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79378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971290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632775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383777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52562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83715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91675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43519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41410" y="3073397"/>
            <a:ext cx="4878391"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3073397"/>
            <a:ext cx="4875210"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14323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2721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11886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70963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t>12/9/2021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01310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12/9/2021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89586159"/>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76424" y="1122363"/>
            <a:ext cx="8791575" cy="1189913"/>
          </a:xfrm>
        </p:spPr>
        <p:txBody>
          <a:bodyPr/>
          <a:lstStyle/>
          <a:p>
            <a:r>
              <a:rPr lang="uk-UA" dirty="0" smtClean="0">
                <a:solidFill>
                  <a:schemeClr val="bg1"/>
                </a:solidFill>
              </a:rPr>
              <a:t>Лекція 7</a:t>
            </a:r>
            <a:endParaRPr lang="uk-UA" dirty="0">
              <a:solidFill>
                <a:schemeClr val="bg1"/>
              </a:solidFill>
            </a:endParaRPr>
          </a:p>
        </p:txBody>
      </p:sp>
      <p:sp>
        <p:nvSpPr>
          <p:cNvPr id="3" name="Подзаголовок 2"/>
          <p:cNvSpPr>
            <a:spLocks noGrp="1"/>
          </p:cNvSpPr>
          <p:nvPr>
            <p:ph type="subTitle" idx="1"/>
          </p:nvPr>
        </p:nvSpPr>
        <p:spPr>
          <a:xfrm>
            <a:off x="1876424" y="2669628"/>
            <a:ext cx="8791575" cy="2588172"/>
          </a:xfrm>
        </p:spPr>
        <p:txBody>
          <a:bodyPr>
            <a:normAutofit fontScale="70000" lnSpcReduction="20000"/>
          </a:bodyPr>
          <a:lstStyle/>
          <a:p>
            <a:pPr algn="ctr"/>
            <a:r>
              <a:rPr lang="uk-UA" sz="7200" dirty="0" smtClean="0">
                <a:solidFill>
                  <a:schemeClr val="bg1"/>
                </a:solidFill>
              </a:rPr>
              <a:t>Об</a:t>
            </a:r>
            <a:r>
              <a:rPr lang="en-US" sz="7200" dirty="0" smtClean="0">
                <a:solidFill>
                  <a:schemeClr val="bg1"/>
                </a:solidFill>
              </a:rPr>
              <a:t>‘</a:t>
            </a:r>
            <a:r>
              <a:rPr lang="uk-UA" sz="7200" dirty="0" err="1" smtClean="0">
                <a:solidFill>
                  <a:schemeClr val="bg1"/>
                </a:solidFill>
              </a:rPr>
              <a:t>єктно</a:t>
            </a:r>
            <a:r>
              <a:rPr lang="uk-UA" sz="7200" dirty="0" smtClean="0">
                <a:solidFill>
                  <a:schemeClr val="bg1"/>
                </a:solidFill>
              </a:rPr>
              <a:t>-орієнтоване програмування на мові </a:t>
            </a:r>
            <a:r>
              <a:rPr lang="en-US" sz="7200" dirty="0" smtClean="0">
                <a:solidFill>
                  <a:schemeClr val="bg1"/>
                </a:solidFill>
              </a:rPr>
              <a:t>python</a:t>
            </a:r>
            <a:endParaRPr lang="uk-UA" sz="7200" dirty="0">
              <a:solidFill>
                <a:schemeClr val="bg1"/>
              </a:solidFill>
            </a:endParaRPr>
          </a:p>
        </p:txBody>
      </p:sp>
    </p:spTree>
    <p:extLst>
      <p:ext uri="{BB962C8B-B14F-4D97-AF65-F5344CB8AC3E}">
        <p14:creationId xmlns:p14="http://schemas.microsoft.com/office/powerpoint/2010/main" val="3444746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618518"/>
            <a:ext cx="9905998" cy="821399"/>
          </a:xfrm>
        </p:spPr>
        <p:txBody>
          <a:bodyPr/>
          <a:lstStyle/>
          <a:p>
            <a:r>
              <a:rPr lang="uk-UA" dirty="0" smtClean="0">
                <a:solidFill>
                  <a:schemeClr val="bg1"/>
                </a:solidFill>
              </a:rPr>
              <a:t>Створення класу</a:t>
            </a:r>
            <a:endParaRPr lang="uk-UA" dirty="0">
              <a:solidFill>
                <a:schemeClr val="bg1"/>
              </a:solidFill>
            </a:endParaRPr>
          </a:p>
        </p:txBody>
      </p:sp>
      <p:sp>
        <p:nvSpPr>
          <p:cNvPr id="3" name="Объект 2"/>
          <p:cNvSpPr>
            <a:spLocks noGrp="1"/>
          </p:cNvSpPr>
          <p:nvPr>
            <p:ph idx="1"/>
          </p:nvPr>
        </p:nvSpPr>
        <p:spPr>
          <a:xfrm>
            <a:off x="1141413" y="1270235"/>
            <a:ext cx="9905999" cy="5150068"/>
          </a:xfrm>
        </p:spPr>
        <p:txBody>
          <a:bodyPr>
            <a:normAutofit/>
          </a:bodyPr>
          <a:lstStyle/>
          <a:p>
            <a:pPr marL="0" indent="0">
              <a:buNone/>
            </a:pPr>
            <a:r>
              <a:rPr lang="uk-UA" dirty="0" smtClean="0">
                <a:solidFill>
                  <a:schemeClr val="bg1"/>
                </a:solidFill>
                <a:latin typeface="Calibri" panose="020F0502020204030204" pitchFamily="34" charset="0"/>
                <a:cs typeface="Calibri" panose="020F0502020204030204" pitchFamily="34" charset="0"/>
              </a:rPr>
              <a:t>	Клас </a:t>
            </a:r>
            <a:r>
              <a:rPr lang="uk-UA" dirty="0">
                <a:solidFill>
                  <a:schemeClr val="bg1"/>
                </a:solidFill>
                <a:latin typeface="Calibri" panose="020F0502020204030204" pitchFamily="34" charset="0"/>
                <a:cs typeface="Calibri" panose="020F0502020204030204" pitchFamily="34" charset="0"/>
              </a:rPr>
              <a:t>складається з оголошення (інструкція </a:t>
            </a:r>
            <a:r>
              <a:rPr lang="en-US" dirty="0">
                <a:solidFill>
                  <a:schemeClr val="bg1"/>
                </a:solidFill>
                <a:latin typeface="Calibri" panose="020F0502020204030204" pitchFamily="34" charset="0"/>
                <a:cs typeface="Calibri" panose="020F0502020204030204" pitchFamily="34" charset="0"/>
              </a:rPr>
              <a:t>class), </a:t>
            </a:r>
            <a:r>
              <a:rPr lang="uk-UA" dirty="0">
                <a:solidFill>
                  <a:schemeClr val="bg1"/>
                </a:solidFill>
                <a:latin typeface="Calibri" panose="020F0502020204030204" pitchFamily="34" charset="0"/>
                <a:cs typeface="Calibri" panose="020F0502020204030204" pitchFamily="34" charset="0"/>
              </a:rPr>
              <a:t>імені класу </a:t>
            </a:r>
            <a:r>
              <a:rPr lang="uk-UA" dirty="0" smtClean="0">
                <a:solidFill>
                  <a:schemeClr val="bg1"/>
                </a:solidFill>
                <a:latin typeface="Calibri" panose="020F0502020204030204" pitchFamily="34" charset="0"/>
                <a:cs typeface="Calibri" panose="020F0502020204030204" pitchFamily="34" charset="0"/>
              </a:rPr>
              <a:t>та </a:t>
            </a:r>
            <a:r>
              <a:rPr lang="uk-UA" dirty="0">
                <a:solidFill>
                  <a:schemeClr val="bg1"/>
                </a:solidFill>
                <a:latin typeface="Calibri" panose="020F0502020204030204" pitchFamily="34" charset="0"/>
                <a:cs typeface="Calibri" panose="020F0502020204030204" pitchFamily="34" charset="0"/>
              </a:rPr>
              <a:t>тіла класу, що містить атрибути та </a:t>
            </a:r>
            <a:r>
              <a:rPr lang="uk-UA" dirty="0" smtClean="0">
                <a:solidFill>
                  <a:schemeClr val="bg1"/>
                </a:solidFill>
                <a:latin typeface="Calibri" panose="020F0502020204030204" pitchFamily="34" charset="0"/>
                <a:cs typeface="Calibri" panose="020F0502020204030204" pitchFamily="34" charset="0"/>
              </a:rPr>
              <a:t>методи.</a:t>
            </a:r>
          </a:p>
          <a:p>
            <a:pPr marL="0" indent="0">
              <a:lnSpc>
                <a:spcPct val="110000"/>
              </a:lnSpc>
              <a:spcBef>
                <a:spcPts val="0"/>
              </a:spcBef>
              <a:buNone/>
            </a:pPr>
            <a:r>
              <a:rPr lang="uk-UA" b="1" i="1" dirty="0" err="1">
                <a:solidFill>
                  <a:schemeClr val="bg1"/>
                </a:solidFill>
                <a:latin typeface="Calibri" panose="020F0502020204030204" pitchFamily="34" charset="0"/>
                <a:cs typeface="Calibri" panose="020F0502020204030204" pitchFamily="34" charset="0"/>
              </a:rPr>
              <a:t>class</a:t>
            </a:r>
            <a:r>
              <a:rPr lang="uk-UA" b="1" i="1" dirty="0">
                <a:solidFill>
                  <a:schemeClr val="bg1"/>
                </a:solidFill>
                <a:latin typeface="Calibri" panose="020F0502020204030204" pitchFamily="34" charset="0"/>
                <a:cs typeface="Calibri" panose="020F0502020204030204" pitchFamily="34" charset="0"/>
              </a:rPr>
              <a:t> &lt;</a:t>
            </a:r>
            <a:r>
              <a:rPr lang="uk-UA" b="1" i="1" dirty="0" err="1">
                <a:solidFill>
                  <a:schemeClr val="bg1"/>
                </a:solidFill>
                <a:latin typeface="Calibri" panose="020F0502020204030204" pitchFamily="34" charset="0"/>
                <a:cs typeface="Calibri" panose="020F0502020204030204" pitchFamily="34" charset="0"/>
              </a:rPr>
              <a:t>ім'я_класу</a:t>
            </a:r>
            <a:r>
              <a:rPr lang="uk-UA" b="1" i="1" dirty="0" smtClean="0">
                <a:solidFill>
                  <a:schemeClr val="bg1"/>
                </a:solidFill>
                <a:latin typeface="Calibri" panose="020F0502020204030204" pitchFamily="34" charset="0"/>
                <a:cs typeface="Calibri" panose="020F0502020204030204" pitchFamily="34" charset="0"/>
              </a:rPr>
              <a:t>&gt; [(</a:t>
            </a:r>
            <a:r>
              <a:rPr lang="uk-UA" b="1" i="1" dirty="0">
                <a:solidFill>
                  <a:schemeClr val="bg1"/>
                </a:solidFill>
                <a:latin typeface="Calibri" panose="020F0502020204030204" pitchFamily="34" charset="0"/>
                <a:cs typeface="Calibri" panose="020F0502020204030204" pitchFamily="34" charset="0"/>
              </a:rPr>
              <a:t>класи, що є нащадками)]:</a:t>
            </a:r>
            <a:endParaRPr lang="uk-UA" b="1" dirty="0">
              <a:solidFill>
                <a:schemeClr val="bg1"/>
              </a:solidFill>
              <a:latin typeface="Calibri" panose="020F0502020204030204" pitchFamily="34" charset="0"/>
              <a:cs typeface="Calibri" panose="020F0502020204030204" pitchFamily="34" charset="0"/>
            </a:endParaRPr>
          </a:p>
          <a:p>
            <a:pPr marL="0" indent="0">
              <a:lnSpc>
                <a:spcPct val="110000"/>
              </a:lnSpc>
              <a:spcBef>
                <a:spcPts val="0"/>
              </a:spcBef>
              <a:buNone/>
            </a:pPr>
            <a:r>
              <a:rPr lang="uk-UA" b="1" dirty="0">
                <a:solidFill>
                  <a:schemeClr val="bg1"/>
                </a:solidFill>
                <a:latin typeface="Calibri" panose="020F0502020204030204" pitchFamily="34" charset="0"/>
                <a:cs typeface="Calibri" panose="020F0502020204030204" pitchFamily="34" charset="0"/>
              </a:rPr>
              <a:t>  </a:t>
            </a:r>
            <a:r>
              <a:rPr lang="uk-UA" b="1" i="1" dirty="0">
                <a:solidFill>
                  <a:schemeClr val="bg1"/>
                </a:solidFill>
                <a:latin typeface="Calibri" panose="020F0502020204030204" pitchFamily="34" charset="0"/>
                <a:cs typeface="Calibri" panose="020F0502020204030204" pitchFamily="34" charset="0"/>
              </a:rPr>
              <a:t>&lt;тіло класу&gt; </a:t>
            </a:r>
            <a:endParaRPr lang="uk-UA" b="1" i="1" dirty="0" smtClean="0">
              <a:solidFill>
                <a:schemeClr val="bg1"/>
              </a:solidFill>
              <a:latin typeface="Calibri" panose="020F0502020204030204" pitchFamily="34" charset="0"/>
              <a:cs typeface="Calibri" panose="020F0502020204030204" pitchFamily="34" charset="0"/>
            </a:endParaRPr>
          </a:p>
          <a:p>
            <a:pPr marL="0" indent="0">
              <a:lnSpc>
                <a:spcPct val="110000"/>
              </a:lnSpc>
              <a:spcBef>
                <a:spcPts val="0"/>
              </a:spcBef>
              <a:buNone/>
            </a:pPr>
            <a:endParaRPr lang="uk-UA" b="1" i="1" dirty="0" smtClean="0">
              <a:solidFill>
                <a:schemeClr val="bg1"/>
              </a:solidFill>
              <a:latin typeface="Calibri" panose="020F0502020204030204" pitchFamily="34" charset="0"/>
              <a:cs typeface="Calibri" panose="020F0502020204030204" pitchFamily="34" charset="0"/>
            </a:endParaRPr>
          </a:p>
          <a:p>
            <a:pPr marL="0" lvl="0" indent="0" eaLnBrk="0" fontAlgn="base" hangingPunct="0">
              <a:lnSpc>
                <a:spcPct val="110000"/>
              </a:lnSpc>
              <a:spcBef>
                <a:spcPts val="0"/>
              </a:spcBef>
              <a:buSzTx/>
              <a:buNone/>
            </a:pPr>
            <a:r>
              <a:rPr lang="uk-UA" altLang="uk-UA" dirty="0" smtClean="0">
                <a:solidFill>
                  <a:srgbClr val="212121"/>
                </a:solidFill>
                <a:latin typeface="Calibri" panose="020F0502020204030204" pitchFamily="34" charset="0"/>
                <a:ea typeface="Times New Roman" panose="02020603050405020304" pitchFamily="18" charset="0"/>
                <a:cs typeface="Calibri" panose="020F0502020204030204" pitchFamily="34" charset="0"/>
              </a:rPr>
              <a:t>Загальний </a:t>
            </a:r>
            <a:r>
              <a:rPr lang="uk-UA" altLang="uk-UA" dirty="0">
                <a:solidFill>
                  <a:srgbClr val="212121"/>
                </a:solidFill>
                <a:latin typeface="Calibri" panose="020F0502020204030204" pitchFamily="34" charset="0"/>
                <a:ea typeface="Times New Roman" panose="02020603050405020304" pitchFamily="18" charset="0"/>
                <a:cs typeface="Calibri" panose="020F0502020204030204" pitchFamily="34" charset="0"/>
              </a:rPr>
              <a:t>вигляд команди створення екземпляра класу:</a:t>
            </a:r>
            <a:endParaRPr lang="uk-UA" altLang="uk-UA" i="1" dirty="0">
              <a:solidFill>
                <a:srgbClr val="212121"/>
              </a:solidFill>
              <a:latin typeface="Calibri" panose="020F0502020204030204" pitchFamily="34" charset="0"/>
              <a:ea typeface="Times New Roman" panose="02020603050405020304" pitchFamily="18" charset="0"/>
              <a:cs typeface="Calibri" panose="020F0502020204030204" pitchFamily="34" charset="0"/>
            </a:endParaRPr>
          </a:p>
          <a:p>
            <a:pPr marL="0" lvl="0" indent="0" algn="ctr" eaLnBrk="0" fontAlgn="base" hangingPunct="0">
              <a:lnSpc>
                <a:spcPct val="110000"/>
              </a:lnSpc>
              <a:spcBef>
                <a:spcPts val="0"/>
              </a:spcBef>
              <a:buSzTx/>
              <a:buNone/>
            </a:pPr>
            <a:endParaRPr lang="uk-UA" altLang="uk-UA" sz="1000" i="1" dirty="0" smtClean="0">
              <a:solidFill>
                <a:srgbClr val="212121"/>
              </a:solidFill>
              <a:latin typeface="Calibri" panose="020F0502020204030204" pitchFamily="34" charset="0"/>
              <a:ea typeface="Times New Roman" panose="02020603050405020304" pitchFamily="18" charset="0"/>
              <a:cs typeface="Calibri" panose="020F0502020204030204" pitchFamily="34" charset="0"/>
            </a:endParaRPr>
          </a:p>
          <a:p>
            <a:pPr marL="0" lvl="0" indent="0" eaLnBrk="0" fontAlgn="base" hangingPunct="0">
              <a:lnSpc>
                <a:spcPct val="110000"/>
              </a:lnSpc>
              <a:spcBef>
                <a:spcPts val="0"/>
              </a:spcBef>
              <a:buSzTx/>
              <a:buNone/>
            </a:pPr>
            <a:r>
              <a:rPr lang="uk-UA" altLang="uk-UA" b="1" i="1" dirty="0" err="1" smtClean="0">
                <a:solidFill>
                  <a:srgbClr val="212121"/>
                </a:solidFill>
                <a:latin typeface="Calibri" panose="020F0502020204030204" pitchFamily="34" charset="0"/>
                <a:ea typeface="Times New Roman" panose="02020603050405020304" pitchFamily="18" charset="0"/>
                <a:cs typeface="Calibri" panose="020F0502020204030204" pitchFamily="34" charset="0"/>
              </a:rPr>
              <a:t>ім’я_об’єкта</a:t>
            </a:r>
            <a:r>
              <a:rPr lang="uk-UA" altLang="uk-UA" b="1" i="1" dirty="0" smtClean="0">
                <a:solidFill>
                  <a:srgbClr val="212121"/>
                </a:solidFill>
                <a:latin typeface="Calibri" panose="020F0502020204030204" pitchFamily="34" charset="0"/>
                <a:ea typeface="Times New Roman" panose="02020603050405020304" pitchFamily="18" charset="0"/>
                <a:cs typeface="Calibri" panose="020F0502020204030204" pitchFamily="34" charset="0"/>
              </a:rPr>
              <a:t> </a:t>
            </a:r>
            <a:r>
              <a:rPr lang="uk-UA" altLang="uk-UA" b="1" i="1" dirty="0">
                <a:solidFill>
                  <a:srgbClr val="212121"/>
                </a:solidFill>
                <a:latin typeface="Calibri" panose="020F0502020204030204" pitchFamily="34" charset="0"/>
                <a:ea typeface="Times New Roman" panose="02020603050405020304" pitchFamily="18" charset="0"/>
                <a:cs typeface="Calibri" panose="020F0502020204030204" pitchFamily="34" charset="0"/>
              </a:rPr>
              <a:t>= </a:t>
            </a:r>
            <a:r>
              <a:rPr lang="uk-UA" altLang="uk-UA" b="1" i="1" dirty="0" err="1">
                <a:solidFill>
                  <a:srgbClr val="212121"/>
                </a:solidFill>
                <a:latin typeface="Calibri" panose="020F0502020204030204" pitchFamily="34" charset="0"/>
                <a:ea typeface="Times New Roman" panose="02020603050405020304" pitchFamily="18" charset="0"/>
                <a:cs typeface="Calibri" panose="020F0502020204030204" pitchFamily="34" charset="0"/>
              </a:rPr>
              <a:t>ім’я_класу</a:t>
            </a:r>
            <a:r>
              <a:rPr lang="uk-UA" altLang="uk-UA" b="1" i="1" dirty="0">
                <a:solidFill>
                  <a:srgbClr val="212121"/>
                </a:solidFill>
                <a:latin typeface="Calibri" panose="020F0502020204030204" pitchFamily="34" charset="0"/>
                <a:ea typeface="Times New Roman" panose="02020603050405020304" pitchFamily="18" charset="0"/>
                <a:cs typeface="Calibri" panose="020F0502020204030204" pitchFamily="34" charset="0"/>
              </a:rPr>
              <a:t>()</a:t>
            </a:r>
            <a:r>
              <a:rPr lang="uk-UA" altLang="uk-UA" sz="1400" b="1" dirty="0">
                <a:latin typeface="Calibri" panose="020F0502020204030204" pitchFamily="34" charset="0"/>
                <a:cs typeface="Calibri" panose="020F0502020204030204" pitchFamily="34" charset="0"/>
              </a:rPr>
              <a:t> </a:t>
            </a:r>
            <a:endParaRPr lang="uk-UA" altLang="uk-UA" sz="4000" b="1" dirty="0">
              <a:latin typeface="Calibri" panose="020F0502020204030204" pitchFamily="34" charset="0"/>
              <a:cs typeface="Calibri" panose="020F0502020204030204" pitchFamily="34" charset="0"/>
            </a:endParaRPr>
          </a:p>
          <a:p>
            <a:pPr marL="0" indent="0" defTabSz="898525">
              <a:buNone/>
            </a:pPr>
            <a:r>
              <a:rPr lang="uk-UA" dirty="0">
                <a:solidFill>
                  <a:schemeClr val="bg1"/>
                </a:solidFill>
                <a:latin typeface="Calibri" panose="020F0502020204030204" pitchFamily="34" charset="0"/>
                <a:cs typeface="Calibri" panose="020F0502020204030204" pitchFamily="34" charset="0"/>
              </a:rPr>
              <a:t>Дії, які можуть виконувати об'єкти класів </a:t>
            </a:r>
            <a:r>
              <a:rPr lang="uk-UA" dirty="0" smtClean="0">
                <a:solidFill>
                  <a:schemeClr val="bg1"/>
                </a:solidFill>
                <a:latin typeface="Calibri" panose="020F0502020204030204" pitchFamily="34" charset="0"/>
                <a:cs typeface="Calibri" panose="020F0502020204030204" pitchFamily="34" charset="0"/>
              </a:rPr>
              <a:t>називають </a:t>
            </a:r>
            <a:r>
              <a:rPr lang="uk-UA" b="1" i="1" dirty="0" smtClean="0">
                <a:solidFill>
                  <a:schemeClr val="bg1"/>
                </a:solidFill>
                <a:latin typeface="Calibri" panose="020F0502020204030204" pitchFamily="34" charset="0"/>
                <a:cs typeface="Calibri" panose="020F0502020204030204" pitchFamily="34" charset="0"/>
              </a:rPr>
              <a:t>функціями</a:t>
            </a:r>
            <a:r>
              <a:rPr lang="uk-UA" b="1" dirty="0" smtClean="0">
                <a:solidFill>
                  <a:schemeClr val="bg1"/>
                </a:solidFill>
                <a:latin typeface="Calibri" panose="020F0502020204030204" pitchFamily="34" charset="0"/>
                <a:cs typeface="Calibri" panose="020F0502020204030204" pitchFamily="34" charset="0"/>
              </a:rPr>
              <a:t> </a:t>
            </a:r>
            <a:r>
              <a:rPr lang="uk-UA" dirty="0" smtClean="0">
                <a:solidFill>
                  <a:schemeClr val="bg1"/>
                </a:solidFill>
                <a:latin typeface="Calibri" panose="020F0502020204030204" pitchFamily="34" charset="0"/>
                <a:cs typeface="Calibri" panose="020F0502020204030204" pitchFamily="34" charset="0"/>
              </a:rPr>
              <a:t>або </a:t>
            </a:r>
            <a:r>
              <a:rPr lang="uk-UA" b="1" i="1" dirty="0" smtClean="0">
                <a:solidFill>
                  <a:schemeClr val="bg1"/>
                </a:solidFill>
                <a:latin typeface="Calibri" panose="020F0502020204030204" pitchFamily="34" charset="0"/>
                <a:cs typeface="Calibri" panose="020F0502020204030204" pitchFamily="34" charset="0"/>
              </a:rPr>
              <a:t>методами </a:t>
            </a:r>
            <a:r>
              <a:rPr lang="uk-UA" b="1" i="1" dirty="0">
                <a:solidFill>
                  <a:schemeClr val="bg1"/>
                </a:solidFill>
                <a:latin typeface="Calibri" panose="020F0502020204030204" pitchFamily="34" charset="0"/>
                <a:cs typeface="Calibri" panose="020F0502020204030204" pitchFamily="34" charset="0"/>
              </a:rPr>
              <a:t>класу</a:t>
            </a:r>
            <a:r>
              <a:rPr lang="uk-UA" i="1" dirty="0">
                <a:solidFill>
                  <a:schemeClr val="bg1"/>
                </a:solidFill>
                <a:latin typeface="Calibri" panose="020F0502020204030204" pitchFamily="34" charset="0"/>
                <a:cs typeface="Calibri" panose="020F0502020204030204" pitchFamily="34" charset="0"/>
              </a:rPr>
              <a:t>; </a:t>
            </a:r>
            <a:endParaRPr lang="uk-UA" i="1" dirty="0" smtClean="0">
              <a:solidFill>
                <a:schemeClr val="bg1"/>
              </a:solidFill>
              <a:latin typeface="Calibri" panose="020F0502020204030204" pitchFamily="34" charset="0"/>
              <a:cs typeface="Calibri" panose="020F0502020204030204" pitchFamily="34" charset="0"/>
            </a:endParaRPr>
          </a:p>
          <a:p>
            <a:pPr marL="0" indent="0">
              <a:buNone/>
            </a:pPr>
            <a:r>
              <a:rPr lang="uk-UA" dirty="0" smtClean="0">
                <a:solidFill>
                  <a:schemeClr val="bg1"/>
                </a:solidFill>
                <a:latin typeface="Calibri" panose="020F0502020204030204" pitchFamily="34" charset="0"/>
                <a:cs typeface="Calibri" panose="020F0502020204030204" pitchFamily="34" charset="0"/>
              </a:rPr>
              <a:t>їх </a:t>
            </a:r>
            <a:r>
              <a:rPr lang="uk-UA" dirty="0">
                <a:solidFill>
                  <a:schemeClr val="bg1"/>
                </a:solidFill>
                <a:latin typeface="Calibri" panose="020F0502020204030204" pitchFamily="34" charset="0"/>
                <a:cs typeface="Calibri" panose="020F0502020204030204" pitchFamily="34" charset="0"/>
              </a:rPr>
              <a:t>створюють як звичайну функцію за допомогою інструкції </a:t>
            </a:r>
            <a:r>
              <a:rPr lang="uk-UA" dirty="0" smtClean="0">
                <a:solidFill>
                  <a:schemeClr val="bg1"/>
                </a:solidFill>
                <a:latin typeface="Calibri" panose="020F0502020204030204" pitchFamily="34" charset="0"/>
                <a:cs typeface="Calibri" panose="020F0502020204030204" pitchFamily="34" charset="0"/>
              </a:rPr>
              <a:t>  </a:t>
            </a:r>
            <a:r>
              <a:rPr lang="en-US" b="1" i="1" dirty="0" smtClean="0">
                <a:solidFill>
                  <a:schemeClr val="bg1"/>
                </a:solidFill>
                <a:latin typeface="Calibri" panose="020F0502020204030204" pitchFamily="34" charset="0"/>
                <a:cs typeface="Calibri" panose="020F0502020204030204" pitchFamily="34" charset="0"/>
              </a:rPr>
              <a:t>def</a:t>
            </a:r>
            <a:r>
              <a:rPr lang="en-US" dirty="0">
                <a:solidFill>
                  <a:schemeClr val="bg1"/>
                </a:solidFill>
                <a:latin typeface="Calibri" panose="020F0502020204030204" pitchFamily="34" charset="0"/>
                <a:cs typeface="Calibri" panose="020F0502020204030204" pitchFamily="34" charset="0"/>
              </a:rPr>
              <a:t>.</a:t>
            </a:r>
            <a:endParaRPr lang="uk-UA"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738749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141412" y="767255"/>
            <a:ext cx="9905999" cy="5023946"/>
          </a:xfrm>
        </p:spPr>
        <p:txBody>
          <a:bodyPr>
            <a:normAutofit lnSpcReduction="10000"/>
          </a:bodyPr>
          <a:lstStyle/>
          <a:p>
            <a:pPr marL="0" indent="0">
              <a:buNone/>
            </a:pPr>
            <a:r>
              <a:rPr lang="ru-RU" dirty="0" smtClean="0">
                <a:solidFill>
                  <a:schemeClr val="bg1"/>
                </a:solidFill>
              </a:rPr>
              <a:t>	</a:t>
            </a:r>
            <a:r>
              <a:rPr lang="ru-RU" dirty="0" err="1" smtClean="0">
                <a:solidFill>
                  <a:schemeClr val="bg1"/>
                </a:solidFill>
                <a:latin typeface="Calibri" panose="020F0502020204030204" pitchFamily="34" charset="0"/>
                <a:cs typeface="Calibri" panose="020F0502020204030204" pitchFamily="34" charset="0"/>
              </a:rPr>
              <a:t>Створені</a:t>
            </a:r>
            <a:r>
              <a:rPr lang="ru-RU" dirty="0" smtClean="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функції</a:t>
            </a:r>
            <a:r>
              <a:rPr lang="ru-RU" dirty="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містять</a:t>
            </a:r>
            <a:r>
              <a:rPr lang="ru-RU" dirty="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обов’язковий</a:t>
            </a:r>
            <a:r>
              <a:rPr lang="ru-RU" dirty="0">
                <a:solidFill>
                  <a:schemeClr val="bg1"/>
                </a:solidFill>
                <a:latin typeface="Calibri" panose="020F0502020204030204" pitchFamily="34" charset="0"/>
                <a:cs typeface="Calibri" panose="020F0502020204030204" pitchFamily="34" charset="0"/>
              </a:rPr>
              <a:t> параметр</a:t>
            </a:r>
            <a:r>
              <a:rPr lang="ru-RU" b="1" dirty="0">
                <a:solidFill>
                  <a:schemeClr val="bg1"/>
                </a:solidFill>
                <a:latin typeface="Calibri" panose="020F0502020204030204" pitchFamily="34" charset="0"/>
                <a:cs typeface="Calibri" panose="020F0502020204030204" pitchFamily="34" charset="0"/>
              </a:rPr>
              <a:t> </a:t>
            </a:r>
            <a:r>
              <a:rPr lang="ru-RU" b="1" i="1" dirty="0" err="1">
                <a:solidFill>
                  <a:schemeClr val="bg1"/>
                </a:solidFill>
                <a:latin typeface="Calibri" panose="020F0502020204030204" pitchFamily="34" charset="0"/>
                <a:cs typeface="Calibri" panose="020F0502020204030204" pitchFamily="34" charset="0"/>
              </a:rPr>
              <a:t>self</a:t>
            </a:r>
            <a:r>
              <a:rPr lang="ru-RU" dirty="0">
                <a:solidFill>
                  <a:schemeClr val="bg1"/>
                </a:solidFill>
                <a:latin typeface="Calibri" panose="020F0502020204030204" pitchFamily="34" charset="0"/>
                <a:cs typeface="Calibri" panose="020F0502020204030204" pitchFamily="34" charset="0"/>
              </a:rPr>
              <a:t>. За </a:t>
            </a:r>
            <a:r>
              <a:rPr lang="ru-RU" dirty="0" err="1">
                <a:solidFill>
                  <a:schemeClr val="bg1"/>
                </a:solidFill>
                <a:latin typeface="Calibri" panose="020F0502020204030204" pitchFamily="34" charset="0"/>
                <a:cs typeface="Calibri" panose="020F0502020204030204" pitchFamily="34" charset="0"/>
              </a:rPr>
              <a:t>його</a:t>
            </a:r>
            <a:r>
              <a:rPr lang="ru-RU" dirty="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допомогою</a:t>
            </a:r>
            <a:r>
              <a:rPr lang="ru-RU" dirty="0">
                <a:solidFill>
                  <a:schemeClr val="bg1"/>
                </a:solidFill>
                <a:latin typeface="Calibri" panose="020F0502020204030204" pitchFamily="34" charset="0"/>
                <a:cs typeface="Calibri" panose="020F0502020204030204" pitchFamily="34" charset="0"/>
              </a:rPr>
              <a:t> одна </a:t>
            </a:r>
            <a:r>
              <a:rPr lang="ru-RU" dirty="0" err="1">
                <a:solidFill>
                  <a:schemeClr val="bg1"/>
                </a:solidFill>
                <a:latin typeface="Calibri" panose="020F0502020204030204" pitchFamily="34" charset="0"/>
                <a:cs typeface="Calibri" panose="020F0502020204030204" pitchFamily="34" charset="0"/>
              </a:rPr>
              <a:t>функція</a:t>
            </a:r>
            <a:r>
              <a:rPr lang="ru-RU" dirty="0">
                <a:solidFill>
                  <a:schemeClr val="bg1"/>
                </a:solidFill>
                <a:latin typeface="Calibri" panose="020F0502020204030204" pitchFamily="34" charset="0"/>
                <a:cs typeface="Calibri" panose="020F0502020204030204" pitchFamily="34" charset="0"/>
              </a:rPr>
              <a:t> у </a:t>
            </a:r>
            <a:r>
              <a:rPr lang="ru-RU" dirty="0" err="1">
                <a:solidFill>
                  <a:schemeClr val="bg1"/>
                </a:solidFill>
                <a:latin typeface="Calibri" panose="020F0502020204030204" pitchFamily="34" charset="0"/>
                <a:cs typeface="Calibri" panose="020F0502020204030204" pitchFamily="34" charset="0"/>
              </a:rPr>
              <a:t>класі</a:t>
            </a:r>
            <a:r>
              <a:rPr lang="ru-RU" dirty="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може</a:t>
            </a:r>
            <a:r>
              <a:rPr lang="ru-RU" dirty="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звернутись</a:t>
            </a:r>
            <a:r>
              <a:rPr lang="ru-RU" dirty="0">
                <a:solidFill>
                  <a:schemeClr val="bg1"/>
                </a:solidFill>
                <a:latin typeface="Calibri" panose="020F0502020204030204" pitchFamily="34" charset="0"/>
                <a:cs typeface="Calibri" panose="020F0502020204030204" pitchFamily="34" charset="0"/>
              </a:rPr>
              <a:t> до </a:t>
            </a:r>
            <a:r>
              <a:rPr lang="ru-RU" dirty="0" err="1">
                <a:solidFill>
                  <a:schemeClr val="bg1"/>
                </a:solidFill>
                <a:latin typeface="Calibri" panose="020F0502020204030204" pitchFamily="34" charset="0"/>
                <a:cs typeface="Calibri" panose="020F0502020204030204" pitchFamily="34" charset="0"/>
              </a:rPr>
              <a:t>інших</a:t>
            </a:r>
            <a:r>
              <a:rPr lang="ru-RU" dirty="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функцій</a:t>
            </a:r>
            <a:r>
              <a:rPr lang="ru-RU" dirty="0">
                <a:solidFill>
                  <a:schemeClr val="bg1"/>
                </a:solidFill>
                <a:latin typeface="Calibri" panose="020F0502020204030204" pitchFamily="34" charset="0"/>
                <a:cs typeface="Calibri" panose="020F0502020204030204" pitchFamily="34" charset="0"/>
              </a:rPr>
              <a:t> у </a:t>
            </a:r>
            <a:r>
              <a:rPr lang="ru-RU" dirty="0" err="1">
                <a:solidFill>
                  <a:schemeClr val="bg1"/>
                </a:solidFill>
                <a:latin typeface="Calibri" panose="020F0502020204030204" pitchFamily="34" charset="0"/>
                <a:cs typeface="Calibri" panose="020F0502020204030204" pitchFamily="34" charset="0"/>
              </a:rPr>
              <a:t>цьому</a:t>
            </a:r>
            <a:r>
              <a:rPr lang="ru-RU" dirty="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класі</a:t>
            </a:r>
            <a:r>
              <a:rPr lang="ru-RU" dirty="0">
                <a:solidFill>
                  <a:schemeClr val="bg1"/>
                </a:solidFill>
                <a:latin typeface="Calibri" panose="020F0502020204030204" pitchFamily="34" charset="0"/>
                <a:cs typeface="Calibri" panose="020F0502020204030204" pitchFamily="34" charset="0"/>
              </a:rPr>
              <a:t> (і у </a:t>
            </a:r>
            <a:r>
              <a:rPr lang="ru-RU" dirty="0" err="1">
                <a:solidFill>
                  <a:schemeClr val="bg1"/>
                </a:solidFill>
                <a:latin typeface="Calibri" panose="020F0502020204030204" pitchFamily="34" charset="0"/>
                <a:cs typeface="Calibri" panose="020F0502020204030204" pitchFamily="34" charset="0"/>
              </a:rPr>
              <a:t>батьківських</a:t>
            </a:r>
            <a:r>
              <a:rPr lang="ru-RU" dirty="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класах</a:t>
            </a:r>
            <a:r>
              <a:rPr lang="ru-RU" dirty="0" smtClean="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Під</a:t>
            </a:r>
            <a:r>
              <a:rPr lang="ru-RU" dirty="0">
                <a:solidFill>
                  <a:schemeClr val="bg1"/>
                </a:solidFill>
                <a:latin typeface="Calibri" panose="020F0502020204030204" pitchFamily="34" charset="0"/>
                <a:cs typeface="Calibri" panose="020F0502020204030204" pitchFamily="34" charset="0"/>
              </a:rPr>
              <a:t> час </a:t>
            </a:r>
            <a:r>
              <a:rPr lang="ru-RU" dirty="0" err="1">
                <a:solidFill>
                  <a:schemeClr val="bg1"/>
                </a:solidFill>
                <a:latin typeface="Calibri" panose="020F0502020204030204" pitchFamily="34" charset="0"/>
                <a:cs typeface="Calibri" panose="020F0502020204030204" pitchFamily="34" charset="0"/>
              </a:rPr>
              <a:t>виклику</a:t>
            </a:r>
            <a:r>
              <a:rPr lang="ru-RU" dirty="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функції</a:t>
            </a:r>
            <a:r>
              <a:rPr lang="ru-RU" dirty="0">
                <a:solidFill>
                  <a:schemeClr val="bg1"/>
                </a:solidFill>
                <a:latin typeface="Calibri" panose="020F0502020204030204" pitchFamily="34" charset="0"/>
                <a:cs typeface="Calibri" panose="020F0502020204030204" pitchFamily="34" charset="0"/>
              </a:rPr>
              <a:t> </a:t>
            </a:r>
            <a:r>
              <a:rPr lang="ru-RU" dirty="0" err="1">
                <a:solidFill>
                  <a:schemeClr val="bg1"/>
                </a:solidFill>
                <a:latin typeface="Calibri" panose="020F0502020204030204" pitchFamily="34" charset="0"/>
                <a:cs typeface="Calibri" panose="020F0502020204030204" pitchFamily="34" charset="0"/>
              </a:rPr>
              <a:t>застосовуємо</a:t>
            </a:r>
            <a:r>
              <a:rPr lang="ru-RU" dirty="0">
                <a:solidFill>
                  <a:schemeClr val="bg1"/>
                </a:solidFill>
                <a:latin typeface="Calibri" panose="020F0502020204030204" pitchFamily="34" charset="0"/>
                <a:cs typeface="Calibri" panose="020F0502020204030204" pitchFamily="34" charset="0"/>
              </a:rPr>
              <a:t> оператор </a:t>
            </a:r>
            <a:r>
              <a:rPr lang="ru-RU" dirty="0" err="1">
                <a:solidFill>
                  <a:schemeClr val="bg1"/>
                </a:solidFill>
                <a:latin typeface="Calibri" panose="020F0502020204030204" pitchFamily="34" charset="0"/>
                <a:cs typeface="Calibri" panose="020F0502020204030204" pitchFamily="34" charset="0"/>
              </a:rPr>
              <a:t>крапку</a:t>
            </a:r>
            <a:r>
              <a:rPr lang="ru-RU" dirty="0">
                <a:solidFill>
                  <a:schemeClr val="bg1"/>
                </a:solidFill>
                <a:latin typeface="Calibri" panose="020F0502020204030204" pitchFamily="34" charset="0"/>
                <a:cs typeface="Calibri" panose="020F0502020204030204" pitchFamily="34" charset="0"/>
              </a:rPr>
              <a:t> </a:t>
            </a:r>
            <a:r>
              <a:rPr lang="ru-RU" b="1" dirty="0" smtClean="0">
                <a:solidFill>
                  <a:schemeClr val="bg1"/>
                </a:solidFill>
                <a:latin typeface="Calibri" panose="020F0502020204030204" pitchFamily="34" charset="0"/>
                <a:cs typeface="Calibri" panose="020F0502020204030204" pitchFamily="34" charset="0"/>
              </a:rPr>
              <a:t>(.)</a:t>
            </a:r>
          </a:p>
          <a:p>
            <a:pPr marL="0" indent="0">
              <a:buNone/>
            </a:pPr>
            <a:r>
              <a:rPr lang="ru-RU" dirty="0" err="1">
                <a:solidFill>
                  <a:schemeClr val="bg1"/>
                </a:solidFill>
              </a:rPr>
              <a:t>Отже</a:t>
            </a:r>
            <a:r>
              <a:rPr lang="ru-RU" dirty="0">
                <a:solidFill>
                  <a:schemeClr val="bg1"/>
                </a:solidFill>
              </a:rPr>
              <a:t>, метод </a:t>
            </a:r>
            <a:r>
              <a:rPr lang="ru-RU" dirty="0" err="1">
                <a:solidFill>
                  <a:schemeClr val="bg1"/>
                </a:solidFill>
              </a:rPr>
              <a:t>викликається</a:t>
            </a:r>
            <a:r>
              <a:rPr lang="ru-RU" dirty="0">
                <a:solidFill>
                  <a:schemeClr val="bg1"/>
                </a:solidFill>
              </a:rPr>
              <a:t> за </a:t>
            </a:r>
            <a:r>
              <a:rPr lang="ru-RU" dirty="0" err="1">
                <a:solidFill>
                  <a:schemeClr val="bg1"/>
                </a:solidFill>
              </a:rPr>
              <a:t>допомогою</a:t>
            </a:r>
            <a:r>
              <a:rPr lang="ru-RU" dirty="0">
                <a:solidFill>
                  <a:schemeClr val="bg1"/>
                </a:solidFill>
              </a:rPr>
              <a:t> </a:t>
            </a:r>
            <a:r>
              <a:rPr lang="ru-RU" dirty="0" err="1">
                <a:solidFill>
                  <a:schemeClr val="bg1"/>
                </a:solidFill>
              </a:rPr>
              <a:t>команди</a:t>
            </a:r>
            <a:r>
              <a:rPr lang="ru-RU" dirty="0" smtClean="0">
                <a:solidFill>
                  <a:schemeClr val="bg1"/>
                </a:solidFill>
              </a:rPr>
              <a:t>:</a:t>
            </a:r>
          </a:p>
          <a:p>
            <a:pPr marL="0" indent="0">
              <a:buNone/>
            </a:pPr>
            <a:r>
              <a:rPr lang="uk-UA" altLang="uk-UA" b="1" i="1" dirty="0" err="1">
                <a:solidFill>
                  <a:srgbClr val="212121"/>
                </a:solidFill>
                <a:latin typeface="Courier New" panose="02070309020205020404" pitchFamily="49" charset="0"/>
                <a:ea typeface="Times New Roman" panose="02020603050405020304" pitchFamily="18" charset="0"/>
                <a:cs typeface="Courier New" panose="02070309020205020404" pitchFamily="49" charset="0"/>
              </a:rPr>
              <a:t>ім’я_об’єкта.ім’я_методу</a:t>
            </a:r>
            <a:r>
              <a:rPr lang="uk-UA" altLang="uk-UA" b="1" i="1" dirty="0">
                <a:solidFill>
                  <a:srgbClr val="212121"/>
                </a:solidFill>
                <a:latin typeface="Courier New" panose="02070309020205020404" pitchFamily="49" charset="0"/>
                <a:ea typeface="Times New Roman" panose="02020603050405020304" pitchFamily="18" charset="0"/>
                <a:cs typeface="Courier New" panose="02070309020205020404" pitchFamily="49" charset="0"/>
              </a:rPr>
              <a:t>([параметри])</a:t>
            </a:r>
            <a:r>
              <a:rPr lang="uk-UA" altLang="uk-UA" sz="1400" b="1" dirty="0"/>
              <a:t> </a:t>
            </a:r>
            <a:endParaRPr lang="uk-UA" altLang="uk-UA" sz="1400" b="1" dirty="0" smtClean="0"/>
          </a:p>
          <a:p>
            <a:pPr marL="0" indent="0">
              <a:buNone/>
            </a:pPr>
            <a:endParaRPr lang="uk-UA" altLang="uk-UA" sz="1500" b="1" dirty="0">
              <a:latin typeface="Calibri" panose="020F0502020204030204" pitchFamily="34" charset="0"/>
              <a:cs typeface="Calibri" panose="020F0502020204030204" pitchFamily="34" charset="0"/>
            </a:endParaRPr>
          </a:p>
          <a:p>
            <a:pPr marL="0" indent="457200">
              <a:lnSpc>
                <a:spcPct val="100000"/>
              </a:lnSpc>
              <a:spcBef>
                <a:spcPts val="0"/>
              </a:spcBef>
              <a:buNone/>
            </a:pPr>
            <a:r>
              <a:rPr lang="uk-UA" dirty="0">
                <a:solidFill>
                  <a:schemeClr val="bg1"/>
                </a:solidFill>
                <a:latin typeface="Calibri" panose="020F0502020204030204" pitchFamily="34" charset="0"/>
                <a:cs typeface="Calibri" panose="020F0502020204030204" pitchFamily="34" charset="0"/>
              </a:rPr>
              <a:t>Зверніть увагу, що екземпляр класу-нащадку може викликати метод як зі свого класу, так і з батьківських класів, тобто методи унаслідуються нащадками.</a:t>
            </a:r>
          </a:p>
          <a:p>
            <a:pPr marL="0" indent="457200">
              <a:lnSpc>
                <a:spcPct val="100000"/>
              </a:lnSpc>
              <a:spcBef>
                <a:spcPts val="0"/>
              </a:spcBef>
              <a:buNone/>
            </a:pPr>
            <a:r>
              <a:rPr lang="uk-UA" dirty="0">
                <a:solidFill>
                  <a:schemeClr val="bg1"/>
                </a:solidFill>
                <a:latin typeface="Calibri" panose="020F0502020204030204" pitchFamily="34" charset="0"/>
                <a:cs typeface="Calibri" panose="020F0502020204030204" pitchFamily="34" charset="0"/>
              </a:rPr>
              <a:t>Виклик функцій може відбуватися іншими функціями в класі. Для цього використовують параметр</a:t>
            </a:r>
            <a:r>
              <a:rPr lang="uk-UA" b="1" dirty="0">
                <a:solidFill>
                  <a:schemeClr val="bg1"/>
                </a:solidFill>
                <a:latin typeface="Calibri" panose="020F0502020204030204" pitchFamily="34" charset="0"/>
                <a:cs typeface="Calibri" panose="020F0502020204030204" pitchFamily="34" charset="0"/>
              </a:rPr>
              <a:t> </a:t>
            </a:r>
            <a:r>
              <a:rPr lang="en-US" b="1" i="1" dirty="0">
                <a:solidFill>
                  <a:schemeClr val="bg1"/>
                </a:solidFill>
                <a:latin typeface="Calibri" panose="020F0502020204030204" pitchFamily="34" charset="0"/>
                <a:cs typeface="Calibri" panose="020F0502020204030204" pitchFamily="34" charset="0"/>
              </a:rPr>
              <a:t>self</a:t>
            </a:r>
            <a:r>
              <a:rPr lang="en-US" b="1" dirty="0">
                <a:solidFill>
                  <a:schemeClr val="bg1"/>
                </a:solidFill>
                <a:latin typeface="Calibri" panose="020F0502020204030204" pitchFamily="34" charset="0"/>
                <a:cs typeface="Calibri" panose="020F0502020204030204" pitchFamily="34" charset="0"/>
              </a:rPr>
              <a:t>.</a:t>
            </a:r>
          </a:p>
          <a:p>
            <a:pPr marL="0" indent="0">
              <a:buNone/>
            </a:pPr>
            <a:endParaRPr lang="uk-UA" dirty="0">
              <a:solidFill>
                <a:schemeClr val="bg1"/>
              </a:solidFill>
            </a:endParaRPr>
          </a:p>
        </p:txBody>
      </p:sp>
    </p:spTree>
    <p:extLst>
      <p:ext uri="{BB962C8B-B14F-4D97-AF65-F5344CB8AC3E}">
        <p14:creationId xmlns:p14="http://schemas.microsoft.com/office/powerpoint/2010/main" val="41925097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141412" y="631596"/>
            <a:ext cx="9905999" cy="5159605"/>
          </a:xfrm>
        </p:spPr>
        <p:txBody>
          <a:bodyPr/>
          <a:lstStyle/>
          <a:p>
            <a:pPr marL="0" indent="0">
              <a:buNone/>
            </a:pPr>
            <a:r>
              <a:rPr lang="ru-RU" dirty="0" err="1" smtClean="0">
                <a:solidFill>
                  <a:schemeClr val="bg1"/>
                </a:solidFill>
              </a:rPr>
              <a:t>Відповідно</a:t>
            </a:r>
            <a:r>
              <a:rPr lang="ru-RU" dirty="0" smtClean="0">
                <a:solidFill>
                  <a:schemeClr val="bg1"/>
                </a:solidFill>
              </a:rPr>
              <a:t> </a:t>
            </a:r>
            <a:r>
              <a:rPr lang="ru-RU" dirty="0">
                <a:solidFill>
                  <a:schemeClr val="bg1"/>
                </a:solidFill>
              </a:rPr>
              <a:t>до стандарту PEP8 </a:t>
            </a:r>
            <a:r>
              <a:rPr lang="ru-RU" dirty="0" err="1">
                <a:solidFill>
                  <a:schemeClr val="bg1"/>
                </a:solidFill>
              </a:rPr>
              <a:t>ім'я</a:t>
            </a:r>
            <a:r>
              <a:rPr lang="ru-RU" dirty="0">
                <a:solidFill>
                  <a:schemeClr val="bg1"/>
                </a:solidFill>
              </a:rPr>
              <a:t> </a:t>
            </a:r>
            <a:r>
              <a:rPr lang="ru-RU" dirty="0" err="1">
                <a:solidFill>
                  <a:schemeClr val="bg1"/>
                </a:solidFill>
              </a:rPr>
              <a:t>класу</a:t>
            </a:r>
            <a:r>
              <a:rPr lang="ru-RU" dirty="0">
                <a:solidFill>
                  <a:schemeClr val="bg1"/>
                </a:solidFill>
              </a:rPr>
              <a:t> </a:t>
            </a:r>
            <a:r>
              <a:rPr lang="ru-RU" dirty="0" err="1">
                <a:solidFill>
                  <a:schemeClr val="bg1"/>
                </a:solidFill>
              </a:rPr>
              <a:t>прийнято</a:t>
            </a:r>
            <a:r>
              <a:rPr lang="ru-RU" dirty="0">
                <a:solidFill>
                  <a:schemeClr val="bg1"/>
                </a:solidFill>
              </a:rPr>
              <a:t> </a:t>
            </a:r>
            <a:r>
              <a:rPr lang="ru-RU" dirty="0" err="1">
                <a:solidFill>
                  <a:schemeClr val="bg1"/>
                </a:solidFill>
              </a:rPr>
              <a:t>записувати</a:t>
            </a:r>
            <a:r>
              <a:rPr lang="ru-RU" dirty="0">
                <a:solidFill>
                  <a:schemeClr val="bg1"/>
                </a:solidFill>
              </a:rPr>
              <a:t> з </a:t>
            </a:r>
            <a:r>
              <a:rPr lang="ru-RU" dirty="0" err="1">
                <a:solidFill>
                  <a:schemeClr val="bg1"/>
                </a:solidFill>
              </a:rPr>
              <a:t>великої</a:t>
            </a:r>
            <a:r>
              <a:rPr lang="ru-RU" dirty="0">
                <a:solidFill>
                  <a:schemeClr val="bg1"/>
                </a:solidFill>
              </a:rPr>
              <a:t> </a:t>
            </a:r>
            <a:r>
              <a:rPr lang="ru-RU" dirty="0" err="1">
                <a:solidFill>
                  <a:schemeClr val="bg1"/>
                </a:solidFill>
              </a:rPr>
              <a:t>літери</a:t>
            </a:r>
            <a:r>
              <a:rPr lang="ru-RU" dirty="0">
                <a:solidFill>
                  <a:schemeClr val="bg1"/>
                </a:solidFill>
              </a:rPr>
              <a:t>. І, </a:t>
            </a:r>
            <a:r>
              <a:rPr lang="ru-RU" dirty="0" err="1">
                <a:solidFill>
                  <a:schemeClr val="bg1"/>
                </a:solidFill>
              </a:rPr>
              <a:t>звичайно</a:t>
            </a:r>
            <a:r>
              <a:rPr lang="ru-RU" dirty="0">
                <a:solidFill>
                  <a:schemeClr val="bg1"/>
                </a:solidFill>
              </a:rPr>
              <a:t>, </a:t>
            </a:r>
            <a:r>
              <a:rPr lang="ru-RU" dirty="0" err="1">
                <a:solidFill>
                  <a:schemeClr val="bg1"/>
                </a:solidFill>
              </a:rPr>
              <a:t>називати</a:t>
            </a:r>
            <a:r>
              <a:rPr lang="ru-RU" dirty="0">
                <a:solidFill>
                  <a:schemeClr val="bg1"/>
                </a:solidFill>
              </a:rPr>
              <a:t> так, </a:t>
            </a:r>
            <a:r>
              <a:rPr lang="ru-RU" dirty="0" err="1">
                <a:solidFill>
                  <a:schemeClr val="bg1"/>
                </a:solidFill>
              </a:rPr>
              <a:t>щоб</a:t>
            </a:r>
            <a:r>
              <a:rPr lang="ru-RU" dirty="0">
                <a:solidFill>
                  <a:schemeClr val="bg1"/>
                </a:solidFill>
              </a:rPr>
              <a:t> </a:t>
            </a:r>
            <a:r>
              <a:rPr lang="ru-RU" dirty="0" err="1">
                <a:solidFill>
                  <a:schemeClr val="bg1"/>
                </a:solidFill>
              </a:rPr>
              <a:t>ім'я</a:t>
            </a:r>
            <a:r>
              <a:rPr lang="ru-RU" dirty="0">
                <a:solidFill>
                  <a:schemeClr val="bg1"/>
                </a:solidFill>
              </a:rPr>
              <a:t> </a:t>
            </a:r>
            <a:r>
              <a:rPr lang="ru-RU" dirty="0" err="1">
                <a:solidFill>
                  <a:schemeClr val="bg1"/>
                </a:solidFill>
              </a:rPr>
              <a:t>відображало</a:t>
            </a:r>
            <a:r>
              <a:rPr lang="ru-RU" dirty="0">
                <a:solidFill>
                  <a:schemeClr val="bg1"/>
                </a:solidFill>
              </a:rPr>
              <a:t> суть </a:t>
            </a:r>
            <a:r>
              <a:rPr lang="ru-RU" dirty="0" err="1">
                <a:solidFill>
                  <a:schemeClr val="bg1"/>
                </a:solidFill>
              </a:rPr>
              <a:t>цього</a:t>
            </a:r>
            <a:r>
              <a:rPr lang="ru-RU" dirty="0">
                <a:solidFill>
                  <a:schemeClr val="bg1"/>
                </a:solidFill>
              </a:rPr>
              <a:t> </a:t>
            </a:r>
            <a:r>
              <a:rPr lang="ru-RU" dirty="0" err="1">
                <a:solidFill>
                  <a:schemeClr val="bg1"/>
                </a:solidFill>
              </a:rPr>
              <a:t>класу</a:t>
            </a:r>
            <a:r>
              <a:rPr lang="ru-RU" dirty="0">
                <a:solidFill>
                  <a:schemeClr val="bg1"/>
                </a:solidFill>
              </a:rPr>
              <a:t>.</a:t>
            </a:r>
            <a:endParaRPr lang="uk-UA" dirty="0" smtClean="0">
              <a:solidFill>
                <a:schemeClr val="bg1"/>
              </a:solidFill>
            </a:endParaRPr>
          </a:p>
          <a:p>
            <a:pPr marL="0" indent="0">
              <a:buNone/>
            </a:pPr>
            <a:endParaRPr lang="uk-UA" dirty="0">
              <a:solidFill>
                <a:schemeClr val="bg1"/>
              </a:solidFill>
            </a:endParaRPr>
          </a:p>
          <a:p>
            <a:pPr marL="0" indent="0">
              <a:buNone/>
            </a:pPr>
            <a:r>
              <a:rPr lang="uk-UA" sz="3200" dirty="0" err="1">
                <a:solidFill>
                  <a:schemeClr val="bg1"/>
                </a:solidFill>
              </a:rPr>
              <a:t>с</a:t>
            </a:r>
            <a:r>
              <a:rPr lang="en-US" sz="3200" dirty="0" err="1" smtClean="0">
                <a:solidFill>
                  <a:schemeClr val="bg1"/>
                </a:solidFill>
              </a:rPr>
              <a:t>llass</a:t>
            </a:r>
            <a:r>
              <a:rPr lang="en-US" sz="3200" dirty="0" smtClean="0">
                <a:solidFill>
                  <a:schemeClr val="bg1"/>
                </a:solidFill>
              </a:rPr>
              <a:t> A:</a:t>
            </a:r>
          </a:p>
          <a:p>
            <a:pPr marL="0" indent="0">
              <a:buNone/>
            </a:pPr>
            <a:r>
              <a:rPr lang="uk-UA" sz="3200" dirty="0" smtClean="0">
                <a:solidFill>
                  <a:schemeClr val="bg1"/>
                </a:solidFill>
              </a:rPr>
              <a:t> </a:t>
            </a:r>
            <a:r>
              <a:rPr lang="en-US" sz="3200" dirty="0" smtClean="0">
                <a:solidFill>
                  <a:schemeClr val="bg1"/>
                </a:solidFill>
              </a:rPr>
              <a:t>pass</a:t>
            </a:r>
          </a:p>
          <a:p>
            <a:pPr marL="0" indent="0">
              <a:buNone/>
            </a:pPr>
            <a:r>
              <a:rPr lang="en-US" sz="3200" dirty="0" smtClean="0">
                <a:solidFill>
                  <a:schemeClr val="bg1"/>
                </a:solidFill>
              </a:rPr>
              <a:t>	</a:t>
            </a:r>
            <a:r>
              <a:rPr lang="en-US" sz="3200" dirty="0" err="1" smtClean="0">
                <a:solidFill>
                  <a:schemeClr val="bg1"/>
                </a:solidFill>
              </a:rPr>
              <a:t>def</a:t>
            </a:r>
            <a:r>
              <a:rPr lang="en-US" sz="3200" dirty="0" smtClean="0">
                <a:solidFill>
                  <a:schemeClr val="bg1"/>
                </a:solidFill>
              </a:rPr>
              <a:t> Method (self, x):</a:t>
            </a:r>
          </a:p>
          <a:p>
            <a:pPr marL="0" indent="0">
              <a:buNone/>
            </a:pPr>
            <a:r>
              <a:rPr lang="en-US" sz="3200" dirty="0" smtClean="0">
                <a:solidFill>
                  <a:schemeClr val="bg1"/>
                </a:solidFill>
              </a:rPr>
              <a:t>	</a:t>
            </a:r>
            <a:r>
              <a:rPr lang="ru-RU" sz="3200" dirty="0" smtClean="0">
                <a:solidFill>
                  <a:schemeClr val="bg1"/>
                </a:solidFill>
              </a:rPr>
              <a:t>   </a:t>
            </a:r>
            <a:r>
              <a:rPr lang="en-US" sz="3200" dirty="0" smtClean="0">
                <a:solidFill>
                  <a:schemeClr val="bg1"/>
                </a:solidFill>
              </a:rPr>
              <a:t>return x*5</a:t>
            </a:r>
          </a:p>
          <a:p>
            <a:pPr marL="0" indent="0">
              <a:buNone/>
            </a:pPr>
            <a:r>
              <a:rPr lang="en-US" sz="3200" dirty="0" smtClean="0">
                <a:solidFill>
                  <a:schemeClr val="bg1"/>
                </a:solidFill>
              </a:rPr>
              <a:t>A.m1=Method</a:t>
            </a:r>
            <a:r>
              <a:rPr lang="uk-UA" sz="3200" dirty="0" smtClean="0">
                <a:solidFill>
                  <a:schemeClr val="bg1"/>
                </a:solidFill>
              </a:rPr>
              <a:t>(2)</a:t>
            </a:r>
            <a:endParaRPr lang="en-US" sz="3200" dirty="0" smtClean="0">
              <a:solidFill>
                <a:schemeClr val="bg1"/>
              </a:solidFill>
            </a:endParaRPr>
          </a:p>
          <a:p>
            <a:endParaRPr lang="uk-UA" dirty="0"/>
          </a:p>
        </p:txBody>
      </p:sp>
    </p:spTree>
    <p:extLst>
      <p:ext uri="{BB962C8B-B14F-4D97-AF65-F5344CB8AC3E}">
        <p14:creationId xmlns:p14="http://schemas.microsoft.com/office/powerpoint/2010/main" val="2157143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618518"/>
            <a:ext cx="9905998" cy="642723"/>
          </a:xfrm>
        </p:spPr>
        <p:txBody>
          <a:bodyPr>
            <a:normAutofit fontScale="90000"/>
          </a:bodyPr>
          <a:lstStyle/>
          <a:p>
            <a:r>
              <a:rPr lang="ru-RU" sz="2400" dirty="0" err="1">
                <a:solidFill>
                  <a:schemeClr val="bg1"/>
                </a:solidFill>
                <a:latin typeface="Calibri" panose="020F0502020204030204" pitchFamily="34" charset="0"/>
                <a:cs typeface="Calibri" panose="020F0502020204030204" pitchFamily="34" charset="0"/>
              </a:rPr>
              <a:t>визначимо</a:t>
            </a:r>
            <a:r>
              <a:rPr lang="ru-RU" sz="2400" dirty="0">
                <a:solidFill>
                  <a:schemeClr val="bg1"/>
                </a:solidFill>
                <a:latin typeface="Calibri" panose="020F0502020204030204" pitchFamily="34" charset="0"/>
                <a:cs typeface="Calibri" panose="020F0502020204030204" pitchFamily="34" charset="0"/>
              </a:rPr>
              <a:t> </a:t>
            </a:r>
            <a:r>
              <a:rPr lang="ru-RU" sz="2400" dirty="0" err="1">
                <a:solidFill>
                  <a:schemeClr val="bg1"/>
                </a:solidFill>
                <a:latin typeface="Calibri" panose="020F0502020204030204" pitchFamily="34" charset="0"/>
                <a:cs typeface="Calibri" panose="020F0502020204030204" pitchFamily="34" charset="0"/>
              </a:rPr>
              <a:t>найпростіший</a:t>
            </a:r>
            <a:r>
              <a:rPr lang="ru-RU" sz="2400" dirty="0">
                <a:solidFill>
                  <a:schemeClr val="bg1"/>
                </a:solidFill>
                <a:latin typeface="Calibri" panose="020F0502020204030204" pitchFamily="34" charset="0"/>
                <a:cs typeface="Calibri" panose="020F0502020204030204" pitchFamily="34" charset="0"/>
              </a:rPr>
              <a:t> </a:t>
            </a:r>
            <a:r>
              <a:rPr lang="ru-RU" sz="2400" dirty="0" err="1">
                <a:solidFill>
                  <a:schemeClr val="bg1"/>
                </a:solidFill>
                <a:latin typeface="Calibri" panose="020F0502020204030204" pitchFamily="34" charset="0"/>
                <a:cs typeface="Calibri" panose="020F0502020204030204" pitchFamily="34" charset="0"/>
              </a:rPr>
              <a:t>клас</a:t>
            </a:r>
            <a:r>
              <a:rPr lang="ru-RU" sz="2400" dirty="0">
                <a:solidFill>
                  <a:schemeClr val="bg1"/>
                </a:solidFill>
                <a:latin typeface="Calibri" panose="020F0502020204030204" pitchFamily="34" charset="0"/>
                <a:cs typeface="Calibri" panose="020F0502020204030204" pitchFamily="34" charset="0"/>
              </a:rPr>
              <a:t> </a:t>
            </a:r>
            <a:r>
              <a:rPr lang="ru-RU" sz="2400" dirty="0" err="1">
                <a:solidFill>
                  <a:schemeClr val="bg1"/>
                </a:solidFill>
                <a:latin typeface="Calibri" panose="020F0502020204030204" pitchFamily="34" charset="0"/>
                <a:cs typeface="Calibri" panose="020F0502020204030204" pitchFamily="34" charset="0"/>
              </a:rPr>
              <a:t>Person</a:t>
            </a:r>
            <a:r>
              <a:rPr lang="ru-RU" sz="2400" dirty="0">
                <a:solidFill>
                  <a:schemeClr val="bg1"/>
                </a:solidFill>
                <a:latin typeface="Calibri" panose="020F0502020204030204" pitchFamily="34" charset="0"/>
                <a:cs typeface="Calibri" panose="020F0502020204030204" pitchFamily="34" charset="0"/>
              </a:rPr>
              <a:t>, </a:t>
            </a:r>
            <a:r>
              <a:rPr lang="ru-RU" sz="2400" dirty="0" err="1">
                <a:solidFill>
                  <a:schemeClr val="bg1"/>
                </a:solidFill>
                <a:latin typeface="Calibri" panose="020F0502020204030204" pitchFamily="34" charset="0"/>
                <a:cs typeface="Calibri" panose="020F0502020204030204" pitchFamily="34" charset="0"/>
              </a:rPr>
              <a:t>який</a:t>
            </a:r>
            <a:r>
              <a:rPr lang="ru-RU" sz="2400" dirty="0">
                <a:solidFill>
                  <a:schemeClr val="bg1"/>
                </a:solidFill>
                <a:latin typeface="Calibri" panose="020F0502020204030204" pitchFamily="34" charset="0"/>
                <a:cs typeface="Calibri" panose="020F0502020204030204" pitchFamily="34" charset="0"/>
              </a:rPr>
              <a:t> </a:t>
            </a:r>
            <a:r>
              <a:rPr lang="ru-RU" sz="2400" dirty="0" err="1">
                <a:solidFill>
                  <a:schemeClr val="bg1"/>
                </a:solidFill>
                <a:latin typeface="Calibri" panose="020F0502020204030204" pitchFamily="34" charset="0"/>
                <a:cs typeface="Calibri" panose="020F0502020204030204" pitchFamily="34" charset="0"/>
              </a:rPr>
              <a:t>представлятиме</a:t>
            </a:r>
            <a:r>
              <a:rPr lang="ru-RU" sz="2400" dirty="0">
                <a:solidFill>
                  <a:schemeClr val="bg1"/>
                </a:solidFill>
                <a:latin typeface="Calibri" panose="020F0502020204030204" pitchFamily="34" charset="0"/>
                <a:cs typeface="Calibri" panose="020F0502020204030204" pitchFamily="34" charset="0"/>
              </a:rPr>
              <a:t> </a:t>
            </a:r>
            <a:r>
              <a:rPr lang="ru-RU" sz="2400" dirty="0" err="1">
                <a:solidFill>
                  <a:schemeClr val="bg1"/>
                </a:solidFill>
                <a:latin typeface="Calibri" panose="020F0502020204030204" pitchFamily="34" charset="0"/>
                <a:cs typeface="Calibri" panose="020F0502020204030204" pitchFamily="34" charset="0"/>
              </a:rPr>
              <a:t>людину</a:t>
            </a:r>
            <a:r>
              <a:rPr lang="ru-RU" sz="2400" dirty="0">
                <a:solidFill>
                  <a:schemeClr val="bg1"/>
                </a:solidFill>
                <a:latin typeface="Calibri" panose="020F0502020204030204" pitchFamily="34" charset="0"/>
                <a:cs typeface="Calibri" panose="020F0502020204030204" pitchFamily="34" charset="0"/>
              </a:rPr>
              <a:t>:</a:t>
            </a:r>
            <a:endParaRPr lang="uk-UA" sz="2400" dirty="0">
              <a:solidFill>
                <a:schemeClr val="bg1"/>
              </a:solidFill>
              <a:latin typeface="Calibri" panose="020F0502020204030204" pitchFamily="34" charset="0"/>
              <a:cs typeface="Calibri" panose="020F0502020204030204" pitchFamily="34" charset="0"/>
            </a:endParaRPr>
          </a:p>
        </p:txBody>
      </p:sp>
      <p:sp>
        <p:nvSpPr>
          <p:cNvPr id="3" name="Объект 2"/>
          <p:cNvSpPr>
            <a:spLocks noGrp="1"/>
          </p:cNvSpPr>
          <p:nvPr>
            <p:ph idx="1"/>
          </p:nvPr>
        </p:nvSpPr>
        <p:spPr>
          <a:xfrm>
            <a:off x="1141413" y="1397875"/>
            <a:ext cx="9905999" cy="5265684"/>
          </a:xfrm>
        </p:spPr>
        <p:txBody>
          <a:bodyPr>
            <a:normAutofit fontScale="47500" lnSpcReduction="20000"/>
          </a:bodyPr>
          <a:lstStyle/>
          <a:p>
            <a:pPr marL="0" indent="0">
              <a:buNone/>
            </a:pPr>
            <a:r>
              <a:rPr lang="uk-UA" sz="5100" b="1" dirty="0" err="1">
                <a:solidFill>
                  <a:schemeClr val="bg1"/>
                </a:solidFill>
                <a:latin typeface="Calibri" panose="020F0502020204030204" pitchFamily="34" charset="0"/>
                <a:cs typeface="Calibri" panose="020F0502020204030204" pitchFamily="34" charset="0"/>
              </a:rPr>
              <a:t>class</a:t>
            </a:r>
            <a:r>
              <a:rPr lang="uk-UA" sz="5100" b="1" dirty="0">
                <a:solidFill>
                  <a:schemeClr val="bg1"/>
                </a:solidFill>
                <a:latin typeface="Calibri" panose="020F0502020204030204" pitchFamily="34" charset="0"/>
                <a:cs typeface="Calibri" panose="020F0502020204030204" pitchFamily="34" charset="0"/>
              </a:rPr>
              <a:t> </a:t>
            </a:r>
            <a:r>
              <a:rPr lang="uk-UA" sz="5100" b="1" dirty="0" err="1">
                <a:solidFill>
                  <a:schemeClr val="bg1"/>
                </a:solidFill>
                <a:latin typeface="Calibri" panose="020F0502020204030204" pitchFamily="34" charset="0"/>
                <a:cs typeface="Calibri" panose="020F0502020204030204" pitchFamily="34" charset="0"/>
              </a:rPr>
              <a:t>Person</a:t>
            </a:r>
            <a:r>
              <a:rPr lang="uk-UA" sz="5100" b="1" dirty="0">
                <a:solidFill>
                  <a:schemeClr val="bg1"/>
                </a:solidFill>
                <a:latin typeface="Calibri" panose="020F0502020204030204" pitchFamily="34" charset="0"/>
                <a:cs typeface="Calibri" panose="020F0502020204030204" pitchFamily="34" charset="0"/>
              </a:rPr>
              <a:t>:</a:t>
            </a:r>
          </a:p>
          <a:p>
            <a:pPr marL="0" indent="0">
              <a:buNone/>
            </a:pPr>
            <a:r>
              <a:rPr lang="uk-UA" sz="5100" b="1" dirty="0">
                <a:solidFill>
                  <a:schemeClr val="bg1"/>
                </a:solidFill>
                <a:latin typeface="Calibri" panose="020F0502020204030204" pitchFamily="34" charset="0"/>
                <a:cs typeface="Calibri" panose="020F0502020204030204" pitchFamily="34" charset="0"/>
              </a:rPr>
              <a:t>    </a:t>
            </a:r>
            <a:r>
              <a:rPr lang="uk-UA" sz="5100" b="1" dirty="0" err="1">
                <a:solidFill>
                  <a:schemeClr val="bg1"/>
                </a:solidFill>
                <a:latin typeface="Calibri" panose="020F0502020204030204" pitchFamily="34" charset="0"/>
                <a:cs typeface="Calibri" panose="020F0502020204030204" pitchFamily="34" charset="0"/>
              </a:rPr>
              <a:t>name</a:t>
            </a:r>
            <a:r>
              <a:rPr lang="uk-UA" sz="5100" b="1" dirty="0">
                <a:solidFill>
                  <a:schemeClr val="bg1"/>
                </a:solidFill>
                <a:latin typeface="Calibri" panose="020F0502020204030204" pitchFamily="34" charset="0"/>
                <a:cs typeface="Calibri" panose="020F0502020204030204" pitchFamily="34" charset="0"/>
              </a:rPr>
              <a:t> </a:t>
            </a:r>
            <a:r>
              <a:rPr lang="uk-UA" sz="5100" dirty="0">
                <a:solidFill>
                  <a:schemeClr val="bg1"/>
                </a:solidFill>
                <a:latin typeface="Calibri" panose="020F0502020204030204" pitchFamily="34" charset="0"/>
                <a:cs typeface="Calibri" panose="020F0502020204030204" pitchFamily="34" charset="0"/>
              </a:rPr>
              <a:t>= "</a:t>
            </a:r>
            <a:r>
              <a:rPr lang="uk-UA" sz="5100" dirty="0" err="1">
                <a:solidFill>
                  <a:schemeClr val="bg1"/>
                </a:solidFill>
                <a:latin typeface="Calibri" panose="020F0502020204030204" pitchFamily="34" charset="0"/>
                <a:cs typeface="Calibri" panose="020F0502020204030204" pitchFamily="34" charset="0"/>
              </a:rPr>
              <a:t>Tom</a:t>
            </a:r>
            <a:r>
              <a:rPr lang="uk-UA" sz="5100" dirty="0">
                <a:solidFill>
                  <a:schemeClr val="bg1"/>
                </a:solidFill>
                <a:latin typeface="Calibri" panose="020F0502020204030204" pitchFamily="34" charset="0"/>
                <a:cs typeface="Calibri" panose="020F0502020204030204" pitchFamily="34" charset="0"/>
              </a:rPr>
              <a:t>"</a:t>
            </a:r>
          </a:p>
          <a:p>
            <a:pPr marL="0" indent="0">
              <a:buNone/>
            </a:pPr>
            <a:r>
              <a:rPr lang="uk-UA" sz="5100" b="1" dirty="0">
                <a:solidFill>
                  <a:schemeClr val="bg1"/>
                </a:solidFill>
                <a:latin typeface="Calibri" panose="020F0502020204030204" pitchFamily="34" charset="0"/>
                <a:cs typeface="Calibri" panose="020F0502020204030204" pitchFamily="34" charset="0"/>
              </a:rPr>
              <a:t> </a:t>
            </a:r>
            <a:r>
              <a:rPr lang="uk-UA" sz="5100" b="1" dirty="0" smtClean="0">
                <a:solidFill>
                  <a:schemeClr val="bg1"/>
                </a:solidFill>
                <a:latin typeface="Calibri" panose="020F0502020204030204" pitchFamily="34" charset="0"/>
                <a:cs typeface="Calibri" panose="020F0502020204030204" pitchFamily="34" charset="0"/>
              </a:rPr>
              <a:t>   </a:t>
            </a:r>
            <a:r>
              <a:rPr lang="uk-UA" sz="5100" b="1" dirty="0" err="1" smtClean="0">
                <a:solidFill>
                  <a:schemeClr val="bg1"/>
                </a:solidFill>
                <a:latin typeface="Calibri" panose="020F0502020204030204" pitchFamily="34" charset="0"/>
                <a:cs typeface="Calibri" panose="020F0502020204030204" pitchFamily="34" charset="0"/>
              </a:rPr>
              <a:t>def</a:t>
            </a:r>
            <a:r>
              <a:rPr lang="uk-UA" sz="5100" b="1" dirty="0" smtClean="0">
                <a:solidFill>
                  <a:schemeClr val="bg1"/>
                </a:solidFill>
                <a:latin typeface="Calibri" panose="020F0502020204030204" pitchFamily="34" charset="0"/>
                <a:cs typeface="Calibri" panose="020F0502020204030204" pitchFamily="34" charset="0"/>
              </a:rPr>
              <a:t> </a:t>
            </a:r>
            <a:r>
              <a:rPr lang="uk-UA" sz="5100" dirty="0" err="1">
                <a:solidFill>
                  <a:schemeClr val="bg1"/>
                </a:solidFill>
                <a:latin typeface="Calibri" panose="020F0502020204030204" pitchFamily="34" charset="0"/>
                <a:cs typeface="Calibri" panose="020F0502020204030204" pitchFamily="34" charset="0"/>
              </a:rPr>
              <a:t>display_info</a:t>
            </a:r>
            <a:r>
              <a:rPr lang="uk-UA" sz="5100" dirty="0">
                <a:solidFill>
                  <a:schemeClr val="bg1"/>
                </a:solidFill>
                <a:latin typeface="Calibri" panose="020F0502020204030204" pitchFamily="34" charset="0"/>
                <a:cs typeface="Calibri" panose="020F0502020204030204" pitchFamily="34" charset="0"/>
              </a:rPr>
              <a:t>(</a:t>
            </a:r>
            <a:r>
              <a:rPr lang="uk-UA" sz="5100" b="1" dirty="0" err="1">
                <a:solidFill>
                  <a:schemeClr val="bg1"/>
                </a:solidFill>
                <a:latin typeface="Calibri" panose="020F0502020204030204" pitchFamily="34" charset="0"/>
                <a:cs typeface="Calibri" panose="020F0502020204030204" pitchFamily="34" charset="0"/>
              </a:rPr>
              <a:t>self</a:t>
            </a:r>
            <a:r>
              <a:rPr lang="uk-UA" sz="5100" dirty="0">
                <a:solidFill>
                  <a:schemeClr val="bg1"/>
                </a:solidFill>
                <a:latin typeface="Calibri" panose="020F0502020204030204" pitchFamily="34" charset="0"/>
                <a:cs typeface="Calibri" panose="020F0502020204030204" pitchFamily="34" charset="0"/>
              </a:rPr>
              <a:t>):</a:t>
            </a:r>
          </a:p>
          <a:p>
            <a:pPr marL="0" indent="0">
              <a:buNone/>
            </a:pPr>
            <a:r>
              <a:rPr lang="uk-UA" sz="5100" dirty="0" smtClean="0">
                <a:solidFill>
                  <a:schemeClr val="bg1"/>
                </a:solidFill>
                <a:latin typeface="Calibri" panose="020F0502020204030204" pitchFamily="34" charset="0"/>
                <a:cs typeface="Calibri" panose="020F0502020204030204" pitchFamily="34" charset="0"/>
              </a:rPr>
              <a:t>	</a:t>
            </a:r>
            <a:r>
              <a:rPr lang="uk-UA" sz="5100" dirty="0" err="1" smtClean="0">
                <a:solidFill>
                  <a:schemeClr val="bg1"/>
                </a:solidFill>
                <a:latin typeface="Calibri" panose="020F0502020204030204" pitchFamily="34" charset="0"/>
                <a:cs typeface="Calibri" panose="020F0502020204030204" pitchFamily="34" charset="0"/>
              </a:rPr>
              <a:t>print</a:t>
            </a:r>
            <a:r>
              <a:rPr lang="uk-UA" sz="5100" dirty="0">
                <a:solidFill>
                  <a:schemeClr val="bg1"/>
                </a:solidFill>
                <a:latin typeface="Calibri" panose="020F0502020204030204" pitchFamily="34" charset="0"/>
                <a:cs typeface="Calibri" panose="020F0502020204030204" pitchFamily="34" charset="0"/>
              </a:rPr>
              <a:t>("</a:t>
            </a:r>
            <a:r>
              <a:rPr lang="uk-UA" sz="5100" dirty="0" err="1">
                <a:solidFill>
                  <a:schemeClr val="bg1"/>
                </a:solidFill>
                <a:latin typeface="Calibri" panose="020F0502020204030204" pitchFamily="34" charset="0"/>
                <a:cs typeface="Calibri" panose="020F0502020204030204" pitchFamily="34" charset="0"/>
              </a:rPr>
              <a:t>Привет</a:t>
            </a:r>
            <a:r>
              <a:rPr lang="uk-UA" sz="5100" dirty="0">
                <a:solidFill>
                  <a:schemeClr val="bg1"/>
                </a:solidFill>
                <a:latin typeface="Calibri" panose="020F0502020204030204" pitchFamily="34" charset="0"/>
                <a:cs typeface="Calibri" panose="020F0502020204030204" pitchFamily="34" charset="0"/>
              </a:rPr>
              <a:t>, </a:t>
            </a:r>
            <a:r>
              <a:rPr lang="uk-UA" sz="5100" dirty="0" err="1">
                <a:solidFill>
                  <a:schemeClr val="bg1"/>
                </a:solidFill>
                <a:latin typeface="Calibri" panose="020F0502020204030204" pitchFamily="34" charset="0"/>
                <a:cs typeface="Calibri" panose="020F0502020204030204" pitchFamily="34" charset="0"/>
              </a:rPr>
              <a:t>меня</a:t>
            </a:r>
            <a:r>
              <a:rPr lang="uk-UA" sz="5100" dirty="0">
                <a:solidFill>
                  <a:schemeClr val="bg1"/>
                </a:solidFill>
                <a:latin typeface="Calibri" panose="020F0502020204030204" pitchFamily="34" charset="0"/>
                <a:cs typeface="Calibri" panose="020F0502020204030204" pitchFamily="34" charset="0"/>
              </a:rPr>
              <a:t> </a:t>
            </a:r>
            <a:r>
              <a:rPr lang="uk-UA" sz="5100" dirty="0" err="1">
                <a:solidFill>
                  <a:schemeClr val="bg1"/>
                </a:solidFill>
                <a:latin typeface="Calibri" panose="020F0502020204030204" pitchFamily="34" charset="0"/>
                <a:cs typeface="Calibri" panose="020F0502020204030204" pitchFamily="34" charset="0"/>
              </a:rPr>
              <a:t>зовут</a:t>
            </a:r>
            <a:r>
              <a:rPr lang="uk-UA" sz="5100" dirty="0">
                <a:solidFill>
                  <a:schemeClr val="bg1"/>
                </a:solidFill>
                <a:latin typeface="Calibri" panose="020F0502020204030204" pitchFamily="34" charset="0"/>
                <a:cs typeface="Calibri" panose="020F0502020204030204" pitchFamily="34" charset="0"/>
              </a:rPr>
              <a:t>", </a:t>
            </a:r>
            <a:r>
              <a:rPr lang="uk-UA" sz="5100" b="1" dirty="0">
                <a:solidFill>
                  <a:schemeClr val="bg1"/>
                </a:solidFill>
                <a:latin typeface="Calibri" panose="020F0502020204030204" pitchFamily="34" charset="0"/>
                <a:cs typeface="Calibri" panose="020F0502020204030204" pitchFamily="34" charset="0"/>
              </a:rPr>
              <a:t>self.name</a:t>
            </a:r>
            <a:r>
              <a:rPr lang="uk-UA" sz="5100" dirty="0">
                <a:solidFill>
                  <a:schemeClr val="bg1"/>
                </a:solidFill>
                <a:latin typeface="Calibri" panose="020F0502020204030204" pitchFamily="34" charset="0"/>
                <a:cs typeface="Calibri" panose="020F0502020204030204" pitchFamily="34" charset="0"/>
              </a:rPr>
              <a:t>)</a:t>
            </a:r>
          </a:p>
          <a:p>
            <a:pPr marL="0" indent="0">
              <a:buNone/>
            </a:pPr>
            <a:r>
              <a:rPr lang="uk-UA" sz="5100" dirty="0">
                <a:solidFill>
                  <a:schemeClr val="bg1"/>
                </a:solidFill>
                <a:latin typeface="Calibri" panose="020F0502020204030204" pitchFamily="34" charset="0"/>
                <a:cs typeface="Calibri" panose="020F0502020204030204" pitchFamily="34" charset="0"/>
              </a:rPr>
              <a:t>person1 = </a:t>
            </a:r>
            <a:r>
              <a:rPr lang="uk-UA" sz="5100" dirty="0" err="1">
                <a:solidFill>
                  <a:schemeClr val="bg1"/>
                </a:solidFill>
                <a:latin typeface="Calibri" panose="020F0502020204030204" pitchFamily="34" charset="0"/>
                <a:cs typeface="Calibri" panose="020F0502020204030204" pitchFamily="34" charset="0"/>
              </a:rPr>
              <a:t>Person</a:t>
            </a:r>
            <a:r>
              <a:rPr lang="uk-UA" sz="5100" dirty="0">
                <a:solidFill>
                  <a:schemeClr val="bg1"/>
                </a:solidFill>
                <a:latin typeface="Calibri" panose="020F0502020204030204" pitchFamily="34" charset="0"/>
                <a:cs typeface="Calibri" panose="020F0502020204030204" pitchFamily="34" charset="0"/>
              </a:rPr>
              <a:t>()</a:t>
            </a:r>
          </a:p>
          <a:p>
            <a:pPr marL="0" indent="0">
              <a:buNone/>
            </a:pPr>
            <a:r>
              <a:rPr lang="uk-UA" sz="5100" dirty="0">
                <a:solidFill>
                  <a:schemeClr val="bg1"/>
                </a:solidFill>
                <a:latin typeface="Calibri" panose="020F0502020204030204" pitchFamily="34" charset="0"/>
                <a:cs typeface="Calibri" panose="020F0502020204030204" pitchFamily="34" charset="0"/>
              </a:rPr>
              <a:t>person1.display_info()         # </a:t>
            </a:r>
            <a:r>
              <a:rPr lang="uk-UA" sz="5100" dirty="0" err="1">
                <a:solidFill>
                  <a:schemeClr val="bg1"/>
                </a:solidFill>
                <a:latin typeface="Calibri" panose="020F0502020204030204" pitchFamily="34" charset="0"/>
                <a:cs typeface="Calibri" panose="020F0502020204030204" pitchFamily="34" charset="0"/>
              </a:rPr>
              <a:t>Привет</a:t>
            </a:r>
            <a:r>
              <a:rPr lang="uk-UA" sz="5100" dirty="0">
                <a:solidFill>
                  <a:schemeClr val="bg1"/>
                </a:solidFill>
                <a:latin typeface="Calibri" panose="020F0502020204030204" pitchFamily="34" charset="0"/>
                <a:cs typeface="Calibri" panose="020F0502020204030204" pitchFamily="34" charset="0"/>
              </a:rPr>
              <a:t>, </a:t>
            </a:r>
            <a:r>
              <a:rPr lang="uk-UA" sz="5100" dirty="0" err="1">
                <a:solidFill>
                  <a:schemeClr val="bg1"/>
                </a:solidFill>
                <a:latin typeface="Calibri" panose="020F0502020204030204" pitchFamily="34" charset="0"/>
                <a:cs typeface="Calibri" panose="020F0502020204030204" pitchFamily="34" charset="0"/>
              </a:rPr>
              <a:t>меня</a:t>
            </a:r>
            <a:r>
              <a:rPr lang="uk-UA" sz="5100" dirty="0">
                <a:solidFill>
                  <a:schemeClr val="bg1"/>
                </a:solidFill>
                <a:latin typeface="Calibri" panose="020F0502020204030204" pitchFamily="34" charset="0"/>
                <a:cs typeface="Calibri" panose="020F0502020204030204" pitchFamily="34" charset="0"/>
              </a:rPr>
              <a:t> </a:t>
            </a:r>
            <a:r>
              <a:rPr lang="uk-UA" sz="5100" dirty="0" err="1">
                <a:solidFill>
                  <a:schemeClr val="bg1"/>
                </a:solidFill>
                <a:latin typeface="Calibri" panose="020F0502020204030204" pitchFamily="34" charset="0"/>
                <a:cs typeface="Calibri" panose="020F0502020204030204" pitchFamily="34" charset="0"/>
              </a:rPr>
              <a:t>зовут</a:t>
            </a:r>
            <a:r>
              <a:rPr lang="uk-UA" sz="5100" dirty="0">
                <a:solidFill>
                  <a:schemeClr val="bg1"/>
                </a:solidFill>
                <a:latin typeface="Calibri" panose="020F0502020204030204" pitchFamily="34" charset="0"/>
                <a:cs typeface="Calibri" panose="020F0502020204030204" pitchFamily="34" charset="0"/>
              </a:rPr>
              <a:t> </a:t>
            </a:r>
            <a:r>
              <a:rPr lang="uk-UA" sz="5100" dirty="0" err="1">
                <a:solidFill>
                  <a:schemeClr val="bg1"/>
                </a:solidFill>
                <a:latin typeface="Calibri" panose="020F0502020204030204" pitchFamily="34" charset="0"/>
                <a:cs typeface="Calibri" panose="020F0502020204030204" pitchFamily="34" charset="0"/>
              </a:rPr>
              <a:t>Tom</a:t>
            </a:r>
            <a:endParaRPr lang="uk-UA" sz="5100" dirty="0">
              <a:solidFill>
                <a:schemeClr val="bg1"/>
              </a:solidFill>
              <a:latin typeface="Calibri" panose="020F0502020204030204" pitchFamily="34" charset="0"/>
              <a:cs typeface="Calibri" panose="020F0502020204030204" pitchFamily="34" charset="0"/>
            </a:endParaRPr>
          </a:p>
          <a:p>
            <a:pPr marL="0" indent="0">
              <a:buNone/>
            </a:pPr>
            <a:r>
              <a:rPr lang="uk-UA" sz="5100" dirty="0">
                <a:solidFill>
                  <a:schemeClr val="bg1"/>
                </a:solidFill>
                <a:latin typeface="Calibri" panose="020F0502020204030204" pitchFamily="34" charset="0"/>
                <a:cs typeface="Calibri" panose="020F0502020204030204" pitchFamily="34" charset="0"/>
              </a:rPr>
              <a:t>person2 = </a:t>
            </a:r>
            <a:r>
              <a:rPr lang="uk-UA" sz="5100" dirty="0" err="1">
                <a:solidFill>
                  <a:schemeClr val="bg1"/>
                </a:solidFill>
                <a:latin typeface="Calibri" panose="020F0502020204030204" pitchFamily="34" charset="0"/>
                <a:cs typeface="Calibri" panose="020F0502020204030204" pitchFamily="34" charset="0"/>
              </a:rPr>
              <a:t>Person</a:t>
            </a:r>
            <a:r>
              <a:rPr lang="uk-UA" sz="5100" dirty="0">
                <a:solidFill>
                  <a:schemeClr val="bg1"/>
                </a:solidFill>
                <a:latin typeface="Calibri" panose="020F0502020204030204" pitchFamily="34" charset="0"/>
                <a:cs typeface="Calibri" panose="020F0502020204030204" pitchFamily="34" charset="0"/>
              </a:rPr>
              <a:t>()</a:t>
            </a:r>
          </a:p>
          <a:p>
            <a:pPr marL="0" indent="0">
              <a:buNone/>
            </a:pPr>
            <a:r>
              <a:rPr lang="uk-UA" sz="5100" dirty="0">
                <a:solidFill>
                  <a:schemeClr val="bg1"/>
                </a:solidFill>
                <a:latin typeface="Calibri" panose="020F0502020204030204" pitchFamily="34" charset="0"/>
                <a:cs typeface="Calibri" panose="020F0502020204030204" pitchFamily="34" charset="0"/>
              </a:rPr>
              <a:t>person2.name = "</a:t>
            </a:r>
            <a:r>
              <a:rPr lang="uk-UA" sz="5100" dirty="0" err="1">
                <a:solidFill>
                  <a:schemeClr val="bg1"/>
                </a:solidFill>
                <a:latin typeface="Calibri" panose="020F0502020204030204" pitchFamily="34" charset="0"/>
                <a:cs typeface="Calibri" panose="020F0502020204030204" pitchFamily="34" charset="0"/>
              </a:rPr>
              <a:t>Sam</a:t>
            </a:r>
            <a:r>
              <a:rPr lang="uk-UA" sz="5100" dirty="0">
                <a:solidFill>
                  <a:schemeClr val="bg1"/>
                </a:solidFill>
                <a:latin typeface="Calibri" panose="020F0502020204030204" pitchFamily="34" charset="0"/>
                <a:cs typeface="Calibri" panose="020F0502020204030204" pitchFamily="34" charset="0"/>
              </a:rPr>
              <a:t>"</a:t>
            </a:r>
          </a:p>
          <a:p>
            <a:pPr marL="0" indent="0">
              <a:buNone/>
            </a:pPr>
            <a:r>
              <a:rPr lang="uk-UA" sz="5100" dirty="0">
                <a:solidFill>
                  <a:schemeClr val="bg1"/>
                </a:solidFill>
                <a:latin typeface="Calibri" panose="020F0502020204030204" pitchFamily="34" charset="0"/>
                <a:cs typeface="Calibri" panose="020F0502020204030204" pitchFamily="34" charset="0"/>
              </a:rPr>
              <a:t>person2.display_info()         # </a:t>
            </a:r>
            <a:r>
              <a:rPr lang="uk-UA" sz="5100" dirty="0" err="1">
                <a:solidFill>
                  <a:schemeClr val="bg1"/>
                </a:solidFill>
                <a:latin typeface="Calibri" panose="020F0502020204030204" pitchFamily="34" charset="0"/>
                <a:cs typeface="Calibri" panose="020F0502020204030204" pitchFamily="34" charset="0"/>
              </a:rPr>
              <a:t>Привет</a:t>
            </a:r>
            <a:r>
              <a:rPr lang="uk-UA" sz="5100" dirty="0">
                <a:solidFill>
                  <a:schemeClr val="bg1"/>
                </a:solidFill>
                <a:latin typeface="Calibri" panose="020F0502020204030204" pitchFamily="34" charset="0"/>
                <a:cs typeface="Calibri" panose="020F0502020204030204" pitchFamily="34" charset="0"/>
              </a:rPr>
              <a:t>, </a:t>
            </a:r>
            <a:r>
              <a:rPr lang="uk-UA" sz="5100" dirty="0" err="1">
                <a:solidFill>
                  <a:schemeClr val="bg1"/>
                </a:solidFill>
                <a:latin typeface="Calibri" panose="020F0502020204030204" pitchFamily="34" charset="0"/>
                <a:cs typeface="Calibri" panose="020F0502020204030204" pitchFamily="34" charset="0"/>
              </a:rPr>
              <a:t>меня</a:t>
            </a:r>
            <a:r>
              <a:rPr lang="uk-UA" sz="5100" dirty="0">
                <a:solidFill>
                  <a:schemeClr val="bg1"/>
                </a:solidFill>
                <a:latin typeface="Calibri" panose="020F0502020204030204" pitchFamily="34" charset="0"/>
                <a:cs typeface="Calibri" panose="020F0502020204030204" pitchFamily="34" charset="0"/>
              </a:rPr>
              <a:t> </a:t>
            </a:r>
            <a:r>
              <a:rPr lang="uk-UA" sz="5100" dirty="0" err="1">
                <a:solidFill>
                  <a:schemeClr val="bg1"/>
                </a:solidFill>
                <a:latin typeface="Calibri" panose="020F0502020204030204" pitchFamily="34" charset="0"/>
                <a:cs typeface="Calibri" panose="020F0502020204030204" pitchFamily="34" charset="0"/>
              </a:rPr>
              <a:t>зовут</a:t>
            </a:r>
            <a:r>
              <a:rPr lang="uk-UA" sz="5100" dirty="0">
                <a:solidFill>
                  <a:schemeClr val="bg1"/>
                </a:solidFill>
                <a:latin typeface="Calibri" panose="020F0502020204030204" pitchFamily="34" charset="0"/>
                <a:cs typeface="Calibri" panose="020F0502020204030204" pitchFamily="34" charset="0"/>
              </a:rPr>
              <a:t> </a:t>
            </a:r>
            <a:r>
              <a:rPr lang="uk-UA" sz="5100" dirty="0" err="1" smtClean="0">
                <a:solidFill>
                  <a:schemeClr val="bg1"/>
                </a:solidFill>
                <a:latin typeface="Calibri" panose="020F0502020204030204" pitchFamily="34" charset="0"/>
                <a:cs typeface="Calibri" panose="020F0502020204030204" pitchFamily="34" charset="0"/>
              </a:rPr>
              <a:t>Sam</a:t>
            </a:r>
            <a:endParaRPr lang="uk-UA" sz="5100" dirty="0">
              <a:solidFill>
                <a:schemeClr val="bg1"/>
              </a:solidFill>
              <a:latin typeface="Calibri" panose="020F0502020204030204" pitchFamily="34" charset="0"/>
              <a:cs typeface="Calibri" panose="020F0502020204030204" pitchFamily="34" charset="0"/>
            </a:endParaRPr>
          </a:p>
          <a:p>
            <a:pPr marL="0" indent="0">
              <a:buNone/>
            </a:pPr>
            <a:r>
              <a:rPr lang="uk-UA" sz="4200" dirty="0" smtClean="0">
                <a:solidFill>
                  <a:schemeClr val="bg1"/>
                </a:solidFill>
                <a:latin typeface="Calibri" panose="020F0502020204030204" pitchFamily="34" charset="0"/>
                <a:cs typeface="Calibri" panose="020F0502020204030204" pitchFamily="34" charset="0"/>
              </a:rPr>
              <a:t>Клас </a:t>
            </a:r>
            <a:r>
              <a:rPr lang="en-US" sz="4200" dirty="0">
                <a:solidFill>
                  <a:schemeClr val="bg1"/>
                </a:solidFill>
                <a:latin typeface="Calibri" panose="020F0502020204030204" pitchFamily="34" charset="0"/>
                <a:cs typeface="Calibri" panose="020F0502020204030204" pitchFamily="34" charset="0"/>
              </a:rPr>
              <a:t>Person </a:t>
            </a:r>
            <a:r>
              <a:rPr lang="uk-UA" sz="4200" dirty="0">
                <a:solidFill>
                  <a:schemeClr val="bg1"/>
                </a:solidFill>
                <a:latin typeface="Calibri" panose="020F0502020204030204" pitchFamily="34" charset="0"/>
                <a:cs typeface="Calibri" panose="020F0502020204030204" pitchFamily="34" charset="0"/>
              </a:rPr>
              <a:t>визначає атрибут </a:t>
            </a:r>
            <a:r>
              <a:rPr lang="en-US" sz="4200" dirty="0">
                <a:solidFill>
                  <a:schemeClr val="bg1"/>
                </a:solidFill>
                <a:latin typeface="Calibri" panose="020F0502020204030204" pitchFamily="34" charset="0"/>
                <a:cs typeface="Calibri" panose="020F0502020204030204" pitchFamily="34" charset="0"/>
              </a:rPr>
              <a:t>name, </a:t>
            </a:r>
            <a:r>
              <a:rPr lang="uk-UA" sz="4200" dirty="0">
                <a:solidFill>
                  <a:schemeClr val="bg1"/>
                </a:solidFill>
                <a:latin typeface="Calibri" panose="020F0502020204030204" pitchFamily="34" charset="0"/>
                <a:cs typeface="Calibri" panose="020F0502020204030204" pitchFamily="34" charset="0"/>
              </a:rPr>
              <a:t>який зберігає ім'я людини, та метод </a:t>
            </a:r>
            <a:r>
              <a:rPr lang="en-US" sz="4200" dirty="0" err="1">
                <a:solidFill>
                  <a:schemeClr val="bg1"/>
                </a:solidFill>
                <a:latin typeface="Calibri" panose="020F0502020204030204" pitchFamily="34" charset="0"/>
                <a:cs typeface="Calibri" panose="020F0502020204030204" pitchFamily="34" charset="0"/>
              </a:rPr>
              <a:t>display_info</a:t>
            </a:r>
            <a:r>
              <a:rPr lang="en-US" sz="4200" dirty="0">
                <a:solidFill>
                  <a:schemeClr val="bg1"/>
                </a:solidFill>
                <a:latin typeface="Calibri" panose="020F0502020204030204" pitchFamily="34" charset="0"/>
                <a:cs typeface="Calibri" panose="020F0502020204030204" pitchFamily="34" charset="0"/>
              </a:rPr>
              <a:t>, </a:t>
            </a:r>
            <a:r>
              <a:rPr lang="uk-UA" sz="4200" dirty="0">
                <a:solidFill>
                  <a:schemeClr val="bg1"/>
                </a:solidFill>
                <a:latin typeface="Calibri" panose="020F0502020204030204" pitchFamily="34" charset="0"/>
                <a:cs typeface="Calibri" panose="020F0502020204030204" pitchFamily="34" charset="0"/>
              </a:rPr>
              <a:t>за допомогою якого виводиться інформація про людину.</a:t>
            </a:r>
          </a:p>
        </p:txBody>
      </p:sp>
    </p:spTree>
    <p:extLst>
      <p:ext uri="{BB962C8B-B14F-4D97-AF65-F5344CB8AC3E}">
        <p14:creationId xmlns:p14="http://schemas.microsoft.com/office/powerpoint/2010/main" val="2506718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141412" y="800100"/>
            <a:ext cx="9905999" cy="4991101"/>
          </a:xfrm>
        </p:spPr>
        <p:txBody>
          <a:bodyPr>
            <a:normAutofit lnSpcReduction="10000"/>
          </a:bodyPr>
          <a:lstStyle/>
          <a:p>
            <a:pPr marL="0" indent="0" algn="just">
              <a:buNone/>
            </a:pPr>
            <a:r>
              <a:rPr lang="en-US" dirty="0" smtClean="0">
                <a:solidFill>
                  <a:schemeClr val="bg1"/>
                </a:solidFill>
              </a:rPr>
              <a:t>	</a:t>
            </a:r>
            <a:r>
              <a:rPr lang="uk-UA" sz="3200" dirty="0" smtClean="0">
                <a:solidFill>
                  <a:schemeClr val="bg1"/>
                </a:solidFill>
                <a:latin typeface="Calibri" panose="020F0502020204030204" pitchFamily="34" charset="0"/>
                <a:cs typeface="Calibri" panose="020F0502020204030204" pitchFamily="34" charset="0"/>
              </a:rPr>
              <a:t>При </a:t>
            </a:r>
            <a:r>
              <a:rPr lang="uk-UA" sz="3200" dirty="0">
                <a:solidFill>
                  <a:schemeClr val="bg1"/>
                </a:solidFill>
                <a:latin typeface="Calibri" panose="020F0502020204030204" pitchFamily="34" charset="0"/>
                <a:cs typeface="Calibri" panose="020F0502020204030204" pitchFamily="34" charset="0"/>
              </a:rPr>
              <a:t>визначенні методів будь-якого класу слід враховувати, що всі вони повинні приймати як перший параметр посилання на поточний об'єкт, який згідно з </a:t>
            </a:r>
            <a:r>
              <a:rPr lang="uk-UA" sz="3200" dirty="0" err="1" smtClean="0">
                <a:solidFill>
                  <a:schemeClr val="bg1"/>
                </a:solidFill>
                <a:latin typeface="Calibri" panose="020F0502020204030204" pitchFamily="34" charset="0"/>
                <a:cs typeface="Calibri" panose="020F0502020204030204" pitchFamily="34" charset="0"/>
              </a:rPr>
              <a:t>домовностями</a:t>
            </a:r>
            <a:r>
              <a:rPr lang="uk-UA" sz="3200" dirty="0" smtClean="0">
                <a:solidFill>
                  <a:schemeClr val="bg1"/>
                </a:solidFill>
                <a:latin typeface="Calibri" panose="020F0502020204030204" pitchFamily="34" charset="0"/>
                <a:cs typeface="Calibri" panose="020F0502020204030204" pitchFamily="34" charset="0"/>
              </a:rPr>
              <a:t> </a:t>
            </a:r>
            <a:r>
              <a:rPr lang="uk-UA" sz="3200" dirty="0">
                <a:solidFill>
                  <a:schemeClr val="bg1"/>
                </a:solidFill>
                <a:latin typeface="Calibri" panose="020F0502020204030204" pitchFamily="34" charset="0"/>
                <a:cs typeface="Calibri" panose="020F0502020204030204" pitchFamily="34" charset="0"/>
              </a:rPr>
              <a:t>називається </a:t>
            </a:r>
            <a:r>
              <a:rPr lang="en-US" sz="3200" b="1" dirty="0">
                <a:solidFill>
                  <a:schemeClr val="bg1"/>
                </a:solidFill>
                <a:latin typeface="Calibri" panose="020F0502020204030204" pitchFamily="34" charset="0"/>
                <a:cs typeface="Calibri" panose="020F0502020204030204" pitchFamily="34" charset="0"/>
              </a:rPr>
              <a:t>self</a:t>
            </a:r>
            <a:r>
              <a:rPr lang="en-US" sz="3200" dirty="0">
                <a:solidFill>
                  <a:schemeClr val="bg1"/>
                </a:solidFill>
                <a:latin typeface="Calibri" panose="020F0502020204030204" pitchFamily="34" charset="0"/>
                <a:cs typeface="Calibri" panose="020F0502020204030204" pitchFamily="34" charset="0"/>
              </a:rPr>
              <a:t> (</a:t>
            </a:r>
            <a:r>
              <a:rPr lang="uk-UA" sz="3200" dirty="0">
                <a:solidFill>
                  <a:schemeClr val="bg1"/>
                </a:solidFill>
                <a:latin typeface="Calibri" panose="020F0502020204030204" pitchFamily="34" charset="0"/>
                <a:cs typeface="Calibri" panose="020F0502020204030204" pitchFamily="34" charset="0"/>
              </a:rPr>
              <a:t>у ряді мов програмування є свого роду аналог - ключове слово </a:t>
            </a:r>
            <a:r>
              <a:rPr lang="en-US" sz="3200" dirty="0">
                <a:solidFill>
                  <a:schemeClr val="bg1"/>
                </a:solidFill>
                <a:latin typeface="Calibri" panose="020F0502020204030204" pitchFamily="34" charset="0"/>
                <a:cs typeface="Calibri" panose="020F0502020204030204" pitchFamily="34" charset="0"/>
              </a:rPr>
              <a:t>this). </a:t>
            </a:r>
            <a:r>
              <a:rPr lang="uk-UA" sz="3200" dirty="0">
                <a:solidFill>
                  <a:schemeClr val="bg1"/>
                </a:solidFill>
                <a:latin typeface="Calibri" panose="020F0502020204030204" pitchFamily="34" charset="0"/>
                <a:cs typeface="Calibri" panose="020F0502020204030204" pitchFamily="34" charset="0"/>
              </a:rPr>
              <a:t>Через це посилання всередині класу ми можемо звернутися до методів або атрибутів цього класу. Зокрема, </a:t>
            </a:r>
            <a:r>
              <a:rPr lang="uk-UA" sz="3200" dirty="0" smtClean="0">
                <a:solidFill>
                  <a:schemeClr val="bg1"/>
                </a:solidFill>
                <a:latin typeface="Calibri" panose="020F0502020204030204" pitchFamily="34" charset="0"/>
                <a:cs typeface="Calibri" panose="020F0502020204030204" pitchFamily="34" charset="0"/>
              </a:rPr>
              <a:t>в попередньому прикладі, через </a:t>
            </a:r>
            <a:r>
              <a:rPr lang="uk-UA" sz="3200" dirty="0">
                <a:solidFill>
                  <a:schemeClr val="bg1"/>
                </a:solidFill>
                <a:latin typeface="Calibri" panose="020F0502020204030204" pitchFamily="34" charset="0"/>
                <a:cs typeface="Calibri" panose="020F0502020204030204" pitchFamily="34" charset="0"/>
              </a:rPr>
              <a:t>вираз </a:t>
            </a:r>
            <a:r>
              <a:rPr lang="en-US" sz="3200" b="1" dirty="0">
                <a:solidFill>
                  <a:schemeClr val="bg1"/>
                </a:solidFill>
                <a:latin typeface="Calibri" panose="020F0502020204030204" pitchFamily="34" charset="0"/>
                <a:cs typeface="Calibri" panose="020F0502020204030204" pitchFamily="34" charset="0"/>
              </a:rPr>
              <a:t>self.name</a:t>
            </a:r>
            <a:r>
              <a:rPr lang="en-US" sz="3200" dirty="0">
                <a:solidFill>
                  <a:schemeClr val="bg1"/>
                </a:solidFill>
                <a:latin typeface="Calibri" panose="020F0502020204030204" pitchFamily="34" charset="0"/>
                <a:cs typeface="Calibri" panose="020F0502020204030204" pitchFamily="34" charset="0"/>
              </a:rPr>
              <a:t> </a:t>
            </a:r>
            <a:r>
              <a:rPr lang="uk-UA" sz="3200" dirty="0">
                <a:solidFill>
                  <a:schemeClr val="bg1"/>
                </a:solidFill>
                <a:latin typeface="Calibri" panose="020F0502020204030204" pitchFamily="34" charset="0"/>
                <a:cs typeface="Calibri" panose="020F0502020204030204" pitchFamily="34" charset="0"/>
              </a:rPr>
              <a:t>можна отримати ім'я користувача.</a:t>
            </a:r>
          </a:p>
        </p:txBody>
      </p:sp>
    </p:spTree>
    <p:extLst>
      <p:ext uri="{BB962C8B-B14F-4D97-AF65-F5344CB8AC3E}">
        <p14:creationId xmlns:p14="http://schemas.microsoft.com/office/powerpoint/2010/main" val="2581953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solidFill>
                  <a:schemeClr val="bg1"/>
                </a:solidFill>
              </a:rPr>
              <a:t>Ініціалізація об'єкта</a:t>
            </a:r>
            <a:br>
              <a:rPr lang="uk-UA" b="1" dirty="0">
                <a:solidFill>
                  <a:schemeClr val="bg1"/>
                </a:solidFill>
              </a:rPr>
            </a:br>
            <a:endParaRPr lang="uk-UA" dirty="0">
              <a:solidFill>
                <a:schemeClr val="bg1"/>
              </a:solidFill>
            </a:endParaRPr>
          </a:p>
        </p:txBody>
      </p:sp>
      <p:sp>
        <p:nvSpPr>
          <p:cNvPr id="3" name="Объект 2"/>
          <p:cNvSpPr>
            <a:spLocks noGrp="1"/>
          </p:cNvSpPr>
          <p:nvPr>
            <p:ph idx="1"/>
          </p:nvPr>
        </p:nvSpPr>
        <p:spPr>
          <a:xfrm>
            <a:off x="1141412" y="1492469"/>
            <a:ext cx="9905999" cy="4624552"/>
          </a:xfrm>
        </p:spPr>
        <p:txBody>
          <a:bodyPr>
            <a:normAutofit lnSpcReduction="10000"/>
          </a:bodyPr>
          <a:lstStyle/>
          <a:p>
            <a:pPr marL="0" indent="457200">
              <a:spcBef>
                <a:spcPts val="0"/>
              </a:spcBef>
              <a:buNone/>
            </a:pPr>
            <a:r>
              <a:rPr lang="uk-UA" dirty="0">
                <a:solidFill>
                  <a:schemeClr val="bg1"/>
                </a:solidFill>
              </a:rPr>
              <a:t>У мові </a:t>
            </a:r>
            <a:r>
              <a:rPr lang="en-US" dirty="0">
                <a:solidFill>
                  <a:schemeClr val="bg1"/>
                </a:solidFill>
              </a:rPr>
              <a:t>Python </a:t>
            </a:r>
            <a:r>
              <a:rPr lang="uk-UA" dirty="0">
                <a:solidFill>
                  <a:schemeClr val="bg1"/>
                </a:solidFill>
              </a:rPr>
              <a:t>існує спеціальний вид функцій, який дозволяє задати властивості (атрибути) об'єкта під час його створення. Він має назву </a:t>
            </a:r>
            <a:r>
              <a:rPr lang="uk-UA" b="1" dirty="0">
                <a:solidFill>
                  <a:schemeClr val="bg1"/>
                </a:solidFill>
              </a:rPr>
              <a:t>конструктор </a:t>
            </a:r>
            <a:r>
              <a:rPr lang="uk-UA" b="1" dirty="0" smtClean="0">
                <a:solidFill>
                  <a:schemeClr val="bg1"/>
                </a:solidFill>
              </a:rPr>
              <a:t>класу (метод ініціалізації)</a:t>
            </a:r>
            <a:r>
              <a:rPr lang="uk-UA" dirty="0">
                <a:solidFill>
                  <a:schemeClr val="bg1"/>
                </a:solidFill>
              </a:rPr>
              <a:t> і представлений методом </a:t>
            </a:r>
            <a:r>
              <a:rPr lang="uk-UA" sz="3200" b="1" i="1" dirty="0">
                <a:solidFill>
                  <a:schemeClr val="bg1"/>
                </a:solidFill>
              </a:rPr>
              <a:t>__</a:t>
            </a:r>
            <a:r>
              <a:rPr lang="en-US" sz="3200" b="1" i="1" dirty="0" err="1">
                <a:solidFill>
                  <a:schemeClr val="bg1"/>
                </a:solidFill>
              </a:rPr>
              <a:t>init</a:t>
            </a:r>
            <a:r>
              <a:rPr lang="en-US" sz="3200" b="1" i="1" dirty="0">
                <a:solidFill>
                  <a:schemeClr val="bg1"/>
                </a:solidFill>
              </a:rPr>
              <a:t>__</a:t>
            </a:r>
            <a:r>
              <a:rPr lang="en-US" dirty="0">
                <a:solidFill>
                  <a:schemeClr val="bg1"/>
                </a:solidFill>
              </a:rPr>
              <a:t> (</a:t>
            </a:r>
            <a:r>
              <a:rPr lang="uk-UA" dirty="0">
                <a:solidFill>
                  <a:schemeClr val="bg1"/>
                </a:solidFill>
              </a:rPr>
              <a:t>з обидвох боків по два знаки підкреслення). Коли створюється новий об'єкт класу, то ця функція </a:t>
            </a:r>
            <a:r>
              <a:rPr lang="uk-UA" dirty="0" smtClean="0">
                <a:solidFill>
                  <a:schemeClr val="bg1"/>
                </a:solidFill>
              </a:rPr>
              <a:t>викликається автоматично. </a:t>
            </a:r>
          </a:p>
          <a:p>
            <a:pPr marL="0" indent="457200">
              <a:spcBef>
                <a:spcPts val="0"/>
              </a:spcBef>
              <a:buNone/>
            </a:pPr>
            <a:r>
              <a:rPr lang="uk-UA" dirty="0">
                <a:solidFill>
                  <a:schemeClr val="bg1"/>
                </a:solidFill>
              </a:rPr>
              <a:t>Метод </a:t>
            </a:r>
            <a:r>
              <a:rPr lang="uk-UA" b="1" i="1" dirty="0">
                <a:solidFill>
                  <a:schemeClr val="bg1"/>
                </a:solidFill>
              </a:rPr>
              <a:t>__</a:t>
            </a:r>
            <a:r>
              <a:rPr lang="en-US" b="1" i="1" dirty="0" err="1">
                <a:solidFill>
                  <a:schemeClr val="bg1"/>
                </a:solidFill>
              </a:rPr>
              <a:t>init</a:t>
            </a:r>
            <a:r>
              <a:rPr lang="en-US" b="1" i="1" dirty="0">
                <a:solidFill>
                  <a:schemeClr val="bg1"/>
                </a:solidFill>
              </a:rPr>
              <a:t>__</a:t>
            </a:r>
            <a:r>
              <a:rPr lang="en-US" i="1" dirty="0">
                <a:solidFill>
                  <a:schemeClr val="bg1"/>
                </a:solidFill>
              </a:rPr>
              <a:t> </a:t>
            </a:r>
            <a:r>
              <a:rPr lang="uk-UA" dirty="0">
                <a:solidFill>
                  <a:schemeClr val="bg1"/>
                </a:solidFill>
              </a:rPr>
              <a:t>викликається щоразу під час створення нового екземпляра класу (об'єкта). Екземпляр класу передається як аргумент параметру </a:t>
            </a:r>
            <a:r>
              <a:rPr lang="en-US" dirty="0" smtClean="0">
                <a:solidFill>
                  <a:schemeClr val="bg1"/>
                </a:solidFill>
              </a:rPr>
              <a:t>self</a:t>
            </a:r>
            <a:r>
              <a:rPr lang="uk-UA" dirty="0" smtClean="0">
                <a:solidFill>
                  <a:schemeClr val="bg1"/>
                </a:solidFill>
              </a:rPr>
              <a:t>, </a:t>
            </a:r>
            <a:r>
              <a:rPr lang="uk-UA" dirty="0">
                <a:solidFill>
                  <a:schemeClr val="bg1"/>
                </a:solidFill>
              </a:rPr>
              <a:t>а значення аргументів – параметрам методу.</a:t>
            </a:r>
          </a:p>
          <a:p>
            <a:pPr marL="0" indent="457200">
              <a:spcBef>
                <a:spcPts val="0"/>
              </a:spcBef>
              <a:buNone/>
            </a:pPr>
            <a:r>
              <a:rPr lang="uk-UA" dirty="0">
                <a:solidFill>
                  <a:schemeClr val="bg1"/>
                </a:solidFill>
              </a:rPr>
              <a:t>Також у методі </a:t>
            </a:r>
            <a:r>
              <a:rPr lang="uk-UA" b="1" i="1" dirty="0">
                <a:solidFill>
                  <a:schemeClr val="bg1"/>
                </a:solidFill>
              </a:rPr>
              <a:t>__</a:t>
            </a:r>
            <a:r>
              <a:rPr lang="en-US" b="1" i="1" dirty="0" err="1">
                <a:solidFill>
                  <a:schemeClr val="bg1"/>
                </a:solidFill>
              </a:rPr>
              <a:t>init</a:t>
            </a:r>
            <a:r>
              <a:rPr lang="en-US" b="1" i="1" dirty="0">
                <a:solidFill>
                  <a:schemeClr val="bg1"/>
                </a:solidFill>
              </a:rPr>
              <a:t>__</a:t>
            </a:r>
            <a:r>
              <a:rPr lang="en-US" dirty="0">
                <a:solidFill>
                  <a:schemeClr val="bg1"/>
                </a:solidFill>
              </a:rPr>
              <a:t> </a:t>
            </a:r>
            <a:r>
              <a:rPr lang="uk-UA" dirty="0">
                <a:solidFill>
                  <a:schemeClr val="bg1"/>
                </a:solidFill>
              </a:rPr>
              <a:t>можна вказати властивість по замовчуванню і не визначати її при створенні </a:t>
            </a:r>
            <a:r>
              <a:rPr lang="uk-UA" dirty="0" smtClean="0">
                <a:solidFill>
                  <a:schemeClr val="bg1"/>
                </a:solidFill>
              </a:rPr>
              <a:t>об'єкта.</a:t>
            </a:r>
            <a:endParaRPr lang="uk-UA" dirty="0">
              <a:solidFill>
                <a:schemeClr val="bg1"/>
              </a:solidFill>
            </a:endParaRPr>
          </a:p>
          <a:p>
            <a:endParaRPr lang="uk-UA" dirty="0">
              <a:solidFill>
                <a:schemeClr val="bg1"/>
              </a:solidFill>
            </a:endParaRPr>
          </a:p>
        </p:txBody>
      </p:sp>
    </p:spTree>
    <p:extLst>
      <p:ext uri="{BB962C8B-B14F-4D97-AF65-F5344CB8AC3E}">
        <p14:creationId xmlns:p14="http://schemas.microsoft.com/office/powerpoint/2010/main" val="3138278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141412" y="914400"/>
            <a:ext cx="9905999" cy="4876801"/>
          </a:xfrm>
        </p:spPr>
        <p:txBody>
          <a:bodyPr>
            <a:normAutofit/>
          </a:bodyPr>
          <a:lstStyle/>
          <a:p>
            <a:pPr marL="0" indent="0">
              <a:buNone/>
            </a:pPr>
            <a:r>
              <a:rPr lang="uk-UA" dirty="0" err="1">
                <a:solidFill>
                  <a:schemeClr val="bg1"/>
                </a:solidFill>
              </a:rPr>
              <a:t>class</a:t>
            </a:r>
            <a:r>
              <a:rPr lang="uk-UA" dirty="0">
                <a:solidFill>
                  <a:schemeClr val="bg1"/>
                </a:solidFill>
              </a:rPr>
              <a:t> </a:t>
            </a:r>
            <a:r>
              <a:rPr lang="uk-UA" dirty="0" err="1">
                <a:solidFill>
                  <a:schemeClr val="bg1"/>
                </a:solidFill>
              </a:rPr>
              <a:t>Clothing</a:t>
            </a:r>
            <a:r>
              <a:rPr lang="uk-UA" dirty="0">
                <a:solidFill>
                  <a:schemeClr val="bg1"/>
                </a:solidFill>
              </a:rPr>
              <a:t>(</a:t>
            </a:r>
            <a:r>
              <a:rPr lang="uk-UA" dirty="0" err="1">
                <a:solidFill>
                  <a:schemeClr val="bg1"/>
                </a:solidFill>
              </a:rPr>
              <a:t>object</a:t>
            </a:r>
            <a:r>
              <a:rPr lang="uk-UA" dirty="0">
                <a:solidFill>
                  <a:schemeClr val="bg1"/>
                </a:solidFill>
              </a:rPr>
              <a:t>):</a:t>
            </a:r>
          </a:p>
          <a:p>
            <a:pPr marL="0" indent="0">
              <a:buNone/>
            </a:pPr>
            <a:r>
              <a:rPr lang="uk-UA" dirty="0">
                <a:solidFill>
                  <a:schemeClr val="bg1"/>
                </a:solidFill>
              </a:rPr>
              <a:t>    </a:t>
            </a:r>
            <a:r>
              <a:rPr lang="uk-UA" dirty="0" err="1">
                <a:solidFill>
                  <a:schemeClr val="bg1"/>
                </a:solidFill>
              </a:rPr>
              <a:t>def</a:t>
            </a:r>
            <a:r>
              <a:rPr lang="uk-UA" dirty="0">
                <a:solidFill>
                  <a:schemeClr val="bg1"/>
                </a:solidFill>
              </a:rPr>
              <a:t> </a:t>
            </a:r>
            <a:r>
              <a:rPr lang="uk-UA" b="1" dirty="0">
                <a:solidFill>
                  <a:schemeClr val="bg1"/>
                </a:solidFill>
              </a:rPr>
              <a:t>__</a:t>
            </a:r>
            <a:r>
              <a:rPr lang="uk-UA" b="1" dirty="0" err="1">
                <a:solidFill>
                  <a:schemeClr val="bg1"/>
                </a:solidFill>
              </a:rPr>
              <a:t>init</a:t>
            </a:r>
            <a:r>
              <a:rPr lang="uk-UA" b="1" dirty="0">
                <a:solidFill>
                  <a:schemeClr val="bg1"/>
                </a:solidFill>
              </a:rPr>
              <a:t>__(</a:t>
            </a:r>
            <a:r>
              <a:rPr lang="uk-UA" dirty="0" err="1">
                <a:solidFill>
                  <a:schemeClr val="bg1"/>
                </a:solidFill>
              </a:rPr>
              <a:t>self</a:t>
            </a:r>
            <a:r>
              <a:rPr lang="uk-UA" dirty="0">
                <a:solidFill>
                  <a:schemeClr val="bg1"/>
                </a:solidFill>
              </a:rPr>
              <a:t>, </a:t>
            </a:r>
            <a:r>
              <a:rPr lang="uk-UA" dirty="0" err="1">
                <a:solidFill>
                  <a:schemeClr val="bg1"/>
                </a:solidFill>
              </a:rPr>
              <a:t>type</a:t>
            </a:r>
            <a:r>
              <a:rPr lang="uk-UA" dirty="0">
                <a:solidFill>
                  <a:schemeClr val="bg1"/>
                </a:solidFill>
              </a:rPr>
              <a:t>, </a:t>
            </a:r>
            <a:r>
              <a:rPr lang="uk-UA" dirty="0" err="1">
                <a:solidFill>
                  <a:schemeClr val="bg1"/>
                </a:solidFill>
              </a:rPr>
              <a:t>color</a:t>
            </a:r>
            <a:r>
              <a:rPr lang="uk-UA" dirty="0">
                <a:solidFill>
                  <a:schemeClr val="bg1"/>
                </a:solidFill>
              </a:rPr>
              <a:t>, </a:t>
            </a:r>
            <a:r>
              <a:rPr lang="uk-UA" dirty="0" err="1">
                <a:solidFill>
                  <a:schemeClr val="bg1"/>
                </a:solidFill>
              </a:rPr>
              <a:t>size</a:t>
            </a:r>
            <a:r>
              <a:rPr lang="uk-UA" dirty="0">
                <a:solidFill>
                  <a:schemeClr val="bg1"/>
                </a:solidFill>
              </a:rPr>
              <a:t>, </a:t>
            </a:r>
            <a:r>
              <a:rPr lang="uk-UA" dirty="0" err="1" smtClean="0">
                <a:solidFill>
                  <a:schemeClr val="bg1"/>
                </a:solidFill>
              </a:rPr>
              <a:t>price</a:t>
            </a:r>
            <a:r>
              <a:rPr lang="uk-UA" dirty="0" smtClean="0">
                <a:solidFill>
                  <a:schemeClr val="bg1"/>
                </a:solidFill>
              </a:rPr>
              <a:t>):</a:t>
            </a:r>
            <a:endParaRPr lang="uk-UA" dirty="0">
              <a:solidFill>
                <a:schemeClr val="bg1"/>
              </a:solidFill>
            </a:endParaRPr>
          </a:p>
          <a:p>
            <a:pPr marL="0" indent="0">
              <a:buNone/>
            </a:pPr>
            <a:r>
              <a:rPr lang="uk-UA" dirty="0">
                <a:solidFill>
                  <a:schemeClr val="bg1"/>
                </a:solidFill>
              </a:rPr>
              <a:t>        </a:t>
            </a:r>
            <a:r>
              <a:rPr lang="uk-UA" dirty="0" err="1">
                <a:solidFill>
                  <a:schemeClr val="bg1"/>
                </a:solidFill>
              </a:rPr>
              <a:t>self.type</a:t>
            </a:r>
            <a:r>
              <a:rPr lang="uk-UA" dirty="0">
                <a:solidFill>
                  <a:schemeClr val="bg1"/>
                </a:solidFill>
              </a:rPr>
              <a:t> = </a:t>
            </a:r>
            <a:r>
              <a:rPr lang="uk-UA" dirty="0" err="1">
                <a:solidFill>
                  <a:schemeClr val="bg1"/>
                </a:solidFill>
              </a:rPr>
              <a:t>type</a:t>
            </a:r>
            <a:endParaRPr lang="uk-UA" dirty="0">
              <a:solidFill>
                <a:schemeClr val="bg1"/>
              </a:solidFill>
            </a:endParaRPr>
          </a:p>
          <a:p>
            <a:pPr marL="0" indent="0">
              <a:buNone/>
            </a:pPr>
            <a:r>
              <a:rPr lang="uk-UA" dirty="0">
                <a:solidFill>
                  <a:schemeClr val="bg1"/>
                </a:solidFill>
              </a:rPr>
              <a:t>        </a:t>
            </a:r>
            <a:r>
              <a:rPr lang="uk-UA" dirty="0" err="1">
                <a:solidFill>
                  <a:schemeClr val="bg1"/>
                </a:solidFill>
              </a:rPr>
              <a:t>self.color</a:t>
            </a:r>
            <a:r>
              <a:rPr lang="uk-UA" dirty="0">
                <a:solidFill>
                  <a:schemeClr val="bg1"/>
                </a:solidFill>
              </a:rPr>
              <a:t> = </a:t>
            </a:r>
            <a:r>
              <a:rPr lang="uk-UA" dirty="0" err="1">
                <a:solidFill>
                  <a:schemeClr val="bg1"/>
                </a:solidFill>
              </a:rPr>
              <a:t>color</a:t>
            </a:r>
            <a:endParaRPr lang="uk-UA" dirty="0">
              <a:solidFill>
                <a:schemeClr val="bg1"/>
              </a:solidFill>
            </a:endParaRPr>
          </a:p>
          <a:p>
            <a:pPr marL="0" indent="0">
              <a:buNone/>
            </a:pPr>
            <a:r>
              <a:rPr lang="uk-UA" dirty="0">
                <a:solidFill>
                  <a:schemeClr val="bg1"/>
                </a:solidFill>
              </a:rPr>
              <a:t>        </a:t>
            </a:r>
            <a:r>
              <a:rPr lang="uk-UA" dirty="0" err="1">
                <a:solidFill>
                  <a:schemeClr val="bg1"/>
                </a:solidFill>
              </a:rPr>
              <a:t>self.size</a:t>
            </a:r>
            <a:r>
              <a:rPr lang="uk-UA" dirty="0">
                <a:solidFill>
                  <a:schemeClr val="bg1"/>
                </a:solidFill>
              </a:rPr>
              <a:t> = </a:t>
            </a:r>
            <a:r>
              <a:rPr lang="uk-UA" dirty="0" err="1">
                <a:solidFill>
                  <a:schemeClr val="bg1"/>
                </a:solidFill>
              </a:rPr>
              <a:t>size</a:t>
            </a:r>
            <a:endParaRPr lang="uk-UA" dirty="0">
              <a:solidFill>
                <a:schemeClr val="bg1"/>
              </a:solidFill>
            </a:endParaRPr>
          </a:p>
          <a:p>
            <a:pPr marL="0" indent="0">
              <a:buNone/>
            </a:pPr>
            <a:r>
              <a:rPr lang="uk-UA" dirty="0">
                <a:solidFill>
                  <a:schemeClr val="bg1"/>
                </a:solidFill>
              </a:rPr>
              <a:t>        </a:t>
            </a:r>
            <a:r>
              <a:rPr lang="uk-UA" dirty="0" err="1">
                <a:solidFill>
                  <a:schemeClr val="bg1"/>
                </a:solidFill>
              </a:rPr>
              <a:t>self.price</a:t>
            </a:r>
            <a:r>
              <a:rPr lang="uk-UA" dirty="0">
                <a:solidFill>
                  <a:schemeClr val="bg1"/>
                </a:solidFill>
              </a:rPr>
              <a:t> = </a:t>
            </a:r>
            <a:r>
              <a:rPr lang="uk-UA" dirty="0" err="1">
                <a:solidFill>
                  <a:schemeClr val="bg1"/>
                </a:solidFill>
              </a:rPr>
              <a:t>price</a:t>
            </a:r>
            <a:endParaRPr lang="uk-UA" dirty="0">
              <a:solidFill>
                <a:schemeClr val="bg1"/>
              </a:solidFill>
            </a:endParaRPr>
          </a:p>
          <a:p>
            <a:pPr marL="0" indent="0">
              <a:buNone/>
            </a:pPr>
            <a:r>
              <a:rPr lang="uk-UA" dirty="0" err="1">
                <a:solidFill>
                  <a:schemeClr val="bg1"/>
                </a:solidFill>
              </a:rPr>
              <a:t>bluejeans</a:t>
            </a:r>
            <a:r>
              <a:rPr lang="uk-UA" dirty="0">
                <a:solidFill>
                  <a:schemeClr val="bg1"/>
                </a:solidFill>
              </a:rPr>
              <a:t> = </a:t>
            </a:r>
            <a:r>
              <a:rPr lang="uk-UA" dirty="0" err="1">
                <a:solidFill>
                  <a:schemeClr val="bg1"/>
                </a:solidFill>
              </a:rPr>
              <a:t>Clothing</a:t>
            </a:r>
            <a:r>
              <a:rPr lang="uk-UA" dirty="0">
                <a:solidFill>
                  <a:schemeClr val="bg1"/>
                </a:solidFill>
              </a:rPr>
              <a:t>("</a:t>
            </a:r>
            <a:r>
              <a:rPr lang="uk-UA" dirty="0" err="1">
                <a:solidFill>
                  <a:schemeClr val="bg1"/>
                </a:solidFill>
              </a:rPr>
              <a:t>jeans</a:t>
            </a:r>
            <a:r>
              <a:rPr lang="uk-UA" dirty="0">
                <a:solidFill>
                  <a:schemeClr val="bg1"/>
                </a:solidFill>
              </a:rPr>
              <a:t>", "</a:t>
            </a:r>
            <a:r>
              <a:rPr lang="uk-UA" dirty="0" err="1">
                <a:solidFill>
                  <a:schemeClr val="bg1"/>
                </a:solidFill>
              </a:rPr>
              <a:t>blue</a:t>
            </a:r>
            <a:r>
              <a:rPr lang="uk-UA" dirty="0">
                <a:solidFill>
                  <a:schemeClr val="bg1"/>
                </a:solidFill>
              </a:rPr>
              <a:t>", </a:t>
            </a:r>
            <a:r>
              <a:rPr lang="uk-UA" dirty="0" smtClean="0">
                <a:solidFill>
                  <a:schemeClr val="bg1"/>
                </a:solidFill>
              </a:rPr>
              <a:t>12</a:t>
            </a:r>
            <a:r>
              <a:rPr lang="en-US" dirty="0" smtClean="0">
                <a:solidFill>
                  <a:schemeClr val="bg1"/>
                </a:solidFill>
              </a:rPr>
              <a:t>, 15</a:t>
            </a:r>
            <a:r>
              <a:rPr lang="uk-UA" dirty="0" smtClean="0">
                <a:solidFill>
                  <a:schemeClr val="bg1"/>
                </a:solidFill>
              </a:rPr>
              <a:t>)</a:t>
            </a:r>
            <a:endParaRPr lang="uk-UA" dirty="0">
              <a:solidFill>
                <a:schemeClr val="bg1"/>
              </a:solidFill>
            </a:endParaRPr>
          </a:p>
          <a:p>
            <a:pPr marL="0" indent="0">
              <a:buNone/>
            </a:pPr>
            <a:r>
              <a:rPr lang="uk-UA" dirty="0" err="1">
                <a:solidFill>
                  <a:schemeClr val="bg1"/>
                </a:solidFill>
              </a:rPr>
              <a:t>redtshirt</a:t>
            </a:r>
            <a:r>
              <a:rPr lang="uk-UA" dirty="0">
                <a:solidFill>
                  <a:schemeClr val="bg1"/>
                </a:solidFill>
              </a:rPr>
              <a:t> = </a:t>
            </a:r>
            <a:r>
              <a:rPr lang="uk-UA" dirty="0" err="1">
                <a:solidFill>
                  <a:schemeClr val="bg1"/>
                </a:solidFill>
              </a:rPr>
              <a:t>Clothing</a:t>
            </a:r>
            <a:r>
              <a:rPr lang="uk-UA" dirty="0">
                <a:solidFill>
                  <a:schemeClr val="bg1"/>
                </a:solidFill>
              </a:rPr>
              <a:t>("t-</a:t>
            </a:r>
            <a:r>
              <a:rPr lang="uk-UA" dirty="0" err="1">
                <a:solidFill>
                  <a:schemeClr val="bg1"/>
                </a:solidFill>
              </a:rPr>
              <a:t>shirt</a:t>
            </a:r>
            <a:r>
              <a:rPr lang="uk-UA" dirty="0">
                <a:solidFill>
                  <a:schemeClr val="bg1"/>
                </a:solidFill>
              </a:rPr>
              <a:t>", "</a:t>
            </a:r>
            <a:r>
              <a:rPr lang="uk-UA" dirty="0" err="1">
                <a:solidFill>
                  <a:schemeClr val="bg1"/>
                </a:solidFill>
              </a:rPr>
              <a:t>red</a:t>
            </a:r>
            <a:r>
              <a:rPr lang="uk-UA" dirty="0">
                <a:solidFill>
                  <a:schemeClr val="bg1"/>
                </a:solidFill>
              </a:rPr>
              <a:t>", 10, 10)</a:t>
            </a:r>
          </a:p>
          <a:p>
            <a:endParaRPr lang="uk-UA" dirty="0"/>
          </a:p>
        </p:txBody>
      </p:sp>
    </p:spTree>
    <p:extLst>
      <p:ext uri="{BB962C8B-B14F-4D97-AF65-F5344CB8AC3E}">
        <p14:creationId xmlns:p14="http://schemas.microsoft.com/office/powerpoint/2010/main" val="20057982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15288" y="609600"/>
            <a:ext cx="9905999" cy="5980385"/>
          </a:xfrm>
        </p:spPr>
        <p:txBody>
          <a:bodyPr>
            <a:normAutofit lnSpcReduction="10000"/>
          </a:bodyPr>
          <a:lstStyle/>
          <a:p>
            <a:pPr marL="0" indent="0">
              <a:buNone/>
            </a:pPr>
            <a:r>
              <a:rPr lang="ru-RU" dirty="0" err="1" smtClean="0">
                <a:solidFill>
                  <a:schemeClr val="bg1"/>
                </a:solidFill>
              </a:rPr>
              <a:t>Створення</a:t>
            </a:r>
            <a:r>
              <a:rPr lang="ru-RU" dirty="0" smtClean="0">
                <a:solidFill>
                  <a:schemeClr val="bg1"/>
                </a:solidFill>
              </a:rPr>
              <a:t> об</a:t>
            </a:r>
            <a:r>
              <a:rPr lang="en-US" dirty="0" smtClean="0">
                <a:solidFill>
                  <a:schemeClr val="bg1"/>
                </a:solidFill>
              </a:rPr>
              <a:t>’</a:t>
            </a:r>
            <a:r>
              <a:rPr lang="uk-UA" dirty="0" err="1" smtClean="0">
                <a:solidFill>
                  <a:schemeClr val="bg1"/>
                </a:solidFill>
              </a:rPr>
              <a:t>єкта</a:t>
            </a:r>
            <a:r>
              <a:rPr lang="uk-UA" dirty="0" smtClean="0">
                <a:solidFill>
                  <a:schemeClr val="bg1"/>
                </a:solidFill>
              </a:rPr>
              <a:t> класу оператором </a:t>
            </a:r>
            <a:r>
              <a:rPr lang="uk-UA" dirty="0">
                <a:solidFill>
                  <a:schemeClr val="bg1"/>
                </a:solidFill>
              </a:rPr>
              <a:t>__</a:t>
            </a:r>
            <a:r>
              <a:rPr lang="uk-UA" dirty="0" err="1">
                <a:solidFill>
                  <a:schemeClr val="bg1"/>
                </a:solidFill>
              </a:rPr>
              <a:t>init</a:t>
            </a:r>
            <a:r>
              <a:rPr lang="uk-UA" dirty="0" smtClean="0">
                <a:solidFill>
                  <a:schemeClr val="bg1"/>
                </a:solidFill>
              </a:rPr>
              <a:t>__ передбачає передачу аргументів. Якщо аргументи не передаються генерується помилка.  Щоб уникнути помилки необхідно присвоїти параметрам значення за замовчуванням.</a:t>
            </a:r>
          </a:p>
          <a:p>
            <a:pPr marL="0" indent="0">
              <a:lnSpc>
                <a:spcPct val="110000"/>
              </a:lnSpc>
              <a:spcBef>
                <a:spcPts val="600"/>
              </a:spcBef>
              <a:buNone/>
            </a:pPr>
            <a:r>
              <a:rPr lang="uk-UA" dirty="0" err="1">
                <a:solidFill>
                  <a:schemeClr val="bg1"/>
                </a:solidFill>
              </a:rPr>
              <a:t>class</a:t>
            </a:r>
            <a:r>
              <a:rPr lang="uk-UA" dirty="0">
                <a:solidFill>
                  <a:schemeClr val="bg1"/>
                </a:solidFill>
              </a:rPr>
              <a:t> </a:t>
            </a:r>
            <a:r>
              <a:rPr lang="uk-UA" dirty="0" err="1">
                <a:solidFill>
                  <a:schemeClr val="bg1"/>
                </a:solidFill>
              </a:rPr>
              <a:t>Clothing</a:t>
            </a:r>
            <a:r>
              <a:rPr lang="uk-UA" dirty="0">
                <a:solidFill>
                  <a:schemeClr val="bg1"/>
                </a:solidFill>
              </a:rPr>
              <a:t>(</a:t>
            </a:r>
            <a:r>
              <a:rPr lang="uk-UA" dirty="0" err="1">
                <a:solidFill>
                  <a:schemeClr val="bg1"/>
                </a:solidFill>
              </a:rPr>
              <a:t>object</a:t>
            </a:r>
            <a:r>
              <a:rPr lang="uk-UA" dirty="0">
                <a:solidFill>
                  <a:schemeClr val="bg1"/>
                </a:solidFill>
              </a:rPr>
              <a:t>):</a:t>
            </a:r>
          </a:p>
          <a:p>
            <a:pPr marL="0" indent="0">
              <a:lnSpc>
                <a:spcPct val="110000"/>
              </a:lnSpc>
              <a:spcBef>
                <a:spcPts val="600"/>
              </a:spcBef>
              <a:buNone/>
            </a:pPr>
            <a:r>
              <a:rPr lang="uk-UA" dirty="0">
                <a:solidFill>
                  <a:schemeClr val="bg1"/>
                </a:solidFill>
              </a:rPr>
              <a:t>    </a:t>
            </a:r>
            <a:r>
              <a:rPr lang="uk-UA" dirty="0" err="1">
                <a:solidFill>
                  <a:schemeClr val="bg1"/>
                </a:solidFill>
              </a:rPr>
              <a:t>def</a:t>
            </a:r>
            <a:r>
              <a:rPr lang="uk-UA" dirty="0">
                <a:solidFill>
                  <a:schemeClr val="bg1"/>
                </a:solidFill>
              </a:rPr>
              <a:t> </a:t>
            </a:r>
            <a:r>
              <a:rPr lang="uk-UA" b="1" dirty="0">
                <a:solidFill>
                  <a:schemeClr val="bg1"/>
                </a:solidFill>
              </a:rPr>
              <a:t>__</a:t>
            </a:r>
            <a:r>
              <a:rPr lang="uk-UA" b="1" dirty="0" err="1">
                <a:solidFill>
                  <a:schemeClr val="bg1"/>
                </a:solidFill>
              </a:rPr>
              <a:t>init</a:t>
            </a:r>
            <a:r>
              <a:rPr lang="uk-UA" b="1" dirty="0">
                <a:solidFill>
                  <a:schemeClr val="bg1"/>
                </a:solidFill>
              </a:rPr>
              <a:t>__(</a:t>
            </a:r>
            <a:r>
              <a:rPr lang="uk-UA" dirty="0" err="1">
                <a:solidFill>
                  <a:schemeClr val="bg1"/>
                </a:solidFill>
              </a:rPr>
              <a:t>self</a:t>
            </a:r>
            <a:r>
              <a:rPr lang="uk-UA" dirty="0">
                <a:solidFill>
                  <a:schemeClr val="bg1"/>
                </a:solidFill>
              </a:rPr>
              <a:t>, </a:t>
            </a:r>
            <a:r>
              <a:rPr lang="uk-UA" dirty="0" err="1">
                <a:solidFill>
                  <a:schemeClr val="bg1"/>
                </a:solidFill>
              </a:rPr>
              <a:t>type</a:t>
            </a:r>
            <a:r>
              <a:rPr lang="uk-UA" dirty="0">
                <a:solidFill>
                  <a:schemeClr val="bg1"/>
                </a:solidFill>
              </a:rPr>
              <a:t>, </a:t>
            </a:r>
            <a:r>
              <a:rPr lang="uk-UA" dirty="0" err="1">
                <a:solidFill>
                  <a:schemeClr val="bg1"/>
                </a:solidFill>
              </a:rPr>
              <a:t>color</a:t>
            </a:r>
            <a:r>
              <a:rPr lang="uk-UA" dirty="0">
                <a:solidFill>
                  <a:schemeClr val="bg1"/>
                </a:solidFill>
              </a:rPr>
              <a:t>, </a:t>
            </a:r>
            <a:r>
              <a:rPr lang="uk-UA" b="1" dirty="0" err="1" smtClean="0">
                <a:solidFill>
                  <a:schemeClr val="bg1"/>
                </a:solidFill>
              </a:rPr>
              <a:t>size</a:t>
            </a:r>
            <a:r>
              <a:rPr lang="uk-UA" b="1" dirty="0" smtClean="0">
                <a:solidFill>
                  <a:schemeClr val="bg1"/>
                </a:solidFill>
              </a:rPr>
              <a:t>=</a:t>
            </a:r>
            <a:r>
              <a:rPr lang="uk-UA" b="1" dirty="0" err="1">
                <a:solidFill>
                  <a:schemeClr val="bg1"/>
                </a:solidFill>
              </a:rPr>
              <a:t>None</a:t>
            </a:r>
            <a:r>
              <a:rPr lang="uk-UA" b="1" dirty="0" smtClean="0">
                <a:solidFill>
                  <a:schemeClr val="bg1"/>
                </a:solidFill>
              </a:rPr>
              <a:t>, </a:t>
            </a:r>
            <a:r>
              <a:rPr lang="uk-UA" b="1" dirty="0" err="1">
                <a:solidFill>
                  <a:schemeClr val="bg1"/>
                </a:solidFill>
              </a:rPr>
              <a:t>price</a:t>
            </a:r>
            <a:r>
              <a:rPr lang="uk-UA" b="1" dirty="0">
                <a:solidFill>
                  <a:schemeClr val="bg1"/>
                </a:solidFill>
              </a:rPr>
              <a:t>=</a:t>
            </a:r>
            <a:r>
              <a:rPr lang="uk-UA" b="1" dirty="0" err="1">
                <a:solidFill>
                  <a:schemeClr val="bg1"/>
                </a:solidFill>
              </a:rPr>
              <a:t>None</a:t>
            </a:r>
            <a:r>
              <a:rPr lang="uk-UA" dirty="0">
                <a:solidFill>
                  <a:schemeClr val="bg1"/>
                </a:solidFill>
              </a:rPr>
              <a:t>):</a:t>
            </a:r>
          </a:p>
          <a:p>
            <a:pPr marL="0" indent="0">
              <a:lnSpc>
                <a:spcPct val="110000"/>
              </a:lnSpc>
              <a:spcBef>
                <a:spcPts val="600"/>
              </a:spcBef>
              <a:buNone/>
            </a:pPr>
            <a:r>
              <a:rPr lang="uk-UA" dirty="0">
                <a:solidFill>
                  <a:schemeClr val="bg1"/>
                </a:solidFill>
              </a:rPr>
              <a:t>        </a:t>
            </a:r>
            <a:r>
              <a:rPr lang="uk-UA" dirty="0" err="1">
                <a:solidFill>
                  <a:schemeClr val="bg1"/>
                </a:solidFill>
              </a:rPr>
              <a:t>self.type</a:t>
            </a:r>
            <a:r>
              <a:rPr lang="uk-UA" dirty="0">
                <a:solidFill>
                  <a:schemeClr val="bg1"/>
                </a:solidFill>
              </a:rPr>
              <a:t> = </a:t>
            </a:r>
            <a:r>
              <a:rPr lang="uk-UA" dirty="0" err="1">
                <a:solidFill>
                  <a:schemeClr val="bg1"/>
                </a:solidFill>
              </a:rPr>
              <a:t>type</a:t>
            </a:r>
            <a:endParaRPr lang="uk-UA" dirty="0">
              <a:solidFill>
                <a:schemeClr val="bg1"/>
              </a:solidFill>
            </a:endParaRPr>
          </a:p>
          <a:p>
            <a:pPr marL="0" indent="0">
              <a:lnSpc>
                <a:spcPct val="110000"/>
              </a:lnSpc>
              <a:spcBef>
                <a:spcPts val="600"/>
              </a:spcBef>
              <a:buNone/>
            </a:pPr>
            <a:r>
              <a:rPr lang="uk-UA" dirty="0">
                <a:solidFill>
                  <a:schemeClr val="bg1"/>
                </a:solidFill>
              </a:rPr>
              <a:t>        </a:t>
            </a:r>
            <a:r>
              <a:rPr lang="uk-UA" dirty="0" err="1">
                <a:solidFill>
                  <a:schemeClr val="bg1"/>
                </a:solidFill>
              </a:rPr>
              <a:t>self.color</a:t>
            </a:r>
            <a:r>
              <a:rPr lang="uk-UA" dirty="0">
                <a:solidFill>
                  <a:schemeClr val="bg1"/>
                </a:solidFill>
              </a:rPr>
              <a:t> = </a:t>
            </a:r>
            <a:r>
              <a:rPr lang="uk-UA" dirty="0" err="1">
                <a:solidFill>
                  <a:schemeClr val="bg1"/>
                </a:solidFill>
              </a:rPr>
              <a:t>color</a:t>
            </a:r>
            <a:endParaRPr lang="uk-UA" dirty="0">
              <a:solidFill>
                <a:schemeClr val="bg1"/>
              </a:solidFill>
            </a:endParaRPr>
          </a:p>
          <a:p>
            <a:pPr marL="0" indent="0">
              <a:lnSpc>
                <a:spcPct val="110000"/>
              </a:lnSpc>
              <a:spcBef>
                <a:spcPts val="600"/>
              </a:spcBef>
              <a:buNone/>
            </a:pPr>
            <a:r>
              <a:rPr lang="uk-UA" dirty="0">
                <a:solidFill>
                  <a:schemeClr val="bg1"/>
                </a:solidFill>
              </a:rPr>
              <a:t>        </a:t>
            </a:r>
            <a:r>
              <a:rPr lang="uk-UA" dirty="0" err="1">
                <a:solidFill>
                  <a:schemeClr val="bg1"/>
                </a:solidFill>
              </a:rPr>
              <a:t>self.size</a:t>
            </a:r>
            <a:r>
              <a:rPr lang="uk-UA" dirty="0">
                <a:solidFill>
                  <a:schemeClr val="bg1"/>
                </a:solidFill>
              </a:rPr>
              <a:t> = </a:t>
            </a:r>
            <a:r>
              <a:rPr lang="uk-UA" dirty="0" err="1">
                <a:solidFill>
                  <a:schemeClr val="bg1"/>
                </a:solidFill>
              </a:rPr>
              <a:t>size</a:t>
            </a:r>
            <a:endParaRPr lang="uk-UA" dirty="0">
              <a:solidFill>
                <a:schemeClr val="bg1"/>
              </a:solidFill>
            </a:endParaRPr>
          </a:p>
          <a:p>
            <a:pPr marL="0" indent="0">
              <a:lnSpc>
                <a:spcPct val="110000"/>
              </a:lnSpc>
              <a:spcBef>
                <a:spcPts val="600"/>
              </a:spcBef>
              <a:buNone/>
            </a:pPr>
            <a:r>
              <a:rPr lang="uk-UA" dirty="0">
                <a:solidFill>
                  <a:schemeClr val="bg1"/>
                </a:solidFill>
              </a:rPr>
              <a:t>        </a:t>
            </a:r>
            <a:r>
              <a:rPr lang="uk-UA" dirty="0" err="1">
                <a:solidFill>
                  <a:schemeClr val="bg1"/>
                </a:solidFill>
              </a:rPr>
              <a:t>self.price</a:t>
            </a:r>
            <a:r>
              <a:rPr lang="uk-UA" dirty="0">
                <a:solidFill>
                  <a:schemeClr val="bg1"/>
                </a:solidFill>
              </a:rPr>
              <a:t> = </a:t>
            </a:r>
            <a:r>
              <a:rPr lang="uk-UA" dirty="0" err="1">
                <a:solidFill>
                  <a:schemeClr val="bg1"/>
                </a:solidFill>
              </a:rPr>
              <a:t>price</a:t>
            </a:r>
            <a:endParaRPr lang="uk-UA" dirty="0">
              <a:solidFill>
                <a:schemeClr val="bg1"/>
              </a:solidFill>
            </a:endParaRPr>
          </a:p>
          <a:p>
            <a:pPr marL="0" indent="0">
              <a:lnSpc>
                <a:spcPct val="110000"/>
              </a:lnSpc>
              <a:spcBef>
                <a:spcPts val="600"/>
              </a:spcBef>
              <a:buNone/>
            </a:pPr>
            <a:r>
              <a:rPr lang="uk-UA" dirty="0" err="1">
                <a:solidFill>
                  <a:schemeClr val="bg1"/>
                </a:solidFill>
              </a:rPr>
              <a:t>bluejeans</a:t>
            </a:r>
            <a:r>
              <a:rPr lang="uk-UA" dirty="0">
                <a:solidFill>
                  <a:schemeClr val="bg1"/>
                </a:solidFill>
              </a:rPr>
              <a:t> = </a:t>
            </a:r>
            <a:r>
              <a:rPr lang="uk-UA" dirty="0" err="1">
                <a:solidFill>
                  <a:schemeClr val="bg1"/>
                </a:solidFill>
              </a:rPr>
              <a:t>Clothing</a:t>
            </a:r>
            <a:r>
              <a:rPr lang="uk-UA" dirty="0">
                <a:solidFill>
                  <a:schemeClr val="bg1"/>
                </a:solidFill>
              </a:rPr>
              <a:t>("</a:t>
            </a:r>
            <a:r>
              <a:rPr lang="uk-UA" dirty="0" err="1">
                <a:solidFill>
                  <a:schemeClr val="bg1"/>
                </a:solidFill>
              </a:rPr>
              <a:t>jeans</a:t>
            </a:r>
            <a:r>
              <a:rPr lang="uk-UA" dirty="0">
                <a:solidFill>
                  <a:schemeClr val="bg1"/>
                </a:solidFill>
              </a:rPr>
              <a:t>", "</a:t>
            </a:r>
            <a:r>
              <a:rPr lang="uk-UA" dirty="0" err="1">
                <a:solidFill>
                  <a:schemeClr val="bg1"/>
                </a:solidFill>
              </a:rPr>
              <a:t>blue</a:t>
            </a:r>
            <a:r>
              <a:rPr lang="uk-UA" dirty="0" smtClean="0">
                <a:solidFill>
                  <a:schemeClr val="bg1"/>
                </a:solidFill>
              </a:rPr>
              <a:t>")</a:t>
            </a:r>
            <a:endParaRPr lang="uk-UA" dirty="0">
              <a:solidFill>
                <a:schemeClr val="bg1"/>
              </a:solidFill>
            </a:endParaRPr>
          </a:p>
          <a:p>
            <a:pPr marL="0" indent="0">
              <a:lnSpc>
                <a:spcPct val="110000"/>
              </a:lnSpc>
              <a:spcBef>
                <a:spcPts val="600"/>
              </a:spcBef>
              <a:buNone/>
            </a:pPr>
            <a:r>
              <a:rPr lang="uk-UA" dirty="0" err="1">
                <a:solidFill>
                  <a:schemeClr val="bg1"/>
                </a:solidFill>
              </a:rPr>
              <a:t>redtshirt</a:t>
            </a:r>
            <a:r>
              <a:rPr lang="uk-UA" dirty="0">
                <a:solidFill>
                  <a:schemeClr val="bg1"/>
                </a:solidFill>
              </a:rPr>
              <a:t> = </a:t>
            </a:r>
            <a:r>
              <a:rPr lang="uk-UA" dirty="0" err="1">
                <a:solidFill>
                  <a:schemeClr val="bg1"/>
                </a:solidFill>
              </a:rPr>
              <a:t>Clothing</a:t>
            </a:r>
            <a:r>
              <a:rPr lang="uk-UA" dirty="0">
                <a:solidFill>
                  <a:schemeClr val="bg1"/>
                </a:solidFill>
              </a:rPr>
              <a:t>("t-</a:t>
            </a:r>
            <a:r>
              <a:rPr lang="uk-UA" dirty="0" err="1">
                <a:solidFill>
                  <a:schemeClr val="bg1"/>
                </a:solidFill>
              </a:rPr>
              <a:t>shirt</a:t>
            </a:r>
            <a:r>
              <a:rPr lang="uk-UA" dirty="0">
                <a:solidFill>
                  <a:schemeClr val="bg1"/>
                </a:solidFill>
              </a:rPr>
              <a:t>", "</a:t>
            </a:r>
            <a:r>
              <a:rPr lang="uk-UA" dirty="0" err="1" smtClean="0">
                <a:solidFill>
                  <a:schemeClr val="bg1"/>
                </a:solidFill>
              </a:rPr>
              <a:t>red</a:t>
            </a:r>
            <a:r>
              <a:rPr lang="uk-UA" dirty="0" smtClean="0">
                <a:solidFill>
                  <a:schemeClr val="bg1"/>
                </a:solidFill>
              </a:rPr>
              <a:t>")</a:t>
            </a:r>
            <a:endParaRPr lang="uk-UA" dirty="0">
              <a:solidFill>
                <a:schemeClr val="bg1"/>
              </a:solidFill>
            </a:endParaRPr>
          </a:p>
          <a:p>
            <a:pPr marL="0" indent="0">
              <a:buNone/>
            </a:pPr>
            <a:r>
              <a:rPr lang="uk-UA" dirty="0" smtClean="0">
                <a:solidFill>
                  <a:schemeClr val="bg1"/>
                </a:solidFill>
              </a:rPr>
              <a:t> </a:t>
            </a:r>
            <a:endParaRPr lang="uk-UA" dirty="0">
              <a:solidFill>
                <a:schemeClr val="bg1"/>
              </a:solidFill>
            </a:endParaRPr>
          </a:p>
        </p:txBody>
      </p:sp>
    </p:spTree>
    <p:extLst>
      <p:ext uri="{BB962C8B-B14F-4D97-AF65-F5344CB8AC3E}">
        <p14:creationId xmlns:p14="http://schemas.microsoft.com/office/powerpoint/2010/main" val="40812789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800" dirty="0" smtClean="0">
                <a:solidFill>
                  <a:schemeClr val="bg1"/>
                </a:solidFill>
              </a:rPr>
              <a:t>Вилучення екземпляра класу</a:t>
            </a:r>
            <a:endParaRPr lang="uk-UA" sz="2800" dirty="0">
              <a:solidFill>
                <a:schemeClr val="bg1"/>
              </a:solidFill>
            </a:endParaRPr>
          </a:p>
        </p:txBody>
      </p:sp>
      <p:sp>
        <p:nvSpPr>
          <p:cNvPr id="3" name="Объект 2"/>
          <p:cNvSpPr>
            <a:spLocks noGrp="1"/>
          </p:cNvSpPr>
          <p:nvPr>
            <p:ph idx="1"/>
          </p:nvPr>
        </p:nvSpPr>
        <p:spPr>
          <a:xfrm>
            <a:off x="1141413" y="1659117"/>
            <a:ext cx="9905999" cy="4477732"/>
          </a:xfrm>
        </p:spPr>
        <p:txBody>
          <a:bodyPr>
            <a:noAutofit/>
          </a:bodyPr>
          <a:lstStyle/>
          <a:p>
            <a:pPr marL="0" indent="457200">
              <a:buNone/>
            </a:pPr>
            <a:endParaRPr lang="uk-UA" dirty="0" smtClean="0">
              <a:solidFill>
                <a:schemeClr val="bg1"/>
              </a:solidFill>
            </a:endParaRPr>
          </a:p>
          <a:p>
            <a:pPr marL="0" indent="457200">
              <a:buNone/>
            </a:pPr>
            <a:r>
              <a:rPr lang="uk-UA" dirty="0" smtClean="0">
                <a:solidFill>
                  <a:schemeClr val="bg1"/>
                </a:solidFill>
              </a:rPr>
              <a:t>Метод </a:t>
            </a:r>
            <a:r>
              <a:rPr lang="en-US" dirty="0" smtClean="0">
                <a:solidFill>
                  <a:schemeClr val="bg1"/>
                </a:solidFill>
              </a:rPr>
              <a:t>__del__() </a:t>
            </a:r>
            <a:r>
              <a:rPr lang="uk-UA" dirty="0" smtClean="0">
                <a:solidFill>
                  <a:schemeClr val="bg1"/>
                </a:solidFill>
              </a:rPr>
              <a:t>автоматично викликається під час видалення екземпляра класу з </a:t>
            </a:r>
            <a:r>
              <a:rPr lang="uk-UA" dirty="0" err="1" smtClean="0">
                <a:solidFill>
                  <a:schemeClr val="bg1"/>
                </a:solidFill>
              </a:rPr>
              <a:t>пам</a:t>
            </a:r>
            <a:r>
              <a:rPr lang="en-US" dirty="0" smtClean="0">
                <a:solidFill>
                  <a:schemeClr val="bg1"/>
                </a:solidFill>
              </a:rPr>
              <a:t>’</a:t>
            </a:r>
            <a:r>
              <a:rPr lang="uk-UA" dirty="0" smtClean="0">
                <a:solidFill>
                  <a:schemeClr val="bg1"/>
                </a:solidFill>
              </a:rPr>
              <a:t>яті. Цей метод прийнято називати деструктором. У деструктора один аргумент – посилання на екземпляр </a:t>
            </a:r>
            <a:r>
              <a:rPr lang="uk-UA" dirty="0">
                <a:solidFill>
                  <a:schemeClr val="bg1"/>
                </a:solidFill>
              </a:rPr>
              <a:t>класу </a:t>
            </a:r>
            <a:r>
              <a:rPr lang="uk-UA" dirty="0" err="1" smtClean="0">
                <a:solidFill>
                  <a:schemeClr val="bg1"/>
                </a:solidFill>
              </a:rPr>
              <a:t>self</a:t>
            </a:r>
            <a:r>
              <a:rPr lang="uk-UA" dirty="0" smtClean="0">
                <a:solidFill>
                  <a:schemeClr val="bg1"/>
                </a:solidFill>
              </a:rPr>
              <a:t>.</a:t>
            </a:r>
          </a:p>
          <a:p>
            <a:pPr marL="0" indent="457200">
              <a:buNone/>
            </a:pPr>
            <a:r>
              <a:rPr lang="en-US" b="1" dirty="0">
                <a:solidFill>
                  <a:schemeClr val="bg1"/>
                </a:solidFill>
              </a:rPr>
              <a:t>__del</a:t>
            </a:r>
            <a:r>
              <a:rPr lang="en-US" b="1" dirty="0" smtClean="0">
                <a:solidFill>
                  <a:schemeClr val="bg1"/>
                </a:solidFill>
              </a:rPr>
              <a:t>__(</a:t>
            </a:r>
            <a:r>
              <a:rPr lang="uk-UA" b="1" dirty="0" err="1">
                <a:solidFill>
                  <a:schemeClr val="bg1"/>
                </a:solidFill>
              </a:rPr>
              <a:t>self</a:t>
            </a:r>
            <a:r>
              <a:rPr lang="en-US" b="1" dirty="0" smtClean="0">
                <a:solidFill>
                  <a:schemeClr val="bg1"/>
                </a:solidFill>
              </a:rPr>
              <a:t>)</a:t>
            </a:r>
            <a:endParaRPr lang="uk-UA" b="1" dirty="0" smtClean="0">
              <a:solidFill>
                <a:schemeClr val="bg1"/>
              </a:solidFill>
            </a:endParaRPr>
          </a:p>
          <a:p>
            <a:pPr marL="0" indent="457200">
              <a:buNone/>
            </a:pPr>
            <a:r>
              <a:rPr lang="uk-UA" dirty="0">
                <a:solidFill>
                  <a:schemeClr val="bg1"/>
                </a:solidFill>
              </a:rPr>
              <a:t>Очистка </a:t>
            </a:r>
            <a:r>
              <a:rPr lang="uk-UA" dirty="0" err="1">
                <a:solidFill>
                  <a:schemeClr val="bg1"/>
                </a:solidFill>
              </a:rPr>
              <a:t>пам</a:t>
            </a:r>
            <a:r>
              <a:rPr lang="en-US" dirty="0">
                <a:solidFill>
                  <a:schemeClr val="bg1"/>
                </a:solidFill>
              </a:rPr>
              <a:t>’</a:t>
            </a:r>
            <a:r>
              <a:rPr lang="uk-UA" dirty="0" smtClean="0">
                <a:solidFill>
                  <a:schemeClr val="bg1"/>
                </a:solidFill>
              </a:rPr>
              <a:t>яті в </a:t>
            </a:r>
            <a:r>
              <a:rPr lang="en-US" dirty="0" smtClean="0">
                <a:solidFill>
                  <a:schemeClr val="bg1"/>
                </a:solidFill>
              </a:rPr>
              <a:t>Python  </a:t>
            </a:r>
            <a:r>
              <a:rPr lang="uk-UA" dirty="0" smtClean="0">
                <a:solidFill>
                  <a:schemeClr val="bg1"/>
                </a:solidFill>
              </a:rPr>
              <a:t>виконується автоматично. Але сказати коли саме це буде зроблено практично неможливо. Тому коли деякий об</a:t>
            </a:r>
            <a:r>
              <a:rPr lang="en-US" dirty="0" smtClean="0">
                <a:solidFill>
                  <a:schemeClr val="bg1"/>
                </a:solidFill>
              </a:rPr>
              <a:t>’</a:t>
            </a:r>
            <a:r>
              <a:rPr lang="uk-UA" dirty="0" err="1" smtClean="0">
                <a:solidFill>
                  <a:schemeClr val="bg1"/>
                </a:solidFill>
              </a:rPr>
              <a:t>єкт</a:t>
            </a:r>
            <a:r>
              <a:rPr lang="uk-UA" dirty="0" smtClean="0">
                <a:solidFill>
                  <a:schemeClr val="bg1"/>
                </a:solidFill>
              </a:rPr>
              <a:t> має бути ви</a:t>
            </a:r>
            <a:r>
              <a:rPr lang="en-US" dirty="0">
                <a:solidFill>
                  <a:schemeClr val="bg1"/>
                </a:solidFill>
              </a:rPr>
              <a:t> Python </a:t>
            </a:r>
            <a:r>
              <a:rPr lang="uk-UA" dirty="0" err="1" smtClean="0">
                <a:solidFill>
                  <a:schemeClr val="bg1"/>
                </a:solidFill>
              </a:rPr>
              <a:t>даленим</a:t>
            </a:r>
            <a:r>
              <a:rPr lang="uk-UA" dirty="0" smtClean="0">
                <a:solidFill>
                  <a:schemeClr val="bg1"/>
                </a:solidFill>
              </a:rPr>
              <a:t> то його рано чи пізно буде видалено. В зв</a:t>
            </a:r>
            <a:r>
              <a:rPr lang="en-US" dirty="0" smtClean="0">
                <a:solidFill>
                  <a:schemeClr val="bg1"/>
                </a:solidFill>
              </a:rPr>
              <a:t>’</a:t>
            </a:r>
            <a:r>
              <a:rPr lang="uk-UA" dirty="0" err="1" smtClean="0">
                <a:solidFill>
                  <a:schemeClr val="bg1"/>
                </a:solidFill>
              </a:rPr>
              <a:t>язку</a:t>
            </a:r>
            <a:r>
              <a:rPr lang="uk-UA" dirty="0" smtClean="0">
                <a:solidFill>
                  <a:schemeClr val="bg1"/>
                </a:solidFill>
              </a:rPr>
              <a:t> з цим деструктори в </a:t>
            </a:r>
            <a:r>
              <a:rPr lang="en-US" dirty="0" smtClean="0">
                <a:solidFill>
                  <a:schemeClr val="bg1"/>
                </a:solidFill>
              </a:rPr>
              <a:t>Python</a:t>
            </a:r>
            <a:r>
              <a:rPr lang="uk-UA" dirty="0" smtClean="0">
                <a:solidFill>
                  <a:schemeClr val="bg1"/>
                </a:solidFill>
              </a:rPr>
              <a:t> використовують </a:t>
            </a:r>
            <a:r>
              <a:rPr lang="uk-UA" dirty="0" err="1" smtClean="0">
                <a:solidFill>
                  <a:schemeClr val="bg1"/>
                </a:solidFill>
              </a:rPr>
              <a:t>рідко</a:t>
            </a:r>
            <a:r>
              <a:rPr lang="uk-UA" dirty="0" smtClean="0">
                <a:solidFill>
                  <a:schemeClr val="bg1"/>
                </a:solidFill>
              </a:rPr>
              <a:t>. </a:t>
            </a:r>
            <a:endParaRPr lang="uk-UA" dirty="0">
              <a:solidFill>
                <a:schemeClr val="bg1"/>
              </a:solidFill>
            </a:endParaRPr>
          </a:p>
        </p:txBody>
      </p:sp>
    </p:spTree>
    <p:extLst>
      <p:ext uri="{BB962C8B-B14F-4D97-AF65-F5344CB8AC3E}">
        <p14:creationId xmlns:p14="http://schemas.microsoft.com/office/powerpoint/2010/main" val="6460918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141412" y="377190"/>
            <a:ext cx="9905999" cy="5920740"/>
          </a:xfrm>
        </p:spPr>
        <p:txBody>
          <a:bodyPr>
            <a:normAutofit lnSpcReduction="10000"/>
          </a:bodyPr>
          <a:lstStyle/>
          <a:p>
            <a:pPr marL="0" indent="0" algn="ctr">
              <a:buNone/>
            </a:pPr>
            <a:r>
              <a:rPr lang="uk-UA" dirty="0" smtClean="0">
                <a:solidFill>
                  <a:schemeClr val="bg1"/>
                </a:solidFill>
              </a:rPr>
              <a:t>Створення та знищення екземплярів</a:t>
            </a:r>
          </a:p>
          <a:p>
            <a:pPr marL="0" indent="0">
              <a:buNone/>
            </a:pPr>
            <a:r>
              <a:rPr lang="en-US" sz="2600" dirty="0" smtClean="0">
                <a:solidFill>
                  <a:schemeClr val="bg1"/>
                </a:solidFill>
                <a:latin typeface="Calibri" panose="020F0502020204030204" pitchFamily="34" charset="0"/>
                <a:cs typeface="Calibri" panose="020F0502020204030204" pitchFamily="34" charset="0"/>
              </a:rPr>
              <a:t>class Not:</a:t>
            </a:r>
            <a:endParaRPr lang="uk-UA" sz="2600" dirty="0" smtClean="0">
              <a:solidFill>
                <a:schemeClr val="bg1"/>
              </a:solidFill>
              <a:latin typeface="Calibri" panose="020F0502020204030204" pitchFamily="34" charset="0"/>
              <a:cs typeface="Calibri" panose="020F0502020204030204" pitchFamily="34" charset="0"/>
            </a:endParaRPr>
          </a:p>
          <a:p>
            <a:pPr marL="0" indent="0">
              <a:buNone/>
            </a:pPr>
            <a:r>
              <a:rPr lang="en-US" sz="2600" dirty="0" smtClean="0">
                <a:solidFill>
                  <a:schemeClr val="bg1"/>
                </a:solidFill>
                <a:latin typeface="Calibri" panose="020F0502020204030204" pitchFamily="34" charset="0"/>
                <a:cs typeface="Calibri" panose="020F0502020204030204" pitchFamily="34" charset="0"/>
              </a:rPr>
              <a:t> </a:t>
            </a:r>
            <a:r>
              <a:rPr lang="uk-UA" sz="2600" dirty="0" smtClean="0">
                <a:solidFill>
                  <a:schemeClr val="bg1"/>
                </a:solidFill>
                <a:latin typeface="Calibri" panose="020F0502020204030204" pitchFamily="34" charset="0"/>
                <a:cs typeface="Calibri" panose="020F0502020204030204" pitchFamily="34" charset="0"/>
              </a:rPr>
              <a:t>	</a:t>
            </a:r>
            <a:r>
              <a:rPr lang="en-US" sz="2600" b="1" dirty="0" err="1" smtClean="0">
                <a:solidFill>
                  <a:schemeClr val="bg1"/>
                </a:solidFill>
                <a:latin typeface="Calibri" panose="020F0502020204030204" pitchFamily="34" charset="0"/>
                <a:cs typeface="Calibri" panose="020F0502020204030204" pitchFamily="34" charset="0"/>
              </a:rPr>
              <a:t>def</a:t>
            </a:r>
            <a:r>
              <a:rPr lang="en-US" sz="2600" b="1" dirty="0" smtClean="0">
                <a:solidFill>
                  <a:schemeClr val="bg1"/>
                </a:solidFill>
                <a:latin typeface="Calibri" panose="020F0502020204030204" pitchFamily="34" charset="0"/>
                <a:cs typeface="Calibri" panose="020F0502020204030204" pitchFamily="34" charset="0"/>
              </a:rPr>
              <a:t> </a:t>
            </a:r>
            <a:r>
              <a:rPr lang="en-US" sz="2600" b="1" dirty="0">
                <a:solidFill>
                  <a:schemeClr val="bg1"/>
                </a:solidFill>
                <a:latin typeface="Calibri" panose="020F0502020204030204" pitchFamily="34" charset="0"/>
                <a:cs typeface="Calibri" panose="020F0502020204030204" pitchFamily="34" charset="0"/>
              </a:rPr>
              <a:t>__</a:t>
            </a:r>
            <a:r>
              <a:rPr lang="en-US" sz="2600" b="1" dirty="0" err="1">
                <a:solidFill>
                  <a:schemeClr val="bg1"/>
                </a:solidFill>
                <a:latin typeface="Calibri" panose="020F0502020204030204" pitchFamily="34" charset="0"/>
                <a:cs typeface="Calibri" panose="020F0502020204030204" pitchFamily="34" charset="0"/>
              </a:rPr>
              <a:t>init</a:t>
            </a:r>
            <a:r>
              <a:rPr lang="en-US" sz="2600" b="1" dirty="0">
                <a:solidFill>
                  <a:schemeClr val="bg1"/>
                </a:solidFill>
                <a:latin typeface="Calibri" panose="020F0502020204030204" pitchFamily="34" charset="0"/>
                <a:cs typeface="Calibri" panose="020F0502020204030204" pitchFamily="34" charset="0"/>
              </a:rPr>
              <a:t>__(self): </a:t>
            </a:r>
            <a:endParaRPr lang="uk-UA" sz="2600" b="1" dirty="0" smtClean="0">
              <a:solidFill>
                <a:schemeClr val="bg1"/>
              </a:solidFill>
              <a:latin typeface="Calibri" panose="020F0502020204030204" pitchFamily="34" charset="0"/>
              <a:cs typeface="Calibri" panose="020F0502020204030204" pitchFamily="34" charset="0"/>
            </a:endParaRPr>
          </a:p>
          <a:p>
            <a:pPr marL="0" indent="0">
              <a:buNone/>
            </a:pPr>
            <a:r>
              <a:rPr lang="uk-UA" sz="2600" dirty="0" smtClean="0">
                <a:solidFill>
                  <a:schemeClr val="bg1"/>
                </a:solidFill>
                <a:latin typeface="Calibri" panose="020F0502020204030204" pitchFamily="34" charset="0"/>
                <a:cs typeface="Calibri" panose="020F0502020204030204" pitchFamily="34" charset="0"/>
              </a:rPr>
              <a:t>		</a:t>
            </a:r>
            <a:r>
              <a:rPr lang="en-US" sz="2600" dirty="0" smtClean="0">
                <a:solidFill>
                  <a:schemeClr val="bg1"/>
                </a:solidFill>
                <a:latin typeface="Calibri" panose="020F0502020204030204" pitchFamily="34" charset="0"/>
                <a:cs typeface="Calibri" panose="020F0502020204030204" pitchFamily="34" charset="0"/>
              </a:rPr>
              <a:t>print</a:t>
            </a:r>
            <a:r>
              <a:rPr lang="en-US" sz="2600" dirty="0">
                <a:solidFill>
                  <a:schemeClr val="bg1"/>
                </a:solidFill>
                <a:latin typeface="Calibri" panose="020F0502020204030204" pitchFamily="34" charset="0"/>
                <a:cs typeface="Calibri" panose="020F0502020204030204" pitchFamily="34" charset="0"/>
              </a:rPr>
              <a:t>("</a:t>
            </a:r>
            <a:r>
              <a:rPr lang="en-US" sz="2600" dirty="0" err="1" smtClean="0">
                <a:solidFill>
                  <a:schemeClr val="bg1"/>
                </a:solidFill>
                <a:latin typeface="Calibri" panose="020F0502020204030204" pitchFamily="34" charset="0"/>
                <a:cs typeface="Calibri" panose="020F0502020204030204" pitchFamily="34" charset="0"/>
              </a:rPr>
              <a:t>Notf</a:t>
            </a:r>
            <a:r>
              <a:rPr lang="uk-UA" sz="2600" dirty="0" smtClean="0">
                <a:solidFill>
                  <a:schemeClr val="bg1"/>
                </a:solidFill>
                <a:latin typeface="Calibri" panose="020F0502020204030204" pitchFamily="34" charset="0"/>
                <a:cs typeface="Calibri" panose="020F0502020204030204" pitchFamily="34" charset="0"/>
              </a:rPr>
              <a:t>1</a:t>
            </a:r>
            <a:r>
              <a:rPr lang="en-US" sz="2600" dirty="0" smtClean="0">
                <a:solidFill>
                  <a:schemeClr val="bg1"/>
                </a:solidFill>
                <a:latin typeface="Calibri" panose="020F0502020204030204" pitchFamily="34" charset="0"/>
                <a:cs typeface="Calibri" panose="020F0502020204030204" pitchFamily="34" charset="0"/>
              </a:rPr>
              <a:t>: </a:t>
            </a:r>
            <a:r>
              <a:rPr lang="uk-UA" sz="2600" dirty="0">
                <a:solidFill>
                  <a:schemeClr val="bg1"/>
                </a:solidFill>
                <a:latin typeface="Calibri" panose="020F0502020204030204" pitchFamily="34" charset="0"/>
                <a:cs typeface="Calibri" panose="020F0502020204030204" pitchFamily="34" charset="0"/>
              </a:rPr>
              <a:t>Екземпляр створено") </a:t>
            </a:r>
            <a:endParaRPr lang="uk-UA" sz="2600" dirty="0" smtClean="0">
              <a:solidFill>
                <a:schemeClr val="bg1"/>
              </a:solidFill>
              <a:latin typeface="Calibri" panose="020F0502020204030204" pitchFamily="34" charset="0"/>
              <a:cs typeface="Calibri" panose="020F0502020204030204" pitchFamily="34" charset="0"/>
            </a:endParaRPr>
          </a:p>
          <a:p>
            <a:pPr marL="0" indent="0">
              <a:buNone/>
            </a:pPr>
            <a:r>
              <a:rPr lang="uk-UA" sz="2600" dirty="0" smtClean="0">
                <a:solidFill>
                  <a:schemeClr val="bg1"/>
                </a:solidFill>
                <a:latin typeface="Calibri" panose="020F0502020204030204" pitchFamily="34" charset="0"/>
                <a:cs typeface="Calibri" panose="020F0502020204030204" pitchFamily="34" charset="0"/>
              </a:rPr>
              <a:t>	</a:t>
            </a:r>
            <a:r>
              <a:rPr lang="en-US" sz="2600" b="1" dirty="0" err="1" smtClean="0">
                <a:solidFill>
                  <a:schemeClr val="bg1"/>
                </a:solidFill>
                <a:latin typeface="Calibri" panose="020F0502020204030204" pitchFamily="34" charset="0"/>
                <a:cs typeface="Calibri" panose="020F0502020204030204" pitchFamily="34" charset="0"/>
              </a:rPr>
              <a:t>def</a:t>
            </a:r>
            <a:r>
              <a:rPr lang="en-US" sz="2600" b="1" dirty="0" smtClean="0">
                <a:solidFill>
                  <a:schemeClr val="bg1"/>
                </a:solidFill>
                <a:latin typeface="Calibri" panose="020F0502020204030204" pitchFamily="34" charset="0"/>
                <a:cs typeface="Calibri" panose="020F0502020204030204" pitchFamily="34" charset="0"/>
              </a:rPr>
              <a:t> </a:t>
            </a:r>
            <a:r>
              <a:rPr lang="en-US" sz="2600" b="1" dirty="0">
                <a:solidFill>
                  <a:schemeClr val="bg1"/>
                </a:solidFill>
                <a:latin typeface="Calibri" panose="020F0502020204030204" pitchFamily="34" charset="0"/>
                <a:cs typeface="Calibri" panose="020F0502020204030204" pitchFamily="34" charset="0"/>
              </a:rPr>
              <a:t>__del__(self): </a:t>
            </a:r>
            <a:endParaRPr lang="uk-UA" sz="2600" b="1" dirty="0" smtClean="0">
              <a:solidFill>
                <a:schemeClr val="bg1"/>
              </a:solidFill>
              <a:latin typeface="Calibri" panose="020F0502020204030204" pitchFamily="34" charset="0"/>
              <a:cs typeface="Calibri" panose="020F0502020204030204" pitchFamily="34" charset="0"/>
            </a:endParaRPr>
          </a:p>
          <a:p>
            <a:pPr marL="0" indent="0">
              <a:buNone/>
            </a:pPr>
            <a:r>
              <a:rPr lang="uk-UA" sz="2600" dirty="0" smtClean="0">
                <a:solidFill>
                  <a:schemeClr val="bg1"/>
                </a:solidFill>
                <a:latin typeface="Calibri" panose="020F0502020204030204" pitchFamily="34" charset="0"/>
                <a:cs typeface="Calibri" panose="020F0502020204030204" pitchFamily="34" charset="0"/>
              </a:rPr>
              <a:t>		</a:t>
            </a:r>
            <a:r>
              <a:rPr lang="en-US" sz="2600" dirty="0" smtClean="0">
                <a:solidFill>
                  <a:schemeClr val="bg1"/>
                </a:solidFill>
                <a:latin typeface="Calibri" panose="020F0502020204030204" pitchFamily="34" charset="0"/>
                <a:cs typeface="Calibri" panose="020F0502020204030204" pitchFamily="34" charset="0"/>
              </a:rPr>
              <a:t>print</a:t>
            </a:r>
            <a:r>
              <a:rPr lang="en-US" sz="2600" dirty="0">
                <a:solidFill>
                  <a:schemeClr val="bg1"/>
                </a:solidFill>
                <a:latin typeface="Calibri" panose="020F0502020204030204" pitchFamily="34" charset="0"/>
                <a:cs typeface="Calibri" panose="020F0502020204030204" pitchFamily="34" charset="0"/>
              </a:rPr>
              <a:t>("</a:t>
            </a:r>
            <a:r>
              <a:rPr lang="en-US" sz="2600" dirty="0" err="1" smtClean="0">
                <a:solidFill>
                  <a:schemeClr val="bg1"/>
                </a:solidFill>
                <a:latin typeface="Calibri" panose="020F0502020204030204" pitchFamily="34" charset="0"/>
                <a:cs typeface="Calibri" panose="020F0502020204030204" pitchFamily="34" charset="0"/>
              </a:rPr>
              <a:t>Notf</a:t>
            </a:r>
            <a:r>
              <a:rPr lang="uk-UA" sz="2600" dirty="0" smtClean="0">
                <a:solidFill>
                  <a:schemeClr val="bg1"/>
                </a:solidFill>
                <a:latin typeface="Calibri" panose="020F0502020204030204" pitchFamily="34" charset="0"/>
                <a:cs typeface="Calibri" panose="020F0502020204030204" pitchFamily="34" charset="0"/>
              </a:rPr>
              <a:t>1</a:t>
            </a:r>
            <a:r>
              <a:rPr lang="en-US" sz="2600" dirty="0" smtClean="0">
                <a:solidFill>
                  <a:schemeClr val="bg1"/>
                </a:solidFill>
                <a:latin typeface="Calibri" panose="020F0502020204030204" pitchFamily="34" charset="0"/>
                <a:cs typeface="Calibri" panose="020F0502020204030204" pitchFamily="34" charset="0"/>
              </a:rPr>
              <a:t>: </a:t>
            </a:r>
            <a:r>
              <a:rPr lang="uk-UA" sz="2600" dirty="0">
                <a:solidFill>
                  <a:schemeClr val="bg1"/>
                </a:solidFill>
                <a:latin typeface="Calibri" panose="020F0502020204030204" pitchFamily="34" charset="0"/>
                <a:cs typeface="Calibri" panose="020F0502020204030204" pitchFamily="34" charset="0"/>
              </a:rPr>
              <a:t>Екземпляр знищено") </a:t>
            </a:r>
            <a:endParaRPr lang="uk-UA" sz="2600" dirty="0" smtClean="0">
              <a:solidFill>
                <a:schemeClr val="bg1"/>
              </a:solidFill>
              <a:latin typeface="Calibri" panose="020F0502020204030204" pitchFamily="34" charset="0"/>
              <a:cs typeface="Calibri" panose="020F0502020204030204" pitchFamily="34" charset="0"/>
            </a:endParaRPr>
          </a:p>
          <a:p>
            <a:pPr marL="0" indent="0">
              <a:buNone/>
            </a:pPr>
            <a:r>
              <a:rPr lang="en-US" sz="2600" dirty="0" smtClean="0">
                <a:solidFill>
                  <a:schemeClr val="bg1"/>
                </a:solidFill>
                <a:latin typeface="Calibri" panose="020F0502020204030204" pitchFamily="34" charset="0"/>
                <a:cs typeface="Calibri" panose="020F0502020204030204" pitchFamily="34" charset="0"/>
              </a:rPr>
              <a:t>notf1 </a:t>
            </a:r>
            <a:r>
              <a:rPr lang="en-US" sz="2600" dirty="0">
                <a:solidFill>
                  <a:schemeClr val="bg1"/>
                </a:solidFill>
                <a:latin typeface="Calibri" panose="020F0502020204030204" pitchFamily="34" charset="0"/>
                <a:cs typeface="Calibri" panose="020F0502020204030204" pitchFamily="34" charset="0"/>
              </a:rPr>
              <a:t>= </a:t>
            </a:r>
            <a:r>
              <a:rPr lang="en-US" sz="2600" dirty="0" smtClean="0">
                <a:solidFill>
                  <a:schemeClr val="bg1"/>
                </a:solidFill>
                <a:latin typeface="Calibri" panose="020F0502020204030204" pitchFamily="34" charset="0"/>
                <a:cs typeface="Calibri" panose="020F0502020204030204" pitchFamily="34" charset="0"/>
              </a:rPr>
              <a:t>Not() </a:t>
            </a:r>
            <a:r>
              <a:rPr lang="uk-UA" sz="2600" dirty="0" smtClean="0">
                <a:solidFill>
                  <a:schemeClr val="bg1"/>
                </a:solidFill>
                <a:latin typeface="Calibri" panose="020F0502020204030204" pitchFamily="34" charset="0"/>
                <a:cs typeface="Calibri" panose="020F0502020204030204" pitchFamily="34" charset="0"/>
              </a:rPr>
              <a:t>        </a:t>
            </a:r>
            <a:r>
              <a:rPr lang="en-US" sz="2600" dirty="0" smtClean="0">
                <a:solidFill>
                  <a:schemeClr val="bg1"/>
                </a:solidFill>
                <a:latin typeface="Calibri" panose="020F0502020204030204" pitchFamily="34" charset="0"/>
                <a:cs typeface="Calibri" panose="020F0502020204030204" pitchFamily="34" charset="0"/>
              </a:rPr>
              <a:t># </a:t>
            </a:r>
            <a:r>
              <a:rPr lang="uk-UA" sz="2600" dirty="0" smtClean="0">
                <a:solidFill>
                  <a:schemeClr val="bg1"/>
                </a:solidFill>
                <a:latin typeface="Calibri" panose="020F0502020204030204" pitchFamily="34" charset="0"/>
                <a:cs typeface="Calibri" panose="020F0502020204030204" pitchFamily="34" charset="0"/>
              </a:rPr>
              <a:t>список </a:t>
            </a:r>
            <a:r>
              <a:rPr lang="uk-UA" sz="2600" dirty="0">
                <a:solidFill>
                  <a:schemeClr val="bg1"/>
                </a:solidFill>
                <a:latin typeface="Calibri" panose="020F0502020204030204" pitchFamily="34" charset="0"/>
                <a:cs typeface="Calibri" panose="020F0502020204030204" pitchFamily="34" charset="0"/>
              </a:rPr>
              <a:t>аргументів </a:t>
            </a:r>
            <a:r>
              <a:rPr lang="uk-UA" sz="2600" dirty="0" smtClean="0">
                <a:solidFill>
                  <a:schemeClr val="bg1"/>
                </a:solidFill>
                <a:latin typeface="Calibri" panose="020F0502020204030204" pitchFamily="34" charset="0"/>
                <a:cs typeface="Calibri" panose="020F0502020204030204" pitchFamily="34" charset="0"/>
              </a:rPr>
              <a:t>порожній</a:t>
            </a:r>
          </a:p>
          <a:p>
            <a:pPr marL="0" indent="0">
              <a:buNone/>
            </a:pPr>
            <a:r>
              <a:rPr lang="uk-UA" sz="2600" i="1" dirty="0" smtClean="0">
                <a:solidFill>
                  <a:schemeClr val="bg1"/>
                </a:solidFill>
                <a:latin typeface="Calibri" panose="020F0502020204030204" pitchFamily="34" charset="0"/>
                <a:cs typeface="Calibri" panose="020F0502020204030204" pitchFamily="34" charset="0"/>
              </a:rPr>
              <a:t>Результат</a:t>
            </a:r>
          </a:p>
          <a:p>
            <a:pPr marL="0" indent="0">
              <a:buNone/>
            </a:pPr>
            <a:r>
              <a:rPr lang="en-US" sz="2600" dirty="0" err="1" smtClean="0">
                <a:solidFill>
                  <a:schemeClr val="bg1"/>
                </a:solidFill>
                <a:latin typeface="Calibri" panose="020F0502020204030204" pitchFamily="34" charset="0"/>
                <a:cs typeface="Calibri" panose="020F0502020204030204" pitchFamily="34" charset="0"/>
              </a:rPr>
              <a:t>Notf</a:t>
            </a:r>
            <a:r>
              <a:rPr lang="uk-UA" sz="2600" dirty="0" smtClean="0">
                <a:solidFill>
                  <a:schemeClr val="bg1"/>
                </a:solidFill>
                <a:latin typeface="Calibri" panose="020F0502020204030204" pitchFamily="34" charset="0"/>
                <a:cs typeface="Calibri" panose="020F0502020204030204" pitchFamily="34" charset="0"/>
              </a:rPr>
              <a:t>1</a:t>
            </a:r>
            <a:r>
              <a:rPr lang="en-US" sz="2600" dirty="0" smtClean="0">
                <a:solidFill>
                  <a:schemeClr val="bg1"/>
                </a:solidFill>
                <a:latin typeface="Calibri" panose="020F0502020204030204" pitchFamily="34" charset="0"/>
                <a:cs typeface="Calibri" panose="020F0502020204030204" pitchFamily="34" charset="0"/>
              </a:rPr>
              <a:t>: </a:t>
            </a:r>
            <a:r>
              <a:rPr lang="uk-UA" sz="2600" dirty="0">
                <a:solidFill>
                  <a:schemeClr val="bg1"/>
                </a:solidFill>
                <a:latin typeface="Calibri" panose="020F0502020204030204" pitchFamily="34" charset="0"/>
                <a:cs typeface="Calibri" panose="020F0502020204030204" pitchFamily="34" charset="0"/>
              </a:rPr>
              <a:t>Екземпляр створено </a:t>
            </a:r>
            <a:endParaRPr lang="uk-UA" sz="2600" dirty="0" smtClean="0">
              <a:solidFill>
                <a:schemeClr val="bg1"/>
              </a:solidFill>
              <a:latin typeface="Calibri" panose="020F0502020204030204" pitchFamily="34" charset="0"/>
              <a:cs typeface="Calibri" panose="020F0502020204030204" pitchFamily="34" charset="0"/>
            </a:endParaRPr>
          </a:p>
          <a:p>
            <a:pPr marL="0" indent="0">
              <a:buNone/>
            </a:pPr>
            <a:r>
              <a:rPr lang="en-US" sz="2600" dirty="0" err="1" smtClean="0">
                <a:solidFill>
                  <a:schemeClr val="bg1"/>
                </a:solidFill>
                <a:latin typeface="Calibri" panose="020F0502020204030204" pitchFamily="34" charset="0"/>
                <a:cs typeface="Calibri" panose="020F0502020204030204" pitchFamily="34" charset="0"/>
              </a:rPr>
              <a:t>Notf</a:t>
            </a:r>
            <a:r>
              <a:rPr lang="uk-UA" sz="2600" dirty="0" smtClean="0">
                <a:solidFill>
                  <a:schemeClr val="bg1"/>
                </a:solidFill>
                <a:latin typeface="Calibri" panose="020F0502020204030204" pitchFamily="34" charset="0"/>
                <a:cs typeface="Calibri" panose="020F0502020204030204" pitchFamily="34" charset="0"/>
              </a:rPr>
              <a:t>1</a:t>
            </a:r>
            <a:r>
              <a:rPr lang="en-US" sz="2600" dirty="0" smtClean="0">
                <a:solidFill>
                  <a:schemeClr val="bg1"/>
                </a:solidFill>
                <a:latin typeface="Calibri" panose="020F0502020204030204" pitchFamily="34" charset="0"/>
                <a:cs typeface="Calibri" panose="020F0502020204030204" pitchFamily="34" charset="0"/>
              </a:rPr>
              <a:t>: </a:t>
            </a:r>
            <a:r>
              <a:rPr lang="uk-UA" sz="2600" dirty="0">
                <a:solidFill>
                  <a:schemeClr val="bg1"/>
                </a:solidFill>
                <a:latin typeface="Calibri" panose="020F0502020204030204" pitchFamily="34" charset="0"/>
                <a:cs typeface="Calibri" panose="020F0502020204030204" pitchFamily="34" charset="0"/>
              </a:rPr>
              <a:t>Екземпляр знищено</a:t>
            </a:r>
          </a:p>
        </p:txBody>
      </p:sp>
    </p:spTree>
    <p:extLst>
      <p:ext uri="{BB962C8B-B14F-4D97-AF65-F5344CB8AC3E}">
        <p14:creationId xmlns:p14="http://schemas.microsoft.com/office/powerpoint/2010/main" val="2412835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351618" y="693956"/>
            <a:ext cx="9905999" cy="3541714"/>
          </a:xfrm>
        </p:spPr>
        <p:txBody>
          <a:bodyPr/>
          <a:lstStyle/>
          <a:p>
            <a:pPr marL="0" indent="0">
              <a:buNone/>
            </a:pPr>
            <a:r>
              <a:rPr lang="uk-UA" dirty="0"/>
              <a:t> </a:t>
            </a:r>
            <a:r>
              <a:rPr lang="uk-UA" b="1" i="1" dirty="0">
                <a:solidFill>
                  <a:schemeClr val="bg1"/>
                </a:solidFill>
              </a:rPr>
              <a:t>Об’єктно-орієнтоване програмування (ООП)</a:t>
            </a:r>
            <a:r>
              <a:rPr lang="uk-UA" i="1" dirty="0">
                <a:solidFill>
                  <a:schemeClr val="bg1"/>
                </a:solidFill>
              </a:rPr>
              <a:t> - одна з парадигм програмування, яка розглядає програму як множину “об’єктів”, що взаємодіють між собою</a:t>
            </a:r>
            <a:r>
              <a:rPr lang="uk-UA" dirty="0">
                <a:solidFill>
                  <a:schemeClr val="bg1"/>
                </a:solidFill>
              </a:rPr>
              <a:t>.</a:t>
            </a:r>
            <a:r>
              <a:rPr lang="uk-UA" dirty="0"/>
              <a:t> </a:t>
            </a:r>
            <a:endParaRPr lang="uk-UA" dirty="0" smtClean="0"/>
          </a:p>
          <a:p>
            <a:pPr marL="0" indent="0">
              <a:buNone/>
            </a:pPr>
            <a:endParaRPr lang="uk-UA" dirty="0"/>
          </a:p>
        </p:txBody>
      </p:sp>
    </p:spTree>
    <p:extLst>
      <p:ext uri="{BB962C8B-B14F-4D97-AF65-F5344CB8AC3E}">
        <p14:creationId xmlns:p14="http://schemas.microsoft.com/office/powerpoint/2010/main" val="3186879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91440" y="251460"/>
            <a:ext cx="11967210" cy="6400800"/>
          </a:xfrm>
        </p:spPr>
        <p:txBody>
          <a:bodyPr>
            <a:normAutofit fontScale="62500" lnSpcReduction="20000"/>
          </a:bodyPr>
          <a:lstStyle/>
          <a:p>
            <a:pPr marL="0" indent="0" algn="ctr">
              <a:buNone/>
            </a:pPr>
            <a:r>
              <a:rPr lang="uk-UA" sz="3200" b="1" dirty="0" smtClean="0">
                <a:solidFill>
                  <a:schemeClr val="bg1"/>
                </a:solidFill>
                <a:latin typeface="Calibri" panose="020F0502020204030204" pitchFamily="34" charset="0"/>
                <a:cs typeface="Calibri" panose="020F0502020204030204" pitchFamily="34" charset="0"/>
              </a:rPr>
              <a:t>Атрибути об</a:t>
            </a:r>
            <a:r>
              <a:rPr lang="en-US" sz="3200" b="1" dirty="0" smtClean="0">
                <a:solidFill>
                  <a:schemeClr val="bg1"/>
                </a:solidFill>
                <a:latin typeface="Calibri" panose="020F0502020204030204" pitchFamily="34" charset="0"/>
                <a:cs typeface="Calibri" panose="020F0502020204030204" pitchFamily="34" charset="0"/>
              </a:rPr>
              <a:t>’</a:t>
            </a:r>
            <a:r>
              <a:rPr lang="uk-UA" sz="3200" b="1" dirty="0" err="1" smtClean="0">
                <a:solidFill>
                  <a:schemeClr val="bg1"/>
                </a:solidFill>
                <a:latin typeface="Calibri" panose="020F0502020204030204" pitchFamily="34" charset="0"/>
                <a:cs typeface="Calibri" panose="020F0502020204030204" pitchFamily="34" charset="0"/>
              </a:rPr>
              <a:t>єкту</a:t>
            </a:r>
            <a:r>
              <a:rPr lang="uk-UA" sz="3200" b="1" dirty="0" smtClean="0">
                <a:solidFill>
                  <a:schemeClr val="bg1"/>
                </a:solidFill>
                <a:latin typeface="Calibri" panose="020F0502020204030204" pitchFamily="34" charset="0"/>
                <a:cs typeface="Calibri" panose="020F0502020204030204" pitchFamily="34" charset="0"/>
              </a:rPr>
              <a:t> і атрибути класу</a:t>
            </a:r>
          </a:p>
          <a:p>
            <a:pPr marL="0" indent="457200">
              <a:spcBef>
                <a:spcPts val="0"/>
              </a:spcBef>
              <a:buNone/>
            </a:pPr>
            <a:r>
              <a:rPr lang="uk-UA" sz="3200" dirty="0" smtClean="0">
                <a:solidFill>
                  <a:schemeClr val="bg1"/>
                </a:solidFill>
                <a:latin typeface="Calibri" panose="020F0502020204030204" pitchFamily="34" charset="0"/>
                <a:cs typeface="Calibri" panose="020F0502020204030204" pitchFamily="34" charset="0"/>
              </a:rPr>
              <a:t>Реалізовані </a:t>
            </a:r>
            <a:r>
              <a:rPr lang="uk-UA" sz="3200" dirty="0">
                <a:solidFill>
                  <a:schemeClr val="bg1"/>
                </a:solidFill>
                <a:latin typeface="Calibri" panose="020F0502020204030204" pitchFamily="34" charset="0"/>
                <a:cs typeface="Calibri" panose="020F0502020204030204" pitchFamily="34" charset="0"/>
              </a:rPr>
              <a:t>раніше члени класу належать до об'єкта, </a:t>
            </a:r>
            <a:r>
              <a:rPr lang="uk-UA" sz="3200" dirty="0" smtClean="0">
                <a:solidFill>
                  <a:schemeClr val="bg1"/>
                </a:solidFill>
                <a:latin typeface="Calibri" panose="020F0502020204030204" pitchFamily="34" charset="0"/>
                <a:cs typeface="Calibri" panose="020F0502020204030204" pitchFamily="34" charset="0"/>
              </a:rPr>
              <a:t>тобто </a:t>
            </a:r>
            <a:r>
              <a:rPr lang="uk-UA" sz="3200" dirty="0">
                <a:solidFill>
                  <a:schemeClr val="bg1"/>
                </a:solidFill>
                <a:latin typeface="Calibri" panose="020F0502020204030204" pitchFamily="34" charset="0"/>
                <a:cs typeface="Calibri" panose="020F0502020204030204" pitchFamily="34" charset="0"/>
              </a:rPr>
              <a:t>отримати доступ до них можна лише попередньо створивши екземпляр класу (</a:t>
            </a:r>
            <a:r>
              <a:rPr lang="uk-UA" sz="3200" dirty="0" err="1">
                <a:solidFill>
                  <a:schemeClr val="bg1"/>
                </a:solidFill>
                <a:latin typeface="Calibri" panose="020F0502020204030204" pitchFamily="34" charset="0"/>
                <a:cs typeface="Calibri" panose="020F0502020204030204" pitchFamily="34" charset="0"/>
              </a:rPr>
              <a:t>англ</a:t>
            </a:r>
            <a:r>
              <a:rPr lang="uk-UA" sz="3200" dirty="0">
                <a:solidFill>
                  <a:schemeClr val="bg1"/>
                </a:solidFill>
                <a:latin typeface="Calibri" panose="020F0502020204030204" pitchFamily="34" charset="0"/>
                <a:cs typeface="Calibri" panose="020F0502020204030204" pitchFamily="34" charset="0"/>
              </a:rPr>
              <a:t>. </a:t>
            </a:r>
            <a:r>
              <a:rPr lang="uk-UA" sz="3200" dirty="0" err="1">
                <a:solidFill>
                  <a:schemeClr val="bg1"/>
                </a:solidFill>
                <a:latin typeface="Calibri" panose="020F0502020204030204" pitchFamily="34" charset="0"/>
                <a:cs typeface="Calibri" panose="020F0502020204030204" pitchFamily="34" charset="0"/>
              </a:rPr>
              <a:t>Instance</a:t>
            </a:r>
            <a:r>
              <a:rPr lang="uk-UA" sz="3200" dirty="0">
                <a:solidFill>
                  <a:schemeClr val="bg1"/>
                </a:solidFill>
                <a:latin typeface="Calibri" panose="020F0502020204030204" pitchFamily="34" charset="0"/>
                <a:cs typeface="Calibri" panose="020F0502020204030204" pitchFamily="34" charset="0"/>
              </a:rPr>
              <a:t> </a:t>
            </a:r>
            <a:r>
              <a:rPr lang="uk-UA" sz="3200" dirty="0" err="1">
                <a:solidFill>
                  <a:schemeClr val="bg1"/>
                </a:solidFill>
                <a:latin typeface="Calibri" panose="020F0502020204030204" pitchFamily="34" charset="0"/>
                <a:cs typeface="Calibri" panose="020F0502020204030204" pitchFamily="34" charset="0"/>
              </a:rPr>
              <a:t>Methods</a:t>
            </a:r>
            <a:r>
              <a:rPr lang="uk-UA" sz="3200" dirty="0">
                <a:solidFill>
                  <a:schemeClr val="bg1"/>
                </a:solidFill>
                <a:latin typeface="Calibri" panose="020F0502020204030204" pitchFamily="34" charset="0"/>
                <a:cs typeface="Calibri" panose="020F0502020204030204" pitchFamily="34" charset="0"/>
              </a:rPr>
              <a:t>). У ряді випадків існує потреба мати поле або метод, доступний через ім'я самого класу (наприклад, для атрибутів, що відносяться до всього класу, а не конкретному екземпляру).</a:t>
            </a:r>
          </a:p>
          <a:p>
            <a:pPr marL="0" indent="457200">
              <a:spcBef>
                <a:spcPts val="0"/>
              </a:spcBef>
              <a:buNone/>
            </a:pPr>
            <a:r>
              <a:rPr lang="uk-UA" sz="3200" dirty="0">
                <a:solidFill>
                  <a:schemeClr val="bg1"/>
                </a:solidFill>
                <a:latin typeface="Calibri" panose="020F0502020204030204" pitchFamily="34" charset="0"/>
                <a:cs typeface="Calibri" panose="020F0502020204030204" pitchFamily="34" charset="0"/>
              </a:rPr>
              <a:t>У </a:t>
            </a:r>
            <a:r>
              <a:rPr lang="uk-UA" sz="3200" dirty="0" err="1">
                <a:solidFill>
                  <a:schemeClr val="bg1"/>
                </a:solidFill>
                <a:latin typeface="Calibri" panose="020F0502020204030204" pitchFamily="34" charset="0"/>
                <a:cs typeface="Calibri" panose="020F0502020204030204" pitchFamily="34" charset="0"/>
              </a:rPr>
              <a:t>Python</a:t>
            </a:r>
            <a:r>
              <a:rPr lang="uk-UA" sz="3200" dirty="0">
                <a:solidFill>
                  <a:schemeClr val="bg1"/>
                </a:solidFill>
                <a:latin typeface="Calibri" panose="020F0502020204030204" pitchFamily="34" charset="0"/>
                <a:cs typeface="Calibri" panose="020F0502020204030204" pitchFamily="34" charset="0"/>
              </a:rPr>
              <a:t> для цього призначені:</a:t>
            </a:r>
          </a:p>
          <a:p>
            <a:pPr marL="0" indent="457200">
              <a:spcBef>
                <a:spcPts val="0"/>
              </a:spcBef>
              <a:buNone/>
            </a:pPr>
            <a:r>
              <a:rPr lang="uk-UA" sz="3800" dirty="0" smtClean="0">
                <a:solidFill>
                  <a:schemeClr val="bg1"/>
                </a:solidFill>
                <a:latin typeface="Calibri" panose="020F0502020204030204" pitchFamily="34" charset="0"/>
                <a:cs typeface="Calibri" panose="020F0502020204030204" pitchFamily="34" charset="0"/>
              </a:rPr>
              <a:t>- </a:t>
            </a:r>
            <a:r>
              <a:rPr lang="uk-UA" sz="3800" dirty="0" smtClean="0">
                <a:solidFill>
                  <a:srgbClr val="C00000"/>
                </a:solidFill>
                <a:latin typeface="Calibri" panose="020F0502020204030204" pitchFamily="34" charset="0"/>
                <a:cs typeface="Calibri" panose="020F0502020204030204" pitchFamily="34" charset="0"/>
              </a:rPr>
              <a:t>поля </a:t>
            </a:r>
            <a:r>
              <a:rPr lang="uk-UA" sz="3800" dirty="0">
                <a:solidFill>
                  <a:srgbClr val="C00000"/>
                </a:solidFill>
                <a:latin typeface="Calibri" panose="020F0502020204030204" pitchFamily="34" charset="0"/>
                <a:cs typeface="Calibri" panose="020F0502020204030204" pitchFamily="34" charset="0"/>
              </a:rPr>
              <a:t>та методи класу </a:t>
            </a:r>
            <a:r>
              <a:rPr lang="uk-UA" sz="3800" dirty="0">
                <a:solidFill>
                  <a:schemeClr val="bg1"/>
                </a:solidFill>
                <a:latin typeface="Calibri" panose="020F0502020204030204" pitchFamily="34" charset="0"/>
                <a:cs typeface="Calibri" panose="020F0502020204030204" pitchFamily="34" charset="0"/>
              </a:rPr>
              <a:t>(</a:t>
            </a:r>
            <a:r>
              <a:rPr lang="uk-UA" sz="3800" dirty="0" err="1">
                <a:solidFill>
                  <a:schemeClr val="bg1"/>
                </a:solidFill>
                <a:latin typeface="Calibri" panose="020F0502020204030204" pitchFamily="34" charset="0"/>
                <a:cs typeface="Calibri" panose="020F0502020204030204" pitchFamily="34" charset="0"/>
              </a:rPr>
              <a:t>англ</a:t>
            </a:r>
            <a:r>
              <a:rPr lang="uk-UA" sz="3800" dirty="0">
                <a:solidFill>
                  <a:schemeClr val="bg1"/>
                </a:solidFill>
                <a:latin typeface="Calibri" panose="020F0502020204030204" pitchFamily="34" charset="0"/>
                <a:cs typeface="Calibri" panose="020F0502020204030204" pitchFamily="34" charset="0"/>
              </a:rPr>
              <a:t>. </a:t>
            </a:r>
            <a:r>
              <a:rPr lang="uk-UA" sz="3800" dirty="0" err="1">
                <a:solidFill>
                  <a:schemeClr val="bg1"/>
                </a:solidFill>
                <a:latin typeface="Calibri" panose="020F0502020204030204" pitchFamily="34" charset="0"/>
                <a:cs typeface="Calibri" panose="020F0502020204030204" pitchFamily="34" charset="0"/>
              </a:rPr>
              <a:t>Class</a:t>
            </a:r>
            <a:r>
              <a:rPr lang="uk-UA" sz="3800" dirty="0">
                <a:solidFill>
                  <a:schemeClr val="bg1"/>
                </a:solidFill>
                <a:latin typeface="Calibri" panose="020F0502020204030204" pitchFamily="34" charset="0"/>
                <a:cs typeface="Calibri" panose="020F0502020204030204" pitchFamily="34" charset="0"/>
              </a:rPr>
              <a:t> </a:t>
            </a:r>
            <a:r>
              <a:rPr lang="uk-UA" sz="3800" dirty="0" err="1">
                <a:solidFill>
                  <a:schemeClr val="bg1"/>
                </a:solidFill>
                <a:latin typeface="Calibri" panose="020F0502020204030204" pitchFamily="34" charset="0"/>
                <a:cs typeface="Calibri" panose="020F0502020204030204" pitchFamily="34" charset="0"/>
              </a:rPr>
              <a:t>Methods</a:t>
            </a:r>
            <a:r>
              <a:rPr lang="uk-UA" sz="3800" dirty="0">
                <a:solidFill>
                  <a:schemeClr val="bg1"/>
                </a:solidFill>
                <a:latin typeface="Calibri" panose="020F0502020204030204" pitchFamily="34" charset="0"/>
                <a:cs typeface="Calibri" panose="020F0502020204030204" pitchFamily="34" charset="0"/>
              </a:rPr>
              <a:t>):</a:t>
            </a:r>
          </a:p>
          <a:p>
            <a:pPr marL="0" indent="457200">
              <a:spcBef>
                <a:spcPts val="0"/>
              </a:spcBef>
              <a:buNone/>
            </a:pPr>
            <a:r>
              <a:rPr lang="uk-UA" sz="3200" b="1" i="1" dirty="0">
                <a:solidFill>
                  <a:schemeClr val="bg1"/>
                </a:solidFill>
                <a:latin typeface="Calibri" panose="020F0502020204030204" pitchFamily="34" charset="0"/>
                <a:cs typeface="Calibri" panose="020F0502020204030204" pitchFamily="34" charset="0"/>
              </a:rPr>
              <a:t>Методи класу </a:t>
            </a:r>
            <a:r>
              <a:rPr lang="uk-UA" sz="3200" dirty="0">
                <a:solidFill>
                  <a:schemeClr val="bg1"/>
                </a:solidFill>
                <a:latin typeface="Calibri" panose="020F0502020204030204" pitchFamily="34" charset="0"/>
                <a:cs typeface="Calibri" panose="020F0502020204030204" pitchFamily="34" charset="0"/>
              </a:rPr>
              <a:t>приймають як перший параметр </a:t>
            </a:r>
            <a:r>
              <a:rPr lang="uk-UA" sz="3200" b="1" dirty="0" err="1">
                <a:solidFill>
                  <a:schemeClr val="bg1"/>
                </a:solidFill>
                <a:latin typeface="Calibri" panose="020F0502020204030204" pitchFamily="34" charset="0"/>
                <a:cs typeface="Calibri" panose="020F0502020204030204" pitchFamily="34" charset="0"/>
              </a:rPr>
              <a:t>cls</a:t>
            </a:r>
            <a:r>
              <a:rPr lang="uk-UA" sz="3200" dirty="0">
                <a:solidFill>
                  <a:schemeClr val="bg1"/>
                </a:solidFill>
                <a:latin typeface="Calibri" panose="020F0502020204030204" pitchFamily="34" charset="0"/>
                <a:cs typeface="Calibri" panose="020F0502020204030204" pitchFamily="34" charset="0"/>
              </a:rPr>
              <a:t> (замість </a:t>
            </a:r>
            <a:r>
              <a:rPr lang="uk-UA" sz="3200" b="1" dirty="0" err="1">
                <a:solidFill>
                  <a:schemeClr val="bg1"/>
                </a:solidFill>
                <a:latin typeface="Calibri" panose="020F0502020204030204" pitchFamily="34" charset="0"/>
                <a:cs typeface="Calibri" panose="020F0502020204030204" pitchFamily="34" charset="0"/>
              </a:rPr>
              <a:t>self</a:t>
            </a:r>
            <a:r>
              <a:rPr lang="uk-UA" sz="3200" dirty="0">
                <a:solidFill>
                  <a:schemeClr val="bg1"/>
                </a:solidFill>
                <a:latin typeface="Calibri" panose="020F0502020204030204" pitchFamily="34" charset="0"/>
                <a:cs typeface="Calibri" panose="020F0502020204030204" pitchFamily="34" charset="0"/>
              </a:rPr>
              <a:t> у звичайних методах) - клас, на якому був викликаний метод. Цей тип методів може використовуватися, коли не потрібна прив'язка до екземпляра об'єкта, але при цьому потрібно мати інформацію про клас, на якому він був викликаний (наприклад, додаткові методи ініціалізації).</a:t>
            </a:r>
          </a:p>
          <a:p>
            <a:pPr marL="0" indent="457200">
              <a:spcBef>
                <a:spcPts val="0"/>
              </a:spcBef>
              <a:buNone/>
            </a:pPr>
            <a:r>
              <a:rPr lang="uk-UA" sz="3200" b="1" i="1" dirty="0">
                <a:solidFill>
                  <a:schemeClr val="bg1"/>
                </a:solidFill>
                <a:latin typeface="Calibri" panose="020F0502020204030204" pitchFamily="34" charset="0"/>
                <a:cs typeface="Calibri" panose="020F0502020204030204" pitchFamily="34" charset="0"/>
              </a:rPr>
              <a:t>Поля класу </a:t>
            </a:r>
            <a:r>
              <a:rPr lang="uk-UA" sz="3200" dirty="0">
                <a:solidFill>
                  <a:schemeClr val="bg1"/>
                </a:solidFill>
                <a:latin typeface="Calibri" panose="020F0502020204030204" pitchFamily="34" charset="0"/>
                <a:cs typeface="Calibri" panose="020F0502020204030204" pitchFamily="34" charset="0"/>
              </a:rPr>
              <a:t>вказуються без вказівки на </a:t>
            </a:r>
            <a:r>
              <a:rPr lang="uk-UA" sz="3200" b="1" dirty="0" err="1">
                <a:solidFill>
                  <a:schemeClr val="bg1"/>
                </a:solidFill>
                <a:latin typeface="Calibri" panose="020F0502020204030204" pitchFamily="34" charset="0"/>
                <a:cs typeface="Calibri" panose="020F0502020204030204" pitchFamily="34" charset="0"/>
              </a:rPr>
              <a:t>self</a:t>
            </a:r>
            <a:r>
              <a:rPr lang="uk-UA" sz="3200" dirty="0">
                <a:solidFill>
                  <a:schemeClr val="bg1"/>
                </a:solidFill>
                <a:latin typeface="Calibri" panose="020F0502020204030204" pitchFamily="34" charset="0"/>
                <a:cs typeface="Calibri" panose="020F0502020204030204" pitchFamily="34" charset="0"/>
              </a:rPr>
              <a:t>. Методи класу позначаються декоратором </a:t>
            </a:r>
            <a:r>
              <a:rPr lang="uk-UA" sz="3200" b="1" dirty="0">
                <a:solidFill>
                  <a:schemeClr val="bg1"/>
                </a:solidFill>
                <a:latin typeface="Calibri" panose="020F0502020204030204" pitchFamily="34" charset="0"/>
                <a:cs typeface="Calibri" panose="020F0502020204030204" pitchFamily="34" charset="0"/>
              </a:rPr>
              <a:t>@</a:t>
            </a:r>
            <a:r>
              <a:rPr lang="uk-UA" sz="3200" b="1" dirty="0" err="1">
                <a:solidFill>
                  <a:schemeClr val="bg1"/>
                </a:solidFill>
                <a:latin typeface="Calibri" panose="020F0502020204030204" pitchFamily="34" charset="0"/>
                <a:cs typeface="Calibri" panose="020F0502020204030204" pitchFamily="34" charset="0"/>
              </a:rPr>
              <a:t>classmethod</a:t>
            </a:r>
            <a:r>
              <a:rPr lang="uk-UA" sz="3200" b="1" dirty="0">
                <a:solidFill>
                  <a:schemeClr val="bg1"/>
                </a:solidFill>
                <a:latin typeface="Calibri" panose="020F0502020204030204" pitchFamily="34" charset="0"/>
                <a:cs typeface="Calibri" panose="020F0502020204030204" pitchFamily="34" charset="0"/>
              </a:rPr>
              <a:t>.</a:t>
            </a:r>
          </a:p>
          <a:p>
            <a:pPr marL="0" indent="457200">
              <a:spcBef>
                <a:spcPts val="0"/>
              </a:spcBef>
              <a:buNone/>
            </a:pPr>
            <a:r>
              <a:rPr lang="uk-UA" sz="3200" dirty="0" smtClean="0">
                <a:solidFill>
                  <a:schemeClr val="bg1"/>
                </a:solidFill>
                <a:latin typeface="Calibri" panose="020F0502020204030204" pitchFamily="34" charset="0"/>
                <a:cs typeface="Calibri" panose="020F0502020204030204" pitchFamily="34" charset="0"/>
              </a:rPr>
              <a:t>- </a:t>
            </a:r>
            <a:r>
              <a:rPr lang="uk-UA" sz="3800" dirty="0" smtClean="0">
                <a:solidFill>
                  <a:srgbClr val="C00000"/>
                </a:solidFill>
                <a:latin typeface="Calibri" panose="020F0502020204030204" pitchFamily="34" charset="0"/>
                <a:cs typeface="Calibri" panose="020F0502020204030204" pitchFamily="34" charset="0"/>
              </a:rPr>
              <a:t>статичні </a:t>
            </a:r>
            <a:r>
              <a:rPr lang="uk-UA" sz="3800" dirty="0">
                <a:solidFill>
                  <a:srgbClr val="C00000"/>
                </a:solidFill>
                <a:latin typeface="Calibri" panose="020F0502020204030204" pitchFamily="34" charset="0"/>
                <a:cs typeface="Calibri" panose="020F0502020204030204" pitchFamily="34" charset="0"/>
              </a:rPr>
              <a:t>методи </a:t>
            </a:r>
            <a:r>
              <a:rPr lang="uk-UA" sz="3800" dirty="0">
                <a:solidFill>
                  <a:schemeClr val="bg1"/>
                </a:solidFill>
                <a:latin typeface="Calibri" panose="020F0502020204030204" pitchFamily="34" charset="0"/>
                <a:cs typeface="Calibri" panose="020F0502020204030204" pitchFamily="34" charset="0"/>
              </a:rPr>
              <a:t>(</a:t>
            </a:r>
            <a:r>
              <a:rPr lang="uk-UA" sz="3800" dirty="0" err="1">
                <a:solidFill>
                  <a:schemeClr val="bg1"/>
                </a:solidFill>
                <a:latin typeface="Calibri" panose="020F0502020204030204" pitchFamily="34" charset="0"/>
                <a:cs typeface="Calibri" panose="020F0502020204030204" pitchFamily="34" charset="0"/>
              </a:rPr>
              <a:t>англ</a:t>
            </a:r>
            <a:r>
              <a:rPr lang="uk-UA" sz="3800" dirty="0">
                <a:solidFill>
                  <a:schemeClr val="bg1"/>
                </a:solidFill>
                <a:latin typeface="Calibri" panose="020F0502020204030204" pitchFamily="34" charset="0"/>
                <a:cs typeface="Calibri" panose="020F0502020204030204" pitchFamily="34" charset="0"/>
              </a:rPr>
              <a:t>. </a:t>
            </a:r>
            <a:r>
              <a:rPr lang="uk-UA" sz="3800" dirty="0" err="1">
                <a:solidFill>
                  <a:schemeClr val="bg1"/>
                </a:solidFill>
                <a:latin typeface="Calibri" panose="020F0502020204030204" pitchFamily="34" charset="0"/>
                <a:cs typeface="Calibri" panose="020F0502020204030204" pitchFamily="34" charset="0"/>
              </a:rPr>
              <a:t>Static</a:t>
            </a:r>
            <a:r>
              <a:rPr lang="uk-UA" sz="3800" dirty="0">
                <a:solidFill>
                  <a:schemeClr val="bg1"/>
                </a:solidFill>
                <a:latin typeface="Calibri" panose="020F0502020204030204" pitchFamily="34" charset="0"/>
                <a:cs typeface="Calibri" panose="020F0502020204030204" pitchFamily="34" charset="0"/>
              </a:rPr>
              <a:t> </a:t>
            </a:r>
            <a:r>
              <a:rPr lang="uk-UA" sz="3800" dirty="0" err="1">
                <a:solidFill>
                  <a:schemeClr val="bg1"/>
                </a:solidFill>
                <a:latin typeface="Calibri" panose="020F0502020204030204" pitchFamily="34" charset="0"/>
                <a:cs typeface="Calibri" panose="020F0502020204030204" pitchFamily="34" charset="0"/>
              </a:rPr>
              <a:t>Methods</a:t>
            </a:r>
            <a:r>
              <a:rPr lang="uk-UA" sz="3800" dirty="0">
                <a:solidFill>
                  <a:schemeClr val="bg1"/>
                </a:solidFill>
                <a:latin typeface="Calibri" panose="020F0502020204030204" pitchFamily="34" charset="0"/>
                <a:cs typeface="Calibri" panose="020F0502020204030204" pitchFamily="34" charset="0"/>
              </a:rPr>
              <a:t>):</a:t>
            </a:r>
          </a:p>
          <a:p>
            <a:pPr marL="0" indent="457200">
              <a:spcBef>
                <a:spcPts val="0"/>
              </a:spcBef>
              <a:buNone/>
            </a:pPr>
            <a:r>
              <a:rPr lang="uk-UA" sz="3200" b="1" i="1" dirty="0">
                <a:solidFill>
                  <a:schemeClr val="bg1"/>
                </a:solidFill>
                <a:latin typeface="Calibri" panose="020F0502020204030204" pitchFamily="34" charset="0"/>
                <a:cs typeface="Calibri" panose="020F0502020204030204" pitchFamily="34" charset="0"/>
              </a:rPr>
              <a:t>Статичні методи </a:t>
            </a:r>
            <a:r>
              <a:rPr lang="uk-UA" sz="3200" dirty="0">
                <a:solidFill>
                  <a:schemeClr val="bg1"/>
                </a:solidFill>
                <a:latin typeface="Calibri" panose="020F0502020204030204" pitchFamily="34" charset="0"/>
                <a:cs typeface="Calibri" panose="020F0502020204030204" pitchFamily="34" charset="0"/>
              </a:rPr>
              <a:t>нічого не знають про клас або об'єкт, на якому вони викликаються, просто приймаючи параметри без будь-якого спеціального аргументу типу </a:t>
            </a:r>
            <a:r>
              <a:rPr lang="uk-UA" sz="3200" dirty="0" err="1">
                <a:solidFill>
                  <a:schemeClr val="bg1"/>
                </a:solidFill>
                <a:latin typeface="Calibri" panose="020F0502020204030204" pitchFamily="34" charset="0"/>
                <a:cs typeface="Calibri" panose="020F0502020204030204" pitchFamily="34" charset="0"/>
              </a:rPr>
              <a:t>self</a:t>
            </a:r>
            <a:r>
              <a:rPr lang="uk-UA" sz="3200" dirty="0">
                <a:solidFill>
                  <a:schemeClr val="bg1"/>
                </a:solidFill>
                <a:latin typeface="Calibri" panose="020F0502020204030204" pitchFamily="34" charset="0"/>
                <a:cs typeface="Calibri" panose="020F0502020204030204" pitchFamily="34" charset="0"/>
              </a:rPr>
              <a:t> і можуть бути викликані як через сам клас, так і через його екземпляр. Даний тип методів може використовуватися, коли функція належить класу, але не використовує сам об'єкт або клас при виконанні.</a:t>
            </a:r>
          </a:p>
          <a:p>
            <a:pPr marL="0" indent="457200">
              <a:spcBef>
                <a:spcPts val="0"/>
              </a:spcBef>
              <a:buNone/>
            </a:pPr>
            <a:r>
              <a:rPr lang="uk-UA" sz="3200" dirty="0">
                <a:solidFill>
                  <a:schemeClr val="bg1"/>
                </a:solidFill>
                <a:latin typeface="Calibri" panose="020F0502020204030204" pitchFamily="34" charset="0"/>
                <a:cs typeface="Calibri" panose="020F0502020204030204" pitchFamily="34" charset="0"/>
              </a:rPr>
              <a:t>Статичні методи позначаються декоратором </a:t>
            </a:r>
            <a:r>
              <a:rPr lang="uk-UA" sz="3200" b="1" dirty="0">
                <a:solidFill>
                  <a:schemeClr val="bg1"/>
                </a:solidFill>
                <a:latin typeface="Calibri" panose="020F0502020204030204" pitchFamily="34" charset="0"/>
                <a:cs typeface="Calibri" panose="020F0502020204030204" pitchFamily="34" charset="0"/>
              </a:rPr>
              <a:t>@ </a:t>
            </a:r>
            <a:r>
              <a:rPr lang="uk-UA" sz="3200" b="1" dirty="0" err="1">
                <a:solidFill>
                  <a:schemeClr val="bg1"/>
                </a:solidFill>
                <a:latin typeface="Calibri" panose="020F0502020204030204" pitchFamily="34" charset="0"/>
                <a:cs typeface="Calibri" panose="020F0502020204030204" pitchFamily="34" charset="0"/>
              </a:rPr>
              <a:t>staticmethod</a:t>
            </a:r>
            <a:r>
              <a:rPr lang="uk-UA" sz="3200" b="1" dirty="0">
                <a:solidFill>
                  <a:schemeClr val="bg1"/>
                </a:solidFill>
                <a:latin typeface="Calibri" panose="020F0502020204030204" pitchFamily="34" charset="0"/>
                <a:cs typeface="Calibri" panose="020F0502020204030204" pitchFamily="34" charset="0"/>
              </a:rPr>
              <a:t>.</a:t>
            </a:r>
          </a:p>
          <a:p>
            <a:pPr marL="0" indent="457200">
              <a:spcBef>
                <a:spcPts val="0"/>
              </a:spcBef>
              <a:buNone/>
            </a:pPr>
            <a:endParaRPr lang="uk-UA" dirty="0">
              <a:solidFill>
                <a:schemeClr val="bg1"/>
              </a:solidFill>
            </a:endParaRPr>
          </a:p>
        </p:txBody>
      </p:sp>
    </p:spTree>
    <p:extLst>
      <p:ext uri="{BB962C8B-B14F-4D97-AF65-F5344CB8AC3E}">
        <p14:creationId xmlns:p14="http://schemas.microsoft.com/office/powerpoint/2010/main" val="6830598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365760" y="228600"/>
            <a:ext cx="11269980" cy="6023610"/>
          </a:xfrm>
        </p:spPr>
        <p:txBody>
          <a:bodyPr>
            <a:normAutofit lnSpcReduction="10000"/>
          </a:bodyPr>
          <a:lstStyle/>
          <a:p>
            <a:pPr marL="0" indent="0" algn="ctr">
              <a:buNone/>
            </a:pPr>
            <a:r>
              <a:rPr lang="uk-UA" b="1" dirty="0">
                <a:solidFill>
                  <a:schemeClr val="bg1"/>
                </a:solidFill>
              </a:rPr>
              <a:t>Методи екземпляра </a:t>
            </a:r>
            <a:r>
              <a:rPr lang="uk-UA" b="1" dirty="0" smtClean="0">
                <a:solidFill>
                  <a:schemeClr val="bg1"/>
                </a:solidFill>
              </a:rPr>
              <a:t>класу</a:t>
            </a:r>
            <a:endParaRPr lang="en-US" b="1" dirty="0" smtClean="0">
              <a:solidFill>
                <a:schemeClr val="bg1"/>
              </a:solidFill>
            </a:endParaRPr>
          </a:p>
          <a:p>
            <a:pPr marL="0" indent="0">
              <a:buNone/>
            </a:pPr>
            <a:r>
              <a:rPr lang="uk-UA" dirty="0" smtClean="0">
                <a:solidFill>
                  <a:schemeClr val="bg1"/>
                </a:solidFill>
              </a:rPr>
              <a:t> </a:t>
            </a:r>
            <a:r>
              <a:rPr lang="en-US" dirty="0" smtClean="0">
                <a:solidFill>
                  <a:schemeClr val="bg1"/>
                </a:solidFill>
              </a:rPr>
              <a:t>	</a:t>
            </a:r>
            <a:r>
              <a:rPr lang="uk-UA" sz="2200" dirty="0" smtClean="0">
                <a:solidFill>
                  <a:schemeClr val="bg1"/>
                </a:solidFill>
              </a:rPr>
              <a:t>Методи </a:t>
            </a:r>
            <a:r>
              <a:rPr lang="uk-UA" sz="2200" dirty="0">
                <a:solidFill>
                  <a:schemeClr val="bg1"/>
                </a:solidFill>
              </a:rPr>
              <a:t>екземпляра класу приймають об'єкт класу як перший аргумент, який прийнято називати </a:t>
            </a:r>
            <a:r>
              <a:rPr lang="en-US" sz="2200" dirty="0">
                <a:solidFill>
                  <a:schemeClr val="bg1"/>
                </a:solidFill>
              </a:rPr>
              <a:t>self </a:t>
            </a:r>
            <a:r>
              <a:rPr lang="uk-UA" sz="2200" dirty="0">
                <a:solidFill>
                  <a:schemeClr val="bg1"/>
                </a:solidFill>
              </a:rPr>
              <a:t>і який вказує на сам екземпляр. Використовуючи параметр </a:t>
            </a:r>
            <a:r>
              <a:rPr lang="en-US" sz="2200" dirty="0">
                <a:solidFill>
                  <a:schemeClr val="bg1"/>
                </a:solidFill>
              </a:rPr>
              <a:t>self </a:t>
            </a:r>
            <a:r>
              <a:rPr lang="uk-UA" sz="2200" dirty="0">
                <a:solidFill>
                  <a:schemeClr val="bg1"/>
                </a:solidFill>
              </a:rPr>
              <a:t>можна міняти стан об'єкта і звертатись до інших його методів і параметрів. Також через атрибут </a:t>
            </a:r>
            <a:r>
              <a:rPr lang="en-US" sz="2200" dirty="0" err="1">
                <a:solidFill>
                  <a:schemeClr val="bg1"/>
                </a:solidFill>
              </a:rPr>
              <a:t>self.__class</a:t>
            </a:r>
            <a:r>
              <a:rPr lang="en-US" sz="2200" dirty="0">
                <a:solidFill>
                  <a:schemeClr val="bg1"/>
                </a:solidFill>
              </a:rPr>
              <a:t>__ </a:t>
            </a:r>
            <a:r>
              <a:rPr lang="uk-UA" sz="2200" dirty="0">
                <a:solidFill>
                  <a:schemeClr val="bg1"/>
                </a:solidFill>
              </a:rPr>
              <a:t>можна отримати доступ до атрибутів класу і можливість міняти стан самого класу. Тобто методи </a:t>
            </a:r>
            <a:r>
              <a:rPr lang="uk-UA" sz="2200" dirty="0" smtClean="0">
                <a:solidFill>
                  <a:schemeClr val="bg1"/>
                </a:solidFill>
              </a:rPr>
              <a:t> </a:t>
            </a:r>
            <a:r>
              <a:rPr lang="uk-UA" sz="2200" dirty="0">
                <a:solidFill>
                  <a:schemeClr val="bg1"/>
                </a:solidFill>
              </a:rPr>
              <a:t>екземплярів класу дозволяють міняти як стан певного об'єкта, так і класу. </a:t>
            </a:r>
            <a:endParaRPr lang="en-US" sz="2200" dirty="0" smtClean="0">
              <a:solidFill>
                <a:schemeClr val="bg1"/>
              </a:solidFill>
            </a:endParaRPr>
          </a:p>
          <a:p>
            <a:pPr marL="0" indent="0">
              <a:spcBef>
                <a:spcPts val="0"/>
              </a:spcBef>
              <a:buNone/>
            </a:pPr>
            <a:r>
              <a:rPr lang="en-US" dirty="0" smtClean="0">
                <a:solidFill>
                  <a:schemeClr val="bg1"/>
                </a:solidFill>
                <a:latin typeface="Calibri" panose="020F0502020204030204" pitchFamily="34" charset="0"/>
                <a:cs typeface="Calibri" panose="020F0502020204030204" pitchFamily="34" charset="0"/>
              </a:rPr>
              <a:t>class </a:t>
            </a:r>
            <a:r>
              <a:rPr lang="en-US" dirty="0" err="1">
                <a:solidFill>
                  <a:schemeClr val="bg1"/>
                </a:solidFill>
                <a:latin typeface="Calibri" panose="020F0502020204030204" pitchFamily="34" charset="0"/>
                <a:cs typeface="Calibri" panose="020F0502020204030204" pitchFamily="34" charset="0"/>
              </a:rPr>
              <a:t>MyClass</a:t>
            </a:r>
            <a:r>
              <a:rPr lang="en-US" dirty="0">
                <a:solidFill>
                  <a:schemeClr val="bg1"/>
                </a:solidFill>
                <a:latin typeface="Calibri" panose="020F0502020204030204" pitchFamily="34" charset="0"/>
                <a:cs typeface="Calibri" panose="020F0502020204030204" pitchFamily="34" charset="0"/>
              </a:rPr>
              <a:t>: </a:t>
            </a:r>
            <a:endParaRPr lang="en-US" dirty="0" smtClean="0">
              <a:solidFill>
                <a:schemeClr val="bg1"/>
              </a:solidFill>
              <a:latin typeface="Calibri" panose="020F0502020204030204" pitchFamily="34" charset="0"/>
              <a:cs typeface="Calibri" panose="020F0502020204030204" pitchFamily="34" charset="0"/>
            </a:endParaRPr>
          </a:p>
          <a:p>
            <a:pPr marL="0" indent="0">
              <a:spcBef>
                <a:spcPts val="0"/>
              </a:spcBef>
              <a:buNone/>
            </a:pPr>
            <a:r>
              <a:rPr lang="en-US" dirty="0" smtClean="0">
                <a:solidFill>
                  <a:schemeClr val="bg1"/>
                </a:solidFill>
                <a:latin typeface="Calibri" panose="020F0502020204030204" pitchFamily="34" charset="0"/>
                <a:cs typeface="Calibri" panose="020F0502020204030204" pitchFamily="34" charset="0"/>
              </a:rPr>
              <a:t>   </a:t>
            </a:r>
            <a:r>
              <a:rPr lang="en-US" dirty="0" err="1" smtClean="0">
                <a:solidFill>
                  <a:schemeClr val="bg1"/>
                </a:solidFill>
                <a:latin typeface="Calibri" panose="020F0502020204030204" pitchFamily="34" charset="0"/>
                <a:cs typeface="Calibri" panose="020F0502020204030204" pitchFamily="34" charset="0"/>
              </a:rPr>
              <a:t>def</a:t>
            </a:r>
            <a:r>
              <a:rPr lang="en-US" dirty="0" smtClean="0">
                <a:solidFill>
                  <a:schemeClr val="bg1"/>
                </a:solidFill>
                <a:latin typeface="Calibri" panose="020F0502020204030204" pitchFamily="34" charset="0"/>
                <a:cs typeface="Calibri" panose="020F0502020204030204" pitchFamily="34" charset="0"/>
              </a:rPr>
              <a:t> </a:t>
            </a:r>
            <a:r>
              <a:rPr lang="en-US" dirty="0" err="1">
                <a:solidFill>
                  <a:schemeClr val="bg1"/>
                </a:solidFill>
                <a:latin typeface="Calibri" panose="020F0502020204030204" pitchFamily="34" charset="0"/>
                <a:cs typeface="Calibri" panose="020F0502020204030204" pitchFamily="34" charset="0"/>
              </a:rPr>
              <a:t>instance_method</a:t>
            </a:r>
            <a:r>
              <a:rPr lang="en-US" dirty="0">
                <a:solidFill>
                  <a:schemeClr val="bg1"/>
                </a:solidFill>
                <a:latin typeface="Calibri" panose="020F0502020204030204" pitchFamily="34" charset="0"/>
                <a:cs typeface="Calibri" panose="020F0502020204030204" pitchFamily="34" charset="0"/>
              </a:rPr>
              <a:t>(self</a:t>
            </a:r>
            <a:r>
              <a:rPr lang="en-US" dirty="0" smtClean="0">
                <a:solidFill>
                  <a:schemeClr val="bg1"/>
                </a:solidFill>
                <a:latin typeface="Calibri" panose="020F0502020204030204" pitchFamily="34" charset="0"/>
                <a:cs typeface="Calibri" panose="020F0502020204030204" pitchFamily="34" charset="0"/>
              </a:rPr>
              <a:t>):</a:t>
            </a:r>
          </a:p>
          <a:p>
            <a:pPr marL="0" indent="0">
              <a:spcBef>
                <a:spcPts val="0"/>
              </a:spcBef>
              <a:buNone/>
            </a:pPr>
            <a:r>
              <a:rPr lang="en-US" dirty="0" smtClean="0">
                <a:solidFill>
                  <a:schemeClr val="bg1"/>
                </a:solidFill>
                <a:latin typeface="Calibri" panose="020F0502020204030204" pitchFamily="34" charset="0"/>
                <a:cs typeface="Calibri" panose="020F0502020204030204" pitchFamily="34" charset="0"/>
              </a:rPr>
              <a:t>         return  ( </a:t>
            </a:r>
            <a:r>
              <a:rPr lang="en-US" dirty="0">
                <a:solidFill>
                  <a:schemeClr val="bg1"/>
                </a:solidFill>
                <a:latin typeface="Calibri" panose="020F0502020204030204" pitchFamily="34" charset="0"/>
                <a:cs typeface="Calibri" panose="020F0502020204030204" pitchFamily="34" charset="0"/>
              </a:rPr>
              <a:t>'instance method called', </a:t>
            </a:r>
            <a:r>
              <a:rPr lang="en-US" dirty="0" smtClean="0">
                <a:solidFill>
                  <a:schemeClr val="bg1"/>
                </a:solidFill>
                <a:latin typeface="Calibri" panose="020F0502020204030204" pitchFamily="34" charset="0"/>
                <a:cs typeface="Calibri" panose="020F0502020204030204" pitchFamily="34" charset="0"/>
              </a:rPr>
              <a:t>self)</a:t>
            </a:r>
          </a:p>
          <a:p>
            <a:pPr marL="0" indent="0">
              <a:spcBef>
                <a:spcPts val="0"/>
              </a:spcBef>
              <a:buNone/>
            </a:pPr>
            <a:r>
              <a:rPr lang="en-US" dirty="0" err="1">
                <a:solidFill>
                  <a:schemeClr val="bg1"/>
                </a:solidFill>
                <a:latin typeface="Calibri" panose="020F0502020204030204" pitchFamily="34" charset="0"/>
                <a:cs typeface="Calibri" panose="020F0502020204030204" pitchFamily="34" charset="0"/>
              </a:rPr>
              <a:t>obj</a:t>
            </a:r>
            <a:r>
              <a:rPr lang="en-US" dirty="0">
                <a:solidFill>
                  <a:schemeClr val="bg1"/>
                </a:solidFill>
                <a:latin typeface="Calibri" panose="020F0502020204030204" pitchFamily="34" charset="0"/>
                <a:cs typeface="Calibri" panose="020F0502020204030204" pitchFamily="34" charset="0"/>
              </a:rPr>
              <a:t> = </a:t>
            </a:r>
            <a:r>
              <a:rPr lang="en-US" dirty="0" err="1">
                <a:solidFill>
                  <a:schemeClr val="bg1"/>
                </a:solidFill>
                <a:latin typeface="Calibri" panose="020F0502020204030204" pitchFamily="34" charset="0"/>
                <a:cs typeface="Calibri" panose="020F0502020204030204" pitchFamily="34" charset="0"/>
              </a:rPr>
              <a:t>MyClass</a:t>
            </a:r>
            <a:r>
              <a:rPr lang="en-US" dirty="0" smtClean="0">
                <a:solidFill>
                  <a:schemeClr val="bg1"/>
                </a:solidFill>
                <a:latin typeface="Calibri" panose="020F0502020204030204" pitchFamily="34" charset="0"/>
                <a:cs typeface="Calibri" panose="020F0502020204030204" pitchFamily="34" charset="0"/>
              </a:rPr>
              <a:t>()</a:t>
            </a:r>
          </a:p>
          <a:p>
            <a:pPr marL="0" indent="0">
              <a:spcBef>
                <a:spcPts val="0"/>
              </a:spcBef>
              <a:buNone/>
            </a:pPr>
            <a:r>
              <a:rPr lang="uk-UA" sz="1800" dirty="0">
                <a:solidFill>
                  <a:schemeClr val="bg1"/>
                </a:solidFill>
                <a:latin typeface="Calibri" panose="020F0502020204030204" pitchFamily="34" charset="0"/>
                <a:cs typeface="Calibri" panose="020F0502020204030204" pitchFamily="34" charset="0"/>
              </a:rPr>
              <a:t>Виклик методу екземпляра</a:t>
            </a:r>
            <a:r>
              <a:rPr lang="uk-UA" sz="1800" dirty="0" smtClean="0">
                <a:solidFill>
                  <a:schemeClr val="bg1"/>
                </a:solidFill>
                <a:latin typeface="Calibri" panose="020F0502020204030204" pitchFamily="34" charset="0"/>
                <a:cs typeface="Calibri" panose="020F0502020204030204" pitchFamily="34" charset="0"/>
              </a:rPr>
              <a:t>:</a:t>
            </a:r>
            <a:endParaRPr lang="en-US" sz="1800" dirty="0" smtClean="0">
              <a:solidFill>
                <a:schemeClr val="bg1"/>
              </a:solidFill>
              <a:latin typeface="Calibri" panose="020F0502020204030204" pitchFamily="34" charset="0"/>
              <a:cs typeface="Calibri" panose="020F0502020204030204" pitchFamily="34" charset="0"/>
            </a:endParaRPr>
          </a:p>
          <a:p>
            <a:pPr marL="0" indent="0">
              <a:spcBef>
                <a:spcPts val="0"/>
              </a:spcBef>
              <a:buNone/>
            </a:pPr>
            <a:r>
              <a:rPr lang="uk-UA" dirty="0" smtClean="0">
                <a:solidFill>
                  <a:schemeClr val="bg1"/>
                </a:solidFill>
                <a:latin typeface="Calibri" panose="020F0502020204030204" pitchFamily="34" charset="0"/>
                <a:cs typeface="Calibri" panose="020F0502020204030204" pitchFamily="34" charset="0"/>
              </a:rPr>
              <a:t> </a:t>
            </a:r>
            <a:r>
              <a:rPr lang="en-US" dirty="0">
                <a:solidFill>
                  <a:schemeClr val="bg1"/>
                </a:solidFill>
                <a:latin typeface="Calibri" panose="020F0502020204030204" pitchFamily="34" charset="0"/>
                <a:cs typeface="Calibri" panose="020F0502020204030204" pitchFamily="34" charset="0"/>
              </a:rPr>
              <a:t>print(</a:t>
            </a:r>
            <a:r>
              <a:rPr lang="en-US" dirty="0" err="1">
                <a:solidFill>
                  <a:schemeClr val="bg1"/>
                </a:solidFill>
                <a:latin typeface="Calibri" panose="020F0502020204030204" pitchFamily="34" charset="0"/>
                <a:cs typeface="Calibri" panose="020F0502020204030204" pitchFamily="34" charset="0"/>
              </a:rPr>
              <a:t>obj.instance_method</a:t>
            </a:r>
            <a:r>
              <a:rPr lang="en-US" dirty="0">
                <a:solidFill>
                  <a:schemeClr val="bg1"/>
                </a:solidFill>
                <a:latin typeface="Calibri" panose="020F0502020204030204" pitchFamily="34" charset="0"/>
                <a:cs typeface="Calibri" panose="020F0502020204030204" pitchFamily="34" charset="0"/>
              </a:rPr>
              <a:t>()) </a:t>
            </a:r>
          </a:p>
          <a:p>
            <a:pPr marL="0" indent="0">
              <a:spcBef>
                <a:spcPts val="0"/>
              </a:spcBef>
              <a:buNone/>
            </a:pPr>
            <a:r>
              <a:rPr lang="en-US" dirty="0" smtClean="0">
                <a:solidFill>
                  <a:schemeClr val="bg1"/>
                </a:solidFill>
                <a:latin typeface="Calibri" panose="020F0502020204030204" pitchFamily="34" charset="0"/>
                <a:cs typeface="Calibri" panose="020F0502020204030204" pitchFamily="34" charset="0"/>
              </a:rPr>
              <a:t> </a:t>
            </a:r>
            <a:r>
              <a:rPr lang="uk-UA" dirty="0">
                <a:solidFill>
                  <a:schemeClr val="bg1"/>
                </a:solidFill>
                <a:latin typeface="Calibri" panose="020F0502020204030204" pitchFamily="34" charset="0"/>
                <a:cs typeface="Calibri" panose="020F0502020204030204" pitchFamily="34" charset="0"/>
              </a:rPr>
              <a:t>В результаті отримаємо: </a:t>
            </a:r>
            <a:endParaRPr lang="en-US" dirty="0" smtClean="0">
              <a:solidFill>
                <a:schemeClr val="bg1"/>
              </a:solidFill>
              <a:latin typeface="Calibri" panose="020F0502020204030204" pitchFamily="34" charset="0"/>
              <a:cs typeface="Calibri" panose="020F0502020204030204" pitchFamily="34" charset="0"/>
            </a:endParaRPr>
          </a:p>
          <a:p>
            <a:pPr marL="0" indent="0">
              <a:spcBef>
                <a:spcPts val="0"/>
              </a:spcBef>
              <a:buNone/>
            </a:pPr>
            <a:r>
              <a:rPr lang="uk-UA" dirty="0" smtClean="0">
                <a:solidFill>
                  <a:schemeClr val="bg1"/>
                </a:solidFill>
                <a:latin typeface="Calibri" panose="020F0502020204030204" pitchFamily="34" charset="0"/>
                <a:cs typeface="Calibri" panose="020F0502020204030204" pitchFamily="34" charset="0"/>
              </a:rPr>
              <a:t>(</a:t>
            </a:r>
            <a:r>
              <a:rPr lang="uk-UA" dirty="0">
                <a:solidFill>
                  <a:schemeClr val="bg1"/>
                </a:solidFill>
                <a:latin typeface="Calibri" panose="020F0502020204030204" pitchFamily="34" charset="0"/>
                <a:cs typeface="Calibri" panose="020F0502020204030204" pitchFamily="34" charset="0"/>
              </a:rPr>
              <a:t>'</a:t>
            </a:r>
            <a:r>
              <a:rPr lang="en-US" dirty="0">
                <a:solidFill>
                  <a:schemeClr val="bg1"/>
                </a:solidFill>
                <a:latin typeface="Calibri" panose="020F0502020204030204" pitchFamily="34" charset="0"/>
                <a:cs typeface="Calibri" panose="020F0502020204030204" pitchFamily="34" charset="0"/>
              </a:rPr>
              <a:t>instance method called</a:t>
            </a:r>
            <a:r>
              <a:rPr lang="en-US" dirty="0" smtClean="0">
                <a:solidFill>
                  <a:schemeClr val="bg1"/>
                </a:solidFill>
                <a:latin typeface="Calibri" panose="020F0502020204030204" pitchFamily="34" charset="0"/>
                <a:cs typeface="Calibri" panose="020F0502020204030204" pitchFamily="34" charset="0"/>
              </a:rPr>
              <a:t>',  </a:t>
            </a:r>
            <a:r>
              <a:rPr lang="en-US" dirty="0">
                <a:solidFill>
                  <a:schemeClr val="bg1"/>
                </a:solidFill>
                <a:latin typeface="Calibri" panose="020F0502020204030204" pitchFamily="34" charset="0"/>
                <a:cs typeface="Calibri" panose="020F0502020204030204" pitchFamily="34" charset="0"/>
              </a:rPr>
              <a:t>)</a:t>
            </a:r>
            <a:endParaRPr lang="uk-UA"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410215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4" name="Заголовок 1"/>
          <p:cNvSpPr>
            <a:spLocks noGrp="1"/>
          </p:cNvSpPr>
          <p:nvPr>
            <p:ph idx="1"/>
          </p:nvPr>
        </p:nvSpPr>
        <p:spPr>
          <a:xfrm>
            <a:off x="1141413" y="411480"/>
            <a:ext cx="9906000" cy="5840730"/>
          </a:xfrm>
        </p:spPr>
        <p:txBody>
          <a:bodyPr>
            <a:normAutofit lnSpcReduction="10000"/>
          </a:bodyPr>
          <a:lstStyle/>
          <a:p>
            <a:pPr marL="0" indent="0" algn="ctr">
              <a:buNone/>
            </a:pPr>
            <a:r>
              <a:rPr lang="ru-RU" b="1" dirty="0" err="1">
                <a:solidFill>
                  <a:schemeClr val="bg1"/>
                </a:solidFill>
              </a:rPr>
              <a:t>Класові</a:t>
            </a:r>
            <a:r>
              <a:rPr lang="ru-RU" b="1" dirty="0">
                <a:solidFill>
                  <a:schemeClr val="bg1"/>
                </a:solidFill>
              </a:rPr>
              <a:t> </a:t>
            </a:r>
            <a:r>
              <a:rPr lang="ru-RU" b="1" dirty="0" err="1" smtClean="0">
                <a:solidFill>
                  <a:schemeClr val="bg1"/>
                </a:solidFill>
              </a:rPr>
              <a:t>методи</a:t>
            </a:r>
            <a:endParaRPr lang="en-US" b="1" dirty="0" smtClean="0">
              <a:solidFill>
                <a:schemeClr val="bg1"/>
              </a:solidFill>
            </a:endParaRPr>
          </a:p>
          <a:p>
            <a:pPr marL="0" indent="457200">
              <a:lnSpc>
                <a:spcPct val="100000"/>
              </a:lnSpc>
              <a:spcBef>
                <a:spcPts val="0"/>
              </a:spcBef>
              <a:buNone/>
            </a:pPr>
            <a:r>
              <a:rPr lang="ru-RU" dirty="0" smtClean="0">
                <a:solidFill>
                  <a:schemeClr val="bg1"/>
                </a:solidFill>
              </a:rPr>
              <a:t> </a:t>
            </a:r>
            <a:r>
              <a:rPr lang="ru-RU" dirty="0" err="1">
                <a:solidFill>
                  <a:schemeClr val="bg1"/>
                </a:solidFill>
              </a:rPr>
              <a:t>Методи</a:t>
            </a:r>
            <a:r>
              <a:rPr lang="ru-RU" dirty="0">
                <a:solidFill>
                  <a:schemeClr val="bg1"/>
                </a:solidFill>
              </a:rPr>
              <a:t> </a:t>
            </a:r>
            <a:r>
              <a:rPr lang="ru-RU" dirty="0" err="1">
                <a:solidFill>
                  <a:schemeClr val="bg1"/>
                </a:solidFill>
              </a:rPr>
              <a:t>класу</a:t>
            </a:r>
            <a:r>
              <a:rPr lang="ru-RU" dirty="0">
                <a:solidFill>
                  <a:schemeClr val="bg1"/>
                </a:solidFill>
              </a:rPr>
              <a:t> </a:t>
            </a:r>
            <a:r>
              <a:rPr lang="ru-RU" dirty="0" err="1">
                <a:solidFill>
                  <a:schemeClr val="bg1"/>
                </a:solidFill>
              </a:rPr>
              <a:t>приймають</a:t>
            </a:r>
            <a:r>
              <a:rPr lang="ru-RU" dirty="0">
                <a:solidFill>
                  <a:schemeClr val="bg1"/>
                </a:solidFill>
              </a:rPr>
              <a:t> </a:t>
            </a:r>
            <a:r>
              <a:rPr lang="ru-RU" dirty="0" err="1">
                <a:solidFill>
                  <a:schemeClr val="bg1"/>
                </a:solidFill>
              </a:rPr>
              <a:t>клас</a:t>
            </a:r>
            <a:r>
              <a:rPr lang="ru-RU" dirty="0">
                <a:solidFill>
                  <a:schemeClr val="bg1"/>
                </a:solidFill>
              </a:rPr>
              <a:t> в </a:t>
            </a:r>
            <a:r>
              <a:rPr lang="ru-RU" dirty="0" err="1">
                <a:solidFill>
                  <a:schemeClr val="bg1"/>
                </a:solidFill>
              </a:rPr>
              <a:t>якості</a:t>
            </a:r>
            <a:r>
              <a:rPr lang="ru-RU" dirty="0">
                <a:solidFill>
                  <a:schemeClr val="bg1"/>
                </a:solidFill>
              </a:rPr>
              <a:t> параметра, </a:t>
            </a:r>
            <a:r>
              <a:rPr lang="ru-RU" dirty="0" err="1">
                <a:solidFill>
                  <a:schemeClr val="bg1"/>
                </a:solidFill>
              </a:rPr>
              <a:t>його</a:t>
            </a:r>
            <a:r>
              <a:rPr lang="ru-RU" dirty="0">
                <a:solidFill>
                  <a:schemeClr val="bg1"/>
                </a:solidFill>
              </a:rPr>
              <a:t> </a:t>
            </a:r>
            <a:r>
              <a:rPr lang="ru-RU" dirty="0" err="1">
                <a:solidFill>
                  <a:schemeClr val="bg1"/>
                </a:solidFill>
              </a:rPr>
              <a:t>прийнято</a:t>
            </a:r>
            <a:r>
              <a:rPr lang="ru-RU" dirty="0">
                <a:solidFill>
                  <a:schemeClr val="bg1"/>
                </a:solidFill>
              </a:rPr>
              <a:t> </a:t>
            </a:r>
            <a:r>
              <a:rPr lang="ru-RU" dirty="0" err="1">
                <a:solidFill>
                  <a:schemeClr val="bg1"/>
                </a:solidFill>
              </a:rPr>
              <a:t>позначати</a:t>
            </a:r>
            <a:r>
              <a:rPr lang="ru-RU" dirty="0">
                <a:solidFill>
                  <a:schemeClr val="bg1"/>
                </a:solidFill>
              </a:rPr>
              <a:t> як </a:t>
            </a:r>
            <a:r>
              <a:rPr lang="ru-RU" dirty="0" err="1">
                <a:solidFill>
                  <a:schemeClr val="bg1"/>
                </a:solidFill>
              </a:rPr>
              <a:t>cls</a:t>
            </a:r>
            <a:r>
              <a:rPr lang="ru-RU" dirty="0">
                <a:solidFill>
                  <a:schemeClr val="bg1"/>
                </a:solidFill>
              </a:rPr>
              <a:t>. </a:t>
            </a:r>
            <a:r>
              <a:rPr lang="ru-RU" dirty="0" err="1">
                <a:solidFill>
                  <a:schemeClr val="bg1"/>
                </a:solidFill>
              </a:rPr>
              <a:t>Він</a:t>
            </a:r>
            <a:r>
              <a:rPr lang="ru-RU" dirty="0">
                <a:solidFill>
                  <a:schemeClr val="bg1"/>
                </a:solidFill>
              </a:rPr>
              <a:t> </a:t>
            </a:r>
            <a:r>
              <a:rPr lang="ru-RU" dirty="0" err="1">
                <a:solidFill>
                  <a:schemeClr val="bg1"/>
                </a:solidFill>
              </a:rPr>
              <a:t>вказує</a:t>
            </a:r>
            <a:r>
              <a:rPr lang="ru-RU" dirty="0">
                <a:solidFill>
                  <a:schemeClr val="bg1"/>
                </a:solidFill>
              </a:rPr>
              <a:t> на </a:t>
            </a:r>
            <a:r>
              <a:rPr lang="ru-RU" dirty="0" err="1">
                <a:solidFill>
                  <a:schemeClr val="bg1"/>
                </a:solidFill>
              </a:rPr>
              <a:t>клас</a:t>
            </a:r>
            <a:r>
              <a:rPr lang="ru-RU" dirty="0">
                <a:solidFill>
                  <a:schemeClr val="bg1"/>
                </a:solidFill>
              </a:rPr>
              <a:t>, а не на </a:t>
            </a:r>
            <a:r>
              <a:rPr lang="ru-RU" dirty="0" err="1">
                <a:solidFill>
                  <a:schemeClr val="bg1"/>
                </a:solidFill>
              </a:rPr>
              <a:t>об'єкт</a:t>
            </a:r>
            <a:r>
              <a:rPr lang="ru-RU" dirty="0">
                <a:solidFill>
                  <a:schemeClr val="bg1"/>
                </a:solidFill>
              </a:rPr>
              <a:t> </a:t>
            </a:r>
            <a:r>
              <a:rPr lang="ru-RU" dirty="0" err="1">
                <a:solidFill>
                  <a:schemeClr val="bg1"/>
                </a:solidFill>
              </a:rPr>
              <a:t>цього</a:t>
            </a:r>
            <a:r>
              <a:rPr lang="ru-RU" dirty="0">
                <a:solidFill>
                  <a:schemeClr val="bg1"/>
                </a:solidFill>
              </a:rPr>
              <a:t> </a:t>
            </a:r>
            <a:r>
              <a:rPr lang="ru-RU" dirty="0" err="1">
                <a:solidFill>
                  <a:schemeClr val="bg1"/>
                </a:solidFill>
              </a:rPr>
              <a:t>класу</a:t>
            </a:r>
            <a:r>
              <a:rPr lang="ru-RU" dirty="0">
                <a:solidFill>
                  <a:schemeClr val="bg1"/>
                </a:solidFill>
              </a:rPr>
              <a:t>. При </a:t>
            </a:r>
            <a:r>
              <a:rPr lang="ru-RU" dirty="0" err="1">
                <a:solidFill>
                  <a:schemeClr val="bg1"/>
                </a:solidFill>
              </a:rPr>
              <a:t>декларації</a:t>
            </a:r>
            <a:r>
              <a:rPr lang="ru-RU" dirty="0">
                <a:solidFill>
                  <a:schemeClr val="bg1"/>
                </a:solidFill>
              </a:rPr>
              <a:t> </a:t>
            </a:r>
            <a:r>
              <a:rPr lang="ru-RU" dirty="0" err="1">
                <a:solidFill>
                  <a:schemeClr val="bg1"/>
                </a:solidFill>
              </a:rPr>
              <a:t>методів</a:t>
            </a:r>
            <a:r>
              <a:rPr lang="ru-RU" dirty="0">
                <a:solidFill>
                  <a:schemeClr val="bg1"/>
                </a:solidFill>
              </a:rPr>
              <a:t> </a:t>
            </a:r>
            <a:r>
              <a:rPr lang="ru-RU" dirty="0" err="1">
                <a:solidFill>
                  <a:schemeClr val="bg1"/>
                </a:solidFill>
              </a:rPr>
              <a:t>цього</a:t>
            </a:r>
            <a:r>
              <a:rPr lang="ru-RU" dirty="0">
                <a:solidFill>
                  <a:schemeClr val="bg1"/>
                </a:solidFill>
              </a:rPr>
              <a:t> виду </a:t>
            </a:r>
            <a:r>
              <a:rPr lang="ru-RU" dirty="0" err="1">
                <a:solidFill>
                  <a:schemeClr val="bg1"/>
                </a:solidFill>
              </a:rPr>
              <a:t>використовують</a:t>
            </a:r>
            <a:r>
              <a:rPr lang="ru-RU" dirty="0">
                <a:solidFill>
                  <a:schemeClr val="bg1"/>
                </a:solidFill>
              </a:rPr>
              <a:t> декоратор </a:t>
            </a:r>
            <a:r>
              <a:rPr lang="ru-RU" dirty="0" err="1">
                <a:solidFill>
                  <a:schemeClr val="bg1"/>
                </a:solidFill>
              </a:rPr>
              <a:t>classmethod</a:t>
            </a:r>
            <a:r>
              <a:rPr lang="ru-RU" dirty="0">
                <a:solidFill>
                  <a:schemeClr val="bg1"/>
                </a:solidFill>
              </a:rPr>
              <a:t>. </a:t>
            </a:r>
            <a:r>
              <a:rPr lang="ru-RU" dirty="0" err="1">
                <a:solidFill>
                  <a:schemeClr val="bg1"/>
                </a:solidFill>
              </a:rPr>
              <a:t>Методи</a:t>
            </a:r>
            <a:r>
              <a:rPr lang="ru-RU" dirty="0">
                <a:solidFill>
                  <a:schemeClr val="bg1"/>
                </a:solidFill>
              </a:rPr>
              <a:t> </a:t>
            </a:r>
            <a:r>
              <a:rPr lang="ru-RU" dirty="0" err="1">
                <a:solidFill>
                  <a:schemeClr val="bg1"/>
                </a:solidFill>
              </a:rPr>
              <a:t>класу</a:t>
            </a:r>
            <a:r>
              <a:rPr lang="ru-RU" dirty="0">
                <a:solidFill>
                  <a:schemeClr val="bg1"/>
                </a:solidFill>
              </a:rPr>
              <a:t> </a:t>
            </a:r>
            <a:r>
              <a:rPr lang="ru-RU" dirty="0" err="1">
                <a:solidFill>
                  <a:schemeClr val="bg1"/>
                </a:solidFill>
              </a:rPr>
              <a:t>прив'язані</a:t>
            </a:r>
            <a:r>
              <a:rPr lang="ru-RU" dirty="0">
                <a:solidFill>
                  <a:schemeClr val="bg1"/>
                </a:solidFill>
              </a:rPr>
              <a:t> до самого </a:t>
            </a:r>
            <a:r>
              <a:rPr lang="ru-RU" dirty="0" err="1">
                <a:solidFill>
                  <a:schemeClr val="bg1"/>
                </a:solidFill>
              </a:rPr>
              <a:t>класу</a:t>
            </a:r>
            <a:r>
              <a:rPr lang="ru-RU" dirty="0">
                <a:solidFill>
                  <a:schemeClr val="bg1"/>
                </a:solidFill>
              </a:rPr>
              <a:t>, а не </a:t>
            </a:r>
            <a:r>
              <a:rPr lang="ru-RU" dirty="0" err="1">
                <a:solidFill>
                  <a:schemeClr val="bg1"/>
                </a:solidFill>
              </a:rPr>
              <a:t>його</a:t>
            </a:r>
            <a:r>
              <a:rPr lang="ru-RU" dirty="0">
                <a:solidFill>
                  <a:schemeClr val="bg1"/>
                </a:solidFill>
              </a:rPr>
              <a:t> </a:t>
            </a:r>
            <a:r>
              <a:rPr lang="ru-RU" dirty="0" err="1">
                <a:solidFill>
                  <a:schemeClr val="bg1"/>
                </a:solidFill>
              </a:rPr>
              <a:t>екземпляра</a:t>
            </a:r>
            <a:r>
              <a:rPr lang="ru-RU" dirty="0">
                <a:solidFill>
                  <a:schemeClr val="bg1"/>
                </a:solidFill>
              </a:rPr>
              <a:t>. Вони </a:t>
            </a:r>
            <a:r>
              <a:rPr lang="ru-RU" dirty="0" err="1">
                <a:solidFill>
                  <a:schemeClr val="bg1"/>
                </a:solidFill>
              </a:rPr>
              <a:t>можуть</a:t>
            </a:r>
            <a:r>
              <a:rPr lang="ru-RU" dirty="0">
                <a:solidFill>
                  <a:schemeClr val="bg1"/>
                </a:solidFill>
              </a:rPr>
              <a:t> </a:t>
            </a:r>
            <a:r>
              <a:rPr lang="ru-RU" dirty="0" err="1">
                <a:solidFill>
                  <a:schemeClr val="bg1"/>
                </a:solidFill>
              </a:rPr>
              <a:t>міняти</a:t>
            </a:r>
            <a:r>
              <a:rPr lang="ru-RU" dirty="0">
                <a:solidFill>
                  <a:schemeClr val="bg1"/>
                </a:solidFill>
              </a:rPr>
              <a:t> стан </a:t>
            </a:r>
            <a:r>
              <a:rPr lang="ru-RU" dirty="0" err="1">
                <a:solidFill>
                  <a:schemeClr val="bg1"/>
                </a:solidFill>
              </a:rPr>
              <a:t>класа</a:t>
            </a:r>
            <a:r>
              <a:rPr lang="ru-RU" dirty="0">
                <a:solidFill>
                  <a:schemeClr val="bg1"/>
                </a:solidFill>
              </a:rPr>
              <a:t>, </a:t>
            </a:r>
            <a:r>
              <a:rPr lang="ru-RU" dirty="0" err="1">
                <a:solidFill>
                  <a:schemeClr val="bg1"/>
                </a:solidFill>
              </a:rPr>
              <a:t>що</a:t>
            </a:r>
            <a:r>
              <a:rPr lang="ru-RU" dirty="0">
                <a:solidFill>
                  <a:schemeClr val="bg1"/>
                </a:solidFill>
              </a:rPr>
              <a:t> </a:t>
            </a:r>
            <a:r>
              <a:rPr lang="ru-RU" dirty="0" err="1">
                <a:solidFill>
                  <a:schemeClr val="bg1"/>
                </a:solidFill>
              </a:rPr>
              <a:t>відобразиться</a:t>
            </a:r>
            <a:r>
              <a:rPr lang="ru-RU" dirty="0">
                <a:solidFill>
                  <a:schemeClr val="bg1"/>
                </a:solidFill>
              </a:rPr>
              <a:t> на </a:t>
            </a:r>
            <a:r>
              <a:rPr lang="ru-RU" dirty="0" err="1">
                <a:solidFill>
                  <a:schemeClr val="bg1"/>
                </a:solidFill>
              </a:rPr>
              <a:t>усіх</a:t>
            </a:r>
            <a:r>
              <a:rPr lang="ru-RU" dirty="0">
                <a:solidFill>
                  <a:schemeClr val="bg1"/>
                </a:solidFill>
              </a:rPr>
              <a:t> </a:t>
            </a:r>
            <a:r>
              <a:rPr lang="ru-RU" dirty="0" err="1">
                <a:solidFill>
                  <a:schemeClr val="bg1"/>
                </a:solidFill>
              </a:rPr>
              <a:t>об'єктах</a:t>
            </a:r>
            <a:r>
              <a:rPr lang="ru-RU" dirty="0">
                <a:solidFill>
                  <a:schemeClr val="bg1"/>
                </a:solidFill>
              </a:rPr>
              <a:t> </a:t>
            </a:r>
            <a:r>
              <a:rPr lang="ru-RU" dirty="0" err="1">
                <a:solidFill>
                  <a:schemeClr val="bg1"/>
                </a:solidFill>
              </a:rPr>
              <a:t>цього</a:t>
            </a:r>
            <a:r>
              <a:rPr lang="ru-RU" dirty="0">
                <a:solidFill>
                  <a:schemeClr val="bg1"/>
                </a:solidFill>
              </a:rPr>
              <a:t> </a:t>
            </a:r>
            <a:r>
              <a:rPr lang="ru-RU" dirty="0" err="1">
                <a:solidFill>
                  <a:schemeClr val="bg1"/>
                </a:solidFill>
              </a:rPr>
              <a:t>класу</a:t>
            </a:r>
            <a:r>
              <a:rPr lang="ru-RU" dirty="0">
                <a:solidFill>
                  <a:schemeClr val="bg1"/>
                </a:solidFill>
              </a:rPr>
              <a:t>, але не </a:t>
            </a:r>
            <a:r>
              <a:rPr lang="ru-RU" dirty="0" err="1">
                <a:solidFill>
                  <a:schemeClr val="bg1"/>
                </a:solidFill>
              </a:rPr>
              <a:t>можуть</a:t>
            </a:r>
            <a:r>
              <a:rPr lang="ru-RU" dirty="0">
                <a:solidFill>
                  <a:schemeClr val="bg1"/>
                </a:solidFill>
              </a:rPr>
              <a:t> </a:t>
            </a:r>
            <a:r>
              <a:rPr lang="ru-RU" dirty="0" err="1">
                <a:solidFill>
                  <a:schemeClr val="bg1"/>
                </a:solidFill>
              </a:rPr>
              <a:t>міняти</a:t>
            </a:r>
            <a:r>
              <a:rPr lang="ru-RU" dirty="0">
                <a:solidFill>
                  <a:schemeClr val="bg1"/>
                </a:solidFill>
              </a:rPr>
              <a:t> </a:t>
            </a:r>
            <a:r>
              <a:rPr lang="ru-RU" dirty="0" err="1">
                <a:solidFill>
                  <a:schemeClr val="bg1"/>
                </a:solidFill>
              </a:rPr>
              <a:t>конкретний</a:t>
            </a:r>
            <a:r>
              <a:rPr lang="ru-RU" dirty="0">
                <a:solidFill>
                  <a:schemeClr val="bg1"/>
                </a:solidFill>
              </a:rPr>
              <a:t> </a:t>
            </a:r>
            <a:r>
              <a:rPr lang="ru-RU" dirty="0" err="1">
                <a:solidFill>
                  <a:schemeClr val="bg1"/>
                </a:solidFill>
              </a:rPr>
              <a:t>об`єкт</a:t>
            </a:r>
            <a:r>
              <a:rPr lang="ru-RU" dirty="0">
                <a:solidFill>
                  <a:schemeClr val="bg1"/>
                </a:solidFill>
              </a:rPr>
              <a:t>. </a:t>
            </a:r>
            <a:endParaRPr lang="en-US" dirty="0" smtClean="0">
              <a:solidFill>
                <a:schemeClr val="bg1"/>
              </a:solidFill>
            </a:endParaRPr>
          </a:p>
          <a:p>
            <a:pPr marL="0" indent="457200">
              <a:lnSpc>
                <a:spcPct val="100000"/>
              </a:lnSpc>
              <a:spcBef>
                <a:spcPts val="0"/>
              </a:spcBef>
              <a:buNone/>
            </a:pPr>
            <a:r>
              <a:rPr lang="en-US" dirty="0">
                <a:solidFill>
                  <a:schemeClr val="bg1"/>
                </a:solidFill>
              </a:rPr>
              <a:t>class </a:t>
            </a:r>
            <a:r>
              <a:rPr lang="en-US" dirty="0" err="1">
                <a:solidFill>
                  <a:schemeClr val="bg1"/>
                </a:solidFill>
              </a:rPr>
              <a:t>MyClass</a:t>
            </a:r>
            <a:r>
              <a:rPr lang="en-US" dirty="0">
                <a:solidFill>
                  <a:schemeClr val="bg1"/>
                </a:solidFill>
              </a:rPr>
              <a:t>: </a:t>
            </a:r>
            <a:endParaRPr lang="uk-UA" dirty="0" smtClean="0">
              <a:solidFill>
                <a:schemeClr val="bg1"/>
              </a:solidFill>
            </a:endParaRPr>
          </a:p>
          <a:p>
            <a:pPr marL="0" indent="457200">
              <a:lnSpc>
                <a:spcPct val="100000"/>
              </a:lnSpc>
              <a:spcBef>
                <a:spcPts val="0"/>
              </a:spcBef>
              <a:buNone/>
            </a:pPr>
            <a:r>
              <a:rPr lang="uk-UA" dirty="0" smtClean="0">
                <a:solidFill>
                  <a:schemeClr val="bg1"/>
                </a:solidFill>
              </a:rPr>
              <a:t>   </a:t>
            </a:r>
            <a:r>
              <a:rPr lang="en-US" dirty="0" err="1" smtClean="0">
                <a:solidFill>
                  <a:schemeClr val="bg1"/>
                </a:solidFill>
              </a:rPr>
              <a:t>def</a:t>
            </a:r>
            <a:r>
              <a:rPr lang="en-US" dirty="0" smtClean="0">
                <a:solidFill>
                  <a:schemeClr val="bg1"/>
                </a:solidFill>
              </a:rPr>
              <a:t> </a:t>
            </a:r>
            <a:r>
              <a:rPr lang="en-US" dirty="0" err="1">
                <a:solidFill>
                  <a:schemeClr val="bg1"/>
                </a:solidFill>
              </a:rPr>
              <a:t>instance_method</a:t>
            </a:r>
            <a:r>
              <a:rPr lang="en-US" dirty="0">
                <a:solidFill>
                  <a:schemeClr val="bg1"/>
                </a:solidFill>
              </a:rPr>
              <a:t>(self): </a:t>
            </a:r>
            <a:endParaRPr lang="uk-UA" dirty="0" smtClean="0">
              <a:solidFill>
                <a:schemeClr val="bg1"/>
              </a:solidFill>
            </a:endParaRPr>
          </a:p>
          <a:p>
            <a:pPr marL="0" indent="457200">
              <a:lnSpc>
                <a:spcPct val="100000"/>
              </a:lnSpc>
              <a:spcBef>
                <a:spcPts val="0"/>
              </a:spcBef>
              <a:buNone/>
            </a:pPr>
            <a:r>
              <a:rPr lang="uk-UA" dirty="0" smtClean="0">
                <a:solidFill>
                  <a:schemeClr val="bg1"/>
                </a:solidFill>
              </a:rPr>
              <a:t>         </a:t>
            </a:r>
            <a:r>
              <a:rPr lang="en-US" dirty="0" smtClean="0">
                <a:solidFill>
                  <a:schemeClr val="bg1"/>
                </a:solidFill>
              </a:rPr>
              <a:t>return </a:t>
            </a:r>
            <a:r>
              <a:rPr lang="uk-UA" dirty="0" smtClean="0">
                <a:solidFill>
                  <a:schemeClr val="bg1"/>
                </a:solidFill>
              </a:rPr>
              <a:t>(</a:t>
            </a:r>
            <a:r>
              <a:rPr lang="en-US" dirty="0" smtClean="0">
                <a:solidFill>
                  <a:schemeClr val="bg1"/>
                </a:solidFill>
              </a:rPr>
              <a:t>'instance </a:t>
            </a:r>
            <a:r>
              <a:rPr lang="en-US" dirty="0">
                <a:solidFill>
                  <a:schemeClr val="bg1"/>
                </a:solidFill>
              </a:rPr>
              <a:t>method called', </a:t>
            </a:r>
            <a:r>
              <a:rPr lang="en-US" dirty="0" smtClean="0">
                <a:solidFill>
                  <a:schemeClr val="bg1"/>
                </a:solidFill>
              </a:rPr>
              <a:t>self</a:t>
            </a:r>
            <a:r>
              <a:rPr lang="uk-UA" dirty="0" smtClean="0">
                <a:solidFill>
                  <a:schemeClr val="bg1"/>
                </a:solidFill>
              </a:rPr>
              <a:t>)</a:t>
            </a:r>
          </a:p>
          <a:p>
            <a:pPr marL="0" indent="457200">
              <a:lnSpc>
                <a:spcPct val="100000"/>
              </a:lnSpc>
              <a:spcBef>
                <a:spcPts val="0"/>
              </a:spcBef>
              <a:buNone/>
            </a:pPr>
            <a:r>
              <a:rPr lang="uk-UA" dirty="0" smtClean="0">
                <a:solidFill>
                  <a:schemeClr val="bg1"/>
                </a:solidFill>
              </a:rPr>
              <a:t> </a:t>
            </a:r>
            <a:r>
              <a:rPr lang="en-US" dirty="0" smtClean="0">
                <a:solidFill>
                  <a:schemeClr val="bg1"/>
                </a:solidFill>
              </a:rPr>
              <a:t> </a:t>
            </a:r>
            <a:r>
              <a:rPr lang="en-US" b="1" dirty="0">
                <a:solidFill>
                  <a:schemeClr val="bg1"/>
                </a:solidFill>
              </a:rPr>
              <a:t>@</a:t>
            </a:r>
            <a:r>
              <a:rPr lang="en-US" b="1" dirty="0" err="1">
                <a:solidFill>
                  <a:schemeClr val="bg1"/>
                </a:solidFill>
              </a:rPr>
              <a:t>classmethod</a:t>
            </a:r>
            <a:r>
              <a:rPr lang="en-US" b="1" dirty="0">
                <a:solidFill>
                  <a:schemeClr val="bg1"/>
                </a:solidFill>
              </a:rPr>
              <a:t> </a:t>
            </a:r>
            <a:endParaRPr lang="uk-UA" b="1" dirty="0" smtClean="0">
              <a:solidFill>
                <a:schemeClr val="bg1"/>
              </a:solidFill>
            </a:endParaRPr>
          </a:p>
          <a:p>
            <a:pPr marL="0" indent="457200">
              <a:lnSpc>
                <a:spcPct val="100000"/>
              </a:lnSpc>
              <a:spcBef>
                <a:spcPts val="0"/>
              </a:spcBef>
              <a:buNone/>
            </a:pPr>
            <a:r>
              <a:rPr lang="uk-UA" dirty="0">
                <a:solidFill>
                  <a:schemeClr val="bg1"/>
                </a:solidFill>
              </a:rPr>
              <a:t> </a:t>
            </a:r>
            <a:r>
              <a:rPr lang="uk-UA" dirty="0" smtClean="0">
                <a:solidFill>
                  <a:schemeClr val="bg1"/>
                </a:solidFill>
              </a:rPr>
              <a:t>  </a:t>
            </a:r>
            <a:r>
              <a:rPr lang="en-US" dirty="0" err="1" smtClean="0">
                <a:solidFill>
                  <a:schemeClr val="bg1"/>
                </a:solidFill>
              </a:rPr>
              <a:t>def</a:t>
            </a:r>
            <a:r>
              <a:rPr lang="en-US" dirty="0" smtClean="0">
                <a:solidFill>
                  <a:schemeClr val="bg1"/>
                </a:solidFill>
              </a:rPr>
              <a:t> </a:t>
            </a:r>
            <a:r>
              <a:rPr lang="en-US" dirty="0" err="1">
                <a:solidFill>
                  <a:schemeClr val="bg1"/>
                </a:solidFill>
              </a:rPr>
              <a:t>class_method</a:t>
            </a:r>
            <a:r>
              <a:rPr lang="en-US" dirty="0">
                <a:solidFill>
                  <a:schemeClr val="bg1"/>
                </a:solidFill>
              </a:rPr>
              <a:t>(</a:t>
            </a:r>
            <a:r>
              <a:rPr lang="en-US" dirty="0" err="1">
                <a:solidFill>
                  <a:schemeClr val="bg1"/>
                </a:solidFill>
              </a:rPr>
              <a:t>cls</a:t>
            </a:r>
            <a:r>
              <a:rPr lang="en-US" dirty="0">
                <a:solidFill>
                  <a:schemeClr val="bg1"/>
                </a:solidFill>
              </a:rPr>
              <a:t>): </a:t>
            </a:r>
            <a:endParaRPr lang="uk-UA" dirty="0" smtClean="0">
              <a:solidFill>
                <a:schemeClr val="bg1"/>
              </a:solidFill>
            </a:endParaRPr>
          </a:p>
          <a:p>
            <a:pPr marL="0" indent="457200">
              <a:lnSpc>
                <a:spcPct val="100000"/>
              </a:lnSpc>
              <a:spcBef>
                <a:spcPts val="0"/>
              </a:spcBef>
              <a:buNone/>
            </a:pPr>
            <a:r>
              <a:rPr lang="uk-UA" dirty="0" smtClean="0">
                <a:solidFill>
                  <a:schemeClr val="bg1"/>
                </a:solidFill>
              </a:rPr>
              <a:t>         </a:t>
            </a:r>
            <a:r>
              <a:rPr lang="en-US" dirty="0" smtClean="0">
                <a:solidFill>
                  <a:schemeClr val="bg1"/>
                </a:solidFill>
              </a:rPr>
              <a:t>return </a:t>
            </a:r>
            <a:r>
              <a:rPr lang="uk-UA" dirty="0" smtClean="0">
                <a:solidFill>
                  <a:schemeClr val="bg1"/>
                </a:solidFill>
              </a:rPr>
              <a:t>(</a:t>
            </a:r>
            <a:r>
              <a:rPr lang="en-US" dirty="0" smtClean="0">
                <a:solidFill>
                  <a:schemeClr val="bg1"/>
                </a:solidFill>
              </a:rPr>
              <a:t>'class </a:t>
            </a:r>
            <a:r>
              <a:rPr lang="en-US" dirty="0">
                <a:solidFill>
                  <a:schemeClr val="bg1"/>
                </a:solidFill>
              </a:rPr>
              <a:t>method called', </a:t>
            </a:r>
            <a:r>
              <a:rPr lang="en-US" dirty="0" err="1" smtClean="0">
                <a:solidFill>
                  <a:schemeClr val="bg1"/>
                </a:solidFill>
              </a:rPr>
              <a:t>cls</a:t>
            </a:r>
            <a:r>
              <a:rPr lang="uk-UA" dirty="0" smtClean="0">
                <a:solidFill>
                  <a:schemeClr val="bg1"/>
                </a:solidFill>
              </a:rPr>
              <a:t>)</a:t>
            </a:r>
            <a:r>
              <a:rPr lang="en-US" dirty="0" smtClean="0">
                <a:solidFill>
                  <a:schemeClr val="bg1"/>
                </a:solidFill>
              </a:rPr>
              <a:t> </a:t>
            </a:r>
            <a:endParaRPr lang="uk-UA" dirty="0" smtClean="0">
              <a:solidFill>
                <a:schemeClr val="bg1"/>
              </a:solidFill>
            </a:endParaRPr>
          </a:p>
          <a:p>
            <a:pPr marL="0" indent="457200">
              <a:lnSpc>
                <a:spcPct val="100000"/>
              </a:lnSpc>
              <a:spcBef>
                <a:spcPts val="0"/>
              </a:spcBef>
              <a:buNone/>
            </a:pPr>
            <a:r>
              <a:rPr lang="en-US" dirty="0" err="1" smtClean="0">
                <a:solidFill>
                  <a:schemeClr val="bg1"/>
                </a:solidFill>
              </a:rPr>
              <a:t>obj</a:t>
            </a:r>
            <a:r>
              <a:rPr lang="en-US" dirty="0" smtClean="0">
                <a:solidFill>
                  <a:schemeClr val="bg1"/>
                </a:solidFill>
              </a:rPr>
              <a:t> </a:t>
            </a:r>
            <a:r>
              <a:rPr lang="en-US" dirty="0">
                <a:solidFill>
                  <a:schemeClr val="bg1"/>
                </a:solidFill>
              </a:rPr>
              <a:t>= </a:t>
            </a:r>
            <a:r>
              <a:rPr lang="en-US" dirty="0" err="1">
                <a:solidFill>
                  <a:schemeClr val="bg1"/>
                </a:solidFill>
              </a:rPr>
              <a:t>MyClass</a:t>
            </a:r>
            <a:r>
              <a:rPr lang="en-US" dirty="0" smtClean="0">
                <a:solidFill>
                  <a:schemeClr val="bg1"/>
                </a:solidFill>
              </a:rPr>
              <a:t>()</a:t>
            </a:r>
          </a:p>
          <a:p>
            <a:pPr marL="0" indent="457200">
              <a:lnSpc>
                <a:spcPct val="100000"/>
              </a:lnSpc>
              <a:spcBef>
                <a:spcPts val="0"/>
              </a:spcBef>
              <a:buNone/>
            </a:pPr>
            <a:r>
              <a:rPr lang="uk-UA" sz="1800" dirty="0" smtClean="0">
                <a:solidFill>
                  <a:schemeClr val="bg1"/>
                </a:solidFill>
              </a:rPr>
              <a:t>Викликаємо метод </a:t>
            </a:r>
            <a:r>
              <a:rPr lang="uk-UA" sz="1800" dirty="0">
                <a:solidFill>
                  <a:schemeClr val="bg1"/>
                </a:solidFill>
              </a:rPr>
              <a:t>класу</a:t>
            </a:r>
            <a:r>
              <a:rPr lang="uk-UA" dirty="0">
                <a:solidFill>
                  <a:schemeClr val="bg1"/>
                </a:solidFill>
              </a:rPr>
              <a:t>: </a:t>
            </a:r>
            <a:endParaRPr lang="uk-UA" dirty="0" smtClean="0">
              <a:solidFill>
                <a:schemeClr val="bg1"/>
              </a:solidFill>
            </a:endParaRPr>
          </a:p>
          <a:p>
            <a:pPr marL="0" indent="457200">
              <a:lnSpc>
                <a:spcPct val="100000"/>
              </a:lnSpc>
              <a:spcBef>
                <a:spcPts val="0"/>
              </a:spcBef>
              <a:buNone/>
            </a:pPr>
            <a:r>
              <a:rPr lang="en-US" dirty="0" smtClean="0">
                <a:solidFill>
                  <a:schemeClr val="bg1"/>
                </a:solidFill>
              </a:rPr>
              <a:t>print(</a:t>
            </a:r>
            <a:r>
              <a:rPr lang="en-US" dirty="0" err="1" smtClean="0">
                <a:solidFill>
                  <a:schemeClr val="bg1"/>
                </a:solidFill>
              </a:rPr>
              <a:t>obj.class_method</a:t>
            </a:r>
            <a:r>
              <a:rPr lang="en-US" dirty="0">
                <a:solidFill>
                  <a:schemeClr val="bg1"/>
                </a:solidFill>
              </a:rPr>
              <a:t>())</a:t>
            </a:r>
            <a:endParaRPr lang="uk-UA" dirty="0">
              <a:solidFill>
                <a:schemeClr val="bg1"/>
              </a:solidFill>
            </a:endParaRPr>
          </a:p>
        </p:txBody>
      </p:sp>
    </p:spTree>
    <p:extLst>
      <p:ext uri="{BB962C8B-B14F-4D97-AF65-F5344CB8AC3E}">
        <p14:creationId xmlns:p14="http://schemas.microsoft.com/office/powerpoint/2010/main" val="26006379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468630" y="468630"/>
            <a:ext cx="11361420" cy="6309360"/>
          </a:xfrm>
        </p:spPr>
        <p:txBody>
          <a:bodyPr>
            <a:normAutofit fontScale="92500" lnSpcReduction="20000"/>
          </a:bodyPr>
          <a:lstStyle/>
          <a:p>
            <a:pPr marL="0" indent="0" algn="ctr">
              <a:buNone/>
            </a:pPr>
            <a:r>
              <a:rPr lang="ru-RU" dirty="0" err="1">
                <a:solidFill>
                  <a:schemeClr val="bg1"/>
                </a:solidFill>
              </a:rPr>
              <a:t>Статичні</a:t>
            </a:r>
            <a:r>
              <a:rPr lang="ru-RU" dirty="0">
                <a:solidFill>
                  <a:schemeClr val="bg1"/>
                </a:solidFill>
              </a:rPr>
              <a:t> </a:t>
            </a:r>
            <a:r>
              <a:rPr lang="ru-RU" dirty="0" err="1">
                <a:solidFill>
                  <a:schemeClr val="bg1"/>
                </a:solidFill>
              </a:rPr>
              <a:t>методи</a:t>
            </a:r>
            <a:r>
              <a:rPr lang="ru-RU" dirty="0">
                <a:solidFill>
                  <a:schemeClr val="bg1"/>
                </a:solidFill>
              </a:rPr>
              <a:t> </a:t>
            </a:r>
            <a:endParaRPr lang="en-US" dirty="0" smtClean="0">
              <a:solidFill>
                <a:schemeClr val="bg1"/>
              </a:solidFill>
            </a:endParaRPr>
          </a:p>
          <a:p>
            <a:pPr marL="0" indent="0">
              <a:buNone/>
            </a:pPr>
            <a:r>
              <a:rPr lang="ru-RU" dirty="0" smtClean="0">
                <a:solidFill>
                  <a:schemeClr val="bg1"/>
                </a:solidFill>
              </a:rPr>
              <a:t>	</a:t>
            </a:r>
            <a:r>
              <a:rPr lang="ru-RU" dirty="0" err="1" smtClean="0">
                <a:solidFill>
                  <a:schemeClr val="bg1"/>
                </a:solidFill>
              </a:rPr>
              <a:t>Статичні</a:t>
            </a:r>
            <a:r>
              <a:rPr lang="ru-RU" dirty="0" smtClean="0">
                <a:solidFill>
                  <a:schemeClr val="bg1"/>
                </a:solidFill>
              </a:rPr>
              <a:t> </a:t>
            </a:r>
            <a:r>
              <a:rPr lang="ru-RU" dirty="0" err="1">
                <a:solidFill>
                  <a:schemeClr val="bg1"/>
                </a:solidFill>
              </a:rPr>
              <a:t>методи</a:t>
            </a:r>
            <a:r>
              <a:rPr lang="ru-RU" dirty="0">
                <a:solidFill>
                  <a:schemeClr val="bg1"/>
                </a:solidFill>
              </a:rPr>
              <a:t> </a:t>
            </a:r>
            <a:r>
              <a:rPr lang="ru-RU" dirty="0" err="1">
                <a:solidFill>
                  <a:schemeClr val="bg1"/>
                </a:solidFill>
              </a:rPr>
              <a:t>декларуються</a:t>
            </a:r>
            <a:r>
              <a:rPr lang="ru-RU" dirty="0">
                <a:solidFill>
                  <a:schemeClr val="bg1"/>
                </a:solidFill>
              </a:rPr>
              <a:t> за </a:t>
            </a:r>
            <a:r>
              <a:rPr lang="ru-RU" dirty="0" err="1">
                <a:solidFill>
                  <a:schemeClr val="bg1"/>
                </a:solidFill>
              </a:rPr>
              <a:t>допомогою</a:t>
            </a:r>
            <a:r>
              <a:rPr lang="ru-RU" dirty="0">
                <a:solidFill>
                  <a:schemeClr val="bg1"/>
                </a:solidFill>
              </a:rPr>
              <a:t> декоратора </a:t>
            </a:r>
            <a:r>
              <a:rPr lang="ru-RU" dirty="0" err="1">
                <a:solidFill>
                  <a:schemeClr val="bg1"/>
                </a:solidFill>
              </a:rPr>
              <a:t>staticmethod</a:t>
            </a:r>
            <a:r>
              <a:rPr lang="ru-RU" dirty="0">
                <a:solidFill>
                  <a:schemeClr val="bg1"/>
                </a:solidFill>
              </a:rPr>
              <a:t>. </a:t>
            </a:r>
            <a:r>
              <a:rPr lang="ru-RU" dirty="0" err="1">
                <a:solidFill>
                  <a:schemeClr val="bg1"/>
                </a:solidFill>
              </a:rPr>
              <a:t>Їм</a:t>
            </a:r>
            <a:r>
              <a:rPr lang="ru-RU" dirty="0">
                <a:solidFill>
                  <a:schemeClr val="bg1"/>
                </a:solidFill>
              </a:rPr>
              <a:t> не </a:t>
            </a:r>
            <a:r>
              <a:rPr lang="ru-RU" dirty="0" err="1">
                <a:solidFill>
                  <a:schemeClr val="bg1"/>
                </a:solidFill>
              </a:rPr>
              <a:t>потрібно</a:t>
            </a:r>
            <a:r>
              <a:rPr lang="ru-RU" dirty="0">
                <a:solidFill>
                  <a:schemeClr val="bg1"/>
                </a:solidFill>
              </a:rPr>
              <a:t> </a:t>
            </a:r>
            <a:r>
              <a:rPr lang="ru-RU" dirty="0" err="1">
                <a:solidFill>
                  <a:schemeClr val="bg1"/>
                </a:solidFill>
              </a:rPr>
              <a:t>певного</a:t>
            </a:r>
            <a:r>
              <a:rPr lang="ru-RU" dirty="0">
                <a:solidFill>
                  <a:schemeClr val="bg1"/>
                </a:solidFill>
              </a:rPr>
              <a:t> </a:t>
            </a:r>
            <a:r>
              <a:rPr lang="ru-RU" dirty="0" err="1">
                <a:solidFill>
                  <a:schemeClr val="bg1"/>
                </a:solidFill>
              </a:rPr>
              <a:t>першого</a:t>
            </a:r>
            <a:r>
              <a:rPr lang="ru-RU" dirty="0">
                <a:solidFill>
                  <a:schemeClr val="bg1"/>
                </a:solidFill>
              </a:rPr>
              <a:t> аргумента (</a:t>
            </a:r>
            <a:r>
              <a:rPr lang="ru-RU" dirty="0" err="1">
                <a:solidFill>
                  <a:schemeClr val="bg1"/>
                </a:solidFill>
              </a:rPr>
              <a:t>ні</a:t>
            </a:r>
            <a:r>
              <a:rPr lang="ru-RU" dirty="0">
                <a:solidFill>
                  <a:schemeClr val="bg1"/>
                </a:solidFill>
              </a:rPr>
              <a:t> </a:t>
            </a:r>
            <a:r>
              <a:rPr lang="ru-RU" dirty="0" err="1">
                <a:solidFill>
                  <a:schemeClr val="bg1"/>
                </a:solidFill>
              </a:rPr>
              <a:t>self</a:t>
            </a:r>
            <a:r>
              <a:rPr lang="ru-RU" dirty="0">
                <a:solidFill>
                  <a:schemeClr val="bg1"/>
                </a:solidFill>
              </a:rPr>
              <a:t>, </a:t>
            </a:r>
            <a:r>
              <a:rPr lang="ru-RU" dirty="0" err="1">
                <a:solidFill>
                  <a:schemeClr val="bg1"/>
                </a:solidFill>
              </a:rPr>
              <a:t>ні</a:t>
            </a:r>
            <a:r>
              <a:rPr lang="ru-RU" dirty="0">
                <a:solidFill>
                  <a:schemeClr val="bg1"/>
                </a:solidFill>
              </a:rPr>
              <a:t> </a:t>
            </a:r>
            <a:r>
              <a:rPr lang="ru-RU" dirty="0" err="1">
                <a:solidFill>
                  <a:schemeClr val="bg1"/>
                </a:solidFill>
              </a:rPr>
              <a:t>cls</a:t>
            </a:r>
            <a:r>
              <a:rPr lang="ru-RU" dirty="0">
                <a:solidFill>
                  <a:schemeClr val="bg1"/>
                </a:solidFill>
              </a:rPr>
              <a:t>). </a:t>
            </a:r>
            <a:r>
              <a:rPr lang="ru-RU" dirty="0" err="1">
                <a:solidFill>
                  <a:schemeClr val="bg1"/>
                </a:solidFill>
              </a:rPr>
              <a:t>Їх</a:t>
            </a:r>
            <a:r>
              <a:rPr lang="ru-RU" dirty="0">
                <a:solidFill>
                  <a:schemeClr val="bg1"/>
                </a:solidFill>
              </a:rPr>
              <a:t> </a:t>
            </a:r>
            <a:r>
              <a:rPr lang="ru-RU" dirty="0" err="1">
                <a:solidFill>
                  <a:schemeClr val="bg1"/>
                </a:solidFill>
              </a:rPr>
              <a:t>можна</a:t>
            </a:r>
            <a:r>
              <a:rPr lang="ru-RU" dirty="0">
                <a:solidFill>
                  <a:schemeClr val="bg1"/>
                </a:solidFill>
              </a:rPr>
              <a:t> </a:t>
            </a:r>
            <a:r>
              <a:rPr lang="ru-RU" dirty="0" err="1">
                <a:solidFill>
                  <a:schemeClr val="bg1"/>
                </a:solidFill>
              </a:rPr>
              <a:t>сприймати</a:t>
            </a:r>
            <a:r>
              <a:rPr lang="ru-RU" dirty="0">
                <a:solidFill>
                  <a:schemeClr val="bg1"/>
                </a:solidFill>
              </a:rPr>
              <a:t> як </a:t>
            </a:r>
            <a:r>
              <a:rPr lang="ru-RU" dirty="0" err="1">
                <a:solidFill>
                  <a:schemeClr val="bg1"/>
                </a:solidFill>
              </a:rPr>
              <a:t>методи</a:t>
            </a:r>
            <a:r>
              <a:rPr lang="ru-RU" dirty="0">
                <a:solidFill>
                  <a:schemeClr val="bg1"/>
                </a:solidFill>
              </a:rPr>
              <a:t>, </a:t>
            </a:r>
            <a:r>
              <a:rPr lang="ru-RU" dirty="0" err="1">
                <a:solidFill>
                  <a:schemeClr val="bg1"/>
                </a:solidFill>
              </a:rPr>
              <a:t>які</a:t>
            </a:r>
            <a:r>
              <a:rPr lang="ru-RU" dirty="0">
                <a:solidFill>
                  <a:schemeClr val="bg1"/>
                </a:solidFill>
              </a:rPr>
              <a:t> "не </a:t>
            </a:r>
            <a:r>
              <a:rPr lang="ru-RU" dirty="0" err="1">
                <a:solidFill>
                  <a:schemeClr val="bg1"/>
                </a:solidFill>
              </a:rPr>
              <a:t>знають</a:t>
            </a:r>
            <a:r>
              <a:rPr lang="ru-RU" dirty="0">
                <a:solidFill>
                  <a:schemeClr val="bg1"/>
                </a:solidFill>
              </a:rPr>
              <a:t>, до </a:t>
            </a:r>
            <a:r>
              <a:rPr lang="ru-RU" dirty="0" err="1">
                <a:solidFill>
                  <a:schemeClr val="bg1"/>
                </a:solidFill>
              </a:rPr>
              <a:t>якого</a:t>
            </a:r>
            <a:r>
              <a:rPr lang="ru-RU" dirty="0">
                <a:solidFill>
                  <a:schemeClr val="bg1"/>
                </a:solidFill>
              </a:rPr>
              <a:t> </a:t>
            </a:r>
            <a:r>
              <a:rPr lang="ru-RU" dirty="0" err="1">
                <a:solidFill>
                  <a:schemeClr val="bg1"/>
                </a:solidFill>
              </a:rPr>
              <a:t>класа</a:t>
            </a:r>
            <a:r>
              <a:rPr lang="ru-RU" dirty="0">
                <a:solidFill>
                  <a:schemeClr val="bg1"/>
                </a:solidFill>
              </a:rPr>
              <a:t> </a:t>
            </a:r>
            <a:r>
              <a:rPr lang="ru-RU" dirty="0" err="1">
                <a:solidFill>
                  <a:schemeClr val="bg1"/>
                </a:solidFill>
              </a:rPr>
              <a:t>відносяться</a:t>
            </a:r>
            <a:r>
              <a:rPr lang="ru-RU" dirty="0">
                <a:solidFill>
                  <a:schemeClr val="bg1"/>
                </a:solidFill>
              </a:rPr>
              <a:t>". Таким чином, </a:t>
            </a:r>
            <a:r>
              <a:rPr lang="ru-RU" dirty="0" err="1">
                <a:solidFill>
                  <a:schemeClr val="bg1"/>
                </a:solidFill>
              </a:rPr>
              <a:t>статичні</a:t>
            </a:r>
            <a:r>
              <a:rPr lang="ru-RU" dirty="0">
                <a:solidFill>
                  <a:schemeClr val="bg1"/>
                </a:solidFill>
              </a:rPr>
              <a:t> </a:t>
            </a:r>
            <a:r>
              <a:rPr lang="ru-RU" dirty="0" err="1">
                <a:solidFill>
                  <a:schemeClr val="bg1"/>
                </a:solidFill>
              </a:rPr>
              <a:t>методи</a:t>
            </a:r>
            <a:r>
              <a:rPr lang="ru-RU" dirty="0">
                <a:solidFill>
                  <a:schemeClr val="bg1"/>
                </a:solidFill>
              </a:rPr>
              <a:t> </a:t>
            </a:r>
            <a:r>
              <a:rPr lang="ru-RU" dirty="0" err="1">
                <a:solidFill>
                  <a:schemeClr val="bg1"/>
                </a:solidFill>
              </a:rPr>
              <a:t>прикріплені</a:t>
            </a:r>
            <a:r>
              <a:rPr lang="ru-RU" dirty="0">
                <a:solidFill>
                  <a:schemeClr val="bg1"/>
                </a:solidFill>
              </a:rPr>
              <a:t> до </a:t>
            </a:r>
            <a:r>
              <a:rPr lang="ru-RU" dirty="0" err="1" smtClean="0">
                <a:solidFill>
                  <a:schemeClr val="bg1"/>
                </a:solidFill>
              </a:rPr>
              <a:t>класу</a:t>
            </a:r>
            <a:r>
              <a:rPr lang="ru-RU" dirty="0" smtClean="0">
                <a:solidFill>
                  <a:schemeClr val="bg1"/>
                </a:solidFill>
              </a:rPr>
              <a:t> </a:t>
            </a:r>
            <a:r>
              <a:rPr lang="ru-RU" dirty="0" err="1">
                <a:solidFill>
                  <a:schemeClr val="bg1"/>
                </a:solidFill>
              </a:rPr>
              <a:t>лише</a:t>
            </a:r>
            <a:r>
              <a:rPr lang="ru-RU" dirty="0">
                <a:solidFill>
                  <a:schemeClr val="bg1"/>
                </a:solidFill>
              </a:rPr>
              <a:t> для </a:t>
            </a:r>
            <a:r>
              <a:rPr lang="ru-RU" dirty="0" err="1">
                <a:solidFill>
                  <a:schemeClr val="bg1"/>
                </a:solidFill>
              </a:rPr>
              <a:t>зручності</a:t>
            </a:r>
            <a:r>
              <a:rPr lang="ru-RU" dirty="0">
                <a:solidFill>
                  <a:schemeClr val="bg1"/>
                </a:solidFill>
              </a:rPr>
              <a:t> і не </a:t>
            </a:r>
            <a:r>
              <a:rPr lang="ru-RU" dirty="0" err="1">
                <a:solidFill>
                  <a:schemeClr val="bg1"/>
                </a:solidFill>
              </a:rPr>
              <a:t>можуть</a:t>
            </a:r>
            <a:r>
              <a:rPr lang="ru-RU" dirty="0">
                <a:solidFill>
                  <a:schemeClr val="bg1"/>
                </a:solidFill>
              </a:rPr>
              <a:t> </a:t>
            </a:r>
            <a:r>
              <a:rPr lang="ru-RU" dirty="0" err="1">
                <a:solidFill>
                  <a:schemeClr val="bg1"/>
                </a:solidFill>
              </a:rPr>
              <a:t>міняти</a:t>
            </a:r>
            <a:r>
              <a:rPr lang="ru-RU" dirty="0">
                <a:solidFill>
                  <a:schemeClr val="bg1"/>
                </a:solidFill>
              </a:rPr>
              <a:t> стан </a:t>
            </a:r>
            <a:r>
              <a:rPr lang="ru-RU" dirty="0" err="1">
                <a:solidFill>
                  <a:schemeClr val="bg1"/>
                </a:solidFill>
              </a:rPr>
              <a:t>ні</a:t>
            </a:r>
            <a:r>
              <a:rPr lang="ru-RU" dirty="0">
                <a:solidFill>
                  <a:schemeClr val="bg1"/>
                </a:solidFill>
              </a:rPr>
              <a:t> </a:t>
            </a:r>
            <a:r>
              <a:rPr lang="ru-RU" dirty="0" err="1">
                <a:solidFill>
                  <a:schemeClr val="bg1"/>
                </a:solidFill>
              </a:rPr>
              <a:t>класа</a:t>
            </a:r>
            <a:r>
              <a:rPr lang="ru-RU" dirty="0">
                <a:solidFill>
                  <a:schemeClr val="bg1"/>
                </a:solidFill>
              </a:rPr>
              <a:t>, </a:t>
            </a:r>
            <a:r>
              <a:rPr lang="ru-RU" dirty="0" err="1">
                <a:solidFill>
                  <a:schemeClr val="bg1"/>
                </a:solidFill>
              </a:rPr>
              <a:t>ні</a:t>
            </a:r>
            <a:r>
              <a:rPr lang="ru-RU" dirty="0">
                <a:solidFill>
                  <a:schemeClr val="bg1"/>
                </a:solidFill>
              </a:rPr>
              <a:t> </a:t>
            </a:r>
            <a:r>
              <a:rPr lang="ru-RU" dirty="0" err="1">
                <a:solidFill>
                  <a:schemeClr val="bg1"/>
                </a:solidFill>
              </a:rPr>
              <a:t>його</a:t>
            </a:r>
            <a:r>
              <a:rPr lang="ru-RU" dirty="0">
                <a:solidFill>
                  <a:schemeClr val="bg1"/>
                </a:solidFill>
              </a:rPr>
              <a:t> </a:t>
            </a:r>
            <a:r>
              <a:rPr lang="ru-RU" dirty="0" err="1">
                <a:solidFill>
                  <a:schemeClr val="bg1"/>
                </a:solidFill>
              </a:rPr>
              <a:t>екземпляра</a:t>
            </a:r>
            <a:r>
              <a:rPr lang="ru-RU" dirty="0">
                <a:solidFill>
                  <a:schemeClr val="bg1"/>
                </a:solidFill>
              </a:rPr>
              <a:t>. </a:t>
            </a:r>
            <a:endParaRPr lang="en-US" dirty="0" smtClean="0">
              <a:solidFill>
                <a:schemeClr val="bg1"/>
              </a:solidFill>
            </a:endParaRPr>
          </a:p>
          <a:p>
            <a:pPr marL="0" indent="0">
              <a:buNone/>
            </a:pPr>
            <a:r>
              <a:rPr lang="en-US" dirty="0">
                <a:solidFill>
                  <a:schemeClr val="bg1"/>
                </a:solidFill>
              </a:rPr>
              <a:t>class </a:t>
            </a:r>
            <a:r>
              <a:rPr lang="en-US" dirty="0" err="1">
                <a:solidFill>
                  <a:schemeClr val="bg1"/>
                </a:solidFill>
              </a:rPr>
              <a:t>MyClass</a:t>
            </a:r>
            <a:r>
              <a:rPr lang="en-US" dirty="0">
                <a:solidFill>
                  <a:schemeClr val="bg1"/>
                </a:solidFill>
              </a:rPr>
              <a:t>: </a:t>
            </a:r>
            <a:endParaRPr lang="uk-UA" dirty="0" smtClean="0">
              <a:solidFill>
                <a:schemeClr val="bg1"/>
              </a:solidFill>
            </a:endParaRPr>
          </a:p>
          <a:p>
            <a:pPr marL="0" indent="0">
              <a:spcBef>
                <a:spcPts val="0"/>
              </a:spcBef>
              <a:buNone/>
            </a:pPr>
            <a:r>
              <a:rPr lang="uk-UA" dirty="0" smtClean="0">
                <a:solidFill>
                  <a:schemeClr val="bg1"/>
                </a:solidFill>
              </a:rPr>
              <a:t>	</a:t>
            </a:r>
            <a:r>
              <a:rPr lang="en-US" dirty="0" err="1" smtClean="0">
                <a:solidFill>
                  <a:schemeClr val="bg1"/>
                </a:solidFill>
              </a:rPr>
              <a:t>def</a:t>
            </a:r>
            <a:r>
              <a:rPr lang="en-US" dirty="0" smtClean="0">
                <a:solidFill>
                  <a:schemeClr val="bg1"/>
                </a:solidFill>
              </a:rPr>
              <a:t> </a:t>
            </a:r>
            <a:r>
              <a:rPr lang="en-US" dirty="0" err="1">
                <a:solidFill>
                  <a:schemeClr val="bg1"/>
                </a:solidFill>
              </a:rPr>
              <a:t>instance_method</a:t>
            </a:r>
            <a:r>
              <a:rPr lang="en-US" dirty="0">
                <a:solidFill>
                  <a:schemeClr val="bg1"/>
                </a:solidFill>
              </a:rPr>
              <a:t>(self): </a:t>
            </a:r>
            <a:endParaRPr lang="uk-UA" dirty="0" smtClean="0">
              <a:solidFill>
                <a:schemeClr val="bg1"/>
              </a:solidFill>
            </a:endParaRPr>
          </a:p>
          <a:p>
            <a:pPr marL="0" indent="0">
              <a:spcBef>
                <a:spcPts val="0"/>
              </a:spcBef>
              <a:buNone/>
            </a:pPr>
            <a:r>
              <a:rPr lang="uk-UA" dirty="0" smtClean="0">
                <a:solidFill>
                  <a:schemeClr val="bg1"/>
                </a:solidFill>
              </a:rPr>
              <a:t>		</a:t>
            </a:r>
            <a:r>
              <a:rPr lang="en-US" dirty="0" smtClean="0">
                <a:solidFill>
                  <a:schemeClr val="bg1"/>
                </a:solidFill>
              </a:rPr>
              <a:t>return </a:t>
            </a:r>
            <a:r>
              <a:rPr lang="en-US" dirty="0">
                <a:solidFill>
                  <a:schemeClr val="bg1"/>
                </a:solidFill>
              </a:rPr>
              <a:t>'instance method called', self </a:t>
            </a:r>
            <a:endParaRPr lang="uk-UA" dirty="0" smtClean="0">
              <a:solidFill>
                <a:schemeClr val="bg1"/>
              </a:solidFill>
            </a:endParaRPr>
          </a:p>
          <a:p>
            <a:pPr marL="0" indent="0">
              <a:spcBef>
                <a:spcPts val="0"/>
              </a:spcBef>
              <a:buNone/>
            </a:pPr>
            <a:r>
              <a:rPr lang="uk-UA" sz="2600" dirty="0" smtClean="0">
                <a:solidFill>
                  <a:schemeClr val="bg1"/>
                </a:solidFill>
              </a:rPr>
              <a:t>	</a:t>
            </a:r>
            <a:r>
              <a:rPr lang="en-US" sz="2600" b="1" dirty="0" smtClean="0">
                <a:solidFill>
                  <a:schemeClr val="bg1"/>
                </a:solidFill>
              </a:rPr>
              <a:t>@</a:t>
            </a:r>
            <a:r>
              <a:rPr lang="en-US" sz="2600" b="1" dirty="0" err="1">
                <a:solidFill>
                  <a:schemeClr val="bg1"/>
                </a:solidFill>
              </a:rPr>
              <a:t>classmethod</a:t>
            </a:r>
            <a:r>
              <a:rPr lang="en-US" sz="2600" b="1" dirty="0">
                <a:solidFill>
                  <a:schemeClr val="bg1"/>
                </a:solidFill>
              </a:rPr>
              <a:t> </a:t>
            </a:r>
            <a:endParaRPr lang="uk-UA" sz="2600" b="1" dirty="0" smtClean="0">
              <a:solidFill>
                <a:schemeClr val="bg1"/>
              </a:solidFill>
            </a:endParaRPr>
          </a:p>
          <a:p>
            <a:pPr marL="0" indent="0">
              <a:spcBef>
                <a:spcPts val="0"/>
              </a:spcBef>
              <a:buNone/>
            </a:pPr>
            <a:r>
              <a:rPr lang="uk-UA" sz="2600" dirty="0">
                <a:solidFill>
                  <a:schemeClr val="bg1"/>
                </a:solidFill>
              </a:rPr>
              <a:t>	</a:t>
            </a:r>
            <a:r>
              <a:rPr lang="en-US" sz="2600" dirty="0" err="1" smtClean="0">
                <a:solidFill>
                  <a:schemeClr val="bg1"/>
                </a:solidFill>
              </a:rPr>
              <a:t>def</a:t>
            </a:r>
            <a:r>
              <a:rPr lang="en-US" sz="2600" dirty="0" smtClean="0">
                <a:solidFill>
                  <a:schemeClr val="bg1"/>
                </a:solidFill>
              </a:rPr>
              <a:t> </a:t>
            </a:r>
            <a:r>
              <a:rPr lang="en-US" sz="2600" dirty="0" err="1">
                <a:solidFill>
                  <a:schemeClr val="bg1"/>
                </a:solidFill>
              </a:rPr>
              <a:t>class_method</a:t>
            </a:r>
            <a:r>
              <a:rPr lang="en-US" sz="2600" dirty="0">
                <a:solidFill>
                  <a:schemeClr val="bg1"/>
                </a:solidFill>
              </a:rPr>
              <a:t>(</a:t>
            </a:r>
            <a:r>
              <a:rPr lang="en-US" sz="2600" dirty="0" err="1">
                <a:solidFill>
                  <a:schemeClr val="bg1"/>
                </a:solidFill>
              </a:rPr>
              <a:t>cls</a:t>
            </a:r>
            <a:r>
              <a:rPr lang="en-US" sz="2600" dirty="0">
                <a:solidFill>
                  <a:schemeClr val="bg1"/>
                </a:solidFill>
              </a:rPr>
              <a:t>): </a:t>
            </a:r>
            <a:endParaRPr lang="uk-UA" sz="2600" dirty="0" smtClean="0">
              <a:solidFill>
                <a:schemeClr val="bg1"/>
              </a:solidFill>
            </a:endParaRPr>
          </a:p>
          <a:p>
            <a:pPr marL="0" indent="0">
              <a:spcBef>
                <a:spcPts val="0"/>
              </a:spcBef>
              <a:buNone/>
            </a:pPr>
            <a:r>
              <a:rPr lang="uk-UA" sz="2600" dirty="0" smtClean="0">
                <a:solidFill>
                  <a:schemeClr val="bg1"/>
                </a:solidFill>
              </a:rPr>
              <a:t>		</a:t>
            </a:r>
            <a:r>
              <a:rPr lang="en-US" dirty="0" smtClean="0">
                <a:solidFill>
                  <a:schemeClr val="bg1"/>
                </a:solidFill>
              </a:rPr>
              <a:t>return </a:t>
            </a:r>
            <a:r>
              <a:rPr lang="en-US" dirty="0">
                <a:solidFill>
                  <a:schemeClr val="bg1"/>
                </a:solidFill>
              </a:rPr>
              <a:t>'class method called', </a:t>
            </a:r>
            <a:r>
              <a:rPr lang="en-US" dirty="0" err="1">
                <a:solidFill>
                  <a:schemeClr val="bg1"/>
                </a:solidFill>
              </a:rPr>
              <a:t>cls</a:t>
            </a:r>
            <a:r>
              <a:rPr lang="en-US" dirty="0">
                <a:solidFill>
                  <a:schemeClr val="bg1"/>
                </a:solidFill>
              </a:rPr>
              <a:t> </a:t>
            </a:r>
            <a:endParaRPr lang="uk-UA" dirty="0" smtClean="0">
              <a:solidFill>
                <a:schemeClr val="bg1"/>
              </a:solidFill>
            </a:endParaRPr>
          </a:p>
          <a:p>
            <a:pPr marL="0" indent="0">
              <a:spcBef>
                <a:spcPts val="0"/>
              </a:spcBef>
              <a:buNone/>
            </a:pPr>
            <a:r>
              <a:rPr lang="uk-UA" sz="2600" dirty="0" smtClean="0">
                <a:solidFill>
                  <a:schemeClr val="bg1"/>
                </a:solidFill>
              </a:rPr>
              <a:t>	</a:t>
            </a:r>
            <a:r>
              <a:rPr lang="en-US" sz="2600" b="1" dirty="0" smtClean="0">
                <a:solidFill>
                  <a:schemeClr val="bg1"/>
                </a:solidFill>
              </a:rPr>
              <a:t>@</a:t>
            </a:r>
            <a:r>
              <a:rPr lang="en-US" sz="2600" b="1" dirty="0" err="1" smtClean="0">
                <a:solidFill>
                  <a:schemeClr val="bg1"/>
                </a:solidFill>
              </a:rPr>
              <a:t>staticmethod</a:t>
            </a:r>
            <a:endParaRPr lang="uk-UA" sz="2600" b="1" dirty="0" smtClean="0">
              <a:solidFill>
                <a:schemeClr val="bg1"/>
              </a:solidFill>
            </a:endParaRPr>
          </a:p>
          <a:p>
            <a:pPr marL="0" indent="0">
              <a:spcBef>
                <a:spcPts val="0"/>
              </a:spcBef>
              <a:buNone/>
            </a:pPr>
            <a:r>
              <a:rPr lang="uk-UA" sz="2600" dirty="0" smtClean="0">
                <a:solidFill>
                  <a:schemeClr val="bg1"/>
                </a:solidFill>
              </a:rPr>
              <a:t>	</a:t>
            </a:r>
            <a:r>
              <a:rPr lang="en-US" sz="2600" dirty="0" smtClean="0">
                <a:solidFill>
                  <a:schemeClr val="bg1"/>
                </a:solidFill>
              </a:rPr>
              <a:t> </a:t>
            </a:r>
            <a:r>
              <a:rPr lang="en-US" sz="2600" dirty="0" err="1">
                <a:solidFill>
                  <a:schemeClr val="bg1"/>
                </a:solidFill>
              </a:rPr>
              <a:t>def</a:t>
            </a:r>
            <a:r>
              <a:rPr lang="en-US" sz="2600" dirty="0">
                <a:solidFill>
                  <a:schemeClr val="bg1"/>
                </a:solidFill>
              </a:rPr>
              <a:t> </a:t>
            </a:r>
            <a:r>
              <a:rPr lang="en-US" sz="2600" dirty="0" err="1">
                <a:solidFill>
                  <a:schemeClr val="bg1"/>
                </a:solidFill>
              </a:rPr>
              <a:t>static_method</a:t>
            </a:r>
            <a:r>
              <a:rPr lang="en-US" sz="2600" dirty="0">
                <a:solidFill>
                  <a:schemeClr val="bg1"/>
                </a:solidFill>
              </a:rPr>
              <a:t>(): </a:t>
            </a:r>
            <a:endParaRPr lang="uk-UA" sz="2600" dirty="0" smtClean="0">
              <a:solidFill>
                <a:schemeClr val="bg1"/>
              </a:solidFill>
            </a:endParaRPr>
          </a:p>
          <a:p>
            <a:pPr marL="0" indent="0">
              <a:spcBef>
                <a:spcPts val="0"/>
              </a:spcBef>
              <a:buNone/>
            </a:pPr>
            <a:r>
              <a:rPr lang="uk-UA" dirty="0" smtClean="0">
                <a:solidFill>
                  <a:schemeClr val="bg1"/>
                </a:solidFill>
              </a:rPr>
              <a:t>		</a:t>
            </a:r>
            <a:r>
              <a:rPr lang="en-US" dirty="0" smtClean="0">
                <a:solidFill>
                  <a:schemeClr val="bg1"/>
                </a:solidFill>
              </a:rPr>
              <a:t>return </a:t>
            </a:r>
            <a:r>
              <a:rPr lang="ru-RU" dirty="0" smtClean="0">
                <a:solidFill>
                  <a:schemeClr val="bg1"/>
                </a:solidFill>
              </a:rPr>
              <a:t>(</a:t>
            </a:r>
            <a:r>
              <a:rPr lang="en-US" dirty="0" smtClean="0">
                <a:solidFill>
                  <a:schemeClr val="bg1"/>
                </a:solidFill>
              </a:rPr>
              <a:t>'static </a:t>
            </a:r>
            <a:r>
              <a:rPr lang="en-US" dirty="0">
                <a:solidFill>
                  <a:schemeClr val="bg1"/>
                </a:solidFill>
              </a:rPr>
              <a:t>method called' </a:t>
            </a:r>
            <a:r>
              <a:rPr lang="ru-RU" dirty="0" smtClean="0">
                <a:solidFill>
                  <a:schemeClr val="bg1"/>
                </a:solidFill>
              </a:rPr>
              <a:t>)</a:t>
            </a:r>
            <a:endParaRPr lang="uk-UA" dirty="0" smtClean="0">
              <a:solidFill>
                <a:schemeClr val="bg1"/>
              </a:solidFill>
            </a:endParaRPr>
          </a:p>
          <a:p>
            <a:pPr marL="0" indent="0">
              <a:spcBef>
                <a:spcPts val="0"/>
              </a:spcBef>
              <a:buNone/>
            </a:pPr>
            <a:r>
              <a:rPr lang="en-US" dirty="0" err="1" smtClean="0">
                <a:solidFill>
                  <a:schemeClr val="bg1"/>
                </a:solidFill>
              </a:rPr>
              <a:t>obj</a:t>
            </a:r>
            <a:r>
              <a:rPr lang="en-US" dirty="0" smtClean="0">
                <a:solidFill>
                  <a:schemeClr val="bg1"/>
                </a:solidFill>
              </a:rPr>
              <a:t> </a:t>
            </a:r>
            <a:r>
              <a:rPr lang="en-US" dirty="0">
                <a:solidFill>
                  <a:schemeClr val="bg1"/>
                </a:solidFill>
              </a:rPr>
              <a:t>= </a:t>
            </a:r>
            <a:r>
              <a:rPr lang="en-US" dirty="0" err="1">
                <a:solidFill>
                  <a:schemeClr val="bg1"/>
                </a:solidFill>
              </a:rPr>
              <a:t>MyClass</a:t>
            </a:r>
            <a:r>
              <a:rPr lang="en-US" dirty="0" smtClean="0">
                <a:solidFill>
                  <a:schemeClr val="bg1"/>
                </a:solidFill>
              </a:rPr>
              <a:t>()</a:t>
            </a:r>
          </a:p>
          <a:p>
            <a:pPr marL="0" indent="0">
              <a:spcBef>
                <a:spcPts val="0"/>
              </a:spcBef>
              <a:buNone/>
            </a:pPr>
            <a:r>
              <a:rPr lang="uk-UA" sz="1900" dirty="0">
                <a:solidFill>
                  <a:schemeClr val="bg1"/>
                </a:solidFill>
              </a:rPr>
              <a:t>Викликаємо статичний метод</a:t>
            </a:r>
            <a:r>
              <a:rPr lang="uk-UA" dirty="0" smtClean="0">
                <a:solidFill>
                  <a:schemeClr val="bg1"/>
                </a:solidFill>
              </a:rPr>
              <a:t>:</a:t>
            </a:r>
          </a:p>
          <a:p>
            <a:pPr marL="0" indent="0">
              <a:spcBef>
                <a:spcPts val="0"/>
              </a:spcBef>
              <a:buNone/>
            </a:pPr>
            <a:r>
              <a:rPr lang="uk-UA" dirty="0" smtClean="0">
                <a:solidFill>
                  <a:schemeClr val="bg1"/>
                </a:solidFill>
              </a:rPr>
              <a:t> </a:t>
            </a:r>
            <a:r>
              <a:rPr lang="en-US" dirty="0">
                <a:solidFill>
                  <a:schemeClr val="bg1"/>
                </a:solidFill>
              </a:rPr>
              <a:t>print(</a:t>
            </a:r>
            <a:r>
              <a:rPr lang="en-US" dirty="0" err="1">
                <a:solidFill>
                  <a:schemeClr val="bg1"/>
                </a:solidFill>
              </a:rPr>
              <a:t>obj.static_method</a:t>
            </a:r>
            <a:r>
              <a:rPr lang="en-US" dirty="0">
                <a:solidFill>
                  <a:schemeClr val="bg1"/>
                </a:solidFill>
              </a:rPr>
              <a:t>())</a:t>
            </a:r>
            <a:endParaRPr lang="uk-UA" dirty="0">
              <a:solidFill>
                <a:schemeClr val="bg1"/>
              </a:solidFill>
            </a:endParaRPr>
          </a:p>
        </p:txBody>
      </p:sp>
    </p:spTree>
    <p:extLst>
      <p:ext uri="{BB962C8B-B14F-4D97-AF65-F5344CB8AC3E}">
        <p14:creationId xmlns:p14="http://schemas.microsoft.com/office/powerpoint/2010/main" val="26891248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331470" y="148590"/>
            <a:ext cx="11738610" cy="6515100"/>
          </a:xfrm>
        </p:spPr>
        <p:txBody>
          <a:bodyPr>
            <a:normAutofit fontScale="40000" lnSpcReduction="20000"/>
          </a:bodyPr>
          <a:lstStyle/>
          <a:p>
            <a:pPr indent="457200" algn="ctr">
              <a:spcBef>
                <a:spcPts val="0"/>
              </a:spcBef>
              <a:spcAft>
                <a:spcPts val="0"/>
              </a:spcAft>
              <a:buNone/>
            </a:pPr>
            <a:r>
              <a:rPr lang="uk-UA" sz="4400" b="1" dirty="0" smtClean="0">
                <a:solidFill>
                  <a:schemeClr val="bg1"/>
                </a:solidFill>
                <a:latin typeface="Times New Roman" panose="02020603050405020304" pitchFamily="18" charset="0"/>
                <a:ea typeface="Calibri" panose="020F0502020204030204" pitchFamily="34" charset="0"/>
              </a:rPr>
              <a:t>Інкапсуляція (режими доступу)</a:t>
            </a:r>
          </a:p>
          <a:p>
            <a:pPr indent="457200">
              <a:spcBef>
                <a:spcPts val="0"/>
              </a:spcBef>
              <a:spcAft>
                <a:spcPts val="0"/>
              </a:spcAft>
              <a:buNone/>
            </a:pPr>
            <a:endParaRPr lang="uk-UA" sz="4400" dirty="0" smtClean="0">
              <a:solidFill>
                <a:schemeClr val="bg1"/>
              </a:solidFill>
              <a:latin typeface="Times New Roman" panose="02020603050405020304" pitchFamily="18" charset="0"/>
              <a:ea typeface="Calibri" panose="020F0502020204030204" pitchFamily="34" charset="0"/>
            </a:endParaRPr>
          </a:p>
          <a:p>
            <a:pPr indent="457200">
              <a:spcBef>
                <a:spcPts val="0"/>
              </a:spcBef>
              <a:spcAft>
                <a:spcPts val="0"/>
              </a:spcAft>
              <a:buNone/>
            </a:pPr>
            <a:r>
              <a:rPr lang="uk-UA" sz="4400" dirty="0" smtClean="0">
                <a:solidFill>
                  <a:schemeClr val="bg1"/>
                </a:solidFill>
                <a:latin typeface="Times New Roman" panose="02020603050405020304" pitchFamily="18" charset="0"/>
                <a:ea typeface="Calibri" panose="020F0502020204030204" pitchFamily="34" charset="0"/>
              </a:rPr>
              <a:t>У </a:t>
            </a:r>
            <a:r>
              <a:rPr lang="uk-UA" sz="4400" dirty="0" err="1">
                <a:solidFill>
                  <a:schemeClr val="bg1"/>
                </a:solidFill>
                <a:latin typeface="Times New Roman" panose="02020603050405020304" pitchFamily="18" charset="0"/>
                <a:ea typeface="Calibri" panose="020F0502020204030204" pitchFamily="34" charset="0"/>
              </a:rPr>
              <a:t>Python</a:t>
            </a:r>
            <a:r>
              <a:rPr lang="uk-UA" sz="4400" dirty="0">
                <a:solidFill>
                  <a:schemeClr val="bg1"/>
                </a:solidFill>
                <a:latin typeface="Times New Roman" panose="02020603050405020304" pitchFamily="18" charset="0"/>
                <a:ea typeface="Calibri" panose="020F0502020204030204" pitchFamily="34" charset="0"/>
              </a:rPr>
              <a:t> всі члени класу загальнодоступні, хоча існує можливість емуляції закритих. Концепція відсутності закритих атрибутів у </a:t>
            </a:r>
            <a:r>
              <a:rPr lang="uk-UA" sz="4400" dirty="0" err="1">
                <a:solidFill>
                  <a:schemeClr val="bg1"/>
                </a:solidFill>
                <a:latin typeface="Times New Roman" panose="02020603050405020304" pitchFamily="18" charset="0"/>
                <a:ea typeface="Calibri" panose="020F0502020204030204" pitchFamily="34" charset="0"/>
              </a:rPr>
              <a:t>Python</a:t>
            </a:r>
            <a:r>
              <a:rPr lang="uk-UA" sz="4400" dirty="0">
                <a:solidFill>
                  <a:schemeClr val="bg1"/>
                </a:solidFill>
                <a:latin typeface="Times New Roman" panose="02020603050405020304" pitchFamily="18" charset="0"/>
                <a:ea typeface="Calibri" panose="020F0502020204030204" pitchFamily="34" charset="0"/>
              </a:rPr>
              <a:t> описується фразою одного з розробників мови: </a:t>
            </a:r>
            <a:r>
              <a:rPr lang="uk-UA" sz="4400" dirty="0" smtClean="0">
                <a:solidFill>
                  <a:schemeClr val="bg1"/>
                </a:solidFill>
                <a:latin typeface="Times New Roman" panose="02020603050405020304" pitchFamily="18" charset="0"/>
                <a:ea typeface="Calibri" panose="020F0502020204030204" pitchFamily="34" charset="0"/>
              </a:rPr>
              <a:t>«Ми </a:t>
            </a:r>
            <a:r>
              <a:rPr lang="uk-UA" sz="4400" dirty="0">
                <a:solidFill>
                  <a:schemeClr val="bg1"/>
                </a:solidFill>
                <a:latin typeface="Times New Roman" panose="02020603050405020304" pitchFamily="18" charset="0"/>
                <a:ea typeface="Calibri" panose="020F0502020204030204" pitchFamily="34" charset="0"/>
              </a:rPr>
              <a:t>всі дорослі люди. Якщо програміст хоче вистрілити собі в ногу – треба надати йому можливість це зробити».</a:t>
            </a:r>
          </a:p>
          <a:p>
            <a:pPr indent="457200">
              <a:spcBef>
                <a:spcPts val="0"/>
              </a:spcBef>
              <a:spcAft>
                <a:spcPts val="0"/>
              </a:spcAft>
              <a:buNone/>
            </a:pPr>
            <a:r>
              <a:rPr lang="uk-UA" sz="4400" dirty="0">
                <a:solidFill>
                  <a:schemeClr val="bg1"/>
                </a:solidFill>
                <a:latin typeface="Times New Roman" panose="02020603050405020304" pitchFamily="18" charset="0"/>
                <a:ea typeface="Calibri" panose="020F0502020204030204" pitchFamily="34" charset="0"/>
              </a:rPr>
              <a:t> Незважаючи на це, у </a:t>
            </a:r>
            <a:r>
              <a:rPr lang="uk-UA" sz="4400" dirty="0" err="1">
                <a:solidFill>
                  <a:schemeClr val="bg1"/>
                </a:solidFill>
                <a:latin typeface="Times New Roman" panose="02020603050405020304" pitchFamily="18" charset="0"/>
                <a:ea typeface="Calibri" panose="020F0502020204030204" pitchFamily="34" charset="0"/>
              </a:rPr>
              <a:t>Python</a:t>
            </a:r>
            <a:r>
              <a:rPr lang="uk-UA" sz="4400" dirty="0">
                <a:solidFill>
                  <a:schemeClr val="bg1"/>
                </a:solidFill>
                <a:latin typeface="Times New Roman" panose="02020603050405020304" pitchFamily="18" charset="0"/>
                <a:ea typeface="Calibri" panose="020F0502020204030204" pitchFamily="34" charset="0"/>
              </a:rPr>
              <a:t> прийнята наступна конвенція:</a:t>
            </a:r>
          </a:p>
          <a:p>
            <a:pPr indent="457200">
              <a:spcBef>
                <a:spcPts val="0"/>
              </a:spcBef>
              <a:spcAft>
                <a:spcPts val="0"/>
              </a:spcAft>
              <a:buNone/>
            </a:pPr>
            <a:r>
              <a:rPr lang="uk-UA" sz="4400" b="1" dirty="0">
                <a:solidFill>
                  <a:schemeClr val="bg1"/>
                </a:solidFill>
                <a:latin typeface="Times New Roman" panose="02020603050405020304" pitchFamily="18" charset="0"/>
                <a:ea typeface="Calibri" panose="020F0502020204030204" pitchFamily="34" charset="0"/>
              </a:rPr>
              <a:t> Атрибут, який має бути загальнодоступним (</a:t>
            </a:r>
            <a:r>
              <a:rPr lang="uk-UA" sz="4400" b="1" dirty="0" err="1">
                <a:solidFill>
                  <a:schemeClr val="bg1"/>
                </a:solidFill>
                <a:latin typeface="Times New Roman" panose="02020603050405020304" pitchFamily="18" charset="0"/>
                <a:ea typeface="Calibri" panose="020F0502020204030204" pitchFamily="34" charset="0"/>
              </a:rPr>
              <a:t>англ</a:t>
            </a:r>
            <a:r>
              <a:rPr lang="uk-UA" sz="4400" b="1" dirty="0">
                <a:solidFill>
                  <a:schemeClr val="bg1"/>
                </a:solidFill>
                <a:latin typeface="Times New Roman" panose="02020603050405020304" pitchFamily="18" charset="0"/>
                <a:ea typeface="Calibri" panose="020F0502020204030204" pitchFamily="34" charset="0"/>
              </a:rPr>
              <a:t>. </a:t>
            </a:r>
            <a:r>
              <a:rPr lang="uk-UA" sz="4400" b="1" dirty="0" err="1">
                <a:solidFill>
                  <a:schemeClr val="bg1"/>
                </a:solidFill>
                <a:latin typeface="Times New Roman" panose="02020603050405020304" pitchFamily="18" charset="0"/>
                <a:ea typeface="Calibri" panose="020F0502020204030204" pitchFamily="34" charset="0"/>
              </a:rPr>
              <a:t>Non-Public</a:t>
            </a:r>
            <a:r>
              <a:rPr lang="uk-UA" sz="4400" b="1" dirty="0">
                <a:solidFill>
                  <a:schemeClr val="bg1"/>
                </a:solidFill>
                <a:latin typeface="Times New Roman" panose="02020603050405020304" pitchFamily="18" charset="0"/>
                <a:ea typeface="Calibri" panose="020F0502020204030204" pitchFamily="34" charset="0"/>
              </a:rPr>
              <a:t>) позначається за допомогою </a:t>
            </a:r>
            <a:r>
              <a:rPr lang="uk-UA" sz="4400" b="1" dirty="0" smtClean="0">
                <a:solidFill>
                  <a:schemeClr val="bg1"/>
                </a:solidFill>
                <a:latin typeface="Times New Roman" panose="02020603050405020304" pitchFamily="18" charset="0"/>
                <a:ea typeface="Calibri" panose="020F0502020204030204" pitchFamily="34" charset="0"/>
              </a:rPr>
              <a:t>одинарного підкреслення </a:t>
            </a:r>
            <a:r>
              <a:rPr lang="uk-UA" sz="4400" b="1" dirty="0">
                <a:solidFill>
                  <a:schemeClr val="bg1"/>
                </a:solidFill>
                <a:latin typeface="Times New Roman" panose="02020603050405020304" pitchFamily="18" charset="0"/>
                <a:ea typeface="Calibri" panose="020F0502020204030204" pitchFamily="34" charset="0"/>
              </a:rPr>
              <a:t>_:</a:t>
            </a:r>
          </a:p>
          <a:p>
            <a:pPr indent="457200">
              <a:spcBef>
                <a:spcPts val="0"/>
              </a:spcBef>
              <a:spcAft>
                <a:spcPts val="0"/>
              </a:spcAft>
              <a:buNone/>
            </a:pPr>
            <a:r>
              <a:rPr lang="uk-UA" sz="4400" dirty="0">
                <a:solidFill>
                  <a:schemeClr val="bg1"/>
                </a:solidFill>
                <a:latin typeface="Times New Roman" panose="02020603050405020304" pitchFamily="18" charset="0"/>
                <a:ea typeface="Calibri" panose="020F0502020204030204" pitchFamily="34" charset="0"/>
              </a:rPr>
              <a:t> Приклад: </a:t>
            </a:r>
            <a:r>
              <a:rPr lang="uk-UA" sz="4400" b="1" dirty="0">
                <a:solidFill>
                  <a:schemeClr val="bg1"/>
                </a:solidFill>
                <a:latin typeface="Times New Roman" panose="02020603050405020304" pitchFamily="18" charset="0"/>
                <a:ea typeface="Calibri" panose="020F0502020204030204" pitchFamily="34" charset="0"/>
              </a:rPr>
              <a:t>_</a:t>
            </a:r>
            <a:r>
              <a:rPr lang="uk-UA" sz="4400" b="1" dirty="0" err="1">
                <a:solidFill>
                  <a:schemeClr val="bg1"/>
                </a:solidFill>
                <a:latin typeface="Times New Roman" panose="02020603050405020304" pitchFamily="18" charset="0"/>
                <a:ea typeface="Calibri" panose="020F0502020204030204" pitchFamily="34" charset="0"/>
              </a:rPr>
              <a:t>spam</a:t>
            </a:r>
            <a:r>
              <a:rPr lang="uk-UA" sz="4400" b="1" dirty="0">
                <a:solidFill>
                  <a:schemeClr val="bg1"/>
                </a:solidFill>
                <a:latin typeface="Times New Roman" panose="02020603050405020304" pitchFamily="18" charset="0"/>
                <a:ea typeface="Calibri" panose="020F0502020204030204" pitchFamily="34" charset="0"/>
              </a:rPr>
              <a:t> </a:t>
            </a:r>
            <a:r>
              <a:rPr lang="uk-UA" sz="4400" dirty="0">
                <a:solidFill>
                  <a:schemeClr val="bg1"/>
                </a:solidFill>
                <a:latin typeface="Times New Roman" panose="02020603050405020304" pitchFamily="18" charset="0"/>
                <a:ea typeface="Calibri" panose="020F0502020204030204" pitchFamily="34" charset="0"/>
              </a:rPr>
              <a:t>для поля, або </a:t>
            </a:r>
            <a:r>
              <a:rPr lang="uk-UA" sz="4400" b="1" dirty="0">
                <a:solidFill>
                  <a:schemeClr val="bg1"/>
                </a:solidFill>
                <a:latin typeface="Times New Roman" panose="02020603050405020304" pitchFamily="18" charset="0"/>
                <a:ea typeface="Calibri" panose="020F0502020204030204" pitchFamily="34" charset="0"/>
              </a:rPr>
              <a:t>_</a:t>
            </a:r>
            <a:r>
              <a:rPr lang="uk-UA" sz="4400" b="1" dirty="0" err="1">
                <a:solidFill>
                  <a:schemeClr val="bg1"/>
                </a:solidFill>
                <a:latin typeface="Times New Roman" panose="02020603050405020304" pitchFamily="18" charset="0"/>
                <a:ea typeface="Calibri" panose="020F0502020204030204" pitchFamily="34" charset="0"/>
              </a:rPr>
              <a:t>get_count</a:t>
            </a:r>
            <a:r>
              <a:rPr lang="uk-UA" sz="4400" b="1" dirty="0">
                <a:solidFill>
                  <a:schemeClr val="bg1"/>
                </a:solidFill>
                <a:latin typeface="Times New Roman" panose="02020603050405020304" pitchFamily="18" charset="0"/>
                <a:ea typeface="Calibri" panose="020F0502020204030204" pitchFamily="34" charset="0"/>
              </a:rPr>
              <a:t>()</a:t>
            </a:r>
            <a:r>
              <a:rPr lang="uk-UA" sz="4400" dirty="0">
                <a:solidFill>
                  <a:schemeClr val="bg1"/>
                </a:solidFill>
                <a:latin typeface="Times New Roman" panose="02020603050405020304" pitchFamily="18" charset="0"/>
                <a:ea typeface="Calibri" panose="020F0502020204030204" pitchFamily="34" charset="0"/>
              </a:rPr>
              <a:t> для методу.</a:t>
            </a:r>
          </a:p>
          <a:p>
            <a:pPr indent="457200">
              <a:spcBef>
                <a:spcPts val="0"/>
              </a:spcBef>
              <a:spcAft>
                <a:spcPts val="0"/>
              </a:spcAft>
              <a:buNone/>
            </a:pPr>
            <a:r>
              <a:rPr lang="uk-UA" sz="4400" dirty="0">
                <a:solidFill>
                  <a:schemeClr val="bg1"/>
                </a:solidFill>
                <a:latin typeface="Times New Roman" panose="02020603050405020304" pitchFamily="18" charset="0"/>
                <a:ea typeface="Calibri" panose="020F0502020204030204" pitchFamily="34" charset="0"/>
              </a:rPr>
              <a:t> Цей синтаксис вказує на те, що атрибут:</a:t>
            </a:r>
          </a:p>
          <a:p>
            <a:pPr indent="34925">
              <a:spcBef>
                <a:spcPts val="0"/>
              </a:spcBef>
              <a:spcAft>
                <a:spcPts val="0"/>
              </a:spcAft>
              <a:buNone/>
            </a:pPr>
            <a:r>
              <a:rPr lang="uk-UA" sz="4400" dirty="0">
                <a:solidFill>
                  <a:schemeClr val="bg1"/>
                </a:solidFill>
                <a:latin typeface="Times New Roman" panose="02020603050405020304" pitchFamily="18" charset="0"/>
                <a:ea typeface="Calibri" panose="020F0502020204030204" pitchFamily="34" charset="0"/>
              </a:rPr>
              <a:t> </a:t>
            </a:r>
            <a:r>
              <a:rPr lang="uk-UA" sz="4400" b="1" i="1" dirty="0">
                <a:solidFill>
                  <a:schemeClr val="bg1"/>
                </a:solidFill>
                <a:latin typeface="Times New Roman" panose="02020603050405020304" pitchFamily="18" charset="0"/>
                <a:ea typeface="Calibri" panose="020F0502020204030204" pitchFamily="34" charset="0"/>
              </a:rPr>
              <a:t>використовується для внутрішньої реалізації класу та не призначений для використання ззовні;</a:t>
            </a:r>
          </a:p>
          <a:p>
            <a:pPr indent="34925">
              <a:spcBef>
                <a:spcPts val="0"/>
              </a:spcBef>
              <a:spcAft>
                <a:spcPts val="0"/>
              </a:spcAft>
              <a:buNone/>
            </a:pPr>
            <a:r>
              <a:rPr lang="uk-UA" sz="4400" b="1" i="1" dirty="0">
                <a:solidFill>
                  <a:schemeClr val="bg1"/>
                </a:solidFill>
                <a:latin typeface="Times New Roman" panose="02020603050405020304" pitchFamily="18" charset="0"/>
                <a:ea typeface="Calibri" panose="020F0502020204030204" pitchFamily="34" charset="0"/>
              </a:rPr>
              <a:t>повинен бути використаний/змінений лише якщо розробник-користувач класу абсолютно впевнений у цьому.</a:t>
            </a:r>
          </a:p>
          <a:p>
            <a:pPr indent="457200">
              <a:spcBef>
                <a:spcPts val="0"/>
              </a:spcBef>
              <a:spcAft>
                <a:spcPts val="0"/>
              </a:spcAft>
              <a:buNone/>
            </a:pPr>
            <a:r>
              <a:rPr lang="uk-UA" sz="4400" dirty="0">
                <a:solidFill>
                  <a:schemeClr val="bg1"/>
                </a:solidFill>
                <a:latin typeface="Times New Roman" panose="02020603050405020304" pitchFamily="18" charset="0"/>
                <a:ea typeface="Calibri" panose="020F0502020204030204" pitchFamily="34" charset="0"/>
              </a:rPr>
              <a:t> При цьому атрибут із _ доступний ззовні, як і звичайний </a:t>
            </a:r>
            <a:r>
              <a:rPr lang="uk-UA" sz="4400" dirty="0" err="1">
                <a:solidFill>
                  <a:schemeClr val="bg1"/>
                </a:solidFill>
                <a:latin typeface="Times New Roman" panose="02020603050405020304" pitchFamily="18" charset="0"/>
                <a:ea typeface="Calibri" panose="020F0502020204030204" pitchFamily="34" charset="0"/>
              </a:rPr>
              <a:t>public</a:t>
            </a:r>
            <a:r>
              <a:rPr lang="uk-UA" sz="4400" dirty="0">
                <a:solidFill>
                  <a:schemeClr val="bg1"/>
                </a:solidFill>
                <a:latin typeface="Times New Roman" panose="02020603050405020304" pitchFamily="18" charset="0"/>
                <a:ea typeface="Calibri" panose="020F0502020204030204" pitchFamily="34" charset="0"/>
              </a:rPr>
              <a:t>-атрибут класу.</a:t>
            </a:r>
          </a:p>
          <a:p>
            <a:pPr indent="457200">
              <a:spcBef>
                <a:spcPts val="0"/>
              </a:spcBef>
              <a:spcAft>
                <a:spcPts val="0"/>
              </a:spcAft>
              <a:buNone/>
            </a:pPr>
            <a:r>
              <a:rPr lang="uk-UA" sz="4400" dirty="0">
                <a:solidFill>
                  <a:schemeClr val="bg1"/>
                </a:solidFill>
                <a:latin typeface="Times New Roman" panose="02020603050405020304" pitchFamily="18" charset="0"/>
                <a:ea typeface="Calibri" panose="020F0502020204030204" pitchFamily="34" charset="0"/>
              </a:rPr>
              <a:t> </a:t>
            </a:r>
            <a:r>
              <a:rPr lang="uk-UA" sz="4400" b="1" dirty="0">
                <a:solidFill>
                  <a:schemeClr val="bg1"/>
                </a:solidFill>
                <a:latin typeface="Times New Roman" panose="02020603050405020304" pitchFamily="18" charset="0"/>
                <a:ea typeface="Calibri" panose="020F0502020204030204" pitchFamily="34" charset="0"/>
              </a:rPr>
              <a:t>Атрибут, який має бути закритим (</a:t>
            </a:r>
            <a:r>
              <a:rPr lang="uk-UA" sz="4400" b="1" dirty="0" err="1">
                <a:solidFill>
                  <a:schemeClr val="bg1"/>
                </a:solidFill>
                <a:latin typeface="Times New Roman" panose="02020603050405020304" pitchFamily="18" charset="0"/>
                <a:ea typeface="Calibri" panose="020F0502020204030204" pitchFamily="34" charset="0"/>
              </a:rPr>
              <a:t>англ</a:t>
            </a:r>
            <a:r>
              <a:rPr lang="uk-UA" sz="4400" b="1" dirty="0">
                <a:solidFill>
                  <a:schemeClr val="bg1"/>
                </a:solidFill>
                <a:latin typeface="Times New Roman" panose="02020603050405020304" pitchFamily="18" charset="0"/>
                <a:ea typeface="Calibri" panose="020F0502020204030204" pitchFamily="34" charset="0"/>
              </a:rPr>
              <a:t>. </a:t>
            </a:r>
            <a:r>
              <a:rPr lang="uk-UA" sz="4400" b="1" dirty="0" err="1">
                <a:solidFill>
                  <a:schemeClr val="bg1"/>
                </a:solidFill>
                <a:latin typeface="Times New Roman" panose="02020603050405020304" pitchFamily="18" charset="0"/>
                <a:ea typeface="Calibri" panose="020F0502020204030204" pitchFamily="34" charset="0"/>
              </a:rPr>
              <a:t>Private</a:t>
            </a:r>
            <a:r>
              <a:rPr lang="uk-UA" sz="4400" b="1" dirty="0">
                <a:solidFill>
                  <a:schemeClr val="bg1"/>
                </a:solidFill>
                <a:latin typeface="Times New Roman" panose="02020603050405020304" pitchFamily="18" charset="0"/>
                <a:ea typeface="Calibri" panose="020F0502020204030204" pitchFamily="34" charset="0"/>
              </a:rPr>
              <a:t>), позначається за допомогою </a:t>
            </a:r>
            <a:r>
              <a:rPr lang="uk-UA" sz="4400" b="1" dirty="0" smtClean="0">
                <a:solidFill>
                  <a:schemeClr val="bg1"/>
                </a:solidFill>
                <a:latin typeface="Times New Roman" panose="02020603050405020304" pitchFamily="18" charset="0"/>
                <a:ea typeface="Calibri" panose="020F0502020204030204" pitchFamily="34" charset="0"/>
              </a:rPr>
              <a:t>подвійного </a:t>
            </a:r>
            <a:r>
              <a:rPr lang="uk-UA" sz="4400" b="1" dirty="0">
                <a:solidFill>
                  <a:schemeClr val="bg1"/>
                </a:solidFill>
                <a:latin typeface="Times New Roman" panose="02020603050405020304" pitchFamily="18" charset="0"/>
                <a:ea typeface="Calibri" panose="020F0502020204030204" pitchFamily="34" charset="0"/>
              </a:rPr>
              <a:t>підкреслення __:</a:t>
            </a:r>
          </a:p>
          <a:p>
            <a:pPr indent="457200">
              <a:spcBef>
                <a:spcPts val="0"/>
              </a:spcBef>
              <a:spcAft>
                <a:spcPts val="0"/>
              </a:spcAft>
              <a:buNone/>
            </a:pPr>
            <a:r>
              <a:rPr lang="uk-UA" sz="4400" dirty="0">
                <a:solidFill>
                  <a:schemeClr val="bg1"/>
                </a:solidFill>
                <a:latin typeface="Times New Roman" panose="02020603050405020304" pitchFamily="18" charset="0"/>
                <a:ea typeface="Calibri" panose="020F0502020204030204" pitchFamily="34" charset="0"/>
              </a:rPr>
              <a:t> Приклад: </a:t>
            </a:r>
            <a:r>
              <a:rPr lang="uk-UA" sz="4400" b="1" dirty="0">
                <a:solidFill>
                  <a:schemeClr val="bg1"/>
                </a:solidFill>
                <a:latin typeface="Times New Roman" panose="02020603050405020304" pitchFamily="18" charset="0"/>
                <a:ea typeface="Calibri" panose="020F0502020204030204" pitchFamily="34" charset="0"/>
              </a:rPr>
              <a:t>__</a:t>
            </a:r>
            <a:r>
              <a:rPr lang="uk-UA" sz="4400" b="1" dirty="0" err="1">
                <a:solidFill>
                  <a:schemeClr val="bg1"/>
                </a:solidFill>
                <a:latin typeface="Times New Roman" panose="02020603050405020304" pitchFamily="18" charset="0"/>
                <a:ea typeface="Calibri" panose="020F0502020204030204" pitchFamily="34" charset="0"/>
              </a:rPr>
              <a:t>spam</a:t>
            </a:r>
            <a:r>
              <a:rPr lang="uk-UA" sz="4400" b="1" dirty="0">
                <a:solidFill>
                  <a:schemeClr val="bg1"/>
                </a:solidFill>
                <a:latin typeface="Times New Roman" panose="02020603050405020304" pitchFamily="18" charset="0"/>
                <a:ea typeface="Calibri" panose="020F0502020204030204" pitchFamily="34" charset="0"/>
              </a:rPr>
              <a:t> </a:t>
            </a:r>
            <a:r>
              <a:rPr lang="uk-UA" sz="4400" dirty="0">
                <a:solidFill>
                  <a:schemeClr val="bg1"/>
                </a:solidFill>
                <a:latin typeface="Times New Roman" panose="02020603050405020304" pitchFamily="18" charset="0"/>
                <a:ea typeface="Calibri" panose="020F0502020204030204" pitchFamily="34" charset="0"/>
              </a:rPr>
              <a:t>для поля, або </a:t>
            </a:r>
            <a:r>
              <a:rPr lang="uk-UA" sz="4400" b="1" dirty="0">
                <a:solidFill>
                  <a:schemeClr val="bg1"/>
                </a:solidFill>
                <a:latin typeface="Times New Roman" panose="02020603050405020304" pitchFamily="18" charset="0"/>
                <a:ea typeface="Calibri" panose="020F0502020204030204" pitchFamily="34" charset="0"/>
              </a:rPr>
              <a:t>__</a:t>
            </a:r>
            <a:r>
              <a:rPr lang="uk-UA" sz="4400" b="1" dirty="0" err="1">
                <a:solidFill>
                  <a:schemeClr val="bg1"/>
                </a:solidFill>
                <a:latin typeface="Times New Roman" panose="02020603050405020304" pitchFamily="18" charset="0"/>
                <a:ea typeface="Calibri" panose="020F0502020204030204" pitchFamily="34" charset="0"/>
              </a:rPr>
              <a:t>get_count</a:t>
            </a:r>
            <a:r>
              <a:rPr lang="uk-UA" sz="4400" b="1" dirty="0">
                <a:solidFill>
                  <a:schemeClr val="bg1"/>
                </a:solidFill>
                <a:latin typeface="Times New Roman" panose="02020603050405020304" pitchFamily="18" charset="0"/>
                <a:ea typeface="Calibri" panose="020F0502020204030204" pitchFamily="34" charset="0"/>
              </a:rPr>
              <a:t>() </a:t>
            </a:r>
            <a:r>
              <a:rPr lang="uk-UA" sz="4400" dirty="0">
                <a:solidFill>
                  <a:schemeClr val="bg1"/>
                </a:solidFill>
                <a:latin typeface="Times New Roman" panose="02020603050405020304" pitchFamily="18" charset="0"/>
                <a:ea typeface="Calibri" panose="020F0502020204030204" pitchFamily="34" charset="0"/>
              </a:rPr>
              <a:t>для методу.</a:t>
            </a:r>
          </a:p>
          <a:p>
            <a:pPr indent="457200">
              <a:spcBef>
                <a:spcPts val="0"/>
              </a:spcBef>
              <a:spcAft>
                <a:spcPts val="0"/>
              </a:spcAft>
              <a:buNone/>
            </a:pPr>
            <a:r>
              <a:rPr lang="uk-UA" sz="4400" dirty="0">
                <a:solidFill>
                  <a:schemeClr val="bg1"/>
                </a:solidFill>
                <a:latin typeface="Times New Roman" panose="02020603050405020304" pitchFamily="18" charset="0"/>
                <a:ea typeface="Calibri" panose="020F0502020204030204" pitchFamily="34" charset="0"/>
              </a:rPr>
              <a:t> Цей синтаксис вказує на те, що атрибут:</a:t>
            </a:r>
          </a:p>
          <a:p>
            <a:pPr indent="457200">
              <a:spcBef>
                <a:spcPts val="0"/>
              </a:spcBef>
              <a:spcAft>
                <a:spcPts val="0"/>
              </a:spcAft>
              <a:buNone/>
            </a:pPr>
            <a:r>
              <a:rPr lang="uk-UA" sz="4400" b="1" i="1" dirty="0">
                <a:solidFill>
                  <a:schemeClr val="bg1"/>
                </a:solidFill>
                <a:latin typeface="Times New Roman" panose="02020603050405020304" pitchFamily="18" charset="0"/>
                <a:ea typeface="Calibri" panose="020F0502020204030204" pitchFamily="34" charset="0"/>
              </a:rPr>
              <a:t> використовується для внутрішньої реалізації класу та не призначений для використання ззовні;</a:t>
            </a:r>
          </a:p>
          <a:p>
            <a:pPr indent="457200">
              <a:spcBef>
                <a:spcPts val="0"/>
              </a:spcBef>
              <a:spcAft>
                <a:spcPts val="0"/>
              </a:spcAft>
              <a:buNone/>
            </a:pPr>
            <a:r>
              <a:rPr lang="uk-UA" sz="4400" b="1" i="1" dirty="0">
                <a:solidFill>
                  <a:schemeClr val="bg1"/>
                </a:solidFill>
                <a:latin typeface="Times New Roman" panose="02020603050405020304" pitchFamily="18" charset="0"/>
                <a:ea typeface="Calibri" panose="020F0502020204030204" pitchFamily="34" charset="0"/>
              </a:rPr>
              <a:t> не повинен бути використаний/змінений розробником класу.</a:t>
            </a:r>
          </a:p>
          <a:p>
            <a:pPr indent="457200">
              <a:spcBef>
                <a:spcPts val="0"/>
              </a:spcBef>
              <a:spcAft>
                <a:spcPts val="0"/>
              </a:spcAft>
              <a:buNone/>
            </a:pPr>
            <a:r>
              <a:rPr lang="uk-UA" sz="4400" dirty="0">
                <a:solidFill>
                  <a:schemeClr val="bg1"/>
                </a:solidFill>
                <a:latin typeface="Times New Roman" panose="02020603050405020304" pitchFamily="18" charset="0"/>
                <a:ea typeface="Calibri" panose="020F0502020204030204" pitchFamily="34" charset="0"/>
              </a:rPr>
              <a:t> У цьому атрибут з __ виявляється недоступним ззовні, використовуючи техніку приховування імен (</a:t>
            </a:r>
            <a:r>
              <a:rPr lang="uk-UA" sz="4400" dirty="0" err="1">
                <a:solidFill>
                  <a:schemeClr val="bg1"/>
                </a:solidFill>
                <a:latin typeface="Times New Roman" panose="02020603050405020304" pitchFamily="18" charset="0"/>
                <a:ea typeface="Calibri" panose="020F0502020204030204" pitchFamily="34" charset="0"/>
              </a:rPr>
              <a:t>англ</a:t>
            </a:r>
            <a:r>
              <a:rPr lang="uk-UA" sz="4400" dirty="0">
                <a:solidFill>
                  <a:schemeClr val="bg1"/>
                </a:solidFill>
                <a:latin typeface="Times New Roman" panose="02020603050405020304" pitchFamily="18" charset="0"/>
                <a:ea typeface="Calibri" panose="020F0502020204030204" pitchFamily="34" charset="0"/>
              </a:rPr>
              <a:t>. </a:t>
            </a:r>
            <a:r>
              <a:rPr lang="uk-UA" sz="4400" dirty="0" err="1">
                <a:solidFill>
                  <a:schemeClr val="bg1"/>
                </a:solidFill>
                <a:latin typeface="Times New Roman" panose="02020603050405020304" pitchFamily="18" charset="0"/>
                <a:ea typeface="Calibri" panose="020F0502020204030204" pitchFamily="34" charset="0"/>
              </a:rPr>
              <a:t>Name</a:t>
            </a:r>
            <a:r>
              <a:rPr lang="uk-UA" sz="4400" dirty="0">
                <a:solidFill>
                  <a:schemeClr val="bg1"/>
                </a:solidFill>
                <a:latin typeface="Times New Roman" panose="02020603050405020304" pitchFamily="18" charset="0"/>
                <a:ea typeface="Calibri" panose="020F0502020204030204" pitchFamily="34" charset="0"/>
              </a:rPr>
              <a:t> </a:t>
            </a:r>
            <a:r>
              <a:rPr lang="uk-UA" sz="4400" dirty="0" err="1">
                <a:solidFill>
                  <a:schemeClr val="bg1"/>
                </a:solidFill>
                <a:latin typeface="Times New Roman" panose="02020603050405020304" pitchFamily="18" charset="0"/>
                <a:ea typeface="Calibri" panose="020F0502020204030204" pitchFamily="34" charset="0"/>
              </a:rPr>
              <a:t>Mangling</a:t>
            </a:r>
            <a:r>
              <a:rPr lang="uk-UA" sz="4400" dirty="0">
                <a:solidFill>
                  <a:schemeClr val="bg1"/>
                </a:solidFill>
                <a:latin typeface="Times New Roman" panose="02020603050405020304" pitchFamily="18" charset="0"/>
                <a:ea typeface="Calibri" panose="020F0502020204030204" pitchFamily="34" charset="0"/>
              </a:rPr>
              <a:t>). Незважаючи на це, на відміну від низки мов (наприклад, </a:t>
            </a:r>
            <a:r>
              <a:rPr lang="uk-UA" sz="4400" dirty="0" err="1">
                <a:solidFill>
                  <a:schemeClr val="bg1"/>
                </a:solidFill>
                <a:latin typeface="Times New Roman" panose="02020603050405020304" pitchFamily="18" charset="0"/>
                <a:ea typeface="Calibri" panose="020F0502020204030204" pitchFamily="34" charset="0"/>
              </a:rPr>
              <a:t>Java</a:t>
            </a:r>
            <a:r>
              <a:rPr lang="uk-UA" sz="4400" dirty="0">
                <a:solidFill>
                  <a:schemeClr val="bg1"/>
                </a:solidFill>
                <a:latin typeface="Times New Roman" panose="02020603050405020304" pitchFamily="18" charset="0"/>
                <a:ea typeface="Calibri" panose="020F0502020204030204" pitchFamily="34" charset="0"/>
              </a:rPr>
              <a:t>) такі «закриті» члени класу також можна змінювати, але складнішим способом – їх можна побачити, використовуючи функцію </a:t>
            </a:r>
            <a:r>
              <a:rPr lang="uk-UA" sz="4400" dirty="0" err="1">
                <a:solidFill>
                  <a:schemeClr val="bg1"/>
                </a:solidFill>
                <a:latin typeface="Times New Roman" panose="02020603050405020304" pitchFamily="18" charset="0"/>
                <a:ea typeface="Calibri" panose="020F0502020204030204" pitchFamily="34" charset="0"/>
              </a:rPr>
              <a:t>dir</a:t>
            </a:r>
            <a:r>
              <a:rPr lang="uk-UA" sz="4400" dirty="0">
                <a:solidFill>
                  <a:schemeClr val="bg1"/>
                </a:solidFill>
                <a:latin typeface="Times New Roman" panose="02020603050405020304" pitchFamily="18" charset="0"/>
                <a:ea typeface="Calibri" panose="020F0502020204030204" pitchFamily="34" charset="0"/>
              </a:rPr>
              <a:t>().</a:t>
            </a:r>
          </a:p>
          <a:p>
            <a:endParaRPr lang="uk-UA" dirty="0"/>
          </a:p>
        </p:txBody>
      </p:sp>
    </p:spTree>
    <p:extLst>
      <p:ext uri="{BB962C8B-B14F-4D97-AF65-F5344CB8AC3E}">
        <p14:creationId xmlns:p14="http://schemas.microsoft.com/office/powerpoint/2010/main" val="10658738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618518"/>
            <a:ext cx="9905998" cy="491191"/>
          </a:xfrm>
        </p:spPr>
        <p:txBody>
          <a:bodyPr>
            <a:normAutofit fontScale="90000"/>
          </a:bodyPr>
          <a:lstStyle/>
          <a:p>
            <a:pPr algn="ctr"/>
            <a:r>
              <a:rPr lang="uk-UA" sz="3200" dirty="0" smtClean="0">
                <a:solidFill>
                  <a:schemeClr val="bg1"/>
                </a:solidFill>
              </a:rPr>
              <a:t/>
            </a:r>
            <a:br>
              <a:rPr lang="uk-UA" sz="3200" dirty="0" smtClean="0">
                <a:solidFill>
                  <a:schemeClr val="bg1"/>
                </a:solidFill>
              </a:rPr>
            </a:br>
            <a:r>
              <a:rPr lang="uk-UA" sz="3200" dirty="0" smtClean="0">
                <a:solidFill>
                  <a:schemeClr val="bg1"/>
                </a:solidFill>
              </a:rPr>
              <a:t>Успадкування (наслідування) </a:t>
            </a:r>
            <a:r>
              <a:rPr lang="uk-UA" sz="3200" dirty="0">
                <a:solidFill>
                  <a:schemeClr val="bg1"/>
                </a:solidFill>
              </a:rPr>
              <a:t>в </a:t>
            </a:r>
            <a:r>
              <a:rPr lang="uk-UA" sz="3200" dirty="0" err="1">
                <a:solidFill>
                  <a:schemeClr val="bg1"/>
                </a:solidFill>
              </a:rPr>
              <a:t>Python</a:t>
            </a:r>
            <a:r>
              <a:rPr lang="uk-UA" dirty="0">
                <a:solidFill>
                  <a:schemeClr val="bg1"/>
                </a:solidFill>
              </a:rPr>
              <a:t/>
            </a:r>
            <a:br>
              <a:rPr lang="uk-UA" dirty="0">
                <a:solidFill>
                  <a:schemeClr val="bg1"/>
                </a:solidFill>
              </a:rPr>
            </a:br>
            <a:endParaRPr lang="uk-UA" dirty="0">
              <a:solidFill>
                <a:schemeClr val="bg1"/>
              </a:solidFill>
            </a:endParaRPr>
          </a:p>
        </p:txBody>
      </p:sp>
      <p:sp>
        <p:nvSpPr>
          <p:cNvPr id="3" name="Объект 2"/>
          <p:cNvSpPr>
            <a:spLocks noGrp="1"/>
          </p:cNvSpPr>
          <p:nvPr>
            <p:ph idx="1"/>
          </p:nvPr>
        </p:nvSpPr>
        <p:spPr>
          <a:xfrm>
            <a:off x="1052635" y="1109709"/>
            <a:ext cx="10568235" cy="5193436"/>
          </a:xfrm>
        </p:spPr>
        <p:txBody>
          <a:bodyPr>
            <a:normAutofit lnSpcReduction="10000"/>
          </a:bodyPr>
          <a:lstStyle/>
          <a:p>
            <a:pPr marL="0" indent="457200">
              <a:buNone/>
            </a:pPr>
            <a:r>
              <a:rPr lang="uk-UA" dirty="0">
                <a:solidFill>
                  <a:schemeClr val="bg1"/>
                </a:solidFill>
              </a:rPr>
              <a:t>В </a:t>
            </a:r>
            <a:r>
              <a:rPr lang="uk-UA" dirty="0" err="1">
                <a:solidFill>
                  <a:schemeClr val="bg1"/>
                </a:solidFill>
              </a:rPr>
              <a:t>Python</a:t>
            </a:r>
            <a:r>
              <a:rPr lang="uk-UA" dirty="0">
                <a:solidFill>
                  <a:schemeClr val="bg1"/>
                </a:solidFill>
              </a:rPr>
              <a:t> синтаксис для наслідування класів виглядає наступним чином: при створенні класу після його імені в круглих дужках можна вказати імена одного або декількох </a:t>
            </a:r>
            <a:r>
              <a:rPr lang="uk-UA" dirty="0" smtClean="0">
                <a:solidFill>
                  <a:schemeClr val="bg1"/>
                </a:solidFill>
              </a:rPr>
              <a:t>батьківських класів</a:t>
            </a:r>
            <a:r>
              <a:rPr lang="uk-UA" dirty="0">
                <a:solidFill>
                  <a:schemeClr val="bg1"/>
                </a:solidFill>
              </a:rPr>
              <a:t>.</a:t>
            </a:r>
          </a:p>
          <a:p>
            <a:pPr marL="0" indent="0">
              <a:buNone/>
            </a:pPr>
            <a:r>
              <a:rPr lang="uk-UA" b="1" dirty="0" err="1">
                <a:solidFill>
                  <a:schemeClr val="bg1"/>
                </a:solidFill>
              </a:rPr>
              <a:t>class</a:t>
            </a:r>
            <a:r>
              <a:rPr lang="uk-UA" b="1" dirty="0">
                <a:solidFill>
                  <a:schemeClr val="bg1"/>
                </a:solidFill>
              </a:rPr>
              <a:t> </a:t>
            </a:r>
            <a:r>
              <a:rPr lang="uk-UA" b="1" dirty="0" err="1">
                <a:solidFill>
                  <a:schemeClr val="bg1"/>
                </a:solidFill>
              </a:rPr>
              <a:t>Base</a:t>
            </a:r>
            <a:r>
              <a:rPr lang="uk-UA" b="1" dirty="0">
                <a:solidFill>
                  <a:schemeClr val="bg1"/>
                </a:solidFill>
              </a:rPr>
              <a:t>:</a:t>
            </a:r>
          </a:p>
          <a:p>
            <a:pPr marL="0" indent="0">
              <a:buNone/>
            </a:pPr>
            <a:r>
              <a:rPr lang="uk-UA" dirty="0">
                <a:solidFill>
                  <a:schemeClr val="bg1"/>
                </a:solidFill>
              </a:rPr>
              <a:t>    </a:t>
            </a:r>
            <a:r>
              <a:rPr lang="uk-UA" dirty="0" err="1">
                <a:solidFill>
                  <a:schemeClr val="bg1"/>
                </a:solidFill>
              </a:rPr>
              <a:t>pass</a:t>
            </a:r>
            <a:endParaRPr lang="uk-UA" dirty="0">
              <a:solidFill>
                <a:schemeClr val="bg1"/>
              </a:solidFill>
            </a:endParaRPr>
          </a:p>
          <a:p>
            <a:pPr marL="0" indent="0">
              <a:buNone/>
            </a:pPr>
            <a:r>
              <a:rPr lang="uk-UA" dirty="0">
                <a:solidFill>
                  <a:schemeClr val="bg1"/>
                </a:solidFill>
              </a:rPr>
              <a:t> </a:t>
            </a:r>
            <a:r>
              <a:rPr lang="uk-UA" b="1" dirty="0" err="1" smtClean="0">
                <a:solidFill>
                  <a:schemeClr val="bg1"/>
                </a:solidFill>
              </a:rPr>
              <a:t>class</a:t>
            </a:r>
            <a:r>
              <a:rPr lang="uk-UA" b="1" dirty="0" smtClean="0">
                <a:solidFill>
                  <a:schemeClr val="bg1"/>
                </a:solidFill>
              </a:rPr>
              <a:t> </a:t>
            </a:r>
            <a:r>
              <a:rPr lang="uk-UA" b="1" dirty="0" err="1">
                <a:solidFill>
                  <a:schemeClr val="bg1"/>
                </a:solidFill>
              </a:rPr>
              <a:t>Child</a:t>
            </a:r>
            <a:r>
              <a:rPr lang="uk-UA" b="1" dirty="0">
                <a:solidFill>
                  <a:schemeClr val="bg1"/>
                </a:solidFill>
              </a:rPr>
              <a:t>(</a:t>
            </a:r>
            <a:r>
              <a:rPr lang="uk-UA" b="1" dirty="0" err="1">
                <a:solidFill>
                  <a:schemeClr val="bg1"/>
                </a:solidFill>
              </a:rPr>
              <a:t>Base</a:t>
            </a:r>
            <a:r>
              <a:rPr lang="uk-UA" b="1" dirty="0">
                <a:solidFill>
                  <a:schemeClr val="bg1"/>
                </a:solidFill>
              </a:rPr>
              <a:t>):</a:t>
            </a:r>
          </a:p>
          <a:p>
            <a:pPr marL="0" indent="0">
              <a:buNone/>
            </a:pPr>
            <a:r>
              <a:rPr lang="uk-UA" dirty="0">
                <a:solidFill>
                  <a:schemeClr val="bg1"/>
                </a:solidFill>
              </a:rPr>
              <a:t>    </a:t>
            </a:r>
            <a:r>
              <a:rPr lang="uk-UA" dirty="0" err="1">
                <a:solidFill>
                  <a:schemeClr val="bg1"/>
                </a:solidFill>
              </a:rPr>
              <a:t>pass</a:t>
            </a:r>
            <a:endParaRPr lang="uk-UA" dirty="0">
              <a:solidFill>
                <a:schemeClr val="bg1"/>
              </a:solidFill>
            </a:endParaRPr>
          </a:p>
          <a:p>
            <a:pPr marL="0" indent="0">
              <a:buNone/>
            </a:pPr>
            <a:r>
              <a:rPr lang="uk-UA" dirty="0">
                <a:solidFill>
                  <a:schemeClr val="bg1"/>
                </a:solidFill>
              </a:rPr>
              <a:t>У вищенаведеному коді:</a:t>
            </a:r>
          </a:p>
          <a:p>
            <a:pPr marL="0" indent="0">
              <a:buNone/>
            </a:pPr>
            <a:r>
              <a:rPr lang="uk-UA" dirty="0" err="1">
                <a:solidFill>
                  <a:schemeClr val="bg1"/>
                </a:solidFill>
              </a:rPr>
              <a:t>Child</a:t>
            </a:r>
            <a:r>
              <a:rPr lang="uk-UA" dirty="0">
                <a:solidFill>
                  <a:schemeClr val="bg1"/>
                </a:solidFill>
              </a:rPr>
              <a:t> — це дочірній (похідний) </a:t>
            </a:r>
            <a:r>
              <a:rPr lang="uk-UA" dirty="0" smtClean="0">
                <a:solidFill>
                  <a:schemeClr val="bg1"/>
                </a:solidFill>
              </a:rPr>
              <a:t>клас</a:t>
            </a:r>
            <a:r>
              <a:rPr lang="uk-UA" dirty="0">
                <a:solidFill>
                  <a:schemeClr val="bg1"/>
                </a:solidFill>
              </a:rPr>
              <a:t> </a:t>
            </a:r>
            <a:r>
              <a:rPr lang="uk-UA" dirty="0" smtClean="0">
                <a:solidFill>
                  <a:schemeClr val="bg1"/>
                </a:solidFill>
              </a:rPr>
              <a:t> (підклас)</a:t>
            </a:r>
            <a:endParaRPr lang="uk-UA" dirty="0">
              <a:solidFill>
                <a:schemeClr val="bg1"/>
              </a:solidFill>
            </a:endParaRPr>
          </a:p>
          <a:p>
            <a:pPr marL="0" indent="0">
              <a:buNone/>
            </a:pPr>
            <a:r>
              <a:rPr lang="uk-UA" dirty="0" err="1">
                <a:solidFill>
                  <a:schemeClr val="bg1"/>
                </a:solidFill>
              </a:rPr>
              <a:t>Base</a:t>
            </a:r>
            <a:r>
              <a:rPr lang="uk-UA" dirty="0">
                <a:solidFill>
                  <a:schemeClr val="bg1"/>
                </a:solidFill>
              </a:rPr>
              <a:t> — це базовий (батьківський) </a:t>
            </a:r>
            <a:r>
              <a:rPr lang="uk-UA" dirty="0" smtClean="0">
                <a:solidFill>
                  <a:schemeClr val="bg1"/>
                </a:solidFill>
              </a:rPr>
              <a:t>клас  (суперклас)</a:t>
            </a:r>
            <a:endParaRPr lang="uk-UA" dirty="0">
              <a:solidFill>
                <a:schemeClr val="bg1"/>
              </a:solidFill>
            </a:endParaRPr>
          </a:p>
          <a:p>
            <a:endParaRPr lang="uk-UA" dirty="0">
              <a:solidFill>
                <a:schemeClr val="bg1"/>
              </a:solidFill>
            </a:endParaRPr>
          </a:p>
        </p:txBody>
      </p:sp>
    </p:spTree>
    <p:extLst>
      <p:ext uri="{BB962C8B-B14F-4D97-AF65-F5344CB8AC3E}">
        <p14:creationId xmlns:p14="http://schemas.microsoft.com/office/powerpoint/2010/main" val="16036682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283779" y="515279"/>
            <a:ext cx="11445765" cy="5980113"/>
          </a:xfrm>
        </p:spPr>
        <p:txBody>
          <a:bodyPr>
            <a:normAutofit/>
          </a:bodyPr>
          <a:lstStyle/>
          <a:p>
            <a:pPr marL="0" indent="457200">
              <a:spcBef>
                <a:spcPts val="0"/>
              </a:spcBef>
              <a:buNone/>
            </a:pPr>
            <a:r>
              <a:rPr lang="uk-UA" dirty="0">
                <a:solidFill>
                  <a:schemeClr val="bg1"/>
                </a:solidFill>
              </a:rPr>
              <a:t>В </a:t>
            </a:r>
            <a:r>
              <a:rPr lang="uk-UA" dirty="0" err="1">
                <a:solidFill>
                  <a:schemeClr val="bg1"/>
                </a:solidFill>
              </a:rPr>
              <a:t>Python</a:t>
            </a:r>
            <a:r>
              <a:rPr lang="uk-UA" dirty="0">
                <a:solidFill>
                  <a:schemeClr val="bg1"/>
                </a:solidFill>
              </a:rPr>
              <a:t> є вбудований клас який має назву </a:t>
            </a:r>
            <a:r>
              <a:rPr lang="uk-UA" dirty="0" err="1">
                <a:solidFill>
                  <a:schemeClr val="bg1"/>
                </a:solidFill>
              </a:rPr>
              <a:t>object</a:t>
            </a:r>
            <a:r>
              <a:rPr lang="uk-UA" dirty="0">
                <a:solidFill>
                  <a:schemeClr val="bg1"/>
                </a:solidFill>
              </a:rPr>
              <a:t>. Від цього класу явно чи неявно успадковуються усі інші класи, як вбудовані, так і ті, що </a:t>
            </a:r>
            <a:r>
              <a:rPr lang="uk-UA" dirty="0" err="1">
                <a:solidFill>
                  <a:schemeClr val="bg1"/>
                </a:solidFill>
              </a:rPr>
              <a:t>створююте</a:t>
            </a:r>
            <a:r>
              <a:rPr lang="uk-UA" dirty="0">
                <a:solidFill>
                  <a:schemeClr val="bg1"/>
                </a:solidFill>
              </a:rPr>
              <a:t> ви. Якщо при створенні класу ви не вказуєте базовий клас, то неявним чином ваш клас буде </a:t>
            </a:r>
            <a:r>
              <a:rPr lang="uk-UA" dirty="0" err="1">
                <a:solidFill>
                  <a:schemeClr val="bg1"/>
                </a:solidFill>
              </a:rPr>
              <a:t>успадковано</a:t>
            </a:r>
            <a:r>
              <a:rPr lang="uk-UA" dirty="0">
                <a:solidFill>
                  <a:schemeClr val="bg1"/>
                </a:solidFill>
              </a:rPr>
              <a:t> від </a:t>
            </a:r>
            <a:r>
              <a:rPr lang="uk-UA" dirty="0" err="1">
                <a:solidFill>
                  <a:schemeClr val="bg1"/>
                </a:solidFill>
              </a:rPr>
              <a:t>object</a:t>
            </a:r>
            <a:r>
              <a:rPr lang="uk-UA" dirty="0">
                <a:solidFill>
                  <a:schemeClr val="bg1"/>
                </a:solidFill>
              </a:rPr>
              <a:t>. Отже наступні оголошення класу рівносильні:</a:t>
            </a:r>
          </a:p>
          <a:p>
            <a:pPr marL="0" indent="457200">
              <a:spcBef>
                <a:spcPts val="0"/>
              </a:spcBef>
              <a:buNone/>
            </a:pPr>
            <a:r>
              <a:rPr lang="uk-UA" b="1" dirty="0" err="1">
                <a:solidFill>
                  <a:schemeClr val="bg1"/>
                </a:solidFill>
              </a:rPr>
              <a:t>class</a:t>
            </a:r>
            <a:r>
              <a:rPr lang="uk-UA" b="1" dirty="0">
                <a:solidFill>
                  <a:schemeClr val="bg1"/>
                </a:solidFill>
              </a:rPr>
              <a:t> </a:t>
            </a:r>
            <a:r>
              <a:rPr lang="uk-UA" b="1" dirty="0" err="1">
                <a:solidFill>
                  <a:schemeClr val="bg1"/>
                </a:solidFill>
              </a:rPr>
              <a:t>Base</a:t>
            </a:r>
            <a:r>
              <a:rPr lang="uk-UA" b="1" dirty="0">
                <a:solidFill>
                  <a:schemeClr val="bg1"/>
                </a:solidFill>
              </a:rPr>
              <a:t>:</a:t>
            </a:r>
          </a:p>
          <a:p>
            <a:pPr marL="0" indent="457200">
              <a:spcBef>
                <a:spcPts val="0"/>
              </a:spcBef>
              <a:buNone/>
            </a:pPr>
            <a:r>
              <a:rPr lang="uk-UA" dirty="0">
                <a:solidFill>
                  <a:schemeClr val="bg1"/>
                </a:solidFill>
              </a:rPr>
              <a:t>    </a:t>
            </a:r>
            <a:r>
              <a:rPr lang="uk-UA" dirty="0" err="1">
                <a:solidFill>
                  <a:schemeClr val="bg1"/>
                </a:solidFill>
              </a:rPr>
              <a:t>pass</a:t>
            </a:r>
            <a:endParaRPr lang="uk-UA" dirty="0">
              <a:solidFill>
                <a:schemeClr val="bg1"/>
              </a:solidFill>
            </a:endParaRPr>
          </a:p>
          <a:p>
            <a:pPr marL="0" indent="457200">
              <a:spcBef>
                <a:spcPts val="0"/>
              </a:spcBef>
              <a:buNone/>
            </a:pPr>
            <a:r>
              <a:rPr lang="uk-UA" dirty="0">
                <a:solidFill>
                  <a:schemeClr val="bg1"/>
                </a:solidFill>
              </a:rPr>
              <a:t> </a:t>
            </a:r>
          </a:p>
          <a:p>
            <a:pPr marL="0" indent="457200">
              <a:spcBef>
                <a:spcPts val="0"/>
              </a:spcBef>
              <a:buNone/>
            </a:pPr>
            <a:r>
              <a:rPr lang="uk-UA" b="1" dirty="0" err="1">
                <a:solidFill>
                  <a:schemeClr val="bg1"/>
                </a:solidFill>
              </a:rPr>
              <a:t>class</a:t>
            </a:r>
            <a:r>
              <a:rPr lang="uk-UA" b="1" dirty="0">
                <a:solidFill>
                  <a:schemeClr val="bg1"/>
                </a:solidFill>
              </a:rPr>
              <a:t> </a:t>
            </a:r>
            <a:r>
              <a:rPr lang="uk-UA" b="1" dirty="0" err="1">
                <a:solidFill>
                  <a:schemeClr val="bg1"/>
                </a:solidFill>
              </a:rPr>
              <a:t>Base</a:t>
            </a:r>
            <a:r>
              <a:rPr lang="uk-UA" b="1" dirty="0">
                <a:solidFill>
                  <a:schemeClr val="bg1"/>
                </a:solidFill>
              </a:rPr>
              <a:t>():</a:t>
            </a:r>
          </a:p>
          <a:p>
            <a:pPr marL="0" indent="457200">
              <a:spcBef>
                <a:spcPts val="0"/>
              </a:spcBef>
              <a:buNone/>
            </a:pPr>
            <a:r>
              <a:rPr lang="uk-UA" dirty="0">
                <a:solidFill>
                  <a:schemeClr val="bg1"/>
                </a:solidFill>
              </a:rPr>
              <a:t>    </a:t>
            </a:r>
            <a:r>
              <a:rPr lang="uk-UA" dirty="0" err="1">
                <a:solidFill>
                  <a:schemeClr val="bg1"/>
                </a:solidFill>
              </a:rPr>
              <a:t>pass</a:t>
            </a:r>
            <a:endParaRPr lang="uk-UA" dirty="0">
              <a:solidFill>
                <a:schemeClr val="bg1"/>
              </a:solidFill>
            </a:endParaRPr>
          </a:p>
          <a:p>
            <a:pPr marL="0" indent="457200">
              <a:spcBef>
                <a:spcPts val="0"/>
              </a:spcBef>
              <a:buNone/>
            </a:pPr>
            <a:r>
              <a:rPr lang="uk-UA" dirty="0">
                <a:solidFill>
                  <a:schemeClr val="bg1"/>
                </a:solidFill>
              </a:rPr>
              <a:t> </a:t>
            </a:r>
          </a:p>
          <a:p>
            <a:pPr marL="0" indent="457200">
              <a:spcBef>
                <a:spcPts val="0"/>
              </a:spcBef>
              <a:buNone/>
            </a:pPr>
            <a:r>
              <a:rPr lang="uk-UA" b="1" dirty="0" err="1">
                <a:solidFill>
                  <a:schemeClr val="bg1"/>
                </a:solidFill>
              </a:rPr>
              <a:t>class</a:t>
            </a:r>
            <a:r>
              <a:rPr lang="uk-UA" b="1" dirty="0">
                <a:solidFill>
                  <a:schemeClr val="bg1"/>
                </a:solidFill>
              </a:rPr>
              <a:t> </a:t>
            </a:r>
            <a:r>
              <a:rPr lang="uk-UA" b="1" dirty="0" err="1">
                <a:solidFill>
                  <a:schemeClr val="bg1"/>
                </a:solidFill>
              </a:rPr>
              <a:t>Base</a:t>
            </a:r>
            <a:r>
              <a:rPr lang="uk-UA" b="1" dirty="0">
                <a:solidFill>
                  <a:schemeClr val="bg1"/>
                </a:solidFill>
              </a:rPr>
              <a:t>(</a:t>
            </a:r>
            <a:r>
              <a:rPr lang="uk-UA" b="1" dirty="0" err="1">
                <a:solidFill>
                  <a:schemeClr val="bg1"/>
                </a:solidFill>
              </a:rPr>
              <a:t>object</a:t>
            </a:r>
            <a:r>
              <a:rPr lang="uk-UA" b="1" dirty="0">
                <a:solidFill>
                  <a:schemeClr val="bg1"/>
                </a:solidFill>
              </a:rPr>
              <a:t>):</a:t>
            </a:r>
          </a:p>
          <a:p>
            <a:pPr marL="0" indent="457200">
              <a:spcBef>
                <a:spcPts val="0"/>
              </a:spcBef>
              <a:buNone/>
            </a:pPr>
            <a:r>
              <a:rPr lang="uk-UA" dirty="0">
                <a:solidFill>
                  <a:schemeClr val="bg1"/>
                </a:solidFill>
              </a:rPr>
              <a:t>    </a:t>
            </a:r>
            <a:r>
              <a:rPr lang="uk-UA" dirty="0" err="1">
                <a:solidFill>
                  <a:schemeClr val="bg1"/>
                </a:solidFill>
              </a:rPr>
              <a:t>pass</a:t>
            </a:r>
            <a:endParaRPr lang="uk-UA" dirty="0">
              <a:solidFill>
                <a:schemeClr val="bg1"/>
              </a:solidFill>
            </a:endParaRPr>
          </a:p>
          <a:p>
            <a:endParaRPr lang="uk-UA" dirty="0"/>
          </a:p>
        </p:txBody>
      </p:sp>
    </p:spTree>
    <p:extLst>
      <p:ext uri="{BB962C8B-B14F-4D97-AF65-F5344CB8AC3E}">
        <p14:creationId xmlns:p14="http://schemas.microsoft.com/office/powerpoint/2010/main" val="21130584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618518"/>
            <a:ext cx="9905998" cy="527110"/>
          </a:xfrm>
        </p:spPr>
        <p:txBody>
          <a:bodyPr>
            <a:normAutofit fontScale="90000"/>
          </a:bodyPr>
          <a:lstStyle/>
          <a:p>
            <a:pPr algn="ctr"/>
            <a:r>
              <a:rPr lang="uk-UA" dirty="0">
                <a:solidFill>
                  <a:schemeClr val="bg1"/>
                </a:solidFill>
              </a:rPr>
              <a:t>Ієрархія успадкування</a:t>
            </a:r>
            <a:endParaRPr lang="uk-UA" dirty="0">
              <a:solidFill>
                <a:schemeClr val="bg1"/>
              </a:solidFill>
            </a:endParaRPr>
          </a:p>
        </p:txBody>
      </p:sp>
      <p:sp>
        <p:nvSpPr>
          <p:cNvPr id="3" name="Объект 2"/>
          <p:cNvSpPr>
            <a:spLocks noGrp="1"/>
          </p:cNvSpPr>
          <p:nvPr>
            <p:ph idx="1"/>
          </p:nvPr>
        </p:nvSpPr>
        <p:spPr>
          <a:xfrm>
            <a:off x="567559" y="1145628"/>
            <a:ext cx="11172495" cy="5339255"/>
          </a:xfrm>
        </p:spPr>
        <p:txBody>
          <a:bodyPr>
            <a:normAutofit fontScale="85000" lnSpcReduction="20000"/>
          </a:bodyPr>
          <a:lstStyle/>
          <a:p>
            <a:pPr marL="0" indent="457200">
              <a:spcBef>
                <a:spcPts val="0"/>
              </a:spcBef>
              <a:buNone/>
            </a:pPr>
            <a:r>
              <a:rPr lang="uk-UA" dirty="0">
                <a:solidFill>
                  <a:schemeClr val="bg1"/>
                </a:solidFill>
              </a:rPr>
              <a:t>Клас може бути успадкованим від класу, який у свою чергу було </a:t>
            </a:r>
            <a:r>
              <a:rPr lang="uk-UA" dirty="0" err="1">
                <a:solidFill>
                  <a:schemeClr val="bg1"/>
                </a:solidFill>
              </a:rPr>
              <a:t>успадковано</a:t>
            </a:r>
            <a:r>
              <a:rPr lang="uk-UA" dirty="0">
                <a:solidFill>
                  <a:schemeClr val="bg1"/>
                </a:solidFill>
              </a:rPr>
              <a:t> від іншого класу. Коли розглядають увесь ланцюжок успадкованих і базових класів, говорять про ієрархію успадкування.</a:t>
            </a:r>
          </a:p>
          <a:p>
            <a:pPr marL="0" indent="457200">
              <a:spcBef>
                <a:spcPts val="0"/>
              </a:spcBef>
              <a:buNone/>
            </a:pPr>
            <a:r>
              <a:rPr lang="uk-UA" dirty="0">
                <a:solidFill>
                  <a:schemeClr val="bg1"/>
                </a:solidFill>
              </a:rPr>
              <a:t>Розглянемо наступну ієрархію класів:</a:t>
            </a:r>
          </a:p>
          <a:p>
            <a:pPr marL="0" indent="457200">
              <a:spcBef>
                <a:spcPts val="0"/>
              </a:spcBef>
              <a:buNone/>
            </a:pPr>
            <a:r>
              <a:rPr lang="uk-UA" b="1" dirty="0" err="1" smtClean="0">
                <a:solidFill>
                  <a:schemeClr val="bg1"/>
                </a:solidFill>
              </a:rPr>
              <a:t>class</a:t>
            </a:r>
            <a:r>
              <a:rPr lang="uk-UA" b="1" dirty="0" smtClean="0">
                <a:solidFill>
                  <a:schemeClr val="bg1"/>
                </a:solidFill>
              </a:rPr>
              <a:t> </a:t>
            </a:r>
            <a:r>
              <a:rPr lang="uk-UA" b="1" dirty="0" err="1">
                <a:solidFill>
                  <a:schemeClr val="bg1"/>
                </a:solidFill>
              </a:rPr>
              <a:t>SuperBase</a:t>
            </a:r>
            <a:r>
              <a:rPr lang="uk-UA" b="1" dirty="0">
                <a:solidFill>
                  <a:schemeClr val="bg1"/>
                </a:solidFill>
              </a:rPr>
              <a:t>:</a:t>
            </a:r>
          </a:p>
          <a:p>
            <a:pPr marL="0" indent="457200">
              <a:spcBef>
                <a:spcPts val="0"/>
              </a:spcBef>
              <a:buNone/>
            </a:pPr>
            <a:r>
              <a:rPr lang="uk-UA" dirty="0">
                <a:solidFill>
                  <a:schemeClr val="bg1"/>
                </a:solidFill>
              </a:rPr>
              <a:t>...     </a:t>
            </a:r>
            <a:r>
              <a:rPr lang="uk-UA" dirty="0" err="1">
                <a:solidFill>
                  <a:schemeClr val="bg1"/>
                </a:solidFill>
              </a:rPr>
              <a:t>pass</a:t>
            </a:r>
            <a:endParaRPr lang="uk-UA" dirty="0">
              <a:solidFill>
                <a:schemeClr val="bg1"/>
              </a:solidFill>
            </a:endParaRPr>
          </a:p>
          <a:p>
            <a:pPr marL="0" indent="457200">
              <a:spcBef>
                <a:spcPts val="0"/>
              </a:spcBef>
              <a:buNone/>
            </a:pPr>
            <a:r>
              <a:rPr lang="uk-UA" dirty="0">
                <a:solidFill>
                  <a:schemeClr val="bg1"/>
                </a:solidFill>
              </a:rPr>
              <a:t>...</a:t>
            </a:r>
          </a:p>
          <a:p>
            <a:pPr marL="0" indent="457200">
              <a:spcBef>
                <a:spcPts val="0"/>
              </a:spcBef>
              <a:buNone/>
            </a:pPr>
            <a:r>
              <a:rPr lang="uk-UA" b="1" dirty="0" err="1" smtClean="0">
                <a:solidFill>
                  <a:schemeClr val="bg1"/>
                </a:solidFill>
              </a:rPr>
              <a:t>class</a:t>
            </a:r>
            <a:r>
              <a:rPr lang="uk-UA" b="1" dirty="0" smtClean="0">
                <a:solidFill>
                  <a:schemeClr val="bg1"/>
                </a:solidFill>
              </a:rPr>
              <a:t> </a:t>
            </a:r>
            <a:r>
              <a:rPr lang="uk-UA" b="1" dirty="0" err="1">
                <a:solidFill>
                  <a:schemeClr val="bg1"/>
                </a:solidFill>
              </a:rPr>
              <a:t>Base</a:t>
            </a:r>
            <a:r>
              <a:rPr lang="uk-UA" b="1" dirty="0">
                <a:solidFill>
                  <a:schemeClr val="bg1"/>
                </a:solidFill>
              </a:rPr>
              <a:t>(</a:t>
            </a:r>
            <a:r>
              <a:rPr lang="uk-UA" b="1" dirty="0" err="1">
                <a:solidFill>
                  <a:schemeClr val="bg1"/>
                </a:solidFill>
              </a:rPr>
              <a:t>SuperBase</a:t>
            </a:r>
            <a:r>
              <a:rPr lang="uk-UA" b="1" dirty="0">
                <a:solidFill>
                  <a:schemeClr val="bg1"/>
                </a:solidFill>
              </a:rPr>
              <a:t>):</a:t>
            </a:r>
          </a:p>
          <a:p>
            <a:pPr marL="0" indent="457200">
              <a:spcBef>
                <a:spcPts val="0"/>
              </a:spcBef>
              <a:buNone/>
            </a:pPr>
            <a:r>
              <a:rPr lang="uk-UA" dirty="0">
                <a:solidFill>
                  <a:schemeClr val="bg1"/>
                </a:solidFill>
              </a:rPr>
              <a:t>...     </a:t>
            </a:r>
            <a:r>
              <a:rPr lang="uk-UA" dirty="0" err="1">
                <a:solidFill>
                  <a:schemeClr val="bg1"/>
                </a:solidFill>
              </a:rPr>
              <a:t>pass</a:t>
            </a:r>
            <a:endParaRPr lang="uk-UA" dirty="0">
              <a:solidFill>
                <a:schemeClr val="bg1"/>
              </a:solidFill>
            </a:endParaRPr>
          </a:p>
          <a:p>
            <a:pPr marL="0" indent="457200">
              <a:spcBef>
                <a:spcPts val="0"/>
              </a:spcBef>
              <a:buNone/>
            </a:pPr>
            <a:r>
              <a:rPr lang="uk-UA" dirty="0">
                <a:solidFill>
                  <a:schemeClr val="bg1"/>
                </a:solidFill>
              </a:rPr>
              <a:t>...</a:t>
            </a:r>
          </a:p>
          <a:p>
            <a:pPr marL="0" indent="457200">
              <a:spcBef>
                <a:spcPts val="0"/>
              </a:spcBef>
              <a:buNone/>
            </a:pPr>
            <a:r>
              <a:rPr lang="uk-UA" b="1" dirty="0" err="1" smtClean="0">
                <a:solidFill>
                  <a:schemeClr val="bg1"/>
                </a:solidFill>
              </a:rPr>
              <a:t>class</a:t>
            </a:r>
            <a:r>
              <a:rPr lang="uk-UA" b="1" dirty="0" smtClean="0">
                <a:solidFill>
                  <a:schemeClr val="bg1"/>
                </a:solidFill>
              </a:rPr>
              <a:t> </a:t>
            </a:r>
            <a:r>
              <a:rPr lang="uk-UA" b="1" dirty="0" err="1">
                <a:solidFill>
                  <a:schemeClr val="bg1"/>
                </a:solidFill>
              </a:rPr>
              <a:t>Child</a:t>
            </a:r>
            <a:r>
              <a:rPr lang="uk-UA" b="1" dirty="0">
                <a:solidFill>
                  <a:schemeClr val="bg1"/>
                </a:solidFill>
              </a:rPr>
              <a:t>(</a:t>
            </a:r>
            <a:r>
              <a:rPr lang="uk-UA" b="1" dirty="0" err="1">
                <a:solidFill>
                  <a:schemeClr val="bg1"/>
                </a:solidFill>
              </a:rPr>
              <a:t>Base</a:t>
            </a:r>
            <a:r>
              <a:rPr lang="uk-UA" b="1" dirty="0">
                <a:solidFill>
                  <a:schemeClr val="bg1"/>
                </a:solidFill>
              </a:rPr>
              <a:t>):</a:t>
            </a:r>
          </a:p>
          <a:p>
            <a:pPr marL="0" indent="457200">
              <a:spcBef>
                <a:spcPts val="0"/>
              </a:spcBef>
              <a:buNone/>
            </a:pPr>
            <a:r>
              <a:rPr lang="uk-UA" dirty="0">
                <a:solidFill>
                  <a:schemeClr val="bg1"/>
                </a:solidFill>
              </a:rPr>
              <a:t>...     </a:t>
            </a:r>
            <a:r>
              <a:rPr lang="uk-UA" dirty="0" err="1">
                <a:solidFill>
                  <a:schemeClr val="bg1"/>
                </a:solidFill>
              </a:rPr>
              <a:t>pass</a:t>
            </a:r>
            <a:endParaRPr lang="uk-UA" dirty="0">
              <a:solidFill>
                <a:schemeClr val="bg1"/>
              </a:solidFill>
            </a:endParaRPr>
          </a:p>
          <a:p>
            <a:pPr marL="0" indent="457200">
              <a:spcBef>
                <a:spcPts val="0"/>
              </a:spcBef>
              <a:buNone/>
            </a:pPr>
            <a:r>
              <a:rPr lang="uk-UA" dirty="0">
                <a:solidFill>
                  <a:schemeClr val="bg1"/>
                </a:solidFill>
              </a:rPr>
              <a:t>...</a:t>
            </a:r>
          </a:p>
          <a:p>
            <a:pPr marL="0" indent="457200">
              <a:spcBef>
                <a:spcPts val="0"/>
              </a:spcBef>
              <a:buNone/>
            </a:pPr>
            <a:r>
              <a:rPr lang="uk-UA" dirty="0" smtClean="0">
                <a:solidFill>
                  <a:schemeClr val="bg1"/>
                </a:solidFill>
              </a:rPr>
              <a:t>У </a:t>
            </a:r>
            <a:r>
              <a:rPr lang="uk-UA" dirty="0">
                <a:solidFill>
                  <a:schemeClr val="bg1"/>
                </a:solidFill>
              </a:rPr>
              <a:t>вищенаведеному прикладі:</a:t>
            </a:r>
          </a:p>
          <a:p>
            <a:pPr marL="0" indent="457200">
              <a:spcBef>
                <a:spcPts val="0"/>
              </a:spcBef>
              <a:buNone/>
            </a:pPr>
            <a:r>
              <a:rPr lang="uk-UA" dirty="0">
                <a:solidFill>
                  <a:schemeClr val="bg1"/>
                </a:solidFill>
              </a:rPr>
              <a:t>клас </a:t>
            </a:r>
            <a:r>
              <a:rPr lang="uk-UA" dirty="0" err="1">
                <a:solidFill>
                  <a:schemeClr val="bg1"/>
                </a:solidFill>
              </a:rPr>
              <a:t>SuperBase</a:t>
            </a:r>
            <a:r>
              <a:rPr lang="uk-UA" dirty="0">
                <a:solidFill>
                  <a:schemeClr val="bg1"/>
                </a:solidFill>
              </a:rPr>
              <a:t> </a:t>
            </a:r>
            <a:r>
              <a:rPr lang="uk-UA" dirty="0" err="1">
                <a:solidFill>
                  <a:schemeClr val="bg1"/>
                </a:solidFill>
              </a:rPr>
              <a:t>успадковано</a:t>
            </a:r>
            <a:r>
              <a:rPr lang="uk-UA" dirty="0">
                <a:solidFill>
                  <a:schemeClr val="bg1"/>
                </a:solidFill>
              </a:rPr>
              <a:t> від </a:t>
            </a:r>
            <a:r>
              <a:rPr lang="uk-UA" dirty="0" err="1">
                <a:solidFill>
                  <a:schemeClr val="bg1"/>
                </a:solidFill>
              </a:rPr>
              <a:t>object</a:t>
            </a:r>
            <a:endParaRPr lang="uk-UA" dirty="0">
              <a:solidFill>
                <a:schemeClr val="bg1"/>
              </a:solidFill>
            </a:endParaRPr>
          </a:p>
          <a:p>
            <a:pPr marL="0" indent="457200">
              <a:spcBef>
                <a:spcPts val="0"/>
              </a:spcBef>
              <a:buNone/>
            </a:pPr>
            <a:r>
              <a:rPr lang="uk-UA" dirty="0">
                <a:solidFill>
                  <a:schemeClr val="bg1"/>
                </a:solidFill>
              </a:rPr>
              <a:t>клас </a:t>
            </a:r>
            <a:r>
              <a:rPr lang="uk-UA" dirty="0" err="1">
                <a:solidFill>
                  <a:schemeClr val="bg1"/>
                </a:solidFill>
              </a:rPr>
              <a:t>Base</a:t>
            </a:r>
            <a:r>
              <a:rPr lang="uk-UA" dirty="0">
                <a:solidFill>
                  <a:schemeClr val="bg1"/>
                </a:solidFill>
              </a:rPr>
              <a:t> </a:t>
            </a:r>
            <a:r>
              <a:rPr lang="uk-UA" dirty="0" err="1">
                <a:solidFill>
                  <a:schemeClr val="bg1"/>
                </a:solidFill>
              </a:rPr>
              <a:t>успадковано</a:t>
            </a:r>
            <a:r>
              <a:rPr lang="uk-UA" dirty="0">
                <a:solidFill>
                  <a:schemeClr val="bg1"/>
                </a:solidFill>
              </a:rPr>
              <a:t> від </a:t>
            </a:r>
            <a:r>
              <a:rPr lang="uk-UA" dirty="0" err="1">
                <a:solidFill>
                  <a:schemeClr val="bg1"/>
                </a:solidFill>
              </a:rPr>
              <a:t>SuperBase</a:t>
            </a:r>
            <a:endParaRPr lang="uk-UA" dirty="0">
              <a:solidFill>
                <a:schemeClr val="bg1"/>
              </a:solidFill>
            </a:endParaRPr>
          </a:p>
          <a:p>
            <a:pPr marL="0" indent="457200">
              <a:spcBef>
                <a:spcPts val="0"/>
              </a:spcBef>
              <a:buNone/>
            </a:pPr>
            <a:r>
              <a:rPr lang="uk-UA" dirty="0">
                <a:solidFill>
                  <a:schemeClr val="bg1"/>
                </a:solidFill>
              </a:rPr>
              <a:t>клас </a:t>
            </a:r>
            <a:r>
              <a:rPr lang="uk-UA" dirty="0" err="1">
                <a:solidFill>
                  <a:schemeClr val="bg1"/>
                </a:solidFill>
              </a:rPr>
              <a:t>Child</a:t>
            </a:r>
            <a:r>
              <a:rPr lang="uk-UA" dirty="0">
                <a:solidFill>
                  <a:schemeClr val="bg1"/>
                </a:solidFill>
              </a:rPr>
              <a:t> </a:t>
            </a:r>
            <a:r>
              <a:rPr lang="uk-UA" dirty="0" err="1">
                <a:solidFill>
                  <a:schemeClr val="bg1"/>
                </a:solidFill>
              </a:rPr>
              <a:t>успадковано</a:t>
            </a:r>
            <a:r>
              <a:rPr lang="uk-UA" dirty="0">
                <a:solidFill>
                  <a:schemeClr val="bg1"/>
                </a:solidFill>
              </a:rPr>
              <a:t> від </a:t>
            </a:r>
            <a:r>
              <a:rPr lang="uk-UA" dirty="0" err="1">
                <a:solidFill>
                  <a:schemeClr val="bg1"/>
                </a:solidFill>
              </a:rPr>
              <a:t>Base</a:t>
            </a:r>
            <a:endParaRPr lang="uk-UA" dirty="0">
              <a:solidFill>
                <a:schemeClr val="bg1"/>
              </a:solidFill>
            </a:endParaRPr>
          </a:p>
          <a:p>
            <a:pPr marL="0" indent="457200">
              <a:spcBef>
                <a:spcPts val="0"/>
              </a:spcBef>
              <a:buNone/>
            </a:pPr>
            <a:endParaRPr lang="uk-UA" dirty="0">
              <a:solidFill>
                <a:schemeClr val="bg1"/>
              </a:solidFill>
            </a:endParaRPr>
          </a:p>
        </p:txBody>
      </p:sp>
    </p:spTree>
    <p:extLst>
      <p:ext uri="{BB962C8B-B14F-4D97-AF65-F5344CB8AC3E}">
        <p14:creationId xmlns:p14="http://schemas.microsoft.com/office/powerpoint/2010/main" val="29653959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1" y="324228"/>
            <a:ext cx="9905998" cy="590172"/>
          </a:xfrm>
        </p:spPr>
        <p:txBody>
          <a:bodyPr>
            <a:normAutofit/>
          </a:bodyPr>
          <a:lstStyle/>
          <a:p>
            <a:pPr algn="ctr"/>
            <a:r>
              <a:rPr lang="uk-UA" sz="2400" b="1" dirty="0" smtClean="0">
                <a:solidFill>
                  <a:schemeClr val="bg1"/>
                </a:solidFill>
              </a:rPr>
              <a:t>Успадкування атрибутів класу</a:t>
            </a:r>
            <a:endParaRPr lang="uk-UA" sz="2400" b="1" dirty="0">
              <a:solidFill>
                <a:schemeClr val="bg1"/>
              </a:solidFill>
            </a:endParaRPr>
          </a:p>
        </p:txBody>
      </p:sp>
      <p:sp>
        <p:nvSpPr>
          <p:cNvPr id="4" name="Объект 3"/>
          <p:cNvSpPr>
            <a:spLocks noGrp="1"/>
          </p:cNvSpPr>
          <p:nvPr>
            <p:ph sz="half" idx="1"/>
          </p:nvPr>
        </p:nvSpPr>
        <p:spPr>
          <a:xfrm>
            <a:off x="325822" y="914399"/>
            <a:ext cx="5693978" cy="5780691"/>
          </a:xfrm>
        </p:spPr>
        <p:txBody>
          <a:bodyPr>
            <a:normAutofit fontScale="70000" lnSpcReduction="20000"/>
          </a:bodyPr>
          <a:lstStyle/>
          <a:p>
            <a:pPr marL="0" indent="0">
              <a:buNone/>
            </a:pPr>
            <a:r>
              <a:rPr lang="uk-UA" dirty="0" err="1">
                <a:solidFill>
                  <a:schemeClr val="bg1"/>
                </a:solidFill>
              </a:rPr>
              <a:t>class</a:t>
            </a:r>
            <a:r>
              <a:rPr lang="uk-UA" dirty="0">
                <a:solidFill>
                  <a:schemeClr val="bg1"/>
                </a:solidFill>
              </a:rPr>
              <a:t> </a:t>
            </a:r>
            <a:r>
              <a:rPr lang="uk-UA" dirty="0" err="1">
                <a:solidFill>
                  <a:schemeClr val="bg1"/>
                </a:solidFill>
              </a:rPr>
              <a:t>Base</a:t>
            </a:r>
            <a:r>
              <a:rPr lang="uk-UA" dirty="0">
                <a:solidFill>
                  <a:schemeClr val="bg1"/>
                </a:solidFill>
              </a:rPr>
              <a:t>:</a:t>
            </a:r>
          </a:p>
          <a:p>
            <a:pPr marL="0" indent="0">
              <a:buNone/>
            </a:pPr>
            <a:r>
              <a:rPr lang="uk-UA" dirty="0">
                <a:solidFill>
                  <a:schemeClr val="bg1"/>
                </a:solidFill>
              </a:rPr>
              <a:t>    </a:t>
            </a:r>
            <a:r>
              <a:rPr lang="uk-UA" dirty="0" err="1">
                <a:solidFill>
                  <a:schemeClr val="bg1"/>
                </a:solidFill>
              </a:rPr>
              <a:t>def</a:t>
            </a:r>
            <a:r>
              <a:rPr lang="uk-UA" dirty="0">
                <a:solidFill>
                  <a:schemeClr val="bg1"/>
                </a:solidFill>
              </a:rPr>
              <a:t> __</a:t>
            </a:r>
            <a:r>
              <a:rPr lang="uk-UA" dirty="0" err="1">
                <a:solidFill>
                  <a:schemeClr val="bg1"/>
                </a:solidFill>
              </a:rPr>
              <a:t>init</a:t>
            </a:r>
            <a:r>
              <a:rPr lang="uk-UA" dirty="0">
                <a:solidFill>
                  <a:schemeClr val="bg1"/>
                </a:solidFill>
              </a:rPr>
              <a:t>__(</a:t>
            </a:r>
            <a:r>
              <a:rPr lang="uk-UA" dirty="0" err="1">
                <a:solidFill>
                  <a:schemeClr val="bg1"/>
                </a:solidFill>
              </a:rPr>
              <a:t>self</a:t>
            </a:r>
            <a:r>
              <a:rPr lang="uk-UA" dirty="0">
                <a:solidFill>
                  <a:schemeClr val="bg1"/>
                </a:solidFill>
              </a:rPr>
              <a:t>):</a:t>
            </a:r>
          </a:p>
          <a:p>
            <a:pPr marL="0" indent="0">
              <a:buNone/>
            </a:pPr>
            <a:r>
              <a:rPr lang="uk-UA" dirty="0">
                <a:solidFill>
                  <a:schemeClr val="bg1"/>
                </a:solidFill>
              </a:rPr>
              <a:t>       </a:t>
            </a:r>
            <a:r>
              <a:rPr lang="uk-UA" dirty="0" err="1">
                <a:solidFill>
                  <a:schemeClr val="bg1"/>
                </a:solidFill>
              </a:rPr>
              <a:t>self.attr</a:t>
            </a:r>
            <a:r>
              <a:rPr lang="uk-UA" dirty="0">
                <a:solidFill>
                  <a:schemeClr val="bg1"/>
                </a:solidFill>
              </a:rPr>
              <a:t> = 'Атрибут базового </a:t>
            </a:r>
            <a:r>
              <a:rPr lang="uk-UA" dirty="0" err="1">
                <a:solidFill>
                  <a:schemeClr val="bg1"/>
                </a:solidFill>
              </a:rPr>
              <a:t>класа</a:t>
            </a:r>
            <a:r>
              <a:rPr lang="uk-UA" dirty="0">
                <a:solidFill>
                  <a:schemeClr val="bg1"/>
                </a:solidFill>
              </a:rPr>
              <a:t>'</a:t>
            </a:r>
          </a:p>
          <a:p>
            <a:pPr marL="0" indent="0">
              <a:buNone/>
            </a:pPr>
            <a:r>
              <a:rPr lang="uk-UA" dirty="0">
                <a:solidFill>
                  <a:schemeClr val="bg1"/>
                </a:solidFill>
              </a:rPr>
              <a:t>   </a:t>
            </a:r>
            <a:r>
              <a:rPr lang="uk-UA" dirty="0" err="1">
                <a:solidFill>
                  <a:schemeClr val="bg1"/>
                </a:solidFill>
              </a:rPr>
              <a:t>def</a:t>
            </a:r>
            <a:r>
              <a:rPr lang="uk-UA" dirty="0">
                <a:solidFill>
                  <a:schemeClr val="bg1"/>
                </a:solidFill>
              </a:rPr>
              <a:t> </a:t>
            </a:r>
            <a:r>
              <a:rPr lang="uk-UA" dirty="0" err="1">
                <a:solidFill>
                  <a:schemeClr val="bg1"/>
                </a:solidFill>
              </a:rPr>
              <a:t>method</a:t>
            </a:r>
            <a:r>
              <a:rPr lang="uk-UA" dirty="0">
                <a:solidFill>
                  <a:schemeClr val="bg1"/>
                </a:solidFill>
              </a:rPr>
              <a:t>(</a:t>
            </a:r>
            <a:r>
              <a:rPr lang="uk-UA" dirty="0" err="1">
                <a:solidFill>
                  <a:schemeClr val="bg1"/>
                </a:solidFill>
              </a:rPr>
              <a:t>self</a:t>
            </a:r>
            <a:r>
              <a:rPr lang="uk-UA" dirty="0">
                <a:solidFill>
                  <a:schemeClr val="bg1"/>
                </a:solidFill>
              </a:rPr>
              <a:t>):</a:t>
            </a:r>
          </a:p>
          <a:p>
            <a:pPr marL="0" indent="0">
              <a:buNone/>
            </a:pPr>
            <a:r>
              <a:rPr lang="uk-UA" dirty="0">
                <a:solidFill>
                  <a:schemeClr val="bg1"/>
                </a:solidFill>
              </a:rPr>
              <a:t>        </a:t>
            </a:r>
            <a:r>
              <a:rPr lang="uk-UA" dirty="0" err="1">
                <a:solidFill>
                  <a:schemeClr val="bg1"/>
                </a:solidFill>
              </a:rPr>
              <a:t>print</a:t>
            </a:r>
            <a:r>
              <a:rPr lang="uk-UA" dirty="0">
                <a:solidFill>
                  <a:schemeClr val="bg1"/>
                </a:solidFill>
              </a:rPr>
              <a:t>('Це метод з </a:t>
            </a:r>
            <a:r>
              <a:rPr lang="uk-UA" dirty="0" err="1">
                <a:solidFill>
                  <a:schemeClr val="bg1"/>
                </a:solidFill>
              </a:rPr>
              <a:t>класа</a:t>
            </a:r>
            <a:r>
              <a:rPr lang="uk-UA" dirty="0">
                <a:solidFill>
                  <a:schemeClr val="bg1"/>
                </a:solidFill>
              </a:rPr>
              <a:t> </a:t>
            </a:r>
            <a:r>
              <a:rPr lang="uk-UA" dirty="0" err="1">
                <a:solidFill>
                  <a:schemeClr val="bg1"/>
                </a:solidFill>
              </a:rPr>
              <a:t>Base</a:t>
            </a:r>
            <a:r>
              <a:rPr lang="uk-UA" dirty="0">
                <a:solidFill>
                  <a:schemeClr val="bg1"/>
                </a:solidFill>
              </a:rPr>
              <a:t>')</a:t>
            </a:r>
          </a:p>
          <a:p>
            <a:pPr marL="0" indent="0">
              <a:buNone/>
            </a:pPr>
            <a:r>
              <a:rPr lang="uk-UA" dirty="0">
                <a:solidFill>
                  <a:schemeClr val="bg1"/>
                </a:solidFill>
              </a:rPr>
              <a:t>        </a:t>
            </a:r>
            <a:r>
              <a:rPr lang="uk-UA" dirty="0" err="1">
                <a:solidFill>
                  <a:schemeClr val="bg1"/>
                </a:solidFill>
              </a:rPr>
              <a:t>print</a:t>
            </a:r>
            <a:r>
              <a:rPr lang="uk-UA" dirty="0">
                <a:solidFill>
                  <a:schemeClr val="bg1"/>
                </a:solidFill>
              </a:rPr>
              <a:t>(</a:t>
            </a:r>
            <a:r>
              <a:rPr lang="uk-UA" dirty="0" err="1">
                <a:solidFill>
                  <a:schemeClr val="bg1"/>
                </a:solidFill>
              </a:rPr>
              <a:t>f'У</a:t>
            </a:r>
            <a:r>
              <a:rPr lang="uk-UA" dirty="0">
                <a:solidFill>
                  <a:schemeClr val="bg1"/>
                </a:solidFill>
              </a:rPr>
              <a:t> екземпляра </a:t>
            </a:r>
            <a:r>
              <a:rPr lang="uk-UA" dirty="0" err="1">
                <a:solidFill>
                  <a:schemeClr val="bg1"/>
                </a:solidFill>
              </a:rPr>
              <a:t>класа</a:t>
            </a:r>
            <a:r>
              <a:rPr lang="uk-UA" dirty="0">
                <a:solidFill>
                  <a:schemeClr val="bg1"/>
                </a:solidFill>
              </a:rPr>
              <a:t> </a:t>
            </a:r>
            <a:r>
              <a:rPr lang="uk-UA" dirty="0" err="1">
                <a:solidFill>
                  <a:schemeClr val="bg1"/>
                </a:solidFill>
              </a:rPr>
              <a:t>Base</a:t>
            </a:r>
            <a:r>
              <a:rPr lang="uk-UA" dirty="0">
                <a:solidFill>
                  <a:schemeClr val="bg1"/>
                </a:solidFill>
              </a:rPr>
              <a:t> є атрибут {</a:t>
            </a:r>
            <a:r>
              <a:rPr lang="uk-UA" dirty="0" err="1">
                <a:solidFill>
                  <a:schemeClr val="bg1"/>
                </a:solidFill>
              </a:rPr>
              <a:t>self.attr</a:t>
            </a:r>
            <a:r>
              <a:rPr lang="uk-UA" dirty="0">
                <a:solidFill>
                  <a:schemeClr val="bg1"/>
                </a:solidFill>
              </a:rPr>
              <a:t>=}')</a:t>
            </a:r>
          </a:p>
          <a:p>
            <a:pPr marL="0" indent="0">
              <a:buNone/>
            </a:pPr>
            <a:r>
              <a:rPr lang="uk-UA" dirty="0" err="1">
                <a:solidFill>
                  <a:schemeClr val="bg1"/>
                </a:solidFill>
              </a:rPr>
              <a:t>class</a:t>
            </a:r>
            <a:r>
              <a:rPr lang="uk-UA" dirty="0">
                <a:solidFill>
                  <a:schemeClr val="bg1"/>
                </a:solidFill>
              </a:rPr>
              <a:t> </a:t>
            </a:r>
            <a:r>
              <a:rPr lang="uk-UA" dirty="0" err="1">
                <a:solidFill>
                  <a:schemeClr val="bg1"/>
                </a:solidFill>
              </a:rPr>
              <a:t>Child</a:t>
            </a:r>
            <a:r>
              <a:rPr lang="uk-UA" dirty="0">
                <a:solidFill>
                  <a:schemeClr val="bg1"/>
                </a:solidFill>
              </a:rPr>
              <a:t>(</a:t>
            </a:r>
            <a:r>
              <a:rPr lang="uk-UA" dirty="0" err="1">
                <a:solidFill>
                  <a:schemeClr val="bg1"/>
                </a:solidFill>
              </a:rPr>
              <a:t>Base</a:t>
            </a:r>
            <a:r>
              <a:rPr lang="uk-UA" dirty="0">
                <a:solidFill>
                  <a:schemeClr val="bg1"/>
                </a:solidFill>
              </a:rPr>
              <a:t>):</a:t>
            </a:r>
          </a:p>
          <a:p>
            <a:pPr marL="0" indent="0">
              <a:buNone/>
            </a:pPr>
            <a:r>
              <a:rPr lang="uk-UA" dirty="0">
                <a:solidFill>
                  <a:schemeClr val="bg1"/>
                </a:solidFill>
              </a:rPr>
              <a:t>     </a:t>
            </a:r>
            <a:r>
              <a:rPr lang="uk-UA" dirty="0" err="1">
                <a:solidFill>
                  <a:schemeClr val="bg1"/>
                </a:solidFill>
              </a:rPr>
              <a:t>def</a:t>
            </a:r>
            <a:r>
              <a:rPr lang="uk-UA" dirty="0">
                <a:solidFill>
                  <a:schemeClr val="bg1"/>
                </a:solidFill>
              </a:rPr>
              <a:t> </a:t>
            </a:r>
            <a:r>
              <a:rPr lang="uk-UA" dirty="0" err="1">
                <a:solidFill>
                  <a:schemeClr val="bg1"/>
                </a:solidFill>
              </a:rPr>
              <a:t>child_method</a:t>
            </a:r>
            <a:r>
              <a:rPr lang="uk-UA" dirty="0">
                <a:solidFill>
                  <a:schemeClr val="bg1"/>
                </a:solidFill>
              </a:rPr>
              <a:t>(</a:t>
            </a:r>
            <a:r>
              <a:rPr lang="uk-UA" dirty="0" err="1">
                <a:solidFill>
                  <a:schemeClr val="bg1"/>
                </a:solidFill>
              </a:rPr>
              <a:t>self</a:t>
            </a:r>
            <a:r>
              <a:rPr lang="uk-UA" dirty="0">
                <a:solidFill>
                  <a:schemeClr val="bg1"/>
                </a:solidFill>
              </a:rPr>
              <a:t>):</a:t>
            </a:r>
          </a:p>
          <a:p>
            <a:pPr marL="0" indent="0">
              <a:buNone/>
            </a:pPr>
            <a:r>
              <a:rPr lang="uk-UA" dirty="0">
                <a:solidFill>
                  <a:schemeClr val="bg1"/>
                </a:solidFill>
              </a:rPr>
              <a:t>        </a:t>
            </a:r>
            <a:r>
              <a:rPr lang="uk-UA" dirty="0" err="1">
                <a:solidFill>
                  <a:schemeClr val="bg1"/>
                </a:solidFill>
              </a:rPr>
              <a:t>print</a:t>
            </a:r>
            <a:r>
              <a:rPr lang="uk-UA" dirty="0">
                <a:solidFill>
                  <a:schemeClr val="bg1"/>
                </a:solidFill>
              </a:rPr>
              <a:t>('Це метод з </a:t>
            </a:r>
            <a:r>
              <a:rPr lang="uk-UA" dirty="0" err="1">
                <a:solidFill>
                  <a:schemeClr val="bg1"/>
                </a:solidFill>
              </a:rPr>
              <a:t>класа</a:t>
            </a:r>
            <a:r>
              <a:rPr lang="uk-UA" dirty="0">
                <a:solidFill>
                  <a:schemeClr val="bg1"/>
                </a:solidFill>
              </a:rPr>
              <a:t> </a:t>
            </a:r>
            <a:r>
              <a:rPr lang="uk-UA" dirty="0" err="1">
                <a:solidFill>
                  <a:schemeClr val="bg1"/>
                </a:solidFill>
              </a:rPr>
              <a:t>Child</a:t>
            </a:r>
            <a:r>
              <a:rPr lang="uk-UA" dirty="0">
                <a:solidFill>
                  <a:schemeClr val="bg1"/>
                </a:solidFill>
              </a:rPr>
              <a:t>')</a:t>
            </a:r>
          </a:p>
          <a:p>
            <a:pPr marL="0" indent="0">
              <a:buNone/>
            </a:pPr>
            <a:r>
              <a:rPr lang="uk-UA" dirty="0">
                <a:solidFill>
                  <a:schemeClr val="bg1"/>
                </a:solidFill>
              </a:rPr>
              <a:t>        </a:t>
            </a:r>
            <a:r>
              <a:rPr lang="uk-UA" dirty="0" err="1">
                <a:solidFill>
                  <a:schemeClr val="bg1"/>
                </a:solidFill>
              </a:rPr>
              <a:t>print</a:t>
            </a:r>
            <a:r>
              <a:rPr lang="uk-UA" dirty="0">
                <a:solidFill>
                  <a:schemeClr val="bg1"/>
                </a:solidFill>
              </a:rPr>
              <a:t>(</a:t>
            </a:r>
            <a:r>
              <a:rPr lang="uk-UA" dirty="0" err="1">
                <a:solidFill>
                  <a:schemeClr val="bg1"/>
                </a:solidFill>
              </a:rPr>
              <a:t>f'У</a:t>
            </a:r>
            <a:r>
              <a:rPr lang="uk-UA" dirty="0">
                <a:solidFill>
                  <a:schemeClr val="bg1"/>
                </a:solidFill>
              </a:rPr>
              <a:t> екземпляра </a:t>
            </a:r>
            <a:r>
              <a:rPr lang="uk-UA" dirty="0" err="1">
                <a:solidFill>
                  <a:schemeClr val="bg1"/>
                </a:solidFill>
              </a:rPr>
              <a:t>класа</a:t>
            </a:r>
            <a:r>
              <a:rPr lang="uk-UA" dirty="0">
                <a:solidFill>
                  <a:schemeClr val="bg1"/>
                </a:solidFill>
              </a:rPr>
              <a:t> </a:t>
            </a:r>
            <a:r>
              <a:rPr lang="uk-UA" dirty="0" err="1">
                <a:solidFill>
                  <a:schemeClr val="bg1"/>
                </a:solidFill>
              </a:rPr>
              <a:t>Child</a:t>
            </a:r>
            <a:r>
              <a:rPr lang="uk-UA" dirty="0">
                <a:solidFill>
                  <a:schemeClr val="bg1"/>
                </a:solidFill>
              </a:rPr>
              <a:t> є атрибут {</a:t>
            </a:r>
            <a:r>
              <a:rPr lang="uk-UA" dirty="0" err="1">
                <a:solidFill>
                  <a:schemeClr val="bg1"/>
                </a:solidFill>
              </a:rPr>
              <a:t>self.attr</a:t>
            </a:r>
            <a:r>
              <a:rPr lang="uk-UA" dirty="0">
                <a:solidFill>
                  <a:schemeClr val="bg1"/>
                </a:solidFill>
              </a:rPr>
              <a:t>=}')</a:t>
            </a:r>
          </a:p>
          <a:p>
            <a:pPr marL="0" indent="0">
              <a:buNone/>
            </a:pPr>
            <a:r>
              <a:rPr lang="uk-UA" dirty="0" err="1">
                <a:solidFill>
                  <a:schemeClr val="bg1"/>
                </a:solidFill>
              </a:rPr>
              <a:t>object_of_child</a:t>
            </a:r>
            <a:r>
              <a:rPr lang="uk-UA" dirty="0">
                <a:solidFill>
                  <a:schemeClr val="bg1"/>
                </a:solidFill>
              </a:rPr>
              <a:t> = </a:t>
            </a:r>
            <a:r>
              <a:rPr lang="uk-UA" dirty="0" err="1">
                <a:solidFill>
                  <a:schemeClr val="bg1"/>
                </a:solidFill>
              </a:rPr>
              <a:t>Child</a:t>
            </a:r>
            <a:r>
              <a:rPr lang="uk-UA" dirty="0">
                <a:solidFill>
                  <a:schemeClr val="bg1"/>
                </a:solidFill>
              </a:rPr>
              <a:t>()</a:t>
            </a:r>
          </a:p>
          <a:p>
            <a:pPr marL="0" indent="0">
              <a:buNone/>
            </a:pPr>
            <a:r>
              <a:rPr lang="uk-UA" dirty="0" err="1">
                <a:solidFill>
                  <a:schemeClr val="bg1"/>
                </a:solidFill>
              </a:rPr>
              <a:t>object_of_child.method</a:t>
            </a:r>
            <a:r>
              <a:rPr lang="uk-UA" dirty="0">
                <a:solidFill>
                  <a:schemeClr val="bg1"/>
                </a:solidFill>
              </a:rPr>
              <a:t>()</a:t>
            </a:r>
          </a:p>
          <a:p>
            <a:pPr marL="0" indent="0">
              <a:buNone/>
            </a:pPr>
            <a:r>
              <a:rPr lang="uk-UA" dirty="0" err="1">
                <a:solidFill>
                  <a:schemeClr val="bg1"/>
                </a:solidFill>
              </a:rPr>
              <a:t>object_of_child.child_method</a:t>
            </a:r>
            <a:r>
              <a:rPr lang="uk-UA" dirty="0">
                <a:solidFill>
                  <a:schemeClr val="bg1"/>
                </a:solidFill>
              </a:rPr>
              <a:t>()</a:t>
            </a:r>
          </a:p>
          <a:p>
            <a:pPr marL="0" indent="0">
              <a:buNone/>
            </a:pPr>
            <a:r>
              <a:rPr lang="uk-UA" dirty="0" err="1">
                <a:solidFill>
                  <a:schemeClr val="bg1"/>
                </a:solidFill>
              </a:rPr>
              <a:t>object_of_child.attr</a:t>
            </a:r>
            <a:endParaRPr lang="uk-UA" dirty="0">
              <a:solidFill>
                <a:schemeClr val="bg1"/>
              </a:solidFill>
            </a:endParaRPr>
          </a:p>
          <a:p>
            <a:endParaRPr lang="uk-UA" dirty="0"/>
          </a:p>
        </p:txBody>
      </p:sp>
      <p:sp>
        <p:nvSpPr>
          <p:cNvPr id="5" name="Объект 4"/>
          <p:cNvSpPr>
            <a:spLocks noGrp="1"/>
          </p:cNvSpPr>
          <p:nvPr>
            <p:ph sz="half" idx="2"/>
          </p:nvPr>
        </p:nvSpPr>
        <p:spPr>
          <a:xfrm>
            <a:off x="6214241" y="798787"/>
            <a:ext cx="5704490" cy="5580993"/>
          </a:xfrm>
        </p:spPr>
        <p:txBody>
          <a:bodyPr>
            <a:normAutofit fontScale="70000" lnSpcReduction="20000"/>
          </a:bodyPr>
          <a:lstStyle/>
          <a:p>
            <a:pPr marL="0" indent="0">
              <a:buNone/>
            </a:pPr>
            <a:r>
              <a:rPr lang="uk-UA" dirty="0">
                <a:solidFill>
                  <a:schemeClr val="bg1"/>
                </a:solidFill>
              </a:rPr>
              <a:t>Подивимось що тут відбувається:</a:t>
            </a:r>
          </a:p>
          <a:p>
            <a:pPr marL="457200" indent="-457200">
              <a:buFont typeface="+mj-lt"/>
              <a:buAutoNum type="arabicPeriod"/>
            </a:pPr>
            <a:r>
              <a:rPr lang="uk-UA" dirty="0">
                <a:solidFill>
                  <a:schemeClr val="bg1"/>
                </a:solidFill>
              </a:rPr>
              <a:t>Клас </a:t>
            </a:r>
            <a:r>
              <a:rPr lang="uk-UA" dirty="0" err="1">
                <a:solidFill>
                  <a:schemeClr val="bg1"/>
                </a:solidFill>
              </a:rPr>
              <a:t>Child</a:t>
            </a:r>
            <a:r>
              <a:rPr lang="uk-UA" dirty="0">
                <a:solidFill>
                  <a:schemeClr val="bg1"/>
                </a:solidFill>
              </a:rPr>
              <a:t> не має власного </a:t>
            </a:r>
            <a:r>
              <a:rPr lang="uk-UA" dirty="0" err="1">
                <a:solidFill>
                  <a:schemeClr val="bg1"/>
                </a:solidFill>
              </a:rPr>
              <a:t>ініціалізатора</a:t>
            </a:r>
            <a:r>
              <a:rPr lang="uk-UA" dirty="0">
                <a:solidFill>
                  <a:schemeClr val="bg1"/>
                </a:solidFill>
              </a:rPr>
              <a:t>, отже він успадкує його від </a:t>
            </a:r>
            <a:r>
              <a:rPr lang="uk-UA" dirty="0" err="1">
                <a:solidFill>
                  <a:schemeClr val="bg1"/>
                </a:solidFill>
              </a:rPr>
              <a:t>класа</a:t>
            </a:r>
            <a:r>
              <a:rPr lang="uk-UA" dirty="0">
                <a:solidFill>
                  <a:schemeClr val="bg1"/>
                </a:solidFill>
              </a:rPr>
              <a:t> </a:t>
            </a:r>
            <a:r>
              <a:rPr lang="uk-UA" dirty="0" err="1">
                <a:solidFill>
                  <a:schemeClr val="bg1"/>
                </a:solidFill>
              </a:rPr>
              <a:t>Base</a:t>
            </a:r>
            <a:endParaRPr lang="uk-UA" dirty="0">
              <a:solidFill>
                <a:schemeClr val="bg1"/>
              </a:solidFill>
            </a:endParaRPr>
          </a:p>
          <a:p>
            <a:pPr marL="457200" indent="-457200">
              <a:buFont typeface="+mj-lt"/>
              <a:buAutoNum type="arabicPeriod"/>
            </a:pPr>
            <a:r>
              <a:rPr lang="uk-UA" dirty="0">
                <a:solidFill>
                  <a:schemeClr val="bg1"/>
                </a:solidFill>
              </a:rPr>
              <a:t>Клас </a:t>
            </a:r>
            <a:r>
              <a:rPr lang="uk-UA" dirty="0" err="1">
                <a:solidFill>
                  <a:schemeClr val="bg1"/>
                </a:solidFill>
              </a:rPr>
              <a:t>Child</a:t>
            </a:r>
            <a:r>
              <a:rPr lang="uk-UA" dirty="0">
                <a:solidFill>
                  <a:schemeClr val="bg1"/>
                </a:solidFill>
              </a:rPr>
              <a:t> успадкує від </a:t>
            </a:r>
            <a:r>
              <a:rPr lang="uk-UA" dirty="0" err="1">
                <a:solidFill>
                  <a:schemeClr val="bg1"/>
                </a:solidFill>
              </a:rPr>
              <a:t>класа</a:t>
            </a:r>
            <a:r>
              <a:rPr lang="uk-UA" dirty="0">
                <a:solidFill>
                  <a:schemeClr val="bg1"/>
                </a:solidFill>
              </a:rPr>
              <a:t> </a:t>
            </a:r>
            <a:r>
              <a:rPr lang="uk-UA" dirty="0" err="1">
                <a:solidFill>
                  <a:schemeClr val="bg1"/>
                </a:solidFill>
              </a:rPr>
              <a:t>Base</a:t>
            </a:r>
            <a:r>
              <a:rPr lang="uk-UA" dirty="0">
                <a:solidFill>
                  <a:schemeClr val="bg1"/>
                </a:solidFill>
              </a:rPr>
              <a:t> метод </a:t>
            </a:r>
            <a:r>
              <a:rPr lang="uk-UA" dirty="0" err="1">
                <a:solidFill>
                  <a:schemeClr val="bg1"/>
                </a:solidFill>
              </a:rPr>
              <a:t>method</a:t>
            </a:r>
            <a:r>
              <a:rPr lang="uk-UA" dirty="0">
                <a:solidFill>
                  <a:schemeClr val="bg1"/>
                </a:solidFill>
              </a:rPr>
              <a:t>()</a:t>
            </a:r>
          </a:p>
          <a:p>
            <a:pPr marL="457200" indent="-457200">
              <a:buFont typeface="+mj-lt"/>
              <a:buAutoNum type="arabicPeriod"/>
            </a:pPr>
            <a:r>
              <a:rPr lang="uk-UA" dirty="0">
                <a:solidFill>
                  <a:schemeClr val="bg1"/>
                </a:solidFill>
              </a:rPr>
              <a:t>Клас </a:t>
            </a:r>
            <a:r>
              <a:rPr lang="uk-UA" dirty="0" err="1">
                <a:solidFill>
                  <a:schemeClr val="bg1"/>
                </a:solidFill>
              </a:rPr>
              <a:t>Child</a:t>
            </a:r>
            <a:r>
              <a:rPr lang="uk-UA" dirty="0">
                <a:solidFill>
                  <a:schemeClr val="bg1"/>
                </a:solidFill>
              </a:rPr>
              <a:t> має свій власний метод: </a:t>
            </a:r>
            <a:r>
              <a:rPr lang="uk-UA" dirty="0" err="1">
                <a:solidFill>
                  <a:schemeClr val="bg1"/>
                </a:solidFill>
              </a:rPr>
              <a:t>child_method</a:t>
            </a:r>
            <a:r>
              <a:rPr lang="uk-UA" dirty="0">
                <a:solidFill>
                  <a:schemeClr val="bg1"/>
                </a:solidFill>
              </a:rPr>
              <a:t>()</a:t>
            </a:r>
          </a:p>
          <a:p>
            <a:pPr marL="457200" indent="-457200">
              <a:buFont typeface="+mj-lt"/>
              <a:buAutoNum type="arabicPeriod"/>
            </a:pPr>
            <a:r>
              <a:rPr lang="uk-UA" dirty="0">
                <a:solidFill>
                  <a:schemeClr val="bg1"/>
                </a:solidFill>
              </a:rPr>
              <a:t>При створенні екземпляра </a:t>
            </a:r>
            <a:r>
              <a:rPr lang="uk-UA" dirty="0" err="1">
                <a:solidFill>
                  <a:schemeClr val="bg1"/>
                </a:solidFill>
              </a:rPr>
              <a:t>класа</a:t>
            </a:r>
            <a:r>
              <a:rPr lang="uk-UA" dirty="0">
                <a:solidFill>
                  <a:schemeClr val="bg1"/>
                </a:solidFill>
              </a:rPr>
              <a:t> </a:t>
            </a:r>
            <a:r>
              <a:rPr lang="uk-UA" dirty="0" err="1">
                <a:solidFill>
                  <a:schemeClr val="bg1"/>
                </a:solidFill>
              </a:rPr>
              <a:t>Child</a:t>
            </a:r>
            <a:r>
              <a:rPr lang="uk-UA" dirty="0">
                <a:solidFill>
                  <a:schemeClr val="bg1"/>
                </a:solidFill>
              </a:rPr>
              <a:t> буде викликано успадкований </a:t>
            </a:r>
            <a:r>
              <a:rPr lang="uk-UA" dirty="0" err="1">
                <a:solidFill>
                  <a:schemeClr val="bg1"/>
                </a:solidFill>
              </a:rPr>
              <a:t>ініціалізатор</a:t>
            </a:r>
            <a:endParaRPr lang="uk-UA" dirty="0">
              <a:solidFill>
                <a:schemeClr val="bg1"/>
              </a:solidFill>
            </a:endParaRPr>
          </a:p>
          <a:p>
            <a:pPr marL="457200" indent="-457200">
              <a:buFont typeface="+mj-lt"/>
              <a:buAutoNum type="arabicPeriod"/>
            </a:pPr>
            <a:r>
              <a:rPr lang="uk-UA" dirty="0">
                <a:solidFill>
                  <a:schemeClr val="bg1"/>
                </a:solidFill>
              </a:rPr>
              <a:t>В </a:t>
            </a:r>
            <a:r>
              <a:rPr lang="uk-UA" dirty="0" err="1">
                <a:solidFill>
                  <a:schemeClr val="bg1"/>
                </a:solidFill>
              </a:rPr>
              <a:t>ініціалізаторі</a:t>
            </a:r>
            <a:r>
              <a:rPr lang="uk-UA" dirty="0">
                <a:solidFill>
                  <a:schemeClr val="bg1"/>
                </a:solidFill>
              </a:rPr>
              <a:t> буде для екземпляра буде створено атрибут </a:t>
            </a:r>
            <a:r>
              <a:rPr lang="uk-UA" dirty="0" err="1" smtClean="0">
                <a:solidFill>
                  <a:schemeClr val="bg1"/>
                </a:solidFill>
              </a:rPr>
              <a:t>attr</a:t>
            </a:r>
            <a:endParaRPr lang="uk-UA" dirty="0" smtClean="0">
              <a:solidFill>
                <a:schemeClr val="bg1"/>
              </a:solidFill>
            </a:endParaRPr>
          </a:p>
          <a:p>
            <a:pPr marL="0" indent="0">
              <a:buNone/>
            </a:pPr>
            <a:r>
              <a:rPr lang="uk-UA" i="1" dirty="0" smtClean="0">
                <a:solidFill>
                  <a:schemeClr val="bg1"/>
                </a:solidFill>
              </a:rPr>
              <a:t>результат</a:t>
            </a:r>
            <a:endParaRPr lang="uk-UA" i="1" dirty="0">
              <a:solidFill>
                <a:schemeClr val="bg1"/>
              </a:solidFill>
            </a:endParaRPr>
          </a:p>
          <a:p>
            <a:pPr marL="0" indent="0">
              <a:buNone/>
            </a:pPr>
            <a:r>
              <a:rPr lang="uk-UA" dirty="0">
                <a:solidFill>
                  <a:schemeClr val="bg1"/>
                </a:solidFill>
              </a:rPr>
              <a:t>Це метод з </a:t>
            </a:r>
            <a:r>
              <a:rPr lang="uk-UA" dirty="0" err="1">
                <a:solidFill>
                  <a:schemeClr val="bg1"/>
                </a:solidFill>
              </a:rPr>
              <a:t>класа</a:t>
            </a:r>
            <a:r>
              <a:rPr lang="uk-UA" dirty="0">
                <a:solidFill>
                  <a:schemeClr val="bg1"/>
                </a:solidFill>
              </a:rPr>
              <a:t> </a:t>
            </a:r>
            <a:r>
              <a:rPr lang="en-US" dirty="0">
                <a:solidFill>
                  <a:schemeClr val="bg1"/>
                </a:solidFill>
              </a:rPr>
              <a:t>Base</a:t>
            </a:r>
          </a:p>
          <a:p>
            <a:pPr marL="0" indent="0">
              <a:buNone/>
            </a:pPr>
            <a:r>
              <a:rPr lang="uk-UA" dirty="0">
                <a:solidFill>
                  <a:schemeClr val="bg1"/>
                </a:solidFill>
              </a:rPr>
              <a:t>У екземпляра </a:t>
            </a:r>
            <a:r>
              <a:rPr lang="uk-UA" dirty="0" err="1">
                <a:solidFill>
                  <a:schemeClr val="bg1"/>
                </a:solidFill>
              </a:rPr>
              <a:t>класа</a:t>
            </a:r>
            <a:r>
              <a:rPr lang="uk-UA" dirty="0">
                <a:solidFill>
                  <a:schemeClr val="bg1"/>
                </a:solidFill>
              </a:rPr>
              <a:t> </a:t>
            </a:r>
            <a:r>
              <a:rPr lang="en-US" dirty="0">
                <a:solidFill>
                  <a:schemeClr val="bg1"/>
                </a:solidFill>
              </a:rPr>
              <a:t>Base </a:t>
            </a:r>
            <a:r>
              <a:rPr lang="uk-UA" dirty="0">
                <a:solidFill>
                  <a:schemeClr val="bg1"/>
                </a:solidFill>
              </a:rPr>
              <a:t>є атрибут </a:t>
            </a:r>
            <a:r>
              <a:rPr lang="en-US" dirty="0" err="1">
                <a:solidFill>
                  <a:schemeClr val="bg1"/>
                </a:solidFill>
              </a:rPr>
              <a:t>self.attr</a:t>
            </a:r>
            <a:r>
              <a:rPr lang="en-US" dirty="0">
                <a:solidFill>
                  <a:schemeClr val="bg1"/>
                </a:solidFill>
              </a:rPr>
              <a:t>='</a:t>
            </a:r>
            <a:r>
              <a:rPr lang="uk-UA" dirty="0">
                <a:solidFill>
                  <a:schemeClr val="bg1"/>
                </a:solidFill>
              </a:rPr>
              <a:t>Атрибут базового </a:t>
            </a:r>
            <a:r>
              <a:rPr lang="uk-UA" dirty="0" err="1">
                <a:solidFill>
                  <a:schemeClr val="bg1"/>
                </a:solidFill>
              </a:rPr>
              <a:t>класа</a:t>
            </a:r>
            <a:r>
              <a:rPr lang="uk-UA" dirty="0">
                <a:solidFill>
                  <a:schemeClr val="bg1"/>
                </a:solidFill>
              </a:rPr>
              <a:t>'</a:t>
            </a:r>
          </a:p>
          <a:p>
            <a:pPr marL="0" indent="0">
              <a:buNone/>
            </a:pPr>
            <a:r>
              <a:rPr lang="uk-UA" dirty="0">
                <a:solidFill>
                  <a:schemeClr val="bg1"/>
                </a:solidFill>
              </a:rPr>
              <a:t>Це метод з </a:t>
            </a:r>
            <a:r>
              <a:rPr lang="uk-UA" dirty="0" err="1">
                <a:solidFill>
                  <a:schemeClr val="bg1"/>
                </a:solidFill>
              </a:rPr>
              <a:t>класа</a:t>
            </a:r>
            <a:r>
              <a:rPr lang="uk-UA" dirty="0">
                <a:solidFill>
                  <a:schemeClr val="bg1"/>
                </a:solidFill>
              </a:rPr>
              <a:t> </a:t>
            </a:r>
            <a:r>
              <a:rPr lang="en-US" dirty="0">
                <a:solidFill>
                  <a:schemeClr val="bg1"/>
                </a:solidFill>
              </a:rPr>
              <a:t>Child</a:t>
            </a:r>
          </a:p>
          <a:p>
            <a:pPr marL="0" indent="0">
              <a:buNone/>
            </a:pPr>
            <a:r>
              <a:rPr lang="uk-UA" dirty="0">
                <a:solidFill>
                  <a:schemeClr val="bg1"/>
                </a:solidFill>
              </a:rPr>
              <a:t>У екземпляра </a:t>
            </a:r>
            <a:r>
              <a:rPr lang="uk-UA" dirty="0" err="1">
                <a:solidFill>
                  <a:schemeClr val="bg1"/>
                </a:solidFill>
              </a:rPr>
              <a:t>класа</a:t>
            </a:r>
            <a:r>
              <a:rPr lang="uk-UA" dirty="0">
                <a:solidFill>
                  <a:schemeClr val="bg1"/>
                </a:solidFill>
              </a:rPr>
              <a:t> </a:t>
            </a:r>
            <a:r>
              <a:rPr lang="en-US" dirty="0">
                <a:solidFill>
                  <a:schemeClr val="bg1"/>
                </a:solidFill>
              </a:rPr>
              <a:t>Child </a:t>
            </a:r>
            <a:r>
              <a:rPr lang="uk-UA" dirty="0">
                <a:solidFill>
                  <a:schemeClr val="bg1"/>
                </a:solidFill>
              </a:rPr>
              <a:t>є атрибут </a:t>
            </a:r>
            <a:r>
              <a:rPr lang="en-US" dirty="0" err="1">
                <a:solidFill>
                  <a:schemeClr val="bg1"/>
                </a:solidFill>
              </a:rPr>
              <a:t>self.attr</a:t>
            </a:r>
            <a:r>
              <a:rPr lang="en-US" dirty="0">
                <a:solidFill>
                  <a:schemeClr val="bg1"/>
                </a:solidFill>
              </a:rPr>
              <a:t>='</a:t>
            </a:r>
            <a:r>
              <a:rPr lang="uk-UA" dirty="0">
                <a:solidFill>
                  <a:schemeClr val="bg1"/>
                </a:solidFill>
              </a:rPr>
              <a:t>Атрибут базового </a:t>
            </a:r>
            <a:r>
              <a:rPr lang="uk-UA" dirty="0" err="1">
                <a:solidFill>
                  <a:schemeClr val="bg1"/>
                </a:solidFill>
              </a:rPr>
              <a:t>класа</a:t>
            </a:r>
            <a:r>
              <a:rPr lang="uk-UA" dirty="0">
                <a:solidFill>
                  <a:schemeClr val="bg1"/>
                </a:solidFill>
              </a:rPr>
              <a:t>'</a:t>
            </a:r>
          </a:p>
        </p:txBody>
      </p:sp>
    </p:spTree>
    <p:extLst>
      <p:ext uri="{BB962C8B-B14F-4D97-AF65-F5344CB8AC3E}">
        <p14:creationId xmlns:p14="http://schemas.microsoft.com/office/powerpoint/2010/main" val="28872736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pic>
        <p:nvPicPr>
          <p:cNvPr id="9" name="Рисунок 8"/>
          <p:cNvPicPr>
            <a:picLocks noChangeAspect="1"/>
          </p:cNvPicPr>
          <p:nvPr/>
        </p:nvPicPr>
        <p:blipFill>
          <a:blip r:embed="rId2"/>
          <a:stretch>
            <a:fillRect/>
          </a:stretch>
        </p:blipFill>
        <p:spPr>
          <a:xfrm>
            <a:off x="8647328" y="1187669"/>
            <a:ext cx="3618244" cy="5023945"/>
          </a:xfrm>
          <a:prstGeom prst="rect">
            <a:avLst/>
          </a:prstGeom>
        </p:spPr>
      </p:pic>
      <p:pic>
        <p:nvPicPr>
          <p:cNvPr id="11" name="Рисунок 10"/>
          <p:cNvPicPr>
            <a:picLocks noChangeAspect="1"/>
          </p:cNvPicPr>
          <p:nvPr/>
        </p:nvPicPr>
        <p:blipFill>
          <a:blip r:embed="rId3"/>
          <a:stretch>
            <a:fillRect/>
          </a:stretch>
        </p:blipFill>
        <p:spPr>
          <a:xfrm>
            <a:off x="223402" y="0"/>
            <a:ext cx="8423926" cy="6858000"/>
          </a:xfrm>
          <a:prstGeom prst="rect">
            <a:avLst/>
          </a:prstGeom>
        </p:spPr>
      </p:pic>
    </p:spTree>
    <p:extLst>
      <p:ext uri="{BB962C8B-B14F-4D97-AF65-F5344CB8AC3E}">
        <p14:creationId xmlns:p14="http://schemas.microsoft.com/office/powerpoint/2010/main" val="2667597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618518"/>
            <a:ext cx="9905998" cy="621703"/>
          </a:xfrm>
        </p:spPr>
        <p:txBody>
          <a:bodyPr/>
          <a:lstStyle/>
          <a:p>
            <a:pPr algn="ctr"/>
            <a:r>
              <a:rPr lang="uk-UA" dirty="0" smtClean="0">
                <a:solidFill>
                  <a:schemeClr val="bg1"/>
                </a:solidFill>
              </a:rPr>
              <a:t>ООП</a:t>
            </a:r>
            <a:endParaRPr lang="uk-UA" dirty="0">
              <a:solidFill>
                <a:schemeClr val="bg1"/>
              </a:solidFill>
            </a:endParaRPr>
          </a:p>
        </p:txBody>
      </p:sp>
      <p:sp>
        <p:nvSpPr>
          <p:cNvPr id="3" name="Объект 2"/>
          <p:cNvSpPr>
            <a:spLocks noGrp="1"/>
          </p:cNvSpPr>
          <p:nvPr>
            <p:ph idx="1"/>
          </p:nvPr>
        </p:nvSpPr>
        <p:spPr>
          <a:xfrm>
            <a:off x="1320088" y="1408658"/>
            <a:ext cx="9905999" cy="4634789"/>
          </a:xfrm>
        </p:spPr>
        <p:txBody>
          <a:bodyPr>
            <a:normAutofit fontScale="92500" lnSpcReduction="10000"/>
          </a:bodyPr>
          <a:lstStyle/>
          <a:p>
            <a:pPr marL="0" indent="0">
              <a:buNone/>
            </a:pPr>
            <a:r>
              <a:rPr lang="uk-UA" dirty="0" smtClean="0">
                <a:solidFill>
                  <a:schemeClr val="bg1"/>
                </a:solidFill>
              </a:rPr>
              <a:t>	</a:t>
            </a:r>
            <a:r>
              <a:rPr lang="en-US" dirty="0" smtClean="0">
                <a:solidFill>
                  <a:schemeClr val="bg1"/>
                </a:solidFill>
              </a:rPr>
              <a:t>Python </a:t>
            </a:r>
            <a:r>
              <a:rPr lang="uk-UA" dirty="0">
                <a:solidFill>
                  <a:schemeClr val="bg1"/>
                </a:solidFill>
              </a:rPr>
              <a:t>проектувався як об'єктно-орієнтована мова програмування</a:t>
            </a:r>
            <a:r>
              <a:rPr lang="uk-UA" dirty="0" smtClean="0">
                <a:solidFill>
                  <a:schemeClr val="bg1"/>
                </a:solidFill>
              </a:rPr>
              <a:t>. Це означає, що </a:t>
            </a:r>
            <a:r>
              <a:rPr lang="uk-UA" dirty="0">
                <a:solidFill>
                  <a:schemeClr val="bg1"/>
                </a:solidFill>
              </a:rPr>
              <a:t>він побудований з урахуванням наступних принципів</a:t>
            </a:r>
            <a:r>
              <a:rPr lang="uk-UA" dirty="0" smtClean="0">
                <a:solidFill>
                  <a:schemeClr val="bg1"/>
                </a:solidFill>
              </a:rPr>
              <a:t>:</a:t>
            </a:r>
          </a:p>
          <a:p>
            <a:pPr marL="457200" indent="-457200">
              <a:buAutoNum type="arabicPeriod"/>
            </a:pPr>
            <a:r>
              <a:rPr lang="uk-UA" dirty="0" smtClean="0">
                <a:solidFill>
                  <a:schemeClr val="bg1"/>
                </a:solidFill>
              </a:rPr>
              <a:t>Усі </a:t>
            </a:r>
            <a:r>
              <a:rPr lang="uk-UA" dirty="0">
                <a:solidFill>
                  <a:schemeClr val="bg1"/>
                </a:solidFill>
              </a:rPr>
              <a:t>дані у ньому </a:t>
            </a:r>
            <a:r>
              <a:rPr lang="uk-UA" dirty="0" smtClean="0">
                <a:solidFill>
                  <a:schemeClr val="bg1"/>
                </a:solidFill>
              </a:rPr>
              <a:t>представлені як об'єкти.</a:t>
            </a:r>
          </a:p>
          <a:p>
            <a:pPr marL="457200" indent="-457200">
              <a:buAutoNum type="arabicPeriod"/>
            </a:pPr>
            <a:r>
              <a:rPr lang="uk-UA" dirty="0" smtClean="0">
                <a:solidFill>
                  <a:schemeClr val="bg1"/>
                </a:solidFill>
              </a:rPr>
              <a:t>Програму </a:t>
            </a:r>
            <a:r>
              <a:rPr lang="uk-UA" dirty="0">
                <a:solidFill>
                  <a:schemeClr val="bg1"/>
                </a:solidFill>
              </a:rPr>
              <a:t>можна скласти як набір об'єктів, що взаємодіють</a:t>
            </a:r>
            <a:r>
              <a:rPr lang="uk-UA" dirty="0" smtClean="0">
                <a:solidFill>
                  <a:schemeClr val="bg1"/>
                </a:solidFill>
              </a:rPr>
              <a:t>,    посилають </a:t>
            </a:r>
            <a:r>
              <a:rPr lang="uk-UA" dirty="0">
                <a:solidFill>
                  <a:schemeClr val="bg1"/>
                </a:solidFill>
              </a:rPr>
              <a:t>одне одному повідомлення</a:t>
            </a:r>
            <a:r>
              <a:rPr lang="uk-UA" dirty="0" smtClean="0">
                <a:solidFill>
                  <a:schemeClr val="bg1"/>
                </a:solidFill>
              </a:rPr>
              <a:t>.</a:t>
            </a:r>
          </a:p>
          <a:p>
            <a:pPr marL="457200" indent="-457200">
              <a:buAutoNum type="arabicPeriod"/>
            </a:pPr>
            <a:r>
              <a:rPr lang="uk-UA" dirty="0" smtClean="0">
                <a:solidFill>
                  <a:schemeClr val="bg1"/>
                </a:solidFill>
              </a:rPr>
              <a:t>Кожен </a:t>
            </a:r>
            <a:r>
              <a:rPr lang="uk-UA" dirty="0">
                <a:solidFill>
                  <a:schemeClr val="bg1"/>
                </a:solidFill>
              </a:rPr>
              <a:t>об'єкт має власну частину пам'яті та може складатися з </a:t>
            </a:r>
            <a:r>
              <a:rPr lang="uk-UA" dirty="0" smtClean="0">
                <a:solidFill>
                  <a:schemeClr val="bg1"/>
                </a:solidFill>
              </a:rPr>
              <a:t>інших об'єктів.</a:t>
            </a:r>
          </a:p>
          <a:p>
            <a:pPr marL="457200" indent="-457200">
              <a:buAutoNum type="arabicPeriod"/>
            </a:pPr>
            <a:r>
              <a:rPr lang="uk-UA" dirty="0" smtClean="0">
                <a:solidFill>
                  <a:schemeClr val="bg1"/>
                </a:solidFill>
              </a:rPr>
              <a:t> </a:t>
            </a:r>
            <a:r>
              <a:rPr lang="uk-UA" dirty="0">
                <a:solidFill>
                  <a:schemeClr val="bg1"/>
                </a:solidFill>
              </a:rPr>
              <a:t>Кожен об'єкт має тип</a:t>
            </a:r>
            <a:r>
              <a:rPr lang="uk-UA" dirty="0" smtClean="0">
                <a:solidFill>
                  <a:schemeClr val="bg1"/>
                </a:solidFill>
              </a:rPr>
              <a:t>. </a:t>
            </a:r>
          </a:p>
          <a:p>
            <a:pPr marL="457200" indent="-457200">
              <a:buAutoNum type="arabicPeriod"/>
            </a:pPr>
            <a:r>
              <a:rPr lang="uk-UA" dirty="0" smtClean="0">
                <a:solidFill>
                  <a:schemeClr val="bg1"/>
                </a:solidFill>
              </a:rPr>
              <a:t> </a:t>
            </a:r>
            <a:r>
              <a:rPr lang="uk-UA" dirty="0">
                <a:solidFill>
                  <a:schemeClr val="bg1"/>
                </a:solidFill>
              </a:rPr>
              <a:t>Всі об'єкти одного типу можуть приймати ті самі повідомлення (і </a:t>
            </a:r>
            <a:r>
              <a:rPr lang="uk-UA" dirty="0" smtClean="0">
                <a:solidFill>
                  <a:schemeClr val="bg1"/>
                </a:solidFill>
              </a:rPr>
              <a:t>виконувати одні </a:t>
            </a:r>
            <a:r>
              <a:rPr lang="uk-UA" dirty="0">
                <a:solidFill>
                  <a:schemeClr val="bg1"/>
                </a:solidFill>
              </a:rPr>
              <a:t>й самі дії).</a:t>
            </a:r>
          </a:p>
        </p:txBody>
      </p:sp>
    </p:spTree>
    <p:extLst>
      <p:ext uri="{BB962C8B-B14F-4D97-AF65-F5344CB8AC3E}">
        <p14:creationId xmlns:p14="http://schemas.microsoft.com/office/powerpoint/2010/main" val="25937326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solidFill>
                  <a:schemeClr val="bg1"/>
                </a:solidFill>
              </a:rPr>
              <a:t>Використані джерела</a:t>
            </a:r>
            <a:endParaRPr lang="uk-UA" dirty="0">
              <a:solidFill>
                <a:schemeClr val="bg1"/>
              </a:solidFill>
            </a:endParaRPr>
          </a:p>
        </p:txBody>
      </p:sp>
      <p:sp>
        <p:nvSpPr>
          <p:cNvPr id="3" name="Объект 2"/>
          <p:cNvSpPr>
            <a:spLocks noGrp="1"/>
          </p:cNvSpPr>
          <p:nvPr>
            <p:ph idx="1"/>
          </p:nvPr>
        </p:nvSpPr>
        <p:spPr/>
        <p:txBody>
          <a:bodyPr/>
          <a:lstStyle/>
          <a:p>
            <a:r>
              <a:rPr lang="en-US" dirty="0">
                <a:solidFill>
                  <a:schemeClr val="bg1"/>
                </a:solidFill>
              </a:rPr>
              <a:t>https://</a:t>
            </a:r>
            <a:r>
              <a:rPr lang="en-US" dirty="0" smtClean="0">
                <a:solidFill>
                  <a:schemeClr val="bg1"/>
                </a:solidFill>
              </a:rPr>
              <a:t>www.yuripetrov.ru/edu/python/ch_10_01.html#id106</a:t>
            </a:r>
            <a:endParaRPr lang="uk-UA" dirty="0">
              <a:solidFill>
                <a:schemeClr val="bg1"/>
              </a:solidFill>
            </a:endParaRPr>
          </a:p>
          <a:p>
            <a:r>
              <a:rPr lang="en-US" dirty="0">
                <a:solidFill>
                  <a:schemeClr val="bg1"/>
                </a:solidFill>
              </a:rPr>
              <a:t>https</a:t>
            </a:r>
            <a:r>
              <a:rPr lang="en-US" dirty="0" smtClean="0">
                <a:solidFill>
                  <a:schemeClr val="bg1"/>
                </a:solidFill>
              </a:rPr>
              <a:t>://</a:t>
            </a:r>
            <a:r>
              <a:rPr lang="en-US" dirty="0">
                <a:solidFill>
                  <a:schemeClr val="bg1"/>
                </a:solidFill>
              </a:rPr>
              <a:t>codecamp.ru/blog/python-classes</a:t>
            </a:r>
            <a:r>
              <a:rPr lang="en-US" dirty="0" smtClean="0">
                <a:solidFill>
                  <a:schemeClr val="bg1"/>
                </a:solidFill>
              </a:rPr>
              <a:t>/</a:t>
            </a:r>
            <a:endParaRPr lang="uk-UA" dirty="0" smtClean="0">
              <a:solidFill>
                <a:schemeClr val="bg1"/>
              </a:solidFill>
            </a:endParaRPr>
          </a:p>
          <a:p>
            <a:endParaRPr lang="uk-UA" dirty="0">
              <a:solidFill>
                <a:schemeClr val="bg1"/>
              </a:solidFill>
            </a:endParaRPr>
          </a:p>
        </p:txBody>
      </p:sp>
    </p:spTree>
    <p:extLst>
      <p:ext uri="{BB962C8B-B14F-4D97-AF65-F5344CB8AC3E}">
        <p14:creationId xmlns:p14="http://schemas.microsoft.com/office/powerpoint/2010/main" val="155462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solidFill>
                  <a:schemeClr val="bg1"/>
                </a:solidFill>
                <a:latin typeface="Calibri" panose="020F0502020204030204" pitchFamily="34" charset="0"/>
                <a:cs typeface="Calibri" panose="020F0502020204030204" pitchFamily="34" charset="0"/>
              </a:rPr>
              <a:t>Поняття ООП</a:t>
            </a:r>
            <a:endParaRPr lang="uk-UA" dirty="0">
              <a:solidFill>
                <a:schemeClr val="bg1"/>
              </a:solidFill>
              <a:latin typeface="Calibri" panose="020F0502020204030204" pitchFamily="34" charset="0"/>
              <a:cs typeface="Calibri" panose="020F0502020204030204" pitchFamily="34" charset="0"/>
            </a:endParaRPr>
          </a:p>
        </p:txBody>
      </p:sp>
      <p:sp>
        <p:nvSpPr>
          <p:cNvPr id="3" name="Объект 2"/>
          <p:cNvSpPr>
            <a:spLocks noGrp="1"/>
          </p:cNvSpPr>
          <p:nvPr>
            <p:ph idx="1"/>
          </p:nvPr>
        </p:nvSpPr>
        <p:spPr>
          <a:xfrm>
            <a:off x="1141412" y="1723970"/>
            <a:ext cx="9905999" cy="4844996"/>
          </a:xfrm>
        </p:spPr>
        <p:txBody>
          <a:bodyPr>
            <a:normAutofit/>
          </a:bodyPr>
          <a:lstStyle/>
          <a:p>
            <a:pPr marL="0" indent="0">
              <a:buNone/>
            </a:pPr>
            <a:r>
              <a:rPr lang="ru-RU" dirty="0" smtClean="0">
                <a:solidFill>
                  <a:schemeClr val="bg1"/>
                </a:solidFill>
              </a:rPr>
              <a:t>	</a:t>
            </a:r>
            <a:r>
              <a:rPr lang="ru-RU" dirty="0" err="1" smtClean="0">
                <a:solidFill>
                  <a:schemeClr val="bg1"/>
                </a:solidFill>
              </a:rPr>
              <a:t>Основними</a:t>
            </a:r>
            <a:r>
              <a:rPr lang="ru-RU" dirty="0" smtClean="0">
                <a:solidFill>
                  <a:schemeClr val="bg1"/>
                </a:solidFill>
              </a:rPr>
              <a:t> </a:t>
            </a:r>
            <a:r>
              <a:rPr lang="ru-RU" dirty="0" err="1">
                <a:solidFill>
                  <a:schemeClr val="bg1"/>
                </a:solidFill>
              </a:rPr>
              <a:t>поняттями</a:t>
            </a:r>
            <a:r>
              <a:rPr lang="ru-RU" dirty="0">
                <a:solidFill>
                  <a:schemeClr val="bg1"/>
                </a:solidFill>
              </a:rPr>
              <a:t>, </a:t>
            </a:r>
            <a:r>
              <a:rPr lang="ru-RU" dirty="0" err="1">
                <a:solidFill>
                  <a:schemeClr val="bg1"/>
                </a:solidFill>
              </a:rPr>
              <a:t>що</a:t>
            </a:r>
            <a:r>
              <a:rPr lang="ru-RU" dirty="0">
                <a:solidFill>
                  <a:schemeClr val="bg1"/>
                </a:solidFill>
              </a:rPr>
              <a:t> </a:t>
            </a:r>
            <a:r>
              <a:rPr lang="ru-RU" dirty="0" err="1">
                <a:solidFill>
                  <a:schemeClr val="bg1"/>
                </a:solidFill>
              </a:rPr>
              <a:t>використовуються</a:t>
            </a:r>
            <a:r>
              <a:rPr lang="ru-RU" dirty="0">
                <a:solidFill>
                  <a:schemeClr val="bg1"/>
                </a:solidFill>
              </a:rPr>
              <a:t> в </a:t>
            </a:r>
            <a:r>
              <a:rPr lang="ru-RU" dirty="0" smtClean="0">
                <a:solidFill>
                  <a:schemeClr val="bg1"/>
                </a:solidFill>
              </a:rPr>
              <a:t>ООП, є:</a:t>
            </a:r>
          </a:p>
          <a:p>
            <a:pPr marL="2060575"/>
            <a:r>
              <a:rPr lang="ru-RU" sz="2800" dirty="0" err="1" smtClean="0">
                <a:solidFill>
                  <a:schemeClr val="bg1"/>
                </a:solidFill>
              </a:rPr>
              <a:t>клас</a:t>
            </a:r>
            <a:r>
              <a:rPr lang="ru-RU" sz="2800" dirty="0" smtClean="0">
                <a:solidFill>
                  <a:schemeClr val="bg1"/>
                </a:solidFill>
              </a:rPr>
              <a:t>;</a:t>
            </a:r>
          </a:p>
          <a:p>
            <a:pPr marL="2060575"/>
            <a:r>
              <a:rPr lang="ru-RU" sz="2800" dirty="0" smtClean="0">
                <a:solidFill>
                  <a:schemeClr val="bg1"/>
                </a:solidFill>
              </a:rPr>
              <a:t> </a:t>
            </a:r>
            <a:r>
              <a:rPr lang="ru-RU" sz="2800" dirty="0" err="1">
                <a:solidFill>
                  <a:schemeClr val="bg1"/>
                </a:solidFill>
              </a:rPr>
              <a:t>об'єкт</a:t>
            </a:r>
            <a:r>
              <a:rPr lang="ru-RU" sz="2800" dirty="0" smtClean="0">
                <a:solidFill>
                  <a:schemeClr val="bg1"/>
                </a:solidFill>
              </a:rPr>
              <a:t>;</a:t>
            </a:r>
          </a:p>
          <a:p>
            <a:pPr marL="2060575"/>
            <a:r>
              <a:rPr lang="ru-RU" sz="2800" dirty="0" smtClean="0">
                <a:solidFill>
                  <a:schemeClr val="bg1"/>
                </a:solidFill>
              </a:rPr>
              <a:t> </a:t>
            </a:r>
            <a:r>
              <a:rPr lang="ru-RU" sz="2800" dirty="0" err="1" smtClean="0">
                <a:solidFill>
                  <a:schemeClr val="bg1"/>
                </a:solidFill>
              </a:rPr>
              <a:t>абстракція</a:t>
            </a:r>
            <a:r>
              <a:rPr lang="ru-RU" sz="2800" dirty="0">
                <a:solidFill>
                  <a:schemeClr val="bg1"/>
                </a:solidFill>
              </a:rPr>
              <a:t>.</a:t>
            </a:r>
          </a:p>
          <a:p>
            <a:pPr marL="2060575"/>
            <a:r>
              <a:rPr lang="ru-RU" sz="2800" dirty="0" err="1" smtClean="0">
                <a:solidFill>
                  <a:schemeClr val="bg1"/>
                </a:solidFill>
              </a:rPr>
              <a:t>успадкування</a:t>
            </a:r>
            <a:r>
              <a:rPr lang="ru-RU" sz="2800" dirty="0" smtClean="0">
                <a:solidFill>
                  <a:schemeClr val="bg1"/>
                </a:solidFill>
              </a:rPr>
              <a:t>;</a:t>
            </a:r>
          </a:p>
          <a:p>
            <a:pPr marL="2060575"/>
            <a:r>
              <a:rPr lang="ru-RU" sz="2800" dirty="0" smtClean="0">
                <a:solidFill>
                  <a:schemeClr val="bg1"/>
                </a:solidFill>
              </a:rPr>
              <a:t> </a:t>
            </a:r>
            <a:r>
              <a:rPr lang="ru-RU" sz="2800" dirty="0" err="1">
                <a:solidFill>
                  <a:schemeClr val="bg1"/>
                </a:solidFill>
              </a:rPr>
              <a:t>інкапсуляція</a:t>
            </a:r>
            <a:r>
              <a:rPr lang="ru-RU" sz="2800" dirty="0" smtClean="0">
                <a:solidFill>
                  <a:schemeClr val="bg1"/>
                </a:solidFill>
              </a:rPr>
              <a:t>;</a:t>
            </a:r>
          </a:p>
          <a:p>
            <a:pPr marL="2060575"/>
            <a:r>
              <a:rPr lang="ru-RU" sz="2800" dirty="0" smtClean="0">
                <a:solidFill>
                  <a:schemeClr val="bg1"/>
                </a:solidFill>
              </a:rPr>
              <a:t> </a:t>
            </a:r>
            <a:r>
              <a:rPr lang="ru-RU" sz="2800" dirty="0" err="1" smtClean="0">
                <a:solidFill>
                  <a:schemeClr val="bg1"/>
                </a:solidFill>
              </a:rPr>
              <a:t>поліморфізм</a:t>
            </a:r>
            <a:r>
              <a:rPr lang="ru-RU" sz="2800" dirty="0" smtClean="0">
                <a:solidFill>
                  <a:schemeClr val="bg1"/>
                </a:solidFill>
              </a:rPr>
              <a:t>.</a:t>
            </a:r>
          </a:p>
          <a:p>
            <a:pPr marL="0" indent="2154238">
              <a:buNone/>
            </a:pPr>
            <a:endParaRPr lang="ru-RU" sz="2800" dirty="0" smtClean="0">
              <a:solidFill>
                <a:schemeClr val="bg1"/>
              </a:solidFill>
            </a:endParaRPr>
          </a:p>
          <a:p>
            <a:pPr marL="0" indent="2154238">
              <a:buNone/>
            </a:pPr>
            <a:endParaRPr lang="uk-UA" sz="2800" dirty="0">
              <a:solidFill>
                <a:schemeClr val="bg1"/>
              </a:solidFill>
            </a:endParaRPr>
          </a:p>
        </p:txBody>
      </p:sp>
    </p:spTree>
    <p:extLst>
      <p:ext uri="{BB962C8B-B14F-4D97-AF65-F5344CB8AC3E}">
        <p14:creationId xmlns:p14="http://schemas.microsoft.com/office/powerpoint/2010/main" val="889772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alpha val="97000"/>
          </a:schemeClr>
        </a:solidFill>
        <a:effectLst/>
      </p:bgPr>
    </p:bg>
    <p:spTree>
      <p:nvGrpSpPr>
        <p:cNvPr id="1" name=""/>
        <p:cNvGrpSpPr/>
        <p:nvPr/>
      </p:nvGrpSpPr>
      <p:grpSpPr>
        <a:xfrm>
          <a:off x="0" y="0"/>
          <a:ext cx="0" cy="0"/>
          <a:chOff x="0" y="0"/>
          <a:chExt cx="0" cy="0"/>
        </a:xfrm>
      </p:grpSpPr>
      <p:sp useBgFill="1">
        <p:nvSpPr>
          <p:cNvPr id="3" name="Объект 2"/>
          <p:cNvSpPr>
            <a:spLocks noGrp="1"/>
          </p:cNvSpPr>
          <p:nvPr>
            <p:ph idx="1"/>
          </p:nvPr>
        </p:nvSpPr>
        <p:spPr>
          <a:xfrm>
            <a:off x="1099371" y="536301"/>
            <a:ext cx="9905999" cy="5759396"/>
          </a:xfrm>
        </p:spPr>
        <p:txBody>
          <a:bodyPr>
            <a:normAutofit fontScale="92500"/>
          </a:bodyPr>
          <a:lstStyle/>
          <a:p>
            <a:r>
              <a:rPr lang="ru-RU" dirty="0" err="1">
                <a:solidFill>
                  <a:schemeClr val="bg1"/>
                </a:solidFill>
              </a:rPr>
              <a:t>Клас</a:t>
            </a:r>
            <a:r>
              <a:rPr lang="ru-RU" dirty="0">
                <a:solidFill>
                  <a:schemeClr val="bg1"/>
                </a:solidFill>
              </a:rPr>
              <a:t> - </a:t>
            </a:r>
            <a:r>
              <a:rPr lang="ru-RU" dirty="0" err="1">
                <a:solidFill>
                  <a:schemeClr val="bg1"/>
                </a:solidFill>
              </a:rPr>
              <a:t>це</a:t>
            </a:r>
            <a:r>
              <a:rPr lang="ru-RU" dirty="0">
                <a:solidFill>
                  <a:schemeClr val="bg1"/>
                </a:solidFill>
              </a:rPr>
              <a:t> </a:t>
            </a:r>
            <a:r>
              <a:rPr lang="ru-RU" dirty="0" err="1">
                <a:solidFill>
                  <a:schemeClr val="bg1"/>
                </a:solidFill>
              </a:rPr>
              <a:t>спосіб</a:t>
            </a:r>
            <a:r>
              <a:rPr lang="ru-RU" dirty="0">
                <a:solidFill>
                  <a:schemeClr val="bg1"/>
                </a:solidFill>
              </a:rPr>
              <a:t> </a:t>
            </a:r>
            <a:r>
              <a:rPr lang="ru-RU" dirty="0" err="1">
                <a:solidFill>
                  <a:schemeClr val="bg1"/>
                </a:solidFill>
              </a:rPr>
              <a:t>опису</a:t>
            </a:r>
            <a:r>
              <a:rPr lang="ru-RU" dirty="0">
                <a:solidFill>
                  <a:schemeClr val="bg1"/>
                </a:solidFill>
              </a:rPr>
              <a:t> </a:t>
            </a:r>
            <a:r>
              <a:rPr lang="ru-RU" dirty="0" err="1">
                <a:solidFill>
                  <a:schemeClr val="bg1"/>
                </a:solidFill>
              </a:rPr>
              <a:t>сутності</a:t>
            </a:r>
            <a:r>
              <a:rPr lang="ru-RU" dirty="0">
                <a:solidFill>
                  <a:schemeClr val="bg1"/>
                </a:solidFill>
              </a:rPr>
              <a:t>, </a:t>
            </a:r>
            <a:r>
              <a:rPr lang="ru-RU" dirty="0" err="1">
                <a:solidFill>
                  <a:schemeClr val="bg1"/>
                </a:solidFill>
              </a:rPr>
              <a:t>що</a:t>
            </a:r>
            <a:r>
              <a:rPr lang="ru-RU" dirty="0">
                <a:solidFill>
                  <a:schemeClr val="bg1"/>
                </a:solidFill>
              </a:rPr>
              <a:t> </a:t>
            </a:r>
            <a:r>
              <a:rPr lang="ru-RU" dirty="0" err="1">
                <a:solidFill>
                  <a:schemeClr val="bg1"/>
                </a:solidFill>
              </a:rPr>
              <a:t>визначає</a:t>
            </a:r>
            <a:r>
              <a:rPr lang="ru-RU" dirty="0">
                <a:solidFill>
                  <a:schemeClr val="bg1"/>
                </a:solidFill>
              </a:rPr>
              <a:t> стан і </a:t>
            </a:r>
            <a:r>
              <a:rPr lang="ru-RU" dirty="0" err="1">
                <a:solidFill>
                  <a:schemeClr val="bg1"/>
                </a:solidFill>
              </a:rPr>
              <a:t>поведінку</a:t>
            </a:r>
            <a:r>
              <a:rPr lang="ru-RU" dirty="0">
                <a:solidFill>
                  <a:schemeClr val="bg1"/>
                </a:solidFill>
              </a:rPr>
              <a:t>, </a:t>
            </a:r>
            <a:r>
              <a:rPr lang="ru-RU" dirty="0" err="1">
                <a:solidFill>
                  <a:schemeClr val="bg1"/>
                </a:solidFill>
              </a:rPr>
              <a:t>що</a:t>
            </a:r>
            <a:r>
              <a:rPr lang="ru-RU" dirty="0">
                <a:solidFill>
                  <a:schemeClr val="bg1"/>
                </a:solidFill>
              </a:rPr>
              <a:t> </a:t>
            </a:r>
            <a:r>
              <a:rPr lang="ru-RU" dirty="0" err="1">
                <a:solidFill>
                  <a:schemeClr val="bg1"/>
                </a:solidFill>
              </a:rPr>
              <a:t>залежить</a:t>
            </a:r>
            <a:r>
              <a:rPr lang="ru-RU" dirty="0">
                <a:solidFill>
                  <a:schemeClr val="bg1"/>
                </a:solidFill>
              </a:rPr>
              <a:t> </a:t>
            </a:r>
            <a:r>
              <a:rPr lang="ru-RU" dirty="0" err="1">
                <a:solidFill>
                  <a:schemeClr val="bg1"/>
                </a:solidFill>
              </a:rPr>
              <a:t>від</a:t>
            </a:r>
            <a:r>
              <a:rPr lang="ru-RU" dirty="0">
                <a:solidFill>
                  <a:schemeClr val="bg1"/>
                </a:solidFill>
              </a:rPr>
              <a:t> </a:t>
            </a:r>
            <a:r>
              <a:rPr lang="ru-RU" dirty="0" err="1">
                <a:solidFill>
                  <a:schemeClr val="bg1"/>
                </a:solidFill>
              </a:rPr>
              <a:t>цього</a:t>
            </a:r>
            <a:r>
              <a:rPr lang="ru-RU" dirty="0">
                <a:solidFill>
                  <a:schemeClr val="bg1"/>
                </a:solidFill>
              </a:rPr>
              <a:t> стану, а </a:t>
            </a:r>
            <a:r>
              <a:rPr lang="ru-RU" dirty="0" err="1">
                <a:solidFill>
                  <a:schemeClr val="bg1"/>
                </a:solidFill>
              </a:rPr>
              <a:t>також</a:t>
            </a:r>
            <a:r>
              <a:rPr lang="ru-RU" dirty="0">
                <a:solidFill>
                  <a:schemeClr val="bg1"/>
                </a:solidFill>
              </a:rPr>
              <a:t> правила для </a:t>
            </a:r>
            <a:r>
              <a:rPr lang="ru-RU" dirty="0" err="1">
                <a:solidFill>
                  <a:schemeClr val="bg1"/>
                </a:solidFill>
              </a:rPr>
              <a:t>взаємодії</a:t>
            </a:r>
            <a:r>
              <a:rPr lang="ru-RU" dirty="0">
                <a:solidFill>
                  <a:schemeClr val="bg1"/>
                </a:solidFill>
              </a:rPr>
              <a:t> з </a:t>
            </a:r>
            <a:r>
              <a:rPr lang="ru-RU" dirty="0" err="1">
                <a:solidFill>
                  <a:schemeClr val="bg1"/>
                </a:solidFill>
              </a:rPr>
              <a:t>цією</a:t>
            </a:r>
            <a:r>
              <a:rPr lang="ru-RU" dirty="0">
                <a:solidFill>
                  <a:schemeClr val="bg1"/>
                </a:solidFill>
              </a:rPr>
              <a:t> </a:t>
            </a:r>
            <a:r>
              <a:rPr lang="ru-RU" dirty="0" err="1" smtClean="0">
                <a:solidFill>
                  <a:schemeClr val="bg1"/>
                </a:solidFill>
              </a:rPr>
              <a:t>сутністю</a:t>
            </a:r>
            <a:r>
              <a:rPr lang="ru-RU" dirty="0" smtClean="0">
                <a:solidFill>
                  <a:schemeClr val="bg1"/>
                </a:solidFill>
              </a:rPr>
              <a:t>.</a:t>
            </a:r>
          </a:p>
          <a:p>
            <a:r>
              <a:rPr lang="ru-RU" dirty="0" err="1">
                <a:solidFill>
                  <a:schemeClr val="bg1"/>
                </a:solidFill>
              </a:rPr>
              <a:t>Об'єкт</a:t>
            </a:r>
            <a:r>
              <a:rPr lang="ru-RU" dirty="0">
                <a:solidFill>
                  <a:schemeClr val="bg1"/>
                </a:solidFill>
              </a:rPr>
              <a:t> (</a:t>
            </a:r>
            <a:r>
              <a:rPr lang="ru-RU" dirty="0" err="1">
                <a:solidFill>
                  <a:schemeClr val="bg1"/>
                </a:solidFill>
              </a:rPr>
              <a:t>примірник</a:t>
            </a:r>
            <a:r>
              <a:rPr lang="ru-RU" dirty="0">
                <a:solidFill>
                  <a:schemeClr val="bg1"/>
                </a:solidFill>
              </a:rPr>
              <a:t>) – </a:t>
            </a:r>
            <a:r>
              <a:rPr lang="ru-RU" dirty="0" err="1">
                <a:solidFill>
                  <a:schemeClr val="bg1"/>
                </a:solidFill>
              </a:rPr>
              <a:t>це</a:t>
            </a:r>
            <a:r>
              <a:rPr lang="ru-RU" dirty="0">
                <a:solidFill>
                  <a:schemeClr val="bg1"/>
                </a:solidFill>
              </a:rPr>
              <a:t> </a:t>
            </a:r>
            <a:r>
              <a:rPr lang="ru-RU" dirty="0" err="1">
                <a:solidFill>
                  <a:schemeClr val="bg1"/>
                </a:solidFill>
              </a:rPr>
              <a:t>окремий</a:t>
            </a:r>
            <a:r>
              <a:rPr lang="ru-RU" dirty="0">
                <a:solidFill>
                  <a:schemeClr val="bg1"/>
                </a:solidFill>
              </a:rPr>
              <a:t> </a:t>
            </a:r>
            <a:r>
              <a:rPr lang="ru-RU" dirty="0" err="1">
                <a:solidFill>
                  <a:schemeClr val="bg1"/>
                </a:solidFill>
              </a:rPr>
              <a:t>представник</a:t>
            </a:r>
            <a:r>
              <a:rPr lang="ru-RU" dirty="0">
                <a:solidFill>
                  <a:schemeClr val="bg1"/>
                </a:solidFill>
              </a:rPr>
              <a:t> </a:t>
            </a:r>
            <a:r>
              <a:rPr lang="ru-RU" dirty="0" err="1">
                <a:solidFill>
                  <a:schemeClr val="bg1"/>
                </a:solidFill>
              </a:rPr>
              <a:t>класу</a:t>
            </a:r>
            <a:r>
              <a:rPr lang="ru-RU" dirty="0">
                <a:solidFill>
                  <a:schemeClr val="bg1"/>
                </a:solidFill>
              </a:rPr>
              <a:t>, </a:t>
            </a:r>
            <a:r>
              <a:rPr lang="ru-RU" dirty="0" err="1">
                <a:solidFill>
                  <a:schemeClr val="bg1"/>
                </a:solidFill>
              </a:rPr>
              <a:t>що</a:t>
            </a:r>
            <a:r>
              <a:rPr lang="ru-RU" dirty="0">
                <a:solidFill>
                  <a:schemeClr val="bg1"/>
                </a:solidFill>
              </a:rPr>
              <a:t> </a:t>
            </a:r>
            <a:r>
              <a:rPr lang="ru-RU" dirty="0" err="1">
                <a:solidFill>
                  <a:schemeClr val="bg1"/>
                </a:solidFill>
              </a:rPr>
              <a:t>має</a:t>
            </a:r>
            <a:r>
              <a:rPr lang="ru-RU" dirty="0">
                <a:solidFill>
                  <a:schemeClr val="bg1"/>
                </a:solidFill>
              </a:rPr>
              <a:t> </a:t>
            </a:r>
            <a:r>
              <a:rPr lang="ru-RU" dirty="0" err="1">
                <a:solidFill>
                  <a:schemeClr val="bg1"/>
                </a:solidFill>
              </a:rPr>
              <a:t>конкретний</a:t>
            </a:r>
            <a:r>
              <a:rPr lang="ru-RU" dirty="0">
                <a:solidFill>
                  <a:schemeClr val="bg1"/>
                </a:solidFill>
              </a:rPr>
              <a:t> стан та </a:t>
            </a:r>
            <a:r>
              <a:rPr lang="ru-RU" dirty="0" err="1">
                <a:solidFill>
                  <a:schemeClr val="bg1"/>
                </a:solidFill>
              </a:rPr>
              <a:t>поведінку</a:t>
            </a:r>
            <a:r>
              <a:rPr lang="ru-RU" dirty="0">
                <a:solidFill>
                  <a:schemeClr val="bg1"/>
                </a:solidFill>
              </a:rPr>
              <a:t>, </a:t>
            </a:r>
            <a:r>
              <a:rPr lang="ru-RU" dirty="0" err="1">
                <a:solidFill>
                  <a:schemeClr val="bg1"/>
                </a:solidFill>
              </a:rPr>
              <a:t>що</a:t>
            </a:r>
            <a:r>
              <a:rPr lang="ru-RU" dirty="0">
                <a:solidFill>
                  <a:schemeClr val="bg1"/>
                </a:solidFill>
              </a:rPr>
              <a:t> </a:t>
            </a:r>
            <a:r>
              <a:rPr lang="ru-RU" dirty="0" err="1">
                <a:solidFill>
                  <a:schemeClr val="bg1"/>
                </a:solidFill>
              </a:rPr>
              <a:t>повністю</a:t>
            </a:r>
            <a:r>
              <a:rPr lang="ru-RU" dirty="0">
                <a:solidFill>
                  <a:schemeClr val="bg1"/>
                </a:solidFill>
              </a:rPr>
              <a:t> </a:t>
            </a:r>
            <a:r>
              <a:rPr lang="ru-RU" dirty="0" err="1">
                <a:solidFill>
                  <a:schemeClr val="bg1"/>
                </a:solidFill>
              </a:rPr>
              <a:t>визначається</a:t>
            </a:r>
            <a:r>
              <a:rPr lang="ru-RU" dirty="0">
                <a:solidFill>
                  <a:schemeClr val="bg1"/>
                </a:solidFill>
              </a:rPr>
              <a:t> </a:t>
            </a:r>
            <a:r>
              <a:rPr lang="ru-RU" dirty="0" err="1">
                <a:solidFill>
                  <a:schemeClr val="bg1"/>
                </a:solidFill>
              </a:rPr>
              <a:t>класом</a:t>
            </a:r>
            <a:r>
              <a:rPr lang="ru-RU" dirty="0" smtClean="0">
                <a:solidFill>
                  <a:schemeClr val="bg1"/>
                </a:solidFill>
              </a:rPr>
              <a:t>.</a:t>
            </a:r>
          </a:p>
          <a:p>
            <a:r>
              <a:rPr lang="uk-UA" dirty="0">
                <a:solidFill>
                  <a:schemeClr val="bg1"/>
                </a:solidFill>
              </a:rPr>
              <a:t>Абстрагування - це спосіб виділити набір значущих характеристик об'єкта, виключаючи з розгляду незначущі. Відповідно, абстракція - це набір всіх таких характеристик.</a:t>
            </a:r>
            <a:endParaRPr lang="ru-RU" dirty="0" smtClean="0">
              <a:solidFill>
                <a:schemeClr val="bg1"/>
              </a:solidFill>
            </a:endParaRPr>
          </a:p>
          <a:p>
            <a:r>
              <a:rPr lang="ru-RU" dirty="0" err="1">
                <a:solidFill>
                  <a:schemeClr val="bg1"/>
                </a:solidFill>
              </a:rPr>
              <a:t>Інкапсуляція</a:t>
            </a:r>
            <a:r>
              <a:rPr lang="ru-RU" dirty="0">
                <a:solidFill>
                  <a:schemeClr val="bg1"/>
                </a:solidFill>
              </a:rPr>
              <a:t> – </a:t>
            </a:r>
            <a:r>
              <a:rPr lang="ru-RU" dirty="0" err="1">
                <a:solidFill>
                  <a:schemeClr val="bg1"/>
                </a:solidFill>
              </a:rPr>
              <a:t>це</a:t>
            </a:r>
            <a:r>
              <a:rPr lang="ru-RU" dirty="0">
                <a:solidFill>
                  <a:schemeClr val="bg1"/>
                </a:solidFill>
              </a:rPr>
              <a:t> </a:t>
            </a:r>
            <a:r>
              <a:rPr lang="ru-RU" dirty="0" err="1">
                <a:solidFill>
                  <a:schemeClr val="bg1"/>
                </a:solidFill>
              </a:rPr>
              <a:t>властивість</a:t>
            </a:r>
            <a:r>
              <a:rPr lang="ru-RU" dirty="0">
                <a:solidFill>
                  <a:schemeClr val="bg1"/>
                </a:solidFill>
              </a:rPr>
              <a:t> </a:t>
            </a:r>
            <a:r>
              <a:rPr lang="ru-RU" dirty="0" err="1">
                <a:solidFill>
                  <a:schemeClr val="bg1"/>
                </a:solidFill>
              </a:rPr>
              <a:t>системи</a:t>
            </a:r>
            <a:r>
              <a:rPr lang="ru-RU" dirty="0">
                <a:solidFill>
                  <a:schemeClr val="bg1"/>
                </a:solidFill>
              </a:rPr>
              <a:t>, </a:t>
            </a:r>
            <a:r>
              <a:rPr lang="ru-RU" dirty="0" err="1">
                <a:solidFill>
                  <a:schemeClr val="bg1"/>
                </a:solidFill>
              </a:rPr>
              <a:t>що</a:t>
            </a:r>
            <a:r>
              <a:rPr lang="ru-RU" dirty="0">
                <a:solidFill>
                  <a:schemeClr val="bg1"/>
                </a:solidFill>
              </a:rPr>
              <a:t> </a:t>
            </a:r>
            <a:r>
              <a:rPr lang="ru-RU" dirty="0" err="1">
                <a:solidFill>
                  <a:schemeClr val="bg1"/>
                </a:solidFill>
              </a:rPr>
              <a:t>дозволяє</a:t>
            </a:r>
            <a:r>
              <a:rPr lang="ru-RU" dirty="0">
                <a:solidFill>
                  <a:schemeClr val="bg1"/>
                </a:solidFill>
              </a:rPr>
              <a:t> </a:t>
            </a:r>
            <a:r>
              <a:rPr lang="ru-RU" dirty="0" err="1">
                <a:solidFill>
                  <a:schemeClr val="bg1"/>
                </a:solidFill>
              </a:rPr>
              <a:t>об'єднати</a:t>
            </a:r>
            <a:r>
              <a:rPr lang="ru-RU" dirty="0">
                <a:solidFill>
                  <a:schemeClr val="bg1"/>
                </a:solidFill>
              </a:rPr>
              <a:t> </a:t>
            </a:r>
            <a:r>
              <a:rPr lang="ru-RU" dirty="0" err="1">
                <a:solidFill>
                  <a:schemeClr val="bg1"/>
                </a:solidFill>
              </a:rPr>
              <a:t>дані</a:t>
            </a:r>
            <a:r>
              <a:rPr lang="ru-RU" dirty="0">
                <a:solidFill>
                  <a:schemeClr val="bg1"/>
                </a:solidFill>
              </a:rPr>
              <a:t> та </a:t>
            </a:r>
            <a:r>
              <a:rPr lang="ru-RU" dirty="0" err="1">
                <a:solidFill>
                  <a:schemeClr val="bg1"/>
                </a:solidFill>
              </a:rPr>
              <a:t>методи</a:t>
            </a:r>
            <a:r>
              <a:rPr lang="ru-RU" dirty="0">
                <a:solidFill>
                  <a:schemeClr val="bg1"/>
                </a:solidFill>
              </a:rPr>
              <a:t>, </a:t>
            </a:r>
            <a:r>
              <a:rPr lang="ru-RU" dirty="0" err="1">
                <a:solidFill>
                  <a:schemeClr val="bg1"/>
                </a:solidFill>
              </a:rPr>
              <a:t>що</a:t>
            </a:r>
            <a:r>
              <a:rPr lang="ru-RU" dirty="0">
                <a:solidFill>
                  <a:schemeClr val="bg1"/>
                </a:solidFill>
              </a:rPr>
              <a:t> </a:t>
            </a:r>
            <a:r>
              <a:rPr lang="ru-RU" dirty="0" err="1">
                <a:solidFill>
                  <a:schemeClr val="bg1"/>
                </a:solidFill>
              </a:rPr>
              <a:t>працюють</a:t>
            </a:r>
            <a:r>
              <a:rPr lang="ru-RU" dirty="0">
                <a:solidFill>
                  <a:schemeClr val="bg1"/>
                </a:solidFill>
              </a:rPr>
              <a:t> з ними, у </a:t>
            </a:r>
            <a:r>
              <a:rPr lang="ru-RU" dirty="0" err="1">
                <a:solidFill>
                  <a:schemeClr val="bg1"/>
                </a:solidFill>
              </a:rPr>
              <a:t>класі</a:t>
            </a:r>
            <a:r>
              <a:rPr lang="ru-RU" dirty="0">
                <a:solidFill>
                  <a:schemeClr val="bg1"/>
                </a:solidFill>
              </a:rPr>
              <a:t> та </a:t>
            </a:r>
            <a:r>
              <a:rPr lang="ru-RU" dirty="0" err="1">
                <a:solidFill>
                  <a:schemeClr val="bg1"/>
                </a:solidFill>
              </a:rPr>
              <a:t>приховати</a:t>
            </a:r>
            <a:r>
              <a:rPr lang="ru-RU" dirty="0">
                <a:solidFill>
                  <a:schemeClr val="bg1"/>
                </a:solidFill>
              </a:rPr>
              <a:t> </a:t>
            </a:r>
            <a:r>
              <a:rPr lang="ru-RU" dirty="0" err="1">
                <a:solidFill>
                  <a:schemeClr val="bg1"/>
                </a:solidFill>
              </a:rPr>
              <a:t>деталі</a:t>
            </a:r>
            <a:r>
              <a:rPr lang="ru-RU" dirty="0">
                <a:solidFill>
                  <a:schemeClr val="bg1"/>
                </a:solidFill>
              </a:rPr>
              <a:t> </a:t>
            </a:r>
            <a:r>
              <a:rPr lang="ru-RU" dirty="0" err="1">
                <a:solidFill>
                  <a:schemeClr val="bg1"/>
                </a:solidFill>
              </a:rPr>
              <a:t>реалізації</a:t>
            </a:r>
            <a:r>
              <a:rPr lang="ru-RU" dirty="0">
                <a:solidFill>
                  <a:schemeClr val="bg1"/>
                </a:solidFill>
              </a:rPr>
              <a:t> </a:t>
            </a:r>
            <a:r>
              <a:rPr lang="ru-RU" dirty="0" err="1">
                <a:solidFill>
                  <a:schemeClr val="bg1"/>
                </a:solidFill>
              </a:rPr>
              <a:t>від</a:t>
            </a:r>
            <a:r>
              <a:rPr lang="ru-RU" dirty="0">
                <a:solidFill>
                  <a:schemeClr val="bg1"/>
                </a:solidFill>
              </a:rPr>
              <a:t> </a:t>
            </a:r>
            <a:r>
              <a:rPr lang="ru-RU" dirty="0" err="1">
                <a:solidFill>
                  <a:schemeClr val="bg1"/>
                </a:solidFill>
              </a:rPr>
              <a:t>користувача</a:t>
            </a:r>
            <a:r>
              <a:rPr lang="ru-RU" dirty="0" smtClean="0">
                <a:solidFill>
                  <a:schemeClr val="bg1"/>
                </a:solidFill>
              </a:rPr>
              <a:t>.</a:t>
            </a:r>
          </a:p>
          <a:p>
            <a:r>
              <a:rPr lang="ru-RU" dirty="0" smtClean="0">
                <a:solidFill>
                  <a:schemeClr val="bg1"/>
                </a:solidFill>
              </a:rPr>
              <a:t>Пол</a:t>
            </a:r>
            <a:r>
              <a:rPr lang="uk-UA" dirty="0">
                <a:solidFill>
                  <a:schemeClr val="bg1"/>
                </a:solidFill>
              </a:rPr>
              <a:t>і</a:t>
            </a:r>
            <a:r>
              <a:rPr lang="ru-RU" dirty="0" err="1" smtClean="0">
                <a:solidFill>
                  <a:schemeClr val="bg1"/>
                </a:solidFill>
              </a:rPr>
              <a:t>морфізм</a:t>
            </a:r>
            <a:r>
              <a:rPr lang="ru-RU" dirty="0" smtClean="0">
                <a:solidFill>
                  <a:schemeClr val="bg1"/>
                </a:solidFill>
              </a:rPr>
              <a:t> – в </a:t>
            </a:r>
            <a:r>
              <a:rPr lang="ru-RU" dirty="0" err="1" smtClean="0">
                <a:solidFill>
                  <a:schemeClr val="bg1"/>
                </a:solidFill>
              </a:rPr>
              <a:t>різних</a:t>
            </a:r>
            <a:r>
              <a:rPr lang="ru-RU" dirty="0" smtClean="0">
                <a:solidFill>
                  <a:schemeClr val="bg1"/>
                </a:solidFill>
              </a:rPr>
              <a:t> об</a:t>
            </a:r>
            <a:r>
              <a:rPr lang="en-US" dirty="0" smtClean="0">
                <a:solidFill>
                  <a:schemeClr val="bg1"/>
                </a:solidFill>
              </a:rPr>
              <a:t>’</a:t>
            </a:r>
            <a:r>
              <a:rPr lang="uk-UA" dirty="0" err="1" smtClean="0">
                <a:solidFill>
                  <a:schemeClr val="bg1"/>
                </a:solidFill>
              </a:rPr>
              <a:t>єктах</a:t>
            </a:r>
            <a:r>
              <a:rPr lang="uk-UA" dirty="0" smtClean="0">
                <a:solidFill>
                  <a:schemeClr val="bg1"/>
                </a:solidFill>
              </a:rPr>
              <a:t> одна і та операція може виконувати різні функції.</a:t>
            </a:r>
          </a:p>
          <a:p>
            <a:r>
              <a:rPr lang="uk-UA" dirty="0" err="1" smtClean="0">
                <a:solidFill>
                  <a:schemeClr val="bg1"/>
                </a:solidFill>
              </a:rPr>
              <a:t>Нслідування</a:t>
            </a:r>
            <a:r>
              <a:rPr lang="uk-UA" dirty="0" smtClean="0">
                <a:solidFill>
                  <a:schemeClr val="bg1"/>
                </a:solidFill>
              </a:rPr>
              <a:t> – дозволяє створювати спеціалізовані класи на основі базових. </a:t>
            </a:r>
            <a:endParaRPr lang="ru-RU" dirty="0" smtClean="0">
              <a:solidFill>
                <a:schemeClr val="bg1"/>
              </a:solidFill>
            </a:endParaRPr>
          </a:p>
          <a:p>
            <a:endParaRPr lang="ru-RU" dirty="0" smtClean="0"/>
          </a:p>
          <a:p>
            <a:endParaRPr lang="uk-UA" dirty="0"/>
          </a:p>
        </p:txBody>
      </p:sp>
    </p:spTree>
    <p:extLst>
      <p:ext uri="{BB962C8B-B14F-4D97-AF65-F5344CB8AC3E}">
        <p14:creationId xmlns:p14="http://schemas.microsoft.com/office/powerpoint/2010/main" val="4066710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4" name="Заголовок 1"/>
          <p:cNvSpPr>
            <a:spLocks noGrp="1"/>
          </p:cNvSpPr>
          <p:nvPr>
            <p:ph idx="1"/>
          </p:nvPr>
        </p:nvSpPr>
        <p:spPr>
          <a:xfrm>
            <a:off x="457200" y="354330"/>
            <a:ext cx="11281410" cy="6275070"/>
          </a:xfrm>
        </p:spPr>
        <p:txBody>
          <a:bodyPr>
            <a:noAutofit/>
          </a:bodyPr>
          <a:lstStyle/>
          <a:p>
            <a:pPr marL="0" indent="0" algn="ctr">
              <a:buNone/>
            </a:pPr>
            <a:r>
              <a:rPr lang="uk-UA" b="1" dirty="0">
                <a:solidFill>
                  <a:schemeClr val="bg1"/>
                </a:solidFill>
                <a:latin typeface="Calibri" panose="020F0502020204030204" pitchFamily="34" charset="0"/>
                <a:cs typeface="Calibri" panose="020F0502020204030204" pitchFamily="34" charset="0"/>
              </a:rPr>
              <a:t>Атрибути</a:t>
            </a:r>
          </a:p>
          <a:p>
            <a:pPr marL="0" indent="0">
              <a:buNone/>
            </a:pPr>
            <a:r>
              <a:rPr lang="uk-UA" dirty="0">
                <a:solidFill>
                  <a:schemeClr val="bg1"/>
                </a:solidFill>
                <a:latin typeface="Calibri" panose="020F0502020204030204" pitchFamily="34" charset="0"/>
                <a:cs typeface="Calibri" panose="020F0502020204030204" pitchFamily="34" charset="0"/>
              </a:rPr>
              <a:t>Атрибут класу/об’єкту - будь-який елемент класу/об’єкту (змінна, метод, підклас), на який ми можемо послатися через символ крапки. Тобто: </a:t>
            </a:r>
            <a:r>
              <a:rPr lang="uk-UA" b="1" i="1" dirty="0" err="1">
                <a:solidFill>
                  <a:schemeClr val="bg1"/>
                </a:solidFill>
                <a:latin typeface="Calibri" panose="020F0502020204030204" pitchFamily="34" charset="0"/>
                <a:cs typeface="Calibri" panose="020F0502020204030204" pitchFamily="34" charset="0"/>
              </a:rPr>
              <a:t>MyClass</a:t>
            </a:r>
            <a:r>
              <a:rPr lang="uk-UA" b="1" i="1" dirty="0">
                <a:solidFill>
                  <a:schemeClr val="bg1"/>
                </a:solidFill>
                <a:latin typeface="Calibri" panose="020F0502020204030204" pitchFamily="34" charset="0"/>
                <a:cs typeface="Calibri" panose="020F0502020204030204" pitchFamily="34" charset="0"/>
              </a:rPr>
              <a:t>. атрибут </a:t>
            </a:r>
            <a:r>
              <a:rPr lang="uk-UA" dirty="0">
                <a:solidFill>
                  <a:schemeClr val="bg1"/>
                </a:solidFill>
                <a:latin typeface="Calibri" panose="020F0502020204030204" pitchFamily="34" charset="0"/>
                <a:cs typeface="Calibri" panose="020F0502020204030204" pitchFamily="34" charset="0"/>
              </a:rPr>
              <a:t>або </a:t>
            </a:r>
            <a:r>
              <a:rPr lang="uk-UA" b="1" i="1" dirty="0" err="1">
                <a:solidFill>
                  <a:schemeClr val="bg1"/>
                </a:solidFill>
                <a:latin typeface="Calibri" panose="020F0502020204030204" pitchFamily="34" charset="0"/>
                <a:cs typeface="Calibri" panose="020F0502020204030204" pitchFamily="34" charset="0"/>
              </a:rPr>
              <a:t>my_object.атрибут</a:t>
            </a:r>
            <a:r>
              <a:rPr lang="uk-UA" dirty="0">
                <a:solidFill>
                  <a:schemeClr val="bg1"/>
                </a:solidFill>
                <a:latin typeface="Calibri" panose="020F0502020204030204" pitchFamily="34" charset="0"/>
                <a:cs typeface="Calibri" panose="020F0502020204030204" pitchFamily="34" charset="0"/>
              </a:rPr>
              <a:t>. </a:t>
            </a:r>
          </a:p>
          <a:p>
            <a:pPr marL="0" indent="0">
              <a:buNone/>
            </a:pPr>
            <a:r>
              <a:rPr lang="uk-UA" dirty="0" smtClean="0">
                <a:solidFill>
                  <a:schemeClr val="bg1"/>
                </a:solidFill>
                <a:latin typeface="Calibri" panose="020F0502020204030204" pitchFamily="34" charset="0"/>
                <a:cs typeface="Calibri" panose="020F0502020204030204" pitchFamily="34" charset="0"/>
              </a:rPr>
              <a:t>Всі </a:t>
            </a:r>
            <a:r>
              <a:rPr lang="uk-UA" dirty="0">
                <a:solidFill>
                  <a:schemeClr val="bg1"/>
                </a:solidFill>
                <a:latin typeface="Calibri" panose="020F0502020204030204" pitchFamily="34" charset="0"/>
                <a:cs typeface="Calibri" panose="020F0502020204030204" pitchFamily="34" charset="0"/>
              </a:rPr>
              <a:t>атрибути можна розділити на 2 групи: </a:t>
            </a:r>
          </a:p>
          <a:p>
            <a:pPr>
              <a:spcBef>
                <a:spcPts val="0"/>
              </a:spcBef>
            </a:pPr>
            <a:r>
              <a:rPr lang="uk-UA" dirty="0">
                <a:solidFill>
                  <a:schemeClr val="bg1"/>
                </a:solidFill>
                <a:latin typeface="Calibri" panose="020F0502020204030204" pitchFamily="34" charset="0"/>
                <a:cs typeface="Calibri" panose="020F0502020204030204" pitchFamily="34" charset="0"/>
              </a:rPr>
              <a:t>Вбудовані (службові) атрибути </a:t>
            </a:r>
          </a:p>
          <a:p>
            <a:pPr>
              <a:spcBef>
                <a:spcPts val="0"/>
              </a:spcBef>
            </a:pPr>
            <a:r>
              <a:rPr lang="uk-UA" dirty="0">
                <a:solidFill>
                  <a:schemeClr val="bg1"/>
                </a:solidFill>
                <a:latin typeface="Calibri" panose="020F0502020204030204" pitchFamily="34" charset="0"/>
                <a:cs typeface="Calibri" panose="020F0502020204030204" pitchFamily="34" charset="0"/>
              </a:rPr>
              <a:t>Користувацькі атрибути</a:t>
            </a:r>
          </a:p>
          <a:p>
            <a:pPr marL="987425" indent="0">
              <a:spcBef>
                <a:spcPts val="0"/>
              </a:spcBef>
              <a:buNone/>
            </a:pPr>
            <a:r>
              <a:rPr lang="uk-UA" b="1" dirty="0" smtClean="0">
                <a:solidFill>
                  <a:schemeClr val="bg1"/>
                </a:solidFill>
                <a:latin typeface="Calibri" panose="020F0502020204030204" pitchFamily="34" charset="0"/>
                <a:cs typeface="Calibri" panose="020F0502020204030204" pitchFamily="34" charset="0"/>
              </a:rPr>
              <a:t>Вбудовані </a:t>
            </a:r>
            <a:r>
              <a:rPr lang="uk-UA" b="1" dirty="0">
                <a:solidFill>
                  <a:schemeClr val="bg1"/>
                </a:solidFill>
                <a:latin typeface="Calibri" panose="020F0502020204030204" pitchFamily="34" charset="0"/>
                <a:cs typeface="Calibri" panose="020F0502020204030204" pitchFamily="34" charset="0"/>
              </a:rPr>
              <a:t>атрибути</a:t>
            </a:r>
          </a:p>
          <a:p>
            <a:pPr marL="0" indent="0">
              <a:spcBef>
                <a:spcPts val="0"/>
              </a:spcBef>
              <a:buNone/>
            </a:pPr>
            <a:r>
              <a:rPr lang="uk-UA" dirty="0" smtClean="0">
                <a:solidFill>
                  <a:schemeClr val="bg1"/>
                </a:solidFill>
                <a:latin typeface="Calibri" panose="020F0502020204030204" pitchFamily="34" charset="0"/>
                <a:cs typeface="Calibri" panose="020F0502020204030204" pitchFamily="34" charset="0"/>
              </a:rPr>
              <a:t>Всі </a:t>
            </a:r>
            <a:r>
              <a:rPr lang="uk-UA" dirty="0">
                <a:solidFill>
                  <a:schemeClr val="bg1"/>
                </a:solidFill>
                <a:latin typeface="Calibri" panose="020F0502020204030204" pitchFamily="34" charset="0"/>
                <a:cs typeface="Calibri" panose="020F0502020204030204" pitchFamily="34" charset="0"/>
              </a:rPr>
              <a:t>класи в </a:t>
            </a:r>
            <a:r>
              <a:rPr lang="uk-UA" dirty="0" err="1">
                <a:solidFill>
                  <a:schemeClr val="bg1"/>
                </a:solidFill>
                <a:latin typeface="Calibri" panose="020F0502020204030204" pitchFamily="34" charset="0"/>
                <a:cs typeface="Calibri" panose="020F0502020204030204" pitchFamily="34" charset="0"/>
              </a:rPr>
              <a:t>Python</a:t>
            </a:r>
            <a:r>
              <a:rPr lang="uk-UA" dirty="0">
                <a:solidFill>
                  <a:schemeClr val="bg1"/>
                </a:solidFill>
                <a:latin typeface="Calibri" panose="020F0502020204030204" pitchFamily="34" charset="0"/>
                <a:cs typeface="Calibri" panose="020F0502020204030204" pitchFamily="34" charset="0"/>
              </a:rPr>
              <a:t> (починаючи з 3-й версії) мають один загальний батьківський клас - </a:t>
            </a:r>
            <a:r>
              <a:rPr lang="uk-UA" b="1" i="1" dirty="0" err="1">
                <a:solidFill>
                  <a:schemeClr val="bg1"/>
                </a:solidFill>
                <a:latin typeface="Calibri" panose="020F0502020204030204" pitchFamily="34" charset="0"/>
                <a:cs typeface="Calibri" panose="020F0502020204030204" pitchFamily="34" charset="0"/>
              </a:rPr>
              <a:t>object</a:t>
            </a:r>
            <a:r>
              <a:rPr lang="uk-UA" dirty="0">
                <a:solidFill>
                  <a:schemeClr val="bg1"/>
                </a:solidFill>
                <a:latin typeface="Calibri" panose="020F0502020204030204" pitchFamily="34" charset="0"/>
                <a:cs typeface="Calibri" panose="020F0502020204030204" pitchFamily="34" charset="0"/>
              </a:rPr>
              <a:t>. </a:t>
            </a:r>
          </a:p>
          <a:p>
            <a:pPr marL="0" indent="0">
              <a:spcBef>
                <a:spcPts val="0"/>
              </a:spcBef>
              <a:buNone/>
            </a:pPr>
            <a:r>
              <a:rPr lang="uk-UA" dirty="0" smtClean="0">
                <a:solidFill>
                  <a:schemeClr val="bg1"/>
                </a:solidFill>
                <a:latin typeface="Calibri" panose="020F0502020204030204" pitchFamily="34" charset="0"/>
                <a:cs typeface="Calibri" panose="020F0502020204030204" pitchFamily="34" charset="0"/>
              </a:rPr>
              <a:t>Це </a:t>
            </a:r>
            <a:r>
              <a:rPr lang="uk-UA" dirty="0">
                <a:solidFill>
                  <a:schemeClr val="bg1"/>
                </a:solidFill>
                <a:latin typeface="Calibri" panose="020F0502020204030204" pitchFamily="34" charset="0"/>
                <a:cs typeface="Calibri" panose="020F0502020204030204" pitchFamily="34" charset="0"/>
              </a:rPr>
              <a:t>означає, що коли створюється новий клас, він неявно успадковуєте його атрибути від класу </a:t>
            </a:r>
            <a:r>
              <a:rPr lang="uk-UA" b="1" i="1" dirty="0" err="1">
                <a:solidFill>
                  <a:schemeClr val="bg1"/>
                </a:solidFill>
                <a:latin typeface="Calibri" panose="020F0502020204030204" pitchFamily="34" charset="0"/>
                <a:cs typeface="Calibri" panose="020F0502020204030204" pitchFamily="34" charset="0"/>
              </a:rPr>
              <a:t>object</a:t>
            </a:r>
            <a:r>
              <a:rPr lang="uk-UA" dirty="0">
                <a:solidFill>
                  <a:schemeClr val="bg1"/>
                </a:solidFill>
                <a:latin typeface="Calibri" panose="020F0502020204030204" pitchFamily="34" charset="0"/>
                <a:cs typeface="Calibri" panose="020F0502020204030204" pitchFamily="34" charset="0"/>
              </a:rPr>
              <a:t>, і тому створений клас також успадковує його атрибути. Саме їх і називають вбудованими (службовими). </a:t>
            </a:r>
          </a:p>
          <a:p>
            <a:endParaRPr lang="uk-UA"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30848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582930" y="651510"/>
            <a:ext cx="11098530" cy="5623560"/>
          </a:xfrm>
        </p:spPr>
        <p:txBody>
          <a:bodyPr/>
          <a:lstStyle/>
          <a:p>
            <a:endParaRPr lang="en-US" dirty="0" smtClean="0"/>
          </a:p>
          <a:p>
            <a:endParaRPr lang="uk-UA" dirty="0"/>
          </a:p>
        </p:txBody>
      </p:sp>
      <p:pic>
        <p:nvPicPr>
          <p:cNvPr id="4" name="Рисунок 3"/>
          <p:cNvPicPr>
            <a:picLocks noChangeAspect="1"/>
          </p:cNvPicPr>
          <p:nvPr/>
        </p:nvPicPr>
        <p:blipFill>
          <a:blip r:embed="rId2"/>
          <a:stretch>
            <a:fillRect/>
          </a:stretch>
        </p:blipFill>
        <p:spPr>
          <a:xfrm>
            <a:off x="582930" y="1348740"/>
            <a:ext cx="11098530" cy="5154931"/>
          </a:xfrm>
          <a:prstGeom prst="rect">
            <a:avLst/>
          </a:prstGeom>
        </p:spPr>
      </p:pic>
      <p:sp>
        <p:nvSpPr>
          <p:cNvPr id="5" name="TextBox 4"/>
          <p:cNvSpPr txBox="1"/>
          <p:nvPr/>
        </p:nvSpPr>
        <p:spPr>
          <a:xfrm>
            <a:off x="1360170" y="651510"/>
            <a:ext cx="8755380" cy="584775"/>
          </a:xfrm>
          <a:prstGeom prst="rect">
            <a:avLst/>
          </a:prstGeom>
          <a:noFill/>
        </p:spPr>
        <p:txBody>
          <a:bodyPr wrap="square" rtlCol="0">
            <a:spAutoFit/>
          </a:bodyPr>
          <a:lstStyle/>
          <a:p>
            <a:pPr algn="ctr"/>
            <a:r>
              <a:rPr lang="uk-UA" sz="3200" b="1" dirty="0" smtClean="0">
                <a:solidFill>
                  <a:schemeClr val="bg1"/>
                </a:solidFill>
              </a:rPr>
              <a:t>Вбудовані атрибути</a:t>
            </a:r>
            <a:endParaRPr lang="uk-UA" sz="3200" b="1" dirty="0">
              <a:solidFill>
                <a:schemeClr val="bg1"/>
              </a:solidFill>
            </a:endParaRPr>
          </a:p>
        </p:txBody>
      </p:sp>
    </p:spTree>
    <p:extLst>
      <p:ext uri="{BB962C8B-B14F-4D97-AF65-F5344CB8AC3E}">
        <p14:creationId xmlns:p14="http://schemas.microsoft.com/office/powerpoint/2010/main" val="904213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141412" y="1120140"/>
            <a:ext cx="9905999" cy="4671061"/>
          </a:xfrm>
        </p:spPr>
        <p:txBody>
          <a:bodyPr/>
          <a:lstStyle/>
          <a:p>
            <a:pPr marL="0" indent="0" algn="ctr">
              <a:buNone/>
            </a:pPr>
            <a:r>
              <a:rPr lang="uk-UA" b="1" dirty="0">
                <a:solidFill>
                  <a:schemeClr val="bg1"/>
                </a:solidFill>
              </a:rPr>
              <a:t>Користувацькі атрибути </a:t>
            </a:r>
          </a:p>
          <a:p>
            <a:pPr marL="0" indent="457200">
              <a:spcBef>
                <a:spcPts val="1200"/>
              </a:spcBef>
              <a:buNone/>
            </a:pPr>
            <a:r>
              <a:rPr lang="uk-UA" dirty="0">
                <a:solidFill>
                  <a:schemeClr val="bg1"/>
                </a:solidFill>
              </a:rPr>
              <a:t>Це атрибути, які безпосередньо складають основний функціонал класу. Якщо службові атрибути успадковуються від базового класу </a:t>
            </a:r>
            <a:r>
              <a:rPr lang="uk-UA" b="1" i="1" dirty="0" err="1">
                <a:solidFill>
                  <a:schemeClr val="bg1"/>
                </a:solidFill>
              </a:rPr>
              <a:t>object</a:t>
            </a:r>
            <a:r>
              <a:rPr lang="uk-UA" dirty="0">
                <a:solidFill>
                  <a:schemeClr val="bg1"/>
                </a:solidFill>
              </a:rPr>
              <a:t>, то призначені для користувача - пишуться розробником під час реалізації вмісту класу і подальшої роботи з ним.</a:t>
            </a:r>
          </a:p>
          <a:p>
            <a:pPr marL="0" indent="457200">
              <a:spcBef>
                <a:spcPts val="1200"/>
              </a:spcBef>
              <a:buNone/>
            </a:pPr>
            <a:r>
              <a:rPr lang="uk-UA" dirty="0">
                <a:solidFill>
                  <a:schemeClr val="bg1"/>
                </a:solidFill>
              </a:rPr>
              <a:t>Список атрибутів класу/об’єкту можна отримати за допомогою команди </a:t>
            </a:r>
            <a:r>
              <a:rPr lang="uk-UA" b="1" i="1" dirty="0" err="1">
                <a:solidFill>
                  <a:schemeClr val="bg1"/>
                </a:solidFill>
              </a:rPr>
              <a:t>dir</a:t>
            </a:r>
            <a:r>
              <a:rPr lang="uk-UA" b="1" i="1" dirty="0" smtClean="0">
                <a:solidFill>
                  <a:schemeClr val="bg1"/>
                </a:solidFill>
              </a:rPr>
              <a:t>()</a:t>
            </a:r>
            <a:r>
              <a:rPr lang="uk-UA" dirty="0" smtClean="0">
                <a:solidFill>
                  <a:schemeClr val="bg1"/>
                </a:solidFill>
              </a:rPr>
              <a:t>.</a:t>
            </a:r>
          </a:p>
          <a:p>
            <a:pPr marL="0" indent="457200">
              <a:spcBef>
                <a:spcPts val="1200"/>
              </a:spcBef>
              <a:buNone/>
            </a:pPr>
            <a:r>
              <a:rPr lang="ru-RU" altLang="ru-RU" sz="3200" noProof="1">
                <a:solidFill>
                  <a:srgbClr val="000080"/>
                </a:solidFill>
                <a:latin typeface="Calibri" panose="020F0502020204030204" pitchFamily="34" charset="0"/>
                <a:cs typeface="Calibri" panose="020F0502020204030204" pitchFamily="34" charset="0"/>
              </a:rPr>
              <a:t>class </a:t>
            </a:r>
            <a:r>
              <a:rPr lang="ru-RU" altLang="ru-RU" sz="3200" noProof="1" smtClean="0">
                <a:solidFill>
                  <a:srgbClr val="000000"/>
                </a:solidFill>
                <a:latin typeface="Calibri" panose="020F0502020204030204" pitchFamily="34" charset="0"/>
                <a:cs typeface="Calibri" panose="020F0502020204030204" pitchFamily="34" charset="0"/>
              </a:rPr>
              <a:t>Student</a:t>
            </a:r>
            <a:r>
              <a:rPr lang="en-US" altLang="ru-RU" sz="3200" noProof="1" smtClean="0">
                <a:solidFill>
                  <a:srgbClr val="000000"/>
                </a:solidFill>
                <a:latin typeface="Calibri" panose="020F0502020204030204" pitchFamily="34" charset="0"/>
                <a:cs typeface="Calibri" panose="020F0502020204030204" pitchFamily="34" charset="0"/>
              </a:rPr>
              <a:t>(</a:t>
            </a:r>
            <a:r>
              <a:rPr lang="uk-UA" sz="3200" b="1" dirty="0" err="1" smtClean="0">
                <a:solidFill>
                  <a:schemeClr val="bg1"/>
                </a:solidFill>
                <a:latin typeface="Calibri" panose="020F0502020204030204" pitchFamily="34" charset="0"/>
                <a:cs typeface="Calibri" panose="020F0502020204030204" pitchFamily="34" charset="0"/>
              </a:rPr>
              <a:t>object</a:t>
            </a:r>
            <a:r>
              <a:rPr lang="en-US" sz="3200" b="1" dirty="0" smtClean="0">
                <a:solidFill>
                  <a:schemeClr val="bg1"/>
                </a:solidFill>
                <a:latin typeface="Calibri" panose="020F0502020204030204" pitchFamily="34" charset="0"/>
                <a:cs typeface="Calibri" panose="020F0502020204030204" pitchFamily="34" charset="0"/>
              </a:rPr>
              <a:t>):</a:t>
            </a:r>
            <a:endParaRPr lang="uk-UA" sz="3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14610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141412" y="893379"/>
            <a:ext cx="9905999" cy="4897822"/>
          </a:xfrm>
        </p:spPr>
        <p:txBody>
          <a:bodyPr>
            <a:normAutofit/>
          </a:bodyPr>
          <a:lstStyle/>
          <a:p>
            <a:pPr marL="0" indent="0">
              <a:buNone/>
            </a:pPr>
            <a:r>
              <a:rPr lang="uk-UA" dirty="0">
                <a:solidFill>
                  <a:schemeClr val="bg1"/>
                </a:solidFill>
              </a:rPr>
              <a:t>Що таке клас чи </a:t>
            </a:r>
            <a:r>
              <a:rPr lang="uk-UA" dirty="0" smtClean="0">
                <a:solidFill>
                  <a:schemeClr val="bg1"/>
                </a:solidFill>
              </a:rPr>
              <a:t>тип? </a:t>
            </a:r>
          </a:p>
          <a:p>
            <a:pPr marL="0" indent="0">
              <a:buNone/>
            </a:pPr>
            <a:r>
              <a:rPr lang="uk-UA" dirty="0" smtClean="0">
                <a:solidFill>
                  <a:schemeClr val="bg1"/>
                </a:solidFill>
              </a:rPr>
              <a:t>Тип </a:t>
            </a:r>
            <a:r>
              <a:rPr lang="en-US" dirty="0" err="1">
                <a:solidFill>
                  <a:schemeClr val="bg1"/>
                </a:solidFill>
              </a:rPr>
              <a:t>int</a:t>
            </a:r>
            <a:r>
              <a:rPr lang="en-US" dirty="0">
                <a:solidFill>
                  <a:schemeClr val="bg1"/>
                </a:solidFill>
              </a:rPr>
              <a:t> – </a:t>
            </a:r>
            <a:r>
              <a:rPr lang="uk-UA" dirty="0">
                <a:solidFill>
                  <a:schemeClr val="bg1"/>
                </a:solidFill>
              </a:rPr>
              <a:t>це клас цілих чисел. Числа 5, 100, -10 </a:t>
            </a:r>
            <a:r>
              <a:rPr lang="uk-UA" dirty="0" smtClean="0">
                <a:solidFill>
                  <a:schemeClr val="bg1"/>
                </a:solidFill>
              </a:rPr>
              <a:t> і т. </a:t>
            </a:r>
            <a:r>
              <a:rPr lang="uk-UA" dirty="0">
                <a:solidFill>
                  <a:schemeClr val="bg1"/>
                </a:solidFill>
              </a:rPr>
              <a:t>д. – це об'єкти цього класу. </a:t>
            </a:r>
            <a:endParaRPr lang="uk-UA" dirty="0" smtClean="0">
              <a:solidFill>
                <a:schemeClr val="bg1"/>
              </a:solidFill>
            </a:endParaRPr>
          </a:p>
          <a:p>
            <a:pPr marL="0" indent="0">
              <a:buNone/>
            </a:pPr>
            <a:r>
              <a:rPr lang="uk-UA" dirty="0" smtClean="0">
                <a:solidFill>
                  <a:schemeClr val="bg1"/>
                </a:solidFill>
              </a:rPr>
              <a:t>У мові </a:t>
            </a:r>
            <a:r>
              <a:rPr lang="uk-UA" dirty="0">
                <a:solidFill>
                  <a:schemeClr val="bg1"/>
                </a:solidFill>
              </a:rPr>
              <a:t>програмування </a:t>
            </a:r>
            <a:r>
              <a:rPr lang="en-US" dirty="0">
                <a:solidFill>
                  <a:schemeClr val="bg1"/>
                </a:solidFill>
              </a:rPr>
              <a:t>Python </a:t>
            </a:r>
            <a:r>
              <a:rPr lang="uk-UA" dirty="0" smtClean="0">
                <a:solidFill>
                  <a:schemeClr val="bg1"/>
                </a:solidFill>
              </a:rPr>
              <a:t>об'єкти прийнято </a:t>
            </a:r>
            <a:r>
              <a:rPr lang="uk-UA" dirty="0">
                <a:solidFill>
                  <a:schemeClr val="bg1"/>
                </a:solidFill>
              </a:rPr>
              <a:t>називати також екземплярами</a:t>
            </a:r>
            <a:r>
              <a:rPr lang="uk-UA" dirty="0" smtClean="0">
                <a:solidFill>
                  <a:schemeClr val="bg1"/>
                </a:solidFill>
              </a:rPr>
              <a:t>. </a:t>
            </a:r>
          </a:p>
          <a:p>
            <a:pPr marL="0" indent="0">
              <a:spcBef>
                <a:spcPts val="0"/>
              </a:spcBef>
              <a:buNone/>
            </a:pPr>
            <a:r>
              <a:rPr lang="en-US" dirty="0" smtClean="0">
                <a:solidFill>
                  <a:schemeClr val="bg1"/>
                </a:solidFill>
              </a:rPr>
              <a:t>type(list</a:t>
            </a:r>
            <a:r>
              <a:rPr lang="en-US" dirty="0">
                <a:solidFill>
                  <a:schemeClr val="bg1"/>
                </a:solidFill>
              </a:rPr>
              <a:t>), type(</a:t>
            </a:r>
            <a:r>
              <a:rPr lang="en-US" dirty="0" err="1">
                <a:solidFill>
                  <a:schemeClr val="bg1"/>
                </a:solidFill>
              </a:rPr>
              <a:t>int</a:t>
            </a:r>
            <a:r>
              <a:rPr lang="en-US" dirty="0" smtClean="0">
                <a:solidFill>
                  <a:schemeClr val="bg1"/>
                </a:solidFill>
              </a:rPr>
              <a:t>)</a:t>
            </a:r>
            <a:endParaRPr lang="uk-UA" dirty="0" smtClean="0">
              <a:solidFill>
                <a:schemeClr val="bg1"/>
              </a:solidFill>
            </a:endParaRPr>
          </a:p>
          <a:p>
            <a:pPr marL="0" indent="0">
              <a:spcBef>
                <a:spcPts val="0"/>
              </a:spcBef>
              <a:buNone/>
            </a:pPr>
            <a:r>
              <a:rPr lang="en-US" dirty="0" smtClean="0">
                <a:solidFill>
                  <a:schemeClr val="bg1"/>
                </a:solidFill>
              </a:rPr>
              <a:t>(&lt;</a:t>
            </a:r>
            <a:r>
              <a:rPr lang="en-US" dirty="0">
                <a:solidFill>
                  <a:schemeClr val="bg1"/>
                </a:solidFill>
              </a:rPr>
              <a:t>class 'type'&gt;, &lt;class 'type</a:t>
            </a:r>
            <a:r>
              <a:rPr lang="en-US" dirty="0" smtClean="0">
                <a:solidFill>
                  <a:schemeClr val="bg1"/>
                </a:solidFill>
              </a:rPr>
              <a:t>'&gt;)</a:t>
            </a:r>
            <a:endParaRPr lang="uk-UA" dirty="0" smtClean="0">
              <a:solidFill>
                <a:schemeClr val="bg1"/>
              </a:solidFill>
            </a:endParaRPr>
          </a:p>
          <a:p>
            <a:pPr marL="0" indent="0">
              <a:spcBef>
                <a:spcPts val="0"/>
              </a:spcBef>
              <a:buNone/>
            </a:pPr>
            <a:r>
              <a:rPr lang="en-US" dirty="0" smtClean="0">
                <a:solidFill>
                  <a:schemeClr val="bg1"/>
                </a:solidFill>
              </a:rPr>
              <a:t>import math</a:t>
            </a:r>
            <a:endParaRPr lang="uk-UA" dirty="0" smtClean="0">
              <a:solidFill>
                <a:schemeClr val="bg1"/>
              </a:solidFill>
            </a:endParaRPr>
          </a:p>
          <a:p>
            <a:pPr marL="0" indent="0">
              <a:spcBef>
                <a:spcPts val="0"/>
              </a:spcBef>
              <a:buNone/>
            </a:pPr>
            <a:r>
              <a:rPr lang="en-US" dirty="0" smtClean="0">
                <a:solidFill>
                  <a:schemeClr val="bg1"/>
                </a:solidFill>
              </a:rPr>
              <a:t> </a:t>
            </a:r>
            <a:r>
              <a:rPr lang="en-US" dirty="0">
                <a:solidFill>
                  <a:schemeClr val="bg1"/>
                </a:solidFill>
              </a:rPr>
              <a:t>type(math</a:t>
            </a:r>
            <a:r>
              <a:rPr lang="en-US" dirty="0" smtClean="0">
                <a:solidFill>
                  <a:schemeClr val="bg1"/>
                </a:solidFill>
              </a:rPr>
              <a:t>)</a:t>
            </a:r>
            <a:endParaRPr lang="uk-UA" dirty="0" smtClean="0">
              <a:solidFill>
                <a:schemeClr val="bg1"/>
              </a:solidFill>
            </a:endParaRPr>
          </a:p>
          <a:p>
            <a:pPr marL="0" indent="0">
              <a:spcBef>
                <a:spcPts val="0"/>
              </a:spcBef>
              <a:buNone/>
            </a:pPr>
            <a:r>
              <a:rPr lang="uk-UA" dirty="0">
                <a:solidFill>
                  <a:schemeClr val="bg1"/>
                </a:solidFill>
              </a:rPr>
              <a:t> </a:t>
            </a:r>
            <a:r>
              <a:rPr lang="en-US" dirty="0" smtClean="0">
                <a:solidFill>
                  <a:schemeClr val="bg1"/>
                </a:solidFill>
              </a:rPr>
              <a:t>&lt;</a:t>
            </a:r>
            <a:r>
              <a:rPr lang="en-US" dirty="0">
                <a:solidFill>
                  <a:schemeClr val="bg1"/>
                </a:solidFill>
              </a:rPr>
              <a:t>class 'module'&gt;</a:t>
            </a:r>
            <a:endParaRPr lang="uk-UA" dirty="0">
              <a:solidFill>
                <a:schemeClr val="bg1"/>
              </a:solidFill>
            </a:endParaRPr>
          </a:p>
        </p:txBody>
      </p:sp>
    </p:spTree>
    <p:extLst>
      <p:ext uri="{BB962C8B-B14F-4D97-AF65-F5344CB8AC3E}">
        <p14:creationId xmlns:p14="http://schemas.microsoft.com/office/powerpoint/2010/main" val="313862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Контур">
  <a:themeElements>
    <a:clrScheme name="Контур">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Контур">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онтур">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TM04033919[[fn=Контур]]</Template>
  <TotalTime>2705</TotalTime>
  <Words>1252</Words>
  <Application>Microsoft Office PowerPoint</Application>
  <PresentationFormat>Широкоэкранный</PresentationFormat>
  <Paragraphs>240</Paragraphs>
  <Slides>30</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30</vt:i4>
      </vt:variant>
    </vt:vector>
  </HeadingPairs>
  <TitlesOfParts>
    <vt:vector size="37" baseType="lpstr">
      <vt:lpstr>Arial</vt:lpstr>
      <vt:lpstr>Calibri</vt:lpstr>
      <vt:lpstr>Courier New</vt:lpstr>
      <vt:lpstr>Times New Roman</vt:lpstr>
      <vt:lpstr>Trebuchet MS</vt:lpstr>
      <vt:lpstr>Tw Cen MT</vt:lpstr>
      <vt:lpstr>Контур</vt:lpstr>
      <vt:lpstr>Лекція 7</vt:lpstr>
      <vt:lpstr>Презентация PowerPoint</vt:lpstr>
      <vt:lpstr>ООП</vt:lpstr>
      <vt:lpstr>Поняття ООП</vt:lpstr>
      <vt:lpstr>Презентация PowerPoint</vt:lpstr>
      <vt:lpstr>Презентация PowerPoint</vt:lpstr>
      <vt:lpstr>Презентация PowerPoint</vt:lpstr>
      <vt:lpstr>Презентация PowerPoint</vt:lpstr>
      <vt:lpstr>Презентация PowerPoint</vt:lpstr>
      <vt:lpstr>Створення класу</vt:lpstr>
      <vt:lpstr>Презентация PowerPoint</vt:lpstr>
      <vt:lpstr>Презентация PowerPoint</vt:lpstr>
      <vt:lpstr>визначимо найпростіший клас Person, який представлятиме людину:</vt:lpstr>
      <vt:lpstr>Презентация PowerPoint</vt:lpstr>
      <vt:lpstr>Ініціалізація об'єкта </vt:lpstr>
      <vt:lpstr>Презентация PowerPoint</vt:lpstr>
      <vt:lpstr>Презентация PowerPoint</vt:lpstr>
      <vt:lpstr>Вилучення екземпляра класу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Успадкування (наслідування) в Python </vt:lpstr>
      <vt:lpstr>Презентация PowerPoint</vt:lpstr>
      <vt:lpstr>Ієрархія успадкування</vt:lpstr>
      <vt:lpstr>Успадкування атрибутів класу</vt:lpstr>
      <vt:lpstr>Презентация PowerPoint</vt:lpstr>
      <vt:lpstr>Використані джерела</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7</dc:title>
  <dc:creator>Admin</dc:creator>
  <cp:lastModifiedBy>Admin</cp:lastModifiedBy>
  <cp:revision>46</cp:revision>
  <dcterms:created xsi:type="dcterms:W3CDTF">2021-11-22T16:35:53Z</dcterms:created>
  <dcterms:modified xsi:type="dcterms:W3CDTF">2021-12-09T21:09:25Z</dcterms:modified>
</cp:coreProperties>
</file>