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1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/>
    <p:restoredTop sz="95909"/>
  </p:normalViewPr>
  <p:slideViewPr>
    <p:cSldViewPr snapToGrid="0">
      <p:cViewPr varScale="1">
        <p:scale>
          <a:sx n="123" d="100"/>
          <a:sy n="123" d="100"/>
        </p:scale>
        <p:origin x="2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7B204-0E58-EA74-6191-BB610756D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r>
              <a:rPr lang="uk-UA" dirty="0"/>
              <a:t>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000E89-6624-7906-4F59-FC4BE1B0C3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2674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347D06-BF78-954E-B729-C7D0CA57F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89933"/>
            <a:ext cx="11407697" cy="6099716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рисунку 3.1 показано,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завершеності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Оцінювання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потрібних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ресурсів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Даний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придбати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точки.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8775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6528DF-60BC-031A-75A3-A1D03639A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4" y="434898"/>
            <a:ext cx="11218126" cy="620007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Приблизнии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наведений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табл. 3.1.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першочергові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впевнетись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досяжні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формуванні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впевненим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наявності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84F984-237B-6151-DDFA-683CDA687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283" y="1002061"/>
            <a:ext cx="7772400" cy="275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72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12F289-2F8E-A2E7-182F-D126DF2D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73" y="490654"/>
            <a:ext cx="10827834" cy="585438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літературі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традиційно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квартальні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Довгострокові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 до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кварталах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помісячно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розписано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Місячнии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квартальнии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̆)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конкретизаціі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Тижневии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викреслюйте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все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приносить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днями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Деннии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перше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930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1B5427-733A-58A2-B11A-70A0FD7A4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390293"/>
            <a:ext cx="11363093" cy="628928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кар’єри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регулярно.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розпливчасте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шляхи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Лише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наповнені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Вам, а не Ви – планам.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(табл. 3.2). </a:t>
            </a: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8CC675-9B3A-E2FD-72F3-7DE6C41B9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320" y="2453268"/>
            <a:ext cx="8346073" cy="368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6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206132-E1C3-7503-3398-BE6CE64EC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251580" cy="6166624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детально.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Довгострокові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раціонального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типів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обмежань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відносять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За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обрати тактику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накладаються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стане стимулом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38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3A541E-E319-8E67-154D-074517B21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24107"/>
            <a:ext cx="10905893" cy="5765181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переборні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заходи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непереборні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даний момент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перобороти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неминуче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зіштовхуємося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вибором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обійти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затративши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Приклад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наведено у табл. 3.3.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6820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B5478718-2445-A704-99DA-F241BD378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669073"/>
            <a:ext cx="11006254" cy="5709425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B63209FE-C7E0-28C0-320F-C6F5C34C1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948" y="575604"/>
            <a:ext cx="9296400" cy="309314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96F1442-2807-D27C-CF21-04371AD8F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34" y="3429000"/>
            <a:ext cx="8196146" cy="292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3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B54DAD-8775-1CBE-4EC0-54CDE2DC1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457201"/>
            <a:ext cx="10660566" cy="586554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основою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роки, як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зарезервувати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робота, родина,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дозвілля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графіка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наведено в табл. 3.5.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само, як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рівномірно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CC421-CD3D-E4E6-6EA9-661449EF3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112" y="4230172"/>
            <a:ext cx="7772400" cy="209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54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E8631F-01E1-A955-3335-B56D3884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657923"/>
            <a:ext cx="10627113" cy="595475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Основою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місяць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рольові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наведена в табл. 3.6.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тиждень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саму форму, як і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неділю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ввечорі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понеділок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ранку.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даний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 плану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наведено в табл. 3.7.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UA" dirty="0">
              <a:solidFill>
                <a:schemeClr val="tx1"/>
              </a:solidFill>
            </a:endParaRPr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0032BD-3C52-A7AB-0200-58D6349F0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306905"/>
            <a:ext cx="7772400" cy="232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69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BC866A8-8202-CF66-8D0C-4DF0A40310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666" y="468313"/>
            <a:ext cx="5056693" cy="6054725"/>
          </a:xfrm>
        </p:spPr>
      </p:pic>
    </p:spTree>
    <p:extLst>
      <p:ext uri="{BB962C8B-B14F-4D97-AF65-F5344CB8AC3E}">
        <p14:creationId xmlns:p14="http://schemas.microsoft.com/office/powerpoint/2010/main" val="17392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B90A48-EA25-326B-D76E-C35CE225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1" y="423747"/>
            <a:ext cx="11028556" cy="6055112"/>
          </a:xfrm>
        </p:spPr>
        <p:txBody>
          <a:bodyPr/>
          <a:lstStyle/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ПЛАНУВАННЯ ДІЯЛЬНОСТІ КЕРІВНИКА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й структура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систематичнии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інформаційно-обрании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коротким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План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низка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обдуманих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хронологічною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наступноі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перша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обумовлено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характером,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організованістю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вказанням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630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26F35A-56C7-BB55-83B5-35E119C29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646771"/>
            <a:ext cx="10705171" cy="5887844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Деннии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найскладнішим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Список Ваших справ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рукою. В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на початку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денного плану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поєднання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поточних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елементів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стандартні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(сон,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їжа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переміщення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підлягати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абсолютно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година,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хвилина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зайняті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денному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часу,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даний час буде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безповоротно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загублено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стандартних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денному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табл. 3.8.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пригоді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9722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CD4F14D-5F6F-7E2B-905C-810932DC9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3370" y="914400"/>
            <a:ext cx="7293761" cy="4037012"/>
          </a:xfrm>
        </p:spPr>
      </p:pic>
    </p:spTree>
    <p:extLst>
      <p:ext uri="{BB962C8B-B14F-4D97-AF65-F5344CB8AC3E}">
        <p14:creationId xmlns:p14="http://schemas.microsoft.com/office/powerpoint/2010/main" val="3396141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0F2F6A-41E5-8132-DA95-46D99685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57200"/>
            <a:ext cx="11140068" cy="5977053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погіршити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викреслити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списку,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залишилось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значить Ваш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продуктивно.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Корегування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непорушним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особливо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час,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особливо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безліч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5676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B14CB6-0B47-B20D-D698-BA148A7F8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34537"/>
            <a:ext cx="11351941" cy="592129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той,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щорічно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плану. План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щораз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відхиляєтеся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курсу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плану.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ретельнии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автоматично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незавершені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потреба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старии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1824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D86891-8703-EC4D-DA4A-466192E2C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95824" cy="5910146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дотримуватись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Регулярність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раз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Так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план, але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Розробка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реалістичних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ілюзію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хмарах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маленька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надихає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легко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робіт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годинах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956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EB660A-E9DA-0404-2BAB-84DBC69B6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434898"/>
            <a:ext cx="10961649" cy="5988203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критеріїв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Послідовність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Різноманітність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Делегування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самому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форма.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Узгодження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виконавцями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512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0FCD89-2ECC-D350-3EDE-9CE96F960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4" y="289932"/>
            <a:ext cx="11140069" cy="6055111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ряд авторів, які розширили представлення про принципи планування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tabLst>
                <a:tab pos="457200" algn="l"/>
              </a:tabLst>
            </a:pPr>
            <a: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Основним принципом планування є дотримання співвідношення 60:40. Це означає, що складати план треба лише на визначену частину свого робочого часу, як показує досвід, найкраще на 60%.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Події, що важко передбачити, моменти що відволікають («поглиначі часу»), а також події особистого плану не можуть бути заплановані цілком. Відповідно, свій час треба розподілити між 3-ма блоками.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 правило планування часу: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60 % - запланований час;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непередбачений час (резерви часу на неплановані дії);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20 % - спонтанна активність (управлінська діяльність, творчість).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залежності від виду Вашої діяльності ці величини можуть відхилятися в той  чи інший бік. Більш точно Ви можете їх визначити, виходячи з аналізу окремих видів діяльності і витрат часу, тому що саме такий аналіз є основою всякого планування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наліз видів діяльності і витрат часу, листок «денних перешкод». Сутність цього принципу полягає в документуванні того, як і на що Ви використовуєте свій час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Поповнення втрат часу: слід прагнути відразу ж поповнювати втрати часу: наприклад, краще один раз довше попрацювати ввечері, ніж протягом наступного цілого дня наганяти втрачене напередодні. </a:t>
            </a:r>
          </a:p>
          <a:p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895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6919C5-43E9-CAD6-D9A5-B3925593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591015"/>
            <a:ext cx="10861287" cy="5776331"/>
          </a:xfrm>
        </p:spPr>
        <p:txBody>
          <a:bodyPr>
            <a:normAutofit lnSpcReduction="10000"/>
          </a:bodyPr>
          <a:lstStyle/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Перенос незробленого – невиконані задачі переносяться в план наступного періоду.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Фіксація результатів замість дій, тобто в планах треба записувати результати і цілі (кінцевий стан), а не просто які-небудь дії.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замість: «подзвонити пану Дорошенко» краще записати конкретно: „погодити з паном Дорошенко програму ЕОМ”.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часових норм.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встановлювати точні норми, що передбачають рівно стільки часу на визначену роботу, скільки вона того варта.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Досвід показує, що на роботу, як правило, витрачається стільки часу, скільки його є взагалі. Тобто якщо Ви, наприклад, призначили нараду і відвели на цю нараду 2 години, то вона стільки і триватиме, хоча, можливо, що цілі наради можуть бути досягнуті набагато швидше, наприклад, за 1 годину чи 90 хвилин.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.Обов'язково встановлювати точний термін виконання.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такий спосіб Ви привчите себе до самодисципліни. Фіксація точних термінів виконання особливо важлива при складанні домовленості з іншою стороною. Тут треба уникати неточних формулювань, наприклад, « Якомога швидше». Що значить: «Якомога швидше ?» - це через годину?, протягом дня?, чи завтра?, через тиждень ?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Обов'язково домовляйтеся, до якого терміну завдання повинно бути виконано. Це дасть вам змогу уникати непорозумінь.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191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531D92-8C78-669E-AF0C-EB561D36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0549053" cy="6032809"/>
          </a:xfrm>
        </p:spPr>
        <p:txBody>
          <a:bodyPr/>
          <a:lstStyle/>
          <a:p>
            <a:pPr marL="457200" algn="just"/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Установлення пріоритетів (тобто ступеня важливості справ).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Точно встановлюйте, якій справі якого роду пріоритети Ви віддаєте, тобто що слід виконувати в першу чергу, що – в другу, що – потім.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.Позбавлення „тиранії нагальності”.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учитися відрізняти найважливіше від нагального. Термінова (спішна) справа не завжди буває найважливішою, однак саме нагальні і невідкладні справи займають часто велику частину нашого дорогоцінного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„Тиранія нагальності” виникає внаслідок того, що неважливим справам віддається перевага тільки тому, що через погане планування не важливі справи стають терміновими.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„Поглиначі” часу і резерви часу.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Треба залишати визначений відсоток свого часу як резерв для несподіваних відвідувачів, телефонних дзвоників чи на випадок недооцінки тривалості окремих справ і намагатися скоротити кількість «перешкод».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11.Переробка – повторний огляд.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Варто постійно перевіряти і переробляти свій план з погляду – чи можуть бути ті чи інші його пункти виконані цілком у встановлений термін.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165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79692A-9511-B989-0256-3DF983B68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512956"/>
            <a:ext cx="10805532" cy="5977053"/>
          </a:xfrm>
        </p:spPr>
        <p:txBody>
          <a:bodyPr>
            <a:normAutofit/>
          </a:bodyPr>
          <a:lstStyle/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Вільний час. Принцип передбачає планування і використання свого вільного часу, а також часу, що іде на поїздки і очікування.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13.Часові блоки і спокійний час (закриті години). Цей принцип означає, що треба визначати тривалі безперервні періоди часу (блоки) для рішення великих задач (це так званий спокійний час, закриті години) і короткі проміжки - для обробки декількох дрібних справ. </a:t>
            </a:r>
          </a:p>
          <a:p>
            <a:pPr marL="457200" algn="just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Доцільно при цьому для закритих годин планувати найбільш сприятливі години, з урахуванням біоритмів (це, як правило, ранкові години). </a:t>
            </a:r>
          </a:p>
          <a:p>
            <a:pPr marL="457200" algn="just"/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.Час для планування і творчості. Треба резервувати також визначену частину свого часу для планової, підготовчої і творчої роботи, а також для підвищення кваліфікації. Якщо цей час губиться в повсякденних справах, треба подбати про те, щоб найближчим часом заповнити втрати. </a:t>
            </a:r>
          </a:p>
          <a:p>
            <a:pPr marL="457200"/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 Рутинної роботи.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Непродуктивної діяльності.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Піклуватися про різноманітність виконуваних робіт.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Треба також погоджувати свої власні часові плани з планами інших людей (своїх колег, начальника, підлеглих).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Варто також враховувати можливість альтернативного планування - за принципом: «Завжди можна знайти інший шлях – кращий».</a:t>
            </a:r>
            <a:br>
              <a:rPr lang="ru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указаних принципів та правил планування робочого часу слід вибрати і  написати для себе 5 ключових правил - принципів, яких Ви збираєтеся дотримуватися найближчим часом.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99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BCDC93-3090-5A41-F0B3-91888B100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524107"/>
            <a:ext cx="11240429" cy="6088566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План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мети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широким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ретельну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значимоі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декомпозиція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детально.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Декомпозиція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доцільно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дерево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3.1).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A95668-B28A-698B-D475-D318C4017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633" y="2821259"/>
            <a:ext cx="5335227" cy="364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86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467</TotalTime>
  <Words>3764</Words>
  <Application>Microsoft Macintosh PowerPoint</Application>
  <PresentationFormat>Широкоэкранный</PresentationFormat>
  <Paragraphs>137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Самоменеджмент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 </dc:title>
  <dc:creator>Александр Ткачук</dc:creator>
  <cp:lastModifiedBy>Александр Ткачук</cp:lastModifiedBy>
  <cp:revision>19</cp:revision>
  <dcterms:created xsi:type="dcterms:W3CDTF">2024-02-17T19:40:34Z</dcterms:created>
  <dcterms:modified xsi:type="dcterms:W3CDTF">2026-02-09T10:52:17Z</dcterms:modified>
</cp:coreProperties>
</file>