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6" r:id="rId3"/>
    <p:sldId id="265" r:id="rId4"/>
    <p:sldId id="269" r:id="rId5"/>
    <p:sldId id="270" r:id="rId6"/>
    <p:sldId id="264" r:id="rId7"/>
    <p:sldId id="259" r:id="rId8"/>
    <p:sldId id="271" r:id="rId9"/>
    <p:sldId id="276" r:id="rId10"/>
    <p:sldId id="277" r:id="rId11"/>
    <p:sldId id="28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91" autoAdjust="0"/>
    <p:restoredTop sz="94660"/>
  </p:normalViewPr>
  <p:slideViewPr>
    <p:cSldViewPr>
      <p:cViewPr varScale="1">
        <p:scale>
          <a:sx n="106" d="100"/>
          <a:sy n="106" d="100"/>
        </p:scale>
        <p:origin x="177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07D0-AA68-4FAE-8CDF-8B72C7A6BD6D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449DA-F411-49F0-BDC5-B223BE679A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07D0-AA68-4FAE-8CDF-8B72C7A6BD6D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449DA-F411-49F0-BDC5-B223BE679A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07D0-AA68-4FAE-8CDF-8B72C7A6BD6D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449DA-F411-49F0-BDC5-B223BE679A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07D0-AA68-4FAE-8CDF-8B72C7A6BD6D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449DA-F411-49F0-BDC5-B223BE679A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07D0-AA68-4FAE-8CDF-8B72C7A6BD6D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449DA-F411-49F0-BDC5-B223BE679A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07D0-AA68-4FAE-8CDF-8B72C7A6BD6D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449DA-F411-49F0-BDC5-B223BE679A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07D0-AA68-4FAE-8CDF-8B72C7A6BD6D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449DA-F411-49F0-BDC5-B223BE679A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07D0-AA68-4FAE-8CDF-8B72C7A6BD6D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449DA-F411-49F0-BDC5-B223BE679A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07D0-AA68-4FAE-8CDF-8B72C7A6BD6D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449DA-F411-49F0-BDC5-B223BE679A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07D0-AA68-4FAE-8CDF-8B72C7A6BD6D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449DA-F411-49F0-BDC5-B223BE679A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07D0-AA68-4FAE-8CDF-8B72C7A6BD6D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449DA-F411-49F0-BDC5-B223BE679A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C07D0-AA68-4FAE-8CDF-8B72C7A6BD6D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449DA-F411-49F0-BDC5-B223BE679A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gif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hyperlink" Target="https://uk.wikipedia.org/wiki/%D0%91%D0%BE%D0%BB%D0%B3%D0%B0%D1%80%D1%96%D1%8F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s://uk.wikipedia.org/wiki/%D0%91%D0%BE%D0%BB%D0%B3%D0%B0%D1%80%D0%B8" TargetMode="External"/><Relationship Id="rId4" Type="http://schemas.openxmlformats.org/officeDocument/2006/relationships/hyperlink" Target="https://uk.wikipedia.org/wiki/%D0%91%D0%B0%D0%BB%D0%BA%D0%B0%D0%BD%D1%81%D1%8C%D0%BA%D0%B8%D0%B9_%D0%BF%D1%96%D0%B2%D0%BE%D1%81%D1%82%D1%80%D1%96%D0%B2" TargetMode="External"/><Relationship Id="rId9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/index.php?title=%D0%9B%D1%8E%D0%BB%D1%8F-%D0%BA%D0%B5%D0%B1%D0%B0%D0%B1&amp;action=edit&amp;redlink=1" TargetMode="External"/><Relationship Id="rId3" Type="http://schemas.openxmlformats.org/officeDocument/2006/relationships/hyperlink" Target="https://uk.wikipedia.org/wiki/%D0%92%D1%96%D1%80%D0%BC%D0%B5%D0%BD%D1%81%D1%8C%D0%BA%D0%B0_%D0%BA%D1%83%D1%85%D0%BD%D1%8F" TargetMode="External"/><Relationship Id="rId7" Type="http://schemas.openxmlformats.org/officeDocument/2006/relationships/hyperlink" Target="https://uk.wikipedia.org/wiki/%D0%A8%D0%B0%D1%88%D0%BB%D0%B8%D0%BA" TargetMode="External"/><Relationship Id="rId12" Type="http://schemas.openxmlformats.org/officeDocument/2006/relationships/image" Target="../media/image10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/index.php?title=%D0%9F%D1%96%D1%82%D1%96&amp;action=edit&amp;redlink=1" TargetMode="External"/><Relationship Id="rId11" Type="http://schemas.openxmlformats.org/officeDocument/2006/relationships/image" Target="../media/image9.jpeg"/><Relationship Id="rId5" Type="http://schemas.openxmlformats.org/officeDocument/2006/relationships/hyperlink" Target="https://uk.wikipedia.org/wiki/%D0%A5%D0%B0%D1%80%D1%87%D0%BE" TargetMode="External"/><Relationship Id="rId10" Type="http://schemas.openxmlformats.org/officeDocument/2006/relationships/hyperlink" Target="https://uk.wikipedia.org/wiki/%D0%A7%D0%B0%D1%85%D0%BE%D1%85%D0%B1%D1%96%D0%BB%D1%96" TargetMode="External"/><Relationship Id="rId4" Type="http://schemas.openxmlformats.org/officeDocument/2006/relationships/hyperlink" Target="https://uk.wikipedia.org/wiki/%D0%93%D1%80%D1%83%D0%B7%D0%B8%D0%BD%D1%81%D1%8C%D0%BA%D0%B0_%D0%BA%D1%83%D1%85%D0%BD%D1%8F" TargetMode="External"/><Relationship Id="rId9" Type="http://schemas.openxmlformats.org/officeDocument/2006/relationships/hyperlink" Target="https://uk.wikipedia.org/wiki/%D0%91%D0%B0%D1%81%D1%82%D1%83%D1%80%D0%BC%D0%B0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1%D0%B0%D0%BB%D0%BA%D0%B0%D0%BD%D0%B8" TargetMode="External"/><Relationship Id="rId13" Type="http://schemas.openxmlformats.org/officeDocument/2006/relationships/hyperlink" Target="https://uk.wikipedia.org/wiki/%D0%9A%D0%B0%D0%B1%D0%B0%D1%87%D0%BE%D0%BA" TargetMode="External"/><Relationship Id="rId18" Type="http://schemas.openxmlformats.org/officeDocument/2006/relationships/hyperlink" Target="https://uk.wikipedia.org/wiki/%D0%A1%D0%B5%D1%80%D0%B1%D1%96%D1%8F" TargetMode="External"/><Relationship Id="rId3" Type="http://schemas.openxmlformats.org/officeDocument/2006/relationships/hyperlink" Target="https://uk.wikipedia.org/wiki/%D0%93%D1%80%D0%B5%D1%86%D1%8C%D0%BA%D0%B0_%D0%BC%D0%BE%D0%B2%D0%B0" TargetMode="External"/><Relationship Id="rId21" Type="http://schemas.openxmlformats.org/officeDocument/2006/relationships/image" Target="../media/image18.jpeg"/><Relationship Id="rId7" Type="http://schemas.openxmlformats.org/officeDocument/2006/relationships/hyperlink" Target="https://uk.wikipedia.org/wiki/%D0%91%D0%B0%D0%BA%D0%BB%D0%B0%D0%B6%D0%B0%D0%BD" TargetMode="External"/><Relationship Id="rId12" Type="http://schemas.openxmlformats.org/officeDocument/2006/relationships/hyperlink" Target="https://uk.wikipedia.org/wiki/%D0%91%D0%B5%D1%88%D0%B0%D0%BC%D0%B5%D0%BB%D1%8C" TargetMode="External"/><Relationship Id="rId17" Type="http://schemas.openxmlformats.org/officeDocument/2006/relationships/hyperlink" Target="https://uk.wikipedia.org/w/index.php?title=%D0%9A%D0%B0%D0%BF%D0%BE%D0%BD%D0%B0%D1%82%D0%B0&amp;action=edit&amp;redlink=1" TargetMode="External"/><Relationship Id="rId2" Type="http://schemas.openxmlformats.org/officeDocument/2006/relationships/image" Target="../media/image17.gif"/><Relationship Id="rId16" Type="http://schemas.openxmlformats.org/officeDocument/2006/relationships/hyperlink" Target="https://uk.wikipedia.org/wiki/%D0%86%D1%82%D0%B0%D0%BB%D1%96%D1%8F" TargetMode="External"/><Relationship Id="rId20" Type="http://schemas.openxmlformats.org/officeDocument/2006/relationships/hyperlink" Target="https://uk.wikipedia.org/wiki/%D0%A0%D1%83%D0%BC%D1%83%D0%BD%D1%96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0%D1%80%D0%B0%D0%B1%D1%81%D1%8C%D0%BA%D0%B0_%D0%BC%D0%BE%D0%B2%D0%B0" TargetMode="External"/><Relationship Id="rId11" Type="http://schemas.openxmlformats.org/officeDocument/2006/relationships/hyperlink" Target="https://uk.wikipedia.org/wiki/%D0%9F%D0%BE%D0%BC%D1%96%D0%B4%D0%BE%D1%80" TargetMode="External"/><Relationship Id="rId5" Type="http://schemas.openxmlformats.org/officeDocument/2006/relationships/hyperlink" Target="https://uk.wikipedia.org/wiki/%D0%A2%D1%83%D1%80%D0%B5%D1%86%D1%8C%D0%BA%D0%B0_%D0%BC%D0%BE%D0%B2%D0%B0" TargetMode="External"/><Relationship Id="rId15" Type="http://schemas.openxmlformats.org/officeDocument/2006/relationships/hyperlink" Target="https://uk.wikipedia.org/wiki/%D0%93%D1%80%D0%B8%D0%B1%D0%B8" TargetMode="External"/><Relationship Id="rId10" Type="http://schemas.openxmlformats.org/officeDocument/2006/relationships/hyperlink" Target="https://uk.wikipedia.org/wiki/%D0%91%D0%B0%D1%80%D0%B0%D0%BD%D0%B8%D0%BD%D0%B0" TargetMode="External"/><Relationship Id="rId19" Type="http://schemas.openxmlformats.org/officeDocument/2006/relationships/hyperlink" Target="https://uk.wikipedia.org/wiki/%D0%91%D0%BE%D1%81%D0%BD%D1%96%D1%8F" TargetMode="External"/><Relationship Id="rId4" Type="http://schemas.openxmlformats.org/officeDocument/2006/relationships/hyperlink" Target="https://uk.wikipedia.org/wiki/%D0%A0%D1%83%D0%BC%D1%83%D0%BD%D1%81%D1%8C%D0%BA%D0%B0_%D0%BC%D0%BE%D0%B2%D0%B0" TargetMode="External"/><Relationship Id="rId9" Type="http://schemas.openxmlformats.org/officeDocument/2006/relationships/hyperlink" Target="https://uk.wikipedia.org/wiki/%D0%91%D0%BB%D0%B8%D0%B7%D1%8C%D0%BA%D0%B8%D0%B9_%D0%A1%D1%85%D1%96%D0%B4" TargetMode="External"/><Relationship Id="rId14" Type="http://schemas.openxmlformats.org/officeDocument/2006/relationships/hyperlink" Target="https://uk.wikipedia.org/wiki/%D0%9A%D0%B0%D1%80%D1%82%D0%BE%D0%BF%D0%BB%D1%8F" TargetMode="External"/><Relationship Id="rId22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D:\оформлення страв\092724327c3739e8f070f7fe4344718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3568" y="400044"/>
            <a:ext cx="7828794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accent2">
                    <a:lumMod val="50000"/>
                  </a:schemeClr>
                </a:solidFill>
              </a:rPr>
              <a:t>Болгарська національна кухня</a:t>
            </a:r>
            <a:endParaRPr lang="ru-RU" sz="6000" b="1" dirty="0">
              <a:solidFill>
                <a:srgbClr val="002060"/>
              </a:solidFill>
            </a:endParaRPr>
          </a:p>
        </p:txBody>
      </p:sp>
      <p:pic>
        <p:nvPicPr>
          <p:cNvPr id="7" name="Picture 2" descr="http://bulgara.ru/upload/news/4dfa0_430779503_77f52094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176128"/>
            <a:ext cx="7828794" cy="4143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D:\оформлення страв\Bankoboev.Ru_zolotoi_f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928670"/>
            <a:ext cx="4572000" cy="3416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</a:rPr>
              <a:t>Сказати</a:t>
            </a:r>
            <a:r>
              <a:rPr lang="ru-RU" sz="2400" b="1" dirty="0" smtClean="0">
                <a:solidFill>
                  <a:srgbClr val="002060"/>
                </a:solidFill>
              </a:rPr>
              <a:t>, коли </a:t>
            </a:r>
            <a:r>
              <a:rPr lang="ru-RU" sz="2400" b="1" dirty="0" err="1" smtClean="0">
                <a:solidFill>
                  <a:srgbClr val="002060"/>
                </a:solidFill>
              </a:rPr>
              <a:t>була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приготована</a:t>
            </a:r>
            <a:r>
              <a:rPr lang="ru-RU" sz="2400" b="1" dirty="0" smtClean="0">
                <a:solidFill>
                  <a:srgbClr val="002060"/>
                </a:solidFill>
              </a:rPr>
              <a:t> перша мусака </a:t>
            </a:r>
            <a:r>
              <a:rPr lang="ru-RU" sz="2400" b="1" dirty="0" err="1" smtClean="0">
                <a:solidFill>
                  <a:srgbClr val="002060"/>
                </a:solidFill>
              </a:rPr>
              <a:t>дуже</a:t>
            </a:r>
            <a:r>
              <a:rPr lang="ru-RU" sz="2400" b="1" dirty="0" smtClean="0">
                <a:solidFill>
                  <a:srgbClr val="002060"/>
                </a:solidFill>
              </a:rPr>
              <a:t> складно: </a:t>
            </a:r>
            <a:r>
              <a:rPr lang="ru-RU" sz="2400" b="1" dirty="0" err="1" smtClean="0">
                <a:solidFill>
                  <a:srgbClr val="002060"/>
                </a:solidFill>
              </a:rPr>
              <a:t>страва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має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багату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історію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Перші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спогади</a:t>
            </a:r>
            <a:r>
              <a:rPr lang="ru-RU" sz="2400" b="1" dirty="0" smtClean="0">
                <a:solidFill>
                  <a:srgbClr val="002060"/>
                </a:solidFill>
              </a:rPr>
              <a:t> про </a:t>
            </a:r>
            <a:r>
              <a:rPr lang="ru-RU" sz="2400" b="1" dirty="0" err="1" smtClean="0">
                <a:solidFill>
                  <a:srgbClr val="002060"/>
                </a:solidFill>
              </a:rPr>
              <a:t>арабську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страву</a:t>
            </a:r>
            <a:r>
              <a:rPr lang="ru-RU" sz="2400" b="1" dirty="0" smtClean="0">
                <a:solidFill>
                  <a:srgbClr val="002060"/>
                </a:solidFill>
              </a:rPr>
              <a:t> «</a:t>
            </a:r>
            <a:r>
              <a:rPr lang="ru-RU" sz="2400" b="1" dirty="0" err="1" smtClean="0">
                <a:solidFill>
                  <a:srgbClr val="C00000"/>
                </a:solidFill>
              </a:rPr>
              <a:t>магума</a:t>
            </a:r>
            <a:r>
              <a:rPr lang="ru-RU" sz="2400" b="1" dirty="0" smtClean="0">
                <a:solidFill>
                  <a:srgbClr val="002060"/>
                </a:solidFill>
              </a:rPr>
              <a:t>», рецептура </a:t>
            </a:r>
            <a:r>
              <a:rPr lang="ru-RU" sz="2400" b="1" dirty="0" err="1" smtClean="0">
                <a:solidFill>
                  <a:srgbClr val="002060"/>
                </a:solidFill>
              </a:rPr>
              <a:t>якої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нагадувала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сучасну</a:t>
            </a:r>
            <a:r>
              <a:rPr lang="ru-RU" sz="2400" b="1" dirty="0" smtClean="0">
                <a:solidFill>
                  <a:srgbClr val="002060"/>
                </a:solidFill>
              </a:rPr>
              <a:t> рецептуру </a:t>
            </a:r>
            <a:r>
              <a:rPr lang="ru-RU" sz="2400" b="1" dirty="0" err="1" smtClean="0">
                <a:solidFill>
                  <a:srgbClr val="002060"/>
                </a:solidFill>
              </a:rPr>
              <a:t>приготування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мусаки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відноситься</a:t>
            </a:r>
            <a:r>
              <a:rPr lang="ru-RU" sz="2400" b="1" dirty="0" smtClean="0">
                <a:solidFill>
                  <a:srgbClr val="002060"/>
                </a:solidFill>
              </a:rPr>
              <a:t> до </a:t>
            </a:r>
            <a:r>
              <a:rPr lang="ru-RU" sz="2400" b="1" dirty="0" err="1" smtClean="0">
                <a:solidFill>
                  <a:srgbClr val="002060"/>
                </a:solidFill>
              </a:rPr>
              <a:t>тринадцятого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сторіччя</a:t>
            </a:r>
            <a:r>
              <a:rPr lang="ru-RU" sz="2400" b="1" dirty="0" smtClean="0">
                <a:solidFill>
                  <a:srgbClr val="002060"/>
                </a:solidFill>
              </a:rPr>
              <a:t>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050" y="142852"/>
            <a:ext cx="3840347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Історія походження </a:t>
            </a:r>
            <a:r>
              <a:rPr lang="uk-UA" sz="2400" b="1" dirty="0" err="1" smtClean="0">
                <a:solidFill>
                  <a:srgbClr val="002060"/>
                </a:solidFill>
              </a:rPr>
              <a:t>мусаки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29190" y="2143116"/>
            <a:ext cx="4000528" cy="4524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Назва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«</a:t>
            </a:r>
            <a:r>
              <a:rPr lang="ru-RU" sz="2400" b="1" dirty="0" smtClean="0">
                <a:solidFill>
                  <a:srgbClr val="C00000"/>
                </a:solidFill>
              </a:rPr>
              <a:t>мусака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» походить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від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арабського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слова, яке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означає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«</a:t>
            </a:r>
            <a:r>
              <a:rPr lang="ru-RU" sz="2400" b="1" dirty="0" err="1" smtClean="0">
                <a:solidFill>
                  <a:srgbClr val="7030A0"/>
                </a:solidFill>
              </a:rPr>
              <a:t>охолоджений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». </a:t>
            </a:r>
          </a:p>
          <a:p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Це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повязано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тим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</a:p>
          <a:p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щ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о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арабських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країнах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мусакою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називають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холодний</a:t>
            </a:r>
            <a:r>
              <a:rPr lang="ru-RU" sz="2400" b="1" dirty="0" smtClean="0">
                <a:solidFill>
                  <a:srgbClr val="7030A0"/>
                </a:solidFill>
              </a:rPr>
              <a:t> салат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який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готують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томатів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баклажанів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інших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країнах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мусака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відноситься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до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гарячої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страви. 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5844" name="Picture 4" descr="http://s2.afisha-eda.ru/Photos/110811170903-120213175630-p-O-musaka-s-kartofel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429132"/>
            <a:ext cx="3214710" cy="2146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46" name="Picture 6" descr="http://files.vm.ru/photo/vecherka/2015/09/doc6mfqssm7bdu1dubavb2b_800_4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714356"/>
            <a:ext cx="2143140" cy="1315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47" name="Picture 7" descr="D:\оформлення страв\Book-09-jun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05475" y="142852"/>
            <a:ext cx="1366261" cy="85725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://bulgarianavsegda.com/d/400087/d/musaka02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4572000" cy="273921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Болгарська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мусака </a:t>
            </a:r>
            <a:r>
              <a:rPr lang="ru-RU" sz="2400" b="1" dirty="0" err="1" smtClean="0">
                <a:solidFill>
                  <a:srgbClr val="002060"/>
                </a:solidFill>
              </a:rPr>
              <a:t>готується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з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картоплі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з</a:t>
            </a:r>
            <a:r>
              <a:rPr lang="ru-RU" sz="2400" b="1" dirty="0" smtClean="0">
                <a:solidFill>
                  <a:srgbClr val="002060"/>
                </a:solidFill>
              </a:rPr>
              <a:t> м</a:t>
            </a:r>
            <a:r>
              <a:rPr lang="en-US" sz="2400" b="1" dirty="0" smtClean="0">
                <a:solidFill>
                  <a:srgbClr val="002060"/>
                </a:solidFill>
              </a:rPr>
              <a:t>’</a:t>
            </a:r>
            <a:r>
              <a:rPr lang="ru-RU" sz="2400" b="1" dirty="0" err="1" smtClean="0">
                <a:solidFill>
                  <a:srgbClr val="002060"/>
                </a:solidFill>
              </a:rPr>
              <a:t>ясним</a:t>
            </a:r>
            <a:r>
              <a:rPr lang="ru-RU" sz="2400" b="1" dirty="0" smtClean="0">
                <a:solidFill>
                  <a:srgbClr val="002060"/>
                </a:solidFill>
              </a:rPr>
              <a:t> фаршем, </a:t>
            </a:r>
            <a:r>
              <a:rPr lang="ru-RU" sz="2400" b="1" dirty="0" err="1" smtClean="0">
                <a:solidFill>
                  <a:srgbClr val="002060"/>
                </a:solidFill>
              </a:rPr>
              <a:t>зверху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заливається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болгарським</a:t>
            </a:r>
            <a:r>
              <a:rPr lang="ru-RU" sz="2400" b="1" dirty="0" smtClean="0">
                <a:solidFill>
                  <a:srgbClr val="002060"/>
                </a:solidFill>
              </a:rPr>
              <a:t> кислим молоком, </a:t>
            </a:r>
            <a:r>
              <a:rPr lang="ru-RU" sz="2400" b="1" dirty="0" err="1" smtClean="0">
                <a:solidFill>
                  <a:srgbClr val="002060"/>
                </a:solidFill>
              </a:rPr>
              <a:t>збитим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з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яйцями</a:t>
            </a:r>
            <a:r>
              <a:rPr lang="ru-RU" sz="2400" b="1" dirty="0" smtClean="0">
                <a:solidFill>
                  <a:srgbClr val="002060"/>
                </a:solidFill>
              </a:rPr>
              <a:t>. </a:t>
            </a:r>
            <a:r>
              <a:rPr lang="ru-RU" sz="2400" b="1" dirty="0" err="1" smtClean="0">
                <a:solidFill>
                  <a:srgbClr val="002060"/>
                </a:solidFill>
              </a:rPr>
              <a:t>Баклажани</a:t>
            </a:r>
            <a:r>
              <a:rPr lang="ru-RU" sz="2400" b="1" dirty="0" smtClean="0">
                <a:solidFill>
                  <a:srgbClr val="002060"/>
                </a:solidFill>
              </a:rPr>
              <a:t> до </a:t>
            </a:r>
            <a:r>
              <a:rPr lang="ru-RU" sz="2400" b="1" dirty="0" err="1" smtClean="0">
                <a:solidFill>
                  <a:srgbClr val="002060"/>
                </a:solidFill>
              </a:rPr>
              <a:t>цієї</a:t>
            </a:r>
            <a:r>
              <a:rPr lang="ru-RU" sz="2400" b="1" dirty="0" smtClean="0">
                <a:solidFill>
                  <a:srgbClr val="002060"/>
                </a:solidFill>
              </a:rPr>
              <a:t> </a:t>
            </a:r>
            <a:r>
              <a:rPr lang="ru-RU" sz="2400" b="1" u="sng" dirty="0" err="1" smtClean="0">
                <a:solidFill>
                  <a:srgbClr val="002060"/>
                </a:solidFill>
              </a:rPr>
              <a:t>запіканки</a:t>
            </a:r>
            <a:r>
              <a:rPr lang="ru-RU" sz="2400" b="1" dirty="0" smtClean="0">
                <a:solidFill>
                  <a:srgbClr val="002060"/>
                </a:solidFill>
              </a:rPr>
              <a:t> </a:t>
            </a:r>
            <a:r>
              <a:rPr lang="ru-RU" sz="2400" b="1" dirty="0" err="1" smtClean="0">
                <a:solidFill>
                  <a:srgbClr val="002060"/>
                </a:solidFill>
              </a:rPr>
              <a:t>додаються</a:t>
            </a:r>
            <a:r>
              <a:rPr lang="ru-RU" sz="2400" b="1" dirty="0" smtClean="0">
                <a:solidFill>
                  <a:srgbClr val="002060"/>
                </a:solidFill>
              </a:rPr>
              <a:t> не </a:t>
            </a:r>
            <a:r>
              <a:rPr lang="ru-RU" sz="2400" b="1" dirty="0" err="1" smtClean="0">
                <a:solidFill>
                  <a:srgbClr val="002060"/>
                </a:solidFill>
              </a:rPr>
              <a:t>завжди</a:t>
            </a:r>
            <a:r>
              <a:rPr lang="ru-RU" sz="2400" b="1" dirty="0" smtClean="0">
                <a:solidFill>
                  <a:srgbClr val="002060"/>
                </a:solidFill>
              </a:rPr>
              <a:t>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8916" name="Picture 4" descr="D:\оформлення страв\714346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5016"/>
            <a:ext cx="4786346" cy="771525"/>
          </a:xfrm>
          <a:prstGeom prst="rect">
            <a:avLst/>
          </a:prstGeom>
          <a:noFill/>
        </p:spPr>
      </p:pic>
      <p:pic>
        <p:nvPicPr>
          <p:cNvPr id="38917" name="Picture 5" descr="D:\оформлення страв\714346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5715016"/>
            <a:ext cx="4357718" cy="771525"/>
          </a:xfrm>
          <a:prstGeom prst="rect">
            <a:avLst/>
          </a:prstGeom>
          <a:noFill/>
        </p:spPr>
      </p:pic>
      <p:pic>
        <p:nvPicPr>
          <p:cNvPr id="38919" name="Picture 7" descr="D:\оформлення страв\98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357165"/>
            <a:ext cx="2000264" cy="1977789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parcani.at.ua/_fr/0/34421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57356" y="500042"/>
            <a:ext cx="251453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Болгарська кухня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D:\оформлення страв\102709459_1373148942_0_c0df7_e83f4536_XL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142852"/>
            <a:ext cx="4572000" cy="63709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C00000"/>
                </a:solidFill>
              </a:rPr>
              <a:t>Болгарська</a:t>
            </a:r>
            <a:r>
              <a:rPr lang="ru-RU" sz="2400" b="1" dirty="0">
                <a:solidFill>
                  <a:srgbClr val="C00000"/>
                </a:solidFill>
              </a:rPr>
              <a:t> кухня</a:t>
            </a:r>
            <a:r>
              <a:rPr lang="ru-RU" sz="2400" b="1" dirty="0">
                <a:solidFill>
                  <a:srgbClr val="002060"/>
                </a:solidFill>
              </a:rPr>
              <a:t> </a:t>
            </a:r>
            <a:r>
              <a:rPr lang="ru-RU" sz="2400" b="1" dirty="0" err="1">
                <a:solidFill>
                  <a:srgbClr val="002060"/>
                </a:solidFill>
              </a:rPr>
              <a:t>складалася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протягом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багатьох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століть</a:t>
            </a:r>
            <a:r>
              <a:rPr lang="ru-RU" sz="2400" b="1" dirty="0">
                <a:solidFill>
                  <a:srgbClr val="002060"/>
                </a:solidFill>
              </a:rPr>
              <a:t>. </a:t>
            </a:r>
            <a:r>
              <a:rPr lang="ru-RU" sz="2400" b="1" dirty="0" err="1">
                <a:solidFill>
                  <a:srgbClr val="002060"/>
                </a:solidFill>
              </a:rPr>
              <a:t>Її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особливості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зумовлювалися</a:t>
            </a:r>
            <a:r>
              <a:rPr lang="ru-RU" sz="2400" b="1" dirty="0">
                <a:solidFill>
                  <a:srgbClr val="002060"/>
                </a:solidFill>
              </a:rPr>
              <a:t> як </a:t>
            </a:r>
            <a:r>
              <a:rPr lang="ru-RU" sz="2400" b="1" dirty="0" err="1">
                <a:solidFill>
                  <a:srgbClr val="002060"/>
                </a:solidFill>
              </a:rPr>
              <a:t>природними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умовами</a:t>
            </a:r>
            <a:r>
              <a:rPr lang="ru-RU" sz="2400" b="1" dirty="0">
                <a:solidFill>
                  <a:srgbClr val="002060"/>
                </a:solidFill>
              </a:rPr>
              <a:t>, так </a:t>
            </a:r>
            <a:r>
              <a:rPr lang="ru-RU" sz="2400" b="1" dirty="0" err="1">
                <a:solidFill>
                  <a:srgbClr val="002060"/>
                </a:solidFill>
              </a:rPr>
              <a:t>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багатовіковою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історією</a:t>
            </a:r>
            <a:r>
              <a:rPr lang="ru-RU" sz="2400" b="1" dirty="0">
                <a:solidFill>
                  <a:srgbClr val="002060"/>
                </a:solidFill>
              </a:rPr>
              <a:t>. </a:t>
            </a:r>
            <a:r>
              <a:rPr lang="ru-RU" sz="2400" b="1" dirty="0" err="1">
                <a:solidFill>
                  <a:srgbClr val="002060"/>
                </a:solidFill>
              </a:rPr>
              <a:t>Особливе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географічне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положення</a:t>
            </a:r>
            <a:r>
              <a:rPr lang="ru-RU" sz="2400" b="1" dirty="0">
                <a:solidFill>
                  <a:srgbClr val="002060"/>
                </a:solidFill>
              </a:rPr>
              <a:t> </a:t>
            </a:r>
            <a:r>
              <a:rPr lang="ru-RU" sz="2400" b="1" dirty="0" err="1">
                <a:solidFill>
                  <a:srgbClr val="002060"/>
                </a:solidFill>
                <a:hlinkClick r:id="rId3" tooltip="Болгарія"/>
              </a:rPr>
              <a:t>Болгарії</a:t>
            </a:r>
            <a:r>
              <a:rPr lang="ru-RU" sz="2400" b="1" dirty="0">
                <a:solidFill>
                  <a:srgbClr val="002060"/>
                </a:solidFill>
              </a:rPr>
              <a:t> на 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err="1" smtClean="0">
                <a:solidFill>
                  <a:srgbClr val="002060"/>
                </a:solidFill>
                <a:hlinkClick r:id="rId4" tooltip="Балканський півострів"/>
              </a:rPr>
              <a:t>Балканському</a:t>
            </a:r>
            <a:r>
              <a:rPr lang="ru-RU" sz="2400" b="1" dirty="0" smtClean="0">
                <a:solidFill>
                  <a:srgbClr val="002060"/>
                </a:solidFill>
                <a:hlinkClick r:id="rId4" tooltip="Балканський півострів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hlinkClick r:id="rId4" tooltip="Балканський півострів"/>
              </a:rPr>
              <a:t>півострові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тобто</a:t>
            </a:r>
            <a:r>
              <a:rPr lang="ru-RU" sz="2400" b="1" dirty="0">
                <a:solidFill>
                  <a:srgbClr val="002060"/>
                </a:solidFill>
              </a:rPr>
              <a:t> на </a:t>
            </a:r>
            <a:r>
              <a:rPr lang="ru-RU" sz="2400" b="1" dirty="0" err="1">
                <a:solidFill>
                  <a:srgbClr val="002060"/>
                </a:solidFill>
              </a:rPr>
              <a:t>роздоріжжі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між</a:t>
            </a:r>
            <a:r>
              <a:rPr lang="ru-RU" sz="2400" b="1" dirty="0">
                <a:solidFill>
                  <a:srgbClr val="002060"/>
                </a:solidFill>
              </a:rPr>
              <a:t> Сходом </a:t>
            </a:r>
            <a:r>
              <a:rPr lang="ru-RU" sz="2400" b="1" dirty="0" err="1">
                <a:solidFill>
                  <a:srgbClr val="002060"/>
                </a:solidFill>
              </a:rPr>
              <a:t>і</a:t>
            </a:r>
            <a:r>
              <a:rPr lang="ru-RU" sz="2400" b="1" dirty="0">
                <a:solidFill>
                  <a:srgbClr val="002060"/>
                </a:solidFill>
              </a:rPr>
              <a:t> Заходом, </a:t>
            </a:r>
            <a:r>
              <a:rPr lang="ru-RU" sz="2400" b="1" dirty="0" err="1">
                <a:solidFill>
                  <a:srgbClr val="002060"/>
                </a:solidFill>
              </a:rPr>
              <a:t>Північчю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Півднем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відбилося</a:t>
            </a:r>
            <a:r>
              <a:rPr lang="ru-RU" sz="2400" b="1" dirty="0">
                <a:solidFill>
                  <a:srgbClr val="002060"/>
                </a:solidFill>
              </a:rPr>
              <a:t> як на </a:t>
            </a:r>
            <a:r>
              <a:rPr lang="ru-RU" sz="2400" b="1" dirty="0" err="1">
                <a:solidFill>
                  <a:srgbClr val="002060"/>
                </a:solidFill>
              </a:rPr>
              <a:t>культурі</a:t>
            </a:r>
            <a:r>
              <a:rPr lang="ru-RU" sz="2400" b="1" dirty="0">
                <a:solidFill>
                  <a:srgbClr val="002060"/>
                </a:solidFill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</a:rPr>
              <a:t>традиціях</a:t>
            </a:r>
            <a:r>
              <a:rPr lang="ru-RU" sz="2400" b="1" dirty="0">
                <a:solidFill>
                  <a:srgbClr val="002060"/>
                </a:solidFill>
              </a:rPr>
              <a:t> </a:t>
            </a:r>
            <a:r>
              <a:rPr lang="ru-RU" sz="2400" b="1" dirty="0">
                <a:solidFill>
                  <a:srgbClr val="002060"/>
                </a:solidFill>
                <a:hlinkClick r:id="rId5" tooltip="Болгари"/>
              </a:rPr>
              <a:t>болгар</a:t>
            </a:r>
            <a:r>
              <a:rPr lang="ru-RU" sz="2400" b="1" dirty="0">
                <a:solidFill>
                  <a:srgbClr val="002060"/>
                </a:solidFill>
              </a:rPr>
              <a:t>, так </a:t>
            </a:r>
            <a:r>
              <a:rPr lang="ru-RU" sz="2400" b="1" dirty="0" err="1">
                <a:solidFill>
                  <a:srgbClr val="002060"/>
                </a:solidFill>
              </a:rPr>
              <a:t>і</a:t>
            </a:r>
            <a:r>
              <a:rPr lang="ru-RU" sz="2400" b="1" dirty="0">
                <a:solidFill>
                  <a:srgbClr val="002060"/>
                </a:solidFill>
              </a:rPr>
              <a:t> на </a:t>
            </a:r>
            <a:r>
              <a:rPr lang="ru-RU" sz="2400" b="1" dirty="0" err="1">
                <a:solidFill>
                  <a:srgbClr val="002060"/>
                </a:solidFill>
              </a:rPr>
              <a:t>особливостях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болгарської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кухні</a:t>
            </a:r>
            <a:r>
              <a:rPr lang="ru-RU" sz="2400" b="1" dirty="0">
                <a:solidFill>
                  <a:srgbClr val="002060"/>
                </a:solidFill>
              </a:rPr>
              <a:t>. </a:t>
            </a:r>
            <a:r>
              <a:rPr lang="ru-RU" sz="2400" b="1" dirty="0" err="1">
                <a:solidFill>
                  <a:srgbClr val="002060"/>
                </a:solidFill>
              </a:rPr>
              <a:t>Протягом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сторіч</a:t>
            </a:r>
            <a:r>
              <a:rPr lang="ru-RU" sz="2400" b="1" dirty="0">
                <a:solidFill>
                  <a:srgbClr val="002060"/>
                </a:solidFill>
              </a:rPr>
              <a:t> через </a:t>
            </a:r>
            <a:r>
              <a:rPr lang="ru-RU" sz="2400" b="1" dirty="0" err="1">
                <a:solidFill>
                  <a:srgbClr val="002060"/>
                </a:solidFill>
              </a:rPr>
              <a:t>Балканський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півострів</a:t>
            </a:r>
            <a:r>
              <a:rPr lang="ru-RU" sz="2400" b="1" dirty="0">
                <a:solidFill>
                  <a:srgbClr val="002060"/>
                </a:solidFill>
              </a:rPr>
              <a:t> проходило </a:t>
            </a:r>
            <a:r>
              <a:rPr lang="ru-RU" sz="2400" b="1" dirty="0" err="1">
                <a:solidFill>
                  <a:srgbClr val="002060"/>
                </a:solidFill>
              </a:rPr>
              <a:t>безліч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різних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народів</a:t>
            </a:r>
            <a:r>
              <a:rPr lang="ru-RU" sz="2400" b="1" dirty="0">
                <a:solidFill>
                  <a:srgbClr val="002060"/>
                </a:solidFill>
              </a:rPr>
              <a:t>. </a:t>
            </a:r>
          </a:p>
        </p:txBody>
      </p:sp>
      <p:pic>
        <p:nvPicPr>
          <p:cNvPr id="23556" name="Picture 4" descr="http://bulgarianavsegda.com/d/400087/d/bulg004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3500438"/>
            <a:ext cx="3905277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8" name="Picture 6" descr="http://vkusninka.com/userfiles/image/Bulgaria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3504" y="357166"/>
            <a:ext cx="3868016" cy="3000396"/>
          </a:xfrm>
          <a:prstGeom prst="rect">
            <a:avLst/>
          </a:prstGeom>
          <a:noFill/>
        </p:spPr>
      </p:pic>
      <p:pic>
        <p:nvPicPr>
          <p:cNvPr id="23559" name="Picture 7" descr="D:\оформлення страв\40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9058" y="1643050"/>
            <a:ext cx="976314" cy="1221787"/>
          </a:xfrm>
          <a:prstGeom prst="rect">
            <a:avLst/>
          </a:prstGeom>
          <a:noFill/>
        </p:spPr>
      </p:pic>
      <p:pic>
        <p:nvPicPr>
          <p:cNvPr id="23560" name="Picture 8" descr="D:\оформлення страв\0c61da9f6e351255475ac8cbe90beff1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868" y="485776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D:\оформлення страв\102709459_1373148942_0_c0df7_e83f4536_XL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285728"/>
            <a:ext cx="4857784" cy="63390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</a:rPr>
              <a:t>Кажуть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що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болгари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зустрічали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проводжали</a:t>
            </a:r>
            <a:r>
              <a:rPr lang="ru-RU" sz="2800" b="1" dirty="0" smtClean="0">
                <a:solidFill>
                  <a:srgbClr val="002060"/>
                </a:solidFill>
              </a:rPr>
              <a:t> весь </a:t>
            </a:r>
            <a:r>
              <a:rPr lang="ru-RU" sz="2800" b="1" dirty="0" err="1" smtClean="0">
                <a:solidFill>
                  <a:srgbClr val="002060"/>
                </a:solidFill>
              </a:rPr>
              <a:t>світ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весь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світ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сидів</a:t>
            </a:r>
            <a:r>
              <a:rPr lang="ru-RU" sz="2800" b="1" dirty="0" smtClean="0">
                <a:solidFill>
                  <a:srgbClr val="002060"/>
                </a:solidFill>
              </a:rPr>
              <a:t> за </a:t>
            </a:r>
            <a:r>
              <a:rPr lang="ru-RU" sz="2800" b="1" dirty="0" err="1" smtClean="0">
                <a:solidFill>
                  <a:srgbClr val="002060"/>
                </a:solidFill>
              </a:rPr>
              <a:t>болгарським</a:t>
            </a:r>
            <a:r>
              <a:rPr lang="ru-RU" sz="2800" b="1" dirty="0" smtClean="0">
                <a:solidFill>
                  <a:srgbClr val="002060"/>
                </a:solidFill>
              </a:rPr>
              <a:t> столом.</a:t>
            </a:r>
          </a:p>
          <a:p>
            <a:r>
              <a:rPr lang="ru-RU" sz="2800" b="1" dirty="0" err="1" smtClean="0">
                <a:solidFill>
                  <a:srgbClr val="002060"/>
                </a:solidFill>
              </a:rPr>
              <a:t>Традиції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різних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народів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увійшли</a:t>
            </a:r>
            <a:r>
              <a:rPr lang="ru-RU" sz="2800" b="1" dirty="0" smtClean="0">
                <a:solidFill>
                  <a:srgbClr val="002060"/>
                </a:solidFill>
              </a:rPr>
              <a:t> в </a:t>
            </a:r>
            <a:r>
              <a:rPr lang="ru-RU" sz="2800" b="1" dirty="0" err="1" smtClean="0">
                <a:solidFill>
                  <a:srgbClr val="002060"/>
                </a:solidFill>
              </a:rPr>
              <a:t>кулінарію</a:t>
            </a:r>
            <a:r>
              <a:rPr lang="ru-RU" sz="2800" b="1" dirty="0" smtClean="0">
                <a:solidFill>
                  <a:srgbClr val="002060"/>
                </a:solidFill>
              </a:rPr>
              <a:t> болгар. Страви </a:t>
            </a:r>
            <a:r>
              <a:rPr lang="ru-RU" sz="2800" b="1" dirty="0" err="1" smtClean="0">
                <a:solidFill>
                  <a:srgbClr val="002060"/>
                </a:solidFill>
              </a:rPr>
              <a:t>болгарської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кухні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подібні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зі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стравами</a:t>
            </a:r>
            <a:r>
              <a:rPr lang="ru-RU" sz="2800" b="1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sz="2800" b="1" dirty="0" err="1" smtClean="0">
                <a:solidFill>
                  <a:srgbClr val="002060"/>
                </a:solidFill>
                <a:hlinkClick r:id="rId3" tooltip="Вірменська кухня"/>
              </a:rPr>
              <a:t>вірменської</a:t>
            </a:r>
            <a:r>
              <a:rPr lang="ru-RU" sz="2800" b="1" dirty="0" smtClean="0">
                <a:solidFill>
                  <a:srgbClr val="002060"/>
                </a:solidFill>
              </a:rPr>
              <a:t> </a:t>
            </a:r>
            <a:r>
              <a:rPr lang="ru-RU" sz="2800" b="1" dirty="0" err="1" smtClean="0">
                <a:solidFill>
                  <a:srgbClr val="002060"/>
                </a:solidFill>
              </a:rPr>
              <a:t>і</a:t>
            </a:r>
            <a:r>
              <a:rPr lang="ru-RU" sz="2800" b="1" dirty="0" smtClean="0">
                <a:solidFill>
                  <a:srgbClr val="002060"/>
                </a:solidFill>
              </a:rPr>
              <a:t> </a:t>
            </a:r>
            <a:r>
              <a:rPr lang="ru-RU" sz="2800" b="1" dirty="0" err="1" smtClean="0">
                <a:solidFill>
                  <a:srgbClr val="002060"/>
                </a:solidFill>
                <a:hlinkClick r:id="rId4" tooltip="Грузинська кухня"/>
              </a:rPr>
              <a:t>грузинської</a:t>
            </a:r>
            <a:r>
              <a:rPr lang="ru-RU" sz="2800" b="1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кухонь. Особливо </a:t>
            </a:r>
            <a:r>
              <a:rPr lang="ru-RU" sz="2800" b="1" dirty="0" err="1" smtClean="0">
                <a:solidFill>
                  <a:srgbClr val="002060"/>
                </a:solidFill>
              </a:rPr>
              <a:t>близькі</a:t>
            </a:r>
            <a:r>
              <a:rPr lang="ru-RU" sz="2800" b="1" dirty="0" smtClean="0">
                <a:solidFill>
                  <a:srgbClr val="002060"/>
                </a:solidFill>
              </a:rPr>
              <a:t> до </a:t>
            </a:r>
            <a:r>
              <a:rPr lang="ru-RU" sz="2800" b="1" dirty="0" err="1" smtClean="0">
                <a:solidFill>
                  <a:srgbClr val="002060"/>
                </a:solidFill>
              </a:rPr>
              <a:t>болгарських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такі</a:t>
            </a:r>
            <a:r>
              <a:rPr lang="ru-RU" sz="2800" b="1" dirty="0" smtClean="0">
                <a:solidFill>
                  <a:srgbClr val="002060"/>
                </a:solidFill>
              </a:rPr>
              <a:t> страви, як </a:t>
            </a:r>
            <a:r>
              <a:rPr lang="ru-RU" sz="2800" b="1" dirty="0" smtClean="0">
                <a:solidFill>
                  <a:srgbClr val="002060"/>
                </a:solidFill>
                <a:hlinkClick r:id="rId5" tooltip="Харчо"/>
              </a:rPr>
              <a:t>харчо</a:t>
            </a:r>
            <a:r>
              <a:rPr lang="ru-RU" sz="2800" b="1" dirty="0" smtClean="0">
                <a:solidFill>
                  <a:srgbClr val="002060"/>
                </a:solidFill>
              </a:rPr>
              <a:t>, </a:t>
            </a:r>
            <a:r>
              <a:rPr lang="ru-RU" sz="2800" b="1" dirty="0" err="1" smtClean="0">
                <a:solidFill>
                  <a:srgbClr val="002060"/>
                </a:solidFill>
                <a:hlinkClick r:id="rId6" tooltip="Піті (ще не написана)"/>
              </a:rPr>
              <a:t>піті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  <a:hlinkClick r:id="rId7" tooltip="Шашлик"/>
              </a:rPr>
              <a:t>шашлик</a:t>
            </a:r>
            <a:r>
              <a:rPr lang="ru-RU" sz="2800" b="1" dirty="0" smtClean="0">
                <a:solidFill>
                  <a:srgbClr val="002060"/>
                </a:solidFill>
              </a:rPr>
              <a:t>, </a:t>
            </a:r>
          </a:p>
          <a:p>
            <a:r>
              <a:rPr lang="ru-RU" sz="2800" b="1" dirty="0" smtClean="0">
                <a:solidFill>
                  <a:srgbClr val="002060"/>
                </a:solidFill>
                <a:hlinkClick r:id="rId8" tooltip="Люля-кебаб (ще не написана)"/>
              </a:rPr>
              <a:t>люля-кебаб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  <a:hlinkClick r:id="rId9" tooltip="Бастурма"/>
              </a:rPr>
              <a:t>бастурма</a:t>
            </a:r>
            <a:r>
              <a:rPr lang="ru-RU" sz="2800" b="1" dirty="0" smtClean="0">
                <a:solidFill>
                  <a:srgbClr val="002060"/>
                </a:solidFill>
              </a:rPr>
              <a:t>, </a:t>
            </a:r>
          </a:p>
          <a:p>
            <a:r>
              <a:rPr lang="ru-RU" sz="2800" b="1" dirty="0" err="1" smtClean="0">
                <a:solidFill>
                  <a:srgbClr val="002060"/>
                </a:solidFill>
                <a:hlinkClick r:id="rId10" tooltip="Чахохбілі"/>
              </a:rPr>
              <a:t>чахохбілі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  <a:endParaRPr lang="ru-RU" sz="2800" dirty="0"/>
          </a:p>
        </p:txBody>
      </p:sp>
      <p:pic>
        <p:nvPicPr>
          <p:cNvPr id="27652" name="Picture 4" descr="http://cwer.ws/media/files/u2194183/12/600_2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14942" y="571480"/>
            <a:ext cx="36957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3" name="Picture 5" descr="D:\оформлення страв\55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43372" y="1285860"/>
            <a:ext cx="676275" cy="1143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bg-rent.com.ua/sb/3536714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dok.znaimo.com.ua/pars_docs/refs/7/6640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1857364"/>
            <a:ext cx="5214974" cy="48320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Основу </a:t>
            </a:r>
            <a:r>
              <a:rPr lang="ru-RU" sz="2800" b="1" dirty="0" err="1">
                <a:solidFill>
                  <a:srgbClr val="7030A0"/>
                </a:solidFill>
              </a:rPr>
              <a:t>болгарської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кухні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складають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численні</a:t>
            </a:r>
            <a:r>
              <a:rPr lang="ru-RU" sz="2800" b="1" dirty="0">
                <a:solidFill>
                  <a:srgbClr val="7030A0"/>
                </a:solidFill>
              </a:rPr>
              <a:t> страви </a:t>
            </a:r>
            <a:r>
              <a:rPr lang="ru-RU" sz="2800" b="1" dirty="0" err="1">
                <a:solidFill>
                  <a:srgbClr val="7030A0"/>
                </a:solidFill>
              </a:rPr>
              <a:t>з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овочів</a:t>
            </a:r>
            <a:r>
              <a:rPr lang="ru-RU" sz="2800" b="1" dirty="0">
                <a:solidFill>
                  <a:srgbClr val="7030A0"/>
                </a:solidFill>
              </a:rPr>
              <a:t>, </a:t>
            </a:r>
            <a:r>
              <a:rPr lang="ru-RU" sz="2800" b="1" dirty="0" err="1">
                <a:solidFill>
                  <a:srgbClr val="7030A0"/>
                </a:solidFill>
              </a:rPr>
              <a:t>але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картоплю</a:t>
            </a:r>
            <a:r>
              <a:rPr lang="ru-RU" sz="2800" b="1" dirty="0">
                <a:solidFill>
                  <a:srgbClr val="7030A0"/>
                </a:solidFill>
              </a:rPr>
              <a:t> до столу </a:t>
            </a:r>
            <a:r>
              <a:rPr lang="ru-RU" sz="2800" b="1" dirty="0" err="1">
                <a:solidFill>
                  <a:srgbClr val="7030A0"/>
                </a:solidFill>
              </a:rPr>
              <a:t>подають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рідко</a:t>
            </a:r>
            <a:r>
              <a:rPr lang="ru-RU" sz="2800" b="1" dirty="0">
                <a:solidFill>
                  <a:srgbClr val="7030A0"/>
                </a:solidFill>
              </a:rPr>
              <a:t>. </a:t>
            </a:r>
            <a:r>
              <a:rPr lang="ru-RU" sz="2800" b="1" dirty="0" err="1">
                <a:solidFill>
                  <a:srgbClr val="7030A0"/>
                </a:solidFill>
              </a:rPr>
              <a:t>Удосталь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білого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хліба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і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свіжих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фруктів</a:t>
            </a:r>
            <a:r>
              <a:rPr lang="ru-RU" sz="2800" b="1" dirty="0">
                <a:solidFill>
                  <a:srgbClr val="7030A0"/>
                </a:solidFill>
              </a:rPr>
              <a:t> та </a:t>
            </a:r>
            <a:r>
              <a:rPr lang="ru-RU" sz="2800" b="1" dirty="0" err="1">
                <a:solidFill>
                  <a:srgbClr val="7030A0"/>
                </a:solidFill>
              </a:rPr>
              <a:t>овочів</a:t>
            </a:r>
            <a:r>
              <a:rPr lang="ru-RU" sz="2800" b="1" dirty="0">
                <a:solidFill>
                  <a:srgbClr val="7030A0"/>
                </a:solidFill>
              </a:rPr>
              <a:t>. </a:t>
            </a:r>
            <a:r>
              <a:rPr lang="ru-RU" sz="2800" b="1" dirty="0" err="1">
                <a:solidFill>
                  <a:srgbClr val="7030A0"/>
                </a:solidFill>
              </a:rPr>
              <a:t>Гарячу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їжу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болгари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їдять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двічі</a:t>
            </a:r>
            <a:r>
              <a:rPr lang="ru-RU" sz="2800" b="1" dirty="0">
                <a:solidFill>
                  <a:srgbClr val="7030A0"/>
                </a:solidFill>
              </a:rPr>
              <a:t> в день: на </a:t>
            </a:r>
            <a:r>
              <a:rPr lang="ru-RU" sz="2800" b="1" dirty="0" err="1">
                <a:solidFill>
                  <a:srgbClr val="7030A0"/>
                </a:solidFill>
              </a:rPr>
              <a:t>обід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і</a:t>
            </a:r>
            <a:r>
              <a:rPr lang="ru-RU" sz="2800" b="1" dirty="0">
                <a:solidFill>
                  <a:srgbClr val="7030A0"/>
                </a:solidFill>
              </a:rPr>
              <a:t> вечерю. </a:t>
            </a:r>
            <a:r>
              <a:rPr lang="ru-RU" sz="2800" b="1" dirty="0" err="1">
                <a:solidFill>
                  <a:srgbClr val="7030A0"/>
                </a:solidFill>
              </a:rPr>
              <a:t>Поширені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кисломолочні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продукти</a:t>
            </a:r>
            <a:r>
              <a:rPr lang="ru-RU" sz="2800" b="1" dirty="0">
                <a:solidFill>
                  <a:srgbClr val="7030A0"/>
                </a:solidFill>
              </a:rPr>
              <a:t>. </a:t>
            </a:r>
            <a:r>
              <a:rPr lang="ru-RU" sz="2800" b="1" dirty="0" err="1">
                <a:solidFill>
                  <a:srgbClr val="7030A0"/>
                </a:solidFill>
              </a:rPr>
              <a:t>Вважається</a:t>
            </a:r>
            <a:r>
              <a:rPr lang="ru-RU" sz="2800" b="1" dirty="0">
                <a:solidFill>
                  <a:srgbClr val="7030A0"/>
                </a:solidFill>
              </a:rPr>
              <a:t>, </a:t>
            </a:r>
            <a:r>
              <a:rPr lang="ru-RU" sz="2800" b="1" dirty="0" err="1">
                <a:solidFill>
                  <a:srgbClr val="7030A0"/>
                </a:solidFill>
              </a:rPr>
              <a:t>що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саме</a:t>
            </a:r>
            <a:r>
              <a:rPr lang="ru-RU" sz="2800" b="1" dirty="0">
                <a:solidFill>
                  <a:srgbClr val="7030A0"/>
                </a:solidFill>
              </a:rPr>
              <a:t> вони </a:t>
            </a:r>
            <a:r>
              <a:rPr lang="ru-RU" sz="2800" b="1" dirty="0" err="1">
                <a:solidFill>
                  <a:srgbClr val="7030A0"/>
                </a:solidFill>
              </a:rPr>
              <a:t>сприяють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болгарському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довголіттю</a:t>
            </a:r>
            <a:r>
              <a:rPr lang="ru-RU" sz="2800" b="1" dirty="0">
                <a:solidFill>
                  <a:srgbClr val="7030A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Кухня Одне з найпопулярніших м’ясних страв в Болгарії – мусака – картопля, за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1142984"/>
            <a:ext cx="5072098" cy="50783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</a:rPr>
              <a:t>Одне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</a:rPr>
              <a:t>з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</a:rPr>
              <a:t>найпопулярніших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</a:rPr>
              <a:t>м’ясних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</a:rPr>
              <a:t>страв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</a:rPr>
              <a:t>Болгарії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 – </a:t>
            </a:r>
            <a:r>
              <a:rPr lang="ru-RU" sz="2400" b="1" i="1" dirty="0">
                <a:solidFill>
                  <a:srgbClr val="FF0000"/>
                </a:solidFill>
              </a:rPr>
              <a:t>мусака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 –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</a:rPr>
              <a:t>картопля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, запечена шарами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</a:rPr>
              <a:t>з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 сиром,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</a:rPr>
              <a:t>м’ясом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</a:rPr>
              <a:t>яйцем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</a:rPr>
              <a:t>і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</a:rPr>
              <a:t>іншими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 компонентами. У мусаку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</a:rPr>
              <a:t>кладуть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</a:rPr>
              <a:t>також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</a:rPr>
              <a:t>помідори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</a:rPr>
              <a:t>або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</a:rPr>
              <a:t>перець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ru-RU" sz="20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Практично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у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</a:rPr>
              <a:t>всіх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 ресторанах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</a:rPr>
              <a:t>Болгарії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</a:rPr>
              <a:t>подають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</a:rPr>
              <a:t>чушки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 –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</a:rPr>
              <a:t>солодкий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</a:rPr>
              <a:t>перець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</a:rPr>
              <a:t>різному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</a:rPr>
              <a:t>вигляді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b="1" i="1" dirty="0" err="1">
                <a:solidFill>
                  <a:srgbClr val="FF0000"/>
                </a:solidFill>
              </a:rPr>
              <a:t>кебапче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 –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</a:rPr>
              <a:t>короткі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</a:rPr>
              <a:t>м’ясні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</a:rPr>
              <a:t>ковбаски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</a:rPr>
              <a:t>смажені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 на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</a:rPr>
              <a:t>пательні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</a:rPr>
              <a:t>або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</a:rPr>
              <a:t>запечені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 у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</a:rPr>
              <a:t>жаровій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</a:rPr>
              <a:t>шафі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. До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</a:rPr>
              <a:t>гарячих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</a:rPr>
              <a:t>м’ясних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</a:rPr>
              <a:t>страв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</a:rPr>
              <a:t>можуть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</a:rPr>
              <a:t>запропонувати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 соус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</a:rPr>
              <a:t>з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</a:rPr>
              <a:t>солодкого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</a:rPr>
              <a:t>перцю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 – </a:t>
            </a:r>
            <a:r>
              <a:rPr lang="ru-RU" sz="2000" b="1" i="1" dirty="0" err="1">
                <a:solidFill>
                  <a:srgbClr val="FF0000"/>
                </a:solidFill>
              </a:rPr>
              <a:t>лютеницу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ru-RU" sz="20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</a:rPr>
              <a:t>М’ясо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</a:rPr>
              <a:t>рідко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</a:rPr>
              <a:t>подають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</a:rPr>
              <a:t>із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</a:rPr>
              <a:t>смаженою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</a:rPr>
              <a:t>картоплею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ru-RU" sz="20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</a:rPr>
              <a:t>Звичайний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rgbClr val="7030A0"/>
                </a:solidFill>
              </a:rPr>
              <a:t>гарнір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 –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</a:rPr>
              <a:t>соковиті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</a:rPr>
              <a:t>тушковані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</a:rPr>
              <a:t>овочі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6388" name="Picture 4" descr="http://img1.russianfood.com/dycontent/images_upl/66/big_654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85728"/>
            <a:ext cx="3424767" cy="2376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0" name="Picture 6" descr="http://pitatelno.org/r_images/musaka_iz_baklazhanov_s_ris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2928934"/>
            <a:ext cx="3357586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857356" y="142852"/>
            <a:ext cx="19248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Кухня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391" name="Picture 7" descr="D:\оформлення страв\6c9a456430f0ff15d315410a2ebd7b2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786322"/>
            <a:ext cx="1143000" cy="7239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D:\оформлення страв\42911107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285728"/>
            <a:ext cx="8215370" cy="399008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Мусака</a:t>
            </a:r>
            <a:r>
              <a:rPr lang="ru-RU" sz="2200" b="1" dirty="0">
                <a:solidFill>
                  <a:srgbClr val="002060"/>
                </a:solidFill>
              </a:rPr>
              <a:t> (</a:t>
            </a:r>
            <a:r>
              <a:rPr lang="ru-RU" sz="2200" b="1" dirty="0" err="1">
                <a:solidFill>
                  <a:srgbClr val="002060"/>
                </a:solidFill>
                <a:hlinkClick r:id="rId3" tooltip="Грецька мова"/>
              </a:rPr>
              <a:t>грец</a:t>
            </a:r>
            <a:r>
              <a:rPr lang="ru-RU" sz="2200" b="1" dirty="0">
                <a:solidFill>
                  <a:srgbClr val="002060"/>
                </a:solidFill>
                <a:hlinkClick r:id="rId3" tooltip="Грецька мова"/>
              </a:rPr>
              <a:t>.</a:t>
            </a:r>
            <a:r>
              <a:rPr lang="ru-RU" sz="2200" b="1" dirty="0">
                <a:solidFill>
                  <a:srgbClr val="002060"/>
                </a:solidFill>
              </a:rPr>
              <a:t> </a:t>
            </a:r>
            <a:r>
              <a:rPr lang="el-GR" sz="2200" b="1" i="1" dirty="0">
                <a:solidFill>
                  <a:srgbClr val="002060"/>
                </a:solidFill>
              </a:rPr>
              <a:t>μουσακάς</a:t>
            </a:r>
            <a:r>
              <a:rPr lang="el-GR" sz="2200" b="1" dirty="0">
                <a:solidFill>
                  <a:srgbClr val="002060"/>
                </a:solidFill>
              </a:rPr>
              <a:t>; </a:t>
            </a:r>
            <a:r>
              <a:rPr lang="ru-RU" sz="2200" b="1" dirty="0" err="1">
                <a:solidFill>
                  <a:srgbClr val="002060"/>
                </a:solidFill>
                <a:hlinkClick r:id="rId4" tooltip="Румунська мова"/>
              </a:rPr>
              <a:t>рум</a:t>
            </a:r>
            <a:r>
              <a:rPr lang="ru-RU" sz="2200" b="1" dirty="0">
                <a:solidFill>
                  <a:srgbClr val="002060"/>
                </a:solidFill>
                <a:hlinkClick r:id="rId4" tooltip="Румунська мова"/>
              </a:rPr>
              <a:t>.</a:t>
            </a:r>
            <a:r>
              <a:rPr lang="ru-RU" sz="2200" b="1" dirty="0">
                <a:solidFill>
                  <a:srgbClr val="002060"/>
                </a:solidFill>
              </a:rPr>
              <a:t> </a:t>
            </a:r>
            <a:r>
              <a:rPr lang="en-US" sz="2200" b="1" i="1" dirty="0" err="1">
                <a:solidFill>
                  <a:srgbClr val="002060"/>
                </a:solidFill>
              </a:rPr>
              <a:t>musaca</a:t>
            </a:r>
            <a:r>
              <a:rPr lang="en-US" sz="2200" b="1" dirty="0">
                <a:solidFill>
                  <a:srgbClr val="002060"/>
                </a:solidFill>
              </a:rPr>
              <a:t>; </a:t>
            </a:r>
            <a:r>
              <a:rPr lang="ru-RU" sz="2200" b="1" dirty="0">
                <a:solidFill>
                  <a:srgbClr val="002060"/>
                </a:solidFill>
                <a:hlinkClick r:id="rId5" tooltip="Турецька мова"/>
              </a:rPr>
              <a:t>тур.</a:t>
            </a:r>
            <a:r>
              <a:rPr lang="ru-RU" sz="2200" b="1" dirty="0">
                <a:solidFill>
                  <a:srgbClr val="002060"/>
                </a:solidFill>
              </a:rPr>
              <a:t> </a:t>
            </a:r>
            <a:r>
              <a:rPr lang="en-US" sz="2200" b="1" i="1" dirty="0" err="1">
                <a:solidFill>
                  <a:srgbClr val="002060"/>
                </a:solidFill>
              </a:rPr>
              <a:t>musakka</a:t>
            </a:r>
            <a:r>
              <a:rPr lang="en-US" sz="2200" b="1" dirty="0">
                <a:solidFill>
                  <a:srgbClr val="002060"/>
                </a:solidFill>
              </a:rPr>
              <a:t>; </a:t>
            </a:r>
            <a:r>
              <a:rPr lang="ru-RU" sz="2200" b="1" dirty="0" err="1" smtClean="0">
                <a:solidFill>
                  <a:srgbClr val="002060"/>
                </a:solidFill>
              </a:rPr>
              <a:t>півд</a:t>
            </a:r>
            <a:r>
              <a:rPr lang="ru-RU" sz="2200" b="1" dirty="0" smtClean="0">
                <a:solidFill>
                  <a:srgbClr val="002060"/>
                </a:solidFill>
              </a:rPr>
              <a:t>. слов</a:t>
            </a:r>
            <a:r>
              <a:rPr lang="ru-RU" sz="2200" b="1" dirty="0">
                <a:solidFill>
                  <a:srgbClr val="002060"/>
                </a:solidFill>
              </a:rPr>
              <a:t>. </a:t>
            </a:r>
            <a:r>
              <a:rPr lang="ru-RU" sz="2200" b="1" i="1" dirty="0">
                <a:solidFill>
                  <a:srgbClr val="002060"/>
                </a:solidFill>
              </a:rPr>
              <a:t>мусака/</a:t>
            </a:r>
            <a:r>
              <a:rPr lang="en-US" sz="2200" b="1" i="1" dirty="0" err="1">
                <a:solidFill>
                  <a:srgbClr val="002060"/>
                </a:solidFill>
              </a:rPr>
              <a:t>musaka</a:t>
            </a:r>
            <a:r>
              <a:rPr lang="en-US" sz="2200" b="1" dirty="0" smtClean="0">
                <a:solidFill>
                  <a:srgbClr val="002060"/>
                </a:solidFill>
              </a:rPr>
              <a:t>;</a:t>
            </a:r>
            <a:endParaRPr lang="uk-UA" sz="2200" b="1" dirty="0" smtClean="0">
              <a:solidFill>
                <a:srgbClr val="002060"/>
              </a:solidFill>
            </a:endParaRPr>
          </a:p>
          <a:p>
            <a:r>
              <a:rPr lang="en-US" sz="2200" b="1" dirty="0">
                <a:solidFill>
                  <a:srgbClr val="002060"/>
                </a:solidFill>
              </a:rPr>
              <a:t> </a:t>
            </a:r>
            <a:r>
              <a:rPr lang="ru-RU" sz="2200" b="1" dirty="0">
                <a:solidFill>
                  <a:srgbClr val="002060"/>
                </a:solidFill>
                <a:hlinkClick r:id="rId6" tooltip="Арабська мова"/>
              </a:rPr>
              <a:t>араб.</a:t>
            </a:r>
            <a:r>
              <a:rPr lang="ru-RU" sz="2200" b="1" dirty="0">
                <a:solidFill>
                  <a:srgbClr val="002060"/>
                </a:solidFill>
              </a:rPr>
              <a:t> </a:t>
            </a:r>
            <a:r>
              <a:rPr lang="en-US" sz="2200" b="1" i="1" dirty="0" err="1">
                <a:solidFill>
                  <a:srgbClr val="002060"/>
                </a:solidFill>
              </a:rPr>
              <a:t>musaqqaʿa</a:t>
            </a:r>
            <a:r>
              <a:rPr lang="en-US" sz="2200" b="1" dirty="0">
                <a:solidFill>
                  <a:srgbClr val="002060"/>
                </a:solidFill>
              </a:rPr>
              <a:t>‎) — </a:t>
            </a:r>
            <a:r>
              <a:rPr lang="ru-RU" sz="2200" b="1" dirty="0" err="1">
                <a:solidFill>
                  <a:srgbClr val="002060"/>
                </a:solidFill>
              </a:rPr>
              <a:t>традиційна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страва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з</a:t>
            </a:r>
            <a:r>
              <a:rPr lang="ru-RU" sz="2200" b="1" dirty="0">
                <a:solidFill>
                  <a:srgbClr val="002060"/>
                </a:solidFill>
              </a:rPr>
              <a:t> </a:t>
            </a:r>
            <a:r>
              <a:rPr lang="ru-RU" sz="2200" b="1" dirty="0" err="1">
                <a:solidFill>
                  <a:srgbClr val="002060"/>
                </a:solidFill>
                <a:hlinkClick r:id="rId7" tooltip="Баклажан"/>
              </a:rPr>
              <a:t>баклажанів</a:t>
            </a:r>
            <a:r>
              <a:rPr lang="ru-RU" sz="2200" b="1" dirty="0">
                <a:solidFill>
                  <a:srgbClr val="002060"/>
                </a:solidFill>
              </a:rPr>
              <a:t> на </a:t>
            </a:r>
            <a:r>
              <a:rPr lang="ru-RU" sz="2200" b="1" dirty="0">
                <a:solidFill>
                  <a:srgbClr val="002060"/>
                </a:solidFill>
                <a:hlinkClick r:id="rId8" tooltip="Балкани"/>
              </a:rPr>
              <a:t>Балканах</a:t>
            </a:r>
            <a:r>
              <a:rPr lang="ru-RU" sz="2200" b="1" dirty="0">
                <a:solidFill>
                  <a:srgbClr val="002060"/>
                </a:solidFill>
              </a:rPr>
              <a:t> </a:t>
            </a:r>
            <a:r>
              <a:rPr lang="ru-RU" sz="2200" b="1" dirty="0" err="1">
                <a:solidFill>
                  <a:srgbClr val="002060"/>
                </a:solidFill>
              </a:rPr>
              <a:t>і</a:t>
            </a:r>
            <a:r>
              <a:rPr lang="ru-RU" sz="2200" b="1" dirty="0">
                <a:solidFill>
                  <a:srgbClr val="002060"/>
                </a:solidFill>
              </a:rPr>
              <a:t> </a:t>
            </a:r>
            <a:r>
              <a:rPr lang="ru-RU" sz="2200" b="1" dirty="0" err="1">
                <a:solidFill>
                  <a:srgbClr val="002060"/>
                </a:solidFill>
                <a:hlinkClick r:id="rId9" tooltip="Близький Схід"/>
              </a:rPr>
              <a:t>Близькому</a:t>
            </a:r>
            <a:r>
              <a:rPr lang="ru-RU" sz="2200" b="1" dirty="0">
                <a:solidFill>
                  <a:srgbClr val="002060"/>
                </a:solidFill>
                <a:hlinkClick r:id="rId9" tooltip="Близький Схід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hlinkClick r:id="rId9" tooltip="Близький Схід"/>
              </a:rPr>
              <a:t>Сході</a:t>
            </a:r>
            <a:r>
              <a:rPr lang="ru-RU" sz="2200" b="1" dirty="0">
                <a:solidFill>
                  <a:srgbClr val="002060"/>
                </a:solidFill>
              </a:rPr>
              <a:t>.</a:t>
            </a:r>
          </a:p>
          <a:p>
            <a:r>
              <a:rPr lang="ru-RU" sz="2200" b="1" dirty="0" err="1" smtClean="0">
                <a:solidFill>
                  <a:srgbClr val="002060"/>
                </a:solidFill>
              </a:rPr>
              <a:t>Грецька</a:t>
            </a:r>
            <a:r>
              <a:rPr lang="ru-RU" sz="2200" b="1" dirty="0">
                <a:solidFill>
                  <a:srgbClr val="002060"/>
                </a:solidFill>
              </a:rPr>
              <a:t> мусака </a:t>
            </a:r>
            <a:r>
              <a:rPr lang="ru-RU" sz="2200" b="1" dirty="0" err="1">
                <a:solidFill>
                  <a:srgbClr val="002060"/>
                </a:solidFill>
              </a:rPr>
              <a:t>складається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із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запечених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шарів</a:t>
            </a:r>
            <a:r>
              <a:rPr lang="ru-RU" sz="2200" b="1" dirty="0">
                <a:solidFill>
                  <a:srgbClr val="002060"/>
                </a:solidFill>
              </a:rPr>
              <a:t> </a:t>
            </a:r>
            <a:r>
              <a:rPr lang="ru-RU" sz="2200" b="1" dirty="0" err="1">
                <a:solidFill>
                  <a:srgbClr val="002060"/>
                </a:solidFill>
                <a:hlinkClick r:id="rId10" tooltip="Баранина"/>
              </a:rPr>
              <a:t>баранини</a:t>
            </a:r>
            <a:r>
              <a:rPr lang="ru-RU" sz="2200" b="1" dirty="0">
                <a:solidFill>
                  <a:srgbClr val="002060"/>
                </a:solidFill>
              </a:rPr>
              <a:t>, </a:t>
            </a:r>
            <a:r>
              <a:rPr lang="ru-RU" sz="2200" b="1" dirty="0" err="1">
                <a:solidFill>
                  <a:srgbClr val="002060"/>
                </a:solidFill>
                <a:hlinkClick r:id="rId7" tooltip="Баклажан"/>
              </a:rPr>
              <a:t>баклажанів</a:t>
            </a:r>
            <a:r>
              <a:rPr lang="ru-RU" sz="2200" b="1" dirty="0">
                <a:solidFill>
                  <a:srgbClr val="002060"/>
                </a:solidFill>
              </a:rPr>
              <a:t>, </a:t>
            </a:r>
            <a:r>
              <a:rPr lang="ru-RU" sz="2200" b="1" dirty="0" err="1">
                <a:solidFill>
                  <a:srgbClr val="002060"/>
                </a:solidFill>
                <a:hlinkClick r:id="rId11" tooltip="Помідор"/>
              </a:rPr>
              <a:t>помідорів</a:t>
            </a:r>
            <a:r>
              <a:rPr lang="ru-RU" sz="2200" b="1" dirty="0">
                <a:solidFill>
                  <a:srgbClr val="002060"/>
                </a:solidFill>
              </a:rPr>
              <a:t> </a:t>
            </a:r>
            <a:r>
              <a:rPr lang="ru-RU" sz="2200" b="1" dirty="0" err="1">
                <a:solidFill>
                  <a:srgbClr val="002060"/>
                </a:solidFill>
              </a:rPr>
              <a:t>і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білого</a:t>
            </a:r>
            <a:r>
              <a:rPr lang="ru-RU" sz="2200" b="1" dirty="0">
                <a:solidFill>
                  <a:srgbClr val="002060"/>
                </a:solidFill>
              </a:rPr>
              <a:t> соусу </a:t>
            </a:r>
            <a:r>
              <a:rPr lang="ru-RU" sz="2200" b="1" dirty="0">
                <a:solidFill>
                  <a:srgbClr val="002060"/>
                </a:solidFill>
                <a:hlinkClick r:id="rId12" tooltip="Бешамель"/>
              </a:rPr>
              <a:t>бешамель</a:t>
            </a:r>
            <a:r>
              <a:rPr lang="ru-RU" sz="2200" b="1" dirty="0">
                <a:solidFill>
                  <a:srgbClr val="002060"/>
                </a:solidFill>
              </a:rPr>
              <a:t>. </a:t>
            </a:r>
            <a:r>
              <a:rPr lang="ru-RU" sz="2200" b="1" dirty="0" err="1">
                <a:solidFill>
                  <a:srgbClr val="002060"/>
                </a:solidFill>
              </a:rPr>
              <a:t>Іноді</a:t>
            </a:r>
            <a:r>
              <a:rPr lang="ru-RU" sz="2200" b="1" dirty="0">
                <a:solidFill>
                  <a:srgbClr val="002060"/>
                </a:solidFill>
              </a:rPr>
              <a:t> в мусаку </a:t>
            </a:r>
            <a:r>
              <a:rPr lang="ru-RU" sz="2200" b="1" dirty="0" err="1">
                <a:solidFill>
                  <a:srgbClr val="002060"/>
                </a:solidFill>
              </a:rPr>
              <a:t>додають</a:t>
            </a:r>
            <a:r>
              <a:rPr lang="ru-RU" sz="2200" b="1" dirty="0">
                <a:solidFill>
                  <a:srgbClr val="002060"/>
                </a:solidFill>
              </a:rPr>
              <a:t> </a:t>
            </a:r>
            <a:r>
              <a:rPr lang="ru-RU" sz="2200" b="1" dirty="0">
                <a:solidFill>
                  <a:srgbClr val="002060"/>
                </a:solidFill>
                <a:hlinkClick r:id="rId13" tooltip="Кабачок"/>
              </a:rPr>
              <a:t>кабачки</a:t>
            </a:r>
            <a:r>
              <a:rPr lang="ru-RU" sz="2200" b="1" dirty="0">
                <a:solidFill>
                  <a:srgbClr val="002060"/>
                </a:solidFill>
              </a:rPr>
              <a:t>, </a:t>
            </a:r>
            <a:r>
              <a:rPr lang="ru-RU" sz="2200" b="1" dirty="0" err="1">
                <a:solidFill>
                  <a:srgbClr val="002060"/>
                </a:solidFill>
                <a:hlinkClick r:id="rId14" tooltip="Картопля"/>
              </a:rPr>
              <a:t>картоплю</a:t>
            </a:r>
            <a:r>
              <a:rPr lang="ru-RU" sz="2200" b="1" dirty="0">
                <a:solidFill>
                  <a:srgbClr val="002060"/>
                </a:solidFill>
              </a:rPr>
              <a:t> </a:t>
            </a:r>
            <a:r>
              <a:rPr lang="ru-RU" sz="2200" b="1" dirty="0" err="1">
                <a:solidFill>
                  <a:srgbClr val="002060"/>
                </a:solidFill>
              </a:rPr>
              <a:t>або</a:t>
            </a:r>
            <a:r>
              <a:rPr lang="ru-RU" sz="2200" b="1" dirty="0">
                <a:solidFill>
                  <a:srgbClr val="002060"/>
                </a:solidFill>
              </a:rPr>
              <a:t> </a:t>
            </a:r>
            <a:r>
              <a:rPr lang="ru-RU" sz="2200" b="1" dirty="0" err="1">
                <a:solidFill>
                  <a:srgbClr val="002060"/>
                </a:solidFill>
                <a:hlinkClick r:id="rId15" tooltip="Гриби"/>
              </a:rPr>
              <a:t>гриби</a:t>
            </a:r>
            <a:r>
              <a:rPr lang="ru-RU" sz="2200" b="1" dirty="0">
                <a:solidFill>
                  <a:srgbClr val="002060"/>
                </a:solidFill>
              </a:rPr>
              <a:t>.</a:t>
            </a:r>
          </a:p>
          <a:p>
            <a:r>
              <a:rPr lang="ru-RU" sz="2200" b="1" dirty="0">
                <a:solidFill>
                  <a:srgbClr val="002060"/>
                </a:solidFill>
              </a:rPr>
              <a:t>В </a:t>
            </a:r>
            <a:r>
              <a:rPr lang="ru-RU" sz="2200" b="1" dirty="0" err="1">
                <a:solidFill>
                  <a:srgbClr val="002060"/>
                </a:solidFill>
              </a:rPr>
              <a:t>арабських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країнах</a:t>
            </a:r>
            <a:r>
              <a:rPr lang="ru-RU" sz="2200" b="1" dirty="0">
                <a:solidFill>
                  <a:srgbClr val="002060"/>
                </a:solidFill>
              </a:rPr>
              <a:t> мусака </a:t>
            </a:r>
            <a:r>
              <a:rPr lang="ru-RU" sz="2200" b="1" dirty="0" err="1">
                <a:solidFill>
                  <a:srgbClr val="002060"/>
                </a:solidFill>
              </a:rPr>
              <a:t>являє</a:t>
            </a:r>
            <a:r>
              <a:rPr lang="ru-RU" sz="2200" b="1" dirty="0">
                <a:solidFill>
                  <a:srgbClr val="002060"/>
                </a:solidFill>
              </a:rPr>
              <a:t> собою </a:t>
            </a:r>
            <a:r>
              <a:rPr lang="ru-RU" sz="2200" b="1" dirty="0" err="1">
                <a:solidFill>
                  <a:srgbClr val="002060"/>
                </a:solidFill>
              </a:rPr>
              <a:t>холодний</a:t>
            </a:r>
            <a:r>
              <a:rPr lang="ru-RU" sz="2200" b="1" dirty="0">
                <a:solidFill>
                  <a:srgbClr val="002060"/>
                </a:solidFill>
              </a:rPr>
              <a:t> салат </a:t>
            </a:r>
            <a:r>
              <a:rPr lang="ru-RU" sz="2200" b="1" dirty="0" err="1">
                <a:solidFill>
                  <a:srgbClr val="002060"/>
                </a:solidFill>
              </a:rPr>
              <a:t>з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помідорів</a:t>
            </a:r>
            <a:r>
              <a:rPr lang="ru-RU" sz="2200" b="1" dirty="0">
                <a:solidFill>
                  <a:srgbClr val="002060"/>
                </a:solidFill>
              </a:rPr>
              <a:t> та баклажан, схожий на </a:t>
            </a:r>
            <a:r>
              <a:rPr lang="ru-RU" sz="2200" b="1" dirty="0" err="1">
                <a:solidFill>
                  <a:srgbClr val="002060"/>
                </a:solidFill>
                <a:hlinkClick r:id="rId16" tooltip="Італія"/>
              </a:rPr>
              <a:t>італійську</a:t>
            </a:r>
            <a:r>
              <a:rPr lang="ru-RU" sz="2200" b="1" dirty="0">
                <a:solidFill>
                  <a:srgbClr val="002060"/>
                </a:solidFill>
              </a:rPr>
              <a:t> </a:t>
            </a:r>
            <a:r>
              <a:rPr lang="ru-RU" sz="2200" b="1" dirty="0" err="1">
                <a:solidFill>
                  <a:srgbClr val="002060"/>
                </a:solidFill>
                <a:hlinkClick r:id="rId17" tooltip="Капоната (ще не написана)"/>
              </a:rPr>
              <a:t>капонату</a:t>
            </a:r>
            <a:r>
              <a:rPr lang="ru-RU" sz="2200" b="1" dirty="0">
                <a:solidFill>
                  <a:srgbClr val="002060"/>
                </a:solidFill>
              </a:rPr>
              <a:t>. В </a:t>
            </a:r>
            <a:r>
              <a:rPr lang="ru-RU" sz="2200" b="1" dirty="0" err="1">
                <a:solidFill>
                  <a:srgbClr val="002060"/>
                </a:solidFill>
                <a:hlinkClick r:id="rId18" tooltip="Сербія"/>
              </a:rPr>
              <a:t>сербській</a:t>
            </a:r>
            <a:r>
              <a:rPr lang="ru-RU" sz="2200" b="1" dirty="0">
                <a:solidFill>
                  <a:srgbClr val="002060"/>
                </a:solidFill>
              </a:rPr>
              <a:t>, </a:t>
            </a:r>
            <a:r>
              <a:rPr lang="ru-RU" sz="2200" b="1" dirty="0" err="1">
                <a:solidFill>
                  <a:srgbClr val="002060"/>
                </a:solidFill>
                <a:hlinkClick r:id="rId19" tooltip="Боснія"/>
              </a:rPr>
              <a:t>боснійській</a:t>
            </a:r>
            <a:r>
              <a:rPr lang="ru-RU" sz="2200" b="1" dirty="0">
                <a:solidFill>
                  <a:srgbClr val="002060"/>
                </a:solidFill>
              </a:rPr>
              <a:t> </a:t>
            </a:r>
            <a:r>
              <a:rPr lang="ru-RU" sz="2200" b="1" dirty="0" err="1">
                <a:solidFill>
                  <a:srgbClr val="002060"/>
                </a:solidFill>
              </a:rPr>
              <a:t>і</a:t>
            </a:r>
            <a:r>
              <a:rPr lang="ru-RU" sz="2200" b="1" dirty="0">
                <a:solidFill>
                  <a:srgbClr val="002060"/>
                </a:solidFill>
              </a:rPr>
              <a:t> </a:t>
            </a:r>
            <a:r>
              <a:rPr lang="ru-RU" sz="2200" b="1" dirty="0" err="1">
                <a:solidFill>
                  <a:srgbClr val="002060"/>
                </a:solidFill>
                <a:hlinkClick r:id="rId20" tooltip="Румунія"/>
              </a:rPr>
              <a:t>румунській</a:t>
            </a:r>
            <a:r>
              <a:rPr lang="ru-RU" sz="2200" b="1" dirty="0">
                <a:solidFill>
                  <a:srgbClr val="002060"/>
                </a:solidFill>
              </a:rPr>
              <a:t> кухнях мусака </a:t>
            </a:r>
            <a:r>
              <a:rPr lang="ru-RU" sz="2200" b="1" dirty="0" err="1">
                <a:solidFill>
                  <a:srgbClr val="002060"/>
                </a:solidFill>
              </a:rPr>
              <a:t>може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готуватися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з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помідорами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замість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баклажанів</a:t>
            </a:r>
            <a:r>
              <a:rPr lang="ru-RU" sz="22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29700" name="Picture 4" descr="http://gotovim-doma.ru/img/img1037_18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500166" y="4143380"/>
            <a:ext cx="5572164" cy="2576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3" name="Picture 7" descr="D:\оформлення страв\povar7.gif"/>
          <p:cNvPicPr>
            <a:picLocks noChangeAspect="1" noChangeArrowheads="1" noCrop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143636" y="642918"/>
            <a:ext cx="857256" cy="144303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D:\оформлення страв\blestjashka-frukty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71736" y="142852"/>
            <a:ext cx="4572000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Фірмова страва: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</a:rPr>
              <a:t>  </a:t>
            </a:r>
            <a:r>
              <a:rPr lang="uk-UA" b="1" dirty="0">
                <a:solidFill>
                  <a:srgbClr val="C00000"/>
                </a:solidFill>
              </a:rPr>
              <a:t>«</a:t>
            </a:r>
            <a:r>
              <a:rPr lang="uk-UA" sz="2400" b="1" dirty="0" err="1">
                <a:solidFill>
                  <a:srgbClr val="C00000"/>
                </a:solidFill>
              </a:rPr>
              <a:t>Мусака</a:t>
            </a:r>
            <a:r>
              <a:rPr lang="uk-UA" sz="2400" b="1" dirty="0">
                <a:solidFill>
                  <a:srgbClr val="C00000"/>
                </a:solidFill>
              </a:rPr>
              <a:t> по-болгарському</a:t>
            </a:r>
            <a:r>
              <a:rPr lang="uk-UA" b="1" dirty="0">
                <a:solidFill>
                  <a:srgbClr val="C00000"/>
                </a:solidFill>
              </a:rPr>
              <a:t>».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29190" y="1071546"/>
            <a:ext cx="3321166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Мусака</a:t>
            </a:r>
            <a:r>
              <a:rPr lang="ru-RU" b="1" dirty="0">
                <a:solidFill>
                  <a:srgbClr val="7030A0"/>
                </a:solidFill>
              </a:rPr>
              <a:t> – </a:t>
            </a:r>
            <a:r>
              <a:rPr lang="ru-RU" b="1" dirty="0" smtClean="0">
                <a:solidFill>
                  <a:srgbClr val="7030A0"/>
                </a:solidFill>
              </a:rPr>
              <a:t>экзотична </a:t>
            </a:r>
            <a:r>
              <a:rPr lang="ru-RU" b="1" dirty="0" err="1" smtClean="0">
                <a:solidFill>
                  <a:srgbClr val="7030A0"/>
                </a:solidFill>
              </a:rPr>
              <a:t>запіканка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1571612"/>
            <a:ext cx="6455640" cy="34163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Існує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багато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рецептів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err="1">
                <a:solidFill>
                  <a:srgbClr val="002060"/>
                </a:solidFill>
              </a:rPr>
              <a:t>п</a:t>
            </a:r>
            <a:r>
              <a:rPr lang="ru-RU" b="1" dirty="0" err="1" smtClean="0">
                <a:solidFill>
                  <a:srgbClr val="002060"/>
                </a:solidFill>
              </a:rPr>
              <a:t>риготування</a:t>
            </a:r>
            <a:r>
              <a:rPr lang="ru-RU" b="1" dirty="0" smtClean="0">
                <a:solidFill>
                  <a:srgbClr val="002060"/>
                </a:solidFill>
              </a:rPr>
              <a:t> мусаки, </a:t>
            </a:r>
            <a:r>
              <a:rPr lang="ru-RU" b="1" dirty="0" err="1" smtClean="0">
                <a:solidFill>
                  <a:srgbClr val="002060"/>
                </a:solidFill>
              </a:rPr>
              <a:t>які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err="1">
                <a:solidFill>
                  <a:srgbClr val="002060"/>
                </a:solidFill>
              </a:rPr>
              <a:t>в</a:t>
            </a:r>
            <a:r>
              <a:rPr lang="ru-RU" b="1" dirty="0" err="1" smtClean="0">
                <a:solidFill>
                  <a:srgbClr val="002060"/>
                </a:solidFill>
              </a:rPr>
              <a:t>ідрізняються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між</a:t>
            </a:r>
            <a:r>
              <a:rPr lang="ru-RU" b="1" dirty="0" smtClean="0">
                <a:solidFill>
                  <a:srgbClr val="002060"/>
                </a:solidFill>
              </a:rPr>
              <a:t> собою</a:t>
            </a:r>
          </a:p>
          <a:p>
            <a:r>
              <a:rPr lang="ru-RU" b="1" dirty="0">
                <a:solidFill>
                  <a:srgbClr val="002060"/>
                </a:solidFill>
              </a:rPr>
              <a:t>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залежності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від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регіона</a:t>
            </a:r>
            <a:r>
              <a:rPr lang="ru-RU" b="1" dirty="0" smtClean="0">
                <a:solidFill>
                  <a:srgbClr val="002060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uk-UA" b="1" dirty="0" smtClean="0">
                <a:solidFill>
                  <a:srgbClr val="002060"/>
                </a:solidFill>
              </a:rPr>
              <a:t> </a:t>
            </a:r>
            <a:r>
              <a:rPr lang="uk-UA" b="1" dirty="0" smtClean="0">
                <a:solidFill>
                  <a:srgbClr val="7030A0"/>
                </a:solidFill>
              </a:rPr>
              <a:t>молдовська;</a:t>
            </a:r>
          </a:p>
          <a:p>
            <a:pPr>
              <a:buFontTx/>
              <a:buChar char="-"/>
            </a:pPr>
            <a:r>
              <a:rPr lang="uk-UA" b="1" dirty="0" smtClean="0">
                <a:solidFill>
                  <a:srgbClr val="7030A0"/>
                </a:solidFill>
              </a:rPr>
              <a:t> турецька;</a:t>
            </a:r>
          </a:p>
          <a:p>
            <a:pPr>
              <a:buFontTx/>
              <a:buChar char="-"/>
            </a:pPr>
            <a:r>
              <a:rPr lang="uk-UA" b="1" dirty="0" smtClean="0">
                <a:solidFill>
                  <a:srgbClr val="7030A0"/>
                </a:solidFill>
              </a:rPr>
              <a:t> болгарська;</a:t>
            </a:r>
          </a:p>
          <a:p>
            <a:pPr>
              <a:buFontTx/>
              <a:buChar char="-"/>
            </a:pPr>
            <a:r>
              <a:rPr lang="uk-UA" b="1" dirty="0" smtClean="0">
                <a:solidFill>
                  <a:srgbClr val="7030A0"/>
                </a:solidFill>
              </a:rPr>
              <a:t> грецька;</a:t>
            </a:r>
          </a:p>
          <a:p>
            <a:pPr>
              <a:buFontTx/>
              <a:buChar char="-"/>
            </a:pPr>
            <a:r>
              <a:rPr lang="uk-UA" b="1" dirty="0" smtClean="0">
                <a:solidFill>
                  <a:srgbClr val="7030A0"/>
                </a:solidFill>
              </a:rPr>
              <a:t> сербська;</a:t>
            </a:r>
          </a:p>
          <a:p>
            <a:pPr>
              <a:buFontTx/>
              <a:buChar char="-"/>
            </a:pPr>
            <a:r>
              <a:rPr lang="uk-UA" b="1" dirty="0" smtClean="0">
                <a:solidFill>
                  <a:srgbClr val="7030A0"/>
                </a:solidFill>
              </a:rPr>
              <a:t> хорватська;</a:t>
            </a:r>
          </a:p>
          <a:p>
            <a:pPr>
              <a:buFontTx/>
              <a:buChar char="-"/>
            </a:pPr>
            <a:r>
              <a:rPr lang="uk-UA" b="1" dirty="0" smtClean="0">
                <a:solidFill>
                  <a:srgbClr val="7030A0"/>
                </a:solidFill>
              </a:rPr>
              <a:t> румунська;</a:t>
            </a:r>
          </a:p>
          <a:p>
            <a:pPr>
              <a:buFontTx/>
              <a:buChar char="-"/>
            </a:pPr>
            <a:r>
              <a:rPr lang="uk-UA" b="1" dirty="0" smtClean="0">
                <a:solidFill>
                  <a:srgbClr val="7030A0"/>
                </a:solidFill>
              </a:rPr>
              <a:t> македонська. </a:t>
            </a:r>
            <a:endParaRPr lang="ru-RU" b="1" dirty="0" smtClean="0">
              <a:solidFill>
                <a:srgbClr val="7030A0"/>
              </a:solidFill>
            </a:endParaRPr>
          </a:p>
        </p:txBody>
      </p:sp>
      <p:pic>
        <p:nvPicPr>
          <p:cNvPr id="33797" name="Picture 5" descr="http://www.mamatyumen.ru/uploads/pages/pages-l33Dahhu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4357694"/>
            <a:ext cx="1809736" cy="13573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9" name="Picture 7" descr="http://4.bp.blogspot.com/-QayTzAbCdac/U8w_CXvzy4I/AAAAAAAAAGs/HmzI7C-RKHg/s1600/musaka-po-grechesk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929198"/>
            <a:ext cx="3000396" cy="1500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3801" name="Picture 9" descr="http://s1.afisha-eda.ru/Photos/140201143522-140206134334-p-O-musaka-s-teljatinoj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1882736"/>
            <a:ext cx="3575891" cy="27432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803" name="Picture 11" descr="http://grovit.cz/ZABAVNY_majka57/GIF/vlajky_sveta/Bulgaria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142852"/>
            <a:ext cx="1428760" cy="94297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1703</TotalTime>
  <Words>340</Words>
  <Application>Microsoft Office PowerPoint</Application>
  <PresentationFormat>Экран (4:3)</PresentationFormat>
  <Paragraphs>43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Ася</dc:creator>
  <cp:lastModifiedBy>Сергей Климчук</cp:lastModifiedBy>
  <cp:revision>131</cp:revision>
  <dcterms:created xsi:type="dcterms:W3CDTF">2015-10-13T17:15:16Z</dcterms:created>
  <dcterms:modified xsi:type="dcterms:W3CDTF">2022-09-28T19:12:55Z</dcterms:modified>
</cp:coreProperties>
</file>