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1"/>
  </p:sldMasterIdLst>
  <p:notesMasterIdLst>
    <p:notesMasterId r:id="rId42"/>
  </p:notesMasterIdLst>
  <p:sldIdLst>
    <p:sldId id="256" r:id="rId2"/>
    <p:sldId id="257" r:id="rId3"/>
    <p:sldId id="258" r:id="rId4"/>
    <p:sldId id="259" r:id="rId5"/>
    <p:sldId id="260" r:id="rId6"/>
    <p:sldId id="261" r:id="rId7"/>
    <p:sldId id="263" r:id="rId8"/>
    <p:sldId id="264"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3" r:id="rId38"/>
    <p:sldId id="294" r:id="rId39"/>
    <p:sldId id="295" r:id="rId40"/>
    <p:sldId id="292"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4C5F24-AE83-4C98-832B-D972679A46F6}" type="datetimeFigureOut">
              <a:rPr lang="uk-UA" smtClean="0"/>
              <a:t>02.05.2022</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99D94F-CBB8-4FCB-951E-30BB0D5FA1DF}" type="slidenum">
              <a:rPr lang="uk-UA" smtClean="0"/>
              <a:t>‹#›</a:t>
            </a:fld>
            <a:endParaRPr lang="uk-UA"/>
          </a:p>
        </p:txBody>
      </p:sp>
    </p:spTree>
    <p:extLst>
      <p:ext uri="{BB962C8B-B14F-4D97-AF65-F5344CB8AC3E}">
        <p14:creationId xmlns:p14="http://schemas.microsoft.com/office/powerpoint/2010/main" val="2178907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74607605-FA0B-4106-8241-DBC3D03965EB}" type="datetime1">
              <a:rPr lang="uk-UA" smtClean="0"/>
              <a:t>02.05.2022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89286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2F3102E0-A328-4F3D-93A9-48E4BD93DEF6}" type="datetime1">
              <a:rPr lang="uk-UA" smtClean="0"/>
              <a:t>02.05.2022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778534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7724BA8-E3D4-4EE6-8F73-0E125BBBAFFA}" type="datetime1">
              <a:rPr lang="uk-UA" smtClean="0"/>
              <a:t>02.05.2022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83904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DAC55F9-5334-44F3-84B4-19BBDD4F4565}" type="datetime1">
              <a:rPr lang="uk-UA" smtClean="0"/>
              <a:t>02.05.2022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6625139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CB141F8A-C043-4E79-A7F6-6E2119C21B9D}" type="datetime1">
              <a:rPr lang="uk-UA" smtClean="0"/>
              <a:t>02.05.2022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3665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8EF080D-C16A-435E-82BB-EEE5DBEE2706}" type="datetime1">
              <a:rPr lang="uk-UA" smtClean="0"/>
              <a:t>02.05.2022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9287066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5E0C65DC-36B3-4EC0-841B-0D26FE200F84}" type="datetime1">
              <a:rPr lang="uk-UA" smtClean="0"/>
              <a:t>02.05.2022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116513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8C6C9626-AF4F-4878-A680-3B30BA81C92C}" type="datetime1">
              <a:rPr lang="uk-UA" smtClean="0"/>
              <a:t>02.05.2022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584544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41BD0779-5D49-47B1-9F09-B4B7C2674ADD}" type="datetime1">
              <a:rPr lang="uk-UA" smtClean="0"/>
              <a:t>02.05.2022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510439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8EB5005C-DA81-4306-8A41-0C3EBD007CD6}" type="datetime1">
              <a:rPr lang="uk-UA" smtClean="0"/>
              <a:t>02.05.2022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610009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D57C1D4-718D-4A86-BB45-18B9DF7D1165}" type="datetime1">
              <a:rPr lang="uk-UA" smtClean="0"/>
              <a:t>02.05.2022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641535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8553374-58FA-4744-9639-92892AE0CFF7}" type="datetime1">
              <a:rPr lang="uk-UA" smtClean="0"/>
              <a:t>02.05.2022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2147749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F7FAF21E-8E72-473C-A6BA-7D8FB53CDF67}" type="datetime1">
              <a:rPr lang="uk-UA" smtClean="0"/>
              <a:t>02.05.2022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544431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FDE458-AE43-45B8-9492-E2B51028A468}" type="datetime1">
              <a:rPr lang="uk-UA" smtClean="0"/>
              <a:t>02.05.2022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375070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D6591B5-4543-4A4F-B91E-408D77F3B69C}" type="datetime1">
              <a:rPr lang="uk-UA" smtClean="0"/>
              <a:t>02.05.2022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Tree>
    <p:extLst>
      <p:ext uri="{BB962C8B-B14F-4D97-AF65-F5344CB8AC3E}">
        <p14:creationId xmlns:p14="http://schemas.microsoft.com/office/powerpoint/2010/main" val="1587900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6F5C6E1-4C75-4B7B-A450-D286F8B2876C}" type="slidenum">
              <a:rPr lang="uk-UA" smtClean="0"/>
              <a:t>‹#›</a:t>
            </a:fld>
            <a:endParaRPr lang="uk-UA"/>
          </a:p>
        </p:txBody>
      </p:sp>
      <p:sp>
        <p:nvSpPr>
          <p:cNvPr id="5" name="Date Placeholder 4"/>
          <p:cNvSpPr>
            <a:spLocks noGrp="1"/>
          </p:cNvSpPr>
          <p:nvPr>
            <p:ph type="dt" sz="half" idx="10"/>
          </p:nvPr>
        </p:nvSpPr>
        <p:spPr/>
        <p:txBody>
          <a:bodyPr/>
          <a:lstStyle/>
          <a:p>
            <a:fld id="{1043E4CA-1B41-4461-8C6C-5AEBAF0720BD}" type="datetime1">
              <a:rPr lang="uk-UA" smtClean="0"/>
              <a:t>02.05.2022</a:t>
            </a:fld>
            <a:endParaRPr lang="uk-UA"/>
          </a:p>
        </p:txBody>
      </p:sp>
    </p:spTree>
    <p:extLst>
      <p:ext uri="{BB962C8B-B14F-4D97-AF65-F5344CB8AC3E}">
        <p14:creationId xmlns:p14="http://schemas.microsoft.com/office/powerpoint/2010/main" val="361211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BEAE8A1-D485-45BF-A5E2-BEBAF852EBE6}" type="datetime1">
              <a:rPr lang="uk-UA" smtClean="0"/>
              <a:t>02.05.2022</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6F5C6E1-4C75-4B7B-A450-D286F8B2876C}" type="slidenum">
              <a:rPr lang="uk-UA" smtClean="0"/>
              <a:t>‹#›</a:t>
            </a:fld>
            <a:endParaRPr lang="uk-UA"/>
          </a:p>
        </p:txBody>
      </p:sp>
    </p:spTree>
    <p:extLst>
      <p:ext uri="{BB962C8B-B14F-4D97-AF65-F5344CB8AC3E}">
        <p14:creationId xmlns:p14="http://schemas.microsoft.com/office/powerpoint/2010/main" val="205371301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6A297C-A2E3-4A6C-80CA-7161C2FD1648}"/>
              </a:ext>
            </a:extLst>
          </p:cNvPr>
          <p:cNvSpPr>
            <a:spLocks noGrp="1"/>
          </p:cNvSpPr>
          <p:nvPr>
            <p:ph type="ctrTitle"/>
          </p:nvPr>
        </p:nvSpPr>
        <p:spPr>
          <a:xfrm>
            <a:off x="1272289" y="1248033"/>
            <a:ext cx="7766936" cy="3383571"/>
          </a:xfrm>
        </p:spPr>
        <p:txBody>
          <a:bodyPr/>
          <a:lstStyle/>
          <a:p>
            <a:r>
              <a:rPr lang="ru-RU" dirty="0"/>
              <a:t>ПІДПРИЄМНИЦТВО У СФЕРІ НАДАННЯ КОНСАЛТИНГОВИХ ПОСЛУГ</a:t>
            </a:r>
            <a:endParaRPr lang="uk-UA" dirty="0"/>
          </a:p>
        </p:txBody>
      </p:sp>
      <p:sp>
        <p:nvSpPr>
          <p:cNvPr id="3" name="Підзаголовок 2">
            <a:extLst>
              <a:ext uri="{FF2B5EF4-FFF2-40B4-BE49-F238E27FC236}">
                <a16:creationId xmlns:a16="http://schemas.microsoft.com/office/drawing/2014/main" id="{BDE72569-C9BB-4F90-A2AA-325CC6FC2BA3}"/>
              </a:ext>
            </a:extLst>
          </p:cNvPr>
          <p:cNvSpPr>
            <a:spLocks noGrp="1"/>
          </p:cNvSpPr>
          <p:nvPr>
            <p:ph type="subTitle" idx="1"/>
          </p:nvPr>
        </p:nvSpPr>
        <p:spPr>
          <a:xfrm>
            <a:off x="1593564" y="5298867"/>
            <a:ext cx="7766936" cy="409956"/>
          </a:xfrm>
        </p:spPr>
        <p:txBody>
          <a:bodyPr/>
          <a:lstStyle/>
          <a:p>
            <a:r>
              <a:rPr lang="uk-UA" dirty="0"/>
              <a:t>Лекція з навчальної дисципліни «Підприємництво та основи бізнесу»</a:t>
            </a:r>
          </a:p>
        </p:txBody>
      </p:sp>
    </p:spTree>
    <p:extLst>
      <p:ext uri="{BB962C8B-B14F-4D97-AF65-F5344CB8AC3E}">
        <p14:creationId xmlns:p14="http://schemas.microsoft.com/office/powerpoint/2010/main" val="3809482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8E87E0D-90BF-4F88-9373-66A23690041B}"/>
              </a:ext>
            </a:extLst>
          </p:cNvPr>
          <p:cNvSpPr txBox="1"/>
          <p:nvPr/>
        </p:nvSpPr>
        <p:spPr>
          <a:xfrm>
            <a:off x="1173893" y="2120378"/>
            <a:ext cx="8439664" cy="1754326"/>
          </a:xfrm>
          <a:prstGeom prst="rect">
            <a:avLst/>
          </a:prstGeom>
          <a:noFill/>
        </p:spPr>
        <p:txBody>
          <a:bodyPr wrap="square">
            <a:spAutoFit/>
          </a:bodyPr>
          <a:lstStyle/>
          <a:p>
            <a:r>
              <a:rPr lang="uk-UA" b="1" i="1" dirty="0"/>
              <a:t>Консалтинг щодо оптимізації споживчих якостей товарів і послуг. </a:t>
            </a:r>
            <a:r>
              <a:rPr lang="uk-UA" dirty="0"/>
              <a:t>Консалтингові послуги щодо оптимізації споживчих характеристик товарів і послуг пов'язані з їх тестуванням, дослідженням споживчих переваг, аналізом аналогічних досліджуваних товарів і послуг, а також їх замінників. Важливим напрямком їхньої роботи є виявлення чинників, що впливають на попит.</a:t>
            </a:r>
          </a:p>
        </p:txBody>
      </p:sp>
    </p:spTree>
    <p:extLst>
      <p:ext uri="{BB962C8B-B14F-4D97-AF65-F5344CB8AC3E}">
        <p14:creationId xmlns:p14="http://schemas.microsoft.com/office/powerpoint/2010/main" val="1260701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7BB3EE-9D48-4770-A972-69BE3B00E877}"/>
              </a:ext>
            </a:extLst>
          </p:cNvPr>
          <p:cNvSpPr txBox="1"/>
          <p:nvPr/>
        </p:nvSpPr>
        <p:spPr>
          <a:xfrm>
            <a:off x="1136821" y="1333139"/>
            <a:ext cx="9588843" cy="3693319"/>
          </a:xfrm>
          <a:prstGeom prst="rect">
            <a:avLst/>
          </a:prstGeom>
          <a:noFill/>
        </p:spPr>
        <p:txBody>
          <a:bodyPr wrap="square">
            <a:spAutoFit/>
          </a:bodyPr>
          <a:lstStyle/>
          <a:p>
            <a:r>
              <a:rPr lang="uk-UA" b="1" i="1" dirty="0"/>
              <a:t>Консалтинг щодо організації служби маркетингу на підприємстві, проведення маркетингових досліджень, реалізації маркетингових програм. </a:t>
            </a:r>
            <a:r>
              <a:rPr lang="uk-UA" dirty="0"/>
              <a:t>Програму маркетингових досліджень консалтингові фірми розробляють окремо для кожного підприємства після вивчення особливостей його бізнесу й аналізу проблем (експертиза ринкового становища; вивчення кон'юнктури ринку; дослідження конкуренції та основних конкурентів; вивчення споживачів; аналіз галузі, регіону). При цьому використовують масові, експертні, поштові, телефонні інтерв'ю, аналіз статистичних матеріалів та інші методи дослідження. Однією із найпоширеніших маркетингових послуг консалтингових фірм є планування і проведення рекламних акцій з метою стимулювання споживчого попиту, збільшення обсягів продажів, підвищення популярності торгової марки, товару і послуг. При цьому вони не тільки організовують і контролюють реалізацію рекламних акцій, а й аналізують їх результати, оцінюючи ефективність використовуваних методів і засобів.</a:t>
            </a:r>
          </a:p>
        </p:txBody>
      </p:sp>
    </p:spTree>
    <p:extLst>
      <p:ext uri="{BB962C8B-B14F-4D97-AF65-F5344CB8AC3E}">
        <p14:creationId xmlns:p14="http://schemas.microsoft.com/office/powerpoint/2010/main" val="3279413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5E82467-BAFF-4907-B451-30E16D39153C}"/>
              </a:ext>
            </a:extLst>
          </p:cNvPr>
          <p:cNvSpPr txBox="1"/>
          <p:nvPr/>
        </p:nvSpPr>
        <p:spPr>
          <a:xfrm>
            <a:off x="1556951" y="2281017"/>
            <a:ext cx="8130746" cy="1754326"/>
          </a:xfrm>
          <a:prstGeom prst="rect">
            <a:avLst/>
          </a:prstGeom>
          <a:noFill/>
        </p:spPr>
        <p:txBody>
          <a:bodyPr wrap="square">
            <a:spAutoFit/>
          </a:bodyPr>
          <a:lstStyle/>
          <a:p>
            <a:r>
              <a:rPr lang="uk-UA" b="1" i="1" dirty="0"/>
              <a:t>Консалтинг з юридичних питань.</a:t>
            </a:r>
            <a:r>
              <a:rPr lang="uk-UA" dirty="0"/>
              <a:t> Стосуються вони здебільшого таких питань: розроблення і створення установчих документів підприємств та організацій, їх реєстрація і внесення змін до них, ліквідація існуючих підприємств; одержання ліцензій на види діяльності підприємств, що потребують обов'язкового ліцензування; розроблення, формування, супровід, ревізія внутрішньої нормативної бази клієнта.</a:t>
            </a:r>
          </a:p>
        </p:txBody>
      </p:sp>
    </p:spTree>
    <p:extLst>
      <p:ext uri="{BB962C8B-B14F-4D97-AF65-F5344CB8AC3E}">
        <p14:creationId xmlns:p14="http://schemas.microsoft.com/office/powerpoint/2010/main" val="4114916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06A2849-960D-4C82-85B4-A52FC4AE74C5}"/>
              </a:ext>
            </a:extLst>
          </p:cNvPr>
          <p:cNvSpPr txBox="1"/>
          <p:nvPr/>
        </p:nvSpPr>
        <p:spPr>
          <a:xfrm>
            <a:off x="1544594" y="2075583"/>
            <a:ext cx="8575589" cy="2308324"/>
          </a:xfrm>
          <a:prstGeom prst="rect">
            <a:avLst/>
          </a:prstGeom>
          <a:noFill/>
        </p:spPr>
        <p:txBody>
          <a:bodyPr wrap="square">
            <a:spAutoFit/>
          </a:bodyPr>
          <a:lstStyle/>
          <a:p>
            <a:r>
              <a:rPr lang="uk-UA" b="1" i="1" dirty="0"/>
              <a:t>Інжиніринг. </a:t>
            </a:r>
            <a:r>
              <a:rPr lang="uk-UA" dirty="0"/>
              <a:t>Поняття «інжиніринг» запозичене з інженерної діяльності (від </a:t>
            </a:r>
            <a:r>
              <a:rPr lang="uk-UA" dirty="0" err="1"/>
              <a:t>англ</a:t>
            </a:r>
            <a:r>
              <a:rPr lang="uk-UA" dirty="0"/>
              <a:t>. е</a:t>
            </a:r>
            <a:r>
              <a:rPr lang="en-US" dirty="0" err="1"/>
              <a:t>ngineering</a:t>
            </a:r>
            <a:r>
              <a:rPr lang="en-US" dirty="0"/>
              <a:t> – </a:t>
            </a:r>
            <a:r>
              <a:rPr lang="uk-UA" dirty="0"/>
              <a:t>проектувати, винаходити, придумувати). Як вид консалтингових послуг – це інженерно-консультативні послуги зі спорудження об’єктів та їх експлуатації. Метою інжинірингу є отримання клієнтом найкращого результату від вкладання капіталу. Усю сукупність послуг інжинірингу можна поділити на дві групи: 1) послуги, пов’язані з підготовкою та розробкою бізнес-процесу; 2) послуги, пов’язані із забезпеченням ефективності бізнес-процесів.</a:t>
            </a:r>
          </a:p>
        </p:txBody>
      </p:sp>
    </p:spTree>
    <p:extLst>
      <p:ext uri="{BB962C8B-B14F-4D97-AF65-F5344CB8AC3E}">
        <p14:creationId xmlns:p14="http://schemas.microsoft.com/office/powerpoint/2010/main" val="2906388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095BDD-4407-4AD9-BDFE-CFC175216365}"/>
              </a:ext>
            </a:extLst>
          </p:cNvPr>
          <p:cNvSpPr txBox="1"/>
          <p:nvPr/>
        </p:nvSpPr>
        <p:spPr>
          <a:xfrm>
            <a:off x="1421027" y="2142517"/>
            <a:ext cx="8563232" cy="2031325"/>
          </a:xfrm>
          <a:prstGeom prst="rect">
            <a:avLst/>
          </a:prstGeom>
          <a:noFill/>
        </p:spPr>
        <p:txBody>
          <a:bodyPr wrap="square">
            <a:spAutoFit/>
          </a:bodyPr>
          <a:lstStyle/>
          <a:p>
            <a:r>
              <a:rPr lang="uk-UA" dirty="0"/>
              <a:t>Мета та завдання консалтингу розкриваються через його функції. Можна виділити наступні </a:t>
            </a:r>
            <a:r>
              <a:rPr lang="uk-UA" b="1" i="1" dirty="0"/>
              <a:t>основні функції, що виконує консалтинг</a:t>
            </a:r>
            <a:r>
              <a:rPr lang="uk-UA" dirty="0"/>
              <a:t>:</a:t>
            </a:r>
          </a:p>
          <a:p>
            <a:endParaRPr lang="uk-UA" dirty="0"/>
          </a:p>
          <a:p>
            <a:r>
              <a:rPr lang="uk-UA" b="1" i="1" dirty="0"/>
              <a:t>1. Інформаційна функція. </a:t>
            </a:r>
            <a:r>
              <a:rPr lang="uk-UA" dirty="0"/>
              <a:t>Надання в розпорядження суспільства, його навчальних та управлінських структур, підприємницьких, комерційних та інших організацій інформації про соціальні об’єкти, що цікавлять їх, особливості розвитку у сучасному суспільстві тощо;</a:t>
            </a:r>
          </a:p>
        </p:txBody>
      </p:sp>
    </p:spTree>
    <p:extLst>
      <p:ext uri="{BB962C8B-B14F-4D97-AF65-F5344CB8AC3E}">
        <p14:creationId xmlns:p14="http://schemas.microsoft.com/office/powerpoint/2010/main" val="2737515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DA0072E-4C66-47DD-BF84-BFC8D7F0A9F4}"/>
              </a:ext>
            </a:extLst>
          </p:cNvPr>
          <p:cNvSpPr txBox="1"/>
          <p:nvPr/>
        </p:nvSpPr>
        <p:spPr>
          <a:xfrm>
            <a:off x="1495167" y="1831383"/>
            <a:ext cx="8353167" cy="2585323"/>
          </a:xfrm>
          <a:prstGeom prst="rect">
            <a:avLst/>
          </a:prstGeom>
          <a:noFill/>
        </p:spPr>
        <p:txBody>
          <a:bodyPr wrap="square">
            <a:spAutoFit/>
          </a:bodyPr>
          <a:lstStyle/>
          <a:p>
            <a:r>
              <a:rPr lang="uk-UA" b="1" i="1" dirty="0"/>
              <a:t>2. Наукова або пізнавальна функція.</a:t>
            </a:r>
            <a:r>
              <a:rPr lang="uk-UA" dirty="0"/>
              <a:t> опосередковано допомагає глибше зрозуміти суть тих чи інших соціальних явищ, розкрити динаміку, тенденції і перспективи їх розвитку, вплив на соціально-економічні та громадські процеси в країні та світі. Ця функція пов’язана з поширенням наукових досягнень у сфері виробництва; з наданням своєчасної інформації про продукцію і конкурентоспроможність виробників; з проектуванням і впровадженням інформаційно-пошукових систем; здійсненням технічної підтримки комп’ютерних мереж, включаючи обчислювальні системи, локальні мережі, системи телекомунікації;</a:t>
            </a:r>
          </a:p>
        </p:txBody>
      </p:sp>
    </p:spTree>
    <p:extLst>
      <p:ext uri="{BB962C8B-B14F-4D97-AF65-F5344CB8AC3E}">
        <p14:creationId xmlns:p14="http://schemas.microsoft.com/office/powerpoint/2010/main" val="3084821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A321D9A-45AF-4529-A054-6DAD07E2E05C}"/>
              </a:ext>
            </a:extLst>
          </p:cNvPr>
          <p:cNvSpPr txBox="1"/>
          <p:nvPr/>
        </p:nvSpPr>
        <p:spPr>
          <a:xfrm>
            <a:off x="1112108" y="1588519"/>
            <a:ext cx="8513806" cy="2862322"/>
          </a:xfrm>
          <a:prstGeom prst="rect">
            <a:avLst/>
          </a:prstGeom>
          <a:noFill/>
        </p:spPr>
        <p:txBody>
          <a:bodyPr wrap="square">
            <a:spAutoFit/>
          </a:bodyPr>
          <a:lstStyle/>
          <a:p>
            <a:r>
              <a:rPr lang="uk-UA" b="1" i="1" dirty="0"/>
              <a:t>3. Дослідницька або діагностична функція.</a:t>
            </a:r>
            <a:r>
              <a:rPr lang="uk-UA" dirty="0"/>
              <a:t> Дозволяє встановити і вивчити ознаки, що характеризують стан соціальних об’єктів, у тому числі ознаки соціальної напруженості, екстремальних ситуацій, конфліктів, що сприяє своєчасному ухваленню управлінських рішень, що сприяють підтримці соціальної системи в динамічному й стійкому стані. Ця функція пов’язана із проведенням комплексних аналітичних досліджень у галузі виробництва високотехнологічної продукції і засобів телекомунікації, з виявленням чинників, тенденцій та закономірностей, які мають вирішальний вплив на результати роботи суб’єктів господарювання в умовах інформатизації суспільства;</a:t>
            </a:r>
          </a:p>
        </p:txBody>
      </p:sp>
    </p:spTree>
    <p:extLst>
      <p:ext uri="{BB962C8B-B14F-4D97-AF65-F5344CB8AC3E}">
        <p14:creationId xmlns:p14="http://schemas.microsoft.com/office/powerpoint/2010/main" val="40765084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D8E281C-039D-4BB5-A093-A781BC8B3DC6}"/>
              </a:ext>
            </a:extLst>
          </p:cNvPr>
          <p:cNvSpPr txBox="1"/>
          <p:nvPr/>
        </p:nvSpPr>
        <p:spPr>
          <a:xfrm>
            <a:off x="1260388" y="2419516"/>
            <a:ext cx="8835081" cy="1477328"/>
          </a:xfrm>
          <a:prstGeom prst="rect">
            <a:avLst/>
          </a:prstGeom>
          <a:noFill/>
        </p:spPr>
        <p:txBody>
          <a:bodyPr wrap="square">
            <a:spAutoFit/>
          </a:bodyPr>
          <a:lstStyle/>
          <a:p>
            <a:r>
              <a:rPr lang="uk-UA" b="1" i="1" dirty="0"/>
              <a:t>4. Посередницька функція. </a:t>
            </a:r>
            <a:r>
              <a:rPr lang="uk-UA" dirty="0"/>
              <a:t>Полягає в наданні допомоги у виборі правильної стратегії в галузі інформаційних технологій, підборі ділових партнерів як всередині, так і за її межами. Ця функція пов’язана з виявленням найбільш перспективних об’єктів співпраці для здійснення прямих інвестицій, спільних дій у галузі виробництва та збуту продукції;</a:t>
            </a:r>
          </a:p>
        </p:txBody>
      </p:sp>
    </p:spTree>
    <p:extLst>
      <p:ext uri="{BB962C8B-B14F-4D97-AF65-F5344CB8AC3E}">
        <p14:creationId xmlns:p14="http://schemas.microsoft.com/office/powerpoint/2010/main" val="1732358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FD311B-623D-4884-8FA2-D65471444C4D}"/>
              </a:ext>
            </a:extLst>
          </p:cNvPr>
          <p:cNvSpPr txBox="1"/>
          <p:nvPr/>
        </p:nvSpPr>
        <p:spPr>
          <a:xfrm>
            <a:off x="1791730" y="2161736"/>
            <a:ext cx="8377881" cy="1477328"/>
          </a:xfrm>
          <a:prstGeom prst="rect">
            <a:avLst/>
          </a:prstGeom>
          <a:noFill/>
        </p:spPr>
        <p:txBody>
          <a:bodyPr wrap="square">
            <a:spAutoFit/>
          </a:bodyPr>
          <a:lstStyle/>
          <a:p>
            <a:r>
              <a:rPr lang="uk-UA" b="1" i="1" dirty="0"/>
              <a:t>5. Освітня функція. </a:t>
            </a:r>
            <a:r>
              <a:rPr lang="uk-UA" dirty="0"/>
              <a:t>Ця функція пов’язана з організацією і проведенням семінарів для працівників замовника з ефективності використання ІТ у відповідній галузі, підвищенням кваліфікації керівників; розвитком нових навичок управління шляхом навчання керівників без відриву від роботи у рамках інформаційного проекту;</a:t>
            </a:r>
          </a:p>
        </p:txBody>
      </p:sp>
    </p:spTree>
    <p:extLst>
      <p:ext uri="{BB962C8B-B14F-4D97-AF65-F5344CB8AC3E}">
        <p14:creationId xmlns:p14="http://schemas.microsoft.com/office/powerpoint/2010/main" val="30150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0828691-A778-4F87-BE17-5BFA0E7974DF}"/>
              </a:ext>
            </a:extLst>
          </p:cNvPr>
          <p:cNvSpPr txBox="1"/>
          <p:nvPr/>
        </p:nvSpPr>
        <p:spPr>
          <a:xfrm>
            <a:off x="1359243" y="1120676"/>
            <a:ext cx="8826843" cy="2308324"/>
          </a:xfrm>
          <a:prstGeom prst="rect">
            <a:avLst/>
          </a:prstGeom>
          <a:noFill/>
        </p:spPr>
        <p:txBody>
          <a:bodyPr wrap="square">
            <a:spAutoFit/>
          </a:bodyPr>
          <a:lstStyle/>
          <a:p>
            <a:pPr algn="ctr"/>
            <a:r>
              <a:rPr lang="ru-RU" b="1" i="1" dirty="0"/>
              <a:t>2. </a:t>
            </a:r>
            <a:r>
              <a:rPr lang="ru-RU" b="1" i="1" dirty="0" err="1"/>
              <a:t>Суб’єкти</a:t>
            </a:r>
            <a:r>
              <a:rPr lang="ru-RU" b="1" i="1" dirty="0"/>
              <a:t> </a:t>
            </a:r>
            <a:r>
              <a:rPr lang="ru-RU" b="1" i="1" dirty="0" err="1"/>
              <a:t>підприємництва</a:t>
            </a:r>
            <a:r>
              <a:rPr lang="ru-RU" b="1" i="1" dirty="0"/>
              <a:t> у </a:t>
            </a:r>
            <a:r>
              <a:rPr lang="ru-RU" b="1" i="1" dirty="0" err="1"/>
              <a:t>сфері</a:t>
            </a:r>
            <a:r>
              <a:rPr lang="ru-RU" b="1" i="1" dirty="0"/>
              <a:t> </a:t>
            </a:r>
            <a:r>
              <a:rPr lang="ru-RU" b="1" i="1" dirty="0" err="1"/>
              <a:t>надання</a:t>
            </a:r>
            <a:r>
              <a:rPr lang="ru-RU" b="1" i="1" dirty="0"/>
              <a:t> </a:t>
            </a:r>
            <a:r>
              <a:rPr lang="ru-RU" b="1" i="1" dirty="0" err="1"/>
              <a:t>консалтингових</a:t>
            </a:r>
            <a:r>
              <a:rPr lang="ru-RU" b="1" i="1" dirty="0"/>
              <a:t> </a:t>
            </a:r>
            <a:r>
              <a:rPr lang="ru-RU" b="1" i="1" dirty="0" err="1"/>
              <a:t>послуг</a:t>
            </a:r>
            <a:endParaRPr lang="ru-RU" b="1" i="1" dirty="0"/>
          </a:p>
          <a:p>
            <a:endParaRPr lang="ru-RU" dirty="0"/>
          </a:p>
          <a:p>
            <a:r>
              <a:rPr lang="uk-UA" dirty="0"/>
              <a:t>Сьогодні перемогу в конкурентній боротьбі важко забезпечити тільки матеріальними ресурсами компанії. Основу її стратегічних конкурентних переваг формують, передусім, нематеріальні активи, інтелектуальна складова підприємництва. Тому залучення такого інтелектуального ресурсу, як консалтинг, стає об’єктивною необхідністю для забезпечення довгострокового стратегічного розвитку сучасної компанії.</a:t>
            </a:r>
          </a:p>
        </p:txBody>
      </p:sp>
    </p:spTree>
    <p:extLst>
      <p:ext uri="{BB962C8B-B14F-4D97-AF65-F5344CB8AC3E}">
        <p14:creationId xmlns:p14="http://schemas.microsoft.com/office/powerpoint/2010/main" val="250248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D0397B7-F921-49F8-B6F7-E77F91882561}"/>
              </a:ext>
            </a:extLst>
          </p:cNvPr>
          <p:cNvSpPr txBox="1"/>
          <p:nvPr/>
        </p:nvSpPr>
        <p:spPr>
          <a:xfrm>
            <a:off x="1507524" y="2016892"/>
            <a:ext cx="8872152" cy="1477328"/>
          </a:xfrm>
          <a:prstGeom prst="rect">
            <a:avLst/>
          </a:prstGeom>
          <a:noFill/>
        </p:spPr>
        <p:txBody>
          <a:bodyPr wrap="square">
            <a:spAutoFit/>
          </a:bodyPr>
          <a:lstStyle/>
          <a:p>
            <a:pPr algn="ctr"/>
            <a:r>
              <a:rPr lang="uk-UA" dirty="0"/>
              <a:t>ПЛАН</a:t>
            </a:r>
          </a:p>
          <a:p>
            <a:endParaRPr lang="uk-UA" dirty="0"/>
          </a:p>
          <a:p>
            <a:r>
              <a:rPr lang="uk-UA" dirty="0"/>
              <a:t>1. Сутність та види консалтингових послуг</a:t>
            </a:r>
          </a:p>
          <a:p>
            <a:r>
              <a:rPr lang="uk-UA" dirty="0"/>
              <a:t>2. Суб’єкти підприємництва у сфері надання консалтингових послуг</a:t>
            </a:r>
          </a:p>
          <a:p>
            <a:r>
              <a:rPr lang="uk-UA" dirty="0"/>
              <a:t>3. Організація підприємницької діяльності у сфері консалтингу</a:t>
            </a:r>
          </a:p>
        </p:txBody>
      </p:sp>
    </p:spTree>
    <p:extLst>
      <p:ext uri="{BB962C8B-B14F-4D97-AF65-F5344CB8AC3E}">
        <p14:creationId xmlns:p14="http://schemas.microsoft.com/office/powerpoint/2010/main" val="20798131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26F7750-18E1-4670-9B13-40F4E4E2B681}"/>
              </a:ext>
            </a:extLst>
          </p:cNvPr>
          <p:cNvSpPr txBox="1"/>
          <p:nvPr/>
        </p:nvSpPr>
        <p:spPr>
          <a:xfrm>
            <a:off x="1248031" y="1610657"/>
            <a:ext cx="9057504" cy="2862322"/>
          </a:xfrm>
          <a:prstGeom prst="rect">
            <a:avLst/>
          </a:prstGeom>
          <a:noFill/>
        </p:spPr>
        <p:txBody>
          <a:bodyPr wrap="square">
            <a:spAutoFit/>
          </a:bodyPr>
          <a:lstStyle/>
          <a:p>
            <a:r>
              <a:rPr lang="uk-UA" dirty="0"/>
              <a:t>До найважливіших причин стрімкого розвитку консультування та зростання попиту на консалтингові послуги на світовому ринку відносять наступні:</a:t>
            </a:r>
          </a:p>
          <a:p>
            <a:pPr marL="285750" indent="-285750">
              <a:buFont typeface="Wingdings" panose="05000000000000000000" pitchFamily="2" charset="2"/>
              <a:buChar char="v"/>
            </a:pPr>
            <a:r>
              <a:rPr lang="uk-UA" dirty="0"/>
              <a:t>загальну тенденцію глобалізації бізнесу, яка однаково сприяє попиту на консалтингові послуги і серед транснаціональних корпорацій, що захоплюють нові ринки, і серед щойно створених компаній, які сподіваються позиціонуватися на світовому ринку;</a:t>
            </a:r>
          </a:p>
          <a:p>
            <a:pPr marL="285750" indent="-285750">
              <a:buFont typeface="Wingdings" panose="05000000000000000000" pitchFamily="2" charset="2"/>
              <a:buChar char="v"/>
            </a:pPr>
            <a:r>
              <a:rPr lang="uk-UA" dirty="0"/>
              <a:t>можливість використання ідей і таланту консультанта в якості конкурентної переваги в ринковій боротьбі;</a:t>
            </a:r>
          </a:p>
          <a:p>
            <a:pPr marL="285750" indent="-285750">
              <a:buFont typeface="Wingdings" panose="05000000000000000000" pitchFamily="2" charset="2"/>
              <a:buChar char="v"/>
            </a:pPr>
            <a:r>
              <a:rPr lang="uk-UA" dirty="0"/>
              <a:t>необхідність впровадження інформаційних технологій, які дозволяють значною мірою підвищити продуктивність компанії </a:t>
            </a:r>
          </a:p>
        </p:txBody>
      </p:sp>
    </p:spTree>
    <p:extLst>
      <p:ext uri="{BB962C8B-B14F-4D97-AF65-F5344CB8AC3E}">
        <p14:creationId xmlns:p14="http://schemas.microsoft.com/office/powerpoint/2010/main" val="1450744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8F5D16C-B7B7-4E65-AFC3-0DCBBEC32F55}"/>
              </a:ext>
            </a:extLst>
          </p:cNvPr>
          <p:cNvSpPr txBox="1"/>
          <p:nvPr/>
        </p:nvSpPr>
        <p:spPr>
          <a:xfrm>
            <a:off x="1445741" y="1173021"/>
            <a:ext cx="8625016" cy="3416320"/>
          </a:xfrm>
          <a:prstGeom prst="rect">
            <a:avLst/>
          </a:prstGeom>
          <a:noFill/>
        </p:spPr>
        <p:txBody>
          <a:bodyPr wrap="square">
            <a:spAutoFit/>
          </a:bodyPr>
          <a:lstStyle/>
          <a:p>
            <a:r>
              <a:rPr lang="uk-UA" dirty="0"/>
              <a:t>Сьогодні основними постачальниками консалтингових послуг в Україні є:</a:t>
            </a:r>
          </a:p>
          <a:p>
            <a:pPr marL="285750" indent="-285750">
              <a:buFont typeface="Wingdings" panose="05000000000000000000" pitchFamily="2" charset="2"/>
              <a:buChar char="v"/>
            </a:pPr>
            <a:r>
              <a:rPr lang="uk-UA" dirty="0"/>
              <a:t>філіали великих іноземних компаній, що обслуговують державні структури з питань оподаткування, бюджетного регулювання, вдосконалення нормативно-правової бази;</a:t>
            </a:r>
          </a:p>
          <a:p>
            <a:pPr marL="285750" indent="-285750">
              <a:buFont typeface="Wingdings" panose="05000000000000000000" pitchFamily="2" charset="2"/>
              <a:buChar char="v"/>
            </a:pPr>
            <a:r>
              <a:rPr lang="uk-UA" dirty="0"/>
              <a:t>представництва іноземних консалтингових фірм, які працюють з приватним сектором;</a:t>
            </a:r>
          </a:p>
          <a:p>
            <a:pPr marL="285750" indent="-285750">
              <a:buFont typeface="Wingdings" panose="05000000000000000000" pitchFamily="2" charset="2"/>
              <a:buChar char="v"/>
            </a:pPr>
            <a:r>
              <a:rPr lang="uk-UA" dirty="0"/>
              <a:t>іноземні консалтингові фірми, що працюють за програмами донорських організацій та надають технічну допомогу з консалтингу в пріоритетних галузях народного господарства;</a:t>
            </a:r>
          </a:p>
          <a:p>
            <a:pPr marL="285750" indent="-285750">
              <a:buFont typeface="Wingdings" panose="05000000000000000000" pitchFamily="2" charset="2"/>
              <a:buChar char="v"/>
            </a:pPr>
            <a:r>
              <a:rPr lang="uk-UA" dirty="0"/>
              <a:t>вітчизняні консалтингові компанії, які спеціалізуються на приватизації та антикризовому управлінні компаніями;</a:t>
            </a:r>
          </a:p>
          <a:p>
            <a:pPr marL="285750" indent="-285750">
              <a:buFont typeface="Wingdings" panose="05000000000000000000" pitchFamily="2" charset="2"/>
              <a:buChar char="v"/>
            </a:pPr>
            <a:r>
              <a:rPr lang="uk-UA" dirty="0"/>
              <a:t>інші консалтингові фірми.</a:t>
            </a:r>
          </a:p>
        </p:txBody>
      </p:sp>
    </p:spTree>
    <p:extLst>
      <p:ext uri="{BB962C8B-B14F-4D97-AF65-F5344CB8AC3E}">
        <p14:creationId xmlns:p14="http://schemas.microsoft.com/office/powerpoint/2010/main" val="1940617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6EA6560-4902-49F1-8735-523B79A5A209}"/>
              </a:ext>
            </a:extLst>
          </p:cNvPr>
          <p:cNvSpPr txBox="1"/>
          <p:nvPr/>
        </p:nvSpPr>
        <p:spPr>
          <a:xfrm>
            <a:off x="1309816" y="1291438"/>
            <a:ext cx="8699157" cy="3970318"/>
          </a:xfrm>
          <a:prstGeom prst="rect">
            <a:avLst/>
          </a:prstGeom>
          <a:noFill/>
        </p:spPr>
        <p:txBody>
          <a:bodyPr wrap="square">
            <a:spAutoFit/>
          </a:bodyPr>
          <a:lstStyle/>
          <a:p>
            <a:r>
              <a:rPr lang="uk-UA" dirty="0"/>
              <a:t>Водночас, достовірно оцінити розмір консалтингового сектору та його частку в економіці України досить складно. Це зумовлено наступними причинами:</a:t>
            </a:r>
          </a:p>
          <a:p>
            <a:endParaRPr lang="uk-UA" dirty="0"/>
          </a:p>
          <a:p>
            <a:pPr marL="285750" indent="-285750">
              <a:buFont typeface="Wingdings" panose="05000000000000000000" pitchFamily="2" charset="2"/>
              <a:buChar char="v"/>
            </a:pPr>
            <a:r>
              <a:rPr lang="uk-UA" dirty="0"/>
              <a:t>по-перше, відсутністю виділення консалтингу як окремого виду діяльності, регламентованих Державним класифікатором видів економічної діяльності в Україні, що не дає можливості вести статистичну звітність підприємств за цим напрямом діяльності;</a:t>
            </a:r>
          </a:p>
          <a:p>
            <a:pPr marL="285750" indent="-285750">
              <a:buFont typeface="Wingdings" panose="05000000000000000000" pitchFamily="2" charset="2"/>
              <a:buChar char="v"/>
            </a:pPr>
            <a:r>
              <a:rPr lang="uk-UA" dirty="0"/>
              <a:t>по-друге, складністю визначення структури та напрямів співпраці українських підприємств з консультантами, що зумовлює відсутність потрібних форм регламентації відповідних витрат у фінансовій звітності компаній;</a:t>
            </a:r>
          </a:p>
          <a:p>
            <a:pPr marL="285750" indent="-285750">
              <a:buFont typeface="Wingdings" panose="05000000000000000000" pitchFamily="2" charset="2"/>
              <a:buChar char="v"/>
            </a:pPr>
            <a:r>
              <a:rPr lang="uk-UA" dirty="0"/>
              <a:t>по-третє, значним рівнем </a:t>
            </a:r>
            <a:r>
              <a:rPr lang="uk-UA" dirty="0" err="1"/>
              <a:t>тінізації</a:t>
            </a:r>
            <a:r>
              <a:rPr lang="uk-UA" dirty="0"/>
              <a:t> вітчизняної економіки, що зумовлює значні похибки у статистичних показниках доходів окремих компаній, секторів економіки та країни загалом.</a:t>
            </a:r>
          </a:p>
        </p:txBody>
      </p:sp>
    </p:spTree>
    <p:extLst>
      <p:ext uri="{BB962C8B-B14F-4D97-AF65-F5344CB8AC3E}">
        <p14:creationId xmlns:p14="http://schemas.microsoft.com/office/powerpoint/2010/main" val="405694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361D9AB-55AD-4767-AF81-63C3FF49E51F}"/>
              </a:ext>
            </a:extLst>
          </p:cNvPr>
          <p:cNvSpPr txBox="1"/>
          <p:nvPr/>
        </p:nvSpPr>
        <p:spPr>
          <a:xfrm>
            <a:off x="1029730" y="687494"/>
            <a:ext cx="10132540" cy="4801314"/>
          </a:xfrm>
          <a:prstGeom prst="rect">
            <a:avLst/>
          </a:prstGeom>
          <a:noFill/>
        </p:spPr>
        <p:txBody>
          <a:bodyPr wrap="square">
            <a:spAutoFit/>
          </a:bodyPr>
          <a:lstStyle/>
          <a:p>
            <a:r>
              <a:rPr lang="uk-UA" dirty="0"/>
              <a:t>Різновид клієнтів, послуг, підходів – причина різноманітності типів консультаційних організацій. В Україні можна виділити:</a:t>
            </a:r>
          </a:p>
          <a:p>
            <a:pPr marL="285750" indent="-285750">
              <a:buFont typeface="Wingdings" panose="05000000000000000000" pitchFamily="2" charset="2"/>
              <a:buChar char="v"/>
            </a:pPr>
            <a:r>
              <a:rPr lang="uk-UA" dirty="0"/>
              <a:t>великі багатофункціональні зарубіжні консультаційні фірми. Як правило , в Україні вони представлені філіалами. Для роботи на українському ринку деякі з них залучають українських спеціалістів, щоб краще орієнтуватися у специфіці місцевих умов господарювання, особливостях національного законодавства;</a:t>
            </a:r>
          </a:p>
          <a:p>
            <a:pPr marL="285750" indent="-285750">
              <a:buFont typeface="Wingdings" panose="05000000000000000000" pitchFamily="2" charset="2"/>
              <a:buChar char="v"/>
            </a:pPr>
            <a:r>
              <a:rPr lang="uk-UA" dirty="0"/>
              <a:t>дрібні та середні консультаційні фірми;</a:t>
            </a:r>
          </a:p>
          <a:p>
            <a:pPr marL="285750" indent="-285750">
              <a:buFont typeface="Wingdings" panose="05000000000000000000" pitchFamily="2" charset="2"/>
              <a:buChar char="v"/>
            </a:pPr>
            <a:r>
              <a:rPr lang="uk-UA" dirty="0"/>
              <a:t>консультативні підрозділи (відділи) закладів, що займаються питаннями галузевої ефективності, підвищенням кваліфікації керівних кадрів, удосконаленням системи управління організаціями;</a:t>
            </a:r>
          </a:p>
          <a:p>
            <a:pPr marL="285750" indent="-285750">
              <a:buFont typeface="Wingdings" panose="05000000000000000000" pitchFamily="2" charset="2"/>
              <a:buChar char="v"/>
            </a:pPr>
            <a:r>
              <a:rPr lang="uk-UA" dirty="0"/>
              <a:t>консультанти-індивідуали. Це можуть бути універсали з широким досвідом в області управління або спеціалісти , які працюють у вузькій технічній сфері;</a:t>
            </a:r>
          </a:p>
          <a:p>
            <a:pPr marL="285750" indent="-285750">
              <a:buFont typeface="Wingdings" panose="05000000000000000000" pitchFamily="2" charset="2"/>
              <a:buChar char="v"/>
            </a:pPr>
            <a:r>
              <a:rPr lang="uk-UA" dirty="0"/>
              <a:t>консультуючі професори. Існує певна категорія спеціалістів, для яких консультування не є єдиним джерелом заробітку. Це професори, інструктори, наукові працівники , основне заняття яких не консультування, але вони можуть періодично ним займатися. Вони можуть працювати за сумісництвом, брати участь у виконанні проекту або надавати поради з конкретного питання, у якому добре орієнтуються.</a:t>
            </a:r>
          </a:p>
        </p:txBody>
      </p:sp>
    </p:spTree>
    <p:extLst>
      <p:ext uri="{BB962C8B-B14F-4D97-AF65-F5344CB8AC3E}">
        <p14:creationId xmlns:p14="http://schemas.microsoft.com/office/powerpoint/2010/main" val="10140758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2E2528-FE79-4045-87E1-34991015722A}"/>
              </a:ext>
            </a:extLst>
          </p:cNvPr>
          <p:cNvSpPr txBox="1"/>
          <p:nvPr/>
        </p:nvSpPr>
        <p:spPr>
          <a:xfrm>
            <a:off x="852616" y="1588519"/>
            <a:ext cx="9106930" cy="2585323"/>
          </a:xfrm>
          <a:prstGeom prst="rect">
            <a:avLst/>
          </a:prstGeom>
          <a:noFill/>
        </p:spPr>
        <p:txBody>
          <a:bodyPr wrap="square">
            <a:spAutoFit/>
          </a:bodyPr>
          <a:lstStyle/>
          <a:p>
            <a:r>
              <a:rPr lang="uk-UA" dirty="0"/>
              <a:t>Існує також й </a:t>
            </a:r>
            <a:r>
              <a:rPr lang="uk-UA" b="1" i="1" dirty="0"/>
              <a:t>нетрадиційний спосіб надання послуг з консультування</a:t>
            </a:r>
            <a:r>
              <a:rPr lang="uk-UA" dirty="0"/>
              <a:t>. </a:t>
            </a:r>
          </a:p>
          <a:p>
            <a:r>
              <a:rPr lang="uk-UA" dirty="0"/>
              <a:t>Так, для окремих організацій консультування не є основною функцією, а розглядається як вигідне доповнення до інших видів діяльності. </a:t>
            </a:r>
          </a:p>
          <a:p>
            <a:r>
              <a:rPr lang="uk-UA" dirty="0"/>
              <a:t>До таких організацій відносяться: постачальники і продавці комп’ютерної техніки та засобів зв’язку; організації, що працюють з програмним забезпеченням; комерційні банки, страхові компанії, біржі; постачальники обладнання та виконавці проектів у сфері будівництва, енергетики, транспорту; інші організації, що перетворили свої внутрішні підрозділи у зовнішні консультаційні служби. Основна мета – додаткові прибутки.</a:t>
            </a:r>
          </a:p>
        </p:txBody>
      </p:sp>
    </p:spTree>
    <p:extLst>
      <p:ext uri="{BB962C8B-B14F-4D97-AF65-F5344CB8AC3E}">
        <p14:creationId xmlns:p14="http://schemas.microsoft.com/office/powerpoint/2010/main" val="1222302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120932F-795A-4E35-82E8-F9AB39D038D9}"/>
              </a:ext>
            </a:extLst>
          </p:cNvPr>
          <p:cNvSpPr txBox="1"/>
          <p:nvPr/>
        </p:nvSpPr>
        <p:spPr>
          <a:xfrm>
            <a:off x="1208675" y="751873"/>
            <a:ext cx="8479023" cy="4524315"/>
          </a:xfrm>
          <a:prstGeom prst="rect">
            <a:avLst/>
          </a:prstGeom>
          <a:noFill/>
        </p:spPr>
        <p:txBody>
          <a:bodyPr wrap="square">
            <a:spAutoFit/>
          </a:bodyPr>
          <a:lstStyle/>
          <a:p>
            <a:pPr algn="ctr"/>
            <a:r>
              <a:rPr lang="uk-UA" b="1" dirty="0"/>
              <a:t>3. Організація підприємницької діяльності у сфері консалтингу</a:t>
            </a:r>
          </a:p>
          <a:p>
            <a:pPr algn="ctr"/>
            <a:endParaRPr lang="uk-UA" b="1" dirty="0"/>
          </a:p>
          <a:p>
            <a:r>
              <a:rPr lang="uk-UA" b="1" dirty="0"/>
              <a:t>До послуг консалтингових компаній доцільно звертатися у ситуаціях, коли необхідно:</a:t>
            </a:r>
          </a:p>
          <a:p>
            <a:pPr marL="285750" indent="-285750">
              <a:buFont typeface="Wingdings" panose="05000000000000000000" pitchFamily="2" charset="2"/>
              <a:buChar char="v"/>
            </a:pPr>
            <a:r>
              <a:rPr lang="uk-UA" b="1" dirty="0"/>
              <a:t>необхідно розробити пакети організаційної та нормативної документації (статут, установчий договір, проект страхового полісу, будь-який вид цивільно-правового договору та ін.);</a:t>
            </a:r>
          </a:p>
          <a:p>
            <a:pPr marL="285750" indent="-285750">
              <a:buFont typeface="Wingdings" panose="05000000000000000000" pitchFamily="2" charset="2"/>
              <a:buChar char="v"/>
            </a:pPr>
            <a:r>
              <a:rPr lang="uk-UA" b="1" dirty="0"/>
              <a:t>необхідно обґрунтувати вибір організаційно-правової форми підприємства для нового виду підприємницької діяльності;</a:t>
            </a:r>
          </a:p>
          <a:p>
            <a:pPr marL="285750" indent="-285750">
              <a:buFont typeface="Wingdings" panose="05000000000000000000" pitchFamily="2" charset="2"/>
              <a:buChar char="v"/>
            </a:pPr>
            <a:r>
              <a:rPr lang="uk-UA" b="1" dirty="0"/>
              <a:t>власник підприємства хоче підвищити ефективність вже стабільно працюючого бізнесу для збільшення частки ринку, рентабельності тощо;</a:t>
            </a:r>
          </a:p>
          <a:p>
            <a:pPr marL="285750" indent="-285750">
              <a:buFont typeface="Wingdings" panose="05000000000000000000" pitchFamily="2" charset="2"/>
              <a:buChar char="v"/>
            </a:pPr>
            <a:r>
              <a:rPr lang="uk-UA" b="1" dirty="0"/>
              <a:t>необхідна методична та експертна допомога менеджерам і спеціалістам підприємства;</a:t>
            </a:r>
          </a:p>
          <a:p>
            <a:pPr marL="285750" indent="-285750">
              <a:buFont typeface="Wingdings" panose="05000000000000000000" pitchFamily="2" charset="2"/>
              <a:buChar char="v"/>
            </a:pPr>
            <a:r>
              <a:rPr lang="uk-UA" b="1" dirty="0"/>
              <a:t>на підприємстві є складні проблеми, які не можливо вирішити внутрішніми силами;</a:t>
            </a:r>
          </a:p>
        </p:txBody>
      </p:sp>
    </p:spTree>
    <p:extLst>
      <p:ext uri="{BB962C8B-B14F-4D97-AF65-F5344CB8AC3E}">
        <p14:creationId xmlns:p14="http://schemas.microsoft.com/office/powerpoint/2010/main" val="18074043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A44340-32A2-485A-9462-4E7D52291A13}"/>
              </a:ext>
            </a:extLst>
          </p:cNvPr>
          <p:cNvSpPr txBox="1"/>
          <p:nvPr/>
        </p:nvSpPr>
        <p:spPr>
          <a:xfrm>
            <a:off x="1458096" y="1812570"/>
            <a:ext cx="8402596" cy="2585323"/>
          </a:xfrm>
          <a:prstGeom prst="rect">
            <a:avLst/>
          </a:prstGeom>
          <a:noFill/>
        </p:spPr>
        <p:txBody>
          <a:bodyPr wrap="square">
            <a:spAutoFit/>
          </a:bodyPr>
          <a:lstStyle/>
          <a:p>
            <a:pPr marL="285750" indent="-285750">
              <a:buFont typeface="Wingdings" panose="05000000000000000000" pitchFamily="2" charset="2"/>
              <a:buChar char="v"/>
            </a:pPr>
            <a:r>
              <a:rPr lang="uk-UA" dirty="0"/>
              <a:t>підприємству необхідно реалізувати один конкретний проект (впровадження системи управлінського обліку, удосконалення системи інформаційних потоків, оптимізувати бізнес-процеси тощо);</a:t>
            </a:r>
          </a:p>
          <a:p>
            <a:pPr marL="285750" indent="-285750">
              <a:buFont typeface="Wingdings" panose="05000000000000000000" pitchFamily="2" charset="2"/>
              <a:buChar char="v"/>
            </a:pPr>
            <a:r>
              <a:rPr lang="uk-UA" dirty="0"/>
              <a:t>власнику підприємства необхідна група спеціалістів для обговорення нових рішень, розробки рішень і експертизи незвичайних ідей;</a:t>
            </a:r>
          </a:p>
          <a:p>
            <a:pPr marL="285750" indent="-285750">
              <a:buFont typeface="Wingdings" panose="05000000000000000000" pitchFamily="2" charset="2"/>
              <a:buChar char="v"/>
            </a:pPr>
            <a:r>
              <a:rPr lang="uk-UA" dirty="0"/>
              <a:t>отримати довідкову, аналітичну, правову інформацію з різних аспектів господарської діяльності;</a:t>
            </a:r>
          </a:p>
          <a:p>
            <a:pPr marL="285750" indent="-285750">
              <a:buFont typeface="Wingdings" panose="05000000000000000000" pitchFamily="2" charset="2"/>
              <a:buChar char="v"/>
            </a:pPr>
            <a:r>
              <a:rPr lang="uk-UA" dirty="0"/>
              <a:t>знайти надійних партнерів до спільної діяльності або постачальників;</a:t>
            </a:r>
          </a:p>
          <a:p>
            <a:pPr marL="285750" indent="-285750">
              <a:buFont typeface="Wingdings" panose="05000000000000000000" pitchFamily="2" charset="2"/>
              <a:buChar char="v"/>
            </a:pPr>
            <a:r>
              <a:rPr lang="uk-UA" dirty="0"/>
              <a:t>оцінити зовнішньоекономічний потенціал підприємства.</a:t>
            </a:r>
          </a:p>
        </p:txBody>
      </p:sp>
    </p:spTree>
    <p:extLst>
      <p:ext uri="{BB962C8B-B14F-4D97-AF65-F5344CB8AC3E}">
        <p14:creationId xmlns:p14="http://schemas.microsoft.com/office/powerpoint/2010/main" val="16694670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F7BD60-8C4F-4BD3-A681-157DCD955A38}"/>
              </a:ext>
            </a:extLst>
          </p:cNvPr>
          <p:cNvSpPr txBox="1"/>
          <p:nvPr/>
        </p:nvSpPr>
        <p:spPr>
          <a:xfrm>
            <a:off x="1396313" y="1611157"/>
            <a:ext cx="8260748" cy="2862322"/>
          </a:xfrm>
          <a:prstGeom prst="rect">
            <a:avLst/>
          </a:prstGeom>
          <a:noFill/>
        </p:spPr>
        <p:txBody>
          <a:bodyPr wrap="square">
            <a:spAutoFit/>
          </a:bodyPr>
          <a:lstStyle/>
          <a:p>
            <a:r>
              <a:rPr lang="uk-UA" dirty="0"/>
              <a:t>Підприємництво у сфері надання консалтингових послуг, крім загальних принципів підприємницької діяльності, має будуватися з врахуванням наступних принципів:</a:t>
            </a:r>
          </a:p>
          <a:p>
            <a:r>
              <a:rPr lang="uk-UA" dirty="0"/>
              <a:t>1. Виробництво та розповсюдження інтелектуального товару. Консалтингова фірма не тільки виробляє інтелектуальний продукт, але і робить його доступним усім, хто має у ньому потребу;</a:t>
            </a:r>
          </a:p>
          <a:p>
            <a:r>
              <a:rPr lang="uk-UA" dirty="0"/>
              <a:t>2. Незалежність допомоги, яка надається. Консалтингова фірма за своїм особливим становищем існує поза організацією-клієнтом, не має особистих інтересів на підприємстві; стосунки з клієнтом регулюються на умовах контракту, в рамках технічного завдання і графіка виконання робіт;</a:t>
            </a:r>
          </a:p>
        </p:txBody>
      </p:sp>
    </p:spTree>
    <p:extLst>
      <p:ext uri="{BB962C8B-B14F-4D97-AF65-F5344CB8AC3E}">
        <p14:creationId xmlns:p14="http://schemas.microsoft.com/office/powerpoint/2010/main" val="42445145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B249BF2-1FE6-4E0B-9CD8-6273BCC0B21B}"/>
              </a:ext>
            </a:extLst>
          </p:cNvPr>
          <p:cNvSpPr txBox="1"/>
          <p:nvPr/>
        </p:nvSpPr>
        <p:spPr>
          <a:xfrm>
            <a:off x="1186248" y="1190008"/>
            <a:ext cx="8625016" cy="3970318"/>
          </a:xfrm>
          <a:prstGeom prst="rect">
            <a:avLst/>
          </a:prstGeom>
          <a:noFill/>
        </p:spPr>
        <p:txBody>
          <a:bodyPr wrap="square">
            <a:spAutoFit/>
          </a:bodyPr>
          <a:lstStyle/>
          <a:p>
            <a:r>
              <a:rPr lang="uk-UA" dirty="0"/>
              <a:t>3. Рекомендаційний характер діяльності. Рекомендації, надані консалтинговою фірмою, необов’язкові для керівника організації-клієнта, при цьому фірма-консультант не має адміністративної влади відносно до клієнта і до впровадження своїх рекомендацій;</a:t>
            </a:r>
          </a:p>
          <a:p>
            <a:r>
              <a:rPr lang="uk-UA" dirty="0"/>
              <a:t>4. Поширення передового досвіду. Консалтингова фірма, використовуючи досягнення науки та провідний досвід, допомагає вирішити проблеми одного типу в різних організаціях;</a:t>
            </a:r>
          </a:p>
          <a:p>
            <a:r>
              <a:rPr lang="uk-UA" dirty="0"/>
              <a:t>5. Професійна компетентність та високий професійний рівень допомоги, яка надається. Консультант, призначений консалтинговою фірмою, знає з питання, з якого надається консультація, більше, ніж клієнт; консультант має досвід вирішення схожих проблем в інших організаціях; консультант володіє достатньою ерудицією і знаннями у проблемній та суміжних сферах; консультант володіє найновішими знаннями, методиками й технологіями консалтингу.</a:t>
            </a:r>
          </a:p>
        </p:txBody>
      </p:sp>
    </p:spTree>
    <p:extLst>
      <p:ext uri="{BB962C8B-B14F-4D97-AF65-F5344CB8AC3E}">
        <p14:creationId xmlns:p14="http://schemas.microsoft.com/office/powerpoint/2010/main" val="25134394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C246A68-5DBC-4170-B9FB-DF30C8ABAB74}"/>
              </a:ext>
            </a:extLst>
          </p:cNvPr>
          <p:cNvSpPr txBox="1"/>
          <p:nvPr/>
        </p:nvSpPr>
        <p:spPr>
          <a:xfrm>
            <a:off x="1037969" y="836295"/>
            <a:ext cx="9168713" cy="4524315"/>
          </a:xfrm>
          <a:prstGeom prst="rect">
            <a:avLst/>
          </a:prstGeom>
          <a:noFill/>
        </p:spPr>
        <p:txBody>
          <a:bodyPr wrap="square">
            <a:spAutoFit/>
          </a:bodyPr>
          <a:lstStyle/>
          <a:p>
            <a:r>
              <a:rPr lang="uk-UA" dirty="0"/>
              <a:t>Основними критеріями (факторами) вибору клієнтом консалтингової фірми є:</a:t>
            </a:r>
          </a:p>
          <a:p>
            <a:r>
              <a:rPr lang="uk-UA" dirty="0"/>
              <a:t>1. Професіоналізм консультантів як сукупність трьох складових – кваліфікації, інтелекту, комунікабельності;</a:t>
            </a:r>
          </a:p>
          <a:p>
            <a:r>
              <a:rPr lang="uk-UA" dirty="0"/>
              <a:t>2. Розмір оплати за послуги;</a:t>
            </a:r>
          </a:p>
          <a:p>
            <a:r>
              <a:rPr lang="uk-UA" dirty="0"/>
              <a:t>3. Репутація фірми. При цьому аналізується виконання нею попередніх замовлень: чи були вони завершені у строк, чи не перевищували витати заздалегідь встановленого кошторису, чи залишився клієнт задоволений отриманими рекомендаціями;</a:t>
            </a:r>
          </a:p>
          <a:p>
            <a:r>
              <a:rPr lang="uk-UA" dirty="0"/>
              <a:t>4. Якість послуги. Більшість клієнтів визначає якість як оперативність, достовірність, точність, повноту отриманої від консультанта інформації;</a:t>
            </a:r>
          </a:p>
          <a:p>
            <a:r>
              <a:rPr lang="uk-UA" dirty="0"/>
              <a:t>5. Наявність досвіду роботи консалтингової фірми у тій галузі, де працює клієнт;</a:t>
            </a:r>
          </a:p>
          <a:p>
            <a:r>
              <a:rPr lang="uk-UA" dirty="0"/>
              <a:t>6. Гарантія конкретних результатів;</a:t>
            </a:r>
          </a:p>
          <a:p>
            <a:r>
              <a:rPr lang="uk-UA" dirty="0"/>
              <a:t>7. Дотримання етичних норм, включаючи забезпечення конфіденційності інформації про діяльність фірми-клієнта, порядність та обов’язковість консультантів;</a:t>
            </a:r>
          </a:p>
          <a:p>
            <a:r>
              <a:rPr lang="uk-UA" dirty="0"/>
              <a:t>8. Широта асортименту послуг.</a:t>
            </a:r>
          </a:p>
        </p:txBody>
      </p:sp>
    </p:spTree>
    <p:extLst>
      <p:ext uri="{BB962C8B-B14F-4D97-AF65-F5344CB8AC3E}">
        <p14:creationId xmlns:p14="http://schemas.microsoft.com/office/powerpoint/2010/main" val="3067291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9DC999-A0F4-480F-9FD0-98C50ED34E6D}"/>
              </a:ext>
            </a:extLst>
          </p:cNvPr>
          <p:cNvSpPr txBox="1"/>
          <p:nvPr/>
        </p:nvSpPr>
        <p:spPr>
          <a:xfrm>
            <a:off x="998610" y="1166842"/>
            <a:ext cx="9603488" cy="4524315"/>
          </a:xfrm>
          <a:prstGeom prst="rect">
            <a:avLst/>
          </a:prstGeom>
          <a:noFill/>
        </p:spPr>
        <p:txBody>
          <a:bodyPr wrap="square">
            <a:spAutoFit/>
          </a:bodyPr>
          <a:lstStyle/>
          <a:p>
            <a:pPr algn="ctr"/>
            <a:r>
              <a:rPr lang="uk-UA" sz="2000" b="1" dirty="0"/>
              <a:t>1. Сутність та види консалтингових послуг</a:t>
            </a:r>
          </a:p>
          <a:p>
            <a:endParaRPr lang="uk-UA" dirty="0"/>
          </a:p>
          <a:p>
            <a:r>
              <a:rPr lang="uk-UA" dirty="0"/>
              <a:t>Термін «консалтинг» походить від англійського </a:t>
            </a:r>
            <a:r>
              <a:rPr lang="en-US" dirty="0"/>
              <a:t>consulting (</a:t>
            </a:r>
            <a:r>
              <a:rPr lang="uk-UA" dirty="0"/>
              <a:t>консультування) та у широкому розумінні означає здійснення консультування будь-якого масштабу. Слід відмітити, що не існує однозначного трактування терміну «консалтинг». З економічної точки зору поняття консалтинг можна розглядати у трьох напрямках:</a:t>
            </a:r>
          </a:p>
          <a:p>
            <a:endParaRPr lang="uk-UA" dirty="0"/>
          </a:p>
          <a:p>
            <a:r>
              <a:rPr lang="en-US" b="1" i="1" dirty="0"/>
              <a:t>I. </a:t>
            </a:r>
            <a:r>
              <a:rPr lang="uk-UA" b="1" i="1" dirty="0"/>
              <a:t>Процес забезпечення клієнта спеціалізованим досвідом.</a:t>
            </a:r>
            <a:r>
              <a:rPr lang="uk-UA" dirty="0"/>
              <a:t> Бізнес-консалтинг – забезпечення клієнта спеціалізованим досвідом, методологією, професійними навичками чи іншими ресурсами, що допомагають йому в оптимізації ситуації, яка склалася на підприємстві, у фінансово-економічному стані в межах чинної законодавчо-нормативної бази. Консалтинг – це процес, в межах якого зовнішній щодо підприємства фахівець ділиться своїми знаннями і досвідом щодо розробки концепції діяльності і стратегії розвитку виробництва, пошуку джерела фінансування для інвестиційних програм, визначення шляхів підвищення продуктивності, консультацій з набору персоналу тощо</a:t>
            </a:r>
          </a:p>
        </p:txBody>
      </p:sp>
    </p:spTree>
    <p:extLst>
      <p:ext uri="{BB962C8B-B14F-4D97-AF65-F5344CB8AC3E}">
        <p14:creationId xmlns:p14="http://schemas.microsoft.com/office/powerpoint/2010/main" val="7350965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27CC95D-8B20-4DDE-A0EB-A256D2440EC4}"/>
              </a:ext>
            </a:extLst>
          </p:cNvPr>
          <p:cNvSpPr txBox="1"/>
          <p:nvPr/>
        </p:nvSpPr>
        <p:spPr>
          <a:xfrm>
            <a:off x="1279180" y="1835654"/>
            <a:ext cx="8470301" cy="2862322"/>
          </a:xfrm>
          <a:prstGeom prst="rect">
            <a:avLst/>
          </a:prstGeom>
          <a:noFill/>
        </p:spPr>
        <p:txBody>
          <a:bodyPr wrap="square">
            <a:spAutoFit/>
          </a:bodyPr>
          <a:lstStyle/>
          <a:p>
            <a:r>
              <a:rPr lang="uk-UA" dirty="0"/>
              <a:t>До складових якості консалтингової послуги відносять: високий кваліфікаційний рівень консультантів, виконання замовлень у строк, гарантія конфіденційності, налагодження внутрішніх контактів, індивідуальність підходу, незалежність консультантів.</a:t>
            </a:r>
          </a:p>
          <a:p>
            <a:endParaRPr lang="uk-UA" dirty="0"/>
          </a:p>
          <a:p>
            <a:r>
              <a:rPr lang="uk-UA" dirty="0"/>
              <a:t>Для великих консалтингових фірм критеріями оцінки їх роботи мають бути не тільки кількість виконаних проектів або абсолютна величина доходу, а задоволеність клієнтів та знаходження таких рішень, які допоможуть йому суттєво покращити ринкове і фінансове становище. Саме це є запорукою успіху та отримання конкурентних переваг на ринку консалтингових послуг.</a:t>
            </a:r>
          </a:p>
        </p:txBody>
      </p:sp>
    </p:spTree>
    <p:extLst>
      <p:ext uri="{BB962C8B-B14F-4D97-AF65-F5344CB8AC3E}">
        <p14:creationId xmlns:p14="http://schemas.microsoft.com/office/powerpoint/2010/main" val="18974361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6C87167-1CFE-48E2-AB00-1A0F55C05720}"/>
              </a:ext>
            </a:extLst>
          </p:cNvPr>
          <p:cNvSpPr txBox="1"/>
          <p:nvPr/>
        </p:nvSpPr>
        <p:spPr>
          <a:xfrm>
            <a:off x="1445740" y="1571012"/>
            <a:ext cx="8241957" cy="3139321"/>
          </a:xfrm>
          <a:prstGeom prst="rect">
            <a:avLst/>
          </a:prstGeom>
          <a:noFill/>
        </p:spPr>
        <p:txBody>
          <a:bodyPr wrap="square">
            <a:spAutoFit/>
          </a:bodyPr>
          <a:lstStyle/>
          <a:p>
            <a:r>
              <a:rPr lang="uk-UA" dirty="0"/>
              <a:t>У своїй роботі консалтингові фірми використовують такі підходи:</a:t>
            </a:r>
          </a:p>
          <a:p>
            <a:pPr marL="285750" indent="-285750">
              <a:buFont typeface="Wingdings" panose="05000000000000000000" pitchFamily="2" charset="2"/>
              <a:buChar char="v"/>
            </a:pPr>
            <a:r>
              <a:rPr lang="uk-UA" dirty="0"/>
              <a:t>проблемний підхід спрямований на вирішення окремо взятих проблем діяльності фірми-клієнта та її працівників; передбачає діагностику, проектування оптимального стану, визначення ступеня відхилення фактичного стану від оптимального, коригування напрямів та обсягів діяльності підприємства-клієнта;</a:t>
            </a:r>
          </a:p>
          <a:p>
            <a:pPr marL="285750" indent="-285750">
              <a:buFont typeface="Wingdings" panose="05000000000000000000" pitchFamily="2" charset="2"/>
              <a:buChar char="v"/>
            </a:pPr>
            <a:r>
              <a:rPr lang="uk-UA" dirty="0"/>
              <a:t>міжособистісний підхід пов'язаний з діловими контактами між сторонами, конструюванням сприятливого мікроклімату у колективі;</a:t>
            </a:r>
          </a:p>
          <a:p>
            <a:pPr marL="285750" indent="-285750">
              <a:buFont typeface="Wingdings" panose="05000000000000000000" pitchFamily="2" charset="2"/>
              <a:buChar char="v"/>
            </a:pPr>
            <a:r>
              <a:rPr lang="uk-UA" dirty="0"/>
              <a:t>управлінській підхід зводиться до загального коригування системи управління, включаючи стратегію планування, організаційну структуру, впровадження нововведень.</a:t>
            </a:r>
          </a:p>
        </p:txBody>
      </p:sp>
    </p:spTree>
    <p:extLst>
      <p:ext uri="{BB962C8B-B14F-4D97-AF65-F5344CB8AC3E}">
        <p14:creationId xmlns:p14="http://schemas.microsoft.com/office/powerpoint/2010/main" val="16203593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621C2D-59B1-4101-BE49-9D2EBA534FDC}"/>
              </a:ext>
            </a:extLst>
          </p:cNvPr>
          <p:cNvSpPr txBox="1"/>
          <p:nvPr/>
        </p:nvSpPr>
        <p:spPr>
          <a:xfrm>
            <a:off x="1371600" y="1667810"/>
            <a:ext cx="8019535" cy="2585323"/>
          </a:xfrm>
          <a:prstGeom prst="rect">
            <a:avLst/>
          </a:prstGeom>
          <a:noFill/>
        </p:spPr>
        <p:txBody>
          <a:bodyPr wrap="square">
            <a:spAutoFit/>
          </a:bodyPr>
          <a:lstStyle/>
          <a:p>
            <a:r>
              <a:rPr lang="uk-UA" dirty="0"/>
              <a:t>Процес консультування складається з наступних </a:t>
            </a:r>
            <a:r>
              <a:rPr lang="uk-UA" b="1" i="1" dirty="0"/>
              <a:t>етапів</a:t>
            </a:r>
            <a:r>
              <a:rPr lang="uk-UA" dirty="0"/>
              <a:t>:</a:t>
            </a:r>
          </a:p>
          <a:p>
            <a:endParaRPr lang="uk-UA" dirty="0"/>
          </a:p>
          <a:p>
            <a:r>
              <a:rPr lang="uk-UA" b="1" i="1" dirty="0"/>
              <a:t>1. Підготовчий етап.</a:t>
            </a:r>
            <a:r>
              <a:rPr lang="uk-UA" dirty="0"/>
              <a:t> Не заглиблюючись у деталі проблеми, консультант збирає важливі орієнтовні дані про клієнта та його оточення, а також про ті проблеми, які є типовими для сфери діяльності клієнта. Після цього зібрані дані аналізуються та стають основою для складання плану-завдання, що розглядає саму проблему, рекомендації щодо способів її розв'язання та умов, за яких консультант може пропонувати свою допомогу;</a:t>
            </a:r>
          </a:p>
        </p:txBody>
      </p:sp>
    </p:spTree>
    <p:extLst>
      <p:ext uri="{BB962C8B-B14F-4D97-AF65-F5344CB8AC3E}">
        <p14:creationId xmlns:p14="http://schemas.microsoft.com/office/powerpoint/2010/main" val="1842058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5AE962-1EF4-4769-9F5E-414D319A7307}"/>
              </a:ext>
            </a:extLst>
          </p:cNvPr>
          <p:cNvSpPr txBox="1"/>
          <p:nvPr/>
        </p:nvSpPr>
        <p:spPr>
          <a:xfrm>
            <a:off x="1631092" y="2298523"/>
            <a:ext cx="7834184" cy="1477328"/>
          </a:xfrm>
          <a:prstGeom prst="rect">
            <a:avLst/>
          </a:prstGeom>
          <a:noFill/>
        </p:spPr>
        <p:txBody>
          <a:bodyPr wrap="square">
            <a:spAutoFit/>
          </a:bodyPr>
          <a:lstStyle/>
          <a:p>
            <a:r>
              <a:rPr lang="uk-UA" b="1" i="1" dirty="0"/>
              <a:t>2. Діагностичний етап. </a:t>
            </a:r>
            <a:r>
              <a:rPr lang="uk-UA" dirty="0"/>
              <a:t>Протягом цього етапу консультування конкретизуються проблеми, що потребують розв’язання, </a:t>
            </a:r>
            <a:r>
              <a:rPr lang="uk-UA" dirty="0" err="1"/>
              <a:t>уточнюються</a:t>
            </a:r>
            <a:r>
              <a:rPr lang="uk-UA" dirty="0"/>
              <a:t> причини їх виникнення, з’ясовуються фактори і засоби впливу на дану проблему, встановлюється широта та глибина охоплення об’єкта та період дослідження;</a:t>
            </a:r>
          </a:p>
        </p:txBody>
      </p:sp>
    </p:spTree>
    <p:extLst>
      <p:ext uri="{BB962C8B-B14F-4D97-AF65-F5344CB8AC3E}">
        <p14:creationId xmlns:p14="http://schemas.microsoft.com/office/powerpoint/2010/main" val="39446293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B0EA131-FD40-4CE4-9473-13F3C068D80D}"/>
              </a:ext>
            </a:extLst>
          </p:cNvPr>
          <p:cNvSpPr txBox="1"/>
          <p:nvPr/>
        </p:nvSpPr>
        <p:spPr>
          <a:xfrm>
            <a:off x="1779373" y="2365457"/>
            <a:ext cx="7494629" cy="1200329"/>
          </a:xfrm>
          <a:prstGeom prst="rect">
            <a:avLst/>
          </a:prstGeom>
          <a:noFill/>
        </p:spPr>
        <p:txBody>
          <a:bodyPr wrap="square">
            <a:spAutoFit/>
          </a:bodyPr>
          <a:lstStyle/>
          <a:p>
            <a:r>
              <a:rPr lang="uk-UA" b="1" i="1" dirty="0"/>
              <a:t>3. Етап планування. </a:t>
            </a:r>
            <a:r>
              <a:rPr lang="uk-UA" dirty="0"/>
              <a:t>Включає розробку варіантів рішення проблем, що діагностуються, надання клієнту пропозицій щодо способів усунення існуючих недоліків та прийняття рішення про реалізацію пропозицій;</a:t>
            </a:r>
          </a:p>
        </p:txBody>
      </p:sp>
    </p:spTree>
    <p:extLst>
      <p:ext uri="{BB962C8B-B14F-4D97-AF65-F5344CB8AC3E}">
        <p14:creationId xmlns:p14="http://schemas.microsoft.com/office/powerpoint/2010/main" val="4786685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7E94CE1-C48E-466C-BBB0-2DEB466F8CCA}"/>
              </a:ext>
            </a:extLst>
          </p:cNvPr>
          <p:cNvSpPr txBox="1"/>
          <p:nvPr/>
        </p:nvSpPr>
        <p:spPr>
          <a:xfrm>
            <a:off x="1495167" y="2083309"/>
            <a:ext cx="8155460" cy="1754326"/>
          </a:xfrm>
          <a:prstGeom prst="rect">
            <a:avLst/>
          </a:prstGeom>
          <a:noFill/>
        </p:spPr>
        <p:txBody>
          <a:bodyPr wrap="square">
            <a:spAutoFit/>
          </a:bodyPr>
          <a:lstStyle/>
          <a:p>
            <a:r>
              <a:rPr lang="ru-RU" b="1" i="1" dirty="0"/>
              <a:t>4. </a:t>
            </a:r>
            <a:r>
              <a:rPr lang="ru-RU" b="1" i="1" dirty="0" err="1"/>
              <a:t>Етап</a:t>
            </a:r>
            <a:r>
              <a:rPr lang="ru-RU" b="1" i="1" dirty="0"/>
              <a:t> </a:t>
            </a:r>
            <a:r>
              <a:rPr lang="ru-RU" b="1" i="1" dirty="0" err="1"/>
              <a:t>впровадження</a:t>
            </a:r>
            <a:r>
              <a:rPr lang="ru-RU" b="1" i="1" dirty="0"/>
              <a:t> </a:t>
            </a:r>
            <a:r>
              <a:rPr lang="ru-RU" b="1" i="1" dirty="0" err="1"/>
              <a:t>пропозицій</a:t>
            </a:r>
            <a:r>
              <a:rPr lang="ru-RU" b="1" i="1" dirty="0"/>
              <a:t>.</a:t>
            </a:r>
            <a:r>
              <a:rPr lang="ru-RU" dirty="0"/>
              <a:t> </a:t>
            </a:r>
            <a:r>
              <a:rPr lang="ru-RU" dirty="0" err="1"/>
              <a:t>Цей</a:t>
            </a:r>
            <a:r>
              <a:rPr lang="ru-RU" dirty="0"/>
              <a:t> </a:t>
            </a:r>
            <a:r>
              <a:rPr lang="ru-RU" dirty="0" err="1"/>
              <a:t>етап</a:t>
            </a:r>
            <a:r>
              <a:rPr lang="ru-RU" dirty="0"/>
              <a:t> </a:t>
            </a:r>
            <a:r>
              <a:rPr lang="ru-RU" dirty="0" err="1"/>
              <a:t>консультування</a:t>
            </a:r>
            <a:r>
              <a:rPr lang="ru-RU" dirty="0"/>
              <a:t> </a:t>
            </a:r>
            <a:r>
              <a:rPr lang="ru-RU" dirty="0" err="1"/>
              <a:t>дозволяє</a:t>
            </a:r>
            <a:r>
              <a:rPr lang="ru-RU" dirty="0"/>
              <a:t> реально </a:t>
            </a:r>
            <a:r>
              <a:rPr lang="ru-RU" dirty="0" err="1"/>
              <a:t>змінити</a:t>
            </a:r>
            <a:r>
              <a:rPr lang="ru-RU" dirty="0"/>
              <a:t> </a:t>
            </a:r>
            <a:r>
              <a:rPr lang="ru-RU" dirty="0" err="1"/>
              <a:t>проблемну</a:t>
            </a:r>
            <a:r>
              <a:rPr lang="ru-RU" dirty="0"/>
              <a:t> </a:t>
            </a:r>
            <a:r>
              <a:rPr lang="ru-RU" dirty="0" err="1"/>
              <a:t>ситуацію</a:t>
            </a:r>
            <a:r>
              <a:rPr lang="ru-RU" dirty="0"/>
              <a:t> на </a:t>
            </a:r>
            <a:r>
              <a:rPr lang="ru-RU" dirty="0" err="1"/>
              <a:t>краще</a:t>
            </a:r>
            <a:r>
              <a:rPr lang="ru-RU" dirty="0"/>
              <a:t>. На </a:t>
            </a:r>
            <a:r>
              <a:rPr lang="ru-RU" dirty="0" err="1"/>
              <a:t>цьому</a:t>
            </a:r>
            <a:r>
              <a:rPr lang="ru-RU" dirty="0"/>
              <a:t> </a:t>
            </a:r>
            <a:r>
              <a:rPr lang="ru-RU" dirty="0" err="1"/>
              <a:t>етапі</a:t>
            </a:r>
            <a:r>
              <a:rPr lang="ru-RU" dirty="0"/>
              <a:t> </a:t>
            </a:r>
            <a:r>
              <a:rPr lang="ru-RU" dirty="0" err="1"/>
              <a:t>досягається</a:t>
            </a:r>
            <a:r>
              <a:rPr lang="ru-RU" dirty="0"/>
              <a:t> мета будь-</a:t>
            </a:r>
            <a:r>
              <a:rPr lang="ru-RU" dirty="0" err="1"/>
              <a:t>якого</a:t>
            </a:r>
            <a:r>
              <a:rPr lang="ru-RU" dirty="0"/>
              <a:t> консультативного </a:t>
            </a:r>
            <a:r>
              <a:rPr lang="ru-RU" dirty="0" err="1"/>
              <a:t>завдання</a:t>
            </a:r>
            <a:r>
              <a:rPr lang="ru-RU" dirty="0"/>
              <a:t>, </a:t>
            </a:r>
            <a:r>
              <a:rPr lang="ru-RU" dirty="0" err="1"/>
              <a:t>орієнтована</a:t>
            </a:r>
            <a:r>
              <a:rPr lang="ru-RU" dirty="0"/>
              <a:t> на </a:t>
            </a:r>
            <a:r>
              <a:rPr lang="ru-RU" dirty="0" err="1"/>
              <a:t>отримання</a:t>
            </a:r>
            <a:r>
              <a:rPr lang="ru-RU" dirty="0"/>
              <a:t> </a:t>
            </a:r>
            <a:r>
              <a:rPr lang="ru-RU" dirty="0" err="1"/>
              <a:t>запланованого</a:t>
            </a:r>
            <a:r>
              <a:rPr lang="ru-RU" dirty="0"/>
              <a:t> </a:t>
            </a:r>
            <a:r>
              <a:rPr lang="ru-RU" dirty="0" err="1"/>
              <a:t>ефекту</a:t>
            </a:r>
            <a:r>
              <a:rPr lang="ru-RU" dirty="0"/>
              <a:t>. Контроль за ходом </a:t>
            </a:r>
            <a:r>
              <a:rPr lang="ru-RU" dirty="0" err="1"/>
              <a:t>впроваджень</a:t>
            </a:r>
            <a:r>
              <a:rPr lang="ru-RU" dirty="0"/>
              <a:t> </a:t>
            </a:r>
            <a:r>
              <a:rPr lang="ru-RU" dirty="0" err="1"/>
              <a:t>підвищує</a:t>
            </a:r>
            <a:r>
              <a:rPr lang="ru-RU" dirty="0"/>
              <a:t> </a:t>
            </a:r>
            <a:r>
              <a:rPr lang="ru-RU" dirty="0" err="1"/>
              <a:t>результативність</a:t>
            </a:r>
            <a:r>
              <a:rPr lang="ru-RU" dirty="0"/>
              <a:t> </a:t>
            </a:r>
            <a:r>
              <a:rPr lang="ru-RU" dirty="0" err="1"/>
              <a:t>консультативної</a:t>
            </a:r>
            <a:r>
              <a:rPr lang="ru-RU" dirty="0"/>
              <a:t> </a:t>
            </a:r>
            <a:r>
              <a:rPr lang="ru-RU" dirty="0" err="1"/>
              <a:t>роботи</a:t>
            </a:r>
            <a:r>
              <a:rPr lang="ru-RU" dirty="0"/>
              <a:t> і </a:t>
            </a:r>
            <a:r>
              <a:rPr lang="ru-RU" dirty="0" err="1"/>
              <a:t>формує</a:t>
            </a:r>
            <a:r>
              <a:rPr lang="ru-RU" dirty="0"/>
              <a:t> </a:t>
            </a:r>
            <a:r>
              <a:rPr lang="ru-RU" dirty="0" err="1"/>
              <a:t>імідж</a:t>
            </a:r>
            <a:r>
              <a:rPr lang="ru-RU" dirty="0"/>
              <a:t>, рекламу </a:t>
            </a:r>
            <a:r>
              <a:rPr lang="ru-RU" dirty="0" err="1"/>
              <a:t>фірми</a:t>
            </a:r>
            <a:r>
              <a:rPr lang="ru-RU" dirty="0"/>
              <a:t>;</a:t>
            </a:r>
            <a:endParaRPr lang="uk-UA" dirty="0"/>
          </a:p>
        </p:txBody>
      </p:sp>
    </p:spTree>
    <p:extLst>
      <p:ext uri="{BB962C8B-B14F-4D97-AF65-F5344CB8AC3E}">
        <p14:creationId xmlns:p14="http://schemas.microsoft.com/office/powerpoint/2010/main" val="42805691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936EC0-8C45-4755-B7F9-4B340D73C800}"/>
              </a:ext>
            </a:extLst>
          </p:cNvPr>
          <p:cNvSpPr txBox="1"/>
          <p:nvPr/>
        </p:nvSpPr>
        <p:spPr>
          <a:xfrm>
            <a:off x="1544595" y="2135311"/>
            <a:ext cx="8204886" cy="1477328"/>
          </a:xfrm>
          <a:prstGeom prst="rect">
            <a:avLst/>
          </a:prstGeom>
          <a:noFill/>
        </p:spPr>
        <p:txBody>
          <a:bodyPr wrap="square">
            <a:spAutoFit/>
          </a:bodyPr>
          <a:lstStyle/>
          <a:p>
            <a:r>
              <a:rPr lang="uk-UA" b="1" i="1" dirty="0"/>
              <a:t>5. Етап оцінювання результатів.</a:t>
            </a:r>
            <a:r>
              <a:rPr lang="uk-UA" dirty="0"/>
              <a:t> Консультант самостійно визначає час та форми припинення робіт над завданням. Здійснюється оцінка виконаних робіт та </a:t>
            </a:r>
            <a:r>
              <a:rPr lang="uk-UA" dirty="0" err="1"/>
              <a:t>впроваджень</a:t>
            </a:r>
            <a:r>
              <a:rPr lang="uk-UA" dirty="0"/>
              <a:t>, вирішується, чи буде співробітництво між консультантом та клієнтом припинено повністю, або ділові контакти продовжуватимуться у майбутньому.</a:t>
            </a:r>
          </a:p>
        </p:txBody>
      </p:sp>
    </p:spTree>
    <p:extLst>
      <p:ext uri="{BB962C8B-B14F-4D97-AF65-F5344CB8AC3E}">
        <p14:creationId xmlns:p14="http://schemas.microsoft.com/office/powerpoint/2010/main" val="42363008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9CE3DF8-D7C2-48AA-B763-B87623C2C0B6}"/>
              </a:ext>
            </a:extLst>
          </p:cNvPr>
          <p:cNvSpPr/>
          <p:nvPr/>
        </p:nvSpPr>
        <p:spPr>
          <a:xfrm>
            <a:off x="829559" y="1028343"/>
            <a:ext cx="10152668" cy="4801314"/>
          </a:xfrm>
          <a:prstGeom prst="rect">
            <a:avLst/>
          </a:prstGeom>
        </p:spPr>
        <p:txBody>
          <a:bodyPr wrap="square">
            <a:spAutoFit/>
          </a:bodyPr>
          <a:lstStyle/>
          <a:p>
            <a:pPr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Питання до опитування </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Консалтинг, як процес забезпечення клієнта спеціалізованим досвідом (слайд 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Консалтинг як експертна допомого у певних сферах діяльності (слайд 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 Консалтинг як комплекс існуючих та отримання нових знань, професійних навичок (слайд 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 Які існують методи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 Що таке експертне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 Сутність активної взаємодії консалтингової фірми з клієнтом.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7. Що таке навчальне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8. Від чого залежить вибір методу консультування.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9. Бізнес-планування як вид консалтингу.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10. Сутність консалтингу із питань випуску та обігу цінних паперів.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11. Сутність консалтингу із питань реструктуризації підприємств. (слайд 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12. Сутність консалтингу із питань приватизації майна (слайд 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13. Консалтинг щодо оптимізації споживчих якостей товарів і послуг. (слайд 10).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14. Консалтинг щодо організації служби маркетингу на підприємстві, проведення маркетингових досліджень, реалізації маркетингових програм. (слайд 11).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15. Консалтинг з юридичних питань. (слайд 12).</a:t>
            </a:r>
          </a:p>
        </p:txBody>
      </p:sp>
    </p:spTree>
    <p:extLst>
      <p:ext uri="{BB962C8B-B14F-4D97-AF65-F5344CB8AC3E}">
        <p14:creationId xmlns:p14="http://schemas.microsoft.com/office/powerpoint/2010/main" val="22243230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39E0064-062E-4CE2-9966-39D3823DF363}"/>
              </a:ext>
            </a:extLst>
          </p:cNvPr>
          <p:cNvSpPr/>
          <p:nvPr/>
        </p:nvSpPr>
        <p:spPr>
          <a:xfrm>
            <a:off x="1112362" y="1305341"/>
            <a:ext cx="10199803" cy="4247317"/>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16. Інжиніринг як вид консалтингових послуг. (слайд 13).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17. Інформаційна функція консалтингу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18. Наукова або пізнавальна функція консалтингу (слайд 15).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19. Дослідницька або діагностична функція консалтингу (слайд 16).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20. Посередницька функція консалтингу. (слайд 17).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Освітня функція консалтингу.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Які причини розвитку консалтингу та зростання попиту на консалтингові послуги?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Хто є основними постачальниками консалтингових послуг в Україні? (слайд 21).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З яких причин складно оцінити розмір консалтингового сектору України?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Які типи консультаційних організацій існують в Україні?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Нетрадиційний спосіб надання послуг з консультування. (слайд 24).</a:t>
            </a: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27. Коли </a:t>
            </a:r>
            <a:r>
              <a:rPr lang="ru-RU" dirty="0" err="1">
                <a:latin typeface="Times New Roman" panose="02020603050405020304" pitchFamily="18" charset="0"/>
                <a:ea typeface="Calibri" panose="020F0502020204030204" pitchFamily="34" charset="0"/>
                <a:cs typeface="Times New Roman" panose="02020603050405020304" pitchFamily="18" charset="0"/>
              </a:rPr>
              <a:t>доцільно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звертатися</a:t>
            </a:r>
            <a:r>
              <a:rPr lang="ru-RU" dirty="0">
                <a:latin typeface="Times New Roman" panose="02020603050405020304" pitchFamily="18" charset="0"/>
                <a:ea typeface="Calibri" panose="020F0502020204030204" pitchFamily="34" charset="0"/>
                <a:cs typeface="Times New Roman" panose="02020603050405020304" pitchFamily="18" charset="0"/>
              </a:rPr>
              <a:t> до </a:t>
            </a:r>
            <a:r>
              <a:rPr lang="ru-RU" dirty="0" err="1">
                <a:latin typeface="Times New Roman" panose="02020603050405020304" pitchFamily="18" charset="0"/>
                <a:ea typeface="Calibri" panose="020F0502020204030204" pitchFamily="34" charset="0"/>
                <a:cs typeface="Times New Roman" panose="02020603050405020304" pitchFamily="18" charset="0"/>
              </a:rPr>
              <a:t>послуг</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компаній</a:t>
            </a:r>
            <a:r>
              <a:rPr lang="ru-RU" dirty="0">
                <a:latin typeface="Times New Roman" panose="02020603050405020304" pitchFamily="18" charset="0"/>
                <a:ea typeface="Calibri" panose="020F0502020204030204" pitchFamily="34" charset="0"/>
                <a:cs typeface="Times New Roman" panose="02020603050405020304" pitchFamily="18" charset="0"/>
              </a:rPr>
              <a:t>? (слайд 25, 26).</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28. </a:t>
            </a:r>
            <a:r>
              <a:rPr lang="ru-RU" dirty="0" err="1">
                <a:latin typeface="Times New Roman" panose="02020603050405020304" pitchFamily="18" charset="0"/>
                <a:ea typeface="Calibri" panose="020F0502020204030204" pitchFamily="34" charset="0"/>
                <a:cs typeface="Times New Roman" panose="02020603050405020304" pitchFamily="18" charset="0"/>
              </a:rPr>
              <a:t>Принципи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діяльності</a:t>
            </a:r>
            <a:r>
              <a:rPr lang="ru-RU" dirty="0">
                <a:latin typeface="Times New Roman" panose="02020603050405020304" pitchFamily="18" charset="0"/>
                <a:ea typeface="Calibri" panose="020F0502020204030204" pitchFamily="34" charset="0"/>
                <a:cs typeface="Times New Roman" panose="02020603050405020304" pitchFamily="18" charset="0"/>
              </a:rPr>
              <a:t>. (слайд 27, 28).</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29.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основні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критерії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вибору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клієнтом</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консалтингової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фірми</a:t>
            </a:r>
            <a:r>
              <a:rPr lang="ru-RU" dirty="0">
                <a:latin typeface="Times New Roman" panose="02020603050405020304" pitchFamily="18" charset="0"/>
                <a:ea typeface="Calibri" panose="020F0502020204030204" pitchFamily="34" charset="0"/>
                <a:cs typeface="Times New Roman" panose="02020603050405020304" pitchFamily="18" charset="0"/>
              </a:rPr>
              <a:t>? (слайд 29).</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30.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складові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якості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послуг</a:t>
            </a:r>
            <a:r>
              <a:rPr lang="ru-RU" dirty="0">
                <a:latin typeface="Times New Roman" panose="02020603050405020304" pitchFamily="18" charset="0"/>
                <a:ea typeface="Calibri" panose="020F0502020204030204" pitchFamily="34" charset="0"/>
                <a:cs typeface="Times New Roman" panose="02020603050405020304" pitchFamily="18" charset="0"/>
              </a:rPr>
              <a:t>? (слайд 30)</a:t>
            </a:r>
            <a:endParaRPr lang="uk-UA"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6642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20CBBFC-FA33-4D2C-8C8B-317FB1F22E3C}"/>
              </a:ext>
            </a:extLst>
          </p:cNvPr>
          <p:cNvSpPr/>
          <p:nvPr/>
        </p:nvSpPr>
        <p:spPr>
          <a:xfrm>
            <a:off x="1414021" y="1871669"/>
            <a:ext cx="8719794" cy="2031325"/>
          </a:xfrm>
          <a:prstGeom prst="rect">
            <a:avLst/>
          </a:prstGeom>
        </p:spPr>
        <p:txBody>
          <a:bodyPr wrap="square">
            <a:spAutoFit/>
          </a:bodyPr>
          <a:lstStyle/>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31.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критерії</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оцінки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роботи</a:t>
            </a:r>
            <a:r>
              <a:rPr lang="ru-RU" dirty="0">
                <a:latin typeface="Times New Roman" panose="02020603050405020304" pitchFamily="18" charset="0"/>
                <a:ea typeface="Calibri" panose="020F0502020204030204" pitchFamily="34" charset="0"/>
                <a:cs typeface="Times New Roman" panose="02020603050405020304" pitchFamily="18" charset="0"/>
              </a:rPr>
              <a:t> для великих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консалтингових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a:t>
            </a:r>
            <a:r>
              <a:rPr lang="ru-RU" dirty="0">
                <a:latin typeface="Times New Roman" panose="02020603050405020304" pitchFamily="18" charset="0"/>
                <a:ea typeface="Calibri" panose="020F0502020204030204" pitchFamily="34" charset="0"/>
                <a:cs typeface="Times New Roman" panose="02020603050405020304" pitchFamily="18" charset="0"/>
              </a:rPr>
              <a:t>? (слайд 31).</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32. </a:t>
            </a:r>
            <a:r>
              <a:rPr lang="ru-RU" dirty="0" err="1">
                <a:latin typeface="Times New Roman" panose="02020603050405020304" pitchFamily="18" charset="0"/>
                <a:ea typeface="Calibri" panose="020F0502020204030204" pitchFamily="34" charset="0"/>
                <a:cs typeface="Times New Roman" panose="02020603050405020304" pitchFamily="18" charset="0"/>
              </a:rPr>
              <a:t>Які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підходи</a:t>
            </a:r>
            <a:r>
              <a:rPr lang="ru-RU" dirty="0">
                <a:latin typeface="Times New Roman" panose="02020603050405020304" pitchFamily="18" charset="0"/>
                <a:ea typeface="Calibri" panose="020F0502020204030204" pitchFamily="34" charset="0"/>
                <a:cs typeface="Times New Roman" panose="02020603050405020304" pitchFamily="18" charset="0"/>
              </a:rPr>
              <a:t> у </a:t>
            </a:r>
            <a:r>
              <a:rPr lang="ru-RU" dirty="0" err="1">
                <a:latin typeface="Times New Roman" panose="02020603050405020304" pitchFamily="18" charset="0"/>
                <a:ea typeface="Calibri" panose="020F0502020204030204" pitchFamily="34" charset="0"/>
                <a:cs typeface="Times New Roman" panose="02020603050405020304" pitchFamily="18" charset="0"/>
              </a:rPr>
              <a:t>своїй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роботі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використовують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консалтингові</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фірми</a:t>
            </a:r>
            <a:r>
              <a:rPr lang="ru-RU" dirty="0">
                <a:latin typeface="Times New Roman" panose="02020603050405020304" pitchFamily="18" charset="0"/>
                <a:ea typeface="Calibri" panose="020F0502020204030204" pitchFamily="34" charset="0"/>
                <a:cs typeface="Times New Roman" panose="02020603050405020304" pitchFamily="18" charset="0"/>
              </a:rPr>
              <a:t>? (слайд 32).</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33.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підготовчого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33).</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34.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діагностичного</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34).</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35.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планування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35).</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36. </a:t>
            </a:r>
            <a:r>
              <a:rPr lang="ru-RU" dirty="0" err="1">
                <a:latin typeface="Times New Roman" panose="02020603050405020304" pitchFamily="18" charset="0"/>
                <a:ea typeface="Calibri" panose="020F0502020204030204" pitchFamily="34" charset="0"/>
                <a:cs typeface="Times New Roman" panose="02020603050405020304" pitchFamily="18" charset="0"/>
              </a:rPr>
              <a:t>Сутність</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етапу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впровадження</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пропозицій</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dirty="0" err="1">
                <a:latin typeface="Times New Roman" panose="02020603050405020304" pitchFamily="18" charset="0"/>
                <a:ea typeface="Calibri" panose="020F0502020204030204" pitchFamily="34" charset="0"/>
                <a:cs typeface="Times New Roman" panose="02020603050405020304" pitchFamily="18" charset="0"/>
              </a:rPr>
              <a:t>консультування</a:t>
            </a:r>
            <a:r>
              <a:rPr lang="ru-RU" dirty="0">
                <a:latin typeface="Times New Roman" panose="02020603050405020304" pitchFamily="18" charset="0"/>
                <a:ea typeface="Calibri" panose="020F0502020204030204" pitchFamily="34" charset="0"/>
                <a:cs typeface="Times New Roman" panose="02020603050405020304" pitchFamily="18" charset="0"/>
              </a:rPr>
              <a:t>. (слайд 36).</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Сутність етапу оцінювання результатів консультування. (слайд 37).</a:t>
            </a:r>
          </a:p>
        </p:txBody>
      </p:sp>
    </p:spTree>
    <p:extLst>
      <p:ext uri="{BB962C8B-B14F-4D97-AF65-F5344CB8AC3E}">
        <p14:creationId xmlns:p14="http://schemas.microsoft.com/office/powerpoint/2010/main" val="1817025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6890318-4C6A-4819-A23A-630C212576B5}"/>
              </a:ext>
            </a:extLst>
          </p:cNvPr>
          <p:cNvSpPr txBox="1"/>
          <p:nvPr/>
        </p:nvSpPr>
        <p:spPr>
          <a:xfrm>
            <a:off x="1346886" y="1610138"/>
            <a:ext cx="9119287" cy="3416320"/>
          </a:xfrm>
          <a:prstGeom prst="rect">
            <a:avLst/>
          </a:prstGeom>
          <a:noFill/>
        </p:spPr>
        <p:txBody>
          <a:bodyPr wrap="square">
            <a:spAutoFit/>
          </a:bodyPr>
          <a:lstStyle/>
          <a:p>
            <a:r>
              <a:rPr lang="en-US" b="1" i="1" dirty="0"/>
              <a:t>II. </a:t>
            </a:r>
            <a:r>
              <a:rPr lang="uk-UA" b="1" i="1" dirty="0"/>
              <a:t>Експертна допомога у певних сферах діяльності. </a:t>
            </a:r>
            <a:r>
              <a:rPr lang="uk-UA" dirty="0"/>
              <a:t>Фінансове консультування – послуги з оцінки бізнесу, ризиків, майнових і немайнових витрат, операцій з цінними паперами; розроблення фінансової стратегії; оцінка фінансово-економічного стану як результату діяльності; управління фондами й інвестиціями; оптимізація системи фінансового обліку; оптимізація витрат; розрахунок ефективності окремих проектів. Управлінське консультування – послуги із загальних питань управління, а саме: розроблення стратегії; маркетинг, управління маркетингом і збутом; управління виробництвом; управління кадровими і трудовими ресурсами, їхнім розвитком; структура управління; екологія і безпека роботи. Консультування – це різновид експертної допомоги керівникам організації у вирішенні завдань перебудови управління в мінливих зовнішніх і внутрішніх умовах</a:t>
            </a:r>
          </a:p>
        </p:txBody>
      </p:sp>
    </p:spTree>
    <p:extLst>
      <p:ext uri="{BB962C8B-B14F-4D97-AF65-F5344CB8AC3E}">
        <p14:creationId xmlns:p14="http://schemas.microsoft.com/office/powerpoint/2010/main" val="41405785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4558B7C7-2132-40C7-A4F0-2DA59E58C106}"/>
              </a:ext>
            </a:extLst>
          </p:cNvPr>
          <p:cNvSpPr>
            <a:spLocks noGrp="1"/>
          </p:cNvSpPr>
          <p:nvPr>
            <p:ph type="ctrTitle"/>
          </p:nvPr>
        </p:nvSpPr>
        <p:spPr>
          <a:xfrm>
            <a:off x="1791273" y="451513"/>
            <a:ext cx="7766936" cy="994228"/>
          </a:xfrm>
        </p:spPr>
        <p:txBody>
          <a:bodyPr/>
          <a:lstStyle/>
          <a:p>
            <a:r>
              <a:rPr lang="uk-UA" dirty="0"/>
              <a:t>Теми доповідей</a:t>
            </a:r>
          </a:p>
        </p:txBody>
      </p:sp>
      <p:sp>
        <p:nvSpPr>
          <p:cNvPr id="5" name="Підзаголовок 4">
            <a:extLst>
              <a:ext uri="{FF2B5EF4-FFF2-40B4-BE49-F238E27FC236}">
                <a16:creationId xmlns:a16="http://schemas.microsoft.com/office/drawing/2014/main" id="{BA5CB64B-2B7D-4E0C-BDB4-2F328E007C4D}"/>
              </a:ext>
            </a:extLst>
          </p:cNvPr>
          <p:cNvSpPr>
            <a:spLocks noGrp="1"/>
          </p:cNvSpPr>
          <p:nvPr>
            <p:ph type="subTitle" idx="1"/>
          </p:nvPr>
        </p:nvSpPr>
        <p:spPr>
          <a:xfrm>
            <a:off x="1507067" y="1742303"/>
            <a:ext cx="7766936" cy="3405429"/>
          </a:xfrm>
        </p:spPr>
        <p:txBody>
          <a:bodyPr>
            <a:normAutofit/>
          </a:bodyPr>
          <a:lstStyle/>
          <a:p>
            <a:pPr algn="l"/>
            <a:r>
              <a:rPr lang="ru-RU" dirty="0"/>
              <a:t>1. </a:t>
            </a:r>
            <a:r>
              <a:rPr lang="ru-RU" dirty="0" err="1"/>
              <a:t>Проблеми</a:t>
            </a:r>
            <a:r>
              <a:rPr lang="ru-RU" dirty="0"/>
              <a:t> </a:t>
            </a:r>
            <a:r>
              <a:rPr lang="ru-RU" dirty="0" err="1"/>
              <a:t>розвитку</a:t>
            </a:r>
            <a:r>
              <a:rPr lang="ru-RU" dirty="0"/>
              <a:t> </a:t>
            </a:r>
            <a:r>
              <a:rPr lang="ru-RU" dirty="0" err="1"/>
              <a:t>сфери</a:t>
            </a:r>
            <a:r>
              <a:rPr lang="ru-RU" dirty="0"/>
              <a:t> консалтингу в </a:t>
            </a:r>
            <a:r>
              <a:rPr lang="ru-RU" dirty="0" err="1"/>
              <a:t>Україні</a:t>
            </a:r>
            <a:endParaRPr lang="ru-RU" dirty="0"/>
          </a:p>
          <a:p>
            <a:pPr algn="l"/>
            <a:r>
              <a:rPr lang="ru-RU" dirty="0"/>
              <a:t>2. Коучинг як вид консалтингу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3. </a:t>
            </a:r>
            <a:r>
              <a:rPr lang="ru-RU" dirty="0" err="1"/>
              <a:t>Тимбілдінг</a:t>
            </a:r>
            <a:r>
              <a:rPr lang="ru-RU" dirty="0"/>
              <a:t>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4. </a:t>
            </a:r>
            <a:r>
              <a:rPr lang="ru-RU" dirty="0" err="1"/>
              <a:t>Тренінги</a:t>
            </a:r>
            <a:r>
              <a:rPr lang="ru-RU" dirty="0"/>
              <a:t> (</a:t>
            </a:r>
            <a:r>
              <a:rPr lang="ru-RU" dirty="0" err="1"/>
              <a:t>історія</a:t>
            </a:r>
            <a:r>
              <a:rPr lang="ru-RU" dirty="0"/>
              <a:t>, </a:t>
            </a:r>
            <a:r>
              <a:rPr lang="ru-RU" dirty="0" err="1"/>
              <a:t>розвиток</a:t>
            </a:r>
            <a:r>
              <a:rPr lang="ru-RU" dirty="0"/>
              <a:t>, </a:t>
            </a:r>
            <a:r>
              <a:rPr lang="ru-RU" dirty="0" err="1"/>
              <a:t>види</a:t>
            </a:r>
            <a:r>
              <a:rPr lang="ru-RU" dirty="0"/>
              <a:t>, </a:t>
            </a:r>
            <a:r>
              <a:rPr lang="ru-RU" dirty="0" err="1"/>
              <a:t>процес</a:t>
            </a:r>
            <a:r>
              <a:rPr lang="ru-RU" dirty="0"/>
              <a:t>)</a:t>
            </a:r>
          </a:p>
          <a:p>
            <a:pPr algn="l"/>
            <a:r>
              <a:rPr lang="ru-RU" dirty="0"/>
              <a:t>5. Консалтинг в </a:t>
            </a:r>
            <a:r>
              <a:rPr lang="ru-RU" dirty="0" err="1"/>
              <a:t>різних</a:t>
            </a:r>
            <a:r>
              <a:rPr lang="ru-RU" dirty="0"/>
              <a:t> </a:t>
            </a:r>
            <a:r>
              <a:rPr lang="ru-RU" dirty="0" err="1"/>
              <a:t>країнах</a:t>
            </a:r>
            <a:r>
              <a:rPr lang="ru-RU" dirty="0"/>
              <a:t> </a:t>
            </a:r>
            <a:r>
              <a:rPr lang="ru-RU" dirty="0" err="1"/>
              <a:t>світу</a:t>
            </a:r>
            <a:r>
              <a:rPr lang="ru-RU" dirty="0"/>
              <a:t>.</a:t>
            </a:r>
          </a:p>
          <a:p>
            <a:pPr algn="l"/>
            <a:endParaRPr lang="ru-RU" dirty="0"/>
          </a:p>
        </p:txBody>
      </p:sp>
    </p:spTree>
    <p:extLst>
      <p:ext uri="{BB962C8B-B14F-4D97-AF65-F5344CB8AC3E}">
        <p14:creationId xmlns:p14="http://schemas.microsoft.com/office/powerpoint/2010/main" val="3642892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2778E1E-4A9C-4834-B8F1-39879199275C}"/>
              </a:ext>
            </a:extLst>
          </p:cNvPr>
          <p:cNvSpPr txBox="1"/>
          <p:nvPr/>
        </p:nvSpPr>
        <p:spPr>
          <a:xfrm>
            <a:off x="926758" y="2413337"/>
            <a:ext cx="9168714" cy="2031325"/>
          </a:xfrm>
          <a:prstGeom prst="rect">
            <a:avLst/>
          </a:prstGeom>
          <a:noFill/>
        </p:spPr>
        <p:txBody>
          <a:bodyPr wrap="square">
            <a:spAutoFit/>
          </a:bodyPr>
          <a:lstStyle/>
          <a:p>
            <a:r>
              <a:rPr lang="en-US" b="1" i="1" dirty="0"/>
              <a:t>III. </a:t>
            </a:r>
            <a:r>
              <a:rPr lang="uk-UA" b="1" i="1" dirty="0"/>
              <a:t>Комплекс існуючих та отримання нових знань, професіональних навичок</a:t>
            </a:r>
            <a:r>
              <a:rPr lang="uk-UA" dirty="0"/>
              <a:t>. Діяльність та професія, змістом яких є надання допомоги керівникові у вирішенні проблем та впровадження досягнень науки та передового досвіду. Консалтинг – це комплекс знань, пов'язаних з науковим пошуком, проведенням досліджень, постановкою експериментів з метою розширення наявних та отримання нових знань, перевірки наукових гіпотез, встановлення закономірностей, наукових узагальнень, наукового обґрунтування проектів для успішного розвитку організації</a:t>
            </a:r>
          </a:p>
        </p:txBody>
      </p:sp>
    </p:spTree>
    <p:extLst>
      <p:ext uri="{BB962C8B-B14F-4D97-AF65-F5344CB8AC3E}">
        <p14:creationId xmlns:p14="http://schemas.microsoft.com/office/powerpoint/2010/main" val="921187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C46137A-2DB7-4218-8477-8A865192AA78}"/>
              </a:ext>
            </a:extLst>
          </p:cNvPr>
          <p:cNvSpPr txBox="1"/>
          <p:nvPr/>
        </p:nvSpPr>
        <p:spPr>
          <a:xfrm>
            <a:off x="689690" y="726594"/>
            <a:ext cx="10515828" cy="4524315"/>
          </a:xfrm>
          <a:prstGeom prst="rect">
            <a:avLst/>
          </a:prstGeom>
          <a:noFill/>
        </p:spPr>
        <p:txBody>
          <a:bodyPr wrap="square">
            <a:spAutoFit/>
          </a:bodyPr>
          <a:lstStyle/>
          <a:p>
            <a:r>
              <a:rPr lang="uk-UA" dirty="0"/>
              <a:t>Сучасні консалтингові фірми працюють на замовлення своїх клієнтів або на постійній основі. При цьому вони використовують такі </a:t>
            </a:r>
            <a:r>
              <a:rPr lang="uk-UA" b="1" i="1" dirty="0"/>
              <a:t>методи консультування</a:t>
            </a:r>
            <a:r>
              <a:rPr lang="uk-UA" dirty="0"/>
              <a:t>:</a:t>
            </a:r>
          </a:p>
          <a:p>
            <a:pPr marL="285750" indent="-285750">
              <a:buFont typeface="Wingdings" panose="05000000000000000000" pitchFamily="2" charset="2"/>
              <a:buChar char="v"/>
            </a:pPr>
            <a:r>
              <a:rPr lang="uk-UA" b="1" i="1" dirty="0"/>
              <a:t>експертне консультування</a:t>
            </a:r>
            <a:r>
              <a:rPr lang="uk-UA" dirty="0"/>
              <a:t>, суть якого полягає в діагностуванні консалтинговою фірмою проблемної ситуації, розробленні рішень і рекомендацій для їх впровадження. Роль клієнта полягає у забезпеченні консультанта інформацією та оцінюванні результатів його діяльності;</a:t>
            </a:r>
          </a:p>
          <a:p>
            <a:pPr marL="285750" indent="-285750">
              <a:buFont typeface="Wingdings" panose="05000000000000000000" pitchFamily="2" charset="2"/>
              <a:buChar char="v"/>
            </a:pPr>
            <a:r>
              <a:rPr lang="uk-UA" b="1" i="1" dirty="0"/>
              <a:t>активна взаємодія консалтингової фірми з клієнтом на всіх етапах реалізації проекту</a:t>
            </a:r>
            <a:r>
              <a:rPr lang="uk-UA" dirty="0"/>
              <a:t>. Завдання консалтингової фірми полягає у сприянні формулювання клієнтом ідей, пропозицій, самостійному аналізі проблем, пошуку оптимальних рішень. При цьому спеціалісти консалтингової фірми оцінюють вироблення рішення, за необхідності пропонують інші його варіанти;</a:t>
            </a:r>
          </a:p>
          <a:p>
            <a:pPr marL="285750" indent="-285750">
              <a:buFont typeface="Wingdings" panose="05000000000000000000" pitchFamily="2" charset="2"/>
              <a:buChar char="v"/>
            </a:pPr>
            <a:r>
              <a:rPr lang="uk-UA" b="1" i="1" dirty="0"/>
              <a:t>навчальне консультування</a:t>
            </a:r>
            <a:r>
              <a:rPr lang="uk-UA" dirty="0"/>
              <a:t>, яке зосереджене на організації тренінгів працівників фірм, що сприяє створенню необхідних інтелектуальних умов для розвитку їх новаторської діяльності.</a:t>
            </a:r>
          </a:p>
          <a:p>
            <a:pPr marL="285750" indent="-285750">
              <a:buFont typeface="Wingdings" panose="05000000000000000000" pitchFamily="2" charset="2"/>
              <a:buChar char="v"/>
            </a:pPr>
            <a:endParaRPr lang="uk-UA" dirty="0"/>
          </a:p>
          <a:p>
            <a:r>
              <a:rPr lang="ru-RU" dirty="0" err="1"/>
              <a:t>Вибір</a:t>
            </a:r>
            <a:r>
              <a:rPr lang="ru-RU" dirty="0"/>
              <a:t> методу </a:t>
            </a:r>
            <a:r>
              <a:rPr lang="ru-RU" dirty="0" err="1"/>
              <a:t>консультування</a:t>
            </a:r>
            <a:r>
              <a:rPr lang="ru-RU" dirty="0"/>
              <a:t> </a:t>
            </a:r>
            <a:r>
              <a:rPr lang="ru-RU" dirty="0" err="1"/>
              <a:t>залежить</a:t>
            </a:r>
            <a:r>
              <a:rPr lang="ru-RU" dirty="0"/>
              <a:t> </a:t>
            </a:r>
            <a:r>
              <a:rPr lang="ru-RU" dirty="0" err="1"/>
              <a:t>від</a:t>
            </a:r>
            <a:r>
              <a:rPr lang="ru-RU" dirty="0"/>
              <a:t> </a:t>
            </a:r>
            <a:r>
              <a:rPr lang="ru-RU" dirty="0" err="1"/>
              <a:t>можливостей</a:t>
            </a:r>
            <a:r>
              <a:rPr lang="ru-RU" dirty="0"/>
              <a:t> і потреб </a:t>
            </a:r>
            <a:r>
              <a:rPr lang="ru-RU" dirty="0" err="1"/>
              <a:t>клієнтів</a:t>
            </a:r>
            <a:r>
              <a:rPr lang="ru-RU" dirty="0"/>
              <a:t> у </a:t>
            </a:r>
            <a:r>
              <a:rPr lang="ru-RU" dirty="0" err="1"/>
              <a:t>конкретних</a:t>
            </a:r>
            <a:r>
              <a:rPr lang="ru-RU" dirty="0"/>
              <a:t> </a:t>
            </a:r>
            <a:r>
              <a:rPr lang="ru-RU" dirty="0" err="1"/>
              <a:t>послугах</a:t>
            </a:r>
            <a:r>
              <a:rPr lang="ru-RU" dirty="0"/>
              <a:t> (аудит, маркетинг, </a:t>
            </a:r>
            <a:r>
              <a:rPr lang="ru-RU" dirty="0" err="1"/>
              <a:t>інжиніринг</a:t>
            </a:r>
            <a:r>
              <a:rPr lang="ru-RU" dirty="0"/>
              <a:t>, </a:t>
            </a:r>
            <a:r>
              <a:rPr lang="ru-RU" dirty="0" err="1"/>
              <a:t>правова</a:t>
            </a:r>
            <a:r>
              <a:rPr lang="ru-RU" dirty="0"/>
              <a:t> </a:t>
            </a:r>
            <a:r>
              <a:rPr lang="ru-RU" dirty="0" err="1"/>
              <a:t>допомога</a:t>
            </a:r>
            <a:r>
              <a:rPr lang="ru-RU" dirty="0"/>
              <a:t> та </a:t>
            </a:r>
            <a:r>
              <a:rPr lang="ru-RU" dirty="0" err="1"/>
              <a:t>ін</a:t>
            </a:r>
            <a:r>
              <a:rPr lang="ru-RU" dirty="0"/>
              <a:t>.), а </a:t>
            </a:r>
            <a:r>
              <a:rPr lang="ru-RU" dirty="0" err="1"/>
              <a:t>також</a:t>
            </a:r>
            <a:r>
              <a:rPr lang="ru-RU" dirty="0"/>
              <a:t> </a:t>
            </a:r>
            <a:r>
              <a:rPr lang="ru-RU" dirty="0" err="1"/>
              <a:t>можливостей</a:t>
            </a:r>
            <a:r>
              <a:rPr lang="ru-RU" dirty="0"/>
              <a:t> </a:t>
            </a:r>
            <a:r>
              <a:rPr lang="ru-RU" dirty="0" err="1"/>
              <a:t>субʼєкта</a:t>
            </a:r>
            <a:r>
              <a:rPr lang="ru-RU" dirty="0"/>
              <a:t> </a:t>
            </a:r>
            <a:r>
              <a:rPr lang="ru-RU" dirty="0" err="1"/>
              <a:t>консалтингової</a:t>
            </a:r>
            <a:r>
              <a:rPr lang="ru-RU" dirty="0"/>
              <a:t> </a:t>
            </a:r>
            <a:r>
              <a:rPr lang="ru-RU" dirty="0" err="1"/>
              <a:t>діяльності</a:t>
            </a:r>
            <a:r>
              <a:rPr lang="ru-RU" dirty="0"/>
              <a:t>.</a:t>
            </a:r>
            <a:endParaRPr lang="uk-UA" dirty="0"/>
          </a:p>
        </p:txBody>
      </p:sp>
    </p:spTree>
    <p:extLst>
      <p:ext uri="{BB962C8B-B14F-4D97-AF65-F5344CB8AC3E}">
        <p14:creationId xmlns:p14="http://schemas.microsoft.com/office/powerpoint/2010/main" val="245151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372892C-4023-4E62-89F7-8ADA07F9C57B}"/>
              </a:ext>
            </a:extLst>
          </p:cNvPr>
          <p:cNvSpPr txBox="1"/>
          <p:nvPr/>
        </p:nvSpPr>
        <p:spPr>
          <a:xfrm>
            <a:off x="1161535" y="1008271"/>
            <a:ext cx="9345827" cy="4247317"/>
          </a:xfrm>
          <a:prstGeom prst="rect">
            <a:avLst/>
          </a:prstGeom>
          <a:noFill/>
        </p:spPr>
        <p:txBody>
          <a:bodyPr wrap="square">
            <a:spAutoFit/>
          </a:bodyPr>
          <a:lstStyle/>
          <a:p>
            <a:r>
              <a:rPr lang="uk-UA" dirty="0"/>
              <a:t>Розрізняють наступні види консалтингу:</a:t>
            </a:r>
          </a:p>
          <a:p>
            <a:endParaRPr lang="uk-UA" dirty="0"/>
          </a:p>
          <a:p>
            <a:r>
              <a:rPr lang="uk-UA" dirty="0"/>
              <a:t>Одним із найпоширеніших видів консалтингу є </a:t>
            </a:r>
            <a:r>
              <a:rPr lang="uk-UA" b="1" i="1" dirty="0"/>
              <a:t>бізнес-планування</a:t>
            </a:r>
            <a:r>
              <a:rPr lang="uk-UA" dirty="0"/>
              <a:t>, в якому різноманітні суб’єкти відчувають потребу в період виходу на ринок, опанування нових його сегментів, придбання промислових та інших об'єктів, отриманні кредитів. Тобто якщо суб’єкту бізнесу в певних ситуаціях не вистачає знань, досвіду, впевненості у кваліфікованості своїх кадрів, він вдається до послуг консалтингових фірм.</a:t>
            </a:r>
          </a:p>
          <a:p>
            <a:endParaRPr lang="uk-UA" dirty="0"/>
          </a:p>
          <a:p>
            <a:r>
              <a:rPr lang="uk-UA" b="1" i="1" dirty="0"/>
              <a:t>Консалтинг із питань випуску та обігу цінних паперів. </a:t>
            </a:r>
            <a:r>
              <a:rPr lang="uk-UA" dirty="0"/>
              <a:t>Фірми, що консультують щодо випуску та обігу цінних паперів, допомагають своїм клієнтам у виробленні стратегії поведінки на фондовому ринку, виборі видів цінних паперів, обсягів їх випуску і термінів проведення відкритої передплати, підготовці документів для реєстрації проекту емісії, підготовці зборів акціонерів, а також із питань придбання цінних паперів та ін.</a:t>
            </a:r>
          </a:p>
        </p:txBody>
      </p:sp>
    </p:spTree>
    <p:extLst>
      <p:ext uri="{BB962C8B-B14F-4D97-AF65-F5344CB8AC3E}">
        <p14:creationId xmlns:p14="http://schemas.microsoft.com/office/powerpoint/2010/main" val="816823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864DB62-E3B4-4AF7-8303-304DE3E30879}"/>
              </a:ext>
            </a:extLst>
          </p:cNvPr>
          <p:cNvSpPr txBox="1"/>
          <p:nvPr/>
        </p:nvSpPr>
        <p:spPr>
          <a:xfrm>
            <a:off x="1433383" y="1502022"/>
            <a:ext cx="8563233" cy="3139321"/>
          </a:xfrm>
          <a:prstGeom prst="rect">
            <a:avLst/>
          </a:prstGeom>
          <a:noFill/>
        </p:spPr>
        <p:txBody>
          <a:bodyPr wrap="square">
            <a:spAutoFit/>
          </a:bodyPr>
          <a:lstStyle/>
          <a:p>
            <a:r>
              <a:rPr lang="uk-UA" b="1" i="1" dirty="0"/>
              <a:t>Консалтинг із питань реструктуризації підприємств</a:t>
            </a:r>
            <a:r>
              <a:rPr lang="uk-UA" dirty="0"/>
              <a:t>. Консультування з питань реструктуризації підприємств передбачає: оцінювання перспектив підприємства на ринку; оптимізація структури і системи управління підприємством, а також системи маркетингу і збуту; вдосконалення систем управління витратами, розроблення ефективної системи управління обліком і фінансами; оптимізацію майнового комплексу.</a:t>
            </a:r>
          </a:p>
          <a:p>
            <a:endParaRPr lang="uk-UA" dirty="0"/>
          </a:p>
          <a:p>
            <a:r>
              <a:rPr lang="uk-UA" dirty="0"/>
              <a:t>Результатом діяльності консалтингової фірми з цих питань можуть бути концепція (програма, план) реструктуризації з метою забезпечення адаптованості компанії до умов ринку, вироблення гнучкої системи планування управління і контролю виробництва, збуту.</a:t>
            </a:r>
          </a:p>
        </p:txBody>
      </p:sp>
    </p:spTree>
    <p:extLst>
      <p:ext uri="{BB962C8B-B14F-4D97-AF65-F5344CB8AC3E}">
        <p14:creationId xmlns:p14="http://schemas.microsoft.com/office/powerpoint/2010/main" val="783591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958A74-3AE7-48BA-A2FC-5B8380831E63}"/>
              </a:ext>
            </a:extLst>
          </p:cNvPr>
          <p:cNvSpPr txBox="1"/>
          <p:nvPr/>
        </p:nvSpPr>
        <p:spPr>
          <a:xfrm>
            <a:off x="1025610" y="1450019"/>
            <a:ext cx="8822725" cy="2862322"/>
          </a:xfrm>
          <a:prstGeom prst="rect">
            <a:avLst/>
          </a:prstGeom>
          <a:noFill/>
        </p:spPr>
        <p:txBody>
          <a:bodyPr wrap="square">
            <a:spAutoFit/>
          </a:bodyPr>
          <a:lstStyle/>
          <a:p>
            <a:r>
              <a:rPr lang="uk-UA" b="1" i="1" dirty="0"/>
              <a:t>Консалтинг із питань приватизації майна. </a:t>
            </a:r>
            <a:r>
              <a:rPr lang="uk-UA" dirty="0"/>
              <a:t>Під час підготовки державних підприємств до приватизації виникають питання, що стосуються різноманітних правових, процедурних аспектів, підготовки документів тощо (розподіл акцій, терміни проведення етапів приватизації). Маючи їх у полі зору, консалтингові фірми розподіляють весь процес діяльності на такі етапи: аналіз стану підприємства; проведення перед приватизаційної реструктуризації; супровід підприємства у процесі приватизації (від наказу Фонду державного майна про приватизацію до перших загальних зборів акціонерів). При цьому вони розробляють усі необхідні документи і супроводжують їх проходження у відповідних інстанціях.</a:t>
            </a:r>
          </a:p>
        </p:txBody>
      </p:sp>
    </p:spTree>
    <p:extLst>
      <p:ext uri="{BB962C8B-B14F-4D97-AF65-F5344CB8AC3E}">
        <p14:creationId xmlns:p14="http://schemas.microsoft.com/office/powerpoint/2010/main" val="4235951758"/>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420</TotalTime>
  <Words>3522</Words>
  <Application>Microsoft Office PowerPoint</Application>
  <PresentationFormat>Широкоэкранный</PresentationFormat>
  <Paragraphs>153</Paragraphs>
  <Slides>40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40</vt:i4>
      </vt:variant>
    </vt:vector>
  </HeadingPairs>
  <TitlesOfParts>
    <vt:vector size="47" baseType="lpstr">
      <vt:lpstr>Arial</vt:lpstr>
      <vt:lpstr>Calibri</vt:lpstr>
      <vt:lpstr>Times New Roman</vt:lpstr>
      <vt:lpstr>Trebuchet MS</vt:lpstr>
      <vt:lpstr>Wingdings</vt:lpstr>
      <vt:lpstr>Wingdings 3</vt:lpstr>
      <vt:lpstr>Грань</vt:lpstr>
      <vt:lpstr>ПІДПРИЄМНИЦТВО У СФЕРІ НАДАННЯ КОНСАЛТИНГОВИХ ПОСЛУГ</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Теми доповідей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ПІДПРИЄМНИЦТВО У СФЕРІ НАДАННЯ КОНСАЛТИНГОВИХ ПОСЛУГ</dc:title>
  <dc:creator>Катерина Бужимська</dc:creator>
  <cp:lastModifiedBy>Катерина Бужимська</cp:lastModifiedBy>
  <cp:revision>24</cp:revision>
  <dcterms:created xsi:type="dcterms:W3CDTF">2021-03-25T06:30:03Z</dcterms:created>
  <dcterms:modified xsi:type="dcterms:W3CDTF">2022-05-02T05:51:56Z</dcterms:modified>
</cp:coreProperties>
</file>