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6405"/>
  </p:normalViewPr>
  <p:slideViewPr>
    <p:cSldViewPr snapToGrid="0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1/29/26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1/29/26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23D80-954A-2701-E579-06D406F9F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49382"/>
            <a:ext cx="8637073" cy="30943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A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Військова термінологія</a:t>
            </a:r>
            <a:r>
              <a:rPr lang="uk-UA" sz="18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ДЕСКРИПТИВНИЙ І ПРЕСКРИПТИВНИЙ ВИМІРИ ВИВЧЕННЯ ВІЙСЬКОВОЇ ТЕРМІНОЛОГІЇ</a:t>
            </a:r>
            <a:r>
              <a:rPr lang="uk-UA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Регламентованість контекстів уживання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A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76A3FD-D240-D220-1F1B-202A68A2E5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2.2</a:t>
            </a:r>
            <a:endParaRPr lang="en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163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645FC0-86BC-A3CD-092B-B973D106A65D}"/>
              </a:ext>
            </a:extLst>
          </p:cNvPr>
          <p:cNvSpPr txBox="1"/>
          <p:nvPr/>
        </p:nvSpPr>
        <p:spPr>
          <a:xfrm>
            <a:off x="1543792" y="926275"/>
            <a:ext cx="879961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Обмежене коло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комунікантів</a:t>
            </a:r>
            <a:endParaRPr lang="uk-UA" sz="24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LSP орієнтована на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вузьке коло фахівців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Адресат повинен мати: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мовну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компетенцію;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професійні знання;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доктринальне та процедурне розуміння.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Забезпечує: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точність;</a:t>
            </a: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узгодженість; уникнення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амбігвітету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240320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1C2687-2CB6-8BB5-AE08-A95B9511ADAD}"/>
              </a:ext>
            </a:extLst>
          </p:cNvPr>
          <p:cNvSpPr txBox="1"/>
          <p:nvPr/>
        </p:nvSpPr>
        <p:spPr>
          <a:xfrm>
            <a:off x="1876301" y="748145"/>
            <a:ext cx="9363589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 приклад 2</a:t>
            </a:r>
          </a:p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Термін: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Joint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Операція за участю підрозділів двох або більше видів збройних сил.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 чітке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інституційне наповнення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структура командування;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правила взаємодії;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фази планування.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 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високого рівня термінологічної компетенції.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10650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95C873-047F-4E27-E25A-DBB2313A92D5}"/>
              </a:ext>
            </a:extLst>
          </p:cNvPr>
          <p:cNvSpPr txBox="1"/>
          <p:nvPr/>
        </p:nvSpPr>
        <p:spPr>
          <a:xfrm>
            <a:off x="676894" y="308758"/>
            <a:ext cx="108829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Перекладознавчий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вимір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Військовий переклад ≠ просте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мовне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перетворення.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враховувати: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нормативні рамки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(AAP-06, STANAG);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операційний контекст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командування та фазу операції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Posture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бойова готовність, не «стан сил»;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(ROE) – правила ведення бою, не «правила дій».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464817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89BA1-FE4C-9A2C-E67B-E4B745D4BA0B}"/>
              </a:ext>
            </a:extLst>
          </p:cNvPr>
          <p:cNvSpPr txBox="1"/>
          <p:nvPr/>
        </p:nvSpPr>
        <p:spPr>
          <a:xfrm>
            <a:off x="1508166" y="581891"/>
            <a:ext cx="90727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 перекладача в LSP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знання лексики, граматики, синтаксису.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озброєння, організаційні структури.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Доктринальна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нормативні документи, стандарти НАТО.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співвіднесення перекладу з фазою операції та рівнем командування.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225288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BA29C7-B879-2D6C-9BEB-B541FE62126F}"/>
              </a:ext>
            </a:extLst>
          </p:cNvPr>
          <p:cNvSpPr txBox="1"/>
          <p:nvPr/>
        </p:nvSpPr>
        <p:spPr>
          <a:xfrm>
            <a:off x="106878" y="0"/>
            <a:ext cx="1208512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Психолінгвістичний ефект перекладу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Стандартизовані терміни → когнітивні «якорі».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Зменшують час на обробку інформації.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Підвищують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 виконання наказів 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стресових ситуаціях.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Критично у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багатомовних та багатонаціональних операціях НАТО.</a:t>
            </a:r>
          </a:p>
          <a:p>
            <a:pPr algn="l">
              <a:lnSpc>
                <a:spcPct val="150000"/>
              </a:lnSpc>
            </a:pP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Регламентованість контекстів уживання забезпечує: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функціональну, когнітивну та перекладну стабільність термінів;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точність, безпеку та ефективність дій у багатомовному середовищі;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узгодженість командно-управлінської системи.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термінологія 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лише номінація, а ключовий інструмент управління і комунікації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endParaRPr lang="uk-UA" sz="200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495940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C80D99-AE7B-E714-8279-CD2D5627CEDF}"/>
              </a:ext>
            </a:extLst>
          </p:cNvPr>
          <p:cNvSpPr txBox="1"/>
          <p:nvPr/>
        </p:nvSpPr>
        <p:spPr>
          <a:xfrm>
            <a:off x="368135" y="142505"/>
            <a:ext cx="1024297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Функціонально-лінгвістичний та прагматичний вимір військової термінології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Військова термінологія як динамічна підсистема мови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Інструмент професійної діяльності, управління та прийняття рішень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Фокус: мова як засіб соціальної дії та комунікації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 підхід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Мова = інструмент дії та комунікації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 виконують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 функції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у професійному дискурсі: </a:t>
            </a:r>
          </a:p>
          <a:p>
            <a:pPr algn="l">
              <a:lnSpc>
                <a:spcPct val="150000"/>
              </a:lnSpc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інформують</a:t>
            </a:r>
          </a:p>
          <a:p>
            <a:pPr algn="l">
              <a:lnSpc>
                <a:spcPct val="150000"/>
              </a:lnSpc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егулюють дії</a:t>
            </a:r>
          </a:p>
          <a:p>
            <a:pPr algn="l">
              <a:lnSpc>
                <a:spcPct val="150000"/>
              </a:lnSpc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оординують учасників</a:t>
            </a:r>
          </a:p>
          <a:p>
            <a:pPr algn="l">
              <a:lnSpc>
                <a:spcPct val="150000"/>
              </a:lnSpc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бмежують або дозволяють дії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повністю проявляється у його функції</a:t>
            </a:r>
          </a:p>
          <a:p>
            <a:endParaRPr lang="en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4238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172AAD-FF22-18B1-7C44-E1E8FD6F2EC9}"/>
              </a:ext>
            </a:extLst>
          </p:cNvPr>
          <p:cNvSpPr txBox="1"/>
          <p:nvPr/>
        </p:nvSpPr>
        <p:spPr>
          <a:xfrm>
            <a:off x="914399" y="843677"/>
            <a:ext cx="87996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 функціонального підходу</a:t>
            </a:r>
          </a:p>
          <a:p>
            <a:pPr algn="l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 дії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слово аналізується у ситуації (наказ, інструкція, звіт)</a:t>
            </a:r>
          </a:p>
          <a:p>
            <a:pPr algn="l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управляє, інформує, координує</a:t>
            </a:r>
          </a:p>
          <a:p>
            <a:pPr algn="l">
              <a:lnSpc>
                <a:spcPct val="150000"/>
              </a:lnSpc>
              <a:buFont typeface="+mj-lt"/>
              <a:buAutoNum type="arabicPeriod"/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 мовлення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очікувана реакція адресата (дія, корекція поведінки)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080420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45ADD1-9E82-0C10-C8BA-ADA128C86A4D}"/>
              </a:ext>
            </a:extLst>
          </p:cNvPr>
          <p:cNvSpPr txBox="1"/>
          <p:nvPr/>
        </p:nvSpPr>
        <p:spPr>
          <a:xfrm>
            <a:off x="1021278" y="914400"/>
            <a:ext cx="959179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 = цілеспрямована дія</a:t>
            </a: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Військові акти часто 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імперативні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наказ, команда, директива.</a:t>
            </a: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 та формалізація мінімізують ризик хибного тлумачення.</a:t>
            </a:r>
          </a:p>
          <a:p>
            <a:pPr>
              <a:lnSpc>
                <a:spcPct val="150000"/>
              </a:lnSpc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Прагматичні функції: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Директивна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Координувальна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Інформативна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Ідентифікаційна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932267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E392F8-15CE-856E-D2A9-4927330E4E61}"/>
              </a:ext>
            </a:extLst>
          </p:cNvPr>
          <p:cNvSpPr txBox="1"/>
          <p:nvPr/>
        </p:nvSpPr>
        <p:spPr>
          <a:xfrm>
            <a:off x="249382" y="-33487"/>
            <a:ext cx="1194261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як нормативна одиниця</a:t>
            </a:r>
          </a:p>
          <a:p>
            <a:pPr algn="just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Військовий термін = частина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регламентованої системи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Фіксоване значення та форма, закріплені нормативними джерелами</a:t>
            </a:r>
          </a:p>
          <a:p>
            <a:pPr algn="just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 від академічної термінології: </a:t>
            </a:r>
            <a:r>
              <a:rPr lang="uk-UA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рескриптивний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характер; висока відповідальність за інтерпретацію.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Когнітивний та психолінгвістичний аспекти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Військові терміни =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вербалізовані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концепти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Активують 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ментальні моделі та сценарії дій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Забезпечують швидку реакцію у стресових ситуаціях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Приклади: 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Decision-making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етапи оцінки та прийняття рішень</a:t>
            </a:r>
          </a:p>
          <a:p>
            <a:pPr lvl="1" algn="l">
              <a:lnSpc>
                <a:spcPct val="150000"/>
              </a:lnSpc>
            </a:pP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Battle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rhythm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організація циклів управління</a:t>
            </a:r>
          </a:p>
          <a:p>
            <a:pPr lvl="1" algn="just">
              <a:lnSpc>
                <a:spcPct val="150000"/>
              </a:lnSpc>
            </a:pP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828082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A150E4-F8A3-E784-4B7C-EAAF80097AE3}"/>
              </a:ext>
            </a:extLst>
          </p:cNvPr>
          <p:cNvSpPr txBox="1"/>
          <p:nvPr/>
        </p:nvSpPr>
        <p:spPr>
          <a:xfrm>
            <a:off x="581891" y="593766"/>
            <a:ext cx="111153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Когнітивний і психолінгвістичний аспект військової термінології та система військових звань</a:t>
            </a:r>
            <a:endParaRPr lang="uk-UA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Когнітивний аспект:</a:t>
            </a:r>
            <a:endParaRPr lang="uk-UA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Військовий термін =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вербалізований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концепт у структурованій </a:t>
            </a:r>
            <a:r>
              <a:rPr lang="uk-UA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концептосфері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Активує алгоритми мислення та дії: оцінка обстановки, прийняття рішень, контроль виконання.</a:t>
            </a: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Концепти формуються через доктринальний досвід, стандарти та навчальні матеріали.</a:t>
            </a: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 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decision-making</a:t>
            </a: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cycle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етапи оцінки, вибору рішення, контролю виконання.</a:t>
            </a:r>
          </a:p>
          <a:p>
            <a:pPr algn="l">
              <a:lnSpc>
                <a:spcPct val="150000"/>
              </a:lnSpc>
            </a:pP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Психолінгвістичний аспект:</a:t>
            </a:r>
            <a:endParaRPr lang="uk-UA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Сприйняття термінів відбувається через процедурну пам’ять, а не асоціативні механізми.</a:t>
            </a: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Стресові та обмежені у часі умови → терміни запускають автоматизовані дії.</a:t>
            </a:r>
          </a:p>
          <a:p>
            <a:pPr algn="l">
              <a:lnSpc>
                <a:spcPct val="150000"/>
              </a:lnSpc>
            </a:pP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 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battle</a:t>
            </a:r>
            <a:r>
              <a:rPr lang="uk-UA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rhythm</a:t>
            </a:r>
            <a:r>
              <a:rPr lang="uk-UA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миттєво формує уявлення про циклічну організацію планування, брифінгів, рішень.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774908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330C9BC-91CA-67C5-ADAD-55517019CC77}"/>
              </a:ext>
            </a:extLst>
          </p:cNvPr>
          <p:cNvSpPr txBox="1"/>
          <p:nvPr/>
        </p:nvSpPr>
        <p:spPr>
          <a:xfrm>
            <a:off x="1080654" y="795647"/>
            <a:ext cx="941713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термінологія – одна з найбільш формалізованих та нормативно закріплених LSP-систем.</a:t>
            </a:r>
          </a:p>
          <a:p>
            <a:pPr>
              <a:lnSpc>
                <a:spcPct val="150000"/>
              </a:lnSpc>
            </a:pP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 пов’язане з:</a:t>
            </a:r>
            <a:b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• управлінням військами;</a:t>
            </a:r>
            <a:b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• плануванням та проведенням операцій;</a:t>
            </a:r>
            <a:b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• міжнаціональною взаємодією у багатонаціональних місіях.</a:t>
            </a:r>
          </a:p>
          <a:p>
            <a:pPr>
              <a:lnSpc>
                <a:spcPct val="150000"/>
              </a:lnSpc>
            </a:pP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 роль: </a:t>
            </a:r>
            <a:r>
              <a:rPr lang="uk-UA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однозначної комунікації у високоризикових ситуаціях</a:t>
            </a: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659166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9D90A1-2A88-AEA1-E88B-A3B4AE8D56B4}"/>
              </a:ext>
            </a:extLst>
          </p:cNvPr>
          <p:cNvSpPr txBox="1"/>
          <p:nvPr/>
        </p:nvSpPr>
        <p:spPr>
          <a:xfrm>
            <a:off x="0" y="0"/>
            <a:ext cx="11519065" cy="6459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військових звань і підрозділів: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Військові звання = маркери статусу та алгоритмів комунікації.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Категорії: 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enlisted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personnel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NCOs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→ різні комунікативні моделі та функції.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Звання активує знання про: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права та обов’язки;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допустимі мовленнєві дії;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 взаємодії у багатонаціональних операціях.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 (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platoon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battalion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brigade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→ специфічні комунікаційні практики: усне командування, письмові звіти, стратегічні директиви.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Підсумок:</a:t>
            </a:r>
            <a:endParaRPr lang="uk-UA" sz="20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термінологія інтегрує когнітивні концепти та процедурні сценарії.</a:t>
            </a:r>
          </a:p>
          <a:p>
            <a:pPr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термінів та звань дозволяє швидко та однозначно діяти у стресових і багатомовних операційних умовах.</a:t>
            </a:r>
          </a:p>
          <a:p>
            <a:pPr>
              <a:lnSpc>
                <a:spcPct val="150000"/>
              </a:lnSpc>
            </a:pPr>
            <a:endParaRPr lang="en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327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28D485-C215-93E5-BE20-5C67FD992099}"/>
              </a:ext>
            </a:extLst>
          </p:cNvPr>
          <p:cNvSpPr txBox="1"/>
          <p:nvPr/>
        </p:nvSpPr>
        <p:spPr>
          <a:xfrm>
            <a:off x="1686296" y="676894"/>
            <a:ext cx="871411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термінологія в C2</a:t>
            </a:r>
          </a:p>
          <a:p>
            <a:pPr algn="l">
              <a:lnSpc>
                <a:spcPct val="150000"/>
              </a:lnSpc>
            </a:pP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Command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(C2)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система управління військами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Мовлення у C2 виконує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встановлює рамки поведінки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 = сигнальні вузли, що забезпечують: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Директивні функції (накази, делегування)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Координаційні функції (синхронізація дій)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Перекладач = медіатор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когнітивної та операційної сумісності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41040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7B5B1B-E2B4-0703-75B1-1E7009634BA5}"/>
              </a:ext>
            </a:extLst>
          </p:cNvPr>
          <p:cNvSpPr txBox="1"/>
          <p:nvPr/>
        </p:nvSpPr>
        <p:spPr>
          <a:xfrm>
            <a:off x="1805049" y="131157"/>
            <a:ext cx="784959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Військова LSP виконує </a:t>
            </a:r>
            <a:r>
              <a:rPr lang="uk-UA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інструментальну функцію</a:t>
            </a: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, забезпечуючи:</a:t>
            </a:r>
            <a:b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• управління та координацію дій;</a:t>
            </a:r>
            <a:b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• оперативну взаємодію між підрозділами;</a:t>
            </a:r>
            <a:b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• стандартизацію сигналів у багатонаціональних місіях НАТО.</a:t>
            </a:r>
          </a:p>
          <a:p>
            <a:pPr>
              <a:lnSpc>
                <a:spcPct val="150000"/>
              </a:lnSpc>
            </a:pP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Інституційна стабільність: терміни фіксуються у статутах, доктринах, стандартах NATO (AAP-06, STANAG, AJP-3).</a:t>
            </a:r>
          </a:p>
          <a:p>
            <a:pPr>
              <a:lnSpc>
                <a:spcPct val="150000"/>
              </a:lnSpc>
            </a:pP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військових термінів – </a:t>
            </a:r>
            <a:r>
              <a:rPr lang="uk-UA" sz="24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нормативний процес</a:t>
            </a:r>
            <a:r>
              <a:rPr lang="uk-UA" sz="2400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, де точність критична для безпеки.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841750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CA9B25-BE8A-E374-63AA-0B531DCCF38F}"/>
              </a:ext>
            </a:extLst>
          </p:cNvPr>
          <p:cNvSpPr txBox="1"/>
          <p:nvPr/>
        </p:nvSpPr>
        <p:spPr>
          <a:xfrm>
            <a:off x="1401288" y="997528"/>
            <a:ext cx="8526483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Когнітивний аспект та перекладацька компетенція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Стандартизовані терміни знижують когнітивне навантаження та забезпечують швидке розпізнавання сигналів.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Військовий переклад потребує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комплексної компетенції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Лінгвістична – знання термінології, граматики, стилю.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Доктринальна – розуміння структури підрозділів та процедур управління.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Психолінгвістична – врахування сприйняття та швидкості реагування.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Операційна – прогнозування наслідків термінологічних рішень у бойових умовах.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863668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F5948B-2314-2480-565C-62BA46193C5D}"/>
              </a:ext>
            </a:extLst>
          </p:cNvPr>
          <p:cNvSpPr txBox="1"/>
          <p:nvPr/>
        </p:nvSpPr>
        <p:spPr>
          <a:xfrm>
            <a:off x="1128156" y="142504"/>
            <a:ext cx="85858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Пряма залежність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дії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військовому дискурсі термін часто виконує роль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тригера конкретної процедури або алгоритму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 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Command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(C2)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процес здійснення повноважень над силами для виконання місії.</a:t>
            </a:r>
          </a:p>
          <a:p>
            <a:pPr algn="l"/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Лексична одиниця стає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операційно-когнітивним сигналом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що: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активує дію;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інтегрує семантичне, процедурне та контекстуальне знання;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визначає прямий зв’язок між перекладом та виконанням наказів.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009444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34BD41-0C96-50BB-63FD-401FA49ECF24}"/>
              </a:ext>
            </a:extLst>
          </p:cNvPr>
          <p:cNvSpPr txBox="1"/>
          <p:nvPr/>
        </p:nvSpPr>
        <p:spPr>
          <a:xfrm>
            <a:off x="948047" y="760021"/>
            <a:ext cx="1029590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Дескриптивний та </a:t>
            </a: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прескриптивний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виміри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Дескриптивний підхід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аналізує фактичне вживання термінів, виявляє варіативність та типові переклади.</a:t>
            </a:r>
          </a:p>
          <a:p>
            <a:pPr algn="l">
              <a:lnSpc>
                <a:spcPct val="150000"/>
              </a:lnSpc>
            </a:pPr>
            <a:r>
              <a:rPr lang="uk-UA" sz="2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Прескриптивний</a:t>
            </a:r>
            <a:r>
              <a:rPr lang="uk-UA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підхід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забезпечує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уніфікацію та нормативну стабільність термінів</a:t>
            </a: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критично для багатомовної взаємодії.</a:t>
            </a:r>
          </a:p>
          <a:p>
            <a:pPr algn="l">
              <a:lnSpc>
                <a:spcPct val="150000"/>
              </a:lnSpc>
            </a:pP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баланс між цими підходами: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гарантує наукове обґрунтування та нормативну безпеку;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формує систему управління через мову;</a:t>
            </a:r>
            <a:b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робить переклад військових термінів </a:t>
            </a:r>
            <a:r>
              <a:rPr lang="uk-UA" sz="20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інтегральною частиною командно-управлінської діяльності.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200916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6F07AA-05B5-7CF2-A187-7E60F4FB98F4}"/>
              </a:ext>
            </a:extLst>
          </p:cNvPr>
          <p:cNvSpPr txBox="1"/>
          <p:nvPr/>
        </p:nvSpPr>
        <p:spPr>
          <a:xfrm>
            <a:off x="1638795" y="273132"/>
            <a:ext cx="868086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Регламентованість контекстів уживання</a:t>
            </a:r>
          </a:p>
          <a:p>
            <a:pPr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 ідея:</a:t>
            </a:r>
            <a:endParaRPr lang="uk-UA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Військова термінологія жорстко регламентована контекстом використання.</a:t>
            </a:r>
          </a:p>
          <a:p>
            <a:pPr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На відміну від наукового або технічного дискурсу, терміни 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можна використовувати довільно.</a:t>
            </a:r>
          </a:p>
          <a:p>
            <a:pPr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 визначається:</a:t>
            </a:r>
            <a:b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типом документа;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рівнем командування;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роллю мовця.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1643236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292A1E-7291-613B-9B96-21E4F5D878F6}"/>
              </a:ext>
            </a:extLst>
          </p:cNvPr>
          <p:cNvSpPr txBox="1"/>
          <p:nvPr/>
        </p:nvSpPr>
        <p:spPr>
          <a:xfrm>
            <a:off x="1472541" y="795647"/>
            <a:ext cx="998714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Психолінгвістичний аспект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Регламентованість формує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когнітивну структуру сприйняття </a:t>
            </a:r>
            <a:r>
              <a:rPr lang="uk-UA" sz="24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Стандартизований контекст дозволяє миттєво визначати допустимий набір дій.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 у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стресових умовах та багатомовних місіях НАТО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знижує когнітивне навантаження;</a:t>
            </a:r>
            <a:b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забезпечує узгодженість дій між підрозділами.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3768739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DC3677-06F6-D31E-1638-B3ADB4E8BBCF}"/>
              </a:ext>
            </a:extLst>
          </p:cNvPr>
          <p:cNvSpPr txBox="1"/>
          <p:nvPr/>
        </p:nvSpPr>
        <p:spPr>
          <a:xfrm>
            <a:off x="2101932" y="748145"/>
            <a:ext cx="945275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Практичний приклад 1</a:t>
            </a:r>
          </a:p>
          <a:p>
            <a:pPr algn="l">
              <a:lnSpc>
                <a:spcPct val="150000"/>
              </a:lnSpc>
            </a:pP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Термін: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Area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Responsibility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(AOR)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в </a:t>
            </a:r>
            <a:r>
              <a:rPr lang="uk-UA" sz="240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оперативних і стратегічних документах НАТО.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просторові межі відповідальності конкретного командування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 має зберігати </a:t>
            </a:r>
            <a:r>
              <a:rPr lang="uk-UA" sz="24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доктринальну точність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не можна замінювати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загаломовними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аналогами.</a:t>
            </a:r>
          </a:p>
          <a:p>
            <a:endParaRPr lang="en-UA" dirty="0"/>
          </a:p>
        </p:txBody>
      </p:sp>
    </p:spTree>
    <p:extLst>
      <p:ext uri="{BB962C8B-B14F-4D97-AF65-F5344CB8AC3E}">
        <p14:creationId xmlns:p14="http://schemas.microsoft.com/office/powerpoint/2010/main" val="277287458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</TotalTime>
  <Words>1201</Words>
  <Application>Microsoft Macintosh PowerPoint</Application>
  <PresentationFormat>Widescreen</PresentationFormat>
  <Paragraphs>123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Gill Sans MT</vt:lpstr>
      <vt:lpstr>Times New Roman</vt:lpstr>
      <vt:lpstr>Gallery</vt:lpstr>
      <vt:lpstr>Військова термінологія. ДЕСКРИПТИВНИЙ І ПРЕСКРИПТИВНИЙ ВИМІРИ ВИВЧЕННЯ ВІЙСЬКОВОЇ ТЕРМІНОЛОГІЇ. Регламентованість контекстів уживання.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Військова термінологія. ДЕСКРИПТИВНИЙ І ПРЕСКРИПТИВНИЙ ВИМІРИ ВИВЧЕННЯ ВІЙСЬКОВОЇ ТЕРМІНОЛОГІЇ. Регламентованість контекстів уживання.  </dc:title>
  <dc:creator>Microsoft Office User</dc:creator>
  <cp:lastModifiedBy>Microsoft Office User</cp:lastModifiedBy>
  <cp:revision>1</cp:revision>
  <dcterms:created xsi:type="dcterms:W3CDTF">2026-01-29T11:23:36Z</dcterms:created>
  <dcterms:modified xsi:type="dcterms:W3CDTF">2026-01-29T12:16:06Z</dcterms:modified>
</cp:coreProperties>
</file>