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76" r:id="rId14"/>
    <p:sldId id="269" r:id="rId15"/>
    <p:sldId id="270" r:id="rId16"/>
    <p:sldId id="277" r:id="rId17"/>
    <p:sldId id="287" r:id="rId18"/>
    <p:sldId id="288" r:id="rId19"/>
    <p:sldId id="289" r:id="rId20"/>
    <p:sldId id="292" r:id="rId21"/>
    <p:sldId id="293" r:id="rId22"/>
    <p:sldId id="294" r:id="rId23"/>
    <p:sldId id="295" r:id="rId24"/>
    <p:sldId id="296" r:id="rId25"/>
    <p:sldId id="297" r:id="rId26"/>
    <p:sldId id="298" r:id="rId27"/>
    <p:sldId id="299" r:id="rId28"/>
    <p:sldId id="300" r:id="rId29"/>
    <p:sldId id="301" r:id="rId30"/>
    <p:sldId id="271" r:id="rId31"/>
    <p:sldId id="272" r:id="rId32"/>
    <p:sldId id="273" r:id="rId33"/>
    <p:sldId id="274" r:id="rId34"/>
    <p:sldId id="278" r:id="rId35"/>
    <p:sldId id="303" r:id="rId36"/>
    <p:sldId id="304" r:id="rId37"/>
    <p:sldId id="305" r:id="rId38"/>
    <p:sldId id="283" r:id="rId39"/>
    <p:sldId id="286" r:id="rId40"/>
    <p:sldId id="307" r:id="rId41"/>
    <p:sldId id="308" r:id="rId42"/>
    <p:sldId id="309" r:id="rId43"/>
    <p:sldId id="310" r:id="rId44"/>
    <p:sldId id="311" r:id="rId45"/>
    <p:sldId id="312" r:id="rId46"/>
    <p:sldId id="302" r:id="rId47"/>
    <p:sldId id="279" r:id="rId48"/>
    <p:sldId id="280" r:id="rId49"/>
    <p:sldId id="281" r:id="rId50"/>
    <p:sldId id="282" r:id="rId51"/>
    <p:sldId id="313" r:id="rId52"/>
    <p:sldId id="314" r:id="rId53"/>
    <p:sldId id="315" r:id="rId54"/>
    <p:sldId id="284" r:id="rId55"/>
    <p:sldId id="285" r:id="rId56"/>
    <p:sldId id="316" r:id="rId57"/>
    <p:sldId id="317" r:id="rId58"/>
    <p:sldId id="318" r:id="rId59"/>
    <p:sldId id="319" r:id="rId60"/>
    <p:sldId id="320" r:id="rId61"/>
    <p:sldId id="321" r:id="rId62"/>
    <p:sldId id="290" r:id="rId63"/>
    <p:sldId id="29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275" r:id="rId1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snapToGrid="0">
      <p:cViewPr varScale="1">
        <p:scale>
          <a:sx n="78" d="100"/>
          <a:sy n="78" d="100"/>
        </p:scale>
        <p:origin x="7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15.11.2023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200699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15.11.2023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371829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uk-U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15.11.2023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31321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15.11.2023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196219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uk-U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099E58-60E9-4BD5-9D41-48ABF1CEEE1F}" type="datetimeFigureOut">
              <a:rPr lang="uk-UA" smtClean="0"/>
              <a:t>15.11.2023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71390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p:cNvSpPr>
            <a:spLocks noGrp="1"/>
          </p:cNvSpPr>
          <p:nvPr>
            <p:ph type="dt" sz="half" idx="10"/>
          </p:nvPr>
        </p:nvSpPr>
        <p:spPr/>
        <p:txBody>
          <a:bodyPr/>
          <a:lstStyle/>
          <a:p>
            <a:fld id="{6B099E58-60E9-4BD5-9D41-48ABF1CEEE1F}" type="datetimeFigureOut">
              <a:rPr lang="uk-UA" smtClean="0"/>
              <a:t>15.11.2023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437078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uk-U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Date Placeholder 6"/>
          <p:cNvSpPr>
            <a:spLocks noGrp="1"/>
          </p:cNvSpPr>
          <p:nvPr>
            <p:ph type="dt" sz="half" idx="10"/>
          </p:nvPr>
        </p:nvSpPr>
        <p:spPr/>
        <p:txBody>
          <a:bodyPr/>
          <a:lstStyle/>
          <a:p>
            <a:fld id="{6B099E58-60E9-4BD5-9D41-48ABF1CEEE1F}" type="datetimeFigureOut">
              <a:rPr lang="uk-UA" smtClean="0"/>
              <a:t>15.11.2023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343421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Date Placeholder 2"/>
          <p:cNvSpPr>
            <a:spLocks noGrp="1"/>
          </p:cNvSpPr>
          <p:nvPr>
            <p:ph type="dt" sz="half" idx="10"/>
          </p:nvPr>
        </p:nvSpPr>
        <p:spPr/>
        <p:txBody>
          <a:bodyPr/>
          <a:lstStyle/>
          <a:p>
            <a:fld id="{6B099E58-60E9-4BD5-9D41-48ABF1CEEE1F}" type="datetimeFigureOut">
              <a:rPr lang="uk-UA" smtClean="0"/>
              <a:t>15.11.2023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175621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99E58-60E9-4BD5-9D41-48ABF1CEEE1F}" type="datetimeFigureOut">
              <a:rPr lang="uk-UA" smtClean="0"/>
              <a:t>15.11.2023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19171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099E58-60E9-4BD5-9D41-48ABF1CEEE1F}" type="datetimeFigureOut">
              <a:rPr lang="uk-UA" smtClean="0"/>
              <a:t>15.11.2023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7830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099E58-60E9-4BD5-9D41-48ABF1CEEE1F}" type="datetimeFigureOut">
              <a:rPr lang="uk-UA" smtClean="0"/>
              <a:t>15.11.2023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410325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uk-U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99E58-60E9-4BD5-9D41-48ABF1CEEE1F}" type="datetimeFigureOut">
              <a:rPr lang="uk-UA" smtClean="0"/>
              <a:t>15.11.2023</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F851B-24BB-4ABA-8176-D74B9C8D53F6}" type="slidenum">
              <a:rPr lang="uk-UA" smtClean="0"/>
              <a:t>‹#›</a:t>
            </a:fld>
            <a:endParaRPr lang="uk-UA"/>
          </a:p>
        </p:txBody>
      </p:sp>
    </p:spTree>
    <p:extLst>
      <p:ext uri="{BB962C8B-B14F-4D97-AF65-F5344CB8AC3E}">
        <p14:creationId xmlns:p14="http://schemas.microsoft.com/office/powerpoint/2010/main" val="1279271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 Id="rId4" Type="http://schemas.openxmlformats.org/officeDocument/2006/relationships/image" Target="../media/image144.png"/></Relationships>
</file>

<file path=ppt/slides/_rels/slide111.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6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7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6427" y="2570918"/>
            <a:ext cx="9144000" cy="2387600"/>
          </a:xfrm>
        </p:spPr>
        <p:txBody>
          <a:bodyPr/>
          <a:lstStyle/>
          <a:p>
            <a:r>
              <a:rPr lang="uk-UA" b="1" dirty="0"/>
              <a:t>Лекція 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686" y="506994"/>
            <a:ext cx="7846336" cy="1912544"/>
          </a:xfrm>
          <a:prstGeom prst="rect">
            <a:avLst/>
          </a:prstGeom>
        </p:spPr>
      </p:pic>
    </p:spTree>
    <p:extLst>
      <p:ext uri="{BB962C8B-B14F-4D97-AF65-F5344CB8AC3E}">
        <p14:creationId xmlns:p14="http://schemas.microsoft.com/office/powerpoint/2010/main" val="1598165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ChangeArrowheads="1"/>
          </p:cNvSpPr>
          <p:nvPr>
            <p:ph idx="1"/>
          </p:nvPr>
        </p:nvSpPr>
        <p:spPr bwMode="auto">
          <a:xfrm>
            <a:off x="217393" y="5062"/>
            <a:ext cx="8968417" cy="677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r>
              <a:rPr lang="ru-RU" sz="1800" b="1" dirty="0"/>
              <a:t>Деталі вбудованого бездротового інтерфейсу</a:t>
            </a:r>
          </a:p>
          <a:p>
            <a:pPr marL="0" lvl="0" indent="0" eaLnBrk="0" fontAlgn="base" hangingPunct="0">
              <a:lnSpc>
                <a:spcPct val="100000"/>
              </a:lnSpc>
              <a:spcBef>
                <a:spcPct val="0"/>
              </a:spcBef>
              <a:spcAft>
                <a:spcPct val="0"/>
              </a:spcAft>
              <a:buNone/>
            </a:pPr>
            <a:r>
              <a:rPr lang="ru-RU" sz="1600" dirty="0"/>
              <a:t>Якщо плата має вбудований бездротовий інтерфейс, то всі її функції представлені в такому форматі: </a:t>
            </a:r>
          </a:p>
          <a:p>
            <a:pPr marL="0" lvl="0" indent="0" eaLnBrk="0" fontAlgn="base" hangingPunct="0">
              <a:lnSpc>
                <a:spcPct val="100000"/>
              </a:lnSpc>
              <a:spcBef>
                <a:spcPct val="0"/>
              </a:spcBef>
              <a:spcAft>
                <a:spcPct val="0"/>
              </a:spcAft>
              <a:buNone/>
            </a:pPr>
            <a:endParaRPr lang="ru-RU" sz="1600" dirty="0"/>
          </a:p>
          <a:p>
            <a:pPr marL="0" lvl="0" indent="0" eaLnBrk="0" fontAlgn="base" hangingPunct="0">
              <a:lnSpc>
                <a:spcPct val="100000"/>
              </a:lnSpc>
              <a:spcBef>
                <a:spcPct val="0"/>
              </a:spcBef>
              <a:spcAft>
                <a:spcPct val="0"/>
              </a:spcAft>
              <a:buNone/>
            </a:pPr>
            <a:r>
              <a:rPr kumimoji="0" lang="ru-RU" altLang="ru-RU" sz="1600" b="0" i="0" u="none" strike="noStrike" cap="none" normalizeH="0" baseline="0" dirty="0">
                <a:ln>
                  <a:noFill/>
                </a:ln>
                <a:solidFill>
                  <a:schemeClr val="tx1"/>
                </a:solidFill>
                <a:effectLst/>
                <a:latin typeface="Arial Unicode MS" panose="020B0604020202020204" pitchFamily="34" charset="-128"/>
              </a:rPr>
              <a:t>&lt;band&gt;&lt;power_per_chain&gt;&lt;protocol&gt;&lt;number_of_chains&gt;</a:t>
            </a:r>
            <a:r>
              <a:rPr kumimoji="0" lang="ru-RU" altLang="ru-RU" sz="16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a:ln>
                  <a:noFill/>
                </a:ln>
                <a:solidFill>
                  <a:schemeClr val="tx1"/>
                </a:solidFill>
                <a:effectLst/>
                <a:latin typeface="Arial" panose="020B0604020202020204" pitchFamily="34" charset="0"/>
              </a:rPr>
              <a:t>band</a:t>
            </a:r>
            <a:r>
              <a:rPr kumimoji="0" lang="ru-RU" altLang="ru-RU" sz="1600" b="0" i="0" u="none" strike="noStrike" cap="none" normalizeH="0" baseline="0" dirty="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a:ln>
                  <a:noFill/>
                </a:ln>
                <a:solidFill>
                  <a:schemeClr val="tx1"/>
                </a:solidFill>
                <a:effectLst/>
                <a:latin typeface="Arial" panose="020B0604020202020204" pitchFamily="34" charset="0"/>
              </a:rPr>
              <a:t>5</a:t>
            </a:r>
            <a:r>
              <a:rPr kumimoji="0" lang="ru-RU" altLang="ru-RU" sz="1600" b="0" i="0" u="none" strike="noStrike" cap="none" normalizeH="0" baseline="0" dirty="0">
                <a:ln>
                  <a:noFill/>
                </a:ln>
                <a:solidFill>
                  <a:schemeClr val="tx1"/>
                </a:solidFill>
                <a:effectLst/>
                <a:latin typeface="Arial" panose="020B0604020202020204" pitchFamily="34" charset="0"/>
              </a:rPr>
              <a:t> - 5Ghz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a:ln>
                  <a:noFill/>
                </a:ln>
                <a:solidFill>
                  <a:schemeClr val="tx1"/>
                </a:solidFill>
                <a:effectLst/>
                <a:latin typeface="Arial" panose="020B0604020202020204" pitchFamily="34" charset="0"/>
              </a:rPr>
              <a:t>2</a:t>
            </a:r>
            <a:r>
              <a:rPr kumimoji="0" lang="ru-RU" altLang="ru-RU" sz="1600" b="0" i="0" u="none" strike="noStrike" cap="none" normalizeH="0" baseline="0" dirty="0">
                <a:ln>
                  <a:noFill/>
                </a:ln>
                <a:solidFill>
                  <a:schemeClr val="tx1"/>
                </a:solidFill>
                <a:effectLst/>
                <a:latin typeface="Arial" panose="020B0604020202020204" pitchFamily="34" charset="0"/>
              </a:rPr>
              <a:t> - 2.4Ghz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a:ln>
                  <a:noFill/>
                </a:ln>
                <a:solidFill>
                  <a:schemeClr val="tx1"/>
                </a:solidFill>
                <a:effectLst/>
                <a:latin typeface="Arial" panose="020B0604020202020204" pitchFamily="34" charset="0"/>
              </a:rPr>
              <a:t>52</a:t>
            </a:r>
            <a:r>
              <a:rPr kumimoji="0" lang="ru-RU" altLang="ru-RU" sz="1600" b="0" i="0" u="none" strike="noStrike" cap="none" normalizeH="0" baseline="0" dirty="0">
                <a:ln>
                  <a:noFill/>
                </a:ln>
                <a:solidFill>
                  <a:schemeClr val="tx1"/>
                </a:solidFill>
                <a:effectLst/>
                <a:latin typeface="Arial" panose="020B0604020202020204" pitchFamily="34" charset="0"/>
              </a:rPr>
              <a:t> - dual band 5Ghz and 2.4Ghz</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a:ln>
                  <a:noFill/>
                </a:ln>
                <a:solidFill>
                  <a:schemeClr val="tx1"/>
                </a:solidFill>
                <a:effectLst/>
                <a:latin typeface="Arial" panose="020B0604020202020204" pitchFamily="34" charset="0"/>
              </a:rPr>
              <a:t>power per chain</a:t>
            </a:r>
            <a:r>
              <a:rPr kumimoji="0" lang="ru-RU" altLang="ru-RU" sz="1600" b="0" i="0" u="none" strike="noStrike" cap="none" normalizeH="0" baseline="0" dirty="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a:ln>
                  <a:noFill/>
                </a:ln>
                <a:solidFill>
                  <a:schemeClr val="tx1"/>
                </a:solidFill>
                <a:effectLst/>
                <a:latin typeface="Arial" panose="020B0604020202020204" pitchFamily="34" charset="0"/>
              </a:rPr>
              <a:t>(not used) - "Normal" - &lt;23dBm at 6Mbps 802.11a; &lt;24dBm at 6Mbps 802.11g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a:ln>
                  <a:noFill/>
                </a:ln>
                <a:solidFill>
                  <a:schemeClr val="tx1"/>
                </a:solidFill>
                <a:effectLst/>
                <a:latin typeface="Arial" panose="020B0604020202020204" pitchFamily="34" charset="0"/>
              </a:rPr>
              <a:t>H</a:t>
            </a:r>
            <a:r>
              <a:rPr kumimoji="0" lang="ru-RU" altLang="ru-RU" sz="1600" b="0" i="0" u="none" strike="noStrike" cap="none" normalizeH="0" baseline="0" dirty="0">
                <a:ln>
                  <a:noFill/>
                </a:ln>
                <a:solidFill>
                  <a:schemeClr val="tx1"/>
                </a:solidFill>
                <a:effectLst/>
                <a:latin typeface="Arial" panose="020B0604020202020204" pitchFamily="34" charset="0"/>
              </a:rPr>
              <a:t> - "High" - 23-24dBm at 6Mbps 802.11a; 24-27dBm at 6Mbps 802.11g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a:ln>
                  <a:noFill/>
                </a:ln>
                <a:solidFill>
                  <a:schemeClr val="tx1"/>
                </a:solidFill>
                <a:effectLst/>
                <a:latin typeface="Arial" panose="020B0604020202020204" pitchFamily="34" charset="0"/>
              </a:rPr>
              <a:t>HP</a:t>
            </a:r>
            <a:r>
              <a:rPr kumimoji="0" lang="ru-RU" altLang="ru-RU" sz="1600" b="0" i="0" u="none" strike="noStrike" cap="none" normalizeH="0" baseline="0" dirty="0">
                <a:ln>
                  <a:noFill/>
                </a:ln>
                <a:solidFill>
                  <a:schemeClr val="tx1"/>
                </a:solidFill>
                <a:effectLst/>
                <a:latin typeface="Arial" panose="020B0604020202020204" pitchFamily="34" charset="0"/>
              </a:rPr>
              <a:t> - "High Power" - 25-26dBm 6Mbps 802.11a; 28-29dBm at 6Mbps 802.11g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a:ln>
                  <a:noFill/>
                </a:ln>
                <a:solidFill>
                  <a:schemeClr val="tx1"/>
                </a:solidFill>
                <a:effectLst/>
                <a:latin typeface="Arial" panose="020B0604020202020204" pitchFamily="34" charset="0"/>
              </a:rPr>
              <a:t>SHP</a:t>
            </a:r>
            <a:r>
              <a:rPr kumimoji="0" lang="ru-RU" altLang="ru-RU" sz="1600" b="0" i="0" u="none" strike="noStrike" cap="none" normalizeH="0" baseline="0" dirty="0">
                <a:ln>
                  <a:noFill/>
                </a:ln>
                <a:solidFill>
                  <a:schemeClr val="tx1"/>
                </a:solidFill>
                <a:effectLst/>
                <a:latin typeface="Arial" panose="020B0604020202020204" pitchFamily="34" charset="0"/>
              </a:rPr>
              <a:t> - "Super High Power" - 27+dBm at 6Mbps 802.11a; 30+dBm at 6Mbps 802.11g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a:ln>
                  <a:noFill/>
                </a:ln>
                <a:solidFill>
                  <a:schemeClr val="tx1"/>
                </a:solidFill>
                <a:effectLst/>
                <a:latin typeface="Arial" panose="020B0604020202020204" pitchFamily="34" charset="0"/>
              </a:rPr>
              <a:t>protocol</a:t>
            </a:r>
            <a:r>
              <a:rPr kumimoji="0" lang="ru-RU" altLang="ru-RU" sz="1600" b="0" i="0" u="none" strike="noStrike" cap="none" normalizeH="0" baseline="0" dirty="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a:ln>
                  <a:noFill/>
                </a:ln>
                <a:solidFill>
                  <a:schemeClr val="tx1"/>
                </a:solidFill>
                <a:effectLst/>
                <a:latin typeface="Arial" panose="020B0604020202020204" pitchFamily="34" charset="0"/>
              </a:rPr>
              <a:t>(not used) - for cards with only 802.11a/b/g support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a:ln>
                  <a:noFill/>
                </a:ln>
                <a:solidFill>
                  <a:schemeClr val="tx1"/>
                </a:solidFill>
                <a:effectLst/>
                <a:latin typeface="Arial" panose="020B0604020202020204" pitchFamily="34" charset="0"/>
              </a:rPr>
              <a:t>n</a:t>
            </a:r>
            <a:r>
              <a:rPr kumimoji="0" lang="ru-RU" altLang="ru-RU" sz="1600" b="0" i="0" u="none" strike="noStrike" cap="none" normalizeH="0" baseline="0" dirty="0">
                <a:ln>
                  <a:noFill/>
                </a:ln>
                <a:solidFill>
                  <a:schemeClr val="tx1"/>
                </a:solidFill>
                <a:effectLst/>
                <a:latin typeface="Arial" panose="020B0604020202020204" pitchFamily="34" charset="0"/>
              </a:rPr>
              <a:t> - for cards with 802.11n support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a:ln>
                  <a:noFill/>
                </a:ln>
                <a:solidFill>
                  <a:schemeClr val="tx1"/>
                </a:solidFill>
                <a:effectLst/>
                <a:latin typeface="Arial" panose="020B0604020202020204" pitchFamily="34" charset="0"/>
              </a:rPr>
              <a:t>ac</a:t>
            </a:r>
            <a:r>
              <a:rPr kumimoji="0" lang="ru-RU" altLang="ru-RU" sz="1600" b="0" i="0" u="none" strike="noStrike" cap="none" normalizeH="0" baseline="0" dirty="0">
                <a:ln>
                  <a:noFill/>
                </a:ln>
                <a:solidFill>
                  <a:schemeClr val="tx1"/>
                </a:solidFill>
                <a:effectLst/>
                <a:latin typeface="Arial" panose="020B0604020202020204" pitchFamily="34" charset="0"/>
              </a:rPr>
              <a:t> - for cards with 802.11ac support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a:ln>
                  <a:noFill/>
                </a:ln>
                <a:solidFill>
                  <a:schemeClr val="tx1"/>
                </a:solidFill>
                <a:effectLst/>
                <a:latin typeface="Arial" panose="020B0604020202020204" pitchFamily="34" charset="0"/>
              </a:rPr>
              <a:t>number_of_chains</a:t>
            </a:r>
            <a:r>
              <a:rPr kumimoji="0" lang="ru-RU" altLang="ru-RU" sz="1600" b="0" i="0" u="none" strike="noStrike" cap="none" normalizeH="0" baseline="0" dirty="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a:ln>
                  <a:noFill/>
                </a:ln>
                <a:solidFill>
                  <a:schemeClr val="tx1"/>
                </a:solidFill>
                <a:effectLst/>
                <a:latin typeface="Arial" panose="020B0604020202020204" pitchFamily="34" charset="0"/>
              </a:rPr>
              <a:t>(not used) - single chain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a:ln>
                  <a:noFill/>
                </a:ln>
                <a:solidFill>
                  <a:schemeClr val="tx1"/>
                </a:solidFill>
                <a:effectLst/>
                <a:latin typeface="Arial" panose="020B0604020202020204" pitchFamily="34" charset="0"/>
              </a:rPr>
              <a:t>D</a:t>
            </a:r>
            <a:r>
              <a:rPr kumimoji="0" lang="ru-RU" altLang="ru-RU" sz="1600" b="0" i="0" u="none" strike="noStrike" cap="none" normalizeH="0" baseline="0" dirty="0">
                <a:ln>
                  <a:noFill/>
                </a:ln>
                <a:solidFill>
                  <a:schemeClr val="tx1"/>
                </a:solidFill>
                <a:effectLst/>
                <a:latin typeface="Arial" panose="020B0604020202020204" pitchFamily="34" charset="0"/>
              </a:rPr>
              <a:t> - dual chain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a:ln>
                  <a:noFill/>
                </a:ln>
                <a:solidFill>
                  <a:schemeClr val="tx1"/>
                </a:solidFill>
                <a:effectLst/>
                <a:latin typeface="Arial" panose="020B0604020202020204" pitchFamily="34" charset="0"/>
              </a:rPr>
              <a:t>T</a:t>
            </a:r>
            <a:r>
              <a:rPr kumimoji="0" lang="ru-RU" altLang="ru-RU" sz="1600" b="0" i="0" u="none" strike="noStrike" cap="none" normalizeH="0" baseline="0" dirty="0">
                <a:ln>
                  <a:noFill/>
                </a:ln>
                <a:solidFill>
                  <a:schemeClr val="tx1"/>
                </a:solidFill>
                <a:effectLst/>
                <a:latin typeface="Arial" panose="020B0604020202020204" pitchFamily="34" charset="0"/>
              </a:rPr>
              <a:t> - triple chain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a:ln>
                  <a:noFill/>
                </a:ln>
                <a:solidFill>
                  <a:schemeClr val="tx1"/>
                </a:solidFill>
                <a:effectLst/>
                <a:latin typeface="Arial" panose="020B0604020202020204" pitchFamily="34" charset="0"/>
              </a:rPr>
              <a:t>connector type</a:t>
            </a:r>
            <a:r>
              <a:rPr kumimoji="0" lang="ru-RU" altLang="ru-RU" sz="1600" b="0" i="0" u="none" strike="noStrike" cap="none" normalizeH="0" baseline="0" dirty="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a:ln>
                  <a:noFill/>
                </a:ln>
                <a:solidFill>
                  <a:schemeClr val="tx1"/>
                </a:solidFill>
                <a:effectLst/>
                <a:latin typeface="Arial" panose="020B0604020202020204" pitchFamily="34" charset="0"/>
              </a:rPr>
              <a:t>(not used) - only one connector option on the model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a:ln>
                  <a:noFill/>
                </a:ln>
                <a:solidFill>
                  <a:schemeClr val="tx1"/>
                </a:solidFill>
                <a:effectLst/>
                <a:latin typeface="Arial" panose="020B0604020202020204" pitchFamily="34" charset="0"/>
              </a:rPr>
              <a:t>MMCX</a:t>
            </a:r>
            <a:r>
              <a:rPr kumimoji="0" lang="ru-RU" altLang="ru-RU" sz="1600" b="0" i="0" u="none" strike="noStrike" cap="none" normalizeH="0" baseline="0" dirty="0">
                <a:ln>
                  <a:noFill/>
                </a:ln>
                <a:solidFill>
                  <a:schemeClr val="tx1"/>
                </a:solidFill>
                <a:effectLst/>
                <a:latin typeface="Arial" panose="020B0604020202020204" pitchFamily="34" charset="0"/>
              </a:rPr>
              <a:t> - MMCX connector type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a:ln>
                  <a:noFill/>
                </a:ln>
                <a:solidFill>
                  <a:schemeClr val="tx1"/>
                </a:solidFill>
                <a:effectLst/>
                <a:latin typeface="Arial" panose="020B0604020202020204" pitchFamily="34" charset="0"/>
              </a:rPr>
              <a:t>u.FL</a:t>
            </a:r>
            <a:r>
              <a:rPr kumimoji="0" lang="ru-RU" altLang="ru-RU" sz="1600" b="0" i="0" u="none" strike="noStrike" cap="none" normalizeH="0" baseline="0" dirty="0">
                <a:ln>
                  <a:noFill/>
                </a:ln>
                <a:solidFill>
                  <a:schemeClr val="tx1"/>
                </a:solidFill>
                <a:effectLst/>
                <a:latin typeface="Arial" panose="020B0604020202020204" pitchFamily="34" charset="0"/>
              </a:rPr>
              <a:t> - u.FL connector type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94931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67" y="0"/>
            <a:ext cx="11918467" cy="6500388"/>
          </a:xfrm>
        </p:spPr>
        <p:txBody>
          <a:bodyPr>
            <a:normAutofit/>
          </a:bodyPr>
          <a:lstStyle/>
          <a:p>
            <a:pPr marL="0" indent="0" algn="ctr">
              <a:buNone/>
            </a:pPr>
            <a:r>
              <a:rPr lang="uk-UA" sz="2000" b="1" dirty="0"/>
              <a:t>13.Видалення облікового запису admin. </a:t>
            </a:r>
          </a:p>
          <a:p>
            <a:pPr marL="0" indent="0">
              <a:buNone/>
            </a:pPr>
            <a:r>
              <a:rPr lang="uk-UA" sz="2000" dirty="0"/>
              <a:t>1.В бічному меню вибираємо пункт System. </a:t>
            </a:r>
          </a:p>
          <a:p>
            <a:pPr marL="0" indent="0">
              <a:buNone/>
            </a:pPr>
            <a:r>
              <a:rPr lang="uk-UA" sz="2000" dirty="0"/>
              <a:t>2.У випадаючому меню вибираємо Users. </a:t>
            </a:r>
          </a:p>
          <a:p>
            <a:pPr marL="0" indent="0">
              <a:buNone/>
            </a:pPr>
            <a:r>
              <a:rPr lang="uk-UA" sz="2000" dirty="0"/>
              <a:t>3.Визначаємо потрібного користувача (в даному випадку admin). </a:t>
            </a:r>
          </a:p>
          <a:p>
            <a:pPr marL="0" indent="0">
              <a:buNone/>
            </a:pPr>
            <a:r>
              <a:rPr lang="uk-UA" sz="2000" dirty="0"/>
              <a:t>4. Натискаємо червоний мінус.</a:t>
            </a:r>
          </a:p>
          <a:p>
            <a:pPr marL="0" indent="0">
              <a:buNone/>
            </a:pPr>
            <a:endParaRPr lang="uk-UA" sz="2000" dirty="0"/>
          </a:p>
          <a:p>
            <a:pPr marL="0" indent="0">
              <a:buNone/>
            </a:pPr>
            <a:r>
              <a:rPr lang="uk-UA" sz="2000" dirty="0"/>
              <a:t>Через командний рядок терміналу:</a:t>
            </a:r>
          </a:p>
          <a:p>
            <a:pPr marL="0" indent="0">
              <a:buNone/>
            </a:pPr>
            <a:endParaRPr lang="uk-UA" sz="2000" dirty="0"/>
          </a:p>
        </p:txBody>
      </p:sp>
      <p:sp>
        <p:nvSpPr>
          <p:cNvPr id="2" name="Rectangle 1"/>
          <p:cNvSpPr/>
          <p:nvPr/>
        </p:nvSpPr>
        <p:spPr>
          <a:xfrm>
            <a:off x="269005" y="2804068"/>
            <a:ext cx="2186240" cy="369332"/>
          </a:xfrm>
          <a:prstGeom prst="rect">
            <a:avLst/>
          </a:prstGeom>
        </p:spPr>
        <p:txBody>
          <a:bodyPr wrap="none">
            <a:spAutoFit/>
          </a:bodyPr>
          <a:lstStyle/>
          <a:p>
            <a:r>
              <a:rPr lang="en-US" b="1" dirty="0"/>
              <a:t>/user remove admin </a:t>
            </a:r>
            <a:endParaRPr lang="uk-UA" dirty="0"/>
          </a:p>
        </p:txBody>
      </p:sp>
    </p:spTree>
    <p:extLst>
      <p:ext uri="{BB962C8B-B14F-4D97-AF65-F5344CB8AC3E}">
        <p14:creationId xmlns:p14="http://schemas.microsoft.com/office/powerpoint/2010/main" val="33706884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751" y="115097"/>
            <a:ext cx="11579383" cy="6292158"/>
          </a:xfrm>
        </p:spPr>
        <p:txBody>
          <a:bodyPr>
            <a:normAutofit/>
          </a:bodyPr>
          <a:lstStyle/>
          <a:p>
            <a:pPr marL="0" indent="0" algn="ctr">
              <a:buNone/>
            </a:pPr>
            <a:r>
              <a:rPr lang="uk-UA" sz="2000" b="1" dirty="0"/>
              <a:t>14. Інтерфейси доступу. </a:t>
            </a:r>
          </a:p>
          <a:p>
            <a:pPr marL="0" indent="0">
              <a:buNone/>
            </a:pPr>
            <a:r>
              <a:rPr lang="uk-UA" sz="2000" dirty="0"/>
              <a:t>Інтерфейси доступу в MikroTik необхідно заблокувати з метою безпеки. </a:t>
            </a:r>
          </a:p>
          <a:p>
            <a:pPr marL="0" indent="0">
              <a:buNone/>
            </a:pPr>
            <a:r>
              <a:rPr lang="uk-UA" sz="2000" dirty="0"/>
              <a:t>1.У бічному меню вибираємо пункт IP. </a:t>
            </a:r>
          </a:p>
          <a:p>
            <a:pPr marL="0" indent="0">
              <a:buNone/>
            </a:pPr>
            <a:r>
              <a:rPr lang="uk-UA" sz="2000" dirty="0"/>
              <a:t>2.В меню, що випадає, вибираємо Services. </a:t>
            </a:r>
          </a:p>
          <a:p>
            <a:pPr marL="0" indent="0">
              <a:buNone/>
            </a:pPr>
            <a:r>
              <a:rPr lang="uk-UA" sz="2000" dirty="0"/>
              <a:t>3.В вікні IP Service List, що відкрилося, вибираємо потрібний сервіс. </a:t>
            </a:r>
          </a:p>
          <a:p>
            <a:pPr marL="0" indent="0">
              <a:buNone/>
            </a:pPr>
            <a:r>
              <a:rPr lang="uk-UA" sz="2000" dirty="0"/>
              <a:t>4. Натискаємо червоний хрестик на верхній панелі вікна. Виконуємо ці дії для всіх сервісів, що не використовуються.</a:t>
            </a:r>
          </a:p>
          <a:p>
            <a:pPr marL="0" indent="0">
              <a:buNone/>
            </a:pPr>
            <a:r>
              <a:rPr lang="uk-UA" sz="2000" dirty="0"/>
              <a:t>В даному випадку залишено доступ через WinBox. Всі інші послуги заблоковані. </a:t>
            </a:r>
          </a:p>
          <a:p>
            <a:pPr marL="0" indent="0">
              <a:buNone/>
            </a:pPr>
            <a:r>
              <a:rPr lang="uk-UA" sz="2000" dirty="0"/>
              <a:t>Через командний рядок терміналу:</a:t>
            </a:r>
          </a:p>
        </p:txBody>
      </p:sp>
      <p:pic>
        <p:nvPicPr>
          <p:cNvPr id="4" name="Picture 3"/>
          <p:cNvPicPr>
            <a:picLocks noChangeAspect="1"/>
          </p:cNvPicPr>
          <p:nvPr/>
        </p:nvPicPr>
        <p:blipFill>
          <a:blip r:embed="rId2"/>
          <a:stretch>
            <a:fillRect/>
          </a:stretch>
        </p:blipFill>
        <p:spPr>
          <a:xfrm>
            <a:off x="349072" y="3558646"/>
            <a:ext cx="8692093" cy="2325687"/>
          </a:xfrm>
          <a:prstGeom prst="rect">
            <a:avLst/>
          </a:prstGeom>
        </p:spPr>
      </p:pic>
      <p:pic>
        <p:nvPicPr>
          <p:cNvPr id="2" name="Picture 1"/>
          <p:cNvPicPr>
            <a:picLocks noChangeAspect="1"/>
          </p:cNvPicPr>
          <p:nvPr/>
        </p:nvPicPr>
        <p:blipFill>
          <a:blip r:embed="rId3"/>
          <a:stretch>
            <a:fillRect/>
          </a:stretch>
        </p:blipFill>
        <p:spPr>
          <a:xfrm>
            <a:off x="5959442" y="3194051"/>
            <a:ext cx="5291383" cy="3663949"/>
          </a:xfrm>
          <a:prstGeom prst="rect">
            <a:avLst/>
          </a:prstGeom>
        </p:spPr>
      </p:pic>
    </p:spTree>
    <p:extLst>
      <p:ext uri="{BB962C8B-B14F-4D97-AF65-F5344CB8AC3E}">
        <p14:creationId xmlns:p14="http://schemas.microsoft.com/office/powerpoint/2010/main" val="17975564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2000" b="1" dirty="0"/>
              <a:t>15.Налаштування дати та час. Вручну. </a:t>
            </a:r>
          </a:p>
          <a:p>
            <a:pPr marL="0" indent="0">
              <a:buNone/>
            </a:pPr>
            <a:r>
              <a:rPr lang="uk-UA" sz="2000" dirty="0"/>
              <a:t>1.В бічному меню вибираємо пункт System. </a:t>
            </a:r>
          </a:p>
          <a:p>
            <a:pPr marL="0" indent="0">
              <a:buNone/>
            </a:pPr>
            <a:r>
              <a:rPr lang="uk-UA" sz="2000" dirty="0"/>
              <a:t>2.У випадаючому меню вибираємо Clock. </a:t>
            </a:r>
          </a:p>
          <a:p>
            <a:pPr marL="0" indent="0">
              <a:buNone/>
            </a:pPr>
            <a:r>
              <a:rPr lang="uk-UA" sz="2000" dirty="0"/>
              <a:t>3. Переходимо на вкладку Time. </a:t>
            </a:r>
          </a:p>
          <a:p>
            <a:pPr marL="0" indent="0">
              <a:buNone/>
            </a:pPr>
            <a:r>
              <a:rPr lang="uk-UA" sz="2000" dirty="0"/>
              <a:t>4.Виставляємо актуальний час. </a:t>
            </a:r>
          </a:p>
          <a:p>
            <a:pPr marL="0" indent="0">
              <a:buNone/>
            </a:pPr>
            <a:r>
              <a:rPr lang="uk-UA" sz="2000" dirty="0"/>
              <a:t>5.Виставляємо актуальну дату. </a:t>
            </a:r>
          </a:p>
          <a:p>
            <a:pPr marL="0" indent="0">
              <a:buNone/>
            </a:pPr>
            <a:r>
              <a:rPr lang="uk-UA" sz="2000" dirty="0"/>
              <a:t>6.Виставляємо тимчасову зону </a:t>
            </a:r>
          </a:p>
          <a:p>
            <a:pPr marL="0" indent="0">
              <a:buNone/>
            </a:pPr>
            <a:r>
              <a:rPr lang="uk-UA" sz="2000" dirty="0"/>
              <a:t>7. Натискаємо кнопку "ОК".</a:t>
            </a:r>
          </a:p>
          <a:p>
            <a:pPr marL="0" indent="0">
              <a:buNone/>
            </a:pPr>
            <a:endParaRPr lang="uk-UA" sz="2000" dirty="0"/>
          </a:p>
          <a:p>
            <a:pPr marL="0" indent="0">
              <a:buNone/>
            </a:pPr>
            <a:r>
              <a:rPr lang="uk-UA" sz="2000" dirty="0"/>
              <a:t>Через командний рядок терміналу:</a:t>
            </a:r>
          </a:p>
          <a:p>
            <a:pPr marL="0" indent="0">
              <a:buNone/>
            </a:pPr>
            <a:r>
              <a:rPr lang="en-US" sz="2000" b="1" dirty="0"/>
              <a:t>/system clock set time=12:05:00 date=</a:t>
            </a:r>
            <a:r>
              <a:rPr lang="en-US" sz="2000" b="1" dirty="0" err="1"/>
              <a:t>dec</a:t>
            </a:r>
            <a:r>
              <a:rPr lang="en-US" sz="2000" b="1" dirty="0"/>
              <a:t>/01/2020 time-zone-name=Europe/Kyiv time-zone-</a:t>
            </a:r>
            <a:r>
              <a:rPr lang="en-US" sz="2000" b="1" dirty="0" err="1"/>
              <a:t>autodetect</a:t>
            </a:r>
            <a:r>
              <a:rPr lang="en-US" sz="2000" b="1" dirty="0"/>
              <a:t>=yes</a:t>
            </a:r>
          </a:p>
          <a:p>
            <a:pPr marL="0" indent="0">
              <a:buNone/>
            </a:pPr>
            <a:r>
              <a:rPr lang="en-US" sz="2000" dirty="0"/>
              <a:t>(м</a:t>
            </a:r>
            <a:r>
              <a:rPr lang="uk-UA" sz="2000" dirty="0"/>
              <a:t>і</a:t>
            </a:r>
            <a:r>
              <a:rPr lang="en-US" sz="2000" dirty="0" err="1"/>
              <a:t>сяц</a:t>
            </a:r>
            <a:r>
              <a:rPr lang="uk-UA" sz="2000" dirty="0"/>
              <a:t>і</a:t>
            </a:r>
            <a:r>
              <a:rPr lang="en-US" sz="2000" dirty="0"/>
              <a:t> </a:t>
            </a:r>
            <a:r>
              <a:rPr lang="en-US" sz="2000" dirty="0" err="1"/>
              <a:t>jan</a:t>
            </a:r>
            <a:r>
              <a:rPr lang="en-US" sz="2000" dirty="0"/>
              <a:t>, </a:t>
            </a:r>
            <a:r>
              <a:rPr lang="en-US" sz="2000" dirty="0" err="1"/>
              <a:t>feb</a:t>
            </a:r>
            <a:r>
              <a:rPr lang="en-US" sz="2000" dirty="0"/>
              <a:t>, mar, </a:t>
            </a:r>
            <a:r>
              <a:rPr lang="en-US" sz="2000" dirty="0" err="1"/>
              <a:t>apr</a:t>
            </a:r>
            <a:r>
              <a:rPr lang="en-US" sz="2000" dirty="0"/>
              <a:t>, may, </a:t>
            </a:r>
            <a:r>
              <a:rPr lang="en-US" sz="2000" dirty="0" err="1"/>
              <a:t>jun</a:t>
            </a:r>
            <a:r>
              <a:rPr lang="en-US" sz="2000" dirty="0"/>
              <a:t>, </a:t>
            </a:r>
            <a:r>
              <a:rPr lang="en-US" sz="2000" dirty="0" err="1"/>
              <a:t>jul</a:t>
            </a:r>
            <a:r>
              <a:rPr lang="en-US" sz="2000" dirty="0"/>
              <a:t>, </a:t>
            </a:r>
            <a:r>
              <a:rPr lang="en-US" sz="2000" dirty="0" err="1"/>
              <a:t>aug</a:t>
            </a:r>
            <a:r>
              <a:rPr lang="en-US" sz="2000" dirty="0"/>
              <a:t>, </a:t>
            </a:r>
            <a:r>
              <a:rPr lang="en-US" sz="2000" dirty="0" err="1"/>
              <a:t>sep</a:t>
            </a:r>
            <a:r>
              <a:rPr lang="en-US" sz="2000" dirty="0"/>
              <a:t>, </a:t>
            </a:r>
            <a:r>
              <a:rPr lang="en-US" sz="2000" dirty="0" err="1"/>
              <a:t>oct</a:t>
            </a:r>
            <a:r>
              <a:rPr lang="en-US" sz="2000" dirty="0"/>
              <a:t>, </a:t>
            </a:r>
            <a:r>
              <a:rPr lang="en-US" sz="2000" dirty="0" err="1"/>
              <a:t>nov</a:t>
            </a:r>
            <a:r>
              <a:rPr lang="en-US" sz="2000" dirty="0"/>
              <a:t>, </a:t>
            </a:r>
            <a:r>
              <a:rPr lang="en-US" sz="2000" dirty="0" err="1"/>
              <a:t>dec</a:t>
            </a:r>
            <a:r>
              <a:rPr lang="en-US" sz="2000" dirty="0"/>
              <a:t>)</a:t>
            </a:r>
            <a:endParaRPr lang="uk-UA"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368" y="887785"/>
            <a:ext cx="6024788" cy="2466524"/>
          </a:xfrm>
          <a:prstGeom prst="rect">
            <a:avLst/>
          </a:prstGeom>
        </p:spPr>
      </p:pic>
    </p:spTree>
    <p:extLst>
      <p:ext uri="{BB962C8B-B14F-4D97-AF65-F5344CB8AC3E}">
        <p14:creationId xmlns:p14="http://schemas.microsoft.com/office/powerpoint/2010/main" val="38257262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ru-RU" sz="2000" b="1" dirty="0"/>
              <a:t>16.Ідентіфикатор роутера.</a:t>
            </a:r>
            <a:endParaRPr lang="uk-UA" sz="2000" b="1" dirty="0"/>
          </a:p>
          <a:p>
            <a:pPr marL="0" indent="0">
              <a:buNone/>
            </a:pPr>
            <a:endParaRPr lang="uk-UA" sz="2000" dirty="0"/>
          </a:p>
        </p:txBody>
      </p:sp>
      <p:pic>
        <p:nvPicPr>
          <p:cNvPr id="2" name="Picture 1"/>
          <p:cNvPicPr>
            <a:picLocks noChangeAspect="1"/>
          </p:cNvPicPr>
          <p:nvPr/>
        </p:nvPicPr>
        <p:blipFill>
          <a:blip r:embed="rId2"/>
          <a:stretch>
            <a:fillRect/>
          </a:stretch>
        </p:blipFill>
        <p:spPr>
          <a:xfrm>
            <a:off x="398351" y="606425"/>
            <a:ext cx="5124450" cy="4629150"/>
          </a:xfrm>
          <a:prstGeom prst="rect">
            <a:avLst/>
          </a:prstGeom>
        </p:spPr>
      </p:pic>
      <p:sp>
        <p:nvSpPr>
          <p:cNvPr id="4" name="Rectangle 3"/>
          <p:cNvSpPr/>
          <p:nvPr/>
        </p:nvSpPr>
        <p:spPr>
          <a:xfrm>
            <a:off x="398350" y="5310604"/>
            <a:ext cx="11438049" cy="369332"/>
          </a:xfrm>
          <a:prstGeom prst="rect">
            <a:avLst/>
          </a:prstGeom>
        </p:spPr>
        <p:txBody>
          <a:bodyPr wrap="square">
            <a:spAutoFit/>
          </a:bodyPr>
          <a:lstStyle/>
          <a:p>
            <a:r>
              <a:rPr lang="uk-UA" dirty="0"/>
              <a:t>Ідентифікатор також відображається у WinBox при підключенні до роутера. Через командний рядок терміналу:</a:t>
            </a:r>
          </a:p>
        </p:txBody>
      </p:sp>
      <p:pic>
        <p:nvPicPr>
          <p:cNvPr id="5" name="Picture 4"/>
          <p:cNvPicPr>
            <a:picLocks noChangeAspect="1"/>
          </p:cNvPicPr>
          <p:nvPr/>
        </p:nvPicPr>
        <p:blipFill>
          <a:blip r:embed="rId3"/>
          <a:stretch>
            <a:fillRect/>
          </a:stretch>
        </p:blipFill>
        <p:spPr>
          <a:xfrm>
            <a:off x="398350" y="5754965"/>
            <a:ext cx="8886712" cy="518835"/>
          </a:xfrm>
          <a:prstGeom prst="rect">
            <a:avLst/>
          </a:prstGeom>
        </p:spPr>
      </p:pic>
    </p:spTree>
    <p:extLst>
      <p:ext uri="{BB962C8B-B14F-4D97-AF65-F5344CB8AC3E}">
        <p14:creationId xmlns:p14="http://schemas.microsoft.com/office/powerpoint/2010/main" val="32274829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2000" b="1" dirty="0"/>
              <a:t>17.Резервна копія конфігурації. </a:t>
            </a:r>
          </a:p>
          <a:p>
            <a:pPr marL="0" indent="0">
              <a:buNone/>
            </a:pPr>
            <a:r>
              <a:rPr lang="uk-UA" sz="2000" dirty="0"/>
              <a:t>Після виконання всіх налаштувань необхідно створити резервну копію конфігурації. </a:t>
            </a:r>
          </a:p>
          <a:p>
            <a:pPr marL="0" indent="0">
              <a:buNone/>
            </a:pPr>
            <a:r>
              <a:rPr lang="uk-UA" sz="2000" dirty="0"/>
              <a:t>1.У бічному меню вибираємо пункт Files. </a:t>
            </a:r>
          </a:p>
          <a:p>
            <a:pPr marL="0" indent="0">
              <a:buNone/>
            </a:pPr>
            <a:r>
              <a:rPr lang="uk-UA" sz="2000" dirty="0"/>
              <a:t>2.У вікні натискаємо кнопку Backup. У вікні вводимо: </a:t>
            </a:r>
          </a:p>
          <a:p>
            <a:pPr marL="0" indent="0">
              <a:buNone/>
            </a:pPr>
            <a:r>
              <a:rPr lang="uk-UA" sz="2000" dirty="0"/>
              <a:t>3.Name: Config_1 (будь-яке зрозуміле ім'я латинськими літерами) </a:t>
            </a:r>
          </a:p>
          <a:p>
            <a:pPr marL="0" indent="0">
              <a:buNone/>
            </a:pPr>
            <a:r>
              <a:rPr lang="uk-UA" sz="2000" dirty="0"/>
              <a:t>4.Don't Encrypt: відзначаємо галочкою </a:t>
            </a:r>
            <a:endParaRPr lang="en-US" sz="2000" dirty="0"/>
          </a:p>
          <a:p>
            <a:pPr marL="0" indent="0">
              <a:buNone/>
            </a:pPr>
            <a:r>
              <a:rPr lang="uk-UA" sz="2000" dirty="0"/>
              <a:t>5. Натискаємо кнопку Backup.</a:t>
            </a:r>
          </a:p>
        </p:txBody>
      </p:sp>
      <p:pic>
        <p:nvPicPr>
          <p:cNvPr id="2" name="Picture 1"/>
          <p:cNvPicPr>
            <a:picLocks noChangeAspect="1"/>
          </p:cNvPicPr>
          <p:nvPr/>
        </p:nvPicPr>
        <p:blipFill>
          <a:blip r:embed="rId2"/>
          <a:stretch>
            <a:fillRect/>
          </a:stretch>
        </p:blipFill>
        <p:spPr>
          <a:xfrm>
            <a:off x="2822575" y="3328563"/>
            <a:ext cx="6343650" cy="3171825"/>
          </a:xfrm>
          <a:prstGeom prst="rect">
            <a:avLst/>
          </a:prstGeom>
        </p:spPr>
      </p:pic>
    </p:spTree>
    <p:extLst>
      <p:ext uri="{BB962C8B-B14F-4D97-AF65-F5344CB8AC3E}">
        <p14:creationId xmlns:p14="http://schemas.microsoft.com/office/powerpoint/2010/main" val="38143013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dirty="0"/>
              <a:t>Через командний рядок терміналу:</a:t>
            </a:r>
          </a:p>
          <a:p>
            <a:pPr marL="0" indent="0">
              <a:buNone/>
            </a:pPr>
            <a:endParaRPr lang="uk-UA" sz="2000" dirty="0"/>
          </a:p>
          <a:p>
            <a:pPr marL="0" indent="0">
              <a:buNone/>
            </a:pPr>
            <a:endParaRPr lang="uk-UA" sz="2000" dirty="0"/>
          </a:p>
          <a:p>
            <a:pPr marL="0" indent="0">
              <a:buNone/>
            </a:pPr>
            <a:r>
              <a:rPr lang="uk-UA" sz="2000" dirty="0"/>
              <a:t>Перетягуємо резервну копію до папки на комп'ютер для збереження.</a:t>
            </a:r>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r>
              <a:rPr lang="uk-UA" sz="2000" dirty="0"/>
              <a:t>Щоб відновити конфігурацію з резервної копії, потрібно вибрати резервну копію у списку та натиснути кнопку Restore. </a:t>
            </a:r>
          </a:p>
          <a:p>
            <a:pPr marL="0" indent="0">
              <a:buNone/>
            </a:pPr>
            <a:r>
              <a:rPr lang="uk-UA" sz="2000" dirty="0"/>
              <a:t>Якимось будь-яким зручним зсобом потрібно відзначати який логі</a:t>
            </a:r>
            <a:r>
              <a:rPr lang="ru-RU" sz="2000" dirty="0"/>
              <a:t>н</a:t>
            </a:r>
            <a:r>
              <a:rPr lang="uk-UA" sz="2000" dirty="0"/>
              <a:t>-пароль відноситься до певної резервної копії. </a:t>
            </a:r>
          </a:p>
        </p:txBody>
      </p:sp>
      <p:pic>
        <p:nvPicPr>
          <p:cNvPr id="2" name="Picture 1"/>
          <p:cNvPicPr>
            <a:picLocks noChangeAspect="1"/>
          </p:cNvPicPr>
          <p:nvPr/>
        </p:nvPicPr>
        <p:blipFill>
          <a:blip r:embed="rId2"/>
          <a:stretch>
            <a:fillRect/>
          </a:stretch>
        </p:blipFill>
        <p:spPr>
          <a:xfrm>
            <a:off x="398351" y="797454"/>
            <a:ext cx="8263050" cy="460441"/>
          </a:xfrm>
          <a:prstGeom prst="rect">
            <a:avLst/>
          </a:prstGeom>
        </p:spPr>
      </p:pic>
      <p:pic>
        <p:nvPicPr>
          <p:cNvPr id="4" name="Picture 3"/>
          <p:cNvPicPr>
            <a:picLocks noChangeAspect="1"/>
          </p:cNvPicPr>
          <p:nvPr/>
        </p:nvPicPr>
        <p:blipFill>
          <a:blip r:embed="rId3"/>
          <a:stretch>
            <a:fillRect/>
          </a:stretch>
        </p:blipFill>
        <p:spPr>
          <a:xfrm>
            <a:off x="481012" y="1847119"/>
            <a:ext cx="6353175" cy="2200275"/>
          </a:xfrm>
          <a:prstGeom prst="rect">
            <a:avLst/>
          </a:prstGeom>
        </p:spPr>
      </p:pic>
    </p:spTree>
    <p:extLst>
      <p:ext uri="{BB962C8B-B14F-4D97-AF65-F5344CB8AC3E}">
        <p14:creationId xmlns:p14="http://schemas.microsoft.com/office/powerpoint/2010/main" val="32933016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666649" cy="6649770"/>
          </a:xfrm>
        </p:spPr>
        <p:txBody>
          <a:bodyPr>
            <a:normAutofit fontScale="62500" lnSpcReduction="20000"/>
          </a:bodyPr>
          <a:lstStyle/>
          <a:p>
            <a:pPr marL="0" indent="0">
              <a:lnSpc>
                <a:spcPct val="120000"/>
              </a:lnSpc>
              <a:spcBef>
                <a:spcPts val="0"/>
              </a:spcBef>
              <a:buNone/>
            </a:pPr>
            <a:r>
              <a:rPr lang="ru-RU" sz="2000" b="1" dirty="0"/>
              <a:t>20.Списки команд для терміналу (</a:t>
            </a:r>
            <a:r>
              <a:rPr lang="en-US" sz="2000" b="1" dirty="0" err="1"/>
              <a:t>wi-fi</a:t>
            </a:r>
            <a:r>
              <a:rPr lang="en-US" sz="2000" b="1" dirty="0"/>
              <a:t>)</a:t>
            </a:r>
          </a:p>
          <a:p>
            <a:pPr marL="0" indent="0">
              <a:lnSpc>
                <a:spcPct val="120000"/>
              </a:lnSpc>
              <a:spcBef>
                <a:spcPts val="0"/>
              </a:spcBef>
              <a:buNone/>
            </a:pPr>
            <a:r>
              <a:rPr lang="uk-UA" sz="2000" dirty="0"/>
              <a:t>*потрібно змінити логін-пароль, ідентифікатор, зовнішню IP-адресу по DHCP </a:t>
            </a:r>
            <a:r>
              <a:rPr lang="en-US" sz="2000" dirty="0"/>
              <a:t>/interface bridge add name=bridge1</a:t>
            </a:r>
          </a:p>
          <a:p>
            <a:pPr>
              <a:lnSpc>
                <a:spcPct val="120000"/>
              </a:lnSpc>
              <a:spcBef>
                <a:spcPts val="0"/>
              </a:spcBef>
            </a:pPr>
            <a:r>
              <a:rPr lang="en-US" sz="2000" dirty="0"/>
              <a:t>/interface bridge port add bridge=bridge1 interface=ether2 </a:t>
            </a:r>
            <a:r>
              <a:rPr lang="en-US" sz="2000" dirty="0" err="1"/>
              <a:t>hw</a:t>
            </a:r>
            <a:r>
              <a:rPr lang="en-US" sz="2000" dirty="0"/>
              <a:t>=yes</a:t>
            </a:r>
          </a:p>
          <a:p>
            <a:pPr>
              <a:lnSpc>
                <a:spcPct val="120000"/>
              </a:lnSpc>
              <a:spcBef>
                <a:spcPts val="0"/>
              </a:spcBef>
            </a:pPr>
            <a:r>
              <a:rPr lang="en-US" sz="2000" dirty="0"/>
              <a:t>/interface bridge port add bridge=bridge1 interface=ether3 </a:t>
            </a:r>
            <a:r>
              <a:rPr lang="en-US" sz="2000" dirty="0" err="1"/>
              <a:t>hw</a:t>
            </a:r>
            <a:r>
              <a:rPr lang="en-US" sz="2000" dirty="0"/>
              <a:t>=yes</a:t>
            </a:r>
          </a:p>
          <a:p>
            <a:pPr>
              <a:lnSpc>
                <a:spcPct val="120000"/>
              </a:lnSpc>
              <a:spcBef>
                <a:spcPts val="0"/>
              </a:spcBef>
            </a:pPr>
            <a:r>
              <a:rPr lang="en-US" sz="2000" dirty="0"/>
              <a:t>/interface bridge port add bridge=bridge1 interface=ether4 </a:t>
            </a:r>
            <a:r>
              <a:rPr lang="en-US" sz="2000" dirty="0" err="1"/>
              <a:t>hw</a:t>
            </a:r>
            <a:r>
              <a:rPr lang="en-US" sz="2000" dirty="0"/>
              <a:t>=yes</a:t>
            </a:r>
          </a:p>
          <a:p>
            <a:pPr>
              <a:lnSpc>
                <a:spcPct val="120000"/>
              </a:lnSpc>
              <a:spcBef>
                <a:spcPts val="0"/>
              </a:spcBef>
            </a:pPr>
            <a:r>
              <a:rPr lang="en-US" sz="2000" dirty="0"/>
              <a:t>/interface bridge port add bridge=bridge1 interface=ether5 </a:t>
            </a:r>
            <a:r>
              <a:rPr lang="en-US" sz="2000" dirty="0" err="1"/>
              <a:t>hw</a:t>
            </a:r>
            <a:r>
              <a:rPr lang="en-US" sz="2000" dirty="0"/>
              <a:t>=yes</a:t>
            </a:r>
          </a:p>
          <a:p>
            <a:pPr>
              <a:lnSpc>
                <a:spcPct val="120000"/>
              </a:lnSpc>
              <a:spcBef>
                <a:spcPts val="0"/>
              </a:spcBef>
            </a:pPr>
            <a:r>
              <a:rPr lang="en-US" sz="2000" dirty="0"/>
              <a:t>/</a:t>
            </a:r>
            <a:r>
              <a:rPr lang="en-US" sz="2000" dirty="0" err="1"/>
              <a:t>ip</a:t>
            </a:r>
            <a:r>
              <a:rPr lang="en-US" sz="2000" dirty="0"/>
              <a:t> address add interface=bridge1 address=192.168.100.1/24</a:t>
            </a:r>
          </a:p>
          <a:p>
            <a:pPr>
              <a:lnSpc>
                <a:spcPct val="120000"/>
              </a:lnSpc>
              <a:spcBef>
                <a:spcPts val="0"/>
              </a:spcBef>
            </a:pPr>
            <a:r>
              <a:rPr lang="en-US" sz="2000" dirty="0"/>
              <a:t>/</a:t>
            </a:r>
            <a:r>
              <a:rPr lang="en-US" sz="2000" dirty="0" err="1"/>
              <a:t>ip</a:t>
            </a:r>
            <a:r>
              <a:rPr lang="en-US" sz="2000" dirty="0"/>
              <a:t> </a:t>
            </a:r>
            <a:r>
              <a:rPr lang="en-US" sz="2000" dirty="0" err="1"/>
              <a:t>dhcp</a:t>
            </a:r>
            <a:r>
              <a:rPr lang="en-US" sz="2000" dirty="0"/>
              <a:t>-server network add address=192.168.100.0/24 gateway=192.168.100.1</a:t>
            </a:r>
          </a:p>
          <a:p>
            <a:pPr>
              <a:lnSpc>
                <a:spcPct val="120000"/>
              </a:lnSpc>
              <a:spcBef>
                <a:spcPts val="0"/>
              </a:spcBef>
            </a:pPr>
            <a:r>
              <a:rPr lang="en-US" sz="2000" dirty="0"/>
              <a:t>/</a:t>
            </a:r>
            <a:r>
              <a:rPr lang="en-US" sz="2000" dirty="0" err="1"/>
              <a:t>ip</a:t>
            </a:r>
            <a:r>
              <a:rPr lang="en-US" sz="2000" dirty="0"/>
              <a:t> pool add name=POOL1 ranges=192.168.100.10-192.168.100.254</a:t>
            </a:r>
          </a:p>
          <a:p>
            <a:pPr>
              <a:lnSpc>
                <a:spcPct val="120000"/>
              </a:lnSpc>
              <a:spcBef>
                <a:spcPts val="0"/>
              </a:spcBef>
            </a:pPr>
            <a:r>
              <a:rPr lang="en-US" sz="2000" dirty="0"/>
              <a:t>/</a:t>
            </a:r>
            <a:r>
              <a:rPr lang="en-US" sz="2000" dirty="0" err="1"/>
              <a:t>ip</a:t>
            </a:r>
            <a:r>
              <a:rPr lang="en-US" sz="2000" dirty="0"/>
              <a:t> </a:t>
            </a:r>
            <a:r>
              <a:rPr lang="en-US" sz="2000" dirty="0" err="1"/>
              <a:t>dhcp</a:t>
            </a:r>
            <a:r>
              <a:rPr lang="en-US" sz="2000" dirty="0"/>
              <a:t>-server add interface=bridge1 address-pool=POOL1 disabled=no</a:t>
            </a:r>
          </a:p>
          <a:p>
            <a:pPr>
              <a:lnSpc>
                <a:spcPct val="120000"/>
              </a:lnSpc>
              <a:spcBef>
                <a:spcPts val="0"/>
              </a:spcBef>
            </a:pPr>
            <a:r>
              <a:rPr lang="en-US" sz="2000" dirty="0"/>
              <a:t>/</a:t>
            </a:r>
            <a:r>
              <a:rPr lang="en-US" sz="2000" dirty="0" err="1"/>
              <a:t>ip</a:t>
            </a:r>
            <a:r>
              <a:rPr lang="en-US" sz="2000" dirty="0"/>
              <a:t> </a:t>
            </a:r>
            <a:r>
              <a:rPr lang="en-US" sz="2000" dirty="0" err="1"/>
              <a:t>dhcp</a:t>
            </a:r>
            <a:r>
              <a:rPr lang="en-US" sz="2000" dirty="0"/>
              <a:t>-client add interface=ether1 disabled=no</a:t>
            </a:r>
          </a:p>
          <a:p>
            <a:pPr>
              <a:lnSpc>
                <a:spcPct val="120000"/>
              </a:lnSpc>
              <a:spcBef>
                <a:spcPts val="0"/>
              </a:spcBef>
            </a:pPr>
            <a:r>
              <a:rPr lang="en-US" sz="2000" dirty="0"/>
              <a:t>/</a:t>
            </a:r>
            <a:r>
              <a:rPr lang="en-US" sz="2000" dirty="0" err="1"/>
              <a:t>ip</a:t>
            </a:r>
            <a:r>
              <a:rPr lang="en-US" sz="2000" dirty="0"/>
              <a:t> firewall </a:t>
            </a:r>
            <a:r>
              <a:rPr lang="en-US" sz="2000" dirty="0" err="1"/>
              <a:t>nat</a:t>
            </a:r>
            <a:r>
              <a:rPr lang="en-US" sz="2000" dirty="0"/>
              <a:t> add action=masquerade chain=</a:t>
            </a:r>
            <a:r>
              <a:rPr lang="en-US" sz="2000" dirty="0" err="1"/>
              <a:t>srcnat</a:t>
            </a:r>
            <a:r>
              <a:rPr lang="en-US" sz="2000" dirty="0"/>
              <a:t> out-interface=ether1</a:t>
            </a:r>
          </a:p>
          <a:p>
            <a:pPr>
              <a:lnSpc>
                <a:spcPct val="120000"/>
              </a:lnSpc>
              <a:spcBef>
                <a:spcPts val="0"/>
              </a:spcBef>
            </a:pPr>
            <a:r>
              <a:rPr lang="en-US" sz="2000" dirty="0"/>
              <a:t>/</a:t>
            </a:r>
            <a:r>
              <a:rPr lang="en-US" sz="2000" dirty="0" err="1"/>
              <a:t>ip</a:t>
            </a:r>
            <a:r>
              <a:rPr lang="en-US" sz="2000" dirty="0"/>
              <a:t> firewall filter add action=accept chain=input connection-state=</a:t>
            </a:r>
            <a:r>
              <a:rPr lang="en-US" sz="2000" dirty="0" err="1"/>
              <a:t>established,related</a:t>
            </a:r>
            <a:r>
              <a:rPr lang="en-US" sz="2000" dirty="0"/>
              <a:t> comment="RULE 1 accept </a:t>
            </a:r>
            <a:r>
              <a:rPr lang="en-US" sz="2000" dirty="0" err="1"/>
              <a:t>established,related</a:t>
            </a:r>
            <a:r>
              <a:rPr lang="en-US" sz="2000" dirty="0"/>
              <a:t>"</a:t>
            </a:r>
          </a:p>
          <a:p>
            <a:pPr>
              <a:lnSpc>
                <a:spcPct val="120000"/>
              </a:lnSpc>
              <a:spcBef>
                <a:spcPts val="0"/>
              </a:spcBef>
            </a:pPr>
            <a:r>
              <a:rPr lang="en-US" sz="2000" dirty="0"/>
              <a:t>/</a:t>
            </a:r>
            <a:r>
              <a:rPr lang="en-US" sz="2000" dirty="0" err="1"/>
              <a:t>ip</a:t>
            </a:r>
            <a:r>
              <a:rPr lang="en-US" sz="2000" dirty="0"/>
              <a:t> firewall filter add action=drop chain=input connection-state=invalid comment=" RULE 2 drop invalid"</a:t>
            </a:r>
          </a:p>
          <a:p>
            <a:pPr>
              <a:lnSpc>
                <a:spcPct val="120000"/>
              </a:lnSpc>
              <a:spcBef>
                <a:spcPts val="0"/>
              </a:spcBef>
            </a:pPr>
            <a:r>
              <a:rPr lang="en-US" sz="2000" dirty="0"/>
              <a:t>/</a:t>
            </a:r>
            <a:r>
              <a:rPr lang="en-US" sz="2000" dirty="0" err="1"/>
              <a:t>ip</a:t>
            </a:r>
            <a:r>
              <a:rPr lang="en-US" sz="2000" dirty="0"/>
              <a:t> firewall filter add action=accept chain=input protocol=</a:t>
            </a:r>
            <a:r>
              <a:rPr lang="en-US" sz="2000" dirty="0" err="1"/>
              <a:t>icmp</a:t>
            </a:r>
            <a:r>
              <a:rPr lang="en-US" sz="2000" dirty="0"/>
              <a:t> comment=" RULE 3 accept ICMP"</a:t>
            </a:r>
          </a:p>
          <a:p>
            <a:pPr>
              <a:lnSpc>
                <a:spcPct val="120000"/>
              </a:lnSpc>
              <a:spcBef>
                <a:spcPts val="0"/>
              </a:spcBef>
            </a:pPr>
            <a:r>
              <a:rPr lang="en-US" sz="2000" dirty="0"/>
              <a:t>/</a:t>
            </a:r>
            <a:r>
              <a:rPr lang="en-US" sz="2000" dirty="0" err="1"/>
              <a:t>ip</a:t>
            </a:r>
            <a:r>
              <a:rPr lang="en-US" sz="2000" dirty="0"/>
              <a:t> firewall filter add action=drop chain=input in-interface=!bridge1 comment=" RULE 4 drop all not coming from LAN"</a:t>
            </a:r>
          </a:p>
          <a:p>
            <a:pPr>
              <a:lnSpc>
                <a:spcPct val="120000"/>
              </a:lnSpc>
              <a:spcBef>
                <a:spcPts val="0"/>
              </a:spcBef>
            </a:pPr>
            <a:r>
              <a:rPr lang="en-US" sz="2000" dirty="0"/>
              <a:t>/</a:t>
            </a:r>
            <a:r>
              <a:rPr lang="en-US" sz="2000" dirty="0" err="1"/>
              <a:t>ip</a:t>
            </a:r>
            <a:r>
              <a:rPr lang="en-US" sz="2000" dirty="0"/>
              <a:t> firewall filter add action=accept chain=forward connection-state=</a:t>
            </a:r>
            <a:r>
              <a:rPr lang="en-US" sz="2000" dirty="0" err="1"/>
              <a:t>established,related,untracked</a:t>
            </a:r>
            <a:r>
              <a:rPr lang="en-US" sz="2000" dirty="0"/>
              <a:t> comment=" RULE 5 accept </a:t>
            </a:r>
            <a:r>
              <a:rPr lang="en-US" sz="2000" dirty="0" err="1"/>
              <a:t>established,related</a:t>
            </a:r>
            <a:r>
              <a:rPr lang="en-US" sz="2000" dirty="0"/>
              <a:t>, untracked"</a:t>
            </a:r>
          </a:p>
          <a:p>
            <a:pPr>
              <a:lnSpc>
                <a:spcPct val="120000"/>
              </a:lnSpc>
              <a:spcBef>
                <a:spcPts val="0"/>
              </a:spcBef>
            </a:pPr>
            <a:r>
              <a:rPr lang="en-US" sz="2000" dirty="0"/>
              <a:t>/</a:t>
            </a:r>
            <a:r>
              <a:rPr lang="en-US" sz="2000" dirty="0" err="1"/>
              <a:t>ip</a:t>
            </a:r>
            <a:r>
              <a:rPr lang="en-US" sz="2000" dirty="0"/>
              <a:t> firewall filter add action=drop chain=forward connection-state=invalid comment=" RULE 6 drop invalid"</a:t>
            </a:r>
          </a:p>
          <a:p>
            <a:pPr>
              <a:lnSpc>
                <a:spcPct val="120000"/>
              </a:lnSpc>
              <a:spcBef>
                <a:spcPts val="0"/>
              </a:spcBef>
            </a:pPr>
            <a:r>
              <a:rPr lang="en-US" sz="2000" dirty="0"/>
              <a:t>/</a:t>
            </a:r>
            <a:r>
              <a:rPr lang="en-US" sz="2000" dirty="0" err="1"/>
              <a:t>ip</a:t>
            </a:r>
            <a:r>
              <a:rPr lang="en-US" sz="2000" dirty="0"/>
              <a:t> firewall filter add action=drop chain=forward connection-</a:t>
            </a:r>
            <a:r>
              <a:rPr lang="en-US" sz="2000" dirty="0" err="1"/>
              <a:t>nat</a:t>
            </a:r>
            <a:r>
              <a:rPr lang="en-US" sz="2000" dirty="0"/>
              <a:t>-state=!</a:t>
            </a:r>
            <a:r>
              <a:rPr lang="en-US" sz="2000" dirty="0" err="1"/>
              <a:t>dstnat</a:t>
            </a:r>
            <a:r>
              <a:rPr lang="en-US" sz="2000" dirty="0"/>
              <a:t> connection-state=new in-interface=ether1 comment=" RULE 7 drop all from WAN not </a:t>
            </a:r>
            <a:r>
              <a:rPr lang="en-US" sz="2000" dirty="0" err="1"/>
              <a:t>DSTNATed</a:t>
            </a:r>
            <a:r>
              <a:rPr lang="en-US" sz="2000" dirty="0"/>
              <a:t>"</a:t>
            </a:r>
          </a:p>
          <a:p>
            <a:pPr>
              <a:lnSpc>
                <a:spcPct val="120000"/>
              </a:lnSpc>
              <a:spcBef>
                <a:spcPts val="0"/>
              </a:spcBef>
            </a:pPr>
            <a:r>
              <a:rPr lang="en-US" sz="2000" dirty="0"/>
              <a:t>/</a:t>
            </a:r>
            <a:r>
              <a:rPr lang="en-US" sz="2000" dirty="0" err="1"/>
              <a:t>ip</a:t>
            </a:r>
            <a:r>
              <a:rPr lang="en-US" sz="2000" dirty="0"/>
              <a:t> firewall filter add action=drop chain=input in-interface=ether1 comment="FINAL RULE drop all input"</a:t>
            </a:r>
          </a:p>
          <a:p>
            <a:pPr>
              <a:lnSpc>
                <a:spcPct val="120000"/>
              </a:lnSpc>
              <a:spcBef>
                <a:spcPts val="0"/>
              </a:spcBef>
            </a:pPr>
            <a:r>
              <a:rPr lang="en-US" sz="2000" dirty="0"/>
              <a:t>/user add name=</a:t>
            </a:r>
            <a:r>
              <a:rPr lang="en-US" sz="2000" dirty="0" err="1"/>
              <a:t>Kalsarikannit</a:t>
            </a:r>
            <a:r>
              <a:rPr lang="en-US" sz="2000" dirty="0"/>
              <a:t> password=Password12345 group=full</a:t>
            </a:r>
          </a:p>
          <a:p>
            <a:pPr>
              <a:lnSpc>
                <a:spcPct val="120000"/>
              </a:lnSpc>
              <a:spcBef>
                <a:spcPts val="0"/>
              </a:spcBef>
            </a:pPr>
            <a:r>
              <a:rPr lang="en-US" sz="2000" dirty="0"/>
              <a:t>/user remove admin</a:t>
            </a:r>
          </a:p>
          <a:p>
            <a:pPr>
              <a:lnSpc>
                <a:spcPct val="120000"/>
              </a:lnSpc>
              <a:spcBef>
                <a:spcPts val="0"/>
              </a:spcBef>
            </a:pPr>
            <a:r>
              <a:rPr lang="en-US" sz="2000" dirty="0"/>
              <a:t>/</a:t>
            </a:r>
            <a:r>
              <a:rPr lang="en-US" sz="2000" dirty="0" err="1"/>
              <a:t>ip</a:t>
            </a:r>
            <a:r>
              <a:rPr lang="en-US" sz="2000" dirty="0"/>
              <a:t> service set telnet disabled=yes</a:t>
            </a:r>
          </a:p>
          <a:p>
            <a:pPr>
              <a:lnSpc>
                <a:spcPct val="120000"/>
              </a:lnSpc>
              <a:spcBef>
                <a:spcPts val="0"/>
              </a:spcBef>
            </a:pPr>
            <a:r>
              <a:rPr lang="en-US" sz="2000" dirty="0"/>
              <a:t>/</a:t>
            </a:r>
            <a:r>
              <a:rPr lang="en-US" sz="2000" dirty="0" err="1"/>
              <a:t>ip</a:t>
            </a:r>
            <a:r>
              <a:rPr lang="en-US" sz="2000" dirty="0"/>
              <a:t> service set ftp disabled=yes</a:t>
            </a:r>
          </a:p>
          <a:p>
            <a:pPr>
              <a:lnSpc>
                <a:spcPct val="120000"/>
              </a:lnSpc>
              <a:spcBef>
                <a:spcPts val="0"/>
              </a:spcBef>
            </a:pPr>
            <a:r>
              <a:rPr lang="en-US" sz="2000" dirty="0"/>
              <a:t>/</a:t>
            </a:r>
            <a:r>
              <a:rPr lang="en-US" sz="2000" dirty="0" err="1"/>
              <a:t>ip</a:t>
            </a:r>
            <a:r>
              <a:rPr lang="en-US" sz="2000" dirty="0"/>
              <a:t> service set www disabled=yes</a:t>
            </a:r>
          </a:p>
          <a:p>
            <a:pPr>
              <a:lnSpc>
                <a:spcPct val="120000"/>
              </a:lnSpc>
              <a:spcBef>
                <a:spcPts val="0"/>
              </a:spcBef>
            </a:pPr>
            <a:r>
              <a:rPr lang="en-US" sz="2000" dirty="0"/>
              <a:t>/</a:t>
            </a:r>
            <a:r>
              <a:rPr lang="en-US" sz="2000" dirty="0" err="1"/>
              <a:t>ip</a:t>
            </a:r>
            <a:r>
              <a:rPr lang="en-US" sz="2000" dirty="0"/>
              <a:t> service set </a:t>
            </a:r>
            <a:r>
              <a:rPr lang="en-US" sz="2000" dirty="0" err="1"/>
              <a:t>ssh</a:t>
            </a:r>
            <a:r>
              <a:rPr lang="en-US" sz="2000" dirty="0"/>
              <a:t> disabled=yes</a:t>
            </a:r>
          </a:p>
          <a:p>
            <a:pPr>
              <a:lnSpc>
                <a:spcPct val="120000"/>
              </a:lnSpc>
              <a:spcBef>
                <a:spcPts val="0"/>
              </a:spcBef>
            </a:pPr>
            <a:r>
              <a:rPr lang="en-US" sz="2000" dirty="0"/>
              <a:t>/</a:t>
            </a:r>
            <a:r>
              <a:rPr lang="en-US" sz="2000" dirty="0" err="1"/>
              <a:t>ip</a:t>
            </a:r>
            <a:r>
              <a:rPr lang="en-US" sz="2000" dirty="0"/>
              <a:t> service set </a:t>
            </a:r>
            <a:r>
              <a:rPr lang="en-US" sz="2000" dirty="0" err="1"/>
              <a:t>api</a:t>
            </a:r>
            <a:r>
              <a:rPr lang="en-US" sz="2000" dirty="0"/>
              <a:t> disabled=yes</a:t>
            </a:r>
          </a:p>
          <a:p>
            <a:pPr>
              <a:lnSpc>
                <a:spcPct val="120000"/>
              </a:lnSpc>
              <a:spcBef>
                <a:spcPts val="0"/>
              </a:spcBef>
            </a:pPr>
            <a:r>
              <a:rPr lang="en-US" sz="2000" dirty="0"/>
              <a:t>/</a:t>
            </a:r>
            <a:r>
              <a:rPr lang="en-US" sz="2000" dirty="0" err="1"/>
              <a:t>ip</a:t>
            </a:r>
            <a:r>
              <a:rPr lang="en-US" sz="2000" dirty="0"/>
              <a:t> service set </a:t>
            </a:r>
            <a:r>
              <a:rPr lang="en-US" sz="2000" dirty="0" err="1"/>
              <a:t>api-ssl</a:t>
            </a:r>
            <a:r>
              <a:rPr lang="en-US" sz="2000" dirty="0"/>
              <a:t> disabled=yes</a:t>
            </a:r>
          </a:p>
          <a:p>
            <a:pPr>
              <a:lnSpc>
                <a:spcPct val="120000"/>
              </a:lnSpc>
              <a:spcBef>
                <a:spcPts val="0"/>
              </a:spcBef>
            </a:pPr>
            <a:r>
              <a:rPr lang="en-US" sz="2000" dirty="0"/>
              <a:t>/system </a:t>
            </a:r>
            <a:r>
              <a:rPr lang="en-US" sz="2000" dirty="0" err="1"/>
              <a:t>ntp</a:t>
            </a:r>
            <a:r>
              <a:rPr lang="en-US" sz="2000" dirty="0"/>
              <a:t> client set enabled=yes primary-</a:t>
            </a:r>
            <a:r>
              <a:rPr lang="en-US" sz="2000" dirty="0" err="1"/>
              <a:t>ntp</a:t>
            </a:r>
            <a:r>
              <a:rPr lang="en-US" sz="2000" dirty="0"/>
              <a:t>=88.147.254.230 secondary-</a:t>
            </a:r>
            <a:r>
              <a:rPr lang="en-US" sz="2000" dirty="0" err="1"/>
              <a:t>ntp</a:t>
            </a:r>
            <a:r>
              <a:rPr lang="en-US" sz="2000" dirty="0"/>
              <a:t>=88.147.254.232</a:t>
            </a:r>
          </a:p>
          <a:p>
            <a:pPr>
              <a:lnSpc>
                <a:spcPct val="120000"/>
              </a:lnSpc>
              <a:spcBef>
                <a:spcPts val="0"/>
              </a:spcBef>
            </a:pPr>
            <a:r>
              <a:rPr lang="en-US" sz="2000" dirty="0"/>
              <a:t>/system identity set name="PC360 Router"</a:t>
            </a:r>
          </a:p>
          <a:p>
            <a:pPr>
              <a:lnSpc>
                <a:spcPct val="120000"/>
              </a:lnSpc>
              <a:spcBef>
                <a:spcPts val="0"/>
              </a:spcBef>
            </a:pPr>
            <a:r>
              <a:rPr lang="en-US" sz="2000" dirty="0"/>
              <a:t>/system backup save name=config1 </a:t>
            </a:r>
          </a:p>
          <a:p>
            <a:pPr>
              <a:lnSpc>
                <a:spcPct val="120000"/>
              </a:lnSpc>
              <a:spcBef>
                <a:spcPts val="0"/>
              </a:spcBef>
            </a:pPr>
            <a:r>
              <a:rPr lang="en-US" sz="2000" dirty="0"/>
              <a:t>/</a:t>
            </a:r>
            <a:endParaRPr lang="uk-UA" sz="2000" dirty="0"/>
          </a:p>
        </p:txBody>
      </p:sp>
    </p:spTree>
    <p:extLst>
      <p:ext uri="{BB962C8B-B14F-4D97-AF65-F5344CB8AC3E}">
        <p14:creationId xmlns:p14="http://schemas.microsoft.com/office/powerpoint/2010/main" val="27824241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018" y="0"/>
            <a:ext cx="11962982" cy="6858000"/>
          </a:xfrm>
        </p:spPr>
        <p:txBody>
          <a:bodyPr>
            <a:normAutofit fontScale="55000" lnSpcReduction="20000"/>
          </a:bodyPr>
          <a:lstStyle/>
          <a:p>
            <a:pPr marL="0" indent="0">
              <a:lnSpc>
                <a:spcPct val="120000"/>
              </a:lnSpc>
              <a:spcBef>
                <a:spcPts val="0"/>
              </a:spcBef>
              <a:buNone/>
            </a:pPr>
            <a:r>
              <a:rPr lang="ru-RU" sz="2200" b="1" dirty="0"/>
              <a:t>Список команд – Базове налаштування з wi-fi)</a:t>
            </a:r>
            <a:endParaRPr lang="ru-RU" sz="2200" dirty="0"/>
          </a:p>
          <a:p>
            <a:pPr>
              <a:lnSpc>
                <a:spcPct val="120000"/>
              </a:lnSpc>
              <a:spcBef>
                <a:spcPts val="0"/>
              </a:spcBef>
            </a:pPr>
            <a:r>
              <a:rPr lang="en-US" sz="2200" dirty="0"/>
              <a:t>/interface bridge add name=bridge1</a:t>
            </a:r>
          </a:p>
          <a:p>
            <a:pPr>
              <a:lnSpc>
                <a:spcPct val="120000"/>
              </a:lnSpc>
              <a:spcBef>
                <a:spcPts val="0"/>
              </a:spcBef>
            </a:pPr>
            <a:r>
              <a:rPr lang="en-US" sz="2200" dirty="0"/>
              <a:t>/interface bridge port add bridge=bridge1 interface=ether2 </a:t>
            </a:r>
            <a:r>
              <a:rPr lang="en-US" sz="2200" dirty="0" err="1"/>
              <a:t>hw</a:t>
            </a:r>
            <a:r>
              <a:rPr lang="en-US" sz="2200" dirty="0"/>
              <a:t>=yes</a:t>
            </a:r>
          </a:p>
          <a:p>
            <a:pPr>
              <a:lnSpc>
                <a:spcPct val="120000"/>
              </a:lnSpc>
              <a:spcBef>
                <a:spcPts val="0"/>
              </a:spcBef>
            </a:pPr>
            <a:r>
              <a:rPr lang="en-US" sz="2200" dirty="0"/>
              <a:t>/interface bridge port add bridge=bridge1 interface=ether3 </a:t>
            </a:r>
            <a:r>
              <a:rPr lang="en-US" sz="2200" dirty="0" err="1"/>
              <a:t>hw</a:t>
            </a:r>
            <a:r>
              <a:rPr lang="en-US" sz="2200" dirty="0"/>
              <a:t>=yes</a:t>
            </a:r>
          </a:p>
          <a:p>
            <a:pPr>
              <a:lnSpc>
                <a:spcPct val="120000"/>
              </a:lnSpc>
              <a:spcBef>
                <a:spcPts val="0"/>
              </a:spcBef>
            </a:pPr>
            <a:r>
              <a:rPr lang="en-US" sz="2200" dirty="0"/>
              <a:t>/interface bridge port add bridge=bridge1 interface=ether4 </a:t>
            </a:r>
            <a:r>
              <a:rPr lang="en-US" sz="2200" dirty="0" err="1"/>
              <a:t>hw</a:t>
            </a:r>
            <a:r>
              <a:rPr lang="en-US" sz="2200" dirty="0"/>
              <a:t>=yes</a:t>
            </a:r>
          </a:p>
          <a:p>
            <a:pPr>
              <a:lnSpc>
                <a:spcPct val="120000"/>
              </a:lnSpc>
              <a:spcBef>
                <a:spcPts val="0"/>
              </a:spcBef>
            </a:pPr>
            <a:r>
              <a:rPr lang="en-US" sz="2200" dirty="0"/>
              <a:t>/interface bridge port add bridge=bridge1 interface=ether5 </a:t>
            </a:r>
            <a:r>
              <a:rPr lang="en-US" sz="2200" dirty="0" err="1"/>
              <a:t>hw</a:t>
            </a:r>
            <a:r>
              <a:rPr lang="en-US" sz="2200" dirty="0"/>
              <a:t>=yes</a:t>
            </a:r>
          </a:p>
          <a:p>
            <a:pPr>
              <a:lnSpc>
                <a:spcPct val="120000"/>
              </a:lnSpc>
              <a:spcBef>
                <a:spcPts val="0"/>
              </a:spcBef>
            </a:pPr>
            <a:r>
              <a:rPr lang="en-US" sz="2200" dirty="0"/>
              <a:t>/interface bridge port add bridge=bridge1 interface=wlan1</a:t>
            </a:r>
          </a:p>
          <a:p>
            <a:pPr>
              <a:lnSpc>
                <a:spcPct val="120000"/>
              </a:lnSpc>
              <a:spcBef>
                <a:spcPts val="0"/>
              </a:spcBef>
            </a:pPr>
            <a:r>
              <a:rPr lang="en-US" sz="2200" dirty="0"/>
              <a:t>/</a:t>
            </a:r>
            <a:r>
              <a:rPr lang="en-US" sz="2200" dirty="0" err="1"/>
              <a:t>ip</a:t>
            </a:r>
            <a:r>
              <a:rPr lang="en-US" sz="2200" dirty="0"/>
              <a:t> address add interface=bridge1 address=192.168.100.1/24</a:t>
            </a:r>
          </a:p>
          <a:p>
            <a:pPr>
              <a:lnSpc>
                <a:spcPct val="120000"/>
              </a:lnSpc>
              <a:spcBef>
                <a:spcPts val="0"/>
              </a:spcBef>
            </a:pPr>
            <a:r>
              <a:rPr lang="en-US" sz="2200" dirty="0"/>
              <a:t>/</a:t>
            </a:r>
            <a:r>
              <a:rPr lang="en-US" sz="2200" dirty="0" err="1"/>
              <a:t>ip</a:t>
            </a:r>
            <a:r>
              <a:rPr lang="en-US" sz="2200" dirty="0"/>
              <a:t> </a:t>
            </a:r>
            <a:r>
              <a:rPr lang="en-US" sz="2200" dirty="0" err="1"/>
              <a:t>dhcp</a:t>
            </a:r>
            <a:r>
              <a:rPr lang="en-US" sz="2200" dirty="0"/>
              <a:t>-server network add address=192.168.100.0/24 gateway=192.168.100.1</a:t>
            </a:r>
          </a:p>
          <a:p>
            <a:pPr>
              <a:lnSpc>
                <a:spcPct val="120000"/>
              </a:lnSpc>
              <a:spcBef>
                <a:spcPts val="0"/>
              </a:spcBef>
            </a:pPr>
            <a:r>
              <a:rPr lang="en-US" sz="2200" dirty="0"/>
              <a:t>/</a:t>
            </a:r>
            <a:r>
              <a:rPr lang="en-US" sz="2200" dirty="0" err="1"/>
              <a:t>ip</a:t>
            </a:r>
            <a:r>
              <a:rPr lang="en-US" sz="2200" dirty="0"/>
              <a:t> pool add name=POOL1 ranges=192.168.100.10-192.168.100.254</a:t>
            </a:r>
          </a:p>
          <a:p>
            <a:pPr>
              <a:lnSpc>
                <a:spcPct val="120000"/>
              </a:lnSpc>
              <a:spcBef>
                <a:spcPts val="0"/>
              </a:spcBef>
            </a:pPr>
            <a:r>
              <a:rPr lang="en-US" sz="2200" dirty="0"/>
              <a:t>/</a:t>
            </a:r>
            <a:r>
              <a:rPr lang="en-US" sz="2200" dirty="0" err="1"/>
              <a:t>ip</a:t>
            </a:r>
            <a:r>
              <a:rPr lang="en-US" sz="2200" dirty="0"/>
              <a:t> </a:t>
            </a:r>
            <a:r>
              <a:rPr lang="en-US" sz="2200" dirty="0" err="1"/>
              <a:t>dhcp</a:t>
            </a:r>
            <a:r>
              <a:rPr lang="en-US" sz="2200" dirty="0"/>
              <a:t>-server add interface=bridge1 address-pool=POOL1 disabled=no</a:t>
            </a:r>
          </a:p>
          <a:p>
            <a:pPr>
              <a:lnSpc>
                <a:spcPct val="120000"/>
              </a:lnSpc>
              <a:spcBef>
                <a:spcPts val="0"/>
              </a:spcBef>
            </a:pPr>
            <a:r>
              <a:rPr lang="en-US" sz="2200" dirty="0"/>
              <a:t>/</a:t>
            </a:r>
            <a:r>
              <a:rPr lang="en-US" sz="2200" dirty="0" err="1"/>
              <a:t>ip</a:t>
            </a:r>
            <a:r>
              <a:rPr lang="en-US" sz="2200" dirty="0"/>
              <a:t> </a:t>
            </a:r>
            <a:r>
              <a:rPr lang="en-US" sz="2200" dirty="0" err="1"/>
              <a:t>dhcp</a:t>
            </a:r>
            <a:r>
              <a:rPr lang="en-US" sz="2200" dirty="0"/>
              <a:t>-client add interface=ether1 disabled=no</a:t>
            </a:r>
          </a:p>
          <a:p>
            <a:pPr>
              <a:lnSpc>
                <a:spcPct val="120000"/>
              </a:lnSpc>
              <a:spcBef>
                <a:spcPts val="0"/>
              </a:spcBef>
            </a:pPr>
            <a:r>
              <a:rPr lang="en-US" sz="2200" dirty="0"/>
              <a:t>/interface wireless set [ find default-name=wlan1 ] mode=</a:t>
            </a:r>
            <a:r>
              <a:rPr lang="en-US" sz="2200" dirty="0" err="1"/>
              <a:t>ap</a:t>
            </a:r>
            <a:r>
              <a:rPr lang="en-US" sz="2200" dirty="0"/>
              <a:t>-bridge band=2ghz-b/g/n channel-width=20/40mhz-Ce distance=indoors frequency=auto </a:t>
            </a:r>
            <a:r>
              <a:rPr lang="en-US" sz="2200" dirty="0" err="1"/>
              <a:t>ssid</a:t>
            </a:r>
            <a:r>
              <a:rPr lang="en-US" sz="2200" dirty="0"/>
              <a:t>="</a:t>
            </a:r>
            <a:r>
              <a:rPr lang="en-US" sz="2200" dirty="0" err="1"/>
              <a:t>Wi-fi</a:t>
            </a:r>
            <a:r>
              <a:rPr lang="en-US" sz="2200" dirty="0"/>
              <a:t> PC360" wireless-protocol=802.11 disabled=no</a:t>
            </a:r>
          </a:p>
          <a:p>
            <a:pPr>
              <a:lnSpc>
                <a:spcPct val="120000"/>
              </a:lnSpc>
              <a:spcBef>
                <a:spcPts val="0"/>
              </a:spcBef>
            </a:pPr>
            <a:r>
              <a:rPr lang="en-US" sz="2200" dirty="0"/>
              <a:t>/interface wireless security-profiles set [ find default=yes ] authentication-types=wpa-psk,wpa2-psk </a:t>
            </a:r>
            <a:r>
              <a:rPr lang="en-US" sz="2200" dirty="0" err="1"/>
              <a:t>eap</a:t>
            </a:r>
            <a:r>
              <a:rPr lang="en-US" sz="2200" dirty="0"/>
              <a:t>-methods="" mode=dynamic-keys supplicant-identity=</a:t>
            </a:r>
            <a:r>
              <a:rPr lang="en-US" sz="2200" dirty="0" err="1"/>
              <a:t>MikroTik</a:t>
            </a:r>
            <a:r>
              <a:rPr lang="en-US" sz="2200" dirty="0"/>
              <a:t> </a:t>
            </a:r>
            <a:r>
              <a:rPr lang="en-US" sz="2200" dirty="0" err="1"/>
              <a:t>wpa</a:t>
            </a:r>
            <a:r>
              <a:rPr lang="en-US" sz="2200" dirty="0"/>
              <a:t>-pre-shared-key=Password12345 wpa2-pre-shared-key= Password12345</a:t>
            </a:r>
          </a:p>
          <a:p>
            <a:pPr>
              <a:lnSpc>
                <a:spcPct val="120000"/>
              </a:lnSpc>
              <a:spcBef>
                <a:spcPts val="0"/>
              </a:spcBef>
            </a:pPr>
            <a:r>
              <a:rPr lang="en-US" sz="2200" dirty="0"/>
              <a:t>/</a:t>
            </a:r>
            <a:r>
              <a:rPr lang="en-US" sz="2200" dirty="0" err="1"/>
              <a:t>ip</a:t>
            </a:r>
            <a:r>
              <a:rPr lang="en-US" sz="2200" dirty="0"/>
              <a:t> firewall </a:t>
            </a:r>
            <a:r>
              <a:rPr lang="en-US" sz="2200" dirty="0" err="1"/>
              <a:t>nat</a:t>
            </a:r>
            <a:r>
              <a:rPr lang="en-US" sz="2200" dirty="0"/>
              <a:t> add action=masquerade chain=</a:t>
            </a:r>
            <a:r>
              <a:rPr lang="en-US" sz="2200" dirty="0" err="1"/>
              <a:t>srcnat</a:t>
            </a:r>
            <a:r>
              <a:rPr lang="en-US" sz="2200" dirty="0"/>
              <a:t> out-interface=ether1</a:t>
            </a:r>
          </a:p>
          <a:p>
            <a:pPr>
              <a:lnSpc>
                <a:spcPct val="120000"/>
              </a:lnSpc>
              <a:spcBef>
                <a:spcPts val="0"/>
              </a:spcBef>
            </a:pPr>
            <a:r>
              <a:rPr lang="en-US" sz="2200" dirty="0"/>
              <a:t>/</a:t>
            </a:r>
            <a:r>
              <a:rPr lang="en-US" sz="2200" dirty="0" err="1"/>
              <a:t>ip</a:t>
            </a:r>
            <a:r>
              <a:rPr lang="en-US" sz="2200" dirty="0"/>
              <a:t> firewall filter add action=accept chain=input connection-state=</a:t>
            </a:r>
            <a:r>
              <a:rPr lang="en-US" sz="2200" dirty="0" err="1"/>
              <a:t>established,related</a:t>
            </a:r>
            <a:r>
              <a:rPr lang="en-US" sz="2200" dirty="0"/>
              <a:t> comment="RULE 1 accept </a:t>
            </a:r>
            <a:r>
              <a:rPr lang="en-US" sz="2200" dirty="0" err="1"/>
              <a:t>established,related</a:t>
            </a:r>
            <a:r>
              <a:rPr lang="en-US" sz="2200" dirty="0"/>
              <a:t>"</a:t>
            </a:r>
          </a:p>
          <a:p>
            <a:pPr>
              <a:lnSpc>
                <a:spcPct val="120000"/>
              </a:lnSpc>
              <a:spcBef>
                <a:spcPts val="0"/>
              </a:spcBef>
            </a:pPr>
            <a:r>
              <a:rPr lang="en-US" sz="2200" dirty="0"/>
              <a:t>/</a:t>
            </a:r>
            <a:r>
              <a:rPr lang="en-US" sz="2200" dirty="0" err="1"/>
              <a:t>ip</a:t>
            </a:r>
            <a:r>
              <a:rPr lang="en-US" sz="2200" dirty="0"/>
              <a:t> firewall filter add action=drop chain=input connection-state=invalid comment=" RULE 2 drop invalid"</a:t>
            </a:r>
          </a:p>
          <a:p>
            <a:pPr>
              <a:lnSpc>
                <a:spcPct val="120000"/>
              </a:lnSpc>
              <a:spcBef>
                <a:spcPts val="0"/>
              </a:spcBef>
            </a:pPr>
            <a:r>
              <a:rPr lang="en-US" sz="2200" dirty="0"/>
              <a:t>/</a:t>
            </a:r>
            <a:r>
              <a:rPr lang="en-US" sz="2200" dirty="0" err="1"/>
              <a:t>ip</a:t>
            </a:r>
            <a:r>
              <a:rPr lang="en-US" sz="2200" dirty="0"/>
              <a:t> firewall filter add action=accept chain=input protocol=</a:t>
            </a:r>
            <a:r>
              <a:rPr lang="en-US" sz="2200" dirty="0" err="1"/>
              <a:t>icmp</a:t>
            </a:r>
            <a:r>
              <a:rPr lang="en-US" sz="2200" dirty="0"/>
              <a:t> comment=" RULE 3 accept ICMP"</a:t>
            </a:r>
          </a:p>
          <a:p>
            <a:pPr>
              <a:lnSpc>
                <a:spcPct val="120000"/>
              </a:lnSpc>
              <a:spcBef>
                <a:spcPts val="0"/>
              </a:spcBef>
            </a:pPr>
            <a:r>
              <a:rPr lang="en-US" sz="2200" dirty="0"/>
              <a:t>/</a:t>
            </a:r>
            <a:r>
              <a:rPr lang="en-US" sz="2200" dirty="0" err="1"/>
              <a:t>ip</a:t>
            </a:r>
            <a:r>
              <a:rPr lang="en-US" sz="2200" dirty="0"/>
              <a:t> firewall filter add action=drop chain=input in-interface=!bridge1 comment=" RULE 4 drop all not coming from LAN"</a:t>
            </a:r>
          </a:p>
          <a:p>
            <a:pPr>
              <a:lnSpc>
                <a:spcPct val="120000"/>
              </a:lnSpc>
              <a:spcBef>
                <a:spcPts val="0"/>
              </a:spcBef>
            </a:pPr>
            <a:r>
              <a:rPr lang="en-US" sz="2200" dirty="0"/>
              <a:t>/</a:t>
            </a:r>
            <a:r>
              <a:rPr lang="en-US" sz="2200" dirty="0" err="1"/>
              <a:t>ip</a:t>
            </a:r>
            <a:r>
              <a:rPr lang="en-US" sz="2200" dirty="0"/>
              <a:t> firewall filter add action=accept chain=forward connection-state=</a:t>
            </a:r>
            <a:r>
              <a:rPr lang="en-US" sz="2200" dirty="0" err="1"/>
              <a:t>established,related,untracked</a:t>
            </a:r>
            <a:r>
              <a:rPr lang="en-US" sz="2200" dirty="0"/>
              <a:t> comment=" RULE 5 accept </a:t>
            </a:r>
            <a:r>
              <a:rPr lang="en-US" sz="2200" dirty="0" err="1"/>
              <a:t>established,related</a:t>
            </a:r>
            <a:r>
              <a:rPr lang="en-US" sz="2200" dirty="0"/>
              <a:t>, untracked"</a:t>
            </a:r>
          </a:p>
          <a:p>
            <a:pPr>
              <a:lnSpc>
                <a:spcPct val="120000"/>
              </a:lnSpc>
              <a:spcBef>
                <a:spcPts val="0"/>
              </a:spcBef>
            </a:pPr>
            <a:r>
              <a:rPr lang="en-US" sz="2200" dirty="0"/>
              <a:t>/</a:t>
            </a:r>
            <a:r>
              <a:rPr lang="en-US" sz="2200" dirty="0" err="1"/>
              <a:t>ip</a:t>
            </a:r>
            <a:r>
              <a:rPr lang="en-US" sz="2200" dirty="0"/>
              <a:t> firewall filter add action=drop chain=forward connection-state=invalid comment=" RULE 6 drop invalid"</a:t>
            </a:r>
          </a:p>
          <a:p>
            <a:pPr>
              <a:lnSpc>
                <a:spcPct val="120000"/>
              </a:lnSpc>
              <a:spcBef>
                <a:spcPts val="0"/>
              </a:spcBef>
            </a:pPr>
            <a:r>
              <a:rPr lang="en-US" sz="2200" dirty="0"/>
              <a:t>/</a:t>
            </a:r>
            <a:r>
              <a:rPr lang="en-US" sz="2200" dirty="0" err="1"/>
              <a:t>ip</a:t>
            </a:r>
            <a:r>
              <a:rPr lang="en-US" sz="2200" dirty="0"/>
              <a:t> firewall filter add action=drop chain=forward connection-</a:t>
            </a:r>
            <a:r>
              <a:rPr lang="en-US" sz="2200" dirty="0" err="1"/>
              <a:t>nat</a:t>
            </a:r>
            <a:r>
              <a:rPr lang="en-US" sz="2200" dirty="0"/>
              <a:t>-state=!</a:t>
            </a:r>
            <a:r>
              <a:rPr lang="en-US" sz="2200" dirty="0" err="1"/>
              <a:t>dstnat</a:t>
            </a:r>
            <a:r>
              <a:rPr lang="en-US" sz="2200" dirty="0"/>
              <a:t> connection-state=new in-interface=ether1 comment=" RULE 7 drop all from WAN not </a:t>
            </a:r>
            <a:r>
              <a:rPr lang="en-US" sz="2200" dirty="0" err="1"/>
              <a:t>DSTNATed</a:t>
            </a:r>
            <a:r>
              <a:rPr lang="en-US" sz="2200" dirty="0"/>
              <a:t>"</a:t>
            </a:r>
          </a:p>
          <a:p>
            <a:pPr>
              <a:lnSpc>
                <a:spcPct val="120000"/>
              </a:lnSpc>
              <a:spcBef>
                <a:spcPts val="0"/>
              </a:spcBef>
            </a:pPr>
            <a:r>
              <a:rPr lang="en-US" sz="2200" dirty="0"/>
              <a:t>/</a:t>
            </a:r>
            <a:r>
              <a:rPr lang="en-US" sz="2200" dirty="0" err="1"/>
              <a:t>ip</a:t>
            </a:r>
            <a:r>
              <a:rPr lang="en-US" sz="2200" dirty="0"/>
              <a:t> firewall filter add action=drop chain=input in-interface=ether1 comment="FINAL RULE drop all input"</a:t>
            </a:r>
          </a:p>
          <a:p>
            <a:pPr>
              <a:lnSpc>
                <a:spcPct val="120000"/>
              </a:lnSpc>
              <a:spcBef>
                <a:spcPts val="0"/>
              </a:spcBef>
            </a:pPr>
            <a:r>
              <a:rPr lang="en-US" sz="2200" dirty="0"/>
              <a:t>/user add name=</a:t>
            </a:r>
            <a:r>
              <a:rPr lang="en-US" sz="2200" dirty="0" err="1"/>
              <a:t>Kalsarikannit</a:t>
            </a:r>
            <a:r>
              <a:rPr lang="en-US" sz="2200" dirty="0"/>
              <a:t> password=Password12345 group=full</a:t>
            </a:r>
          </a:p>
          <a:p>
            <a:pPr>
              <a:lnSpc>
                <a:spcPct val="120000"/>
              </a:lnSpc>
              <a:spcBef>
                <a:spcPts val="0"/>
              </a:spcBef>
            </a:pPr>
            <a:r>
              <a:rPr lang="en-US" sz="2200" dirty="0"/>
              <a:t>/user remove admin</a:t>
            </a:r>
          </a:p>
          <a:p>
            <a:pPr>
              <a:lnSpc>
                <a:spcPct val="120000"/>
              </a:lnSpc>
              <a:spcBef>
                <a:spcPts val="0"/>
              </a:spcBef>
            </a:pPr>
            <a:r>
              <a:rPr lang="en-US" sz="2200" dirty="0"/>
              <a:t>/</a:t>
            </a:r>
            <a:r>
              <a:rPr lang="en-US" sz="2200" dirty="0" err="1"/>
              <a:t>ip</a:t>
            </a:r>
            <a:r>
              <a:rPr lang="en-US" sz="2200" dirty="0"/>
              <a:t> service set telnet disabled=yes</a:t>
            </a:r>
          </a:p>
          <a:p>
            <a:pPr>
              <a:lnSpc>
                <a:spcPct val="120000"/>
              </a:lnSpc>
              <a:spcBef>
                <a:spcPts val="0"/>
              </a:spcBef>
            </a:pPr>
            <a:r>
              <a:rPr lang="en-US" sz="2200" dirty="0"/>
              <a:t>/</a:t>
            </a:r>
            <a:r>
              <a:rPr lang="en-US" sz="2200" dirty="0" err="1"/>
              <a:t>ip</a:t>
            </a:r>
            <a:r>
              <a:rPr lang="en-US" sz="2200" dirty="0"/>
              <a:t> service set ftp disabled=yes</a:t>
            </a:r>
          </a:p>
          <a:p>
            <a:pPr>
              <a:lnSpc>
                <a:spcPct val="120000"/>
              </a:lnSpc>
              <a:spcBef>
                <a:spcPts val="0"/>
              </a:spcBef>
            </a:pPr>
            <a:r>
              <a:rPr lang="en-US" sz="2200" dirty="0"/>
              <a:t>/</a:t>
            </a:r>
            <a:r>
              <a:rPr lang="en-US" sz="2200" dirty="0" err="1"/>
              <a:t>ip</a:t>
            </a:r>
            <a:r>
              <a:rPr lang="en-US" sz="2200" dirty="0"/>
              <a:t> service set www disabled=yes</a:t>
            </a:r>
          </a:p>
          <a:p>
            <a:pPr>
              <a:lnSpc>
                <a:spcPct val="120000"/>
              </a:lnSpc>
              <a:spcBef>
                <a:spcPts val="0"/>
              </a:spcBef>
            </a:pPr>
            <a:r>
              <a:rPr lang="en-US" sz="2200" dirty="0"/>
              <a:t>/</a:t>
            </a:r>
            <a:r>
              <a:rPr lang="en-US" sz="2200" dirty="0" err="1"/>
              <a:t>ip</a:t>
            </a:r>
            <a:r>
              <a:rPr lang="en-US" sz="2200" dirty="0"/>
              <a:t> service set </a:t>
            </a:r>
            <a:r>
              <a:rPr lang="en-US" sz="2200" dirty="0" err="1"/>
              <a:t>ssh</a:t>
            </a:r>
            <a:r>
              <a:rPr lang="en-US" sz="2200" dirty="0"/>
              <a:t> disabled=yes</a:t>
            </a:r>
          </a:p>
          <a:p>
            <a:pPr>
              <a:lnSpc>
                <a:spcPct val="120000"/>
              </a:lnSpc>
              <a:spcBef>
                <a:spcPts val="0"/>
              </a:spcBef>
            </a:pPr>
            <a:r>
              <a:rPr lang="en-US" sz="2200" dirty="0"/>
              <a:t>/</a:t>
            </a:r>
            <a:r>
              <a:rPr lang="en-US" sz="2200" dirty="0" err="1"/>
              <a:t>ip</a:t>
            </a:r>
            <a:r>
              <a:rPr lang="en-US" sz="2200" dirty="0"/>
              <a:t> service set </a:t>
            </a:r>
            <a:r>
              <a:rPr lang="en-US" sz="2200" dirty="0" err="1"/>
              <a:t>api</a:t>
            </a:r>
            <a:r>
              <a:rPr lang="en-US" sz="2200" dirty="0"/>
              <a:t> disabled=yes</a:t>
            </a:r>
          </a:p>
          <a:p>
            <a:pPr>
              <a:lnSpc>
                <a:spcPct val="120000"/>
              </a:lnSpc>
              <a:spcBef>
                <a:spcPts val="0"/>
              </a:spcBef>
            </a:pPr>
            <a:r>
              <a:rPr lang="en-US" sz="2200" dirty="0"/>
              <a:t>/</a:t>
            </a:r>
            <a:r>
              <a:rPr lang="en-US" sz="2200" dirty="0" err="1"/>
              <a:t>ip</a:t>
            </a:r>
            <a:r>
              <a:rPr lang="en-US" sz="2200" dirty="0"/>
              <a:t> service set </a:t>
            </a:r>
            <a:r>
              <a:rPr lang="en-US" sz="2200" dirty="0" err="1"/>
              <a:t>api-ssl</a:t>
            </a:r>
            <a:r>
              <a:rPr lang="en-US" sz="2200" dirty="0"/>
              <a:t> disabled=yes</a:t>
            </a:r>
          </a:p>
          <a:p>
            <a:pPr>
              <a:lnSpc>
                <a:spcPct val="120000"/>
              </a:lnSpc>
              <a:spcBef>
                <a:spcPts val="0"/>
              </a:spcBef>
            </a:pPr>
            <a:r>
              <a:rPr lang="en-US" sz="2200" dirty="0"/>
              <a:t>/system </a:t>
            </a:r>
            <a:r>
              <a:rPr lang="en-US" sz="2200" dirty="0" err="1"/>
              <a:t>ntp</a:t>
            </a:r>
            <a:r>
              <a:rPr lang="en-US" sz="2200" dirty="0"/>
              <a:t> client set enabled=yes primary-</a:t>
            </a:r>
            <a:r>
              <a:rPr lang="en-US" sz="2200" dirty="0" err="1"/>
              <a:t>ntp</a:t>
            </a:r>
            <a:r>
              <a:rPr lang="en-US" sz="2200" dirty="0"/>
              <a:t>=88.147.254.230 secondary-</a:t>
            </a:r>
            <a:r>
              <a:rPr lang="en-US" sz="2200" dirty="0" err="1"/>
              <a:t>ntp</a:t>
            </a:r>
            <a:r>
              <a:rPr lang="en-US" sz="2200" dirty="0"/>
              <a:t>=88.147.254.232</a:t>
            </a:r>
          </a:p>
          <a:p>
            <a:pPr>
              <a:lnSpc>
                <a:spcPct val="120000"/>
              </a:lnSpc>
              <a:spcBef>
                <a:spcPts val="0"/>
              </a:spcBef>
            </a:pPr>
            <a:r>
              <a:rPr lang="en-US" sz="2200" dirty="0"/>
              <a:t>/system identity set name="PC360 </a:t>
            </a:r>
            <a:r>
              <a:rPr lang="en-US" sz="2200" dirty="0" err="1"/>
              <a:t>Wi-fi</a:t>
            </a:r>
            <a:r>
              <a:rPr lang="en-US" sz="2200" dirty="0"/>
              <a:t> Router"</a:t>
            </a:r>
          </a:p>
          <a:p>
            <a:pPr>
              <a:lnSpc>
                <a:spcPct val="120000"/>
              </a:lnSpc>
              <a:spcBef>
                <a:spcPts val="0"/>
              </a:spcBef>
            </a:pPr>
            <a:r>
              <a:rPr lang="en-US" sz="2200" dirty="0"/>
              <a:t>/system backup save name=config1 </a:t>
            </a:r>
          </a:p>
          <a:p>
            <a:pPr>
              <a:lnSpc>
                <a:spcPct val="120000"/>
              </a:lnSpc>
              <a:spcBef>
                <a:spcPts val="0"/>
              </a:spcBef>
            </a:pPr>
            <a:r>
              <a:rPr lang="en-US" sz="2200" dirty="0"/>
              <a:t>/</a:t>
            </a:r>
          </a:p>
          <a:p>
            <a:pPr marL="0" indent="0">
              <a:buNone/>
            </a:pPr>
            <a:endParaRPr lang="ru-RU" sz="2000" dirty="0"/>
          </a:p>
          <a:p>
            <a:pPr marL="0" indent="0">
              <a:buNone/>
            </a:pPr>
            <a:endParaRPr lang="uk-UA" sz="2000" dirty="0"/>
          </a:p>
        </p:txBody>
      </p:sp>
    </p:spTree>
    <p:extLst>
      <p:ext uri="{BB962C8B-B14F-4D97-AF65-F5344CB8AC3E}">
        <p14:creationId xmlns:p14="http://schemas.microsoft.com/office/powerpoint/2010/main" val="24486569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951" y="208230"/>
            <a:ext cx="11579383" cy="6292158"/>
          </a:xfrm>
        </p:spPr>
        <p:txBody>
          <a:bodyPr>
            <a:normAutofit/>
          </a:bodyPr>
          <a:lstStyle/>
          <a:p>
            <a:pPr marL="0" indent="0">
              <a:buNone/>
            </a:pPr>
            <a:r>
              <a:rPr lang="uk-UA" sz="1800" b="1" dirty="0"/>
              <a:t>22.Налаштування через файл скрипта. </a:t>
            </a:r>
          </a:p>
          <a:p>
            <a:pPr marL="0" indent="0">
              <a:buNone/>
            </a:pPr>
            <a:r>
              <a:rPr lang="uk-UA" sz="1800" dirty="0"/>
              <a:t>1.Початкове настроювання виконується через графічний інтерфейс або текстові команди в терміналі. </a:t>
            </a:r>
          </a:p>
          <a:p>
            <a:pPr marL="0" indent="0">
              <a:buNone/>
            </a:pPr>
            <a:r>
              <a:rPr lang="uk-UA" sz="1800" dirty="0"/>
              <a:t>2.Налаштування експортується до файлу скрипта. </a:t>
            </a:r>
          </a:p>
          <a:p>
            <a:pPr marL="0" indent="0">
              <a:buNone/>
            </a:pPr>
            <a:r>
              <a:rPr lang="uk-UA" sz="1800" dirty="0"/>
              <a:t>3.Файл скрипта застосовується при налаштуванні роутера. </a:t>
            </a:r>
          </a:p>
          <a:p>
            <a:pPr marL="0" indent="0">
              <a:buNone/>
            </a:pPr>
            <a:r>
              <a:rPr lang="uk-UA" sz="1800" dirty="0"/>
              <a:t>Виконання. </a:t>
            </a:r>
          </a:p>
          <a:p>
            <a:pPr marL="0" indent="0">
              <a:buNone/>
            </a:pPr>
            <a:r>
              <a:rPr lang="uk-UA" sz="1800" dirty="0"/>
              <a:t>1.Перший пункт виконані вище – роутер налаштований. </a:t>
            </a:r>
          </a:p>
          <a:p>
            <a:pPr marL="0" indent="0">
              <a:buNone/>
            </a:pPr>
            <a:r>
              <a:rPr lang="uk-UA" sz="1800" dirty="0"/>
              <a:t>2. Експортуємо файл з налаштуваннями. </a:t>
            </a:r>
          </a:p>
          <a:p>
            <a:pPr marL="0" indent="0">
              <a:buNone/>
            </a:pPr>
            <a:r>
              <a:rPr lang="uk-UA" sz="1800" dirty="0"/>
              <a:t>Відкриваємо New Terminal та вводимо команду:</a:t>
            </a:r>
          </a:p>
          <a:p>
            <a:pPr marL="0" indent="0">
              <a:buNone/>
            </a:pPr>
            <a:endParaRPr lang="uk-UA" sz="1800" dirty="0"/>
          </a:p>
          <a:p>
            <a:pPr marL="0" indent="0">
              <a:buNone/>
            </a:pPr>
            <a:r>
              <a:rPr lang="uk-UA" sz="1800" dirty="0"/>
              <a:t>(ім'я файлу config2 може бути будь-яким латинськими літерами, розширення .rsc)</a:t>
            </a:r>
          </a:p>
          <a:p>
            <a:pPr marL="0" indent="0">
              <a:buNone/>
            </a:pPr>
            <a:endParaRPr lang="uk-UA" sz="1800" dirty="0"/>
          </a:p>
        </p:txBody>
      </p:sp>
      <p:pic>
        <p:nvPicPr>
          <p:cNvPr id="2" name="Picture 1"/>
          <p:cNvPicPr>
            <a:picLocks noChangeAspect="1"/>
          </p:cNvPicPr>
          <p:nvPr/>
        </p:nvPicPr>
        <p:blipFill>
          <a:blip r:embed="rId2"/>
          <a:stretch>
            <a:fillRect/>
          </a:stretch>
        </p:blipFill>
        <p:spPr>
          <a:xfrm>
            <a:off x="418460" y="3071430"/>
            <a:ext cx="3197191" cy="565758"/>
          </a:xfrm>
          <a:prstGeom prst="rect">
            <a:avLst/>
          </a:prstGeom>
        </p:spPr>
      </p:pic>
      <p:pic>
        <p:nvPicPr>
          <p:cNvPr id="4" name="Picture 3"/>
          <p:cNvPicPr>
            <a:picLocks noChangeAspect="1"/>
          </p:cNvPicPr>
          <p:nvPr/>
        </p:nvPicPr>
        <p:blipFill>
          <a:blip r:embed="rId3"/>
          <a:stretch>
            <a:fillRect/>
          </a:stretch>
        </p:blipFill>
        <p:spPr>
          <a:xfrm>
            <a:off x="1747309" y="4172001"/>
            <a:ext cx="6610722" cy="2601331"/>
          </a:xfrm>
          <a:prstGeom prst="rect">
            <a:avLst/>
          </a:prstGeom>
        </p:spPr>
      </p:pic>
    </p:spTree>
    <p:extLst>
      <p:ext uri="{BB962C8B-B14F-4D97-AF65-F5344CB8AC3E}">
        <p14:creationId xmlns:p14="http://schemas.microsoft.com/office/powerpoint/2010/main" val="20009126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800" dirty="0"/>
              <a:t>3. Переходимо в меню System &gt;&gt; Reset Configuration </a:t>
            </a:r>
          </a:p>
          <a:p>
            <a:pPr marL="0" indent="0">
              <a:buNone/>
            </a:pPr>
            <a:r>
              <a:rPr lang="uk-UA" sz="1800" dirty="0"/>
              <a:t>У полі Run After Reset (Виконати після скидання) вказуємо експортований файл скрипта. </a:t>
            </a:r>
          </a:p>
          <a:p>
            <a:pPr marL="0" indent="0">
              <a:buNone/>
            </a:pPr>
            <a:r>
              <a:rPr lang="uk-UA" sz="1800" dirty="0"/>
              <a:t>Натискаємо кнопку "Reset Configuration".</a:t>
            </a:r>
          </a:p>
          <a:p>
            <a:pPr marL="0" indent="0">
              <a:buNone/>
            </a:pPr>
            <a:endParaRPr lang="uk-UA" sz="1800" dirty="0"/>
          </a:p>
          <a:p>
            <a:pPr marL="0" indent="0">
              <a:buNone/>
            </a:pPr>
            <a:endParaRPr lang="uk-UA" sz="1800" dirty="0"/>
          </a:p>
          <a:p>
            <a:pPr marL="0" indent="0">
              <a:buNone/>
            </a:pPr>
            <a:endParaRPr lang="uk-UA" sz="1800" dirty="0"/>
          </a:p>
          <a:p>
            <a:pPr marL="0" indent="0">
              <a:buNone/>
            </a:pPr>
            <a:endParaRPr lang="uk-UA" sz="1800" dirty="0"/>
          </a:p>
          <a:p>
            <a:pPr marL="0" indent="0">
              <a:buNone/>
            </a:pPr>
            <a:endParaRPr lang="uk-UA" sz="1800" dirty="0"/>
          </a:p>
          <a:p>
            <a:pPr marL="0" indent="0">
              <a:buNone/>
            </a:pPr>
            <a:endParaRPr lang="uk-UA" sz="1800" dirty="0"/>
          </a:p>
          <a:p>
            <a:pPr marL="0" indent="0">
              <a:buNone/>
            </a:pPr>
            <a:endParaRPr lang="uk-UA" sz="1800" dirty="0"/>
          </a:p>
          <a:p>
            <a:pPr marL="0" indent="0">
              <a:buNone/>
            </a:pPr>
            <a:endParaRPr lang="uk-UA" sz="1800" dirty="0"/>
          </a:p>
          <a:p>
            <a:pPr marL="0" indent="0">
              <a:buNone/>
            </a:pPr>
            <a:endParaRPr lang="uk-UA" sz="1800" dirty="0"/>
          </a:p>
          <a:p>
            <a:pPr marL="0" indent="0">
              <a:buNone/>
            </a:pPr>
            <a:r>
              <a:rPr lang="uk-UA" sz="1800" dirty="0"/>
              <a:t>Після скидання конфігурації та перезавантаження в налаштуваннях буде застосовано конфігурацію з файлу config2.rsc </a:t>
            </a:r>
          </a:p>
          <a:p>
            <a:pPr marL="0" indent="0">
              <a:buNone/>
            </a:pPr>
            <a:r>
              <a:rPr lang="uk-UA" sz="1800" dirty="0"/>
              <a:t>Серед помічених багів відбувається скидання користувача та пароль на стандартні admin-без пароля.</a:t>
            </a:r>
          </a:p>
          <a:p>
            <a:pPr marL="0" indent="0">
              <a:buNone/>
            </a:pPr>
            <a:endParaRPr lang="uk-UA" sz="1800" dirty="0"/>
          </a:p>
        </p:txBody>
      </p:sp>
      <p:pic>
        <p:nvPicPr>
          <p:cNvPr id="2" name="Picture 1"/>
          <p:cNvPicPr>
            <a:picLocks noChangeAspect="1"/>
          </p:cNvPicPr>
          <p:nvPr/>
        </p:nvPicPr>
        <p:blipFill>
          <a:blip r:embed="rId2"/>
          <a:stretch>
            <a:fillRect/>
          </a:stretch>
        </p:blipFill>
        <p:spPr>
          <a:xfrm>
            <a:off x="398351" y="1208617"/>
            <a:ext cx="6153150" cy="3543300"/>
          </a:xfrm>
          <a:prstGeom prst="rect">
            <a:avLst/>
          </a:prstGeom>
        </p:spPr>
      </p:pic>
    </p:spTree>
    <p:extLst>
      <p:ext uri="{BB962C8B-B14F-4D97-AF65-F5344CB8AC3E}">
        <p14:creationId xmlns:p14="http://schemas.microsoft.com/office/powerpoint/2010/main" val="4119679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fontScale="77500" lnSpcReduction="20000"/>
          </a:bodyPr>
          <a:lstStyle/>
          <a:p>
            <a:pPr marL="0" indent="0">
              <a:buNone/>
            </a:pPr>
            <a:r>
              <a:rPr lang="en-US" sz="2000" b="1" dirty="0"/>
              <a:t>Enclosure type</a:t>
            </a:r>
          </a:p>
          <a:p>
            <a:r>
              <a:rPr lang="en-US" sz="2000" dirty="0"/>
              <a:t>(not used) - main type of enclosure for a product</a:t>
            </a:r>
          </a:p>
          <a:p>
            <a:r>
              <a:rPr lang="en-US" sz="2000" b="1" dirty="0"/>
              <a:t>BU</a:t>
            </a:r>
            <a:r>
              <a:rPr lang="en-US" sz="2000" dirty="0"/>
              <a:t> - board unit (no enclosure) - for situation when board-only option is required, but main product already comes in the case</a:t>
            </a:r>
          </a:p>
          <a:p>
            <a:r>
              <a:rPr lang="en-US" sz="2000" b="1" dirty="0"/>
              <a:t>RM</a:t>
            </a:r>
            <a:r>
              <a:rPr lang="en-US" sz="2000" dirty="0"/>
              <a:t> - rack-mount enclosure</a:t>
            </a:r>
          </a:p>
          <a:p>
            <a:r>
              <a:rPr lang="en-US" sz="2000" b="1" dirty="0"/>
              <a:t>IN</a:t>
            </a:r>
            <a:r>
              <a:rPr lang="en-US" sz="2000" dirty="0"/>
              <a:t> - indoor enclosure</a:t>
            </a:r>
          </a:p>
          <a:p>
            <a:r>
              <a:rPr lang="en-US" sz="2000" b="1" dirty="0"/>
              <a:t>EM</a:t>
            </a:r>
            <a:r>
              <a:rPr lang="en-US" sz="2000" dirty="0"/>
              <a:t> - extended memory</a:t>
            </a:r>
          </a:p>
          <a:p>
            <a:r>
              <a:rPr lang="en-US" sz="2000" b="1" dirty="0"/>
              <a:t>LM</a:t>
            </a:r>
            <a:r>
              <a:rPr lang="en-US" sz="2000" dirty="0"/>
              <a:t> - lite memory</a:t>
            </a:r>
          </a:p>
          <a:p>
            <a:r>
              <a:rPr lang="en-US" sz="2000" b="1" dirty="0"/>
              <a:t>BE</a:t>
            </a:r>
            <a:r>
              <a:rPr lang="en-US" sz="2000" dirty="0"/>
              <a:t> - black edition case</a:t>
            </a:r>
          </a:p>
          <a:p>
            <a:r>
              <a:rPr lang="en-US" sz="2000" b="1" dirty="0"/>
              <a:t>TC</a:t>
            </a:r>
            <a:r>
              <a:rPr lang="en-US" sz="2000" dirty="0"/>
              <a:t> - Tower (vertical) case</a:t>
            </a:r>
          </a:p>
          <a:p>
            <a:r>
              <a:rPr lang="en-US" sz="2000" b="1" dirty="0"/>
              <a:t>PC</a:t>
            </a:r>
            <a:r>
              <a:rPr lang="en-US" sz="2000" dirty="0"/>
              <a:t> - </a:t>
            </a:r>
            <a:r>
              <a:rPr lang="en-US" sz="2000" dirty="0" err="1"/>
              <a:t>PassiveCooling</a:t>
            </a:r>
            <a:r>
              <a:rPr lang="en-US" sz="2000" dirty="0"/>
              <a:t> enclosure (for CCR)</a:t>
            </a:r>
          </a:p>
          <a:p>
            <a:r>
              <a:rPr lang="en-US" sz="2000" b="1" dirty="0"/>
              <a:t>TC</a:t>
            </a:r>
            <a:r>
              <a:rPr lang="en-US" sz="2000" dirty="0"/>
              <a:t> - Tower (vertical) Case enclosure (for </a:t>
            </a:r>
            <a:r>
              <a:rPr lang="en-US" sz="2000" dirty="0" err="1"/>
              <a:t>hEX</a:t>
            </a:r>
            <a:r>
              <a:rPr lang="en-US" sz="2000" dirty="0"/>
              <a:t>, </a:t>
            </a:r>
            <a:r>
              <a:rPr lang="en-US" sz="2000" dirty="0" err="1"/>
              <a:t>hAP</a:t>
            </a:r>
            <a:r>
              <a:rPr lang="en-US" sz="2000" dirty="0"/>
              <a:t> and other home routers.)</a:t>
            </a:r>
          </a:p>
          <a:p>
            <a:r>
              <a:rPr lang="en-US" sz="2000" b="1" dirty="0"/>
              <a:t>OUT</a:t>
            </a:r>
            <a:r>
              <a:rPr lang="en-US" sz="2000" dirty="0"/>
              <a:t> - outdoor enclosure</a:t>
            </a:r>
          </a:p>
          <a:p>
            <a:pPr marL="0" indent="0">
              <a:buNone/>
            </a:pPr>
            <a:r>
              <a:rPr lang="en-US" sz="2000" b="1" dirty="0"/>
              <a:t>More Specific types OUT enclosures are:</a:t>
            </a:r>
          </a:p>
          <a:p>
            <a:r>
              <a:rPr lang="en-US" sz="2000" b="1" dirty="0"/>
              <a:t>SA</a:t>
            </a:r>
            <a:r>
              <a:rPr lang="en-US" sz="2000" dirty="0"/>
              <a:t> - sector antenna enclosure (for SXT)</a:t>
            </a:r>
          </a:p>
          <a:p>
            <a:r>
              <a:rPr lang="en-US" sz="2000" b="1" dirty="0"/>
              <a:t>HG</a:t>
            </a:r>
            <a:r>
              <a:rPr lang="en-US" sz="2000" dirty="0"/>
              <a:t> - high gain antenna enclosure (for SXT)</a:t>
            </a:r>
          </a:p>
          <a:p>
            <a:r>
              <a:rPr lang="en-US" sz="2000" b="1" dirty="0"/>
              <a:t>BB</a:t>
            </a:r>
            <a:r>
              <a:rPr lang="en-US" sz="2000" dirty="0"/>
              <a:t> - </a:t>
            </a:r>
            <a:r>
              <a:rPr lang="en-US" sz="2000" dirty="0" err="1"/>
              <a:t>Basebox</a:t>
            </a:r>
            <a:r>
              <a:rPr lang="en-US" sz="2000" dirty="0"/>
              <a:t> enclosure (for RB911)</a:t>
            </a:r>
          </a:p>
          <a:p>
            <a:r>
              <a:rPr lang="en-US" sz="2000" b="1" dirty="0"/>
              <a:t>NB</a:t>
            </a:r>
            <a:r>
              <a:rPr lang="en-US" sz="2000" dirty="0"/>
              <a:t> - </a:t>
            </a:r>
            <a:r>
              <a:rPr lang="en-US" sz="2000" dirty="0" err="1"/>
              <a:t>NetBox</a:t>
            </a:r>
            <a:r>
              <a:rPr lang="en-US" sz="2000" dirty="0"/>
              <a:t> enclosure (for RB911)</a:t>
            </a:r>
          </a:p>
          <a:p>
            <a:r>
              <a:rPr lang="en-US" sz="2000" b="1" dirty="0"/>
              <a:t>NM</a:t>
            </a:r>
            <a:r>
              <a:rPr lang="en-US" sz="2000" dirty="0"/>
              <a:t> - </a:t>
            </a:r>
            <a:r>
              <a:rPr lang="en-US" sz="2000" dirty="0" err="1"/>
              <a:t>NetMetal</a:t>
            </a:r>
            <a:r>
              <a:rPr lang="en-US" sz="2000" dirty="0"/>
              <a:t> enclosure (for RB911)</a:t>
            </a:r>
          </a:p>
          <a:p>
            <a:r>
              <a:rPr lang="en-US" sz="2000" b="1" dirty="0"/>
              <a:t>QRT</a:t>
            </a:r>
            <a:r>
              <a:rPr lang="en-US" sz="2000" dirty="0"/>
              <a:t> - QRT enclosure (for RB911)</a:t>
            </a:r>
          </a:p>
          <a:p>
            <a:r>
              <a:rPr lang="en-US" sz="2000" b="1" dirty="0"/>
              <a:t>SX</a:t>
            </a:r>
            <a:r>
              <a:rPr lang="en-US" sz="2000" dirty="0"/>
              <a:t> - Sextant enclosure (for RB911,RB711)</a:t>
            </a:r>
          </a:p>
          <a:p>
            <a:r>
              <a:rPr lang="en-US" sz="2000" b="1" dirty="0"/>
              <a:t>PB</a:t>
            </a:r>
            <a:r>
              <a:rPr lang="en-US" sz="2000" dirty="0"/>
              <a:t> - </a:t>
            </a:r>
            <a:r>
              <a:rPr lang="en-US" sz="2000" dirty="0" err="1"/>
              <a:t>PowerBOX</a:t>
            </a:r>
            <a:r>
              <a:rPr lang="en-US" sz="2000" dirty="0"/>
              <a:t> enclosure (for RB750P, RB950P)</a:t>
            </a:r>
          </a:p>
          <a:p>
            <a:pPr marL="0" indent="0">
              <a:buNone/>
            </a:pPr>
            <a:endParaRPr lang="uk-UA" sz="2000" dirty="0"/>
          </a:p>
        </p:txBody>
      </p:sp>
    </p:spTree>
    <p:extLst>
      <p:ext uri="{BB962C8B-B14F-4D97-AF65-F5344CB8AC3E}">
        <p14:creationId xmlns:p14="http://schemas.microsoft.com/office/powerpoint/2010/main" val="24300844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800" dirty="0"/>
              <a:t>Перегляд усіх введених налаштувань у терміналі.</a:t>
            </a:r>
          </a:p>
          <a:p>
            <a:pPr marL="0" indent="0">
              <a:buNone/>
            </a:pPr>
            <a:endParaRPr lang="uk-UA" sz="1800" dirty="0"/>
          </a:p>
          <a:p>
            <a:pPr marL="0" indent="0">
              <a:buNone/>
            </a:pPr>
            <a:r>
              <a:rPr lang="uk-UA" sz="1800" dirty="0"/>
              <a:t>Логування. Про всі події, що відбуваються в роутері, можна дізнатися в логах. У бічному меню вибираємо Log.</a:t>
            </a:r>
          </a:p>
          <a:p>
            <a:pPr marL="0" indent="0">
              <a:buNone/>
            </a:pPr>
            <a:endParaRPr lang="uk-UA" sz="1800" dirty="0"/>
          </a:p>
          <a:p>
            <a:pPr marL="0" indent="0">
              <a:buNone/>
            </a:pPr>
            <a:endParaRPr lang="uk-UA" sz="1800" dirty="0"/>
          </a:p>
          <a:p>
            <a:pPr marL="0" indent="0">
              <a:buNone/>
            </a:pPr>
            <a:endParaRPr lang="uk-UA" sz="1800" dirty="0"/>
          </a:p>
          <a:p>
            <a:pPr marL="0" indent="0">
              <a:buNone/>
            </a:pPr>
            <a:endParaRPr lang="uk-UA" sz="1800" dirty="0"/>
          </a:p>
          <a:p>
            <a:pPr marL="0" indent="0">
              <a:buNone/>
            </a:pPr>
            <a:endParaRPr lang="uk-UA" sz="1800" dirty="0"/>
          </a:p>
          <a:p>
            <a:pPr marL="0" indent="0">
              <a:buNone/>
            </a:pPr>
            <a:endParaRPr lang="uk-UA" sz="1800" dirty="0"/>
          </a:p>
        </p:txBody>
      </p:sp>
      <p:pic>
        <p:nvPicPr>
          <p:cNvPr id="2" name="Picture 1"/>
          <p:cNvPicPr>
            <a:picLocks noChangeAspect="1"/>
          </p:cNvPicPr>
          <p:nvPr/>
        </p:nvPicPr>
        <p:blipFill>
          <a:blip r:embed="rId2"/>
          <a:stretch>
            <a:fillRect/>
          </a:stretch>
        </p:blipFill>
        <p:spPr>
          <a:xfrm>
            <a:off x="457618" y="547974"/>
            <a:ext cx="2264715" cy="499005"/>
          </a:xfrm>
          <a:prstGeom prst="rect">
            <a:avLst/>
          </a:prstGeom>
        </p:spPr>
      </p:pic>
      <p:pic>
        <p:nvPicPr>
          <p:cNvPr id="4" name="Picture 3"/>
          <p:cNvPicPr>
            <a:picLocks noChangeAspect="1"/>
          </p:cNvPicPr>
          <p:nvPr/>
        </p:nvPicPr>
        <p:blipFill>
          <a:blip r:embed="rId3"/>
          <a:stretch>
            <a:fillRect/>
          </a:stretch>
        </p:blipFill>
        <p:spPr>
          <a:xfrm>
            <a:off x="101567" y="1426255"/>
            <a:ext cx="6086475" cy="2076450"/>
          </a:xfrm>
          <a:prstGeom prst="rect">
            <a:avLst/>
          </a:prstGeom>
        </p:spPr>
      </p:pic>
      <p:pic>
        <p:nvPicPr>
          <p:cNvPr id="5" name="Picture 4"/>
          <p:cNvPicPr>
            <a:picLocks noChangeAspect="1"/>
          </p:cNvPicPr>
          <p:nvPr/>
        </p:nvPicPr>
        <p:blipFill>
          <a:blip r:embed="rId4"/>
          <a:stretch>
            <a:fillRect/>
          </a:stretch>
        </p:blipFill>
        <p:spPr>
          <a:xfrm>
            <a:off x="6248400" y="2762250"/>
            <a:ext cx="5943600" cy="4095750"/>
          </a:xfrm>
          <a:prstGeom prst="rect">
            <a:avLst/>
          </a:prstGeom>
        </p:spPr>
      </p:pic>
      <p:sp>
        <p:nvSpPr>
          <p:cNvPr id="6" name="Rectangle 5"/>
          <p:cNvSpPr/>
          <p:nvPr/>
        </p:nvSpPr>
        <p:spPr>
          <a:xfrm>
            <a:off x="184085" y="3847384"/>
            <a:ext cx="6096000" cy="2308324"/>
          </a:xfrm>
          <a:prstGeom prst="rect">
            <a:avLst/>
          </a:prstGeom>
        </p:spPr>
        <p:txBody>
          <a:bodyPr>
            <a:spAutoFit/>
          </a:bodyPr>
          <a:lstStyle/>
          <a:p>
            <a:r>
              <a:rPr lang="uk-UA" dirty="0"/>
              <a:t>Будь-який конкретно зазначений баг можна відстежувати в терміналі. </a:t>
            </a:r>
          </a:p>
          <a:p>
            <a:r>
              <a:rPr lang="uk-UA" dirty="0"/>
              <a:t>Переходимо до меню System &gt;&gt; Logging </a:t>
            </a:r>
          </a:p>
          <a:p>
            <a:r>
              <a:rPr lang="uk-UA" dirty="0"/>
              <a:t>У вікні на вкладці Rules створюємо нове правило. </a:t>
            </a:r>
          </a:p>
          <a:p>
            <a:r>
              <a:rPr lang="uk-UA" dirty="0"/>
              <a:t>У темі правила вказуємо подію, яку хочемо спостерігати, наприклад system. </a:t>
            </a:r>
          </a:p>
          <a:p>
            <a:r>
              <a:rPr lang="uk-UA" dirty="0"/>
              <a:t>У полі Action вибираємо echo. </a:t>
            </a:r>
          </a:p>
          <a:p>
            <a:r>
              <a:rPr lang="uk-UA" dirty="0"/>
              <a:t>Натискаємо ОК.</a:t>
            </a:r>
          </a:p>
        </p:txBody>
      </p:sp>
    </p:spTree>
    <p:extLst>
      <p:ext uri="{BB962C8B-B14F-4D97-AF65-F5344CB8AC3E}">
        <p14:creationId xmlns:p14="http://schemas.microsoft.com/office/powerpoint/2010/main" val="252322910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dirty="0"/>
              <a:t>Тепер усі події з тегом System відображаються у терміналі.</a:t>
            </a:r>
          </a:p>
        </p:txBody>
      </p:sp>
      <p:pic>
        <p:nvPicPr>
          <p:cNvPr id="2" name="Picture 1"/>
          <p:cNvPicPr>
            <a:picLocks noChangeAspect="1"/>
          </p:cNvPicPr>
          <p:nvPr/>
        </p:nvPicPr>
        <p:blipFill>
          <a:blip r:embed="rId2"/>
          <a:stretch>
            <a:fillRect/>
          </a:stretch>
        </p:blipFill>
        <p:spPr>
          <a:xfrm>
            <a:off x="587903" y="653521"/>
            <a:ext cx="5495925" cy="3552825"/>
          </a:xfrm>
          <a:prstGeom prst="rect">
            <a:avLst/>
          </a:prstGeom>
        </p:spPr>
      </p:pic>
    </p:spTree>
    <p:extLst>
      <p:ext uri="{BB962C8B-B14F-4D97-AF65-F5344CB8AC3E}">
        <p14:creationId xmlns:p14="http://schemas.microsoft.com/office/powerpoint/2010/main" val="2357866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ru-RU" sz="2000" b="1" dirty="0"/>
              <a:t>Навантаження на процесор</a:t>
            </a:r>
            <a:endParaRPr lang="ru-RU" sz="2000" dirty="0"/>
          </a:p>
          <a:p>
            <a:pPr marL="0" indent="0">
              <a:buNone/>
            </a:pPr>
            <a:r>
              <a:rPr lang="ru-RU" sz="2000" dirty="0"/>
              <a:t>System &gt;&gt; Resources </a:t>
            </a:r>
          </a:p>
          <a:p>
            <a:pPr marL="0" indent="0">
              <a:buNone/>
            </a:pPr>
            <a:endParaRPr lang="uk-UA" sz="2000" dirty="0"/>
          </a:p>
        </p:txBody>
      </p:sp>
      <p:pic>
        <p:nvPicPr>
          <p:cNvPr id="2" name="Picture 1"/>
          <p:cNvPicPr>
            <a:picLocks noChangeAspect="1"/>
          </p:cNvPicPr>
          <p:nvPr/>
        </p:nvPicPr>
        <p:blipFill>
          <a:blip r:embed="rId2"/>
          <a:stretch>
            <a:fillRect/>
          </a:stretch>
        </p:blipFill>
        <p:spPr>
          <a:xfrm>
            <a:off x="694795" y="1128712"/>
            <a:ext cx="6162675" cy="5057775"/>
          </a:xfrm>
          <a:prstGeom prst="rect">
            <a:avLst/>
          </a:prstGeom>
        </p:spPr>
      </p:pic>
    </p:spTree>
    <p:extLst>
      <p:ext uri="{BB962C8B-B14F-4D97-AF65-F5344CB8AC3E}">
        <p14:creationId xmlns:p14="http://schemas.microsoft.com/office/powerpoint/2010/main" val="1232951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dirty="0"/>
              <a:t>Яка зі служб найбільше завантажує процесор, можна дізнатися в Tool &gt;&gt; Profile. </a:t>
            </a:r>
          </a:p>
        </p:txBody>
      </p:sp>
      <p:pic>
        <p:nvPicPr>
          <p:cNvPr id="4" name="Picture 3"/>
          <p:cNvPicPr>
            <a:picLocks noChangeAspect="1"/>
          </p:cNvPicPr>
          <p:nvPr/>
        </p:nvPicPr>
        <p:blipFill>
          <a:blip r:embed="rId2"/>
          <a:stretch>
            <a:fillRect/>
          </a:stretch>
        </p:blipFill>
        <p:spPr>
          <a:xfrm>
            <a:off x="738187" y="718079"/>
            <a:ext cx="6143625" cy="4219575"/>
          </a:xfrm>
          <a:prstGeom prst="rect">
            <a:avLst/>
          </a:prstGeom>
        </p:spPr>
      </p:pic>
    </p:spTree>
    <p:extLst>
      <p:ext uri="{BB962C8B-B14F-4D97-AF65-F5344CB8AC3E}">
        <p14:creationId xmlns:p14="http://schemas.microsoft.com/office/powerpoint/2010/main" val="25715252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3123446"/>
            <a:ext cx="11579383" cy="1004934"/>
          </a:xfrm>
        </p:spPr>
        <p:txBody>
          <a:bodyPr>
            <a:normAutofit/>
          </a:bodyPr>
          <a:lstStyle/>
          <a:p>
            <a:pPr marL="0" indent="0" algn="ctr">
              <a:buNone/>
            </a:pPr>
            <a:r>
              <a:rPr lang="uk-UA" sz="6000" b="1" dirty="0"/>
              <a:t>Дякую за увагу!</a:t>
            </a:r>
          </a:p>
        </p:txBody>
      </p:sp>
    </p:spTree>
    <p:extLst>
      <p:ext uri="{BB962C8B-B14F-4D97-AF65-F5344CB8AC3E}">
        <p14:creationId xmlns:p14="http://schemas.microsoft.com/office/powerpoint/2010/main" val="3486666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855" y="208230"/>
            <a:ext cx="6319319" cy="6292158"/>
          </a:xfrm>
        </p:spPr>
        <p:txBody>
          <a:bodyPr>
            <a:normAutofit/>
          </a:bodyPr>
          <a:lstStyle/>
          <a:p>
            <a:pPr marL="0" indent="0">
              <a:buNone/>
            </a:pPr>
            <a:r>
              <a:rPr lang="uk-UA" sz="2000" b="1" dirty="0"/>
              <a:t>Приклад</a:t>
            </a:r>
            <a:endParaRPr lang="en-US" sz="2000" b="1" dirty="0"/>
          </a:p>
          <a:p>
            <a:pPr marL="0" indent="0">
              <a:buNone/>
            </a:pPr>
            <a:r>
              <a:rPr lang="uk-UA" sz="2000" dirty="0"/>
              <a:t>Розглянемо найменування </a:t>
            </a:r>
            <a:r>
              <a:rPr lang="en-US" sz="2000" b="1" dirty="0"/>
              <a:t>RB912UAG-5HPnD</a:t>
            </a:r>
          </a:p>
          <a:p>
            <a:r>
              <a:rPr lang="en-US" sz="2000" dirty="0"/>
              <a:t>RB (</a:t>
            </a:r>
            <a:r>
              <a:rPr lang="en-US" sz="2000" dirty="0" err="1"/>
              <a:t>RouterBOARD</a:t>
            </a:r>
            <a:r>
              <a:rPr lang="en-US" sz="2000" dirty="0"/>
              <a:t>)</a:t>
            </a:r>
          </a:p>
          <a:p>
            <a:r>
              <a:rPr lang="en-US" sz="2000" dirty="0"/>
              <a:t>912 – 9</a:t>
            </a:r>
            <a:r>
              <a:rPr lang="uk-UA" sz="2000" dirty="0"/>
              <a:t>-а серія з</a:t>
            </a:r>
            <a:r>
              <a:rPr lang="en-US" sz="2000" dirty="0"/>
              <a:t> 1 </a:t>
            </a:r>
            <a:r>
              <a:rPr lang="uk-UA" sz="2000" dirty="0"/>
              <a:t>провідним</a:t>
            </a:r>
            <a:r>
              <a:rPr lang="en-US" sz="2000" dirty="0"/>
              <a:t> (</a:t>
            </a:r>
            <a:r>
              <a:rPr lang="en-US" sz="2000" dirty="0" err="1"/>
              <a:t>ethernet</a:t>
            </a:r>
            <a:r>
              <a:rPr lang="en-US" sz="2000" dirty="0"/>
              <a:t>) </a:t>
            </a:r>
            <a:r>
              <a:rPr lang="uk-UA" sz="2000" dirty="0"/>
              <a:t>інтерфейсом і двома бездротовими</a:t>
            </a:r>
            <a:r>
              <a:rPr lang="en-US" sz="2000" dirty="0"/>
              <a:t> (</a:t>
            </a:r>
            <a:r>
              <a:rPr lang="uk-UA" sz="2000" dirty="0"/>
              <a:t>вбудований і </a:t>
            </a:r>
            <a:r>
              <a:rPr lang="en-US" sz="2000" dirty="0" err="1"/>
              <a:t>miniPCIe</a:t>
            </a:r>
            <a:r>
              <a:rPr lang="en-US" sz="2000" dirty="0"/>
              <a:t>)</a:t>
            </a:r>
          </a:p>
          <a:p>
            <a:r>
              <a:rPr lang="en-US" sz="2000" dirty="0"/>
              <a:t>UAG - </a:t>
            </a:r>
            <a:r>
              <a:rPr lang="uk-UA" sz="2000" dirty="0"/>
              <a:t>має</a:t>
            </a:r>
            <a:r>
              <a:rPr lang="en-US" sz="2000" dirty="0"/>
              <a:t> USB </a:t>
            </a:r>
            <a:r>
              <a:rPr lang="uk-UA" sz="2000" dirty="0"/>
              <a:t>порт</a:t>
            </a:r>
            <a:r>
              <a:rPr lang="en-US" sz="2000" dirty="0"/>
              <a:t>, </a:t>
            </a:r>
            <a:r>
              <a:rPr lang="uk-UA" sz="2000" dirty="0"/>
              <a:t>більше пам’яті і</a:t>
            </a:r>
            <a:r>
              <a:rPr lang="en-US" sz="2000" dirty="0"/>
              <a:t> gigabit </a:t>
            </a:r>
            <a:r>
              <a:rPr lang="en-US" sz="2000" dirty="0" err="1"/>
              <a:t>ethernet</a:t>
            </a:r>
            <a:r>
              <a:rPr lang="en-US" sz="2000" dirty="0"/>
              <a:t> port</a:t>
            </a:r>
          </a:p>
          <a:p>
            <a:r>
              <a:rPr lang="en-US" sz="2000" dirty="0"/>
              <a:t>5HPnD – </a:t>
            </a:r>
            <a:r>
              <a:rPr lang="uk-UA" sz="2000" dirty="0"/>
              <a:t>містить вбудованиу </a:t>
            </a:r>
            <a:r>
              <a:rPr lang="en-US" sz="2000" dirty="0"/>
              <a:t>5GHz </a:t>
            </a:r>
            <a:r>
              <a:rPr lang="uk-UA" sz="2000" dirty="0"/>
              <a:t>високопотужну двоканальну мережеви картуі підтримує</a:t>
            </a:r>
            <a:r>
              <a:rPr lang="en-US" sz="2000" dirty="0"/>
              <a:t> 802.11n.</a:t>
            </a:r>
          </a:p>
          <a:p>
            <a:pPr marL="0" indent="0">
              <a:buNone/>
            </a:pPr>
            <a:endParaRPr lang="uk-UA" sz="2000" dirty="0"/>
          </a:p>
        </p:txBody>
      </p:sp>
      <p:pic>
        <p:nvPicPr>
          <p:cNvPr id="4" name="Picture 3"/>
          <p:cNvPicPr>
            <a:picLocks noChangeAspect="1"/>
          </p:cNvPicPr>
          <p:nvPr/>
        </p:nvPicPr>
        <p:blipFill>
          <a:blip r:embed="rId2"/>
          <a:stretch>
            <a:fillRect/>
          </a:stretch>
        </p:blipFill>
        <p:spPr>
          <a:xfrm>
            <a:off x="6862527" y="949889"/>
            <a:ext cx="4995297" cy="5204251"/>
          </a:xfrm>
          <a:prstGeom prst="rect">
            <a:avLst/>
          </a:prstGeom>
        </p:spPr>
      </p:pic>
    </p:spTree>
    <p:extLst>
      <p:ext uri="{BB962C8B-B14F-4D97-AF65-F5344CB8AC3E}">
        <p14:creationId xmlns:p14="http://schemas.microsoft.com/office/powerpoint/2010/main" val="2545799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192" y="72428"/>
            <a:ext cx="10982608" cy="6104535"/>
          </a:xfrm>
        </p:spPr>
        <p:txBody>
          <a:bodyPr>
            <a:normAutofit/>
          </a:bodyPr>
          <a:lstStyle/>
          <a:p>
            <a:pPr marL="0" indent="0">
              <a:buNone/>
            </a:pPr>
            <a:r>
              <a:rPr lang="ru-RU" sz="2000" dirty="0"/>
              <a:t>Ще один приклад - </a:t>
            </a:r>
            <a:r>
              <a:rPr lang="ru-RU" sz="2000" b="1" dirty="0"/>
              <a:t>RB912UAG-2HPnD. </a:t>
            </a:r>
            <a:endParaRPr lang="uk-UA" sz="2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170" y="804863"/>
            <a:ext cx="4467225" cy="5372100"/>
          </a:xfrm>
          <a:prstGeom prst="rect">
            <a:avLst/>
          </a:prstGeom>
        </p:spPr>
      </p:pic>
      <p:sp>
        <p:nvSpPr>
          <p:cNvPr id="5" name="Rectangle 4"/>
          <p:cNvSpPr/>
          <p:nvPr/>
        </p:nvSpPr>
        <p:spPr>
          <a:xfrm>
            <a:off x="371192" y="679692"/>
            <a:ext cx="6096000" cy="3416320"/>
          </a:xfrm>
          <a:prstGeom prst="rect">
            <a:avLst/>
          </a:prstGeom>
        </p:spPr>
        <p:txBody>
          <a:bodyPr>
            <a:spAutoFit/>
          </a:bodyPr>
          <a:lstStyle/>
          <a:p>
            <a:r>
              <a:rPr lang="en-US" b="1" dirty="0"/>
              <a:t>RB 912 UAG – 2HPnD</a:t>
            </a:r>
          </a:p>
          <a:p>
            <a:r>
              <a:rPr lang="en-US" b="1" dirty="0"/>
              <a:t>RB </a:t>
            </a:r>
            <a:r>
              <a:rPr lang="en-US" dirty="0"/>
              <a:t>= </a:t>
            </a:r>
            <a:r>
              <a:rPr lang="en-US" dirty="0" err="1"/>
              <a:t>RouterBoard</a:t>
            </a:r>
            <a:br>
              <a:rPr lang="en-US" dirty="0"/>
            </a:br>
            <a:r>
              <a:rPr lang="en-US" b="1" dirty="0"/>
              <a:t>9  </a:t>
            </a:r>
            <a:r>
              <a:rPr lang="en-US" dirty="0"/>
              <a:t>= 9</a:t>
            </a:r>
            <a:r>
              <a:rPr lang="uk-UA" dirty="0"/>
              <a:t>-а серія</a:t>
            </a:r>
            <a:br>
              <a:rPr lang="en-US" dirty="0"/>
            </a:br>
            <a:r>
              <a:rPr lang="en-US" b="1" dirty="0"/>
              <a:t>1 </a:t>
            </a:r>
            <a:r>
              <a:rPr lang="en-US" dirty="0"/>
              <a:t>= 1 </a:t>
            </a:r>
            <a:r>
              <a:rPr lang="en-US" dirty="0" err="1"/>
              <a:t>ethernet</a:t>
            </a:r>
            <a:r>
              <a:rPr lang="uk-UA" dirty="0"/>
              <a:t>-інтерфейс</a:t>
            </a:r>
            <a:br>
              <a:rPr lang="en-US" dirty="0"/>
            </a:br>
            <a:r>
              <a:rPr lang="en-US" b="1" dirty="0"/>
              <a:t>2 </a:t>
            </a:r>
            <a:r>
              <a:rPr lang="en-US" dirty="0"/>
              <a:t>= 2 </a:t>
            </a:r>
            <a:r>
              <a:rPr lang="uk-UA" dirty="0"/>
              <a:t>бездротових інтерфейса </a:t>
            </a:r>
            <a:r>
              <a:rPr lang="en-US" dirty="0"/>
              <a:t>(default </a:t>
            </a:r>
            <a:r>
              <a:rPr lang="uk-UA" dirty="0"/>
              <a:t>і</a:t>
            </a:r>
            <a:r>
              <a:rPr lang="en-US" dirty="0"/>
              <a:t> </a:t>
            </a:r>
            <a:r>
              <a:rPr lang="en-US" dirty="0" err="1"/>
              <a:t>miniPCIe</a:t>
            </a:r>
            <a:r>
              <a:rPr lang="en-US" dirty="0"/>
              <a:t>)</a:t>
            </a:r>
            <a:br>
              <a:rPr lang="en-US" dirty="0"/>
            </a:br>
            <a:r>
              <a:rPr lang="en-US" b="1" dirty="0"/>
              <a:t>U  </a:t>
            </a:r>
            <a:r>
              <a:rPr lang="en-US" dirty="0"/>
              <a:t>= USB Port</a:t>
            </a:r>
            <a:br>
              <a:rPr lang="en-US" dirty="0"/>
            </a:br>
            <a:r>
              <a:rPr lang="en-US" b="1" dirty="0"/>
              <a:t>A </a:t>
            </a:r>
            <a:r>
              <a:rPr lang="en-US" dirty="0"/>
              <a:t> = </a:t>
            </a:r>
            <a:r>
              <a:rPr lang="uk-UA" dirty="0"/>
              <a:t>збільшена пам’ять</a:t>
            </a:r>
            <a:br>
              <a:rPr lang="en-US" dirty="0"/>
            </a:br>
            <a:r>
              <a:rPr lang="en-US" b="1" dirty="0"/>
              <a:t>G</a:t>
            </a:r>
            <a:r>
              <a:rPr lang="en-US" dirty="0"/>
              <a:t> = Gigabit Ethernet (10/100/1000) </a:t>
            </a:r>
            <a:r>
              <a:rPr lang="uk-UA" dirty="0"/>
              <a:t>порт</a:t>
            </a:r>
            <a:br>
              <a:rPr lang="en-US" dirty="0"/>
            </a:br>
            <a:r>
              <a:rPr lang="en-US" b="1" dirty="0"/>
              <a:t>2 </a:t>
            </a:r>
            <a:r>
              <a:rPr lang="en-US" dirty="0"/>
              <a:t> = 2.4 GHz</a:t>
            </a:r>
            <a:br>
              <a:rPr lang="en-US" dirty="0"/>
            </a:br>
            <a:r>
              <a:rPr lang="en-US" b="1" dirty="0"/>
              <a:t>HP </a:t>
            </a:r>
            <a:r>
              <a:rPr lang="en-US" dirty="0"/>
              <a:t>= High Power</a:t>
            </a:r>
            <a:br>
              <a:rPr lang="en-US" dirty="0"/>
            </a:br>
            <a:r>
              <a:rPr lang="en-US" b="1" dirty="0"/>
              <a:t>n  </a:t>
            </a:r>
            <a:r>
              <a:rPr lang="en-US" dirty="0"/>
              <a:t>= </a:t>
            </a:r>
            <a:r>
              <a:rPr lang="uk-UA" dirty="0"/>
              <a:t>підтримує </a:t>
            </a:r>
            <a:r>
              <a:rPr lang="en-US" dirty="0"/>
              <a:t>802.11n</a:t>
            </a:r>
            <a:br>
              <a:rPr lang="en-US" dirty="0"/>
            </a:br>
            <a:r>
              <a:rPr lang="en-US" b="1" dirty="0"/>
              <a:t>D = </a:t>
            </a:r>
            <a:r>
              <a:rPr lang="uk-UA" dirty="0"/>
              <a:t>Двоканальний (</a:t>
            </a:r>
            <a:r>
              <a:rPr lang="en-US" dirty="0"/>
              <a:t>Dual Chain</a:t>
            </a:r>
            <a:r>
              <a:rPr lang="uk-UA" dirty="0"/>
              <a:t>)</a:t>
            </a:r>
            <a:endParaRPr lang="en-US" dirty="0"/>
          </a:p>
        </p:txBody>
      </p:sp>
    </p:spTree>
    <p:extLst>
      <p:ext uri="{BB962C8B-B14F-4D97-AF65-F5344CB8AC3E}">
        <p14:creationId xmlns:p14="http://schemas.microsoft.com/office/powerpoint/2010/main" val="2142430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79239" y="348710"/>
            <a:ext cx="6764993"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a:ln>
                  <a:noFill/>
                </a:ln>
                <a:solidFill>
                  <a:schemeClr val="tx1"/>
                </a:solidFill>
                <a:effectLst/>
                <a:latin typeface="Arial" panose="020B0604020202020204" pitchFamily="34" charset="0"/>
              </a:rPr>
              <a:t>CloudCoreRouter має схожу систему найменування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Arial Unicode MS" panose="020B0604020202020204" pitchFamily="34" charset="-128"/>
              </a:rPr>
              <a:t>&lt;4 digit number&gt;-&lt;list of ports&gt;-&lt;enclosure type&gt;</a:t>
            </a:r>
            <a:endParaRPr kumimoji="0" lang="ru-RU" altLang="ru-RU"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a:ln>
                  <a:noFill/>
                </a:ln>
                <a:solidFill>
                  <a:schemeClr val="tx1"/>
                </a:solidFill>
                <a:effectLst/>
                <a:latin typeface="Arial" panose="020B0604020202020204" pitchFamily="34" charset="0"/>
              </a:rPr>
              <a:t>4 digit number</a:t>
            </a:r>
            <a:endParaRPr kumimoji="0" lang="ru-RU" altLang="ru-RU" sz="16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a:ln>
                  <a:noFill/>
                </a:ln>
                <a:solidFill>
                  <a:schemeClr val="tx1"/>
                </a:solidFill>
                <a:effectLst/>
                <a:latin typeface="Arial" panose="020B0604020202020204" pitchFamily="34" charset="0"/>
              </a:rPr>
              <a:t>1st digit stands for series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a:ln>
                  <a:noFill/>
                </a:ln>
                <a:solidFill>
                  <a:schemeClr val="tx1"/>
                </a:solidFill>
                <a:effectLst/>
                <a:latin typeface="Arial" panose="020B0604020202020204" pitchFamily="34" charset="0"/>
              </a:rPr>
              <a:t>2nd (reserved)</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a:ln>
                  <a:noFill/>
                </a:ln>
                <a:solidFill>
                  <a:schemeClr val="tx1"/>
                </a:solidFill>
                <a:effectLst/>
                <a:latin typeface="Arial" panose="020B0604020202020204" pitchFamily="34" charset="0"/>
              </a:rPr>
              <a:t>3rd-4th digit indicates the number of total CPU cores on the device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a:ln>
                  <a:noFill/>
                </a:ln>
                <a:solidFill>
                  <a:schemeClr val="tx1"/>
                </a:solidFill>
                <a:effectLst/>
                <a:latin typeface="Arial" panose="020B0604020202020204" pitchFamily="34" charset="0"/>
              </a:rPr>
              <a:t>list of ports</a:t>
            </a:r>
            <a:endParaRPr kumimoji="0" lang="ru-RU" altLang="ru-RU" sz="16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a:ln>
                  <a:noFill/>
                </a:ln>
                <a:solidFill>
                  <a:schemeClr val="tx1"/>
                </a:solidFill>
                <a:effectLst/>
                <a:latin typeface="Arial" panose="020B0604020202020204" pitchFamily="34" charset="0"/>
              </a:rPr>
              <a:t>-&lt;n&gt;</a:t>
            </a:r>
            <a:r>
              <a:rPr kumimoji="0" lang="ru-RU" altLang="ru-RU" sz="1600" b="1" i="0" u="none" strike="noStrike" cap="none" normalizeH="0" baseline="0" dirty="0">
                <a:ln>
                  <a:noFill/>
                </a:ln>
                <a:solidFill>
                  <a:schemeClr val="tx1"/>
                </a:solidFill>
                <a:effectLst/>
                <a:latin typeface="Arial" panose="020B0604020202020204" pitchFamily="34" charset="0"/>
              </a:rPr>
              <a:t>G</a:t>
            </a:r>
            <a:r>
              <a:rPr kumimoji="0" lang="ru-RU" altLang="ru-RU" sz="1600" b="0" i="0" u="none" strike="noStrike" cap="none" normalizeH="0" baseline="0" dirty="0">
                <a:ln>
                  <a:noFill/>
                </a:ln>
                <a:solidFill>
                  <a:schemeClr val="tx1"/>
                </a:solidFill>
                <a:effectLst/>
                <a:latin typeface="Arial" panose="020B0604020202020204" pitchFamily="34" charset="0"/>
              </a:rPr>
              <a:t> number of 1G Ethernet ports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a:ln>
                  <a:noFill/>
                </a:ln>
                <a:solidFill>
                  <a:schemeClr val="tx1"/>
                </a:solidFill>
                <a:effectLst/>
                <a:latin typeface="Arial" panose="020B0604020202020204" pitchFamily="34" charset="0"/>
              </a:rPr>
              <a:t>-&lt;n&gt;</a:t>
            </a:r>
            <a:r>
              <a:rPr kumimoji="0" lang="ru-RU" altLang="ru-RU" sz="1600" b="1" i="0" u="none" strike="noStrike" cap="none" normalizeH="0" baseline="0" dirty="0">
                <a:ln>
                  <a:noFill/>
                </a:ln>
                <a:solidFill>
                  <a:schemeClr val="tx1"/>
                </a:solidFill>
                <a:effectLst/>
                <a:latin typeface="Arial" panose="020B0604020202020204" pitchFamily="34" charset="0"/>
              </a:rPr>
              <a:t>P </a:t>
            </a:r>
            <a:r>
              <a:rPr kumimoji="0" lang="ru-RU" altLang="ru-RU" sz="1600" b="0" i="0" u="none" strike="noStrike" cap="none" normalizeH="0" baseline="0" dirty="0">
                <a:ln>
                  <a:noFill/>
                </a:ln>
                <a:solidFill>
                  <a:schemeClr val="tx1"/>
                </a:solidFill>
                <a:effectLst/>
                <a:latin typeface="Arial" panose="020B0604020202020204" pitchFamily="34" charset="0"/>
              </a:rPr>
              <a:t>number of 1G Ethernet ports with PoE-out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a:ln>
                  <a:noFill/>
                </a:ln>
                <a:solidFill>
                  <a:schemeClr val="tx1"/>
                </a:solidFill>
                <a:effectLst/>
                <a:latin typeface="Arial" panose="020B0604020202020204" pitchFamily="34" charset="0"/>
              </a:rPr>
              <a:t>-&lt;n&gt;</a:t>
            </a:r>
            <a:r>
              <a:rPr kumimoji="0" lang="ru-RU" altLang="ru-RU" sz="1600" b="1" i="0" u="none" strike="noStrike" cap="none" normalizeH="0" baseline="0" dirty="0">
                <a:ln>
                  <a:noFill/>
                </a:ln>
                <a:solidFill>
                  <a:schemeClr val="tx1"/>
                </a:solidFill>
                <a:effectLst/>
                <a:latin typeface="Arial" panose="020B0604020202020204" pitchFamily="34" charset="0"/>
              </a:rPr>
              <a:t>C</a:t>
            </a:r>
            <a:r>
              <a:rPr kumimoji="0" lang="ru-RU" altLang="ru-RU" sz="1600" b="0" i="0" u="none" strike="noStrike" cap="none" normalizeH="0" baseline="0" dirty="0">
                <a:ln>
                  <a:noFill/>
                </a:ln>
                <a:solidFill>
                  <a:schemeClr val="tx1"/>
                </a:solidFill>
                <a:effectLst/>
                <a:latin typeface="Arial" panose="020B0604020202020204" pitchFamily="34" charset="0"/>
              </a:rPr>
              <a:t> number of combo 1G Ethernet/SFP ports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a:ln>
                  <a:noFill/>
                </a:ln>
                <a:solidFill>
                  <a:schemeClr val="tx1"/>
                </a:solidFill>
                <a:effectLst/>
                <a:latin typeface="Arial" panose="020B0604020202020204" pitchFamily="34" charset="0"/>
              </a:rPr>
              <a:t>-&lt;n&gt;</a:t>
            </a:r>
            <a:r>
              <a:rPr kumimoji="0" lang="ru-RU" altLang="ru-RU" sz="1600" b="1" i="0" u="none" strike="noStrike" cap="none" normalizeH="0" baseline="0" dirty="0">
                <a:ln>
                  <a:noFill/>
                </a:ln>
                <a:solidFill>
                  <a:schemeClr val="tx1"/>
                </a:solidFill>
                <a:effectLst/>
                <a:latin typeface="Arial" panose="020B0604020202020204" pitchFamily="34" charset="0"/>
              </a:rPr>
              <a:t>S</a:t>
            </a:r>
            <a:r>
              <a:rPr kumimoji="0" lang="ru-RU" altLang="ru-RU" sz="1600" b="0" i="0" u="none" strike="noStrike" cap="none" normalizeH="0" baseline="0" dirty="0">
                <a:ln>
                  <a:noFill/>
                </a:ln>
                <a:solidFill>
                  <a:schemeClr val="tx1"/>
                </a:solidFill>
                <a:effectLst/>
                <a:latin typeface="Arial" panose="020B0604020202020204" pitchFamily="34" charset="0"/>
              </a:rPr>
              <a:t> number of 1G SFP ports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a:ln>
                  <a:noFill/>
                </a:ln>
                <a:solidFill>
                  <a:schemeClr val="tx1"/>
                </a:solidFill>
                <a:effectLst/>
                <a:latin typeface="Arial" panose="020B0604020202020204" pitchFamily="34" charset="0"/>
              </a:rPr>
              <a:t>-&lt;n&gt;</a:t>
            </a:r>
            <a:r>
              <a:rPr kumimoji="0" lang="ru-RU" altLang="ru-RU" sz="1600" b="1" i="0" u="none" strike="noStrike" cap="none" normalizeH="0" baseline="0" dirty="0">
                <a:ln>
                  <a:noFill/>
                </a:ln>
                <a:solidFill>
                  <a:schemeClr val="tx1"/>
                </a:solidFill>
                <a:effectLst/>
                <a:latin typeface="Arial" panose="020B0604020202020204" pitchFamily="34" charset="0"/>
              </a:rPr>
              <a:t>G+</a:t>
            </a:r>
            <a:r>
              <a:rPr kumimoji="0" lang="ru-RU" altLang="ru-RU" sz="1600" b="0" i="0" u="none" strike="noStrike" cap="none" normalizeH="0" baseline="0" dirty="0">
                <a:ln>
                  <a:noFill/>
                </a:ln>
                <a:solidFill>
                  <a:schemeClr val="tx1"/>
                </a:solidFill>
                <a:effectLst/>
                <a:latin typeface="Arial" panose="020B0604020202020204" pitchFamily="34" charset="0"/>
              </a:rPr>
              <a:t> number of 2.5G Ethernet ports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a:ln>
                  <a:noFill/>
                </a:ln>
                <a:solidFill>
                  <a:schemeClr val="tx1"/>
                </a:solidFill>
                <a:effectLst/>
                <a:latin typeface="Arial" panose="020B0604020202020204" pitchFamily="34" charset="0"/>
              </a:rPr>
              <a:t>-&lt;n&gt;</a:t>
            </a:r>
            <a:r>
              <a:rPr kumimoji="0" lang="ru-RU" altLang="ru-RU" sz="1600" b="1" i="0" u="none" strike="noStrike" cap="none" normalizeH="0" baseline="0" dirty="0">
                <a:ln>
                  <a:noFill/>
                </a:ln>
                <a:solidFill>
                  <a:schemeClr val="tx1"/>
                </a:solidFill>
                <a:effectLst/>
                <a:latin typeface="Arial" panose="020B0604020202020204" pitchFamily="34" charset="0"/>
              </a:rPr>
              <a:t>P+</a:t>
            </a:r>
            <a:r>
              <a:rPr kumimoji="0" lang="ru-RU" altLang="ru-RU" sz="1600" b="0" i="0" u="none" strike="noStrike" cap="none" normalizeH="0" baseline="0" dirty="0">
                <a:ln>
                  <a:noFill/>
                </a:ln>
                <a:solidFill>
                  <a:schemeClr val="tx1"/>
                </a:solidFill>
                <a:effectLst/>
                <a:latin typeface="Arial" panose="020B0604020202020204" pitchFamily="34" charset="0"/>
              </a:rPr>
              <a:t> number of 2.5G Ethernet ports with PoE-out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a:ln>
                  <a:noFill/>
                </a:ln>
                <a:solidFill>
                  <a:schemeClr val="tx1"/>
                </a:solidFill>
                <a:effectLst/>
                <a:latin typeface="Arial" panose="020B0604020202020204" pitchFamily="34" charset="0"/>
              </a:rPr>
              <a:t>-&lt;n&gt;</a:t>
            </a:r>
            <a:r>
              <a:rPr kumimoji="0" lang="ru-RU" altLang="ru-RU" sz="1600" b="1" i="0" u="none" strike="noStrike" cap="none" normalizeH="0" baseline="0" dirty="0">
                <a:ln>
                  <a:noFill/>
                </a:ln>
                <a:solidFill>
                  <a:schemeClr val="tx1"/>
                </a:solidFill>
                <a:effectLst/>
                <a:latin typeface="Arial" panose="020B0604020202020204" pitchFamily="34" charset="0"/>
              </a:rPr>
              <a:t>C+</a:t>
            </a:r>
            <a:r>
              <a:rPr kumimoji="0" lang="ru-RU" altLang="ru-RU" sz="1600" b="0" i="0" u="none" strike="noStrike" cap="none" normalizeH="0" baseline="0" dirty="0">
                <a:ln>
                  <a:noFill/>
                </a:ln>
                <a:solidFill>
                  <a:schemeClr val="tx1"/>
                </a:solidFill>
                <a:effectLst/>
                <a:latin typeface="Arial" panose="020B0604020202020204" pitchFamily="34" charset="0"/>
              </a:rPr>
              <a:t> number of combo 10G Ethernet/SFP+ ports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a:ln>
                  <a:noFill/>
                </a:ln>
                <a:solidFill>
                  <a:schemeClr val="tx1"/>
                </a:solidFill>
                <a:effectLst/>
                <a:latin typeface="Arial" panose="020B0604020202020204" pitchFamily="34" charset="0"/>
              </a:rPr>
              <a:t>-&lt;n&gt;</a:t>
            </a:r>
            <a:r>
              <a:rPr kumimoji="0" lang="ru-RU" altLang="ru-RU" sz="1600" b="1" i="0" u="none" strike="noStrike" cap="none" normalizeH="0" baseline="0" dirty="0">
                <a:ln>
                  <a:noFill/>
                </a:ln>
                <a:solidFill>
                  <a:schemeClr val="tx1"/>
                </a:solidFill>
                <a:effectLst/>
                <a:latin typeface="Arial" panose="020B0604020202020204" pitchFamily="34" charset="0"/>
              </a:rPr>
              <a:t>S+</a:t>
            </a:r>
            <a:r>
              <a:rPr kumimoji="0" lang="ru-RU" altLang="ru-RU" sz="1600" b="0" i="0" u="none" strike="noStrike" cap="none" normalizeH="0" baseline="0" dirty="0">
                <a:ln>
                  <a:noFill/>
                </a:ln>
                <a:solidFill>
                  <a:schemeClr val="tx1"/>
                </a:solidFill>
                <a:effectLst/>
                <a:latin typeface="Arial" panose="020B0604020202020204" pitchFamily="34" charset="0"/>
              </a:rPr>
              <a:t> number of 10G SFP+ ports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a:ln>
                  <a:noFill/>
                </a:ln>
                <a:solidFill>
                  <a:schemeClr val="tx1"/>
                </a:solidFill>
                <a:effectLst/>
                <a:latin typeface="Arial" panose="020B0604020202020204" pitchFamily="34" charset="0"/>
              </a:rPr>
              <a:t>-&lt;n&gt;</a:t>
            </a:r>
            <a:r>
              <a:rPr kumimoji="0" lang="ru-RU" altLang="ru-RU" sz="1600" b="1" i="0" u="none" strike="noStrike" cap="none" normalizeH="0" baseline="0" dirty="0">
                <a:ln>
                  <a:noFill/>
                </a:ln>
                <a:solidFill>
                  <a:schemeClr val="tx1"/>
                </a:solidFill>
                <a:effectLst/>
                <a:latin typeface="Arial" panose="020B0604020202020204" pitchFamily="34" charset="0"/>
              </a:rPr>
              <a:t>XG</a:t>
            </a:r>
            <a:r>
              <a:rPr kumimoji="0" lang="ru-RU" altLang="ru-RU" sz="1600" b="0" i="0" u="none" strike="noStrike" cap="none" normalizeH="0" baseline="0" dirty="0">
                <a:ln>
                  <a:noFill/>
                </a:ln>
                <a:solidFill>
                  <a:schemeClr val="tx1"/>
                </a:solidFill>
                <a:effectLst/>
                <a:latin typeface="Arial" panose="020B0604020202020204" pitchFamily="34" charset="0"/>
              </a:rPr>
              <a:t> number of 5G/10G Ethernet ports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a:ln>
                  <a:noFill/>
                </a:ln>
                <a:solidFill>
                  <a:schemeClr val="tx1"/>
                </a:solidFill>
                <a:effectLst/>
                <a:latin typeface="Arial" panose="020B0604020202020204" pitchFamily="34" charset="0"/>
              </a:rPr>
              <a:t>-&lt;n&gt;</a:t>
            </a:r>
            <a:r>
              <a:rPr kumimoji="0" lang="ru-RU" altLang="ru-RU" sz="1600" b="1" i="0" u="none" strike="noStrike" cap="none" normalizeH="0" baseline="0" dirty="0">
                <a:ln>
                  <a:noFill/>
                </a:ln>
                <a:solidFill>
                  <a:schemeClr val="tx1"/>
                </a:solidFill>
                <a:effectLst/>
                <a:latin typeface="Arial" panose="020B0604020202020204" pitchFamily="34" charset="0"/>
              </a:rPr>
              <a:t>XP</a:t>
            </a:r>
            <a:r>
              <a:rPr kumimoji="0" lang="ru-RU" altLang="ru-RU" sz="1600" b="0" i="0" u="none" strike="noStrike" cap="none" normalizeH="0" baseline="0" dirty="0">
                <a:ln>
                  <a:noFill/>
                </a:ln>
                <a:solidFill>
                  <a:schemeClr val="tx1"/>
                </a:solidFill>
                <a:effectLst/>
                <a:latin typeface="Arial" panose="020B0604020202020204" pitchFamily="34" charset="0"/>
              </a:rPr>
              <a:t> number of 5G/10G Ethernet ports with PoE-out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a:ln>
                  <a:noFill/>
                </a:ln>
                <a:solidFill>
                  <a:schemeClr val="tx1"/>
                </a:solidFill>
                <a:effectLst/>
                <a:latin typeface="Arial" panose="020B0604020202020204" pitchFamily="34" charset="0"/>
              </a:rPr>
              <a:t>-&lt;n&gt;</a:t>
            </a:r>
            <a:r>
              <a:rPr kumimoji="0" lang="ru-RU" altLang="ru-RU" sz="1600" b="1" i="0" u="none" strike="noStrike" cap="none" normalizeH="0" baseline="0" dirty="0">
                <a:ln>
                  <a:noFill/>
                </a:ln>
                <a:solidFill>
                  <a:schemeClr val="tx1"/>
                </a:solidFill>
                <a:effectLst/>
                <a:latin typeface="Arial" panose="020B0604020202020204" pitchFamily="34" charset="0"/>
              </a:rPr>
              <a:t>XC</a:t>
            </a:r>
            <a:r>
              <a:rPr kumimoji="0" lang="ru-RU" altLang="ru-RU" sz="1600" b="0" i="0" u="none" strike="noStrike" cap="none" normalizeH="0" baseline="0" dirty="0">
                <a:ln>
                  <a:noFill/>
                </a:ln>
                <a:solidFill>
                  <a:schemeClr val="tx1"/>
                </a:solidFill>
                <a:effectLst/>
                <a:latin typeface="Arial" panose="020B0604020202020204" pitchFamily="34" charset="0"/>
              </a:rPr>
              <a:t> number of combo 10G/25G SFP+ ports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a:ln>
                  <a:noFill/>
                </a:ln>
                <a:solidFill>
                  <a:schemeClr val="tx1"/>
                </a:solidFill>
                <a:effectLst/>
                <a:latin typeface="Arial" panose="020B0604020202020204" pitchFamily="34" charset="0"/>
              </a:rPr>
              <a:t>-&lt;n&gt;</a:t>
            </a:r>
            <a:r>
              <a:rPr kumimoji="0" lang="ru-RU" altLang="ru-RU" sz="1600" b="1" i="0" u="none" strike="noStrike" cap="none" normalizeH="0" baseline="0" dirty="0">
                <a:ln>
                  <a:noFill/>
                </a:ln>
                <a:solidFill>
                  <a:schemeClr val="tx1"/>
                </a:solidFill>
                <a:effectLst/>
                <a:latin typeface="Arial" panose="020B0604020202020204" pitchFamily="34" charset="0"/>
              </a:rPr>
              <a:t>XS</a:t>
            </a:r>
            <a:r>
              <a:rPr kumimoji="0" lang="ru-RU" altLang="ru-RU" sz="1600" b="0" i="0" u="none" strike="noStrike" cap="none" normalizeH="0" baseline="0" dirty="0">
                <a:ln>
                  <a:noFill/>
                </a:ln>
                <a:solidFill>
                  <a:schemeClr val="tx1"/>
                </a:solidFill>
                <a:effectLst/>
                <a:latin typeface="Arial" panose="020B0604020202020204" pitchFamily="34" charset="0"/>
              </a:rPr>
              <a:t> number of 25G SFP+ ports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a:ln>
                  <a:noFill/>
                </a:ln>
                <a:solidFill>
                  <a:schemeClr val="tx1"/>
                </a:solidFill>
                <a:effectLst/>
                <a:latin typeface="Arial" panose="020B0604020202020204" pitchFamily="34" charset="0"/>
              </a:rPr>
              <a:t>-&lt;n&gt;</a:t>
            </a:r>
            <a:r>
              <a:rPr kumimoji="0" lang="ru-RU" altLang="ru-RU" sz="1600" b="1" i="0" u="none" strike="noStrike" cap="none" normalizeH="0" baseline="0" dirty="0">
                <a:ln>
                  <a:noFill/>
                </a:ln>
                <a:solidFill>
                  <a:schemeClr val="tx1"/>
                </a:solidFill>
                <a:effectLst/>
                <a:latin typeface="Arial" panose="020B0604020202020204" pitchFamily="34" charset="0"/>
              </a:rPr>
              <a:t>Q+</a:t>
            </a:r>
            <a:r>
              <a:rPr kumimoji="0" lang="ru-RU" altLang="ru-RU" sz="1600" b="0" i="0" u="none" strike="noStrike" cap="none" normalizeH="0" baseline="0" dirty="0">
                <a:ln>
                  <a:noFill/>
                </a:ln>
                <a:solidFill>
                  <a:schemeClr val="tx1"/>
                </a:solidFill>
                <a:effectLst/>
                <a:latin typeface="Arial" panose="020B0604020202020204" pitchFamily="34" charset="0"/>
              </a:rPr>
              <a:t> number of 40G QSFP+ ports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a:ln>
                  <a:noFill/>
                </a:ln>
                <a:solidFill>
                  <a:schemeClr val="tx1"/>
                </a:solidFill>
                <a:effectLst/>
                <a:latin typeface="Arial" panose="020B0604020202020204" pitchFamily="34" charset="0"/>
              </a:rPr>
              <a:t>-&lt;n&gt;</a:t>
            </a:r>
            <a:r>
              <a:rPr kumimoji="0" lang="ru-RU" altLang="ru-RU" sz="1600" b="1" i="0" u="none" strike="noStrike" cap="none" normalizeH="0" baseline="0" dirty="0">
                <a:ln>
                  <a:noFill/>
                </a:ln>
                <a:solidFill>
                  <a:schemeClr val="tx1"/>
                </a:solidFill>
                <a:effectLst/>
                <a:latin typeface="Arial" panose="020B0604020202020204" pitchFamily="34" charset="0"/>
              </a:rPr>
              <a:t>XQ</a:t>
            </a:r>
            <a:r>
              <a:rPr kumimoji="0" lang="ru-RU" altLang="ru-RU" sz="1600" b="0" i="0" u="none" strike="noStrike" cap="none" normalizeH="0" baseline="0" dirty="0">
                <a:ln>
                  <a:noFill/>
                </a:ln>
                <a:solidFill>
                  <a:schemeClr val="tx1"/>
                </a:solidFill>
                <a:effectLst/>
                <a:latin typeface="Arial" panose="020B0604020202020204" pitchFamily="34" charset="0"/>
              </a:rPr>
              <a:t> number of 100G QSFP+ ports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a:ln>
                  <a:noFill/>
                </a:ln>
                <a:solidFill>
                  <a:schemeClr val="tx1"/>
                </a:solidFill>
                <a:effectLst/>
                <a:latin typeface="Arial" panose="020B0604020202020204" pitchFamily="34" charset="0"/>
              </a:rPr>
              <a:t>enclosure type</a:t>
            </a:r>
            <a:r>
              <a:rPr kumimoji="0" lang="ru-RU" altLang="ru-RU" sz="1600" b="0" i="0" u="none" strike="noStrike" cap="none" normalizeH="0" baseline="0" dirty="0">
                <a:ln>
                  <a:noFill/>
                </a:ln>
                <a:solidFill>
                  <a:schemeClr val="tx1"/>
                </a:solidFill>
                <a:effectLst/>
                <a:latin typeface="Arial" panose="020B0604020202020204" pitchFamily="34" charset="0"/>
              </a:rPr>
              <a:t> - same as for RouterBOARD products.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52050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03199" y="198397"/>
            <a:ext cx="12259733"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Arial" panose="020B0604020202020204" pitchFamily="34" charset="0"/>
              </a:rPr>
              <a:t>Принципи найменування CloudRouterSwitch і CloudSmartSwitch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dirty="0">
              <a:ln>
                <a:noFill/>
              </a:ln>
              <a:solidFill>
                <a:schemeClr val="tx1"/>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Arial Unicode MS" panose="020B0604020202020204" pitchFamily="34" charset="-128"/>
              </a:rPr>
              <a:t>&lt;3 digit number&gt;-&lt;list of ports&gt;-&lt;built-in wireless card&gt;-&lt;enclosure type&gt;</a:t>
            </a:r>
            <a:endParaRPr kumimoji="0" lang="ru-RU" altLang="ru-RU"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400" b="1" i="0" u="none" strike="noStrike" cap="none" normalizeH="0" baseline="0" dirty="0">
                <a:ln>
                  <a:noFill/>
                </a:ln>
                <a:solidFill>
                  <a:schemeClr val="tx1"/>
                </a:solidFill>
                <a:effectLst/>
                <a:latin typeface="Arial" panose="020B0604020202020204" pitchFamily="34" charset="0"/>
              </a:rPr>
              <a:t>3 digit number</a:t>
            </a:r>
            <a:endParaRPr kumimoji="0" lang="ru-RU" altLang="ru-RU" sz="14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400" b="0" i="0" u="none" strike="noStrike" cap="none" normalizeH="0" baseline="0" dirty="0">
                <a:ln>
                  <a:noFill/>
                </a:ln>
                <a:solidFill>
                  <a:schemeClr val="tx1"/>
                </a:solidFill>
                <a:effectLst/>
                <a:latin typeface="Arial" panose="020B0604020202020204" pitchFamily="34" charset="0"/>
              </a:rPr>
              <a:t>1st digit stands for series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400" b="0" i="0" u="none" strike="noStrike" cap="none" normalizeH="0" baseline="0" dirty="0">
                <a:ln>
                  <a:noFill/>
                </a:ln>
                <a:solidFill>
                  <a:schemeClr val="tx1"/>
                </a:solidFill>
                <a:effectLst/>
                <a:latin typeface="Arial" panose="020B0604020202020204" pitchFamily="34" charset="0"/>
              </a:rPr>
              <a:t>2nd-3rd digit - total number of wired interfaces (Ethernet, SFP, SFP+)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400" b="1" i="0" u="none" strike="noStrike" cap="none" normalizeH="0" baseline="0" dirty="0">
                <a:ln>
                  <a:noFill/>
                </a:ln>
                <a:solidFill>
                  <a:schemeClr val="tx1"/>
                </a:solidFill>
                <a:effectLst/>
                <a:latin typeface="Arial" panose="020B0604020202020204" pitchFamily="34" charset="0"/>
              </a:rPr>
              <a:t>list of ports</a:t>
            </a:r>
            <a:endParaRPr kumimoji="0" lang="ru-RU" altLang="ru-RU" sz="14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400" b="0" i="0" u="none" strike="noStrike" cap="none" normalizeH="0" baseline="0" dirty="0">
                <a:ln>
                  <a:noFill/>
                </a:ln>
                <a:solidFill>
                  <a:schemeClr val="tx1"/>
                </a:solidFill>
                <a:effectLst/>
                <a:latin typeface="Arial" panose="020B0604020202020204" pitchFamily="34" charset="0"/>
              </a:rPr>
              <a:t>-&lt;n&gt;</a:t>
            </a:r>
            <a:r>
              <a:rPr kumimoji="0" lang="ru-RU" altLang="ru-RU" sz="1400" b="1" i="0" u="none" strike="noStrike" cap="none" normalizeH="0" baseline="0" dirty="0">
                <a:ln>
                  <a:noFill/>
                </a:ln>
                <a:solidFill>
                  <a:schemeClr val="tx1"/>
                </a:solidFill>
                <a:effectLst/>
                <a:latin typeface="Arial" panose="020B0604020202020204" pitchFamily="34" charset="0"/>
              </a:rPr>
              <a:t>F</a:t>
            </a:r>
            <a:r>
              <a:rPr kumimoji="0" lang="ru-RU" altLang="ru-RU" sz="1400" b="0" i="0" u="none" strike="noStrike" cap="none" normalizeH="0" baseline="0" dirty="0">
                <a:ln>
                  <a:noFill/>
                </a:ln>
                <a:solidFill>
                  <a:schemeClr val="tx1"/>
                </a:solidFill>
                <a:effectLst/>
                <a:latin typeface="Arial" panose="020B0604020202020204" pitchFamily="34" charset="0"/>
              </a:rPr>
              <a:t> number of 100M Ethernet ports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400" b="0" i="0" u="none" strike="noStrike" cap="none" normalizeH="0" baseline="0" dirty="0">
                <a:ln>
                  <a:noFill/>
                </a:ln>
                <a:solidFill>
                  <a:schemeClr val="tx1"/>
                </a:solidFill>
                <a:effectLst/>
                <a:latin typeface="Arial" panose="020B0604020202020204" pitchFamily="34" charset="0"/>
              </a:rPr>
              <a:t>-&lt;n&gt;</a:t>
            </a:r>
            <a:r>
              <a:rPr kumimoji="0" lang="ru-RU" altLang="ru-RU" sz="1400" b="1" i="0" u="none" strike="noStrike" cap="none" normalizeH="0" baseline="0" dirty="0">
                <a:ln>
                  <a:noFill/>
                </a:ln>
                <a:solidFill>
                  <a:schemeClr val="tx1"/>
                </a:solidFill>
                <a:effectLst/>
                <a:latin typeface="Arial" panose="020B0604020202020204" pitchFamily="34" charset="0"/>
              </a:rPr>
              <a:t>Fi</a:t>
            </a:r>
            <a:r>
              <a:rPr kumimoji="0" lang="ru-RU" altLang="ru-RU" sz="1400" b="0" i="0" u="none" strike="noStrike" cap="none" normalizeH="0" baseline="0" dirty="0">
                <a:ln>
                  <a:noFill/>
                </a:ln>
                <a:solidFill>
                  <a:schemeClr val="tx1"/>
                </a:solidFill>
                <a:effectLst/>
                <a:latin typeface="Arial" panose="020B0604020202020204" pitchFamily="34" charset="0"/>
              </a:rPr>
              <a:t> number of 100M Ethernet ports with PoE-out injector</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400" b="0" i="0" u="none" strike="noStrike" cap="none" normalizeH="0" baseline="0" dirty="0">
                <a:ln>
                  <a:noFill/>
                </a:ln>
                <a:solidFill>
                  <a:schemeClr val="tx1"/>
                </a:solidFill>
                <a:effectLst/>
                <a:latin typeface="Arial" panose="020B0604020202020204" pitchFamily="34" charset="0"/>
              </a:rPr>
              <a:t>-&lt;n&gt;</a:t>
            </a:r>
            <a:r>
              <a:rPr kumimoji="0" lang="ru-RU" altLang="ru-RU" sz="1400" b="1" i="0" u="none" strike="noStrike" cap="none" normalizeH="0" baseline="0" dirty="0">
                <a:ln>
                  <a:noFill/>
                </a:ln>
                <a:solidFill>
                  <a:schemeClr val="tx1"/>
                </a:solidFill>
                <a:effectLst/>
                <a:latin typeface="Arial" panose="020B0604020202020204" pitchFamily="34" charset="0"/>
              </a:rPr>
              <a:t>Fp</a:t>
            </a:r>
            <a:r>
              <a:rPr kumimoji="0" lang="ru-RU" altLang="ru-RU" sz="1400" b="0" i="0" u="none" strike="noStrike" cap="none" normalizeH="0" baseline="0" dirty="0">
                <a:ln>
                  <a:noFill/>
                </a:ln>
                <a:solidFill>
                  <a:schemeClr val="tx1"/>
                </a:solidFill>
                <a:effectLst/>
                <a:latin typeface="Arial" panose="020B0604020202020204" pitchFamily="34" charset="0"/>
              </a:rPr>
              <a:t> number of 100M Ethernet ports with controlled PoE-out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400" b="0" i="0" u="none" strike="noStrike" cap="none" normalizeH="0" baseline="0" dirty="0">
                <a:ln>
                  <a:noFill/>
                </a:ln>
                <a:solidFill>
                  <a:schemeClr val="tx1"/>
                </a:solidFill>
                <a:effectLst/>
                <a:latin typeface="Arial" panose="020B0604020202020204" pitchFamily="34" charset="0"/>
              </a:rPr>
              <a:t>-&lt;n&gt;</a:t>
            </a:r>
            <a:r>
              <a:rPr kumimoji="0" lang="ru-RU" altLang="ru-RU" sz="1400" b="1" i="0" u="none" strike="noStrike" cap="none" normalizeH="0" baseline="0" dirty="0">
                <a:ln>
                  <a:noFill/>
                </a:ln>
                <a:solidFill>
                  <a:schemeClr val="tx1"/>
                </a:solidFill>
                <a:effectLst/>
                <a:latin typeface="Arial" panose="020B0604020202020204" pitchFamily="34" charset="0"/>
              </a:rPr>
              <a:t>Fr</a:t>
            </a:r>
            <a:r>
              <a:rPr kumimoji="0" lang="ru-RU" altLang="ru-RU" sz="1400" b="0" i="0" u="none" strike="noStrike" cap="none" normalizeH="0" baseline="0" dirty="0">
                <a:ln>
                  <a:noFill/>
                </a:ln>
                <a:solidFill>
                  <a:schemeClr val="tx1"/>
                </a:solidFill>
                <a:effectLst/>
                <a:latin typeface="Arial" panose="020B0604020202020204" pitchFamily="34" charset="0"/>
              </a:rPr>
              <a:t> number of 100M Ethernet ports with Reverse PoE (PoE-in)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400" b="0" i="0" u="none" strike="noStrike" cap="none" normalizeH="0" baseline="0" dirty="0">
                <a:ln>
                  <a:noFill/>
                </a:ln>
                <a:solidFill>
                  <a:schemeClr val="tx1"/>
                </a:solidFill>
                <a:effectLst/>
                <a:latin typeface="Arial" panose="020B0604020202020204" pitchFamily="34" charset="0"/>
              </a:rPr>
              <a:t>-&lt;n&gt;</a:t>
            </a:r>
            <a:r>
              <a:rPr kumimoji="0" lang="ru-RU" altLang="ru-RU" sz="1400" b="1" i="0" u="none" strike="noStrike" cap="none" normalizeH="0" baseline="0" dirty="0">
                <a:ln>
                  <a:noFill/>
                </a:ln>
                <a:solidFill>
                  <a:schemeClr val="tx1"/>
                </a:solidFill>
                <a:effectLst/>
                <a:latin typeface="Arial" panose="020B0604020202020204" pitchFamily="34" charset="0"/>
              </a:rPr>
              <a:t>G</a:t>
            </a:r>
            <a:r>
              <a:rPr kumimoji="0" lang="ru-RU" altLang="ru-RU" sz="1400" b="0" i="0" u="none" strike="noStrike" cap="none" normalizeH="0" baseline="0" dirty="0">
                <a:ln>
                  <a:noFill/>
                </a:ln>
                <a:solidFill>
                  <a:schemeClr val="tx1"/>
                </a:solidFill>
                <a:effectLst/>
                <a:latin typeface="Arial" panose="020B0604020202020204" pitchFamily="34" charset="0"/>
              </a:rPr>
              <a:t> number of 1G Ethernet ports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400" b="0" i="0" u="none" strike="noStrike" cap="none" normalizeH="0" baseline="0" dirty="0">
                <a:ln>
                  <a:noFill/>
                </a:ln>
                <a:solidFill>
                  <a:schemeClr val="tx1"/>
                </a:solidFill>
                <a:effectLst/>
                <a:latin typeface="Arial" panose="020B0604020202020204" pitchFamily="34" charset="0"/>
              </a:rPr>
              <a:t>-&lt;n&gt;</a:t>
            </a:r>
            <a:r>
              <a:rPr kumimoji="0" lang="ru-RU" altLang="ru-RU" sz="1400" b="1" i="0" u="none" strike="noStrike" cap="none" normalizeH="0" baseline="0" dirty="0">
                <a:ln>
                  <a:noFill/>
                </a:ln>
                <a:solidFill>
                  <a:schemeClr val="tx1"/>
                </a:solidFill>
                <a:effectLst/>
                <a:latin typeface="Arial" panose="020B0604020202020204" pitchFamily="34" charset="0"/>
              </a:rPr>
              <a:t>P</a:t>
            </a:r>
            <a:r>
              <a:rPr kumimoji="0" lang="ru-RU" altLang="ru-RU" sz="1400" b="0" i="0" u="none" strike="noStrike" cap="none" normalizeH="0" baseline="0" dirty="0">
                <a:ln>
                  <a:noFill/>
                </a:ln>
                <a:solidFill>
                  <a:schemeClr val="tx1"/>
                </a:solidFill>
                <a:effectLst/>
                <a:latin typeface="Arial" panose="020B0604020202020204" pitchFamily="34" charset="0"/>
              </a:rPr>
              <a:t> number of 1G Ethernet ports with PoE-out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400" b="0" i="0" u="none" strike="noStrike" cap="none" normalizeH="0" baseline="0" dirty="0">
                <a:ln>
                  <a:noFill/>
                </a:ln>
                <a:solidFill>
                  <a:schemeClr val="tx1"/>
                </a:solidFill>
                <a:effectLst/>
                <a:latin typeface="Arial" panose="020B0604020202020204" pitchFamily="34" charset="0"/>
              </a:rPr>
              <a:t>-&lt;n&gt;</a:t>
            </a:r>
            <a:r>
              <a:rPr kumimoji="0" lang="ru-RU" altLang="ru-RU" sz="1400" b="1" i="0" u="none" strike="noStrike" cap="none" normalizeH="0" baseline="0" dirty="0">
                <a:ln>
                  <a:noFill/>
                </a:ln>
                <a:solidFill>
                  <a:schemeClr val="tx1"/>
                </a:solidFill>
                <a:effectLst/>
                <a:latin typeface="Arial" panose="020B0604020202020204" pitchFamily="34" charset="0"/>
              </a:rPr>
              <a:t>C</a:t>
            </a:r>
            <a:r>
              <a:rPr kumimoji="0" lang="ru-RU" altLang="ru-RU" sz="1400" b="0" i="0" u="none" strike="noStrike" cap="none" normalizeH="0" baseline="0" dirty="0">
                <a:ln>
                  <a:noFill/>
                </a:ln>
                <a:solidFill>
                  <a:schemeClr val="tx1"/>
                </a:solidFill>
                <a:effectLst/>
                <a:latin typeface="Arial" panose="020B0604020202020204" pitchFamily="34" charset="0"/>
              </a:rPr>
              <a:t> number of combo 1G Ethernet/SFP ports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400" b="0" i="0" u="none" strike="noStrike" cap="none" normalizeH="0" baseline="0" dirty="0">
                <a:ln>
                  <a:noFill/>
                </a:ln>
                <a:solidFill>
                  <a:schemeClr val="tx1"/>
                </a:solidFill>
                <a:effectLst/>
                <a:latin typeface="Arial" panose="020B0604020202020204" pitchFamily="34" charset="0"/>
              </a:rPr>
              <a:t>-&lt;n&gt;</a:t>
            </a:r>
            <a:r>
              <a:rPr kumimoji="0" lang="ru-RU" altLang="ru-RU" sz="1400" b="1" i="0" u="none" strike="noStrike" cap="none" normalizeH="0" baseline="0" dirty="0">
                <a:ln>
                  <a:noFill/>
                </a:ln>
                <a:solidFill>
                  <a:schemeClr val="tx1"/>
                </a:solidFill>
                <a:effectLst/>
                <a:latin typeface="Arial" panose="020B0604020202020204" pitchFamily="34" charset="0"/>
              </a:rPr>
              <a:t>S</a:t>
            </a:r>
            <a:r>
              <a:rPr kumimoji="0" lang="ru-RU" altLang="ru-RU" sz="1400" b="0" i="0" u="none" strike="noStrike" cap="none" normalizeH="0" baseline="0" dirty="0">
                <a:ln>
                  <a:noFill/>
                </a:ln>
                <a:solidFill>
                  <a:schemeClr val="tx1"/>
                </a:solidFill>
                <a:effectLst/>
                <a:latin typeface="Arial" panose="020B0604020202020204" pitchFamily="34" charset="0"/>
              </a:rPr>
              <a:t> number of 1G SFP ports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400" b="0" i="0" u="none" strike="noStrike" cap="none" normalizeH="0" baseline="0" dirty="0">
                <a:ln>
                  <a:noFill/>
                </a:ln>
                <a:solidFill>
                  <a:schemeClr val="tx1"/>
                </a:solidFill>
                <a:effectLst/>
                <a:latin typeface="Arial" panose="020B0604020202020204" pitchFamily="34" charset="0"/>
              </a:rPr>
              <a:t>-&lt;n&gt;</a:t>
            </a:r>
            <a:r>
              <a:rPr kumimoji="0" lang="ru-RU" altLang="ru-RU" sz="1400" b="1" i="0" u="none" strike="noStrike" cap="none" normalizeH="0" baseline="0" dirty="0">
                <a:ln>
                  <a:noFill/>
                </a:ln>
                <a:solidFill>
                  <a:schemeClr val="tx1"/>
                </a:solidFill>
                <a:effectLst/>
                <a:latin typeface="Arial" panose="020B0604020202020204" pitchFamily="34" charset="0"/>
              </a:rPr>
              <a:t>G+</a:t>
            </a:r>
            <a:r>
              <a:rPr kumimoji="0" lang="ru-RU" altLang="ru-RU" sz="1400" b="0" i="0" u="none" strike="noStrike" cap="none" normalizeH="0" baseline="0" dirty="0">
                <a:ln>
                  <a:noFill/>
                </a:ln>
                <a:solidFill>
                  <a:schemeClr val="tx1"/>
                </a:solidFill>
                <a:effectLst/>
                <a:latin typeface="Arial" panose="020B0604020202020204" pitchFamily="34" charset="0"/>
              </a:rPr>
              <a:t> number of 2.5G Ethernet ports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400" b="0" i="0" u="none" strike="noStrike" cap="none" normalizeH="0" baseline="0" dirty="0">
                <a:ln>
                  <a:noFill/>
                </a:ln>
                <a:solidFill>
                  <a:schemeClr val="tx1"/>
                </a:solidFill>
                <a:effectLst/>
                <a:latin typeface="Arial" panose="020B0604020202020204" pitchFamily="34" charset="0"/>
              </a:rPr>
              <a:t>-&lt;n&gt;</a:t>
            </a:r>
            <a:r>
              <a:rPr kumimoji="0" lang="ru-RU" altLang="ru-RU" sz="1400" b="1" i="0" u="none" strike="noStrike" cap="none" normalizeH="0" baseline="0" dirty="0">
                <a:ln>
                  <a:noFill/>
                </a:ln>
                <a:solidFill>
                  <a:schemeClr val="tx1"/>
                </a:solidFill>
                <a:effectLst/>
                <a:latin typeface="Arial" panose="020B0604020202020204" pitchFamily="34" charset="0"/>
              </a:rPr>
              <a:t>P+</a:t>
            </a:r>
            <a:r>
              <a:rPr kumimoji="0" lang="ru-RU" altLang="ru-RU" sz="1400" b="0" i="0" u="none" strike="noStrike" cap="none" normalizeH="0" baseline="0" dirty="0">
                <a:ln>
                  <a:noFill/>
                </a:ln>
                <a:solidFill>
                  <a:schemeClr val="tx1"/>
                </a:solidFill>
                <a:effectLst/>
                <a:latin typeface="Arial" panose="020B0604020202020204" pitchFamily="34" charset="0"/>
              </a:rPr>
              <a:t> number of 2.5G Ethernet ports with PoE-out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400" b="0" i="0" u="none" strike="noStrike" cap="none" normalizeH="0" baseline="0" dirty="0">
                <a:ln>
                  <a:noFill/>
                </a:ln>
                <a:solidFill>
                  <a:schemeClr val="tx1"/>
                </a:solidFill>
                <a:effectLst/>
                <a:latin typeface="Arial" panose="020B0604020202020204" pitchFamily="34" charset="0"/>
              </a:rPr>
              <a:t>-&lt;n&gt;</a:t>
            </a:r>
            <a:r>
              <a:rPr kumimoji="0" lang="ru-RU" altLang="ru-RU" sz="1400" b="1" i="0" u="none" strike="noStrike" cap="none" normalizeH="0" baseline="0" dirty="0">
                <a:ln>
                  <a:noFill/>
                </a:ln>
                <a:solidFill>
                  <a:schemeClr val="tx1"/>
                </a:solidFill>
                <a:effectLst/>
                <a:latin typeface="Arial" panose="020B0604020202020204" pitchFamily="34" charset="0"/>
              </a:rPr>
              <a:t>C+</a:t>
            </a:r>
            <a:r>
              <a:rPr kumimoji="0" lang="ru-RU" altLang="ru-RU" sz="1400" b="0" i="0" u="none" strike="noStrike" cap="none" normalizeH="0" baseline="0" dirty="0">
                <a:ln>
                  <a:noFill/>
                </a:ln>
                <a:solidFill>
                  <a:schemeClr val="tx1"/>
                </a:solidFill>
                <a:effectLst/>
                <a:latin typeface="Arial" panose="020B0604020202020204" pitchFamily="34" charset="0"/>
              </a:rPr>
              <a:t> number of combo 10G Ethernet/SFP ports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400" b="0" i="0" u="none" strike="noStrike" cap="none" normalizeH="0" baseline="0" dirty="0">
                <a:ln>
                  <a:noFill/>
                </a:ln>
                <a:solidFill>
                  <a:schemeClr val="tx1"/>
                </a:solidFill>
                <a:effectLst/>
                <a:latin typeface="Arial" panose="020B0604020202020204" pitchFamily="34" charset="0"/>
              </a:rPr>
              <a:t>-&lt;n&gt;</a:t>
            </a:r>
            <a:r>
              <a:rPr kumimoji="0" lang="ru-RU" altLang="ru-RU" sz="1400" b="1" i="0" u="none" strike="noStrike" cap="none" normalizeH="0" baseline="0" dirty="0">
                <a:ln>
                  <a:noFill/>
                </a:ln>
                <a:solidFill>
                  <a:schemeClr val="tx1"/>
                </a:solidFill>
                <a:effectLst/>
                <a:latin typeface="Arial" panose="020B0604020202020204" pitchFamily="34" charset="0"/>
              </a:rPr>
              <a:t>S+</a:t>
            </a:r>
            <a:r>
              <a:rPr kumimoji="0" lang="ru-RU" altLang="ru-RU" sz="1400" b="0" i="0" u="none" strike="noStrike" cap="none" normalizeH="0" baseline="0" dirty="0">
                <a:ln>
                  <a:noFill/>
                </a:ln>
                <a:solidFill>
                  <a:schemeClr val="tx1"/>
                </a:solidFill>
                <a:effectLst/>
                <a:latin typeface="Arial" panose="020B0604020202020204" pitchFamily="34" charset="0"/>
              </a:rPr>
              <a:t> number of 10G SFP+ ports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400" b="0" i="0" u="none" strike="noStrike" cap="none" normalizeH="0" baseline="0" dirty="0">
                <a:ln>
                  <a:noFill/>
                </a:ln>
                <a:solidFill>
                  <a:schemeClr val="tx1"/>
                </a:solidFill>
                <a:effectLst/>
                <a:latin typeface="Arial" panose="020B0604020202020204" pitchFamily="34" charset="0"/>
              </a:rPr>
              <a:t>-&lt;n&gt;</a:t>
            </a:r>
            <a:r>
              <a:rPr kumimoji="0" lang="ru-RU" altLang="ru-RU" sz="1400" b="1" i="0" u="none" strike="noStrike" cap="none" normalizeH="0" baseline="0" dirty="0">
                <a:ln>
                  <a:noFill/>
                </a:ln>
                <a:solidFill>
                  <a:schemeClr val="tx1"/>
                </a:solidFill>
                <a:effectLst/>
                <a:latin typeface="Arial" panose="020B0604020202020204" pitchFamily="34" charset="0"/>
              </a:rPr>
              <a:t>XG</a:t>
            </a:r>
            <a:r>
              <a:rPr kumimoji="0" lang="ru-RU" altLang="ru-RU" sz="1400" b="0" i="0" u="none" strike="noStrike" cap="none" normalizeH="0" baseline="0" dirty="0">
                <a:ln>
                  <a:noFill/>
                </a:ln>
                <a:solidFill>
                  <a:schemeClr val="tx1"/>
                </a:solidFill>
                <a:effectLst/>
                <a:latin typeface="Arial" panose="020B0604020202020204" pitchFamily="34" charset="0"/>
              </a:rPr>
              <a:t> number of 5G/10G Ethernet ports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400" b="0" i="0" u="none" strike="noStrike" cap="none" normalizeH="0" baseline="0" dirty="0">
                <a:ln>
                  <a:noFill/>
                </a:ln>
                <a:solidFill>
                  <a:schemeClr val="tx1"/>
                </a:solidFill>
                <a:effectLst/>
                <a:latin typeface="Arial" panose="020B0604020202020204" pitchFamily="34" charset="0"/>
              </a:rPr>
              <a:t>-&lt;n&gt;</a:t>
            </a:r>
            <a:r>
              <a:rPr kumimoji="0" lang="ru-RU" altLang="ru-RU" sz="1400" b="1" i="0" u="none" strike="noStrike" cap="none" normalizeH="0" baseline="0" dirty="0">
                <a:ln>
                  <a:noFill/>
                </a:ln>
                <a:solidFill>
                  <a:schemeClr val="tx1"/>
                </a:solidFill>
                <a:effectLst/>
                <a:latin typeface="Arial" panose="020B0604020202020204" pitchFamily="34" charset="0"/>
              </a:rPr>
              <a:t>XP</a:t>
            </a:r>
            <a:r>
              <a:rPr kumimoji="0" lang="ru-RU" altLang="ru-RU" sz="1400" b="0" i="0" u="none" strike="noStrike" cap="none" normalizeH="0" baseline="0" dirty="0">
                <a:ln>
                  <a:noFill/>
                </a:ln>
                <a:solidFill>
                  <a:schemeClr val="tx1"/>
                </a:solidFill>
                <a:effectLst/>
                <a:latin typeface="Arial" panose="020B0604020202020204" pitchFamily="34" charset="0"/>
              </a:rPr>
              <a:t> number of 5G/10G Ethernet ports with PoE-out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400" b="0" i="0" u="none" strike="noStrike" cap="none" normalizeH="0" baseline="0" dirty="0">
                <a:ln>
                  <a:noFill/>
                </a:ln>
                <a:solidFill>
                  <a:schemeClr val="tx1"/>
                </a:solidFill>
                <a:effectLst/>
                <a:latin typeface="Arial" panose="020B0604020202020204" pitchFamily="34" charset="0"/>
              </a:rPr>
              <a:t>-&lt;n&gt;</a:t>
            </a:r>
            <a:r>
              <a:rPr kumimoji="0" lang="ru-RU" altLang="ru-RU" sz="1400" b="1" i="0" u="none" strike="noStrike" cap="none" normalizeH="0" baseline="0" dirty="0">
                <a:ln>
                  <a:noFill/>
                </a:ln>
                <a:solidFill>
                  <a:schemeClr val="tx1"/>
                </a:solidFill>
                <a:effectLst/>
                <a:latin typeface="Arial" panose="020B0604020202020204" pitchFamily="34" charset="0"/>
              </a:rPr>
              <a:t>XC</a:t>
            </a:r>
            <a:r>
              <a:rPr kumimoji="0" lang="ru-RU" altLang="ru-RU" sz="1400" b="0" i="0" u="none" strike="noStrike" cap="none" normalizeH="0" baseline="0" dirty="0">
                <a:ln>
                  <a:noFill/>
                </a:ln>
                <a:solidFill>
                  <a:schemeClr val="tx1"/>
                </a:solidFill>
                <a:effectLst/>
                <a:latin typeface="Arial" panose="020B0604020202020204" pitchFamily="34" charset="0"/>
              </a:rPr>
              <a:t> number of combo 10G/25G SFP+ ports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400" b="0" i="0" u="none" strike="noStrike" cap="none" normalizeH="0" baseline="0" dirty="0">
                <a:ln>
                  <a:noFill/>
                </a:ln>
                <a:solidFill>
                  <a:schemeClr val="tx1"/>
                </a:solidFill>
                <a:effectLst/>
                <a:latin typeface="Arial" panose="020B0604020202020204" pitchFamily="34" charset="0"/>
              </a:rPr>
              <a:t>-&lt;n&gt;</a:t>
            </a:r>
            <a:r>
              <a:rPr kumimoji="0" lang="ru-RU" altLang="ru-RU" sz="1400" b="1" i="0" u="none" strike="noStrike" cap="none" normalizeH="0" baseline="0" dirty="0">
                <a:ln>
                  <a:noFill/>
                </a:ln>
                <a:solidFill>
                  <a:schemeClr val="tx1"/>
                </a:solidFill>
                <a:effectLst/>
                <a:latin typeface="Arial" panose="020B0604020202020204" pitchFamily="34" charset="0"/>
              </a:rPr>
              <a:t>XS</a:t>
            </a:r>
            <a:r>
              <a:rPr kumimoji="0" lang="ru-RU" altLang="ru-RU" sz="1400" b="0" i="0" u="none" strike="noStrike" cap="none" normalizeH="0" baseline="0" dirty="0">
                <a:ln>
                  <a:noFill/>
                </a:ln>
                <a:solidFill>
                  <a:schemeClr val="tx1"/>
                </a:solidFill>
                <a:effectLst/>
                <a:latin typeface="Arial" panose="020B0604020202020204" pitchFamily="34" charset="0"/>
              </a:rPr>
              <a:t> number of 25G SFP+ ports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400" b="0" i="0" u="none" strike="noStrike" cap="none" normalizeH="0" baseline="0" dirty="0">
                <a:ln>
                  <a:noFill/>
                </a:ln>
                <a:solidFill>
                  <a:schemeClr val="tx1"/>
                </a:solidFill>
                <a:effectLst/>
                <a:latin typeface="Arial" panose="020B0604020202020204" pitchFamily="34" charset="0"/>
              </a:rPr>
              <a:t>-&lt;n&gt;</a:t>
            </a:r>
            <a:r>
              <a:rPr kumimoji="0" lang="ru-RU" altLang="ru-RU" sz="1400" b="1" i="0" u="none" strike="noStrike" cap="none" normalizeH="0" baseline="0" dirty="0">
                <a:ln>
                  <a:noFill/>
                </a:ln>
                <a:solidFill>
                  <a:schemeClr val="tx1"/>
                </a:solidFill>
                <a:effectLst/>
                <a:latin typeface="Arial" panose="020B0604020202020204" pitchFamily="34" charset="0"/>
              </a:rPr>
              <a:t>Q+</a:t>
            </a:r>
            <a:r>
              <a:rPr kumimoji="0" lang="ru-RU" altLang="ru-RU" sz="1400" b="0" i="0" u="none" strike="noStrike" cap="none" normalizeH="0" baseline="0" dirty="0">
                <a:ln>
                  <a:noFill/>
                </a:ln>
                <a:solidFill>
                  <a:schemeClr val="tx1"/>
                </a:solidFill>
                <a:effectLst/>
                <a:latin typeface="Arial" panose="020B0604020202020204" pitchFamily="34" charset="0"/>
              </a:rPr>
              <a:t> number of 40G QSFP+ ports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1400" b="0" i="0" u="none" strike="noStrike" cap="none" normalizeH="0" baseline="0" dirty="0">
                <a:ln>
                  <a:noFill/>
                </a:ln>
                <a:solidFill>
                  <a:schemeClr val="tx1"/>
                </a:solidFill>
                <a:effectLst/>
                <a:latin typeface="Arial" panose="020B0604020202020204" pitchFamily="34" charset="0"/>
              </a:rPr>
              <a:t>-&lt;n&gt;</a:t>
            </a:r>
            <a:r>
              <a:rPr kumimoji="0" lang="ru-RU" altLang="ru-RU" sz="1400" b="1" i="0" u="none" strike="noStrike" cap="none" normalizeH="0" baseline="0" dirty="0">
                <a:ln>
                  <a:noFill/>
                </a:ln>
                <a:solidFill>
                  <a:schemeClr val="tx1"/>
                </a:solidFill>
                <a:effectLst/>
                <a:latin typeface="Arial" panose="020B0604020202020204" pitchFamily="34" charset="0"/>
              </a:rPr>
              <a:t>XQ</a:t>
            </a:r>
            <a:r>
              <a:rPr kumimoji="0" lang="ru-RU" altLang="ru-RU" sz="1400" b="0" i="0" u="none" strike="noStrike" cap="none" normalizeH="0" baseline="0" dirty="0">
                <a:ln>
                  <a:noFill/>
                </a:ln>
                <a:solidFill>
                  <a:schemeClr val="tx1"/>
                </a:solidFill>
                <a:effectLst/>
                <a:latin typeface="Arial" panose="020B0604020202020204" pitchFamily="34" charset="0"/>
              </a:rPr>
              <a:t> number of 100G QSFP+ ports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400" b="1" i="0" u="none" strike="noStrike" cap="none" normalizeH="0" baseline="0" dirty="0">
                <a:ln>
                  <a:noFill/>
                </a:ln>
                <a:solidFill>
                  <a:schemeClr val="tx1"/>
                </a:solidFill>
                <a:effectLst/>
                <a:latin typeface="Arial" panose="020B0604020202020204" pitchFamily="34" charset="0"/>
              </a:rPr>
              <a:t>built-in wireless card</a:t>
            </a:r>
            <a:r>
              <a:rPr kumimoji="0" lang="ru-RU" altLang="ru-RU" sz="1400" b="0" i="0" u="none" strike="noStrike" cap="none" normalizeH="0" baseline="0" dirty="0">
                <a:ln>
                  <a:noFill/>
                </a:ln>
                <a:solidFill>
                  <a:schemeClr val="tx1"/>
                </a:solidFill>
                <a:effectLst/>
                <a:latin typeface="Arial" panose="020B0604020202020204" pitchFamily="34" charset="0"/>
              </a:rPr>
              <a:t> - same as for RouterBOARD products.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400" b="1" i="0" u="none" strike="noStrike" cap="none" normalizeH="0" baseline="0" dirty="0">
                <a:ln>
                  <a:noFill/>
                </a:ln>
                <a:solidFill>
                  <a:schemeClr val="tx1"/>
                </a:solidFill>
                <a:effectLst/>
                <a:latin typeface="Arial" panose="020B0604020202020204" pitchFamily="34" charset="0"/>
              </a:rPr>
              <a:t>enclosure type</a:t>
            </a:r>
            <a:r>
              <a:rPr kumimoji="0" lang="ru-RU" altLang="ru-RU" sz="1400" b="0" i="0" u="none" strike="noStrike" cap="none" normalizeH="0" baseline="0" dirty="0">
                <a:ln>
                  <a:noFill/>
                </a:ln>
                <a:solidFill>
                  <a:schemeClr val="tx1"/>
                </a:solidFill>
                <a:effectLst/>
                <a:latin typeface="Arial" panose="020B0604020202020204" pitchFamily="34" charset="0"/>
              </a:rPr>
              <a:t> - same as for RouterBOARD products.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0347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71343" y="190962"/>
            <a:ext cx="8126154" cy="6667038"/>
          </a:xfrm>
          <a:prstGeom prst="rect">
            <a:avLst/>
          </a:prstGeom>
        </p:spPr>
      </p:pic>
    </p:spTree>
    <p:extLst>
      <p:ext uri="{BB962C8B-B14F-4D97-AF65-F5344CB8AC3E}">
        <p14:creationId xmlns:p14="http://schemas.microsoft.com/office/powerpoint/2010/main" val="4198902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07486" y="73056"/>
            <a:ext cx="8045947" cy="5859463"/>
          </a:xfrm>
          <a:prstGeom prst="rect">
            <a:avLst/>
          </a:prstGeom>
        </p:spPr>
      </p:pic>
    </p:spTree>
    <p:extLst>
      <p:ext uri="{BB962C8B-B14F-4D97-AF65-F5344CB8AC3E}">
        <p14:creationId xmlns:p14="http://schemas.microsoft.com/office/powerpoint/2010/main" val="1783876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19763" y="172015"/>
            <a:ext cx="9123541" cy="6301212"/>
          </a:xfrm>
          <a:prstGeom prst="rect">
            <a:avLst/>
          </a:prstGeom>
        </p:spPr>
      </p:pic>
    </p:spTree>
    <p:extLst>
      <p:ext uri="{BB962C8B-B14F-4D97-AF65-F5344CB8AC3E}">
        <p14:creationId xmlns:p14="http://schemas.microsoft.com/office/powerpoint/2010/main" val="3226150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75331" y="0"/>
            <a:ext cx="9592905" cy="6654297"/>
          </a:xfrm>
          <a:prstGeom prst="rect">
            <a:avLst/>
          </a:prstGeom>
        </p:spPr>
      </p:pic>
    </p:spTree>
    <p:extLst>
      <p:ext uri="{BB962C8B-B14F-4D97-AF65-F5344CB8AC3E}">
        <p14:creationId xmlns:p14="http://schemas.microsoft.com/office/powerpoint/2010/main" val="2709587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9643" y="0"/>
            <a:ext cx="4287382" cy="2756174"/>
          </a:xfrm>
        </p:spPr>
      </p:pic>
      <p:sp>
        <p:nvSpPr>
          <p:cNvPr id="7" name="Rectangle 6"/>
          <p:cNvSpPr/>
          <p:nvPr/>
        </p:nvSpPr>
        <p:spPr>
          <a:xfrm>
            <a:off x="159944" y="431590"/>
            <a:ext cx="7019454" cy="5632311"/>
          </a:xfrm>
          <a:prstGeom prst="rect">
            <a:avLst/>
          </a:prstGeom>
        </p:spPr>
        <p:txBody>
          <a:bodyPr wrap="square">
            <a:spAutoFit/>
          </a:bodyPr>
          <a:lstStyle/>
          <a:p>
            <a:r>
              <a:rPr lang="uk-UA" sz="2400" dirty="0"/>
              <a:t>Одним із основних продуктів MikroTik є </a:t>
            </a:r>
            <a:r>
              <a:rPr lang="uk-UA" sz="2400" b="1" dirty="0"/>
              <a:t>RouterOS </a:t>
            </a:r>
            <a:r>
              <a:rPr lang="uk-UA" sz="2400" dirty="0"/>
              <a:t>– мережна операційна система на базі Linux. </a:t>
            </a:r>
            <a:endParaRPr lang="en-US" sz="2400" dirty="0"/>
          </a:p>
          <a:p>
            <a:endParaRPr lang="en-US" sz="2400" dirty="0"/>
          </a:p>
          <a:p>
            <a:r>
              <a:rPr lang="uk-UA" sz="2400" dirty="0"/>
              <a:t>RouterOS призначена для встановлення на </a:t>
            </a:r>
            <a:r>
              <a:rPr lang="uk-UA" sz="2400" b="1" dirty="0"/>
              <a:t>маршрутизатори</a:t>
            </a:r>
            <a:r>
              <a:rPr lang="uk-UA" sz="2400" dirty="0"/>
              <a:t> MikroTik </a:t>
            </a:r>
            <a:r>
              <a:rPr lang="uk-UA" sz="2400" b="1" dirty="0"/>
              <a:t>RouterBoard</a:t>
            </a:r>
            <a:r>
              <a:rPr lang="uk-UA" sz="2400" dirty="0"/>
              <a:t>. </a:t>
            </a:r>
            <a:endParaRPr lang="en-US" sz="2400" dirty="0"/>
          </a:p>
          <a:p>
            <a:r>
              <a:rPr lang="uk-UA" sz="2400" dirty="0"/>
              <a:t>Також дана система може бути встановлена ​​на ПК, перетворюючи його на маршрутизатор із функціями брандмауера, VPN-сервера/клієнта, QoS, точки доступу та іншими. Система також може служити як Captive-портал на основі системи бездротового доступу. </a:t>
            </a:r>
            <a:endParaRPr lang="en-US" sz="2400" dirty="0"/>
          </a:p>
          <a:p>
            <a:endParaRPr lang="uk-UA" sz="2400" dirty="0"/>
          </a:p>
          <a:p>
            <a:r>
              <a:rPr lang="uk-UA" sz="2400" dirty="0"/>
              <a:t>Існує спеціальна версія RouterOS, що називається </a:t>
            </a:r>
            <a:r>
              <a:rPr lang="uk-UA" sz="2400" b="1" dirty="0"/>
              <a:t>Cloud Hosted Router </a:t>
            </a:r>
            <a:r>
              <a:rPr lang="uk-UA" sz="2400" dirty="0"/>
              <a:t>і призначена для хмарних віртуальних машин.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6329" y="3624969"/>
            <a:ext cx="3117786" cy="3117786"/>
          </a:xfrm>
          <a:prstGeom prst="rect">
            <a:avLst/>
          </a:prstGeom>
        </p:spPr>
      </p:pic>
    </p:spTree>
    <p:extLst>
      <p:ext uri="{BB962C8B-B14F-4D97-AF65-F5344CB8AC3E}">
        <p14:creationId xmlns:p14="http://schemas.microsoft.com/office/powerpoint/2010/main" val="1547853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56068" y="0"/>
            <a:ext cx="9136194" cy="6672404"/>
          </a:xfrm>
          <a:prstGeom prst="rect">
            <a:avLst/>
          </a:prstGeom>
        </p:spPr>
      </p:pic>
    </p:spTree>
    <p:extLst>
      <p:ext uri="{BB962C8B-B14F-4D97-AF65-F5344CB8AC3E}">
        <p14:creationId xmlns:p14="http://schemas.microsoft.com/office/powerpoint/2010/main" val="814083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9084" y="0"/>
            <a:ext cx="9401620" cy="6672404"/>
          </a:xfrm>
          <a:prstGeom prst="rect">
            <a:avLst/>
          </a:prstGeom>
        </p:spPr>
      </p:pic>
    </p:spTree>
    <p:extLst>
      <p:ext uri="{BB962C8B-B14F-4D97-AF65-F5344CB8AC3E}">
        <p14:creationId xmlns:p14="http://schemas.microsoft.com/office/powerpoint/2010/main" val="3874798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99528" y="0"/>
            <a:ext cx="9307022" cy="6632169"/>
          </a:xfrm>
          <a:prstGeom prst="rect">
            <a:avLst/>
          </a:prstGeom>
        </p:spPr>
      </p:pic>
    </p:spTree>
    <p:extLst>
      <p:ext uri="{BB962C8B-B14F-4D97-AF65-F5344CB8AC3E}">
        <p14:creationId xmlns:p14="http://schemas.microsoft.com/office/powerpoint/2010/main" val="1264936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63755" y="0"/>
            <a:ext cx="8989298" cy="6561206"/>
          </a:xfrm>
          <a:prstGeom prst="rect">
            <a:avLst/>
          </a:prstGeom>
        </p:spPr>
      </p:pic>
    </p:spTree>
    <p:extLst>
      <p:ext uri="{BB962C8B-B14F-4D97-AF65-F5344CB8AC3E}">
        <p14:creationId xmlns:p14="http://schemas.microsoft.com/office/powerpoint/2010/main" val="1391054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 y="0"/>
            <a:ext cx="9426711" cy="6690511"/>
          </a:xfrm>
          <a:prstGeom prst="rect">
            <a:avLst/>
          </a:prstGeom>
        </p:spPr>
      </p:pic>
    </p:spTree>
    <p:extLst>
      <p:ext uri="{BB962C8B-B14F-4D97-AF65-F5344CB8AC3E}">
        <p14:creationId xmlns:p14="http://schemas.microsoft.com/office/powerpoint/2010/main" val="3198107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281534" y="109082"/>
            <a:ext cx="9156794" cy="6635750"/>
          </a:xfrm>
          <a:prstGeom prst="rect">
            <a:avLst/>
          </a:prstGeom>
        </p:spPr>
      </p:pic>
    </p:spTree>
    <p:extLst>
      <p:ext uri="{BB962C8B-B14F-4D97-AF65-F5344CB8AC3E}">
        <p14:creationId xmlns:p14="http://schemas.microsoft.com/office/powerpoint/2010/main" val="625725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211256" y="0"/>
            <a:ext cx="9374434" cy="6654297"/>
          </a:xfrm>
          <a:prstGeom prst="rect">
            <a:avLst/>
          </a:prstGeom>
        </p:spPr>
      </p:pic>
    </p:spTree>
    <p:extLst>
      <p:ext uri="{BB962C8B-B14F-4D97-AF65-F5344CB8AC3E}">
        <p14:creationId xmlns:p14="http://schemas.microsoft.com/office/powerpoint/2010/main" val="792903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0" y="0"/>
            <a:ext cx="9533574" cy="6663350"/>
          </a:xfrm>
          <a:prstGeom prst="rect">
            <a:avLst/>
          </a:prstGeom>
        </p:spPr>
      </p:pic>
    </p:spTree>
    <p:extLst>
      <p:ext uri="{BB962C8B-B14F-4D97-AF65-F5344CB8AC3E}">
        <p14:creationId xmlns:p14="http://schemas.microsoft.com/office/powerpoint/2010/main" val="3633997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81373" y="90975"/>
            <a:ext cx="9602997" cy="6463734"/>
          </a:xfrm>
          <a:prstGeom prst="rect">
            <a:avLst/>
          </a:prstGeom>
        </p:spPr>
      </p:pic>
    </p:spTree>
    <p:extLst>
      <p:ext uri="{BB962C8B-B14F-4D97-AF65-F5344CB8AC3E}">
        <p14:creationId xmlns:p14="http://schemas.microsoft.com/office/powerpoint/2010/main" val="2586731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66276" y="81921"/>
            <a:ext cx="9421756" cy="6579990"/>
          </a:xfrm>
          <a:prstGeom prst="rect">
            <a:avLst/>
          </a:prstGeom>
        </p:spPr>
      </p:pic>
    </p:spTree>
    <p:extLst>
      <p:ext uri="{BB962C8B-B14F-4D97-AF65-F5344CB8AC3E}">
        <p14:creationId xmlns:p14="http://schemas.microsoft.com/office/powerpoint/2010/main" val="298852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dirty="0"/>
              <a:t>Операційна система має кілька </a:t>
            </a:r>
            <a:r>
              <a:rPr lang="uk-UA" sz="2000" b="1" dirty="0"/>
              <a:t>рівнів ліцензій </a:t>
            </a:r>
            <a:r>
              <a:rPr lang="uk-UA" sz="2000" dirty="0"/>
              <a:t>із зростаючим числом функцій. Крім того, є програмне забезпечення під назвою Winbox, яке надає графічний інтерфейс для налаштування RouterOS. Доступ до пристроїв під керуванням RouterOS можливий також через Інтернет інтерфейс, FTP, Telnet, і SSH. Існує також API, що дозволяє створювати спеціалізовані програми для керування та моніторингу.</a:t>
            </a:r>
          </a:p>
        </p:txBody>
      </p:sp>
      <p:sp>
        <p:nvSpPr>
          <p:cNvPr id="4" name="Rectangle 3"/>
          <p:cNvSpPr/>
          <p:nvPr/>
        </p:nvSpPr>
        <p:spPr>
          <a:xfrm>
            <a:off x="8752293" y="1556918"/>
            <a:ext cx="3457149" cy="2554545"/>
          </a:xfrm>
          <a:prstGeom prst="rect">
            <a:avLst/>
          </a:prstGeom>
        </p:spPr>
        <p:txBody>
          <a:bodyPr wrap="square">
            <a:spAutoFit/>
          </a:bodyPr>
          <a:lstStyle/>
          <a:p>
            <a:r>
              <a:rPr lang="uk-UA" sz="1600" i="1" dirty="0"/>
              <a:t>Після встановлення RouterOS працює в пробному режимі. У вас є 24 години, щоб зареєструватися для рівня 1 або придбати рівень 3, 4, 5 або 6 і ввести дійсний ключ. </a:t>
            </a:r>
          </a:p>
          <a:p>
            <a:r>
              <a:rPr lang="uk-UA" sz="1600" i="1" dirty="0"/>
              <a:t>Рівень 3 – це ліцензія лише на бездротову станцію (клієнтську або CPE). Для ПК x86 Level3 недоступний для окремої покупки. </a:t>
            </a:r>
          </a:p>
          <a:p>
            <a:endParaRPr lang="uk-UA" sz="1600" i="1" dirty="0"/>
          </a:p>
        </p:txBody>
      </p:sp>
      <p:pic>
        <p:nvPicPr>
          <p:cNvPr id="5" name="Picture 4"/>
          <p:cNvPicPr>
            <a:picLocks noChangeAspect="1"/>
          </p:cNvPicPr>
          <p:nvPr/>
        </p:nvPicPr>
        <p:blipFill>
          <a:blip r:embed="rId2"/>
          <a:stretch>
            <a:fillRect/>
          </a:stretch>
        </p:blipFill>
        <p:spPr>
          <a:xfrm>
            <a:off x="334975" y="1556918"/>
            <a:ext cx="8315325" cy="4819650"/>
          </a:xfrm>
          <a:prstGeom prst="rect">
            <a:avLst/>
          </a:prstGeom>
        </p:spPr>
      </p:pic>
      <p:sp>
        <p:nvSpPr>
          <p:cNvPr id="6" name="Rectangle 5"/>
          <p:cNvSpPr/>
          <p:nvPr/>
        </p:nvSpPr>
        <p:spPr>
          <a:xfrm>
            <a:off x="8713676" y="4549676"/>
            <a:ext cx="3495766" cy="2308324"/>
          </a:xfrm>
          <a:prstGeom prst="rect">
            <a:avLst/>
          </a:prstGeom>
        </p:spPr>
        <p:txBody>
          <a:bodyPr wrap="square">
            <a:spAutoFit/>
          </a:bodyPr>
          <a:lstStyle/>
          <a:p>
            <a:r>
              <a:rPr lang="ru-RU" sz="1600" i="1" dirty="0"/>
              <a:t>Усі ліцензії: </a:t>
            </a:r>
            <a:endParaRPr lang="en-US" sz="1600" i="1" dirty="0"/>
          </a:p>
          <a:p>
            <a:pPr marL="285750" indent="-285750">
              <a:buFontTx/>
              <a:buChar char="-"/>
            </a:pPr>
            <a:r>
              <a:rPr lang="ru-RU" sz="1600" i="1" dirty="0"/>
              <a:t>ніколи не закінчу</a:t>
            </a:r>
            <a:r>
              <a:rPr lang="uk-UA" sz="1600" i="1" dirty="0"/>
              <a:t>ю</a:t>
            </a:r>
            <a:r>
              <a:rPr lang="ru-RU" sz="1600" i="1" dirty="0"/>
              <a:t>ться </a:t>
            </a:r>
          </a:p>
          <a:p>
            <a:pPr marL="285750" indent="-285750">
              <a:buFontTx/>
              <a:buChar char="-"/>
            </a:pPr>
            <a:r>
              <a:rPr lang="ru-RU" sz="1600" i="1" dirty="0"/>
              <a:t>можуть використовувати необмежену кількість інтерфейсів </a:t>
            </a:r>
          </a:p>
          <a:p>
            <a:pPr marL="285750" indent="-285750">
              <a:buFontTx/>
              <a:buChar char="-"/>
            </a:pPr>
            <a:r>
              <a:rPr lang="ru-RU" sz="1600" i="1" dirty="0"/>
              <a:t>розраховані на одну установку </a:t>
            </a:r>
          </a:p>
          <a:p>
            <a:pPr marL="285750" indent="-285750">
              <a:buFontTx/>
              <a:buChar char="-"/>
            </a:pPr>
            <a:r>
              <a:rPr lang="ru-RU" sz="1600" i="1" dirty="0"/>
              <a:t>пропонують необмежену кількість оновлень програмного забезпечення </a:t>
            </a:r>
            <a:endParaRPr lang="uk-UA" sz="1600" i="1" dirty="0"/>
          </a:p>
        </p:txBody>
      </p:sp>
    </p:spTree>
    <p:extLst>
      <p:ext uri="{BB962C8B-B14F-4D97-AF65-F5344CB8AC3E}">
        <p14:creationId xmlns:p14="http://schemas.microsoft.com/office/powerpoint/2010/main" val="886960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410700" cy="2657475"/>
          </a:xfrm>
          <a:prstGeom prst="rect">
            <a:avLst/>
          </a:prstGeom>
        </p:spPr>
      </p:pic>
      <p:pic>
        <p:nvPicPr>
          <p:cNvPr id="4" name="Picture 3"/>
          <p:cNvPicPr>
            <a:picLocks noChangeAspect="1"/>
          </p:cNvPicPr>
          <p:nvPr/>
        </p:nvPicPr>
        <p:blipFill>
          <a:blip r:embed="rId3"/>
          <a:stretch>
            <a:fillRect/>
          </a:stretch>
        </p:blipFill>
        <p:spPr>
          <a:xfrm>
            <a:off x="8912382" y="2671868"/>
            <a:ext cx="3279618" cy="4186132"/>
          </a:xfrm>
          <a:prstGeom prst="rect">
            <a:avLst/>
          </a:prstGeom>
        </p:spPr>
      </p:pic>
      <p:pic>
        <p:nvPicPr>
          <p:cNvPr id="6" name="Picture 5"/>
          <p:cNvPicPr>
            <a:picLocks noChangeAspect="1"/>
          </p:cNvPicPr>
          <p:nvPr/>
        </p:nvPicPr>
        <p:blipFill>
          <a:blip r:embed="rId4"/>
          <a:stretch>
            <a:fillRect/>
          </a:stretch>
        </p:blipFill>
        <p:spPr>
          <a:xfrm>
            <a:off x="1421394" y="2805742"/>
            <a:ext cx="6237838" cy="3832818"/>
          </a:xfrm>
          <a:prstGeom prst="rect">
            <a:avLst/>
          </a:prstGeom>
        </p:spPr>
      </p:pic>
    </p:spTree>
    <p:extLst>
      <p:ext uri="{BB962C8B-B14F-4D97-AF65-F5344CB8AC3E}">
        <p14:creationId xmlns:p14="http://schemas.microsoft.com/office/powerpoint/2010/main" val="2330472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6954" y="235123"/>
            <a:ext cx="9416896" cy="6292850"/>
          </a:xfrm>
        </p:spPr>
      </p:pic>
    </p:spTree>
    <p:extLst>
      <p:ext uri="{BB962C8B-B14F-4D97-AF65-F5344CB8AC3E}">
        <p14:creationId xmlns:p14="http://schemas.microsoft.com/office/powerpoint/2010/main" val="261767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7685763" y="280658"/>
            <a:ext cx="3718594" cy="236295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664" y="3020072"/>
            <a:ext cx="4882459" cy="3799827"/>
          </a:xfrm>
          <a:prstGeom prst="rect">
            <a:avLst/>
          </a:prstGeom>
        </p:spPr>
      </p:pic>
      <p:pic>
        <p:nvPicPr>
          <p:cNvPr id="5" name="Picture 4"/>
          <p:cNvPicPr>
            <a:picLocks noChangeAspect="1"/>
          </p:cNvPicPr>
          <p:nvPr/>
        </p:nvPicPr>
        <p:blipFill>
          <a:blip r:embed="rId4"/>
          <a:stretch>
            <a:fillRect/>
          </a:stretch>
        </p:blipFill>
        <p:spPr>
          <a:xfrm>
            <a:off x="138709" y="1714499"/>
            <a:ext cx="6267450" cy="5105400"/>
          </a:xfrm>
          <a:prstGeom prst="rect">
            <a:avLst/>
          </a:prstGeom>
        </p:spPr>
      </p:pic>
      <p:pic>
        <p:nvPicPr>
          <p:cNvPr id="6" name="Picture 5"/>
          <p:cNvPicPr>
            <a:picLocks noChangeAspect="1"/>
          </p:cNvPicPr>
          <p:nvPr/>
        </p:nvPicPr>
        <p:blipFill>
          <a:blip r:embed="rId5"/>
          <a:stretch>
            <a:fillRect/>
          </a:stretch>
        </p:blipFill>
        <p:spPr>
          <a:xfrm>
            <a:off x="0" y="-163151"/>
            <a:ext cx="3775228" cy="2001004"/>
          </a:xfrm>
          <a:prstGeom prst="rect">
            <a:avLst/>
          </a:prstGeom>
        </p:spPr>
      </p:pic>
    </p:spTree>
    <p:extLst>
      <p:ext uri="{BB962C8B-B14F-4D97-AF65-F5344CB8AC3E}">
        <p14:creationId xmlns:p14="http://schemas.microsoft.com/office/powerpoint/2010/main" val="751715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444797" y="51728"/>
            <a:ext cx="5095875" cy="2409825"/>
          </a:xfrm>
          <a:prstGeom prst="rect">
            <a:avLst/>
          </a:prstGeom>
        </p:spPr>
      </p:pic>
      <p:pic>
        <p:nvPicPr>
          <p:cNvPr id="5" name="Picture 4"/>
          <p:cNvPicPr>
            <a:picLocks noChangeAspect="1"/>
          </p:cNvPicPr>
          <p:nvPr/>
        </p:nvPicPr>
        <p:blipFill>
          <a:blip r:embed="rId3"/>
          <a:stretch>
            <a:fillRect/>
          </a:stretch>
        </p:blipFill>
        <p:spPr>
          <a:xfrm>
            <a:off x="19284" y="2453458"/>
            <a:ext cx="6149107" cy="4119358"/>
          </a:xfrm>
          <a:prstGeom prst="rect">
            <a:avLst/>
          </a:prstGeom>
        </p:spPr>
      </p:pic>
      <p:pic>
        <p:nvPicPr>
          <p:cNvPr id="6" name="Picture 5"/>
          <p:cNvPicPr>
            <a:picLocks noChangeAspect="1"/>
          </p:cNvPicPr>
          <p:nvPr/>
        </p:nvPicPr>
        <p:blipFill>
          <a:blip r:embed="rId4"/>
          <a:stretch>
            <a:fillRect/>
          </a:stretch>
        </p:blipFill>
        <p:spPr>
          <a:xfrm>
            <a:off x="6754407" y="51728"/>
            <a:ext cx="5275478" cy="6806272"/>
          </a:xfrm>
          <a:prstGeom prst="rect">
            <a:avLst/>
          </a:prstGeom>
        </p:spPr>
      </p:pic>
    </p:spTree>
    <p:extLst>
      <p:ext uri="{BB962C8B-B14F-4D97-AF65-F5344CB8AC3E}">
        <p14:creationId xmlns:p14="http://schemas.microsoft.com/office/powerpoint/2010/main" val="883966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941" y="82949"/>
            <a:ext cx="7221648" cy="6550511"/>
          </a:xfrm>
          <a:prstGeom prst="rect">
            <a:avLst/>
          </a:prstGeom>
        </p:spPr>
      </p:pic>
      <p:pic>
        <p:nvPicPr>
          <p:cNvPr id="5" name="Picture 4"/>
          <p:cNvPicPr>
            <a:picLocks noChangeAspect="1"/>
          </p:cNvPicPr>
          <p:nvPr/>
        </p:nvPicPr>
        <p:blipFill>
          <a:blip r:embed="rId3"/>
          <a:stretch>
            <a:fillRect/>
          </a:stretch>
        </p:blipFill>
        <p:spPr>
          <a:xfrm>
            <a:off x="41364" y="2645080"/>
            <a:ext cx="4768216" cy="986339"/>
          </a:xfrm>
          <a:prstGeom prst="rect">
            <a:avLst/>
          </a:prstGeom>
        </p:spPr>
      </p:pic>
      <p:pic>
        <p:nvPicPr>
          <p:cNvPr id="7" name="Picture 6"/>
          <p:cNvPicPr>
            <a:picLocks noChangeAspect="1"/>
          </p:cNvPicPr>
          <p:nvPr/>
        </p:nvPicPr>
        <p:blipFill>
          <a:blip r:embed="rId4"/>
          <a:stretch>
            <a:fillRect/>
          </a:stretch>
        </p:blipFill>
        <p:spPr>
          <a:xfrm>
            <a:off x="62044" y="82949"/>
            <a:ext cx="4768217" cy="2562131"/>
          </a:xfrm>
          <a:prstGeom prst="rect">
            <a:avLst/>
          </a:prstGeom>
        </p:spPr>
      </p:pic>
    </p:spTree>
    <p:extLst>
      <p:ext uri="{BB962C8B-B14F-4D97-AF65-F5344CB8AC3E}">
        <p14:creationId xmlns:p14="http://schemas.microsoft.com/office/powerpoint/2010/main" val="3449874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6654297" cy="1796797"/>
          </a:xfrm>
          <a:prstGeom prst="rect">
            <a:avLst/>
          </a:prstGeom>
        </p:spPr>
      </p:pic>
      <p:pic>
        <p:nvPicPr>
          <p:cNvPr id="6" name="Picture 5"/>
          <p:cNvPicPr>
            <a:picLocks noChangeAspect="1"/>
          </p:cNvPicPr>
          <p:nvPr/>
        </p:nvPicPr>
        <p:blipFill>
          <a:blip r:embed="rId3"/>
          <a:stretch>
            <a:fillRect/>
          </a:stretch>
        </p:blipFill>
        <p:spPr>
          <a:xfrm>
            <a:off x="5730844" y="1265084"/>
            <a:ext cx="6461156" cy="5592916"/>
          </a:xfrm>
          <a:prstGeom prst="rect">
            <a:avLst/>
          </a:prstGeom>
        </p:spPr>
      </p:pic>
      <p:pic>
        <p:nvPicPr>
          <p:cNvPr id="7" name="Picture 6"/>
          <p:cNvPicPr>
            <a:picLocks noChangeAspect="1"/>
          </p:cNvPicPr>
          <p:nvPr/>
        </p:nvPicPr>
        <p:blipFill>
          <a:blip r:embed="rId4"/>
          <a:stretch>
            <a:fillRect/>
          </a:stretch>
        </p:blipFill>
        <p:spPr>
          <a:xfrm>
            <a:off x="0" y="1909432"/>
            <a:ext cx="5692346" cy="3613182"/>
          </a:xfrm>
          <a:prstGeom prst="rect">
            <a:avLst/>
          </a:prstGeom>
        </p:spPr>
      </p:pic>
    </p:spTree>
    <p:extLst>
      <p:ext uri="{BB962C8B-B14F-4D97-AF65-F5344CB8AC3E}">
        <p14:creationId xmlns:p14="http://schemas.microsoft.com/office/powerpoint/2010/main" val="1612333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6627137" cy="1784523"/>
          </a:xfrm>
          <a:prstGeom prst="rect">
            <a:avLst/>
          </a:prstGeom>
        </p:spPr>
      </p:pic>
      <p:pic>
        <p:nvPicPr>
          <p:cNvPr id="5" name="Picture 4"/>
          <p:cNvPicPr>
            <a:picLocks noChangeAspect="1"/>
          </p:cNvPicPr>
          <p:nvPr/>
        </p:nvPicPr>
        <p:blipFill>
          <a:blip r:embed="rId3"/>
          <a:stretch>
            <a:fillRect/>
          </a:stretch>
        </p:blipFill>
        <p:spPr>
          <a:xfrm>
            <a:off x="0" y="1782948"/>
            <a:ext cx="5187931" cy="5011471"/>
          </a:xfrm>
          <a:prstGeom prst="rect">
            <a:avLst/>
          </a:prstGeom>
        </p:spPr>
      </p:pic>
      <p:pic>
        <p:nvPicPr>
          <p:cNvPr id="7" name="Picture 6"/>
          <p:cNvPicPr>
            <a:picLocks noChangeAspect="1"/>
          </p:cNvPicPr>
          <p:nvPr/>
        </p:nvPicPr>
        <p:blipFill>
          <a:blip r:embed="rId4"/>
          <a:stretch>
            <a:fillRect/>
          </a:stretch>
        </p:blipFill>
        <p:spPr>
          <a:xfrm>
            <a:off x="5658417" y="1784523"/>
            <a:ext cx="6089964" cy="5022651"/>
          </a:xfrm>
          <a:prstGeom prst="rect">
            <a:avLst/>
          </a:prstGeom>
        </p:spPr>
      </p:pic>
    </p:spTree>
    <p:extLst>
      <p:ext uri="{BB962C8B-B14F-4D97-AF65-F5344CB8AC3E}">
        <p14:creationId xmlns:p14="http://schemas.microsoft.com/office/powerpoint/2010/main" val="1780989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1"/>
            <a:ext cx="7215612" cy="1926944"/>
          </a:xfrm>
          <a:prstGeom prst="rect">
            <a:avLst/>
          </a:prstGeom>
        </p:spPr>
      </p:pic>
      <p:pic>
        <p:nvPicPr>
          <p:cNvPr id="5" name="Picture 4"/>
          <p:cNvPicPr>
            <a:picLocks noChangeAspect="1"/>
          </p:cNvPicPr>
          <p:nvPr/>
        </p:nvPicPr>
        <p:blipFill>
          <a:blip r:embed="rId3"/>
          <a:stretch>
            <a:fillRect/>
          </a:stretch>
        </p:blipFill>
        <p:spPr>
          <a:xfrm>
            <a:off x="1" y="2272420"/>
            <a:ext cx="5108497" cy="4585580"/>
          </a:xfrm>
          <a:prstGeom prst="rect">
            <a:avLst/>
          </a:prstGeom>
        </p:spPr>
      </p:pic>
      <p:pic>
        <p:nvPicPr>
          <p:cNvPr id="6" name="Picture 5"/>
          <p:cNvPicPr>
            <a:picLocks noChangeAspect="1"/>
          </p:cNvPicPr>
          <p:nvPr/>
        </p:nvPicPr>
        <p:blipFill>
          <a:blip r:embed="rId4"/>
          <a:stretch>
            <a:fillRect/>
          </a:stretch>
        </p:blipFill>
        <p:spPr>
          <a:xfrm>
            <a:off x="5658416" y="1863742"/>
            <a:ext cx="6071857" cy="4994258"/>
          </a:xfrm>
          <a:prstGeom prst="rect">
            <a:avLst/>
          </a:prstGeom>
        </p:spPr>
      </p:pic>
    </p:spTree>
    <p:extLst>
      <p:ext uri="{BB962C8B-B14F-4D97-AF65-F5344CB8AC3E}">
        <p14:creationId xmlns:p14="http://schemas.microsoft.com/office/powerpoint/2010/main" val="1973200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61596" y="0"/>
            <a:ext cx="8472101" cy="6858000"/>
          </a:xfrm>
          <a:prstGeom prst="rect">
            <a:avLst/>
          </a:prstGeom>
        </p:spPr>
      </p:pic>
    </p:spTree>
    <p:extLst>
      <p:ext uri="{BB962C8B-B14F-4D97-AF65-F5344CB8AC3E}">
        <p14:creationId xmlns:p14="http://schemas.microsoft.com/office/powerpoint/2010/main" val="465395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590" y="796706"/>
            <a:ext cx="11931410" cy="4956124"/>
          </a:xfrm>
        </p:spPr>
      </p:pic>
      <p:sp>
        <p:nvSpPr>
          <p:cNvPr id="4" name="Rectangle 3"/>
          <p:cNvSpPr/>
          <p:nvPr/>
        </p:nvSpPr>
        <p:spPr>
          <a:xfrm>
            <a:off x="530605" y="265743"/>
            <a:ext cx="5106398" cy="523220"/>
          </a:xfrm>
          <a:prstGeom prst="rect">
            <a:avLst/>
          </a:prstGeom>
        </p:spPr>
        <p:txBody>
          <a:bodyPr wrap="none">
            <a:spAutoFit/>
          </a:bodyPr>
          <a:lstStyle/>
          <a:p>
            <a:r>
              <a:rPr lang="uk-UA" sz="2800" dirty="0"/>
              <a:t>Версії (релізи, </a:t>
            </a:r>
            <a:r>
              <a:rPr lang="en-US" sz="2800" dirty="0"/>
              <a:t>release) </a:t>
            </a:r>
            <a:r>
              <a:rPr lang="en-US" sz="2800" dirty="0" err="1"/>
              <a:t>RouterOS</a:t>
            </a:r>
            <a:r>
              <a:rPr lang="uk-UA" sz="2800" dirty="0"/>
              <a:t> </a:t>
            </a:r>
          </a:p>
        </p:txBody>
      </p:sp>
    </p:spTree>
    <p:extLst>
      <p:ext uri="{BB962C8B-B14F-4D97-AF65-F5344CB8AC3E}">
        <p14:creationId xmlns:p14="http://schemas.microsoft.com/office/powerpoint/2010/main" val="257791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dirty="0"/>
              <a:t>RouterOS підтримує </a:t>
            </a:r>
            <a:r>
              <a:rPr lang="uk-UA" sz="2000" u="sng" dirty="0"/>
              <a:t>безліч сервісів та протоколів</a:t>
            </a:r>
            <a:r>
              <a:rPr lang="uk-UA" sz="2000" dirty="0"/>
              <a:t>, які можуть бути використані середніми або великими провайдерами, таких як OSPF, BGP, VPLS/MPLS. RouterOS – досить гнучка система, і дуже добре підтримується Mikrotik, як у рамках форуму та надання різних Wiki-матеріалів, так і спеціалізованих прикладів конфігурацій.</a:t>
            </a:r>
          </a:p>
          <a:p>
            <a:pPr marL="0" indent="0">
              <a:buNone/>
            </a:pPr>
            <a:endParaRPr lang="uk-UA" sz="2000" dirty="0"/>
          </a:p>
          <a:p>
            <a:pPr marL="0" indent="0">
              <a:buNone/>
            </a:pPr>
            <a:endParaRPr lang="uk-UA" sz="2000" dirty="0"/>
          </a:p>
          <a:p>
            <a:pPr marL="0" indent="0">
              <a:buNone/>
            </a:pPr>
            <a:r>
              <a:rPr lang="uk-UA" sz="2000" dirty="0"/>
              <a:t>RouterOS надає системному адміністратору </a:t>
            </a:r>
            <a:r>
              <a:rPr lang="uk-UA" sz="2000" u="sng" dirty="0"/>
              <a:t>графічний інтерфейс (WinBox)</a:t>
            </a:r>
            <a:r>
              <a:rPr lang="uk-UA" sz="2000" dirty="0"/>
              <a:t> для наочного та швидкого налаштування фаєрволу, маршрутизації та управління QoS. У тому числі, в інтерфейсі WinBox практично повністю реалізована функціональність Linux-утиліт iptables, iproute2, управління трафіком та QoS на основі алгоритму HTB.</a:t>
            </a:r>
          </a:p>
          <a:p>
            <a:pPr marL="0" indent="0">
              <a:buNone/>
            </a:pPr>
            <a:endParaRPr lang="uk-UA" sz="2000" dirty="0"/>
          </a:p>
        </p:txBody>
      </p:sp>
    </p:spTree>
    <p:extLst>
      <p:ext uri="{BB962C8B-B14F-4D97-AF65-F5344CB8AC3E}">
        <p14:creationId xmlns:p14="http://schemas.microsoft.com/office/powerpoint/2010/main" val="652610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749" y="108642"/>
            <a:ext cx="12065251" cy="6749358"/>
          </a:xfrm>
        </p:spPr>
        <p:txBody>
          <a:bodyPr>
            <a:normAutofit/>
          </a:bodyPr>
          <a:lstStyle/>
          <a:p>
            <a:pPr marL="0" indent="0" algn="ctr">
              <a:buNone/>
            </a:pPr>
            <a:r>
              <a:rPr lang="uk-UA" b="1" dirty="0"/>
              <a:t>Робота з </a:t>
            </a:r>
            <a:r>
              <a:rPr lang="en-US" b="1" dirty="0" err="1"/>
              <a:t>RouterOS</a:t>
            </a:r>
            <a:r>
              <a:rPr lang="en-US" b="1" dirty="0"/>
              <a:t> </a:t>
            </a:r>
            <a:r>
              <a:rPr lang="uk-UA" b="1" dirty="0"/>
              <a:t>в консолі</a:t>
            </a:r>
          </a:p>
          <a:p>
            <a:pPr marL="0" indent="0">
              <a:buNone/>
            </a:pPr>
            <a:endParaRPr lang="uk-UA" sz="2000" b="1" dirty="0"/>
          </a:p>
          <a:p>
            <a:pPr marL="0" indent="0">
              <a:buNone/>
            </a:pPr>
            <a:r>
              <a:rPr lang="uk-UA" sz="2000" dirty="0"/>
              <a:t>Консоль використовується для доступу до функцій конфігурації та керування маршрутизатором MikroTik за допомогою текстових терміналів, віддалено за допомогою послідовного порту, telnet, SSH або екрана консолі в Winbox, або безпосередньо за допомогою монітора та клавіатури.</a:t>
            </a: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uk-UA" sz="2000" dirty="0"/>
              <a:t>Консоль також використовується для написання скриптів</a:t>
            </a:r>
            <a:endParaRPr lang="uk-UA" sz="2000" b="1" dirty="0"/>
          </a:p>
        </p:txBody>
      </p:sp>
      <p:pic>
        <p:nvPicPr>
          <p:cNvPr id="2" name="Picture 1"/>
          <p:cNvPicPr>
            <a:picLocks noChangeAspect="1"/>
          </p:cNvPicPr>
          <p:nvPr/>
        </p:nvPicPr>
        <p:blipFill>
          <a:blip r:embed="rId2"/>
          <a:stretch>
            <a:fillRect/>
          </a:stretch>
        </p:blipFill>
        <p:spPr>
          <a:xfrm>
            <a:off x="182482" y="2147982"/>
            <a:ext cx="5976892" cy="2670678"/>
          </a:xfrm>
          <a:prstGeom prst="rect">
            <a:avLst/>
          </a:prstGeom>
        </p:spPr>
      </p:pic>
      <p:pic>
        <p:nvPicPr>
          <p:cNvPr id="4" name="Picture 3"/>
          <p:cNvPicPr>
            <a:picLocks noChangeAspect="1"/>
          </p:cNvPicPr>
          <p:nvPr/>
        </p:nvPicPr>
        <p:blipFill>
          <a:blip r:embed="rId3"/>
          <a:stretch>
            <a:fillRect/>
          </a:stretch>
        </p:blipFill>
        <p:spPr>
          <a:xfrm>
            <a:off x="6735779" y="1964697"/>
            <a:ext cx="5245020" cy="4705812"/>
          </a:xfrm>
          <a:prstGeom prst="rect">
            <a:avLst/>
          </a:prstGeom>
        </p:spPr>
      </p:pic>
    </p:spTree>
    <p:extLst>
      <p:ext uri="{BB962C8B-B14F-4D97-AF65-F5344CB8AC3E}">
        <p14:creationId xmlns:p14="http://schemas.microsoft.com/office/powerpoint/2010/main" val="4246544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95" y="144855"/>
            <a:ext cx="11968681" cy="6292158"/>
          </a:xfrm>
        </p:spPr>
        <p:txBody>
          <a:bodyPr>
            <a:normAutofit/>
          </a:bodyPr>
          <a:lstStyle/>
          <a:p>
            <a:pPr marL="0" indent="0" algn="ctr">
              <a:buNone/>
            </a:pPr>
            <a:r>
              <a:rPr lang="uk-UA" sz="2000" b="1" dirty="0"/>
              <a:t>Ієрархія </a:t>
            </a:r>
            <a:endParaRPr lang="en-US" sz="2000" b="1" dirty="0"/>
          </a:p>
          <a:p>
            <a:pPr marL="0" indent="0">
              <a:buNone/>
            </a:pPr>
            <a:endParaRPr lang="en-US" sz="2000" dirty="0"/>
          </a:p>
          <a:p>
            <a:pPr marL="0" indent="0">
              <a:buNone/>
            </a:pPr>
            <a:r>
              <a:rPr lang="uk-UA" sz="2000" dirty="0"/>
              <a:t>Консоль дозволяє налаштувати параметри маршрутизатора за допомогою текстових команд. Оскільки доступних команд багато, вони розділені на групи, організовані у вигляді ієрархічних рівнів меню. Назва рівня меню відображає інформацію про конфігурацію, доступну у відповідному розділі, напр</a:t>
            </a:r>
            <a:r>
              <a:rPr lang="en-US" sz="2000" dirty="0"/>
              <a:t> </a:t>
            </a:r>
            <a:r>
              <a:rPr lang="en-US" sz="2000" b="1" dirty="0"/>
              <a:t>/</a:t>
            </a:r>
            <a:r>
              <a:rPr lang="en-US" sz="2000" b="1" dirty="0" err="1"/>
              <a:t>ip</a:t>
            </a:r>
            <a:r>
              <a:rPr lang="en-US" sz="2000" b="1" dirty="0"/>
              <a:t> hotspot</a:t>
            </a:r>
            <a:r>
              <a:rPr lang="en-US" sz="2000" dirty="0"/>
              <a:t>.</a:t>
            </a:r>
          </a:p>
          <a:p>
            <a:pPr marL="0" indent="0">
              <a:buNone/>
            </a:pPr>
            <a:r>
              <a:rPr lang="uk-UA" sz="2000" dirty="0"/>
              <a:t>Наприклад, ви можете задати команду </a:t>
            </a:r>
            <a:r>
              <a:rPr lang="uk-UA" sz="2000" b="1" dirty="0"/>
              <a:t>/ip route print</a:t>
            </a:r>
            <a:r>
              <a:rPr lang="uk-UA" sz="2000" dirty="0"/>
              <a:t>:</a:t>
            </a:r>
          </a:p>
        </p:txBody>
      </p:sp>
      <p:pic>
        <p:nvPicPr>
          <p:cNvPr id="2" name="Picture 1"/>
          <p:cNvPicPr>
            <a:picLocks noChangeAspect="1"/>
          </p:cNvPicPr>
          <p:nvPr/>
        </p:nvPicPr>
        <p:blipFill>
          <a:blip r:embed="rId2"/>
          <a:stretch>
            <a:fillRect/>
          </a:stretch>
        </p:blipFill>
        <p:spPr>
          <a:xfrm>
            <a:off x="117695" y="2462024"/>
            <a:ext cx="7828364" cy="3830135"/>
          </a:xfrm>
          <a:prstGeom prst="rect">
            <a:avLst/>
          </a:prstGeom>
        </p:spPr>
      </p:pic>
    </p:spTree>
    <p:extLst>
      <p:ext uri="{BB962C8B-B14F-4D97-AF65-F5344CB8AC3E}">
        <p14:creationId xmlns:p14="http://schemas.microsoft.com/office/powerpoint/2010/main" val="4050628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dirty="0"/>
              <a:t>Замість того, щоб вводити </a:t>
            </a:r>
            <a:r>
              <a:rPr lang="en-US" sz="2000" dirty="0"/>
              <a:t>/</a:t>
            </a:r>
            <a:r>
              <a:rPr lang="en-US" sz="2000" b="1" dirty="0" err="1"/>
              <a:t>ip</a:t>
            </a:r>
            <a:r>
              <a:rPr lang="en-US" sz="2000" b="1" dirty="0"/>
              <a:t> route </a:t>
            </a:r>
            <a:r>
              <a:rPr lang="uk-UA" sz="2000" dirty="0"/>
              <a:t>перед кожною командою, шлях можна ввести лише один раз, щоб перейти до цієї конкретної гілки ієрархії меню. Таким чином, наведений вище приклад також можна виконати так:</a:t>
            </a:r>
          </a:p>
        </p:txBody>
      </p:sp>
      <p:pic>
        <p:nvPicPr>
          <p:cNvPr id="2" name="Picture 1"/>
          <p:cNvPicPr>
            <a:picLocks noChangeAspect="1"/>
          </p:cNvPicPr>
          <p:nvPr/>
        </p:nvPicPr>
        <p:blipFill>
          <a:blip r:embed="rId2"/>
          <a:stretch>
            <a:fillRect/>
          </a:stretch>
        </p:blipFill>
        <p:spPr>
          <a:xfrm>
            <a:off x="398351" y="1153139"/>
            <a:ext cx="5902861" cy="3241346"/>
          </a:xfrm>
          <a:prstGeom prst="rect">
            <a:avLst/>
          </a:prstGeom>
        </p:spPr>
      </p:pic>
      <p:sp>
        <p:nvSpPr>
          <p:cNvPr id="4" name="Rectangle 3"/>
          <p:cNvSpPr/>
          <p:nvPr/>
        </p:nvSpPr>
        <p:spPr>
          <a:xfrm>
            <a:off x="398350" y="4416064"/>
            <a:ext cx="11452635" cy="707886"/>
          </a:xfrm>
          <a:prstGeom prst="rect">
            <a:avLst/>
          </a:prstGeom>
        </p:spPr>
        <p:txBody>
          <a:bodyPr wrap="square">
            <a:spAutoFit/>
          </a:bodyPr>
          <a:lstStyle/>
          <a:p>
            <a:r>
              <a:rPr lang="uk-UA" sz="2000" dirty="0"/>
              <a:t>Зверніть увагу, що підказка змінюється, щоб відобразити, де ви зараз знаходитесь в ієрархії меню. Щоб знову перейти на верхній рівень, введіть "</a:t>
            </a:r>
            <a:r>
              <a:rPr lang="uk-UA" sz="2000" b="1" dirty="0"/>
              <a:t>/</a:t>
            </a:r>
            <a:r>
              <a:rPr lang="uk-UA" sz="2000" dirty="0"/>
              <a:t>"</a:t>
            </a:r>
          </a:p>
        </p:txBody>
      </p:sp>
      <p:pic>
        <p:nvPicPr>
          <p:cNvPr id="5" name="Picture 4"/>
          <p:cNvPicPr>
            <a:picLocks noChangeAspect="1"/>
          </p:cNvPicPr>
          <p:nvPr/>
        </p:nvPicPr>
        <p:blipFill>
          <a:blip r:embed="rId3"/>
          <a:stretch>
            <a:fillRect/>
          </a:stretch>
        </p:blipFill>
        <p:spPr>
          <a:xfrm>
            <a:off x="398349" y="5123950"/>
            <a:ext cx="4832265" cy="1557507"/>
          </a:xfrm>
          <a:prstGeom prst="rect">
            <a:avLst/>
          </a:prstGeom>
        </p:spPr>
      </p:pic>
    </p:spTree>
    <p:extLst>
      <p:ext uri="{BB962C8B-B14F-4D97-AF65-F5344CB8AC3E}">
        <p14:creationId xmlns:p14="http://schemas.microsoft.com/office/powerpoint/2010/main" val="3734436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dirty="0"/>
              <a:t>Щоб перейти на один командний рівень вгору, введіть «</a:t>
            </a:r>
            <a:r>
              <a:rPr lang="uk-UA" sz="2000" b="1" dirty="0"/>
              <a:t>..</a:t>
            </a:r>
            <a:r>
              <a:rPr lang="uk-UA" sz="2000" dirty="0"/>
              <a:t>»</a:t>
            </a:r>
          </a:p>
          <a:p>
            <a:pPr marL="0" indent="0">
              <a:buNone/>
            </a:pPr>
            <a:endParaRPr lang="uk-UA" sz="2000" dirty="0"/>
          </a:p>
          <a:p>
            <a:pPr marL="0" indent="0">
              <a:buNone/>
            </a:pPr>
            <a:endParaRPr lang="uk-UA" sz="2000" dirty="0"/>
          </a:p>
          <a:p>
            <a:pPr marL="0" indent="0">
              <a:buNone/>
            </a:pPr>
            <a:endParaRPr lang="uk-UA" sz="2000" dirty="0"/>
          </a:p>
          <a:p>
            <a:pPr marL="0" indent="0">
              <a:buNone/>
            </a:pPr>
            <a:r>
              <a:rPr lang="uk-UA" sz="2000" dirty="0"/>
              <a:t>Ви також можете використовувати </a:t>
            </a:r>
            <a:r>
              <a:rPr lang="uk-UA" sz="2000" b="1" dirty="0"/>
              <a:t>/</a:t>
            </a:r>
            <a:r>
              <a:rPr lang="uk-UA" sz="2000" dirty="0"/>
              <a:t> і </a:t>
            </a:r>
            <a:r>
              <a:rPr lang="uk-UA" sz="2000" b="1" dirty="0"/>
              <a:t>..</a:t>
            </a:r>
            <a:r>
              <a:rPr lang="uk-UA" sz="2000" dirty="0"/>
              <a:t> для виконання команд з інших рівнів меню без зміни поточного рівня:</a:t>
            </a:r>
          </a:p>
        </p:txBody>
      </p:sp>
      <p:pic>
        <p:nvPicPr>
          <p:cNvPr id="2" name="Picture 1"/>
          <p:cNvPicPr>
            <a:picLocks noChangeAspect="1"/>
          </p:cNvPicPr>
          <p:nvPr/>
        </p:nvPicPr>
        <p:blipFill>
          <a:blip r:embed="rId2"/>
          <a:stretch>
            <a:fillRect/>
          </a:stretch>
        </p:blipFill>
        <p:spPr>
          <a:xfrm>
            <a:off x="398350" y="562164"/>
            <a:ext cx="3913043" cy="1167048"/>
          </a:xfrm>
          <a:prstGeom prst="rect">
            <a:avLst/>
          </a:prstGeom>
        </p:spPr>
      </p:pic>
      <p:pic>
        <p:nvPicPr>
          <p:cNvPr id="4" name="Picture 3"/>
          <p:cNvPicPr>
            <a:picLocks noChangeAspect="1"/>
          </p:cNvPicPr>
          <p:nvPr/>
        </p:nvPicPr>
        <p:blipFill>
          <a:blip r:embed="rId3"/>
          <a:stretch>
            <a:fillRect/>
          </a:stretch>
        </p:blipFill>
        <p:spPr>
          <a:xfrm>
            <a:off x="398349" y="2525492"/>
            <a:ext cx="7320883" cy="3820987"/>
          </a:xfrm>
          <a:prstGeom prst="rect">
            <a:avLst/>
          </a:prstGeom>
        </p:spPr>
      </p:pic>
    </p:spTree>
    <p:extLst>
      <p:ext uri="{BB962C8B-B14F-4D97-AF65-F5344CB8AC3E}">
        <p14:creationId xmlns:p14="http://schemas.microsoft.com/office/powerpoint/2010/main" val="3079129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977" y="253497"/>
            <a:ext cx="11525063" cy="6301212"/>
          </a:xfrm>
        </p:spPr>
        <p:txBody>
          <a:bodyPr>
            <a:normAutofit/>
          </a:bodyPr>
          <a:lstStyle/>
          <a:p>
            <a:pPr marL="0" indent="0">
              <a:buNone/>
            </a:pPr>
            <a:r>
              <a:rPr lang="uk-UA" sz="2000" dirty="0"/>
              <a:t>Для переміщення ієрархічною структурою у зворотному напрямку на один рівень необхідно вказати </a:t>
            </a:r>
            <a:r>
              <a:rPr lang="uk-UA" sz="2000" b="1" dirty="0"/>
              <a:t>..</a:t>
            </a:r>
          </a:p>
          <a:p>
            <a:pPr marL="0" indent="0">
              <a:buNone/>
            </a:pPr>
            <a:endParaRPr lang="uk-UA" sz="2000" b="1" dirty="0"/>
          </a:p>
          <a:p>
            <a:pPr marL="0" indent="0">
              <a:buNone/>
            </a:pPr>
            <a:endParaRPr lang="uk-UA" sz="2000" b="1" dirty="0"/>
          </a:p>
          <a:p>
            <a:pPr marL="0" indent="0">
              <a:buNone/>
            </a:pPr>
            <a:endParaRPr lang="uk-UA" sz="2000" b="1" dirty="0"/>
          </a:p>
          <a:p>
            <a:pPr marL="0" indent="0">
              <a:buNone/>
            </a:pPr>
            <a:endParaRPr lang="uk-UA" sz="2000" b="1" dirty="0"/>
          </a:p>
          <a:p>
            <a:pPr marL="0" indent="0">
              <a:buNone/>
            </a:pPr>
            <a:r>
              <a:rPr lang="uk-UA" sz="2000" dirty="0"/>
              <a:t>Для переміщення ієрархічною структурою у зворотному напрямку більш ніж на один рівень необхідно вказати блоки з двох точок (..) кілька разів. Між різними блоками повинні стояти знаки пропуску. Кількість блоків має відповідати кількості рівнів, на які необхідно зробити перехід назад.</a:t>
            </a:r>
          </a:p>
          <a:p>
            <a:pPr marL="0" indent="0">
              <a:buNone/>
            </a:pPr>
            <a:endParaRPr lang="uk-UA" sz="2000" b="1" dirty="0"/>
          </a:p>
        </p:txBody>
      </p:sp>
      <p:pic>
        <p:nvPicPr>
          <p:cNvPr id="4" name="Picture 3"/>
          <p:cNvPicPr>
            <a:picLocks noChangeAspect="1"/>
          </p:cNvPicPr>
          <p:nvPr/>
        </p:nvPicPr>
        <p:blipFill>
          <a:blip r:embed="rId2"/>
          <a:stretch>
            <a:fillRect/>
          </a:stretch>
        </p:blipFill>
        <p:spPr>
          <a:xfrm>
            <a:off x="334977" y="754691"/>
            <a:ext cx="4667252" cy="1282339"/>
          </a:xfrm>
          <a:prstGeom prst="rect">
            <a:avLst/>
          </a:prstGeom>
        </p:spPr>
      </p:pic>
      <p:pic>
        <p:nvPicPr>
          <p:cNvPr id="5" name="Picture 4"/>
          <p:cNvPicPr>
            <a:picLocks noChangeAspect="1"/>
          </p:cNvPicPr>
          <p:nvPr/>
        </p:nvPicPr>
        <p:blipFill>
          <a:blip r:embed="rId3"/>
          <a:stretch>
            <a:fillRect/>
          </a:stretch>
        </p:blipFill>
        <p:spPr>
          <a:xfrm>
            <a:off x="334977" y="3237651"/>
            <a:ext cx="5085814" cy="981263"/>
          </a:xfrm>
          <a:prstGeom prst="rect">
            <a:avLst/>
          </a:prstGeom>
        </p:spPr>
      </p:pic>
    </p:spTree>
    <p:extLst>
      <p:ext uri="{BB962C8B-B14F-4D97-AF65-F5344CB8AC3E}">
        <p14:creationId xmlns:p14="http://schemas.microsoft.com/office/powerpoint/2010/main" val="3915950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960"/>
            <a:ext cx="12192000" cy="6854039"/>
          </a:xfrm>
        </p:spPr>
        <p:txBody>
          <a:bodyPr>
            <a:normAutofit/>
          </a:bodyPr>
          <a:lstStyle/>
          <a:p>
            <a:pPr marL="0" indent="0">
              <a:buNone/>
            </a:pPr>
            <a:r>
              <a:rPr lang="uk-UA" sz="1800" dirty="0"/>
              <a:t>Щоб дізнатись які команди можна ввести</a:t>
            </a:r>
            <a:r>
              <a:rPr lang="en-US" sz="1800" dirty="0"/>
              <a:t> </a:t>
            </a:r>
            <a:r>
              <a:rPr lang="uk-UA" sz="1800" dirty="0"/>
              <a:t>натисніть </a:t>
            </a:r>
            <a:r>
              <a:rPr lang="en-US" sz="1800" b="1" dirty="0"/>
              <a:t>F1</a:t>
            </a:r>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p:txBody>
      </p:sp>
      <p:pic>
        <p:nvPicPr>
          <p:cNvPr id="4" name="Picture 3"/>
          <p:cNvPicPr>
            <a:picLocks noChangeAspect="1"/>
          </p:cNvPicPr>
          <p:nvPr/>
        </p:nvPicPr>
        <p:blipFill>
          <a:blip r:embed="rId2"/>
          <a:stretch>
            <a:fillRect/>
          </a:stretch>
        </p:blipFill>
        <p:spPr>
          <a:xfrm>
            <a:off x="108639" y="409974"/>
            <a:ext cx="7374691" cy="3093717"/>
          </a:xfrm>
          <a:prstGeom prst="rect">
            <a:avLst/>
          </a:prstGeom>
        </p:spPr>
      </p:pic>
      <p:pic>
        <p:nvPicPr>
          <p:cNvPr id="5" name="Picture 4"/>
          <p:cNvPicPr>
            <a:picLocks noChangeAspect="1"/>
          </p:cNvPicPr>
          <p:nvPr/>
        </p:nvPicPr>
        <p:blipFill>
          <a:blip r:embed="rId3"/>
          <a:stretch>
            <a:fillRect/>
          </a:stretch>
        </p:blipFill>
        <p:spPr>
          <a:xfrm>
            <a:off x="6645243" y="3200165"/>
            <a:ext cx="5287043" cy="3657835"/>
          </a:xfrm>
          <a:prstGeom prst="rect">
            <a:avLst/>
          </a:prstGeom>
        </p:spPr>
      </p:pic>
      <p:sp>
        <p:nvSpPr>
          <p:cNvPr id="6" name="Rectangle 5"/>
          <p:cNvSpPr/>
          <p:nvPr/>
        </p:nvSpPr>
        <p:spPr>
          <a:xfrm>
            <a:off x="2147607" y="4448093"/>
            <a:ext cx="4237922" cy="923330"/>
          </a:xfrm>
          <a:prstGeom prst="rect">
            <a:avLst/>
          </a:prstGeom>
        </p:spPr>
        <p:txBody>
          <a:bodyPr wrap="square">
            <a:spAutoFit/>
          </a:bodyPr>
          <a:lstStyle/>
          <a:p>
            <a:r>
              <a:rPr lang="uk-UA" dirty="0"/>
              <a:t>Після другого натиснення </a:t>
            </a:r>
            <a:r>
              <a:rPr lang="en-US" b="1" dirty="0"/>
              <a:t>F1 </a:t>
            </a:r>
            <a:r>
              <a:rPr lang="uk-UA" dirty="0"/>
              <a:t>виведеться </a:t>
            </a:r>
          </a:p>
          <a:p>
            <a:r>
              <a:rPr lang="uk-UA" dirty="0"/>
              <a:t>справка по використанню інших комбінацій клавіш</a:t>
            </a:r>
          </a:p>
        </p:txBody>
      </p:sp>
    </p:spTree>
    <p:extLst>
      <p:ext uri="{BB962C8B-B14F-4D97-AF65-F5344CB8AC3E}">
        <p14:creationId xmlns:p14="http://schemas.microsoft.com/office/powerpoint/2010/main" val="1486797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43" y="172016"/>
            <a:ext cx="11760451" cy="6509441"/>
          </a:xfrm>
        </p:spPr>
        <p:txBody>
          <a:bodyPr>
            <a:normAutofit/>
          </a:bodyPr>
          <a:lstStyle/>
          <a:p>
            <a:pPr marL="0" indent="0" algn="ctr">
              <a:buNone/>
            </a:pPr>
            <a:r>
              <a:rPr lang="uk-UA" sz="2000" b="1" dirty="0"/>
              <a:t>Різниця між командними рядками RouterOSv6 та RouterOSv7 </a:t>
            </a:r>
          </a:p>
          <a:p>
            <a:pPr marL="0" indent="0">
              <a:buNone/>
            </a:pPr>
            <a:r>
              <a:rPr lang="uk-UA" sz="1800" dirty="0"/>
              <a:t>Командні рядки RouterOSv6 та RouterOSv7 ідентичні. Єдина різниця полягає у форматі запису шляху. У RouterOSv6 при вказівці шляху різні ієрархічні рівні поділяються пробілами, а RouterOSv7 – за допомогою слеша (/). Різниця стосується лише вказівки шляху. Самі команди записуються однаково обох версіях операційної системи. </a:t>
            </a:r>
          </a:p>
          <a:p>
            <a:pPr marL="0" indent="0">
              <a:buNone/>
            </a:pPr>
            <a:r>
              <a:rPr lang="uk-UA" sz="1800" dirty="0"/>
              <a:t>Приклад вказівки шляху та створення правила брандмауера RouterOSv6:</a:t>
            </a:r>
          </a:p>
          <a:p>
            <a:pPr marL="0" indent="0">
              <a:buNone/>
            </a:pPr>
            <a:endParaRPr lang="uk-UA" sz="1800" dirty="0"/>
          </a:p>
          <a:p>
            <a:pPr marL="0" indent="0">
              <a:buNone/>
            </a:pPr>
            <a:endParaRPr lang="uk-UA" sz="1800" dirty="0"/>
          </a:p>
          <a:p>
            <a:pPr marL="0" indent="0">
              <a:buNone/>
            </a:pPr>
            <a:endParaRPr lang="uk-UA" sz="1800" dirty="0"/>
          </a:p>
          <a:p>
            <a:pPr marL="0" indent="0">
              <a:buNone/>
            </a:pPr>
            <a:r>
              <a:rPr lang="uk-UA" sz="1800" dirty="0"/>
              <a:t>Приклад вказівки шляху та створення правила брандмауера RouterOSv7:</a:t>
            </a:r>
          </a:p>
          <a:p>
            <a:pPr marL="0" indent="0">
              <a:buNone/>
            </a:pPr>
            <a:endParaRPr lang="uk-UA" sz="1800" dirty="0"/>
          </a:p>
          <a:p>
            <a:pPr marL="0" indent="0">
              <a:buNone/>
            </a:pPr>
            <a:endParaRPr lang="uk-UA" sz="1800" dirty="0"/>
          </a:p>
          <a:p>
            <a:pPr marL="0" indent="0">
              <a:buNone/>
            </a:pPr>
            <a:endParaRPr lang="uk-UA" sz="1800" dirty="0"/>
          </a:p>
          <a:p>
            <a:pPr marL="0" indent="0">
              <a:buNone/>
            </a:pPr>
            <a:endParaRPr lang="uk-UA" sz="1800" dirty="0"/>
          </a:p>
          <a:p>
            <a:pPr marL="0" indent="0">
              <a:buNone/>
            </a:pPr>
            <a:endParaRPr lang="uk-UA" sz="1800" dirty="0"/>
          </a:p>
          <a:p>
            <a:pPr marL="0" indent="0">
              <a:buNone/>
            </a:pPr>
            <a:endParaRPr lang="uk-UA" sz="1800" dirty="0"/>
          </a:p>
        </p:txBody>
      </p:sp>
      <p:pic>
        <p:nvPicPr>
          <p:cNvPr id="4" name="Picture 3"/>
          <p:cNvPicPr>
            <a:picLocks noChangeAspect="1"/>
          </p:cNvPicPr>
          <p:nvPr/>
        </p:nvPicPr>
        <p:blipFill>
          <a:blip r:embed="rId2"/>
          <a:stretch>
            <a:fillRect/>
          </a:stretch>
        </p:blipFill>
        <p:spPr>
          <a:xfrm>
            <a:off x="244443" y="1789049"/>
            <a:ext cx="11587020" cy="820205"/>
          </a:xfrm>
          <a:prstGeom prst="rect">
            <a:avLst/>
          </a:prstGeom>
        </p:spPr>
      </p:pic>
      <p:pic>
        <p:nvPicPr>
          <p:cNvPr id="5" name="Picture 4"/>
          <p:cNvPicPr>
            <a:picLocks noChangeAspect="1"/>
          </p:cNvPicPr>
          <p:nvPr/>
        </p:nvPicPr>
        <p:blipFill>
          <a:blip r:embed="rId3"/>
          <a:stretch>
            <a:fillRect/>
          </a:stretch>
        </p:blipFill>
        <p:spPr>
          <a:xfrm>
            <a:off x="190125" y="3310502"/>
            <a:ext cx="11641338" cy="794319"/>
          </a:xfrm>
          <a:prstGeom prst="rect">
            <a:avLst/>
          </a:prstGeom>
        </p:spPr>
      </p:pic>
    </p:spTree>
    <p:extLst>
      <p:ext uri="{BB962C8B-B14F-4D97-AF65-F5344CB8AC3E}">
        <p14:creationId xmlns:p14="http://schemas.microsoft.com/office/powerpoint/2010/main" val="2440928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2016"/>
            <a:ext cx="12191999" cy="6328372"/>
          </a:xfrm>
        </p:spPr>
        <p:txBody>
          <a:bodyPr>
            <a:normAutofit/>
          </a:bodyPr>
          <a:lstStyle/>
          <a:p>
            <a:pPr marL="0" indent="0" algn="ctr">
              <a:buNone/>
            </a:pPr>
            <a:r>
              <a:rPr lang="uk-UA" sz="2000" b="1" dirty="0"/>
              <a:t>Назви та номери сутностей </a:t>
            </a:r>
          </a:p>
          <a:p>
            <a:pPr marL="0" indent="0">
              <a:buNone/>
            </a:pPr>
            <a:r>
              <a:rPr lang="uk-UA" sz="2000" dirty="0"/>
              <a:t>Багато рівнів команд працюють з масивами елементів: інтерфейси, маршрути, користувачі тощо. Такі масиви відображаються у схожих списках. Усі елементи в списку мають номер елемента, за яким слідують прапорці та значення параметрів. Щоб змінити властивості елемента, вам потрібно скористатися командою </a:t>
            </a:r>
            <a:r>
              <a:rPr lang="uk-UA" sz="2000" b="1" dirty="0"/>
              <a:t>set</a:t>
            </a:r>
            <a:r>
              <a:rPr lang="uk-UA" sz="2000" dirty="0"/>
              <a:t> і вказати назву або номер елемента.</a:t>
            </a:r>
          </a:p>
          <a:p>
            <a:pPr marL="0" indent="0">
              <a:buNone/>
            </a:pPr>
            <a:endParaRPr lang="uk-UA" sz="2000" dirty="0"/>
          </a:p>
          <a:p>
            <a:pPr marL="0" indent="0" algn="ctr">
              <a:buNone/>
            </a:pPr>
            <a:r>
              <a:rPr lang="uk-UA" sz="2000" b="1" dirty="0"/>
              <a:t>Назви предметів </a:t>
            </a:r>
          </a:p>
          <a:p>
            <a:pPr marL="0" indent="0">
              <a:buNone/>
            </a:pPr>
            <a:r>
              <a:rPr lang="uk-UA" sz="2000" dirty="0"/>
              <a:t>Деякі списки мають пункти з певними іменами, призначеними кожному з них. Прикладом є рівні </a:t>
            </a:r>
            <a:r>
              <a:rPr lang="en-US" sz="2000" dirty="0"/>
              <a:t> </a:t>
            </a:r>
            <a:r>
              <a:rPr lang="en-US" sz="2000" b="1" dirty="0"/>
              <a:t>interface</a:t>
            </a:r>
            <a:r>
              <a:rPr lang="uk-UA" sz="2000" dirty="0"/>
              <a:t> або </a:t>
            </a:r>
            <a:r>
              <a:rPr lang="en-US" sz="2000" b="1" dirty="0"/>
              <a:t>user</a:t>
            </a:r>
            <a:r>
              <a:rPr lang="uk-UA" sz="2000" dirty="0"/>
              <a:t>. Там ви можете використовувати назви елементів замість номерів елементів. </a:t>
            </a:r>
          </a:p>
          <a:p>
            <a:pPr marL="0" indent="0">
              <a:buNone/>
            </a:pPr>
            <a:r>
              <a:rPr lang="uk-UA" sz="2000" dirty="0"/>
              <a:t>Вам не потрібно використовувати команду </a:t>
            </a:r>
            <a:r>
              <a:rPr lang="uk-UA" sz="2000" b="1" dirty="0"/>
              <a:t>print</a:t>
            </a:r>
            <a:r>
              <a:rPr lang="uk-UA" sz="2000" dirty="0"/>
              <a:t>, перш ніж отримати доступ до елементів за їх іменами, які, на відміну від номерів, не призначаються консоллю внутрішньо, а є властивостями елементів. Таким чином, вони не зміняться самі по собі. Однак можливі всілякі незрозумілі ситуації, коли кілька користувачів одночасно змінюють конфігурацію маршрутизатора. Як правило, назви елементів є більш «стабільнішими», ніж цифри, а також більш інформативними, тому при написанні консольних скриптів слід віддавати перевагу їм, а не числам.</a:t>
            </a:r>
          </a:p>
        </p:txBody>
      </p:sp>
      <p:pic>
        <p:nvPicPr>
          <p:cNvPr id="2" name="Picture 1"/>
          <p:cNvPicPr>
            <a:picLocks noChangeAspect="1"/>
          </p:cNvPicPr>
          <p:nvPr/>
        </p:nvPicPr>
        <p:blipFill>
          <a:blip r:embed="rId2"/>
          <a:stretch>
            <a:fillRect/>
          </a:stretch>
        </p:blipFill>
        <p:spPr>
          <a:xfrm>
            <a:off x="2502669" y="4914615"/>
            <a:ext cx="4450392" cy="1849193"/>
          </a:xfrm>
          <a:prstGeom prst="rect">
            <a:avLst/>
          </a:prstGeom>
        </p:spPr>
      </p:pic>
    </p:spTree>
    <p:extLst>
      <p:ext uri="{BB962C8B-B14F-4D97-AF65-F5344CB8AC3E}">
        <p14:creationId xmlns:p14="http://schemas.microsoft.com/office/powerpoint/2010/main" val="2086437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657" y="208230"/>
            <a:ext cx="11697077" cy="6292158"/>
          </a:xfrm>
        </p:spPr>
        <p:txBody>
          <a:bodyPr>
            <a:normAutofit/>
          </a:bodyPr>
          <a:lstStyle/>
          <a:p>
            <a:pPr marL="0" indent="0" algn="ctr">
              <a:buNone/>
            </a:pPr>
            <a:r>
              <a:rPr lang="uk-UA" sz="2000" b="1" dirty="0"/>
              <a:t>Номери елементів</a:t>
            </a:r>
          </a:p>
          <a:p>
            <a:pPr marL="0" indent="0">
              <a:buNone/>
            </a:pPr>
            <a:r>
              <a:rPr lang="uk-UA" sz="2000" dirty="0"/>
              <a:t>Номери позицій виводяться командою </a:t>
            </a:r>
            <a:r>
              <a:rPr lang="en-US" sz="2000" dirty="0"/>
              <a:t>print</a:t>
            </a:r>
            <a:r>
              <a:rPr lang="uk-UA" sz="2000" dirty="0"/>
              <a:t> і не є постійними - можливо, що дві послідовні команди друку виведуть елементи по-різному. Але результати останніх команд </a:t>
            </a:r>
            <a:r>
              <a:rPr lang="en-US" sz="2000" dirty="0"/>
              <a:t>print</a:t>
            </a:r>
            <a:r>
              <a:rPr lang="uk-UA" sz="2000" dirty="0"/>
              <a:t> запам’ятовуються, і, таким чином, після призначення номери елементів можна використовувати навіть після операцій </a:t>
            </a:r>
            <a:r>
              <a:rPr lang="en-US" sz="2000" b="1" dirty="0"/>
              <a:t>add</a:t>
            </a:r>
            <a:r>
              <a:rPr lang="en-US" sz="2000" dirty="0"/>
              <a:t>, </a:t>
            </a:r>
            <a:r>
              <a:rPr lang="en-US" sz="2000" b="1" dirty="0"/>
              <a:t>remove</a:t>
            </a:r>
            <a:r>
              <a:rPr lang="en-US" sz="2000" dirty="0"/>
              <a:t> </a:t>
            </a:r>
            <a:r>
              <a:rPr lang="uk-UA" sz="2000" dirty="0"/>
              <a:t>і</a:t>
            </a:r>
            <a:r>
              <a:rPr lang="en-US" sz="2000" dirty="0"/>
              <a:t> </a:t>
            </a:r>
            <a:r>
              <a:rPr lang="en-US" sz="2000" b="1" dirty="0"/>
              <a:t>move</a:t>
            </a:r>
            <a:r>
              <a:rPr lang="uk-UA" sz="2000" dirty="0"/>
              <a:t>. </a:t>
            </a:r>
            <a:endParaRPr lang="en-US" sz="2000" dirty="0"/>
          </a:p>
          <a:p>
            <a:pPr marL="0" indent="0">
              <a:buNone/>
            </a:pPr>
            <a:r>
              <a:rPr lang="uk-UA" sz="2000" dirty="0"/>
              <a:t>Номери елементів призначаються для кожного сеансу, вони залишаться незмінними, поки ви не вийдете з консолі або доки не буде виконана наступна команда друку. </a:t>
            </a:r>
          </a:p>
        </p:txBody>
      </p:sp>
      <p:pic>
        <p:nvPicPr>
          <p:cNvPr id="2" name="Picture 1"/>
          <p:cNvPicPr>
            <a:picLocks noChangeAspect="1"/>
          </p:cNvPicPr>
          <p:nvPr/>
        </p:nvPicPr>
        <p:blipFill>
          <a:blip r:embed="rId2"/>
          <a:stretch>
            <a:fillRect/>
          </a:stretch>
        </p:blipFill>
        <p:spPr>
          <a:xfrm>
            <a:off x="6892516" y="2647195"/>
            <a:ext cx="4762500" cy="4133850"/>
          </a:xfrm>
          <a:prstGeom prst="rect">
            <a:avLst/>
          </a:prstGeom>
        </p:spPr>
      </p:pic>
      <p:sp>
        <p:nvSpPr>
          <p:cNvPr id="4" name="Rectangle 3"/>
          <p:cNvSpPr/>
          <p:nvPr/>
        </p:nvSpPr>
        <p:spPr>
          <a:xfrm>
            <a:off x="280657" y="2775476"/>
            <a:ext cx="6096000" cy="2308324"/>
          </a:xfrm>
          <a:prstGeom prst="rect">
            <a:avLst/>
          </a:prstGeom>
        </p:spPr>
        <p:txBody>
          <a:bodyPr>
            <a:spAutoFit/>
          </a:bodyPr>
          <a:lstStyle/>
          <a:p>
            <a:r>
              <a:rPr lang="uk-UA" dirty="0"/>
              <a:t>Крім того, номери призначаються окремо для кожного елемента списку, тому </a:t>
            </a:r>
            <a:r>
              <a:rPr lang="en-US" b="1" dirty="0" err="1"/>
              <a:t>ip</a:t>
            </a:r>
            <a:r>
              <a:rPr lang="en-US" b="1" dirty="0"/>
              <a:t> address print</a:t>
            </a:r>
            <a:r>
              <a:rPr lang="uk-UA" b="1" dirty="0"/>
              <a:t> </a:t>
            </a:r>
            <a:r>
              <a:rPr lang="uk-UA" dirty="0"/>
              <a:t>не змінить нумерацію списку інтерфейсів. Починаючи з версії 3, можна використовувати номери позицій без виконання команди друку. Номери будуть призначені так само, як якщо б була виконана команда </a:t>
            </a:r>
            <a:r>
              <a:rPr lang="en-US" dirty="0"/>
              <a:t>print</a:t>
            </a:r>
            <a:r>
              <a:rPr lang="uk-UA" dirty="0"/>
              <a:t>. Майже скрізь, де можна написати номер предмета, можна також написати список цих номерів.</a:t>
            </a:r>
          </a:p>
        </p:txBody>
      </p:sp>
    </p:spTree>
    <p:extLst>
      <p:ext uri="{BB962C8B-B14F-4D97-AF65-F5344CB8AC3E}">
        <p14:creationId xmlns:p14="http://schemas.microsoft.com/office/powerpoint/2010/main" val="1360180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00" y="0"/>
            <a:ext cx="11869095" cy="6527548"/>
          </a:xfrm>
        </p:spPr>
        <p:txBody>
          <a:bodyPr>
            <a:normAutofit/>
          </a:bodyPr>
          <a:lstStyle/>
          <a:p>
            <a:pPr marL="0" indent="0" algn="ctr">
              <a:buNone/>
            </a:pPr>
            <a:r>
              <a:rPr lang="uk-UA" sz="2000" b="1" dirty="0"/>
              <a:t>Автодоповнення</a:t>
            </a:r>
          </a:p>
          <a:p>
            <a:pPr marL="0" indent="0">
              <a:buNone/>
            </a:pPr>
            <a:r>
              <a:rPr lang="uk-UA" sz="2000" dirty="0"/>
              <a:t>У консолі є дві функції, які допомагають вводити команди набагато швидше та простіше: завершення клавіші [Tab] та скорочення назв команд. Завершення працюють так само, як і оболонка bash в UNIX. Якщо натиснути клавішу [Tab] після частини слова, консоль намагається знайти команду в поточному контексті, що починається з цього слова. Якщо є лише одна відповідність, вона автоматично додається, а потім пробіл:</a:t>
            </a:r>
          </a:p>
          <a:p>
            <a:pPr marL="0" indent="0">
              <a:buNone/>
            </a:pPr>
            <a:r>
              <a:rPr lang="en-US" sz="2000" i="1" dirty="0"/>
              <a:t>/</a:t>
            </a:r>
            <a:r>
              <a:rPr lang="en-US" sz="2000" i="1" dirty="0" err="1"/>
              <a:t>inte</a:t>
            </a:r>
            <a:r>
              <a:rPr lang="en-US" sz="2000" b="1" dirty="0"/>
              <a:t>[Tab]_</a:t>
            </a:r>
            <a:r>
              <a:rPr lang="en-US" sz="2000" dirty="0"/>
              <a:t> </a:t>
            </a:r>
            <a:r>
              <a:rPr lang="uk-UA" sz="2000" dirty="0"/>
              <a:t>  перетворюється в </a:t>
            </a:r>
            <a:r>
              <a:rPr lang="en-US" sz="2000" dirty="0"/>
              <a:t> </a:t>
            </a:r>
            <a:r>
              <a:rPr lang="en-US" sz="2000" b="1" dirty="0"/>
              <a:t>/interface _</a:t>
            </a:r>
            <a:endParaRPr lang="uk-UA" sz="2000" b="1" dirty="0"/>
          </a:p>
          <a:p>
            <a:pPr marL="0" indent="0">
              <a:buNone/>
            </a:pPr>
            <a:endParaRPr lang="uk-UA" sz="2000" b="1" dirty="0"/>
          </a:p>
          <a:p>
            <a:pPr marL="0" indent="0">
              <a:buNone/>
            </a:pPr>
            <a:r>
              <a:rPr lang="uk-UA" sz="2000" dirty="0"/>
              <a:t>Якщо є більше одного збігу, але всі вони мають спільний початок, який довший за те, що ви ввели, тоді слово доповнюється до цієї спільної частини, і пробіл не додається:</a:t>
            </a:r>
          </a:p>
          <a:p>
            <a:pPr marL="0" indent="0">
              <a:buNone/>
            </a:pPr>
            <a:endParaRPr lang="uk-UA" sz="2000" dirty="0"/>
          </a:p>
          <a:p>
            <a:pPr marL="0" indent="0">
              <a:buNone/>
            </a:pPr>
            <a:r>
              <a:rPr lang="en-US" sz="2000" i="1" dirty="0"/>
              <a:t>/interface set e</a:t>
            </a:r>
            <a:r>
              <a:rPr lang="en-US" sz="2000" b="1" dirty="0"/>
              <a:t>[Tab]_</a:t>
            </a:r>
            <a:r>
              <a:rPr lang="en-US" sz="2000" dirty="0"/>
              <a:t> </a:t>
            </a:r>
            <a:r>
              <a:rPr lang="uk-UA" sz="2000" dirty="0"/>
              <a:t>  перетворюється в   </a:t>
            </a:r>
            <a:r>
              <a:rPr lang="en-US" sz="2000" dirty="0"/>
              <a:t> </a:t>
            </a:r>
            <a:r>
              <a:rPr lang="en-US" sz="2000" b="1" dirty="0"/>
              <a:t>/interface set ether_</a:t>
            </a:r>
            <a:endParaRPr lang="en-US" sz="2000" dirty="0"/>
          </a:p>
          <a:p>
            <a:pPr marL="0" indent="0">
              <a:buNone/>
            </a:pPr>
            <a:endParaRPr lang="en-US" sz="2000" dirty="0"/>
          </a:p>
          <a:p>
            <a:pPr marL="0" indent="0">
              <a:buNone/>
            </a:pPr>
            <a:r>
              <a:rPr lang="uk-UA" sz="2000" dirty="0"/>
              <a:t>Якщо ви ввели лише загальну частину, одноразове натискання клавіші табуляції не має ефекту. Однак при другому натисканні на нього відображаються всі можливі доробки в компактному вигляді:</a:t>
            </a:r>
          </a:p>
        </p:txBody>
      </p:sp>
      <p:pic>
        <p:nvPicPr>
          <p:cNvPr id="2" name="Picture 1"/>
          <p:cNvPicPr>
            <a:picLocks noChangeAspect="1"/>
          </p:cNvPicPr>
          <p:nvPr/>
        </p:nvPicPr>
        <p:blipFill>
          <a:blip r:embed="rId2"/>
          <a:stretch>
            <a:fillRect/>
          </a:stretch>
        </p:blipFill>
        <p:spPr>
          <a:xfrm>
            <a:off x="0" y="5200650"/>
            <a:ext cx="4248150" cy="1657350"/>
          </a:xfrm>
          <a:prstGeom prst="rect">
            <a:avLst/>
          </a:prstGeom>
        </p:spPr>
      </p:pic>
      <p:pic>
        <p:nvPicPr>
          <p:cNvPr id="4" name="Picture 3"/>
          <p:cNvPicPr>
            <a:picLocks noChangeAspect="1"/>
          </p:cNvPicPr>
          <p:nvPr/>
        </p:nvPicPr>
        <p:blipFill>
          <a:blip r:embed="rId3"/>
          <a:stretch>
            <a:fillRect/>
          </a:stretch>
        </p:blipFill>
        <p:spPr>
          <a:xfrm>
            <a:off x="5777149" y="5418263"/>
            <a:ext cx="5692520" cy="1222123"/>
          </a:xfrm>
          <a:prstGeom prst="rect">
            <a:avLst/>
          </a:prstGeom>
        </p:spPr>
      </p:pic>
    </p:spTree>
    <p:extLst>
      <p:ext uri="{BB962C8B-B14F-4D97-AF65-F5344CB8AC3E}">
        <p14:creationId xmlns:p14="http://schemas.microsoft.com/office/powerpoint/2010/main" val="1433959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b="1" dirty="0"/>
              <a:t>Історія версій </a:t>
            </a:r>
          </a:p>
          <a:p>
            <a:r>
              <a:rPr lang="en-US" sz="2000" dirty="0" err="1"/>
              <a:t>RouterOS</a:t>
            </a:r>
            <a:r>
              <a:rPr lang="en-US" sz="2000" dirty="0"/>
              <a:t> v7: </a:t>
            </a:r>
            <a:r>
              <a:rPr lang="uk-UA" sz="2000" dirty="0"/>
              <a:t>грудень 2021 - н.в. (заснована на ядрі </a:t>
            </a:r>
            <a:r>
              <a:rPr lang="en-US" sz="2000" dirty="0"/>
              <a:t>Linux 5.6.3) </a:t>
            </a:r>
            <a:endParaRPr lang="uk-UA" sz="2000" dirty="0"/>
          </a:p>
          <a:p>
            <a:r>
              <a:rPr lang="en-US" sz="2000" dirty="0" err="1"/>
              <a:t>RouterOS</a:t>
            </a:r>
            <a:r>
              <a:rPr lang="en-US" sz="2000" dirty="0"/>
              <a:t> v6: </a:t>
            </a:r>
            <a:r>
              <a:rPr lang="uk-UA" sz="2000" dirty="0"/>
              <a:t>травень 2013 - н.в. (заснована на ядрі </a:t>
            </a:r>
            <a:r>
              <a:rPr lang="en-US" sz="2000" dirty="0"/>
              <a:t>Linux 3.3.5) </a:t>
            </a:r>
            <a:endParaRPr lang="uk-UA" sz="2000" dirty="0"/>
          </a:p>
          <a:p>
            <a:r>
              <a:rPr lang="en-US" sz="2000" dirty="0" err="1"/>
              <a:t>RouterOS</a:t>
            </a:r>
            <a:r>
              <a:rPr lang="en-US" sz="2000" dirty="0"/>
              <a:t> v5: </a:t>
            </a:r>
            <a:r>
              <a:rPr lang="uk-UA" sz="2000" dirty="0"/>
              <a:t>березень 2011 – вересень 2013 (заснована на ядрі </a:t>
            </a:r>
            <a:r>
              <a:rPr lang="en-US" sz="2000" dirty="0"/>
              <a:t>Linux 2.6.35) </a:t>
            </a:r>
            <a:endParaRPr lang="uk-UA" sz="2000" dirty="0"/>
          </a:p>
          <a:p>
            <a:r>
              <a:rPr lang="en-US" sz="2000" dirty="0" err="1"/>
              <a:t>RouterOS</a:t>
            </a:r>
            <a:r>
              <a:rPr lang="en-US" sz="2000" dirty="0"/>
              <a:t> v4: </a:t>
            </a:r>
            <a:r>
              <a:rPr lang="uk-UA" sz="2000" dirty="0"/>
              <a:t>жовтень 2009 - березень 2011 (заснована на ядрі </a:t>
            </a:r>
            <a:r>
              <a:rPr lang="en-US" sz="2000" dirty="0"/>
              <a:t>Linux 2.6.26) </a:t>
            </a:r>
            <a:endParaRPr lang="uk-UA" sz="2000" dirty="0"/>
          </a:p>
          <a:p>
            <a:r>
              <a:rPr lang="en-US" sz="2000" dirty="0" err="1"/>
              <a:t>RouterOS</a:t>
            </a:r>
            <a:r>
              <a:rPr lang="en-US" sz="2000" dirty="0"/>
              <a:t> v3: </a:t>
            </a:r>
            <a:r>
              <a:rPr lang="uk-UA" sz="2000" dirty="0"/>
              <a:t>січень 2008 – жовтень 2009 (заснована на ядрі </a:t>
            </a:r>
            <a:r>
              <a:rPr lang="en-US" sz="2000" dirty="0"/>
              <a:t>Linux 2.4.31) </a:t>
            </a:r>
            <a:endParaRPr lang="uk-UA" sz="2000" dirty="0"/>
          </a:p>
        </p:txBody>
      </p:sp>
    </p:spTree>
    <p:extLst>
      <p:ext uri="{BB962C8B-B14F-4D97-AF65-F5344CB8AC3E}">
        <p14:creationId xmlns:p14="http://schemas.microsoft.com/office/powerpoint/2010/main" val="27606882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7" y="140328"/>
            <a:ext cx="11905309" cy="6604503"/>
          </a:xfrm>
        </p:spPr>
        <p:txBody>
          <a:bodyPr>
            <a:normAutofit/>
          </a:bodyPr>
          <a:lstStyle/>
          <a:p>
            <a:pPr marL="0" indent="0">
              <a:buNone/>
            </a:pPr>
            <a:r>
              <a:rPr lang="uk-UA" sz="2000" dirty="0"/>
              <a:t>Клавішу [Tab] можна використовувати майже в будь-якому контексті, де консоль може мати уявлення про можливі значення - назви команд, імена аргументів, аргументи, які мають лише кілька можливих значень (наприклад, назви елементів у деяких списках або ім'я протоколу в брандмауері і правила NAT). Ви не можете заповнювати числа, IP-адреси та подібні значення.</a:t>
            </a:r>
            <a:endParaRPr lang="en-US" sz="2000" dirty="0"/>
          </a:p>
          <a:p>
            <a:pPr marL="0" indent="0">
              <a:buNone/>
            </a:pPr>
            <a:r>
              <a:rPr lang="uk-UA" sz="2000" dirty="0"/>
              <a:t>Інший спосіб натискати менше клавіш під час введення тексту — </a:t>
            </a:r>
            <a:r>
              <a:rPr lang="uk-UA" sz="2000" b="1" dirty="0"/>
              <a:t>скорочувати назви команд і аргументів</a:t>
            </a:r>
            <a:r>
              <a:rPr lang="uk-UA" sz="2000" dirty="0"/>
              <a:t>. Ви можете ввести лише початок імені команди, і, якщо воно не є двозначним, консоль прийме його як повне ім'я. Тож набравши:</a:t>
            </a:r>
            <a:endParaRPr lang="en-US" sz="2000" dirty="0"/>
          </a:p>
          <a:p>
            <a:pPr marL="0" indent="0">
              <a:buNone/>
            </a:pPr>
            <a:endParaRPr lang="en-US" sz="2000" dirty="0"/>
          </a:p>
          <a:p>
            <a:pPr marL="0" indent="0">
              <a:buNone/>
            </a:pPr>
            <a:endParaRPr lang="en-US" sz="2000" dirty="0"/>
          </a:p>
          <a:p>
            <a:pPr marL="0" indent="0">
              <a:buNone/>
            </a:pPr>
            <a:r>
              <a:rPr lang="uk-UA" sz="2000" dirty="0"/>
              <a:t>Те ж саме, що набрати</a:t>
            </a:r>
          </a:p>
          <a:p>
            <a:pPr marL="0" indent="0">
              <a:buNone/>
            </a:pPr>
            <a:endParaRPr lang="en-US" sz="2000" dirty="0"/>
          </a:p>
          <a:p>
            <a:pPr marL="0" indent="0">
              <a:buNone/>
            </a:pPr>
            <a:endParaRPr lang="uk-UA" sz="2000" dirty="0"/>
          </a:p>
          <a:p>
            <a:pPr marL="0" indent="0">
              <a:buNone/>
            </a:pPr>
            <a:r>
              <a:rPr lang="uk-UA" sz="2000" dirty="0"/>
              <a:t>Можна завершити не тільки початок, але й будь-який відмітний підрядок імені: якщо немає точного збігу, консоль починає шукати слова, рядок яких заповнюють як перші літери назви кількох слів, або які просто містять літери цього рядка в тому ж порядку. Якщо знайдено одне таке слово, воно заповнюється на місці курсору. Наприклад:</a:t>
            </a:r>
            <a:endParaRPr lang="en-US" sz="2000" dirty="0"/>
          </a:p>
          <a:p>
            <a:pPr marL="0" indent="0">
              <a:buNone/>
            </a:pPr>
            <a:endParaRPr lang="en-US" sz="2000" dirty="0"/>
          </a:p>
          <a:p>
            <a:pPr marL="0" indent="0">
              <a:buNone/>
            </a:pPr>
            <a:endParaRPr lang="uk-UA" sz="2000" dirty="0"/>
          </a:p>
        </p:txBody>
      </p:sp>
      <p:pic>
        <p:nvPicPr>
          <p:cNvPr id="2" name="Picture 1"/>
          <p:cNvPicPr>
            <a:picLocks noChangeAspect="1"/>
          </p:cNvPicPr>
          <p:nvPr/>
        </p:nvPicPr>
        <p:blipFill>
          <a:blip r:embed="rId2"/>
          <a:stretch>
            <a:fillRect/>
          </a:stretch>
        </p:blipFill>
        <p:spPr>
          <a:xfrm>
            <a:off x="153907" y="2252710"/>
            <a:ext cx="4889893" cy="897896"/>
          </a:xfrm>
          <a:prstGeom prst="rect">
            <a:avLst/>
          </a:prstGeom>
        </p:spPr>
      </p:pic>
      <p:pic>
        <p:nvPicPr>
          <p:cNvPr id="4" name="Picture 3"/>
          <p:cNvPicPr>
            <a:picLocks noChangeAspect="1"/>
          </p:cNvPicPr>
          <p:nvPr/>
        </p:nvPicPr>
        <p:blipFill>
          <a:blip r:embed="rId3"/>
          <a:stretch>
            <a:fillRect/>
          </a:stretch>
        </p:blipFill>
        <p:spPr>
          <a:xfrm>
            <a:off x="153907" y="3442579"/>
            <a:ext cx="6461456" cy="935053"/>
          </a:xfrm>
          <a:prstGeom prst="rect">
            <a:avLst/>
          </a:prstGeom>
        </p:spPr>
      </p:pic>
      <p:pic>
        <p:nvPicPr>
          <p:cNvPr id="5" name="Picture 4"/>
          <p:cNvPicPr>
            <a:picLocks noChangeAspect="1"/>
          </p:cNvPicPr>
          <p:nvPr/>
        </p:nvPicPr>
        <p:blipFill>
          <a:blip r:embed="rId4"/>
          <a:stretch>
            <a:fillRect/>
          </a:stretch>
        </p:blipFill>
        <p:spPr>
          <a:xfrm>
            <a:off x="3142872" y="5144631"/>
            <a:ext cx="4824177" cy="1731756"/>
          </a:xfrm>
          <a:prstGeom prst="rect">
            <a:avLst/>
          </a:prstGeom>
        </p:spPr>
      </p:pic>
    </p:spTree>
    <p:extLst>
      <p:ext uri="{BB962C8B-B14F-4D97-AF65-F5344CB8AC3E}">
        <p14:creationId xmlns:p14="http://schemas.microsoft.com/office/powerpoint/2010/main" val="4061704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283" y="190123"/>
            <a:ext cx="11733291" cy="6491334"/>
          </a:xfrm>
        </p:spPr>
        <p:txBody>
          <a:bodyPr>
            <a:normAutofit/>
          </a:bodyPr>
          <a:lstStyle/>
          <a:p>
            <a:pPr marL="0" indent="0" algn="ctr">
              <a:buNone/>
            </a:pPr>
            <a:r>
              <a:rPr lang="uk-UA" sz="1800" b="1" dirty="0"/>
              <a:t>Клавіша Tab</a:t>
            </a:r>
          </a:p>
          <a:p>
            <a:pPr marL="0" indent="0">
              <a:buNone/>
            </a:pPr>
            <a:r>
              <a:rPr lang="uk-UA" sz="1800" dirty="0"/>
              <a:t>Після </a:t>
            </a:r>
            <a:r>
              <a:rPr lang="uk-UA" sz="1800" i="1" u="sng" dirty="0"/>
              <a:t>першого натискання на Tab </a:t>
            </a:r>
            <a:r>
              <a:rPr lang="uk-UA" sz="1800" dirty="0"/>
              <a:t>у консолі буде виведено список доступних команд із "основного" списку. У наведеному нижче прикладі показано список команд, доступних з кореня.</a:t>
            </a:r>
          </a:p>
          <a:p>
            <a:pPr marL="0" indent="0">
              <a:buNone/>
            </a:pPr>
            <a:endParaRPr lang="uk-UA" sz="1800" dirty="0"/>
          </a:p>
          <a:p>
            <a:pPr marL="0" indent="0">
              <a:buNone/>
            </a:pPr>
            <a:endParaRPr lang="uk-UA" sz="1800" dirty="0"/>
          </a:p>
          <a:p>
            <a:pPr marL="0" indent="0">
              <a:buNone/>
            </a:pPr>
            <a:endParaRPr lang="uk-UA" sz="1800" dirty="0"/>
          </a:p>
          <a:p>
            <a:pPr marL="0" indent="0">
              <a:buNone/>
            </a:pPr>
            <a:endParaRPr lang="uk-UA" sz="1800" dirty="0"/>
          </a:p>
          <a:p>
            <a:pPr marL="0" indent="0">
              <a:buNone/>
            </a:pPr>
            <a:endParaRPr lang="uk-UA" sz="1800" dirty="0"/>
          </a:p>
          <a:p>
            <a:pPr marL="0" indent="0">
              <a:buNone/>
            </a:pPr>
            <a:r>
              <a:rPr lang="uk-UA" sz="1800" dirty="0"/>
              <a:t>Після </a:t>
            </a:r>
            <a:r>
              <a:rPr lang="uk-UA" sz="1800" i="1" u="sng" dirty="0"/>
              <a:t>другого натискання Tab </a:t>
            </a:r>
            <a:r>
              <a:rPr lang="uk-UA" sz="1800" dirty="0"/>
              <a:t>у консолі буде виведено список доступних команд для вбудованої скриптової мови. У наведеному нижче прикладі показано список </a:t>
            </a:r>
            <a:r>
              <a:rPr lang="uk-UA" sz="1800" i="1" u="sng" dirty="0"/>
              <a:t>команд скриптової мови</a:t>
            </a:r>
            <a:r>
              <a:rPr lang="uk-UA" sz="1800" dirty="0"/>
              <a:t>, які доступні з кореня.</a:t>
            </a:r>
          </a:p>
          <a:p>
            <a:pPr marL="0" indent="0">
              <a:buNone/>
            </a:pPr>
            <a:endParaRPr lang="uk-UA" sz="1800" dirty="0"/>
          </a:p>
        </p:txBody>
      </p:sp>
      <p:pic>
        <p:nvPicPr>
          <p:cNvPr id="4" name="Picture 3"/>
          <p:cNvPicPr>
            <a:picLocks noChangeAspect="1"/>
          </p:cNvPicPr>
          <p:nvPr/>
        </p:nvPicPr>
        <p:blipFill>
          <a:blip r:embed="rId2"/>
          <a:stretch>
            <a:fillRect/>
          </a:stretch>
        </p:blipFill>
        <p:spPr>
          <a:xfrm>
            <a:off x="217283" y="1214625"/>
            <a:ext cx="6048318" cy="1637217"/>
          </a:xfrm>
          <a:prstGeom prst="rect">
            <a:avLst/>
          </a:prstGeom>
        </p:spPr>
      </p:pic>
      <p:pic>
        <p:nvPicPr>
          <p:cNvPr id="5" name="Picture 4"/>
          <p:cNvPicPr>
            <a:picLocks noChangeAspect="1"/>
          </p:cNvPicPr>
          <p:nvPr/>
        </p:nvPicPr>
        <p:blipFill>
          <a:blip r:embed="rId3"/>
          <a:stretch>
            <a:fillRect/>
          </a:stretch>
        </p:blipFill>
        <p:spPr>
          <a:xfrm>
            <a:off x="217283" y="3729131"/>
            <a:ext cx="6048318" cy="2028251"/>
          </a:xfrm>
          <a:prstGeom prst="rect">
            <a:avLst/>
          </a:prstGeom>
        </p:spPr>
      </p:pic>
    </p:spTree>
    <p:extLst>
      <p:ext uri="{BB962C8B-B14F-4D97-AF65-F5344CB8AC3E}">
        <p14:creationId xmlns:p14="http://schemas.microsoft.com/office/powerpoint/2010/main" val="1288830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230" y="162962"/>
            <a:ext cx="11751398" cy="6482282"/>
          </a:xfrm>
        </p:spPr>
        <p:txBody>
          <a:bodyPr>
            <a:normAutofit/>
          </a:bodyPr>
          <a:lstStyle/>
          <a:p>
            <a:pPr marL="0" indent="0">
              <a:buNone/>
            </a:pPr>
            <a:r>
              <a:rPr lang="uk-UA" sz="1800" dirty="0"/>
              <a:t>У наведеному нижче прикладі показано список команд із "основного" списку, які доступні з розділу /ip/firewall/filter.</a:t>
            </a:r>
          </a:p>
          <a:p>
            <a:pPr marL="0" indent="0">
              <a:buNone/>
            </a:pPr>
            <a:endParaRPr lang="uk-UA" sz="1800" dirty="0"/>
          </a:p>
          <a:p>
            <a:pPr marL="0" indent="0">
              <a:buNone/>
            </a:pPr>
            <a:endParaRPr lang="uk-UA" sz="1800" dirty="0"/>
          </a:p>
          <a:p>
            <a:pPr marL="0" indent="0">
              <a:buNone/>
            </a:pPr>
            <a:endParaRPr lang="uk-UA" sz="1800" dirty="0"/>
          </a:p>
          <a:p>
            <a:pPr marL="0" indent="0">
              <a:buNone/>
            </a:pPr>
            <a:r>
              <a:rPr lang="uk-UA" sz="1800" dirty="0"/>
              <a:t>У наведеному нижче прикладі показано список команд з "основного" списку, доступних для команди add з розділу /ip/firewall/filter.</a:t>
            </a:r>
          </a:p>
        </p:txBody>
      </p:sp>
      <p:pic>
        <p:nvPicPr>
          <p:cNvPr id="4" name="Picture 3"/>
          <p:cNvPicPr>
            <a:picLocks noChangeAspect="1"/>
          </p:cNvPicPr>
          <p:nvPr/>
        </p:nvPicPr>
        <p:blipFill>
          <a:blip r:embed="rId2"/>
          <a:stretch>
            <a:fillRect/>
          </a:stretch>
        </p:blipFill>
        <p:spPr>
          <a:xfrm>
            <a:off x="208230" y="490679"/>
            <a:ext cx="7846923" cy="1084624"/>
          </a:xfrm>
          <a:prstGeom prst="rect">
            <a:avLst/>
          </a:prstGeom>
        </p:spPr>
      </p:pic>
      <p:pic>
        <p:nvPicPr>
          <p:cNvPr id="5" name="Picture 4"/>
          <p:cNvPicPr>
            <a:picLocks noChangeAspect="1"/>
          </p:cNvPicPr>
          <p:nvPr/>
        </p:nvPicPr>
        <p:blipFill>
          <a:blip r:embed="rId3"/>
          <a:stretch>
            <a:fillRect/>
          </a:stretch>
        </p:blipFill>
        <p:spPr>
          <a:xfrm>
            <a:off x="208230" y="2275390"/>
            <a:ext cx="11200580" cy="2694962"/>
          </a:xfrm>
          <a:prstGeom prst="rect">
            <a:avLst/>
          </a:prstGeom>
        </p:spPr>
      </p:pic>
    </p:spTree>
    <p:extLst>
      <p:ext uri="{BB962C8B-B14F-4D97-AF65-F5344CB8AC3E}">
        <p14:creationId xmlns:p14="http://schemas.microsoft.com/office/powerpoint/2010/main" val="25979395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069" y="208230"/>
            <a:ext cx="11796665" cy="6292158"/>
          </a:xfrm>
        </p:spPr>
        <p:txBody>
          <a:bodyPr>
            <a:normAutofit fontScale="77500" lnSpcReduction="20000"/>
          </a:bodyPr>
          <a:lstStyle/>
          <a:p>
            <a:pPr marL="0" indent="0" algn="ctr">
              <a:buNone/>
            </a:pPr>
            <a:r>
              <a:rPr lang="uk-UA" b="1" dirty="0"/>
              <a:t>Загальні команди</a:t>
            </a:r>
            <a:endParaRPr lang="en-US" b="1" dirty="0"/>
          </a:p>
          <a:p>
            <a:pPr marL="0" indent="0">
              <a:buNone/>
            </a:pPr>
            <a:r>
              <a:rPr lang="uk-UA" dirty="0"/>
              <a:t>Є деякі команди, загальні майже для всіх рівнів меню, а саме </a:t>
            </a:r>
            <a:r>
              <a:rPr lang="en-US" dirty="0"/>
              <a:t>: </a:t>
            </a:r>
            <a:r>
              <a:rPr lang="en-US" b="1" dirty="0"/>
              <a:t>print, set, remove, add, find, get, export, enable, disable, comment, move</a:t>
            </a:r>
            <a:r>
              <a:rPr lang="en-US" dirty="0"/>
              <a:t>. </a:t>
            </a:r>
            <a:r>
              <a:rPr lang="uk-UA" dirty="0"/>
              <a:t>Ці команди мають схожу поведінку на різних рівнях меню</a:t>
            </a:r>
            <a:r>
              <a:rPr lang="en-US" dirty="0"/>
              <a:t>.</a:t>
            </a:r>
          </a:p>
          <a:p>
            <a:r>
              <a:rPr lang="en-US" b="1" dirty="0"/>
              <a:t>add</a:t>
            </a:r>
            <a:r>
              <a:rPr lang="en-US" dirty="0"/>
              <a:t> - </a:t>
            </a:r>
            <a:r>
              <a:rPr lang="uk-UA" dirty="0"/>
              <a:t>ця команда зазвичай має всі ті самі аргументи, що й </a:t>
            </a:r>
            <a:r>
              <a:rPr lang="en-US" b="1" dirty="0"/>
              <a:t>set</a:t>
            </a:r>
            <a:r>
              <a:rPr lang="uk-UA" dirty="0"/>
              <a:t>, за винятком аргументу номера елемента. Він додає новий елемент із зазначеними вами значеннями, зазвичай в кінці списку елементів, у місцях, де порядок елементів є відповідним. Є деякі обов’язкові властивості, які ви повинні надати, наприклад інтерфейс для нової адреси, тоді як інші властивості мають значення за замовчуванням, якщо ви їх не вкажете явно</a:t>
            </a:r>
            <a:r>
              <a:rPr lang="en-US" dirty="0"/>
              <a:t>.</a:t>
            </a:r>
          </a:p>
          <a:p>
            <a:pPr lvl="1"/>
            <a:r>
              <a:rPr lang="uk-UA" b="1" i="1" dirty="0"/>
              <a:t>Загальні параметри</a:t>
            </a:r>
            <a:endParaRPr lang="en-US" b="1" i="1" dirty="0"/>
          </a:p>
          <a:p>
            <a:pPr lvl="2"/>
            <a:r>
              <a:rPr lang="en-US" b="1" i="1" dirty="0"/>
              <a:t>copy-from</a:t>
            </a:r>
            <a:r>
              <a:rPr lang="en-US" dirty="0"/>
              <a:t> - </a:t>
            </a:r>
            <a:r>
              <a:rPr lang="uk-UA" dirty="0"/>
              <a:t>копіює наявний елемент. Він приймає значення за замовчуванням властивостей нового елемента з іншого елемента. Якщо ви не хочете робити точну копію, ви можете вказати нові значення для деяких властивостей. Під час копіювання елементів, які мають імена, зазвичай доведеться дати нове ім’я копії</a:t>
            </a:r>
            <a:endParaRPr lang="en-US" dirty="0"/>
          </a:p>
          <a:p>
            <a:pPr lvl="2"/>
            <a:r>
              <a:rPr lang="en-US" b="1" i="1" dirty="0"/>
              <a:t>place-before</a:t>
            </a:r>
            <a:r>
              <a:rPr lang="en-US" dirty="0"/>
              <a:t> - </a:t>
            </a:r>
            <a:r>
              <a:rPr lang="uk-UA" dirty="0"/>
              <a:t>розміщує новий елемент перед наявним елементом із зазначеною позицією. Таким чином, вам не потрібно використовувати команду переміщення після додавання елемента до списку</a:t>
            </a:r>
            <a:r>
              <a:rPr lang="en-US" dirty="0"/>
              <a:t>. </a:t>
            </a:r>
          </a:p>
          <a:p>
            <a:pPr lvl="2"/>
            <a:r>
              <a:rPr lang="en-US" b="1" i="1" dirty="0"/>
              <a:t>disabled</a:t>
            </a:r>
            <a:r>
              <a:rPr lang="en-US" dirty="0"/>
              <a:t> - </a:t>
            </a:r>
            <a:r>
              <a:rPr lang="uk-UA" dirty="0"/>
              <a:t>керує вимкненим/увімкненим станом щойно доданого елемента(-ів) </a:t>
            </a:r>
          </a:p>
          <a:p>
            <a:pPr lvl="2"/>
            <a:r>
              <a:rPr lang="en-US" b="1" i="1" dirty="0"/>
              <a:t>comment</a:t>
            </a:r>
            <a:r>
              <a:rPr lang="en-US" dirty="0"/>
              <a:t> - </a:t>
            </a:r>
            <a:r>
              <a:rPr lang="uk-UA" dirty="0"/>
              <a:t>містить опис щойно створеного елемента</a:t>
            </a:r>
            <a:endParaRPr lang="en-US" dirty="0"/>
          </a:p>
          <a:p>
            <a:pPr lvl="1"/>
            <a:r>
              <a:rPr lang="uk-UA" b="1" i="1" dirty="0"/>
              <a:t>Повертає значення</a:t>
            </a:r>
            <a:endParaRPr lang="en-US" b="1" i="1" dirty="0"/>
          </a:p>
          <a:p>
            <a:pPr lvl="2"/>
            <a:r>
              <a:rPr lang="uk-UA" dirty="0"/>
              <a:t>Команда add повертає внутрішній номер доданого елемента </a:t>
            </a:r>
            <a:endParaRPr lang="en-US" dirty="0"/>
          </a:p>
          <a:p>
            <a:r>
              <a:rPr lang="en-US" b="1" dirty="0"/>
              <a:t>edit</a:t>
            </a:r>
            <a:r>
              <a:rPr lang="en-US" dirty="0"/>
              <a:t> - </a:t>
            </a:r>
            <a:r>
              <a:rPr lang="uk-UA" dirty="0"/>
              <a:t>ця команда пов'язана з командою </a:t>
            </a:r>
            <a:r>
              <a:rPr lang="uk-UA" b="1" dirty="0"/>
              <a:t>set</a:t>
            </a:r>
            <a:r>
              <a:rPr lang="uk-UA" dirty="0"/>
              <a:t>. Її можна використовувати для редагування значень властивостей, які містять велику кількість тексту, наприклад сценаріїв, але він працює з усіма властивостями, які можна редагувати. Залежно від можливостей терміналу для редагування значення вказаної властивості запускається або повноекранний редактор, або однорядковий редактор.</a:t>
            </a:r>
            <a:endParaRPr lang="en-US" dirty="0"/>
          </a:p>
          <a:p>
            <a:pPr marL="0" indent="0">
              <a:buNone/>
            </a:pPr>
            <a:endParaRPr lang="uk-UA" sz="2000" dirty="0"/>
          </a:p>
        </p:txBody>
      </p:sp>
    </p:spTree>
    <p:extLst>
      <p:ext uri="{BB962C8B-B14F-4D97-AF65-F5344CB8AC3E}">
        <p14:creationId xmlns:p14="http://schemas.microsoft.com/office/powerpoint/2010/main" val="2256358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bwMode="auto">
          <a:xfrm>
            <a:off x="110288" y="196410"/>
            <a:ext cx="11976088"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FontTx/>
              <a:buChar char="•"/>
            </a:pPr>
            <a:r>
              <a:rPr kumimoji="0" lang="ru-RU" altLang="ru-RU"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find</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 команда find має ті ж аргументи,</a:t>
            </a:r>
            <a:r>
              <a:rPr kumimoji="0" lang="ru-RU" altLang="ru-RU" sz="1600" b="0" i="0" u="none" strike="noStrike" cap="none" normalizeH="0" dirty="0">
                <a:ln>
                  <a:noFill/>
                </a:ln>
                <a:solidFill>
                  <a:schemeClr val="tx1"/>
                </a:solidFill>
                <a:effectLst/>
                <a:latin typeface="Arial" panose="020B0604020202020204" pitchFamily="34" charset="0"/>
                <a:cs typeface="Arial" panose="020B0604020202020204" pitchFamily="34" charset="0"/>
              </a:rPr>
              <a:t> що і </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set, плюс аргументи-прапорці</a:t>
            </a:r>
            <a:r>
              <a:rPr kumimoji="0" lang="ru-RU" altLang="ru-RU" sz="1600" b="0" i="0" u="none" strike="noStrike" cap="none" normalizeH="0" dirty="0">
                <a:ln>
                  <a:noFill/>
                </a:ln>
                <a:solidFill>
                  <a:schemeClr val="tx1"/>
                </a:solidFill>
                <a:effectLst/>
                <a:latin typeface="Arial" panose="020B0604020202020204" pitchFamily="34" charset="0"/>
                <a:cs typeface="Arial" panose="020B0604020202020204" pitchFamily="34" charset="0"/>
              </a:rPr>
              <a:t> як </a:t>
            </a:r>
            <a:r>
              <a:rPr kumimoji="0" lang="ru-RU" altLang="ru-RU"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disabled</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чи </a:t>
            </a:r>
            <a:r>
              <a:rPr kumimoji="0" lang="ru-RU" altLang="ru-RU"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active</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що приймають значення </a:t>
            </a:r>
            <a:r>
              <a:rPr kumimoji="0" lang="ru-RU" altLang="ru-RU"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yes</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або </a:t>
            </a:r>
            <a:r>
              <a:rPr kumimoji="0" lang="ru-RU" altLang="ru-RU"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no</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в</a:t>
            </a:r>
            <a:r>
              <a:rPr kumimoji="0" lang="ru-RU" altLang="ru-RU" sz="1600" b="0" i="0" u="none" strike="noStrike" cap="none" normalizeH="0" dirty="0">
                <a:ln>
                  <a:noFill/>
                </a:ln>
                <a:solidFill>
                  <a:schemeClr val="tx1"/>
                </a:solidFill>
                <a:effectLst/>
                <a:latin typeface="Arial" panose="020B0604020202020204" pitchFamily="34" charset="0"/>
                <a:cs typeface="Arial" panose="020B0604020202020204" pitchFamily="34" charset="0"/>
              </a:rPr>
              <a:t> залежності від значення прапорця</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lang="uk-UA" sz="1600" dirty="0">
                <a:latin typeface="Arial" panose="020B0604020202020204" pitchFamily="34" charset="0"/>
                <a:cs typeface="Arial" panose="020B0604020202020204" pitchFamily="34" charset="0"/>
              </a:rPr>
              <a:t>Щоб побачити всі прапори та їх назви, подивіться у верхній частині виводу команди print. Команда find повертає внутрішні номери всіх елементів, які мають такі ж значення аргументів, як зазначено.</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move</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 змінює</a:t>
            </a:r>
            <a:r>
              <a:rPr kumimoji="0" lang="ru-RU" altLang="ru-RU" sz="1600" b="0" i="0" u="none" strike="noStrike" cap="none" normalizeH="0" dirty="0">
                <a:ln>
                  <a:noFill/>
                </a:ln>
                <a:solidFill>
                  <a:schemeClr val="tx1"/>
                </a:solidFill>
                <a:effectLst/>
                <a:latin typeface="Arial" panose="020B0604020202020204" pitchFamily="34" charset="0"/>
                <a:cs typeface="Arial" panose="020B0604020202020204" pitchFamily="34" charset="0"/>
              </a:rPr>
              <a:t> порядок елементів в списку</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ru-RU" altLang="ru-RU"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Параметри</a:t>
            </a:r>
          </a:p>
          <a:p>
            <a:pPr marL="457200" lvl="1" indent="0" eaLnBrk="0" fontAlgn="base" hangingPunct="0">
              <a:lnSpc>
                <a:spcPct val="100000"/>
              </a:lnSpc>
              <a:spcBef>
                <a:spcPct val="0"/>
              </a:spcBef>
              <a:spcAft>
                <a:spcPct val="0"/>
              </a:spcAft>
              <a:buFontTx/>
              <a:buChar char="•"/>
            </a:pPr>
            <a:r>
              <a:rPr lang="uk-UA" sz="1600" dirty="0">
                <a:latin typeface="Arial" panose="020B0604020202020204" pitchFamily="34" charset="0"/>
                <a:cs typeface="Arial" panose="020B0604020202020204" pitchFamily="34" charset="0"/>
              </a:rPr>
              <a:t>перший аргумент визначає елементи, які переміщуються.</a:t>
            </a:r>
            <a:endPar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457200" lvl="1" indent="0" eaLnBrk="0" fontAlgn="base" hangingPunct="0">
              <a:lnSpc>
                <a:spcPct val="100000"/>
              </a:lnSpc>
              <a:spcBef>
                <a:spcPct val="0"/>
              </a:spcBef>
              <a:spcAft>
                <a:spcPct val="0"/>
              </a:spcAft>
              <a:buFontTx/>
              <a:buChar char="•"/>
            </a:pPr>
            <a:r>
              <a:rPr lang="uk-UA" sz="1600" dirty="0">
                <a:latin typeface="Arial" panose="020B0604020202020204" pitchFamily="34" charset="0"/>
                <a:cs typeface="Arial" panose="020B0604020202020204" pitchFamily="34" charset="0"/>
              </a:rPr>
              <a:t>другий аргумент визначає елемент, перед яким розташовувати всі елементи, що переміщуються (вони розміщуються в кінці списку, якщо другий аргумент не використовується).</a:t>
            </a:r>
          </a:p>
          <a:p>
            <a:pPr marL="457200" lvl="1" indent="0" eaLnBrk="0" fontAlgn="base" hangingPunct="0">
              <a:lnSpc>
                <a:spcPct val="100000"/>
              </a:lnSpc>
              <a:spcBef>
                <a:spcPct val="0"/>
              </a:spcBef>
              <a:spcAft>
                <a:spcPct val="0"/>
              </a:spcAft>
              <a:buFontTx/>
              <a:buChar char="•"/>
            </a:pPr>
            <a:endPar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FontTx/>
              <a:buChar char="•"/>
            </a:pPr>
            <a:r>
              <a:rPr kumimoji="0" lang="ru-RU" altLang="ru-RU"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print</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 </a:t>
            </a:r>
            <a:r>
              <a:rPr lang="uk-UA" sz="1600" dirty="0">
                <a:latin typeface="Arial" panose="020B0604020202020204" pitchFamily="34" charset="0"/>
                <a:cs typeface="Arial" panose="020B0604020202020204" pitchFamily="34" charset="0"/>
              </a:rPr>
              <a:t>показує всю інформацію, доступну з певного рівня команди.</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Таким чином, </a:t>
            </a:r>
            <a:r>
              <a:rPr kumimoji="0" lang="ru-RU" altLang="ru-RU"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/system clock print</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показує системну дату і час, </a:t>
            </a:r>
            <a:r>
              <a:rPr kumimoji="0" lang="ru-RU" altLang="ru-RU"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/ip route print</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lang="uk-UA" sz="1600" dirty="0"/>
              <a:t> показує всі маршрути тощо. Якщо є список елементів на поточному рівні, і вони не доступні лише для читання, тобто ви можете змінити/видалити їх (приклад read -єдиний список елементів – це /системна історія, яка показує історію виконаних дій), тоді команда print також призначає номери, які використовуються всіма командами, які працюють з елементами в цьому списку. </a:t>
            </a:r>
          </a:p>
          <a:p>
            <a:pPr marL="0" lvl="0" indent="0" eaLnBrk="0" fontAlgn="base" hangingPunct="0">
              <a:lnSpc>
                <a:spcPct val="100000"/>
              </a:lnSpc>
              <a:spcBef>
                <a:spcPct val="0"/>
              </a:spcBef>
              <a:spcAft>
                <a:spcPct val="0"/>
              </a:spcAft>
              <a:buNone/>
            </a:pPr>
            <a:r>
              <a:rPr kumimoji="0" lang="uk-UA"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u-RU" altLang="ru-RU"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Параметри</a:t>
            </a:r>
          </a:p>
          <a:p>
            <a:pPr marL="457200" lvl="1" indent="258763" eaLnBrk="0" fontAlgn="base" hangingPunct="0">
              <a:lnSpc>
                <a:spcPct val="100000"/>
              </a:lnSpc>
              <a:spcBef>
                <a:spcPct val="0"/>
              </a:spcBef>
              <a:spcAft>
                <a:spcPct val="0"/>
              </a:spcAft>
              <a:buFontTx/>
              <a:buChar char="•"/>
            </a:pPr>
            <a:r>
              <a:rPr lang="uk-UA" sz="1600" dirty="0"/>
              <a:t>from - показувати лише вказані елементи в тому ж порядку, в якому вони подані. </a:t>
            </a:r>
          </a:p>
          <a:p>
            <a:pPr marL="457200" lvl="1" indent="258763" eaLnBrk="0" fontAlgn="base" hangingPunct="0">
              <a:lnSpc>
                <a:spcPct val="100000"/>
              </a:lnSpc>
              <a:spcBef>
                <a:spcPct val="0"/>
              </a:spcBef>
              <a:spcAft>
                <a:spcPct val="0"/>
              </a:spcAft>
              <a:buFontTx/>
              <a:buChar char="•"/>
            </a:pPr>
            <a:r>
              <a:rPr lang="en-US" sz="1600" dirty="0"/>
              <a:t>where</a:t>
            </a:r>
            <a:r>
              <a:rPr lang="uk-UA" sz="1600" dirty="0"/>
              <a:t> - показувати лише елементи, які відповідають заданим критеріям. Синтаксис параметра where схожий на команду find.</a:t>
            </a:r>
            <a:endParaRPr lang="en-US" sz="1600" dirty="0"/>
          </a:p>
          <a:p>
            <a:pPr marL="457200" lvl="1" indent="258763" eaLnBrk="0" fontAlgn="base" hangingPunct="0">
              <a:lnSpc>
                <a:spcPct val="100000"/>
              </a:lnSpc>
              <a:spcBef>
                <a:spcPct val="0"/>
              </a:spcBef>
              <a:spcAft>
                <a:spcPct val="0"/>
              </a:spcAft>
              <a:buFontTx/>
              <a:buChar char="•"/>
            </a:pPr>
            <a:r>
              <a:rPr lang="uk-UA" sz="1600" dirty="0"/>
              <a:t> brief - змушує команду друку використовувати табличну форму виводу </a:t>
            </a:r>
            <a:endParaRPr lang="en-US" sz="1600" dirty="0"/>
          </a:p>
          <a:p>
            <a:pPr marL="457200" lvl="1" indent="258763" eaLnBrk="0" fontAlgn="base" hangingPunct="0">
              <a:lnSpc>
                <a:spcPct val="100000"/>
              </a:lnSpc>
              <a:spcBef>
                <a:spcPct val="0"/>
              </a:spcBef>
              <a:spcAft>
                <a:spcPct val="0"/>
              </a:spcAft>
              <a:buFontTx/>
              <a:buChar char="•"/>
            </a:pPr>
            <a:r>
              <a:rPr lang="uk-UA" sz="1600" dirty="0"/>
              <a:t>detail - змушує команду друку використовувати форму виводу property=value </a:t>
            </a:r>
            <a:endParaRPr lang="en-US" sz="1600" dirty="0"/>
          </a:p>
          <a:p>
            <a:pPr marL="457200" lvl="1" indent="258763" eaLnBrk="0" fontAlgn="base" hangingPunct="0">
              <a:lnSpc>
                <a:spcPct val="100000"/>
              </a:lnSpc>
              <a:spcBef>
                <a:spcPct val="0"/>
              </a:spcBef>
              <a:spcAft>
                <a:spcPct val="0"/>
              </a:spcAft>
              <a:buFontTx/>
              <a:buChar char="•"/>
            </a:pPr>
            <a:r>
              <a:rPr lang="uk-UA" sz="1600" dirty="0"/>
              <a:t>count-only - показує кількість елементів </a:t>
            </a:r>
            <a:endParaRPr lang="en-US" sz="1600" dirty="0"/>
          </a:p>
          <a:p>
            <a:pPr marL="457200" lvl="1" indent="258763" eaLnBrk="0" fontAlgn="base" hangingPunct="0">
              <a:lnSpc>
                <a:spcPct val="100000"/>
              </a:lnSpc>
              <a:spcBef>
                <a:spcPct val="0"/>
              </a:spcBef>
              <a:spcAft>
                <a:spcPct val="0"/>
              </a:spcAft>
              <a:buFontTx/>
              <a:buChar char="•"/>
            </a:pPr>
            <a:r>
              <a:rPr lang="uk-UA" sz="1600" dirty="0"/>
              <a:t>file - друкує вміст певного підменю у файл на маршрутизаторі. </a:t>
            </a:r>
            <a:endParaRPr lang="en-US" sz="1600" dirty="0"/>
          </a:p>
          <a:p>
            <a:pPr marL="457200" lvl="1" indent="258763" eaLnBrk="0" fontAlgn="base" hangingPunct="0">
              <a:lnSpc>
                <a:spcPct val="100000"/>
              </a:lnSpc>
              <a:spcBef>
                <a:spcPct val="0"/>
              </a:spcBef>
              <a:spcAft>
                <a:spcPct val="0"/>
              </a:spcAft>
              <a:buFontTx/>
              <a:buChar char="•"/>
            </a:pPr>
            <a:r>
              <a:rPr lang="uk-UA" sz="1600" dirty="0"/>
              <a:t>interval - оновлює вихідні дані команди друку кожні секунди інтервалу. </a:t>
            </a:r>
            <a:endParaRPr lang="en-US" sz="1600" dirty="0"/>
          </a:p>
          <a:p>
            <a:pPr marL="457200" lvl="1" indent="258763" eaLnBrk="0" fontAlgn="base" hangingPunct="0">
              <a:lnSpc>
                <a:spcPct val="100000"/>
              </a:lnSpc>
              <a:spcBef>
                <a:spcPct val="0"/>
              </a:spcBef>
              <a:spcAft>
                <a:spcPct val="0"/>
              </a:spcAft>
              <a:buFontTx/>
              <a:buChar char="•"/>
            </a:pPr>
            <a:r>
              <a:rPr lang="uk-UA" sz="1600" dirty="0"/>
              <a:t>oid - друкує значення OID для властивостей, які доступні через SNMP </a:t>
            </a:r>
            <a:endParaRPr lang="en-US" sz="1600" dirty="0"/>
          </a:p>
          <a:p>
            <a:pPr marL="457200" lvl="1" indent="258763" eaLnBrk="0" fontAlgn="base" hangingPunct="0">
              <a:lnSpc>
                <a:spcPct val="100000"/>
              </a:lnSpc>
              <a:spcBef>
                <a:spcPct val="0"/>
              </a:spcBef>
              <a:spcAft>
                <a:spcPct val="0"/>
              </a:spcAft>
              <a:buFontTx/>
              <a:buChar char="•"/>
            </a:pPr>
            <a:r>
              <a:rPr lang="en-US" sz="1600" dirty="0"/>
              <a:t>without-paging </a:t>
            </a:r>
            <a:r>
              <a:rPr lang="uk-UA" sz="1600" dirty="0"/>
              <a:t>- друкує результат без зупинки після кожного перегляду екрана.</a:t>
            </a:r>
            <a:endPar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30942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r>
              <a:rPr lang="en-US" sz="2000" b="1" dirty="0" err="1"/>
              <a:t>remowe</a:t>
            </a:r>
            <a:r>
              <a:rPr lang="uk-UA" sz="2000" dirty="0"/>
              <a:t> - видаляє вказані елементи зі списку. </a:t>
            </a:r>
            <a:endParaRPr lang="en-US" sz="2000" dirty="0"/>
          </a:p>
          <a:p>
            <a:r>
              <a:rPr lang="uk-UA" sz="2000" b="1" dirty="0"/>
              <a:t>set</a:t>
            </a:r>
            <a:r>
              <a:rPr lang="uk-UA" sz="2000" dirty="0"/>
              <a:t> - дозволяє змінювати значення загальних параметрів або параметрів елемента. Команда set має аргументи з іменами, що відповідають значенням, які ви можете змінити. Використовувати ? або подвійну [Tab], щоб побачити список усіх аргументів. Якщо на цьому командному рівні є список елементів, то set має один аргумент дії, який приймає кількість елемента (або список чисел), який ви хочете налаштувати. Ця команда нічого не повертає.</a:t>
            </a:r>
            <a:endParaRPr lang="en-US" sz="2000" dirty="0"/>
          </a:p>
          <a:p>
            <a:endParaRPr lang="en-US" sz="2000" dirty="0"/>
          </a:p>
          <a:p>
            <a:pPr marL="0" indent="0">
              <a:buNone/>
            </a:pPr>
            <a:r>
              <a:rPr lang="uk-UA" sz="2000" dirty="0"/>
              <a:t>Ви можете комбінувати команди, ось два варіанти однієї команди, які поміщатимуть новий запис фільтра брандмауера, переглянувши коментар:</a:t>
            </a:r>
            <a:endParaRPr lang="en-US" sz="2000" dirty="0"/>
          </a:p>
          <a:p>
            <a:pPr marL="0" indent="0">
              <a:buNone/>
            </a:pPr>
            <a:endParaRPr lang="en-US" sz="2000" dirty="0"/>
          </a:p>
          <a:p>
            <a:pPr marL="0" indent="0">
              <a:buNone/>
            </a:pP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ip</a:t>
            </a:r>
            <a:r>
              <a:rPr lang="en-US" sz="1800" dirty="0">
                <a:latin typeface="Courier New" panose="02070309020205020404" pitchFamily="49" charset="0"/>
                <a:cs typeface="Courier New" panose="02070309020205020404" pitchFamily="49" charset="0"/>
              </a:rPr>
              <a:t> firewall/filter/add chain=forward place-before=[find where comment=</a:t>
            </a:r>
            <a:r>
              <a:rPr lang="en-US" sz="1800" dirty="0" err="1">
                <a:latin typeface="Courier New" panose="02070309020205020404" pitchFamily="49" charset="0"/>
                <a:cs typeface="Courier New" panose="02070309020205020404" pitchFamily="49" charset="0"/>
              </a:rPr>
              <a:t>CommentX</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ip</a:t>
            </a:r>
            <a:r>
              <a:rPr lang="en-US" sz="1800" dirty="0">
                <a:latin typeface="Courier New" panose="02070309020205020404" pitchFamily="49" charset="0"/>
                <a:cs typeface="Courier New" panose="02070309020205020404" pitchFamily="49" charset="0"/>
              </a:rPr>
              <a:t>/firewall/filter/add chain=forward place-before="</a:t>
            </a:r>
            <a:r>
              <a:rPr lang="en-US" sz="1800" dirty="0" err="1">
                <a:latin typeface="Courier New" panose="02070309020205020404" pitchFamily="49" charset="0"/>
                <a:cs typeface="Courier New" panose="02070309020205020404" pitchFamily="49" charset="0"/>
              </a:rPr>
              <a:t>CommentX</a:t>
            </a:r>
            <a:r>
              <a:rPr lang="en-US" sz="1800" dirty="0">
                <a:latin typeface="Courier New" panose="02070309020205020404" pitchFamily="49" charset="0"/>
                <a:cs typeface="Courier New" panose="02070309020205020404" pitchFamily="49" charset="0"/>
              </a:rPr>
              <a:t>"</a:t>
            </a:r>
          </a:p>
          <a:p>
            <a:pPr marL="0" indent="0">
              <a:buNone/>
            </a:pPr>
            <a:endParaRPr lang="uk-UA" sz="2000" dirty="0"/>
          </a:p>
        </p:txBody>
      </p:sp>
      <p:pic>
        <p:nvPicPr>
          <p:cNvPr id="2" name="Picture 1"/>
          <p:cNvPicPr>
            <a:picLocks noChangeAspect="1"/>
          </p:cNvPicPr>
          <p:nvPr/>
        </p:nvPicPr>
        <p:blipFill>
          <a:blip r:embed="rId2"/>
          <a:stretch>
            <a:fillRect/>
          </a:stretch>
        </p:blipFill>
        <p:spPr>
          <a:xfrm>
            <a:off x="398351" y="4550828"/>
            <a:ext cx="11446939" cy="998946"/>
          </a:xfrm>
          <a:prstGeom prst="rect">
            <a:avLst/>
          </a:prstGeom>
        </p:spPr>
      </p:pic>
    </p:spTree>
    <p:extLst>
      <p:ext uri="{BB962C8B-B14F-4D97-AF65-F5344CB8AC3E}">
        <p14:creationId xmlns:p14="http://schemas.microsoft.com/office/powerpoint/2010/main" val="10390763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818" y="162962"/>
            <a:ext cx="11884182" cy="6627137"/>
          </a:xfrm>
        </p:spPr>
        <p:txBody>
          <a:bodyPr>
            <a:normAutofit fontScale="92500" lnSpcReduction="10000"/>
          </a:bodyPr>
          <a:lstStyle/>
          <a:p>
            <a:pPr marL="0" indent="0" algn="ctr">
              <a:buNone/>
            </a:pPr>
            <a:r>
              <a:rPr lang="uk-UA" sz="2000" b="1" dirty="0"/>
              <a:t>Комбінації клавіш та функціональні клавіші </a:t>
            </a:r>
          </a:p>
          <a:p>
            <a:pPr marL="0" indent="0">
              <a:buNone/>
            </a:pPr>
            <a:r>
              <a:rPr lang="uk-UA" sz="2000" b="1" dirty="0"/>
              <a:t>Переміщення курсору </a:t>
            </a:r>
          </a:p>
          <a:p>
            <a:pPr marL="0" indent="0">
              <a:buNone/>
            </a:pPr>
            <a:r>
              <a:rPr lang="uk-UA" sz="2000" dirty="0"/>
              <a:t>У консолі MikroTik RouterOS в межах рядка можна переміщувати курсор такими способами: </a:t>
            </a:r>
          </a:p>
          <a:p>
            <a:r>
              <a:rPr lang="uk-UA" sz="2000" dirty="0"/>
              <a:t>Ctrl-\ – розбиття рядка на два окремі рядки у місці розташування курсору з наступним відображенням другого з двох рядків.</a:t>
            </a:r>
          </a:p>
          <a:p>
            <a:r>
              <a:rPr lang="uk-UA" sz="2000" dirty="0"/>
              <a:t> Ctrl+B або ← – переміщення курсору на один знак.</a:t>
            </a:r>
          </a:p>
          <a:p>
            <a:r>
              <a:rPr lang="uk-UA" sz="2000" dirty="0"/>
              <a:t> Ctrl+F або → – переміщення курсору на один знак уперед. </a:t>
            </a:r>
          </a:p>
          <a:p>
            <a:r>
              <a:rPr lang="uk-UA" sz="2000" dirty="0"/>
              <a:t>Ctrl+A або клавіша Home – переміщення курсору на початок рядка. </a:t>
            </a:r>
          </a:p>
          <a:p>
            <a:r>
              <a:rPr lang="uk-UA" sz="2000" dirty="0"/>
              <a:t>Ctrl+E або клавіша End – переміщення курсору до кінця рядка. </a:t>
            </a:r>
          </a:p>
          <a:p>
            <a:pPr marL="0" indent="0">
              <a:buNone/>
            </a:pPr>
            <a:r>
              <a:rPr lang="uk-UA" sz="2000" b="1" dirty="0"/>
              <a:t>Маніпуляції з текстом </a:t>
            </a:r>
          </a:p>
          <a:p>
            <a:pPr marL="0" indent="0">
              <a:buNone/>
            </a:pPr>
            <a:r>
              <a:rPr lang="uk-UA" sz="2000" dirty="0"/>
              <a:t>У командному рядку MikroTik RouterOS маніпуляції з текстом можна виконувати такими способами: </a:t>
            </a:r>
          </a:p>
          <a:p>
            <a:r>
              <a:rPr lang="uk-UA" sz="2000" dirty="0"/>
              <a:t>Ctrl+C – скопіювати виділений текст. </a:t>
            </a:r>
          </a:p>
          <a:p>
            <a:r>
              <a:rPr lang="uk-UA" sz="2000" dirty="0"/>
              <a:t>Ctrl+V – вставити виділений текст. </a:t>
            </a:r>
          </a:p>
          <a:p>
            <a:r>
              <a:rPr lang="uk-UA" sz="2000" dirty="0"/>
              <a:t>Ctrl+K – видалити всі знаки, починаючи зі знака, на якому знаходиться курсор, і до кінця рядка. </a:t>
            </a:r>
          </a:p>
          <a:p>
            <a:r>
              <a:rPr lang="uk-UA" sz="2000" dirty="0"/>
              <a:t>Ctrl+U – видалити всі знаки від початку рядка і до знака, на якому знаходиться курсор, не рахуючи самого цього знака. </a:t>
            </a:r>
          </a:p>
          <a:p>
            <a:r>
              <a:rPr lang="uk-UA" sz="2000" dirty="0"/>
              <a:t>Delete – видалити знак, де знаходиться курсор. </a:t>
            </a:r>
          </a:p>
          <a:p>
            <a:r>
              <a:rPr lang="uk-UA" sz="2000" dirty="0"/>
              <a:t>Ctrl+H або клавіша Backspace – видалити знак перед курсором та посунути курсор на один знак.</a:t>
            </a:r>
          </a:p>
        </p:txBody>
      </p:sp>
    </p:spTree>
    <p:extLst>
      <p:ext uri="{BB962C8B-B14F-4D97-AF65-F5344CB8AC3E}">
        <p14:creationId xmlns:p14="http://schemas.microsoft.com/office/powerpoint/2010/main" val="766616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604" y="208230"/>
            <a:ext cx="11715184" cy="6482281"/>
          </a:xfrm>
        </p:spPr>
        <p:txBody>
          <a:bodyPr>
            <a:normAutofit fontScale="92500" lnSpcReduction="10000"/>
          </a:bodyPr>
          <a:lstStyle/>
          <a:p>
            <a:pPr marL="0" indent="0">
              <a:buNone/>
            </a:pPr>
            <a:r>
              <a:rPr lang="uk-UA" sz="2000" dirty="0"/>
              <a:t>Нижче наведено інші можливості консолі MikroTik, які не були перераховані раніше: </a:t>
            </a:r>
          </a:p>
          <a:p>
            <a:pPr marL="0" indent="0">
              <a:buNone/>
            </a:pPr>
            <a:r>
              <a:rPr lang="uk-UA" sz="2000" dirty="0"/>
              <a:t>Ctrl+C – перервати виконання команди. </a:t>
            </a:r>
          </a:p>
          <a:p>
            <a:pPr marL="0" indent="0">
              <a:buNone/>
            </a:pPr>
            <a:r>
              <a:rPr lang="uk-UA" sz="2000" dirty="0"/>
              <a:t>Ctrl+D – завершити сесію та вийти з консолі (поле введення має бути порожнім). </a:t>
            </a:r>
          </a:p>
          <a:p>
            <a:pPr marL="0" indent="0">
              <a:buNone/>
            </a:pPr>
            <a:r>
              <a:rPr lang="uk-UA" sz="2000" dirty="0"/>
              <a:t>Ctrl+L чи F5 – очистити екран. </a:t>
            </a:r>
          </a:p>
          <a:p>
            <a:pPr marL="0" indent="0">
              <a:buNone/>
            </a:pPr>
            <a:r>
              <a:rPr lang="uk-UA" sz="2000" dirty="0"/>
              <a:t>Ctrl+R або F3 – пошук історії введених команд. </a:t>
            </a:r>
          </a:p>
          <a:p>
            <a:pPr marL="0" indent="0">
              <a:buNone/>
            </a:pPr>
            <a:r>
              <a:rPr lang="uk-UA" sz="2000" dirty="0"/>
              <a:t>Ctrl+X або F4 – активація/деактивація безпечного режиму. </a:t>
            </a:r>
          </a:p>
          <a:p>
            <a:pPr marL="0" indent="0">
              <a:buNone/>
            </a:pPr>
            <a:r>
              <a:rPr lang="uk-UA" sz="2000" dirty="0"/>
              <a:t>Ctrl+P або ↑ – переміщення назад з історії команд. </a:t>
            </a:r>
          </a:p>
          <a:p>
            <a:pPr marL="0" indent="0">
              <a:buNone/>
            </a:pPr>
            <a:r>
              <a:rPr lang="uk-UA" sz="2000" dirty="0"/>
              <a:t>Ctrl+N чи ↓ – переміщення вперед з історії команд. </a:t>
            </a:r>
          </a:p>
          <a:p>
            <a:pPr marL="0" indent="0">
              <a:buNone/>
            </a:pPr>
            <a:endParaRPr lang="uk-UA" sz="2000" dirty="0"/>
          </a:p>
          <a:p>
            <a:pPr marL="0" indent="0">
              <a:buNone/>
            </a:pPr>
            <a:r>
              <a:rPr lang="uk-UA" sz="2000" b="1" dirty="0"/>
              <a:t>Функціональні клавіші </a:t>
            </a:r>
          </a:p>
          <a:p>
            <a:pPr marL="0" indent="0">
              <a:buNone/>
            </a:pPr>
            <a:r>
              <a:rPr lang="uk-UA" sz="2000" dirty="0"/>
              <a:t>F1 – контекстно орієнтована допомога. </a:t>
            </a:r>
          </a:p>
          <a:p>
            <a:pPr marL="0" indent="0">
              <a:buNone/>
            </a:pPr>
            <a:r>
              <a:rPr lang="uk-UA" sz="2000" dirty="0"/>
              <a:t>F2 – не використовується. </a:t>
            </a:r>
          </a:p>
          <a:p>
            <a:pPr marL="0" indent="0">
              <a:buNone/>
            </a:pPr>
            <a:r>
              <a:rPr lang="uk-UA" sz="2000" dirty="0"/>
              <a:t>F3 – пошук історії введених команд. </a:t>
            </a:r>
          </a:p>
          <a:p>
            <a:pPr marL="0" indent="0">
              <a:buNone/>
            </a:pPr>
            <a:r>
              <a:rPr lang="uk-UA" sz="2000" dirty="0"/>
              <a:t>F4 – активація/деактивація безпечного режиму. </a:t>
            </a:r>
          </a:p>
          <a:p>
            <a:pPr marL="0" indent="0">
              <a:buNone/>
            </a:pPr>
            <a:r>
              <a:rPr lang="uk-UA" sz="2000" dirty="0"/>
              <a:t>F5 – очистити екран. </a:t>
            </a:r>
          </a:p>
          <a:p>
            <a:pPr marL="0" indent="0">
              <a:buNone/>
            </a:pPr>
            <a:r>
              <a:rPr lang="uk-UA" sz="2000" dirty="0"/>
              <a:t>F6 – перемикання між вікнами WinBox.</a:t>
            </a:r>
          </a:p>
          <a:p>
            <a:pPr marL="0" indent="0">
              <a:buNone/>
            </a:pPr>
            <a:r>
              <a:rPr lang="uk-UA" sz="2000" dirty="0"/>
              <a:t> F7 – активація/деактивація режиму Hot Lock. </a:t>
            </a:r>
          </a:p>
          <a:p>
            <a:pPr marL="0" indent="0">
              <a:buNone/>
            </a:pPr>
            <a:r>
              <a:rPr lang="uk-UA" sz="2000" dirty="0"/>
              <a:t>F8 – F12 – не використовуються.</a:t>
            </a:r>
          </a:p>
        </p:txBody>
      </p:sp>
    </p:spTree>
    <p:extLst>
      <p:ext uri="{BB962C8B-B14F-4D97-AF65-F5344CB8AC3E}">
        <p14:creationId xmlns:p14="http://schemas.microsoft.com/office/powerpoint/2010/main" val="2908867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2000" b="1" dirty="0"/>
              <a:t>Режими </a:t>
            </a:r>
          </a:p>
          <a:p>
            <a:pPr marL="0" indent="0">
              <a:buNone/>
            </a:pPr>
            <a:r>
              <a:rPr lang="uk-UA" sz="2000" dirty="0"/>
              <a:t>Консольний рядковий редактор працює в багаторядковому або однорядковому режимі. У багаторядковому режимі рядковий редактор відображає повний рядок введення, навіть якщо він довший за рядок одного терміналу. Він також використовує повноекранний редактор для редагування великих текстових значень, таких як сценарії. У однорядковому режимі лише один термінальний рядок використовується для редагування рядка, а довгі рядки відображаються зрізаними навколо курсору. У цьому режимі не використовується повноекранний редактор. Вибір режимів залежить від виявлених можливостей термінала.</a:t>
            </a:r>
          </a:p>
          <a:p>
            <a:pPr marL="0" indent="0">
              <a:buNone/>
            </a:pPr>
            <a:endParaRPr lang="uk-UA" sz="2000" dirty="0"/>
          </a:p>
          <a:p>
            <a:pPr marL="0" indent="0" algn="ctr">
              <a:buNone/>
            </a:pPr>
            <a:r>
              <a:rPr lang="uk-UA" sz="2000" b="1" dirty="0"/>
              <a:t>Безпечний режим (</a:t>
            </a:r>
            <a:r>
              <a:rPr lang="en-US" sz="2000" b="1" dirty="0"/>
              <a:t>Safe Mode</a:t>
            </a:r>
            <a:r>
              <a:rPr lang="uk-UA" sz="2000" b="1" dirty="0"/>
              <a:t>)</a:t>
            </a:r>
          </a:p>
          <a:p>
            <a:pPr marL="0" indent="0">
              <a:buNone/>
            </a:pPr>
            <a:r>
              <a:rPr lang="uk-UA" sz="2000" dirty="0"/>
              <a:t>Іноді можна змінити конфігурацію маршрутизатора таким чином, щоб зробити маршрутизатор недоступним (за винятком локальної консолі). Зазвичай це робиться випадково, але немає можливості скасувати останню зміну, коли підключення до маршрутизатора вже розірвано. Для мінімізації такого ризику можна використовувати безпечний режим. У безпечний режим можна ввійти, натиснувши [CTRL]+[X]. Щоб зберегти зміни та вийти з безпечного режиму, знову натисніть [CTRL]+[X]. Щоб вийти без збереження внесених змін, натисніть [CTRL]+[D]</a:t>
            </a:r>
          </a:p>
        </p:txBody>
      </p:sp>
      <p:pic>
        <p:nvPicPr>
          <p:cNvPr id="2" name="Picture 1"/>
          <p:cNvPicPr>
            <a:picLocks noChangeAspect="1"/>
          </p:cNvPicPr>
          <p:nvPr/>
        </p:nvPicPr>
        <p:blipFill>
          <a:blip r:embed="rId2"/>
          <a:stretch>
            <a:fillRect/>
          </a:stretch>
        </p:blipFill>
        <p:spPr>
          <a:xfrm>
            <a:off x="271601" y="5265485"/>
            <a:ext cx="5290835" cy="1592515"/>
          </a:xfrm>
          <a:prstGeom prst="rect">
            <a:avLst/>
          </a:prstGeom>
        </p:spPr>
      </p:pic>
    </p:spTree>
    <p:extLst>
      <p:ext uri="{BB962C8B-B14F-4D97-AF65-F5344CB8AC3E}">
        <p14:creationId xmlns:p14="http://schemas.microsoft.com/office/powerpoint/2010/main" val="39150058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392" y="72427"/>
            <a:ext cx="6698783" cy="5707782"/>
          </a:xfrm>
        </p:spPr>
      </p:pic>
      <p:sp>
        <p:nvSpPr>
          <p:cNvPr id="4" name="Rectangle 3"/>
          <p:cNvSpPr/>
          <p:nvPr/>
        </p:nvSpPr>
        <p:spPr>
          <a:xfrm>
            <a:off x="6944008" y="198898"/>
            <a:ext cx="5088047" cy="2862322"/>
          </a:xfrm>
          <a:prstGeom prst="rect">
            <a:avLst/>
          </a:prstGeom>
        </p:spPr>
        <p:txBody>
          <a:bodyPr wrap="square">
            <a:spAutoFit/>
          </a:bodyPr>
          <a:lstStyle/>
          <a:p>
            <a:r>
              <a:rPr lang="uk-UA" dirty="0"/>
              <a:t>Відображається повідомлення «</a:t>
            </a:r>
            <a:r>
              <a:rPr lang="en-US" b="1" dirty="0"/>
              <a:t>Safe Mode taken</a:t>
            </a:r>
            <a:r>
              <a:rPr lang="uk-UA" dirty="0"/>
              <a:t>» і запропонують зміни, щоб відобразити, що сеанс тепер перебуває в безпечному режимі. Усі зміни конфігурації, внесені (також з інших сеансів входу), коли маршрутизатор перебуває в безпечному режимі, автоматично скасовуються, якщо сеанс безпечного режиму завершується ненормально. Ви можете побачити всі такі зміни, які будуть автоматично скасовані з тегом F в історії системи:</a:t>
            </a:r>
          </a:p>
        </p:txBody>
      </p:sp>
      <p:pic>
        <p:nvPicPr>
          <p:cNvPr id="5" name="Picture 4"/>
          <p:cNvPicPr>
            <a:picLocks noChangeAspect="1"/>
          </p:cNvPicPr>
          <p:nvPr/>
        </p:nvPicPr>
        <p:blipFill>
          <a:blip r:embed="rId3"/>
          <a:stretch>
            <a:fillRect/>
          </a:stretch>
        </p:blipFill>
        <p:spPr>
          <a:xfrm>
            <a:off x="6944008" y="3177483"/>
            <a:ext cx="5229225" cy="2114550"/>
          </a:xfrm>
          <a:prstGeom prst="rect">
            <a:avLst/>
          </a:prstGeom>
        </p:spPr>
      </p:pic>
    </p:spTree>
    <p:extLst>
      <p:ext uri="{BB962C8B-B14F-4D97-AF65-F5344CB8AC3E}">
        <p14:creationId xmlns:p14="http://schemas.microsoft.com/office/powerpoint/2010/main" val="2552660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618" y="226337"/>
            <a:ext cx="11579383" cy="6292158"/>
          </a:xfrm>
        </p:spPr>
        <p:txBody>
          <a:bodyPr>
            <a:normAutofit/>
          </a:bodyPr>
          <a:lstStyle/>
          <a:p>
            <a:pPr marL="0" indent="0" algn="ctr">
              <a:buNone/>
            </a:pPr>
            <a:r>
              <a:rPr lang="en-US" sz="2000" b="1" dirty="0" err="1"/>
              <a:t>RouterBOARD</a:t>
            </a:r>
            <a:r>
              <a:rPr lang="en-US" sz="2000" b="1" dirty="0"/>
              <a:t> </a:t>
            </a:r>
            <a:endParaRPr lang="uk-UA" sz="2000" b="1" dirty="0"/>
          </a:p>
          <a:p>
            <a:pPr marL="0" indent="0">
              <a:buNone/>
            </a:pPr>
            <a:r>
              <a:rPr lang="en-US" sz="2000" b="1" dirty="0" err="1"/>
              <a:t>RouterBOARD</a:t>
            </a:r>
            <a:r>
              <a:rPr lang="en-US" sz="2000" dirty="0"/>
              <a:t> - </a:t>
            </a:r>
            <a:r>
              <a:rPr lang="uk-UA" sz="2000" dirty="0"/>
              <a:t>апаратна платформа від </a:t>
            </a:r>
            <a:r>
              <a:rPr lang="en-US" sz="2000" dirty="0" err="1"/>
              <a:t>MikroTik</a:t>
            </a:r>
            <a:r>
              <a:rPr lang="en-US" sz="2000" dirty="0"/>
              <a:t>, </a:t>
            </a:r>
            <a:r>
              <a:rPr lang="uk-UA" sz="2000" dirty="0"/>
              <a:t>що є лінійкою маршрутизаторів під управлінням операційної системи </a:t>
            </a:r>
            <a:r>
              <a:rPr lang="en-US" sz="2000" dirty="0" err="1"/>
              <a:t>RouterOS</a:t>
            </a:r>
            <a:r>
              <a:rPr lang="en-US" sz="2000" dirty="0"/>
              <a:t>. </a:t>
            </a:r>
            <a:r>
              <a:rPr lang="uk-UA" sz="2000" dirty="0"/>
              <a:t>Різні варіанти </a:t>
            </a:r>
            <a:r>
              <a:rPr lang="en-US" sz="2000" dirty="0" err="1"/>
              <a:t>RouterBOARD</a:t>
            </a:r>
            <a:r>
              <a:rPr lang="en-US" sz="2000" dirty="0"/>
              <a:t> </a:t>
            </a:r>
            <a:r>
              <a:rPr lang="uk-UA" sz="2000" dirty="0"/>
              <a:t>дозволяють вирішувати на їх основі різні варіанти мережевих завдань: від простої бездротової точки доступу та керованого комутатора до потужного маршрутизатора з брандмауером та </a:t>
            </a:r>
            <a:r>
              <a:rPr lang="en-US" sz="2000" dirty="0" err="1"/>
              <a:t>QoS</a:t>
            </a:r>
            <a:r>
              <a:rPr lang="en-US" sz="2000" dirty="0"/>
              <a:t>. </a:t>
            </a:r>
            <a:endParaRPr lang="uk-UA" sz="2000" dirty="0"/>
          </a:p>
          <a:p>
            <a:pPr marL="0" indent="0">
              <a:buNone/>
            </a:pPr>
            <a:endParaRPr lang="uk-UA" sz="2000" dirty="0"/>
          </a:p>
          <a:p>
            <a:pPr marL="0" indent="0">
              <a:buNone/>
            </a:pPr>
            <a:r>
              <a:rPr lang="uk-UA" sz="2000" dirty="0"/>
              <a:t>Майже всі моделі </a:t>
            </a:r>
            <a:r>
              <a:rPr lang="en-US" sz="2000" dirty="0" err="1"/>
              <a:t>RouterBOARD</a:t>
            </a:r>
            <a:r>
              <a:rPr lang="en-US" sz="2000" dirty="0"/>
              <a:t> </a:t>
            </a:r>
            <a:r>
              <a:rPr lang="uk-UA" sz="2000" dirty="0"/>
              <a:t>пристроїв можуть живитися за допомогою </a:t>
            </a:r>
            <a:r>
              <a:rPr lang="en-US" sz="2000" dirty="0" err="1"/>
              <a:t>PoE</a:t>
            </a:r>
            <a:r>
              <a:rPr lang="en-US" sz="2000" dirty="0"/>
              <a:t> </a:t>
            </a:r>
            <a:r>
              <a:rPr lang="uk-UA" sz="2000" dirty="0"/>
              <a:t>і мають роз'єм для підключення зовнішнього джерела живлення. </a:t>
            </a:r>
          </a:p>
          <a:p>
            <a:pPr marL="0" indent="0">
              <a:buNone/>
            </a:pPr>
            <a:endParaRPr lang="uk-UA" sz="2000" dirty="0"/>
          </a:p>
          <a:p>
            <a:pPr marL="0" indent="0">
              <a:buNone/>
            </a:pPr>
            <a:r>
              <a:rPr lang="uk-UA" sz="2000" dirty="0"/>
              <a:t>Моделі, призначені для роботи з бездротовими технологіями, мають слот (</a:t>
            </a:r>
            <a:r>
              <a:rPr lang="en-US" sz="2000" dirty="0" err="1"/>
              <a:t>miniPCI</a:t>
            </a:r>
            <a:r>
              <a:rPr lang="en-US" sz="2000" dirty="0"/>
              <a:t>/</a:t>
            </a:r>
            <a:r>
              <a:rPr lang="en-US" sz="2000" dirty="0" err="1"/>
              <a:t>miniPCIe</a:t>
            </a:r>
            <a:r>
              <a:rPr lang="en-US" sz="2000" dirty="0"/>
              <a:t>) </a:t>
            </a:r>
            <a:r>
              <a:rPr lang="uk-UA" sz="2000" dirty="0"/>
              <a:t>для підключення радіомодулів. Більшість моделей також мають роз'єм для підключення до </a:t>
            </a:r>
            <a:r>
              <a:rPr lang="en-US" sz="2000" dirty="0"/>
              <a:t>COM-</a:t>
            </a:r>
            <a:r>
              <a:rPr lang="uk-UA" sz="2000" dirty="0"/>
              <a:t>порту ПК. У бюджетних моделях чи залежно від конкретного призначення моделі ті чи інші елементи можуть бути відсутніми. </a:t>
            </a:r>
          </a:p>
        </p:txBody>
      </p:sp>
      <p:pic>
        <p:nvPicPr>
          <p:cNvPr id="2" name="Picture 1"/>
          <p:cNvPicPr>
            <a:picLocks noChangeAspect="1"/>
          </p:cNvPicPr>
          <p:nvPr/>
        </p:nvPicPr>
        <p:blipFill>
          <a:blip r:embed="rId2"/>
          <a:stretch>
            <a:fillRect/>
          </a:stretch>
        </p:blipFill>
        <p:spPr>
          <a:xfrm>
            <a:off x="443618" y="4495800"/>
            <a:ext cx="3190875" cy="2362200"/>
          </a:xfrm>
          <a:prstGeom prst="rect">
            <a:avLst/>
          </a:prstGeom>
        </p:spPr>
      </p:pic>
      <p:pic>
        <p:nvPicPr>
          <p:cNvPr id="4" name="Picture 3"/>
          <p:cNvPicPr>
            <a:picLocks noChangeAspect="1"/>
          </p:cNvPicPr>
          <p:nvPr/>
        </p:nvPicPr>
        <p:blipFill>
          <a:blip r:embed="rId3"/>
          <a:stretch>
            <a:fillRect/>
          </a:stretch>
        </p:blipFill>
        <p:spPr>
          <a:xfrm>
            <a:off x="4199698" y="4487364"/>
            <a:ext cx="3273301" cy="2370636"/>
          </a:xfrm>
          <a:prstGeom prst="rect">
            <a:avLst/>
          </a:prstGeom>
        </p:spPr>
      </p:pic>
      <p:pic>
        <p:nvPicPr>
          <p:cNvPr id="5" name="Picture 4"/>
          <p:cNvPicPr>
            <a:picLocks noChangeAspect="1"/>
          </p:cNvPicPr>
          <p:nvPr/>
        </p:nvPicPr>
        <p:blipFill>
          <a:blip r:embed="rId4"/>
          <a:stretch>
            <a:fillRect/>
          </a:stretch>
        </p:blipFill>
        <p:spPr>
          <a:xfrm>
            <a:off x="8184333" y="4489843"/>
            <a:ext cx="3501946" cy="2368157"/>
          </a:xfrm>
          <a:prstGeom prst="rect">
            <a:avLst/>
          </a:prstGeom>
        </p:spPr>
      </p:pic>
    </p:spTree>
    <p:extLst>
      <p:ext uri="{BB962C8B-B14F-4D97-AF65-F5344CB8AC3E}">
        <p14:creationId xmlns:p14="http://schemas.microsoft.com/office/powerpoint/2010/main" val="6867727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29"/>
            <a:ext cx="11724239" cy="6581869"/>
          </a:xfrm>
        </p:spPr>
        <p:txBody>
          <a:bodyPr>
            <a:normAutofit lnSpcReduction="10000"/>
          </a:bodyPr>
          <a:lstStyle/>
          <a:p>
            <a:pPr marL="0" indent="0">
              <a:buNone/>
            </a:pPr>
            <a:r>
              <a:rPr lang="uk-UA" sz="2000" dirty="0"/>
              <a:t>Тепер, якщо з’єднання telnet (або термінал winbox) буде розірвано, то через деякий час (тайм-аут TCP становить 9 хвилин) усі зміни, внесені в безпечному режимі, будуть скасовані. Вихід із сеансу за допомогою </a:t>
            </a:r>
            <a:r>
              <a:rPr lang="uk-UA" sz="2000" b="1" dirty="0"/>
              <a:t>[Ctrl]+[D] </a:t>
            </a:r>
            <a:r>
              <a:rPr lang="uk-UA" sz="2000" dirty="0"/>
              <a:t>також скасовує всі зміни безпечного режиму, </a:t>
            </a:r>
            <a:r>
              <a:rPr lang="uk-UA" sz="2000"/>
              <a:t>а </a:t>
            </a:r>
            <a:r>
              <a:rPr lang="uk-UA" sz="2000" b="1"/>
              <a:t>/</a:t>
            </a:r>
            <a:r>
              <a:rPr lang="uk-UA" sz="2000"/>
              <a:t> </a:t>
            </a:r>
            <a:r>
              <a:rPr lang="uk-UA" sz="2000" dirty="0"/>
              <a:t>— ні. </a:t>
            </a:r>
          </a:p>
          <a:p>
            <a:pPr marL="0" indent="0">
              <a:buNone/>
            </a:pPr>
            <a:r>
              <a:rPr lang="uk-UA" sz="2000" dirty="0"/>
              <a:t>Якщо інший користувач намагається увійти в безпечний режим, він отримує таке повідомлення:</a:t>
            </a:r>
          </a:p>
          <a:p>
            <a:pPr marL="0" indent="0">
              <a:buNone/>
            </a:pPr>
            <a:endParaRPr lang="uk-UA" sz="2000" dirty="0"/>
          </a:p>
          <a:p>
            <a:pPr marL="0" indent="0">
              <a:buNone/>
            </a:pPr>
            <a:endParaRPr lang="uk-UA" sz="2000" dirty="0"/>
          </a:p>
          <a:p>
            <a:pPr marL="0" indent="0">
              <a:buNone/>
            </a:pPr>
            <a:endParaRPr lang="uk-UA" sz="2000" dirty="0"/>
          </a:p>
          <a:p>
            <a:r>
              <a:rPr lang="uk-UA" sz="2000" dirty="0"/>
              <a:t>[u] - скасовує всі зміни безпечного режиму та переводить поточний сеанс у безпечний режим. </a:t>
            </a:r>
          </a:p>
          <a:p>
            <a:r>
              <a:rPr lang="uk-UA" sz="2000" dirty="0"/>
              <a:t>[r] - зберігає всі поточні зміни безпечного режиму та переводить поточний сеанс у безпечний режим. </a:t>
            </a:r>
          </a:p>
          <a:p>
            <a:pPr marL="0" indent="0">
              <a:buNone/>
            </a:pPr>
            <a:r>
              <a:rPr lang="uk-UA" sz="2000" dirty="0"/>
              <a:t>Попередній власник безпечного режиму сповіщається про це:</a:t>
            </a:r>
          </a:p>
          <a:p>
            <a:pPr marL="0" indent="0">
              <a:buNone/>
            </a:pPr>
            <a:endParaRPr lang="uk-UA" sz="2000" dirty="0"/>
          </a:p>
          <a:p>
            <a:pPr marL="0" indent="0">
              <a:buNone/>
            </a:pPr>
            <a:endParaRPr lang="uk-UA" sz="2000" dirty="0"/>
          </a:p>
          <a:p>
            <a:pPr marL="0" indent="0">
              <a:buNone/>
            </a:pPr>
            <a:endParaRPr lang="uk-UA" sz="2000" dirty="0"/>
          </a:p>
          <a:p>
            <a:r>
              <a:rPr lang="uk-UA" sz="2000" dirty="0"/>
              <a:t>[d] - залишає все як є.</a:t>
            </a:r>
          </a:p>
          <a:p>
            <a:pPr marL="0" indent="0">
              <a:buNone/>
            </a:pPr>
            <a:r>
              <a:rPr lang="uk-UA" sz="2000" dirty="0"/>
              <a:t>Якщо в безпечному режимі внесено забагато змін, а в історії немає місця для їх усіх (наразі історія зберігає до 100 останніх дій), сеанс автоматично виводиться з безпечного режиму, жодні зміни не скасовуються автоматично. Таким чином, найкраще змінювати конфігурацію невеликими кроками, перебуваючи в безпечному режимі. Двічі натиснувши </a:t>
            </a:r>
            <a:r>
              <a:rPr lang="uk-UA" sz="2000" b="1" dirty="0"/>
              <a:t>[Ctrl]+[X] </a:t>
            </a:r>
            <a:r>
              <a:rPr lang="uk-UA" sz="2000" dirty="0"/>
              <a:t>– це простий спосіб очистити список дій у безпечному режимі.</a:t>
            </a:r>
          </a:p>
        </p:txBody>
      </p:sp>
      <p:pic>
        <p:nvPicPr>
          <p:cNvPr id="2" name="Picture 1"/>
          <p:cNvPicPr>
            <a:picLocks noChangeAspect="1"/>
          </p:cNvPicPr>
          <p:nvPr/>
        </p:nvPicPr>
        <p:blipFill>
          <a:blip r:embed="rId2"/>
          <a:stretch>
            <a:fillRect/>
          </a:stretch>
        </p:blipFill>
        <p:spPr>
          <a:xfrm>
            <a:off x="398351" y="1411728"/>
            <a:ext cx="7265755" cy="933120"/>
          </a:xfrm>
          <a:prstGeom prst="rect">
            <a:avLst/>
          </a:prstGeom>
        </p:spPr>
      </p:pic>
      <p:pic>
        <p:nvPicPr>
          <p:cNvPr id="4" name="Picture 3"/>
          <p:cNvPicPr>
            <a:picLocks noChangeAspect="1"/>
          </p:cNvPicPr>
          <p:nvPr/>
        </p:nvPicPr>
        <p:blipFill>
          <a:blip r:embed="rId3"/>
          <a:stretch>
            <a:fillRect/>
          </a:stretch>
        </p:blipFill>
        <p:spPr>
          <a:xfrm>
            <a:off x="398351" y="3817214"/>
            <a:ext cx="4457700" cy="866775"/>
          </a:xfrm>
          <a:prstGeom prst="rect">
            <a:avLst/>
          </a:prstGeom>
        </p:spPr>
      </p:pic>
    </p:spTree>
    <p:extLst>
      <p:ext uri="{BB962C8B-B14F-4D97-AF65-F5344CB8AC3E}">
        <p14:creationId xmlns:p14="http://schemas.microsoft.com/office/powerpoint/2010/main" val="1095822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2000" b="1" dirty="0"/>
              <a:t>Режим HotLock </a:t>
            </a:r>
          </a:p>
          <a:p>
            <a:pPr marL="0" indent="0">
              <a:buNone/>
            </a:pPr>
            <a:r>
              <a:rPr lang="uk-UA" sz="2000" dirty="0"/>
              <a:t>Коли ввімкнено режим HotLock, команди будуть автоматично заповнені. Щоб увійти/вийти з режиму HotLock, натисніть </a:t>
            </a:r>
            <a:r>
              <a:rPr lang="uk-UA" sz="2000" b="1" dirty="0"/>
              <a:t>[CTRL]+[V]</a:t>
            </a:r>
            <a:r>
              <a:rPr lang="uk-UA" sz="2000" dirty="0"/>
              <a:t>.</a:t>
            </a:r>
          </a:p>
          <a:p>
            <a:pPr marL="0" indent="0">
              <a:buNone/>
            </a:pPr>
            <a:endParaRPr lang="uk-UA" sz="2000" dirty="0"/>
          </a:p>
          <a:p>
            <a:pPr marL="0" indent="0">
              <a:buNone/>
            </a:pPr>
            <a:endParaRPr lang="uk-UA" sz="2000" dirty="0"/>
          </a:p>
          <a:p>
            <a:pPr marL="0" indent="0">
              <a:buNone/>
            </a:pPr>
            <a:endParaRPr lang="uk-UA" sz="2000" dirty="0"/>
          </a:p>
          <a:p>
            <a:pPr marL="0" indent="0">
              <a:buNone/>
            </a:pPr>
            <a:r>
              <a:rPr lang="uk-UA" sz="2000" dirty="0"/>
              <a:t>Подвійний </a:t>
            </a:r>
            <a:r>
              <a:rPr lang="uk-UA" sz="2000" b="1" dirty="0"/>
              <a:t>&gt;&gt;</a:t>
            </a:r>
            <a:r>
              <a:rPr lang="uk-UA" sz="2000" dirty="0"/>
              <a:t> означає, що режим HotLock увімкнено. Наприклад, якщо ви введете  </a:t>
            </a:r>
            <a:r>
              <a:rPr lang="en-US" sz="2000" b="1" dirty="0"/>
              <a:t>/in e</a:t>
            </a:r>
            <a:r>
              <a:rPr lang="uk-UA" sz="2000" dirty="0"/>
              <a:t>, воно буде автоматично заповнено до</a:t>
            </a:r>
          </a:p>
          <a:p>
            <a:pPr marL="0" indent="0">
              <a:buNone/>
            </a:pPr>
            <a:endParaRPr lang="uk-UA" sz="2000" dirty="0"/>
          </a:p>
          <a:p>
            <a:pPr marL="0" indent="0">
              <a:buNone/>
            </a:pPr>
            <a:endParaRPr lang="uk-UA" sz="2000" dirty="0"/>
          </a:p>
          <a:p>
            <a:pPr marL="0" indent="0">
              <a:buNone/>
            </a:pPr>
            <a:r>
              <a:rPr lang="uk-UA" sz="2000" dirty="0"/>
              <a:t>Меню </a:t>
            </a:r>
            <a:r>
              <a:rPr lang="en-US" sz="2000" dirty="0"/>
              <a:t>Quick Help</a:t>
            </a:r>
            <a:endParaRPr lang="uk-UA" sz="2000" dirty="0"/>
          </a:p>
          <a:p>
            <a:pPr marL="0" indent="0">
              <a:buNone/>
            </a:pPr>
            <a:r>
              <a:rPr lang="uk-UA" sz="2000" dirty="0"/>
              <a:t>Клавіша F6 відкриває меню в нижній частині терміналу, яке показує поширені комбінації клавіш та їх використання.</a:t>
            </a:r>
          </a:p>
          <a:p>
            <a:pPr marL="0" indent="0">
              <a:buNone/>
            </a:pPr>
            <a:endParaRPr lang="uk-UA" sz="2000" dirty="0"/>
          </a:p>
        </p:txBody>
      </p:sp>
      <p:pic>
        <p:nvPicPr>
          <p:cNvPr id="2" name="Picture 1"/>
          <p:cNvPicPr>
            <a:picLocks noChangeAspect="1"/>
          </p:cNvPicPr>
          <p:nvPr/>
        </p:nvPicPr>
        <p:blipFill>
          <a:blip r:embed="rId2"/>
          <a:stretch>
            <a:fillRect/>
          </a:stretch>
        </p:blipFill>
        <p:spPr>
          <a:xfrm>
            <a:off x="398351" y="1320721"/>
            <a:ext cx="4434290" cy="951699"/>
          </a:xfrm>
          <a:prstGeom prst="rect">
            <a:avLst/>
          </a:prstGeom>
        </p:spPr>
      </p:pic>
      <p:pic>
        <p:nvPicPr>
          <p:cNvPr id="5" name="Picture 4"/>
          <p:cNvPicPr>
            <a:picLocks noChangeAspect="1"/>
          </p:cNvPicPr>
          <p:nvPr/>
        </p:nvPicPr>
        <p:blipFill>
          <a:blip r:embed="rId3"/>
          <a:stretch>
            <a:fillRect/>
          </a:stretch>
        </p:blipFill>
        <p:spPr>
          <a:xfrm>
            <a:off x="398351" y="3163290"/>
            <a:ext cx="5105400" cy="676275"/>
          </a:xfrm>
          <a:prstGeom prst="rect">
            <a:avLst/>
          </a:prstGeom>
        </p:spPr>
      </p:pic>
      <p:pic>
        <p:nvPicPr>
          <p:cNvPr id="6" name="Picture 5"/>
          <p:cNvPicPr>
            <a:picLocks noChangeAspect="1"/>
          </p:cNvPicPr>
          <p:nvPr/>
        </p:nvPicPr>
        <p:blipFill>
          <a:blip r:embed="rId4"/>
          <a:stretch>
            <a:fillRect/>
          </a:stretch>
        </p:blipFill>
        <p:spPr>
          <a:xfrm>
            <a:off x="402876" y="5063622"/>
            <a:ext cx="5172075" cy="895350"/>
          </a:xfrm>
          <a:prstGeom prst="rect">
            <a:avLst/>
          </a:prstGeom>
        </p:spPr>
      </p:pic>
    </p:spTree>
    <p:extLst>
      <p:ext uri="{BB962C8B-B14F-4D97-AF65-F5344CB8AC3E}">
        <p14:creationId xmlns:p14="http://schemas.microsoft.com/office/powerpoint/2010/main" val="2034165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458" y="208230"/>
            <a:ext cx="11579383" cy="6292158"/>
          </a:xfrm>
        </p:spPr>
        <p:txBody>
          <a:bodyPr>
            <a:normAutofit/>
          </a:bodyPr>
          <a:lstStyle/>
          <a:p>
            <a:pPr marL="0" indent="0" algn="ctr">
              <a:buNone/>
            </a:pPr>
            <a:r>
              <a:rPr lang="uk-UA" sz="2400" b="1" dirty="0"/>
              <a:t>Приклади типових дій</a:t>
            </a:r>
          </a:p>
          <a:p>
            <a:pPr marL="0" indent="0">
              <a:buNone/>
            </a:pPr>
            <a:r>
              <a:rPr lang="uk-UA" sz="2400" b="1" u="sng" dirty="0"/>
              <a:t>Робота з користувачами</a:t>
            </a:r>
          </a:p>
          <a:p>
            <a:pPr marL="0" indent="0">
              <a:buNone/>
            </a:pPr>
            <a:r>
              <a:rPr lang="uk-UA" sz="2400" dirty="0"/>
              <a:t>Додавання нового користувача: </a:t>
            </a:r>
          </a:p>
          <a:p>
            <a:pPr marL="0" indent="0">
              <a:buNone/>
            </a:pPr>
            <a:r>
              <a:rPr lang="uk-UA" sz="2400" b="1" i="1" dirty="0"/>
              <a:t>use</a:t>
            </a:r>
            <a:r>
              <a:rPr lang="en-US" sz="2400" b="1" i="1" dirty="0"/>
              <a:t>r</a:t>
            </a:r>
            <a:r>
              <a:rPr lang="uk-UA" sz="2400" b="1" i="1" dirty="0"/>
              <a:t> add name=user password=12345 group=full </a:t>
            </a:r>
          </a:p>
          <a:p>
            <a:pPr marL="0" indent="0">
              <a:buNone/>
            </a:pPr>
            <a:endParaRPr lang="uk-UA" sz="2400" dirty="0"/>
          </a:p>
          <a:p>
            <a:pPr marL="0" indent="0">
              <a:buNone/>
            </a:pPr>
            <a:r>
              <a:rPr lang="uk-UA" sz="2400" dirty="0"/>
              <a:t>Видалення користувача: </a:t>
            </a:r>
          </a:p>
          <a:p>
            <a:pPr marL="0" indent="0">
              <a:buNone/>
            </a:pPr>
            <a:r>
              <a:rPr lang="uk-UA" sz="2400" b="1" i="1" dirty="0"/>
              <a:t>user disable admin </a:t>
            </a:r>
          </a:p>
          <a:p>
            <a:pPr marL="0" indent="0">
              <a:buNone/>
            </a:pPr>
            <a:endParaRPr lang="uk-UA" sz="2400" dirty="0"/>
          </a:p>
          <a:p>
            <a:pPr marL="0" indent="0">
              <a:buNone/>
            </a:pPr>
            <a:r>
              <a:rPr lang="uk-UA" sz="2400" dirty="0"/>
              <a:t>Переглянути користувачів: </a:t>
            </a:r>
          </a:p>
          <a:p>
            <a:pPr marL="0" indent="0">
              <a:buNone/>
            </a:pPr>
            <a:r>
              <a:rPr lang="uk-UA" sz="2400" b="1" i="1" dirty="0"/>
              <a:t>user print</a:t>
            </a:r>
          </a:p>
        </p:txBody>
      </p:sp>
      <p:pic>
        <p:nvPicPr>
          <p:cNvPr id="2" name="Picture 1"/>
          <p:cNvPicPr>
            <a:picLocks noChangeAspect="1"/>
          </p:cNvPicPr>
          <p:nvPr/>
        </p:nvPicPr>
        <p:blipFill>
          <a:blip r:embed="rId2"/>
          <a:stretch>
            <a:fillRect/>
          </a:stretch>
        </p:blipFill>
        <p:spPr>
          <a:xfrm>
            <a:off x="5088377" y="2522897"/>
            <a:ext cx="6759977" cy="4058971"/>
          </a:xfrm>
          <a:prstGeom prst="rect">
            <a:avLst/>
          </a:prstGeom>
        </p:spPr>
      </p:pic>
    </p:spTree>
    <p:extLst>
      <p:ext uri="{BB962C8B-B14F-4D97-AF65-F5344CB8AC3E}">
        <p14:creationId xmlns:p14="http://schemas.microsoft.com/office/powerpoint/2010/main" val="28644900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22590" cy="6771992"/>
          </a:xfrm>
        </p:spPr>
        <p:txBody>
          <a:bodyPr>
            <a:normAutofit/>
          </a:bodyPr>
          <a:lstStyle/>
          <a:p>
            <a:pPr marL="0" indent="0" algn="ctr">
              <a:buNone/>
            </a:pPr>
            <a:r>
              <a:rPr lang="uk-UA" sz="2000" b="1" dirty="0"/>
              <a:t>Інтерфейси</a:t>
            </a:r>
          </a:p>
          <a:p>
            <a:pPr marL="0" indent="0">
              <a:buNone/>
            </a:pPr>
            <a:r>
              <a:rPr lang="ru-RU" sz="2000" dirty="0"/>
              <a:t>Перегляд інтерфейсів:                     </a:t>
            </a:r>
            <a:r>
              <a:rPr lang="en-US" sz="1800" b="1" dirty="0">
                <a:latin typeface="Courier New" panose="02070309020205020404" pitchFamily="49" charset="0"/>
                <a:cs typeface="Courier New" panose="02070309020205020404" pitchFamily="49" charset="0"/>
              </a:rPr>
              <a:t>interface print</a:t>
            </a:r>
            <a:r>
              <a:rPr lang="en-US" sz="1800" dirty="0">
                <a:latin typeface="Courier New" panose="02070309020205020404" pitchFamily="49" charset="0"/>
                <a:cs typeface="Courier New" panose="02070309020205020404" pitchFamily="49" charset="0"/>
              </a:rPr>
              <a:t> </a:t>
            </a:r>
            <a:endParaRPr lang="uk-UA" sz="1800" dirty="0">
              <a:latin typeface="Courier New" panose="02070309020205020404" pitchFamily="49" charset="0"/>
              <a:cs typeface="Courier New" panose="02070309020205020404" pitchFamily="49" charset="0"/>
            </a:endParaRPr>
          </a:p>
          <a:p>
            <a:pPr marL="0" indent="0">
              <a:buNone/>
            </a:pPr>
            <a:r>
              <a:rPr lang="ru-RU" sz="2000" dirty="0"/>
              <a:t>Вимкнути/Ввімкнути інтерфейс:  </a:t>
            </a:r>
            <a:r>
              <a:rPr lang="en-US" sz="1800" b="1" dirty="0">
                <a:latin typeface="Courier New" panose="02070309020205020404" pitchFamily="49" charset="0"/>
                <a:cs typeface="Courier New" panose="02070309020205020404" pitchFamily="49" charset="0"/>
              </a:rPr>
              <a:t>interface set disabled=yes numbers=x</a:t>
            </a:r>
            <a:r>
              <a:rPr lang="en-US" sz="1800" dirty="0">
                <a:latin typeface="Courier New" panose="02070309020205020404" pitchFamily="49" charset="0"/>
                <a:cs typeface="Courier New" panose="02070309020205020404" pitchFamily="49" charset="0"/>
              </a:rPr>
              <a:t> </a:t>
            </a:r>
            <a:r>
              <a:rPr lang="ru-RU" sz="1800" dirty="0">
                <a:latin typeface="Courier New" panose="02070309020205020404" pitchFamily="49" charset="0"/>
                <a:cs typeface="Courier New" panose="02070309020205020404" pitchFamily="49" charset="0"/>
              </a:rPr>
              <a:t> </a:t>
            </a:r>
            <a:r>
              <a:rPr lang="ru-RU" sz="2000" dirty="0">
                <a:latin typeface="Courier New" panose="02070309020205020404" pitchFamily="49" charset="0"/>
                <a:cs typeface="Courier New" panose="02070309020205020404" pitchFamily="49" charset="0"/>
              </a:rPr>
              <a:t>  </a:t>
            </a:r>
            <a:r>
              <a:rPr lang="ru-RU" sz="2000" dirty="0"/>
              <a:t>де </a:t>
            </a:r>
            <a:r>
              <a:rPr lang="en-US" sz="2000" dirty="0"/>
              <a:t>x — # </a:t>
            </a:r>
            <a:r>
              <a:rPr lang="ru-RU" sz="2000" dirty="0"/>
              <a:t>номер інтерфейса з </a:t>
            </a:r>
            <a:r>
              <a:rPr lang="en-US" sz="2000" dirty="0"/>
              <a:t>print </a:t>
            </a:r>
            <a:endParaRPr lang="uk-UA" sz="2000" dirty="0"/>
          </a:p>
          <a:p>
            <a:pPr marL="0" indent="0">
              <a:buNone/>
            </a:pPr>
            <a:r>
              <a:rPr lang="uk-UA" sz="2000" dirty="0"/>
              <a:t>Призначення інтерфейсу ІР адреси</a:t>
            </a:r>
            <a:r>
              <a:rPr lang="ru-RU" sz="2000" dirty="0"/>
              <a:t>:       </a:t>
            </a:r>
            <a:r>
              <a:rPr lang="en-US" sz="1800" b="1" dirty="0" err="1">
                <a:latin typeface="Courier New" panose="02070309020205020404" pitchFamily="49" charset="0"/>
                <a:cs typeface="Courier New" panose="02070309020205020404" pitchFamily="49" charset="0"/>
              </a:rPr>
              <a:t>ip</a:t>
            </a:r>
            <a:r>
              <a:rPr lang="en-US" sz="1800" b="1" dirty="0">
                <a:latin typeface="Courier New" panose="02070309020205020404" pitchFamily="49" charset="0"/>
                <a:cs typeface="Courier New" panose="02070309020205020404" pitchFamily="49" charset="0"/>
              </a:rPr>
              <a:t> address add address=10.0.0.1/24 interface=ether1</a:t>
            </a:r>
            <a:r>
              <a:rPr lang="en-US" sz="1800" dirty="0">
                <a:latin typeface="Courier New" panose="02070309020205020404" pitchFamily="49" charset="0"/>
                <a:cs typeface="Courier New" panose="02070309020205020404" pitchFamily="49" charset="0"/>
              </a:rPr>
              <a:t> </a:t>
            </a:r>
            <a:endParaRPr lang="uk-UA" sz="1800" dirty="0">
              <a:latin typeface="Courier New" panose="02070309020205020404" pitchFamily="49" charset="0"/>
              <a:cs typeface="Courier New" panose="02070309020205020404" pitchFamily="49" charset="0"/>
            </a:endParaRPr>
          </a:p>
          <a:p>
            <a:pPr marL="0" indent="0">
              <a:buNone/>
            </a:pPr>
            <a:r>
              <a:rPr lang="uk-UA" sz="2000" dirty="0"/>
              <a:t>Перегляд ІР адрес</a:t>
            </a:r>
            <a:r>
              <a:rPr lang="ru-RU" sz="2000" dirty="0"/>
              <a:t>:         </a:t>
            </a:r>
            <a:r>
              <a:rPr lang="en-US" sz="1800" b="1" dirty="0" err="1">
                <a:latin typeface="Courier New" panose="02070309020205020404" pitchFamily="49" charset="0"/>
                <a:cs typeface="Courier New" panose="02070309020205020404" pitchFamily="49" charset="0"/>
              </a:rPr>
              <a:t>ip</a:t>
            </a:r>
            <a:r>
              <a:rPr lang="en-US" sz="1800" b="1" dirty="0">
                <a:latin typeface="Courier New" panose="02070309020205020404" pitchFamily="49" charset="0"/>
                <a:cs typeface="Courier New" panose="02070309020205020404" pitchFamily="49" charset="0"/>
              </a:rPr>
              <a:t> address print</a:t>
            </a:r>
            <a:r>
              <a:rPr lang="en-US" sz="1800" dirty="0">
                <a:latin typeface="Courier New" panose="02070309020205020404" pitchFamily="49" charset="0"/>
                <a:cs typeface="Courier New" panose="02070309020205020404" pitchFamily="49" charset="0"/>
              </a:rPr>
              <a:t> </a:t>
            </a:r>
            <a:endParaRPr lang="uk-UA" sz="1800" dirty="0">
              <a:latin typeface="Courier New" panose="02070309020205020404" pitchFamily="49" charset="0"/>
              <a:cs typeface="Courier New" panose="02070309020205020404" pitchFamily="49" charset="0"/>
            </a:endParaRPr>
          </a:p>
          <a:p>
            <a:pPr marL="0" indent="0">
              <a:buNone/>
            </a:pPr>
            <a:r>
              <a:rPr lang="ru-RU" sz="2000" dirty="0"/>
              <a:t>Зміна </a:t>
            </a:r>
            <a:r>
              <a:rPr lang="en-US" sz="2000" dirty="0"/>
              <a:t>MTU </a:t>
            </a:r>
            <a:r>
              <a:rPr lang="ru-RU" sz="2000" dirty="0"/>
              <a:t>інтерфейсів:       </a:t>
            </a:r>
            <a:r>
              <a:rPr lang="en-US" sz="1800" b="1" dirty="0">
                <a:latin typeface="Courier New" panose="02070309020205020404" pitchFamily="49" charset="0"/>
                <a:cs typeface="Courier New" panose="02070309020205020404" pitchFamily="49" charset="0"/>
              </a:rPr>
              <a:t>interface set 0,1,2 </a:t>
            </a:r>
            <a:r>
              <a:rPr lang="en-US" sz="1800" b="1" dirty="0" err="1">
                <a:latin typeface="Courier New" panose="02070309020205020404" pitchFamily="49" charset="0"/>
                <a:cs typeface="Courier New" panose="02070309020205020404" pitchFamily="49" charset="0"/>
              </a:rPr>
              <a:t>mtu</a:t>
            </a:r>
            <a:r>
              <a:rPr lang="en-US" sz="1800" b="1" dirty="0">
                <a:latin typeface="Courier New" panose="02070309020205020404" pitchFamily="49" charset="0"/>
                <a:cs typeface="Courier New" panose="02070309020205020404" pitchFamily="49" charset="0"/>
              </a:rPr>
              <a:t>=1500</a:t>
            </a:r>
            <a:r>
              <a:rPr lang="en-US" sz="1800" dirty="0">
                <a:latin typeface="Courier New" panose="02070309020205020404" pitchFamily="49" charset="0"/>
                <a:cs typeface="Courier New" panose="02070309020205020404" pitchFamily="49" charset="0"/>
              </a:rPr>
              <a:t> </a:t>
            </a:r>
            <a:endParaRPr lang="uk-UA" sz="1800" dirty="0">
              <a:latin typeface="Courier New" panose="02070309020205020404" pitchFamily="49" charset="0"/>
              <a:cs typeface="Courier New" panose="02070309020205020404" pitchFamily="49" charset="0"/>
            </a:endParaRPr>
          </a:p>
          <a:p>
            <a:pPr marL="0" indent="0">
              <a:buNone/>
            </a:pPr>
            <a:r>
              <a:rPr lang="ru-RU" sz="2000" dirty="0"/>
              <a:t>Встановлення шлюзу за замовчуванням:    </a:t>
            </a:r>
            <a:r>
              <a:rPr lang="en-US" sz="1800" b="1" dirty="0" err="1">
                <a:latin typeface="Courier New" panose="02070309020205020404" pitchFamily="49" charset="0"/>
                <a:cs typeface="Courier New" panose="02070309020205020404" pitchFamily="49" charset="0"/>
              </a:rPr>
              <a:t>ip</a:t>
            </a:r>
            <a:r>
              <a:rPr lang="en-US" sz="1800" b="1" dirty="0">
                <a:latin typeface="Courier New" panose="02070309020205020404" pitchFamily="49" charset="0"/>
                <a:cs typeface="Courier New" panose="02070309020205020404" pitchFamily="49" charset="0"/>
              </a:rPr>
              <a:t> route add gateway=10.0.0.100</a:t>
            </a:r>
            <a:r>
              <a:rPr lang="en-US" sz="1800" dirty="0">
                <a:latin typeface="Courier New" panose="02070309020205020404" pitchFamily="49" charset="0"/>
                <a:cs typeface="Courier New" panose="02070309020205020404" pitchFamily="49" charset="0"/>
              </a:rPr>
              <a:t> </a:t>
            </a:r>
            <a:endParaRPr lang="uk-UA" sz="2000" dirty="0">
              <a:latin typeface="Courier New" panose="02070309020205020404" pitchFamily="49" charset="0"/>
              <a:cs typeface="Courier New" panose="02070309020205020404" pitchFamily="49" charset="0"/>
            </a:endParaRPr>
          </a:p>
          <a:p>
            <a:pPr marL="0" indent="0">
              <a:buNone/>
            </a:pPr>
            <a:r>
              <a:rPr lang="ru-RU" sz="2000" dirty="0"/>
              <a:t>Перегляд </a:t>
            </a:r>
            <a:r>
              <a:rPr lang="en-US" sz="2000" dirty="0"/>
              <a:t>ARP Table (show </a:t>
            </a:r>
            <a:r>
              <a:rPr lang="en-US" sz="2000" dirty="0" err="1"/>
              <a:t>arp</a:t>
            </a:r>
            <a:r>
              <a:rPr lang="en-US" sz="2000" dirty="0"/>
              <a:t> </a:t>
            </a:r>
            <a:r>
              <a:rPr lang="ru-RU" sz="2000" dirty="0"/>
              <a:t>в </a:t>
            </a:r>
            <a:r>
              <a:rPr lang="en-US" sz="2000" dirty="0"/>
              <a:t>cisco)</a:t>
            </a:r>
            <a:r>
              <a:rPr lang="uk-UA" sz="2000" dirty="0"/>
              <a:t>:</a:t>
            </a:r>
            <a:r>
              <a:rPr lang="en-US" sz="2000" dirty="0"/>
              <a:t> </a:t>
            </a:r>
            <a:r>
              <a:rPr lang="en-US" sz="1800" b="1" dirty="0" err="1">
                <a:latin typeface="Courier New" panose="02070309020205020404" pitchFamily="49" charset="0"/>
                <a:cs typeface="Courier New" panose="02070309020205020404" pitchFamily="49" charset="0"/>
              </a:rPr>
              <a:t>ip</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arp</a:t>
            </a:r>
            <a:r>
              <a:rPr lang="en-US" sz="1800" b="1" dirty="0">
                <a:latin typeface="Courier New" panose="02070309020205020404" pitchFamily="49" charset="0"/>
                <a:cs typeface="Courier New" panose="02070309020205020404" pitchFamily="49" charset="0"/>
              </a:rPr>
              <a:t> print</a:t>
            </a:r>
            <a:r>
              <a:rPr lang="en-US" sz="1800" dirty="0">
                <a:latin typeface="Courier New" panose="02070309020205020404" pitchFamily="49" charset="0"/>
                <a:cs typeface="Courier New" panose="02070309020205020404" pitchFamily="49" charset="0"/>
              </a:rPr>
              <a:t> </a:t>
            </a:r>
            <a:endParaRPr lang="uk-UA" sz="1800" dirty="0">
              <a:latin typeface="Courier New" panose="02070309020205020404" pitchFamily="49" charset="0"/>
              <a:cs typeface="Courier New" panose="02070309020205020404" pitchFamily="49" charset="0"/>
            </a:endParaRPr>
          </a:p>
          <a:p>
            <a:pPr marL="0" indent="0">
              <a:buNone/>
            </a:pPr>
            <a:r>
              <a:rPr lang="ru-RU" sz="2000" dirty="0"/>
              <a:t>Перегляд </a:t>
            </a:r>
            <a:r>
              <a:rPr lang="en-US" sz="2000" dirty="0"/>
              <a:t>MAC Address Table (show mac address-table)</a:t>
            </a:r>
            <a:r>
              <a:rPr lang="uk-UA" sz="2000" dirty="0"/>
              <a:t>:</a:t>
            </a:r>
            <a:r>
              <a:rPr lang="en-US" sz="2000" dirty="0"/>
              <a:t> </a:t>
            </a:r>
            <a:r>
              <a:rPr lang="en-US" sz="1800" b="1" dirty="0">
                <a:latin typeface="Courier New" panose="02070309020205020404" pitchFamily="49" charset="0"/>
                <a:cs typeface="Courier New" panose="02070309020205020404" pitchFamily="49" charset="0"/>
              </a:rPr>
              <a:t>interface bridge host print</a:t>
            </a:r>
            <a:r>
              <a:rPr lang="en-US" sz="1800" dirty="0">
                <a:latin typeface="Courier New" panose="02070309020205020404" pitchFamily="49" charset="0"/>
                <a:cs typeface="Courier New" panose="02070309020205020404" pitchFamily="49" charset="0"/>
              </a:rPr>
              <a:t> </a:t>
            </a:r>
            <a:endParaRPr lang="uk-UA" sz="1800" dirty="0">
              <a:latin typeface="Courier New" panose="02070309020205020404" pitchFamily="49" charset="0"/>
              <a:cs typeface="Courier New" panose="02070309020205020404" pitchFamily="49" charset="0"/>
            </a:endParaRPr>
          </a:p>
          <a:p>
            <a:pPr marL="0" indent="0">
              <a:buNone/>
            </a:pPr>
            <a:r>
              <a:rPr lang="uk-UA" sz="2000" dirty="0"/>
              <a:t>Зміна </a:t>
            </a:r>
            <a:r>
              <a:rPr lang="en-US" sz="2000" dirty="0"/>
              <a:t>mac-</a:t>
            </a:r>
            <a:r>
              <a:rPr lang="uk-UA" sz="2000" dirty="0"/>
              <a:t>адреси інтерфейсу</a:t>
            </a:r>
            <a:r>
              <a:rPr lang="ru-RU" sz="2000" dirty="0"/>
              <a:t>: </a:t>
            </a:r>
            <a:r>
              <a:rPr lang="ru-RU" sz="1800" b="1" dirty="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interface </a:t>
            </a:r>
            <a:r>
              <a:rPr lang="en-US" sz="1800" b="1" dirty="0" err="1">
                <a:latin typeface="Courier New" panose="02070309020205020404" pitchFamily="49" charset="0"/>
                <a:cs typeface="Courier New" panose="02070309020205020404" pitchFamily="49" charset="0"/>
              </a:rPr>
              <a:t>ethernet</a:t>
            </a:r>
            <a:r>
              <a:rPr lang="en-US" sz="1800" b="1" dirty="0">
                <a:latin typeface="Courier New" panose="02070309020205020404" pitchFamily="49" charset="0"/>
                <a:cs typeface="Courier New" panose="02070309020205020404" pitchFamily="49" charset="0"/>
              </a:rPr>
              <a:t> set ether1 mac-address=00:00:00:00:00:00</a:t>
            </a:r>
            <a:r>
              <a:rPr lang="en-US" sz="1800" dirty="0">
                <a:latin typeface="Courier New" panose="02070309020205020404" pitchFamily="49" charset="0"/>
                <a:cs typeface="Courier New" panose="02070309020205020404" pitchFamily="49" charset="0"/>
              </a:rPr>
              <a:t> </a:t>
            </a:r>
            <a:endParaRPr lang="uk-UA" sz="1800" dirty="0">
              <a:latin typeface="Courier New" panose="02070309020205020404" pitchFamily="49" charset="0"/>
              <a:cs typeface="Courier New" panose="02070309020205020404" pitchFamily="49" charset="0"/>
            </a:endParaRPr>
          </a:p>
          <a:p>
            <a:pPr marL="0" indent="0">
              <a:buNone/>
            </a:pPr>
            <a:r>
              <a:rPr lang="ru-RU" sz="2000" dirty="0"/>
              <a:t>Скидання </a:t>
            </a:r>
            <a:r>
              <a:rPr lang="en-US" sz="2000" dirty="0"/>
              <a:t>mac</a:t>
            </a:r>
            <a:r>
              <a:rPr lang="uk-UA" sz="2000" dirty="0"/>
              <a:t>-</a:t>
            </a:r>
            <a:r>
              <a:rPr lang="ru-RU" sz="2000" dirty="0"/>
              <a:t>адреси інтерфейсу: </a:t>
            </a:r>
            <a:r>
              <a:rPr lang="ru-RU" sz="1800" b="1" dirty="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interface </a:t>
            </a:r>
            <a:r>
              <a:rPr lang="en-US" sz="1800" b="1" dirty="0" err="1">
                <a:latin typeface="Courier New" panose="02070309020205020404" pitchFamily="49" charset="0"/>
                <a:cs typeface="Courier New" panose="02070309020205020404" pitchFamily="49" charset="0"/>
              </a:rPr>
              <a:t>ethernet</a:t>
            </a:r>
            <a:r>
              <a:rPr lang="en-US" sz="1800" b="1" dirty="0">
                <a:latin typeface="Courier New" panose="02070309020205020404" pitchFamily="49" charset="0"/>
                <a:cs typeface="Courier New" panose="02070309020205020404" pitchFamily="49" charset="0"/>
              </a:rPr>
              <a:t> reset-mac ether1</a:t>
            </a:r>
            <a:r>
              <a:rPr lang="en-US" sz="1800" dirty="0">
                <a:latin typeface="Courier New" panose="02070309020205020404" pitchFamily="49" charset="0"/>
                <a:cs typeface="Courier New" panose="02070309020205020404" pitchFamily="49" charset="0"/>
              </a:rPr>
              <a:t> </a:t>
            </a:r>
            <a:endParaRPr lang="uk-UA" sz="1800" dirty="0">
              <a:latin typeface="Courier New" panose="02070309020205020404" pitchFamily="49" charset="0"/>
              <a:cs typeface="Courier New" panose="02070309020205020404" pitchFamily="49" charset="0"/>
            </a:endParaRPr>
          </a:p>
          <a:p>
            <a:pPr marL="0" indent="0">
              <a:buNone/>
            </a:pPr>
            <a:r>
              <a:rPr lang="ru-RU" sz="2000" dirty="0"/>
              <a:t>Перегляд </a:t>
            </a:r>
            <a:r>
              <a:rPr lang="uk-UA" sz="2000" dirty="0"/>
              <a:t>таблиць маршрутизації </a:t>
            </a:r>
            <a:r>
              <a:rPr lang="en-US" sz="2000" dirty="0"/>
              <a:t>(show </a:t>
            </a:r>
            <a:r>
              <a:rPr lang="en-US" sz="2000" dirty="0" err="1"/>
              <a:t>ip</a:t>
            </a:r>
            <a:r>
              <a:rPr lang="en-US" sz="2000" dirty="0"/>
              <a:t> route </a:t>
            </a:r>
            <a:r>
              <a:rPr lang="ru-RU" sz="2000" dirty="0"/>
              <a:t>в </a:t>
            </a:r>
            <a:r>
              <a:rPr lang="en-US" sz="2000" dirty="0"/>
              <a:t>cisco)</a:t>
            </a:r>
            <a:r>
              <a:rPr lang="uk-UA" sz="2000" dirty="0"/>
              <a:t>:</a:t>
            </a:r>
            <a:r>
              <a:rPr lang="en-US" sz="2000" dirty="0"/>
              <a:t> </a:t>
            </a:r>
            <a:r>
              <a:rPr lang="en-US" sz="1800" b="1" dirty="0" err="1">
                <a:latin typeface="Courier New" panose="02070309020205020404" pitchFamily="49" charset="0"/>
                <a:cs typeface="Courier New" panose="02070309020205020404" pitchFamily="49" charset="0"/>
              </a:rPr>
              <a:t>ip</a:t>
            </a:r>
            <a:r>
              <a:rPr lang="en-US" sz="1800" b="1" dirty="0">
                <a:latin typeface="Courier New" panose="02070309020205020404" pitchFamily="49" charset="0"/>
                <a:cs typeface="Courier New" panose="02070309020205020404" pitchFamily="49" charset="0"/>
              </a:rPr>
              <a:t> route print</a:t>
            </a:r>
            <a:r>
              <a:rPr lang="en-US" sz="1800" dirty="0">
                <a:latin typeface="Courier New" panose="02070309020205020404" pitchFamily="49" charset="0"/>
                <a:cs typeface="Courier New" panose="02070309020205020404" pitchFamily="49" charset="0"/>
              </a:rPr>
              <a:t> </a:t>
            </a:r>
            <a:endParaRPr lang="uk-UA" sz="1800" dirty="0">
              <a:latin typeface="Courier New" panose="02070309020205020404" pitchFamily="49" charset="0"/>
              <a:cs typeface="Courier New" panose="02070309020205020404" pitchFamily="49" charset="0"/>
            </a:endParaRPr>
          </a:p>
          <a:p>
            <a:pPr marL="0" indent="0">
              <a:buNone/>
            </a:pPr>
            <a:r>
              <a:rPr lang="ru-RU" sz="2000" dirty="0"/>
              <a:t>Подивитись маршрут на визначену адресу  (</a:t>
            </a:r>
            <a:r>
              <a:rPr lang="en-US" sz="2000" dirty="0"/>
              <a:t>show </a:t>
            </a:r>
            <a:r>
              <a:rPr lang="en-US" sz="2000" dirty="0" err="1"/>
              <a:t>ip</a:t>
            </a:r>
            <a:r>
              <a:rPr lang="en-US" sz="2000" dirty="0"/>
              <a:t> route 10.0.0.100 </a:t>
            </a:r>
            <a:r>
              <a:rPr lang="ru-RU" sz="2000" dirty="0"/>
              <a:t>в </a:t>
            </a:r>
            <a:r>
              <a:rPr lang="en-US" sz="2000" dirty="0"/>
              <a:t>cisco)</a:t>
            </a:r>
            <a:r>
              <a:rPr lang="uk-UA" sz="2000" dirty="0"/>
              <a:t>: </a:t>
            </a:r>
            <a:r>
              <a:rPr lang="en-US" sz="2000" dirty="0"/>
              <a:t> </a:t>
            </a:r>
            <a:r>
              <a:rPr lang="en-US" sz="1800" b="1" dirty="0" err="1">
                <a:latin typeface="Courier New" panose="02070309020205020404" pitchFamily="49" charset="0"/>
                <a:cs typeface="Courier New" panose="02070309020205020404" pitchFamily="49" charset="0"/>
              </a:rPr>
              <a:t>ip</a:t>
            </a:r>
            <a:r>
              <a:rPr lang="en-US" sz="1800" b="1" dirty="0">
                <a:latin typeface="Courier New" panose="02070309020205020404" pitchFamily="49" charset="0"/>
                <a:cs typeface="Courier New" panose="02070309020205020404" pitchFamily="49" charset="0"/>
              </a:rPr>
              <a:t> route check 10.0.0.100</a:t>
            </a:r>
            <a:endParaRPr lang="uk-UA" sz="2000" b="1" dirty="0">
              <a:latin typeface="Courier New" panose="02070309020205020404" pitchFamily="49" charset="0"/>
              <a:cs typeface="Courier New" panose="02070309020205020404" pitchFamily="49" charset="0"/>
            </a:endParaRPr>
          </a:p>
        </p:txBody>
      </p:sp>
      <p:pic>
        <p:nvPicPr>
          <p:cNvPr id="2" name="Picture 1"/>
          <p:cNvPicPr>
            <a:picLocks noChangeAspect="1"/>
          </p:cNvPicPr>
          <p:nvPr/>
        </p:nvPicPr>
        <p:blipFill>
          <a:blip r:embed="rId2"/>
          <a:stretch>
            <a:fillRect/>
          </a:stretch>
        </p:blipFill>
        <p:spPr>
          <a:xfrm>
            <a:off x="2127563" y="5481025"/>
            <a:ext cx="7085974" cy="1290967"/>
          </a:xfrm>
          <a:prstGeom prst="rect">
            <a:avLst/>
          </a:prstGeom>
        </p:spPr>
      </p:pic>
    </p:spTree>
    <p:extLst>
      <p:ext uri="{BB962C8B-B14F-4D97-AF65-F5344CB8AC3E}">
        <p14:creationId xmlns:p14="http://schemas.microsoft.com/office/powerpoint/2010/main" val="38984979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337" y="208230"/>
            <a:ext cx="11751397" cy="6292158"/>
          </a:xfrm>
        </p:spPr>
        <p:txBody>
          <a:bodyPr>
            <a:normAutofit/>
          </a:bodyPr>
          <a:lstStyle/>
          <a:p>
            <a:pPr marL="0" indent="0" algn="ctr">
              <a:buNone/>
            </a:pPr>
            <a:r>
              <a:rPr lang="en-US" sz="2000" b="1" dirty="0"/>
              <a:t>DNS</a:t>
            </a:r>
          </a:p>
          <a:p>
            <a:pPr marL="0" indent="0">
              <a:buNone/>
            </a:pPr>
            <a:r>
              <a:rPr lang="ru-RU" sz="2000" dirty="0"/>
              <a:t>Перегляд </a:t>
            </a:r>
            <a:r>
              <a:rPr lang="en-US" sz="2000" dirty="0"/>
              <a:t>DNS </a:t>
            </a:r>
            <a:r>
              <a:rPr lang="ru-RU" sz="2000" dirty="0"/>
              <a:t>параметрів: </a:t>
            </a:r>
            <a:r>
              <a:rPr lang="en-US" sz="1800" b="1" dirty="0" err="1">
                <a:latin typeface="Courier New" panose="02070309020205020404" pitchFamily="49" charset="0"/>
                <a:cs typeface="Courier New" panose="02070309020205020404" pitchFamily="49" charset="0"/>
              </a:rPr>
              <a:t>ip</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dns</a:t>
            </a:r>
            <a:r>
              <a:rPr lang="en-US" sz="1800" b="1" dirty="0">
                <a:latin typeface="Courier New" panose="02070309020205020404" pitchFamily="49" charset="0"/>
                <a:cs typeface="Courier New" panose="02070309020205020404" pitchFamily="49" charset="0"/>
              </a:rPr>
              <a:t> print</a:t>
            </a:r>
            <a:r>
              <a:rPr lang="en-US" sz="1800" dirty="0">
                <a:latin typeface="Courier New" panose="02070309020205020404" pitchFamily="49" charset="0"/>
                <a:cs typeface="Courier New" panose="02070309020205020404" pitchFamily="49" charset="0"/>
              </a:rPr>
              <a:t> </a:t>
            </a:r>
          </a:p>
          <a:p>
            <a:pPr marL="0" indent="0">
              <a:buNone/>
            </a:pPr>
            <a:endParaRPr lang="ru-RU" sz="2000" dirty="0"/>
          </a:p>
          <a:p>
            <a:pPr marL="0" indent="0">
              <a:buNone/>
            </a:pPr>
            <a:r>
              <a:rPr lang="ru-RU" sz="2000" dirty="0"/>
              <a:t>Встановлення первинного і вторинного </a:t>
            </a:r>
            <a:r>
              <a:rPr lang="en-US" sz="2000" dirty="0"/>
              <a:t>DNS </a:t>
            </a:r>
            <a:r>
              <a:rPr lang="ru-RU" sz="2000" dirty="0"/>
              <a:t>серверів: </a:t>
            </a:r>
          </a:p>
          <a:p>
            <a:pPr marL="0" indent="0">
              <a:buNone/>
            </a:pPr>
            <a:r>
              <a:rPr lang="en-US" sz="1800" b="1" dirty="0" err="1">
                <a:latin typeface="Courier New" panose="02070309020205020404" pitchFamily="49" charset="0"/>
                <a:cs typeface="Courier New" panose="02070309020205020404" pitchFamily="49" charset="0"/>
              </a:rPr>
              <a:t>ip</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dns</a:t>
            </a:r>
            <a:r>
              <a:rPr lang="en-US" sz="1800" b="1" dirty="0">
                <a:latin typeface="Courier New" panose="02070309020205020404" pitchFamily="49" charset="0"/>
                <a:cs typeface="Courier New" panose="02070309020205020404" pitchFamily="49" charset="0"/>
              </a:rPr>
              <a:t> set primary-</a:t>
            </a:r>
            <a:r>
              <a:rPr lang="en-US" sz="1800" b="1" dirty="0" err="1">
                <a:latin typeface="Courier New" panose="02070309020205020404" pitchFamily="49" charset="0"/>
                <a:cs typeface="Courier New" panose="02070309020205020404" pitchFamily="49" charset="0"/>
              </a:rPr>
              <a:t>dns</a:t>
            </a:r>
            <a:r>
              <a:rPr lang="en-US" sz="1800" b="1" dirty="0">
                <a:latin typeface="Courier New" panose="02070309020205020404" pitchFamily="49" charset="0"/>
                <a:cs typeface="Courier New" panose="02070309020205020404" pitchFamily="49" charset="0"/>
              </a:rPr>
              <a:t>=192.168.10.3 secondary-</a:t>
            </a:r>
            <a:r>
              <a:rPr lang="en-US" sz="1800" b="1" dirty="0" err="1">
                <a:latin typeface="Courier New" panose="02070309020205020404" pitchFamily="49" charset="0"/>
                <a:cs typeface="Courier New" panose="02070309020205020404" pitchFamily="49" charset="0"/>
              </a:rPr>
              <a:t>dns</a:t>
            </a:r>
            <a:r>
              <a:rPr lang="en-US" sz="1800" b="1" dirty="0">
                <a:latin typeface="Courier New" panose="02070309020205020404" pitchFamily="49" charset="0"/>
                <a:cs typeface="Courier New" panose="02070309020205020404" pitchFamily="49" charset="0"/>
              </a:rPr>
              <a:t>=8.8.8.8 allow-remote-requests=yes</a:t>
            </a:r>
            <a:endParaRPr lang="uk-UA" sz="1800" b="1" dirty="0">
              <a:latin typeface="Courier New" panose="02070309020205020404" pitchFamily="49" charset="0"/>
              <a:cs typeface="Courier New" panose="02070309020205020404" pitchFamily="49" charset="0"/>
            </a:endParaRPr>
          </a:p>
          <a:p>
            <a:pPr marL="0" indent="0">
              <a:buNone/>
            </a:pPr>
            <a:endParaRPr lang="uk-UA" sz="2000" b="1" i="1" dirty="0"/>
          </a:p>
          <a:p>
            <a:pPr marL="0" indent="0" algn="ctr">
              <a:buNone/>
            </a:pPr>
            <a:r>
              <a:rPr lang="en-US" sz="2000" b="1" dirty="0"/>
              <a:t>TIME</a:t>
            </a:r>
          </a:p>
          <a:p>
            <a:pPr marL="0" indent="0">
              <a:buNone/>
            </a:pPr>
            <a:r>
              <a:rPr lang="ru-RU" sz="2000" dirty="0"/>
              <a:t>Встановлення часового поячу: </a:t>
            </a:r>
            <a:r>
              <a:rPr lang="en-US" sz="1800" b="1" dirty="0">
                <a:latin typeface="Courier New" panose="02070309020205020404" pitchFamily="49" charset="0"/>
                <a:cs typeface="Courier New" panose="02070309020205020404" pitchFamily="49" charset="0"/>
              </a:rPr>
              <a:t>system clock set time-zone=+3</a:t>
            </a:r>
            <a:r>
              <a:rPr lang="en-US" sz="1800" dirty="0">
                <a:latin typeface="Courier New" panose="02070309020205020404" pitchFamily="49" charset="0"/>
                <a:cs typeface="Courier New" panose="02070309020205020404" pitchFamily="49" charset="0"/>
              </a:rPr>
              <a:t> </a:t>
            </a:r>
            <a:endParaRPr lang="uk-UA" sz="1800" dirty="0">
              <a:latin typeface="Courier New" panose="02070309020205020404" pitchFamily="49" charset="0"/>
              <a:cs typeface="Courier New" panose="02070309020205020404" pitchFamily="49" charset="0"/>
            </a:endParaRPr>
          </a:p>
          <a:p>
            <a:pPr marL="0" indent="0">
              <a:buNone/>
            </a:pPr>
            <a:endParaRPr lang="ru-RU" sz="2000" dirty="0"/>
          </a:p>
          <a:p>
            <a:pPr marL="0" indent="0">
              <a:buNone/>
            </a:pPr>
            <a:r>
              <a:rPr lang="ru-RU" sz="2000" dirty="0"/>
              <a:t>Встановлення </a:t>
            </a:r>
            <a:r>
              <a:rPr lang="en-US" sz="2000" dirty="0" err="1"/>
              <a:t>ip</a:t>
            </a:r>
            <a:r>
              <a:rPr lang="en-US" sz="2000" dirty="0"/>
              <a:t> </a:t>
            </a:r>
            <a:r>
              <a:rPr lang="ru-RU" sz="2000" dirty="0"/>
              <a:t>адреси </a:t>
            </a:r>
            <a:r>
              <a:rPr lang="en-US" sz="2000" dirty="0" err="1"/>
              <a:t>ntp</a:t>
            </a:r>
            <a:r>
              <a:rPr lang="en-US" sz="2000" dirty="0"/>
              <a:t> </a:t>
            </a:r>
            <a:r>
              <a:rPr lang="ru-RU" sz="2000" dirty="0"/>
              <a:t>серверу з яким буде звірятися час</a:t>
            </a:r>
            <a:r>
              <a:rPr lang="en-US" sz="2000" dirty="0"/>
              <a:t>: </a:t>
            </a:r>
            <a:endParaRPr lang="uk-UA" sz="2000" dirty="0"/>
          </a:p>
          <a:p>
            <a:pPr marL="0" indent="0">
              <a:buNone/>
            </a:pPr>
            <a:r>
              <a:rPr lang="en-US" sz="1800" b="1" dirty="0">
                <a:latin typeface="Courier New" panose="02070309020205020404" pitchFamily="49" charset="0"/>
                <a:cs typeface="Courier New" panose="02070309020205020404" pitchFamily="49" charset="0"/>
              </a:rPr>
              <a:t>system </a:t>
            </a:r>
            <a:r>
              <a:rPr lang="en-US" sz="1800" b="1" dirty="0" err="1">
                <a:latin typeface="Courier New" panose="02070309020205020404" pitchFamily="49" charset="0"/>
                <a:cs typeface="Courier New" panose="02070309020205020404" pitchFamily="49" charset="0"/>
              </a:rPr>
              <a:t>ntp</a:t>
            </a:r>
            <a:r>
              <a:rPr lang="en-US" sz="1800" b="1" dirty="0">
                <a:latin typeface="Courier New" panose="02070309020205020404" pitchFamily="49" charset="0"/>
                <a:cs typeface="Courier New" panose="02070309020205020404" pitchFamily="49" charset="0"/>
              </a:rPr>
              <a:t> client set enabled=yes primary-</a:t>
            </a:r>
            <a:r>
              <a:rPr lang="en-US" sz="1800" b="1" dirty="0" err="1">
                <a:latin typeface="Courier New" panose="02070309020205020404" pitchFamily="49" charset="0"/>
                <a:cs typeface="Courier New" panose="02070309020205020404" pitchFamily="49" charset="0"/>
              </a:rPr>
              <a:t>ntp</a:t>
            </a:r>
            <a:r>
              <a:rPr lang="en-US" sz="1800" b="1" dirty="0">
                <a:latin typeface="Courier New" panose="02070309020205020404" pitchFamily="49" charset="0"/>
                <a:cs typeface="Courier New" panose="02070309020205020404" pitchFamily="49" charset="0"/>
              </a:rPr>
              <a:t>=192.168.10.3</a:t>
            </a:r>
            <a:r>
              <a:rPr lang="en-US" sz="1800" dirty="0">
                <a:latin typeface="Courier New" panose="02070309020205020404" pitchFamily="49" charset="0"/>
                <a:cs typeface="Courier New" panose="02070309020205020404" pitchFamily="49" charset="0"/>
              </a:rPr>
              <a:t> </a:t>
            </a:r>
            <a:endParaRPr lang="uk-UA" sz="1800" dirty="0">
              <a:latin typeface="Courier New" panose="02070309020205020404" pitchFamily="49" charset="0"/>
              <a:cs typeface="Courier New" panose="02070309020205020404" pitchFamily="49" charset="0"/>
            </a:endParaRPr>
          </a:p>
          <a:p>
            <a:pPr marL="0" indent="0">
              <a:buNone/>
            </a:pPr>
            <a:endParaRPr lang="uk-UA" sz="2000" dirty="0"/>
          </a:p>
          <a:p>
            <a:pPr marL="0" indent="0">
              <a:buNone/>
            </a:pPr>
            <a:r>
              <a:rPr lang="ru-RU" sz="2000" dirty="0"/>
              <a:t>Перегляд часу: </a:t>
            </a:r>
            <a:r>
              <a:rPr lang="ru-RU" sz="1800" b="1" dirty="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system clock print</a:t>
            </a:r>
            <a:r>
              <a:rPr lang="en-US" sz="1800" dirty="0">
                <a:latin typeface="Courier New" panose="02070309020205020404" pitchFamily="49" charset="0"/>
                <a:cs typeface="Courier New" panose="02070309020205020404" pitchFamily="49" charset="0"/>
              </a:rPr>
              <a:t> </a:t>
            </a:r>
            <a:endParaRPr lang="en-US" sz="1800" b="1" dirty="0">
              <a:latin typeface="Courier New" panose="02070309020205020404" pitchFamily="49" charset="0"/>
              <a:cs typeface="Courier New" panose="02070309020205020404" pitchFamily="49" charset="0"/>
            </a:endParaRPr>
          </a:p>
          <a:p>
            <a:pPr marL="0" indent="0">
              <a:buNone/>
            </a:pPr>
            <a:endParaRPr lang="uk-UA" sz="2000" dirty="0"/>
          </a:p>
        </p:txBody>
      </p:sp>
    </p:spTree>
    <p:extLst>
      <p:ext uri="{BB962C8B-B14F-4D97-AF65-F5344CB8AC3E}">
        <p14:creationId xmlns:p14="http://schemas.microsoft.com/office/powerpoint/2010/main" val="25469943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en-US" sz="2000" b="1" dirty="0"/>
              <a:t>FIREWALL</a:t>
            </a:r>
          </a:p>
          <a:p>
            <a:pPr marL="0" indent="0">
              <a:buNone/>
            </a:pPr>
            <a:r>
              <a:rPr lang="uk-UA" sz="2000" dirty="0"/>
              <a:t>Закриваємо внутрішню мережу </a:t>
            </a:r>
            <a:r>
              <a:rPr lang="en-US" sz="2000" dirty="0"/>
              <a:t>WAN </a:t>
            </a:r>
            <a:r>
              <a:rPr lang="ru-RU" sz="2000" dirty="0"/>
              <a:t>порту: </a:t>
            </a:r>
          </a:p>
          <a:p>
            <a:pPr marL="0" indent="0">
              <a:buNone/>
            </a:pPr>
            <a:r>
              <a:rPr lang="en-US" sz="1600" b="1" dirty="0" err="1">
                <a:latin typeface="Courier New" panose="02070309020205020404" pitchFamily="49" charset="0"/>
                <a:cs typeface="Courier New" panose="02070309020205020404" pitchFamily="49" charset="0"/>
              </a:rPr>
              <a:t>ip</a:t>
            </a:r>
            <a:r>
              <a:rPr lang="en-US" sz="1600" b="1" dirty="0">
                <a:latin typeface="Courier New" panose="02070309020205020404" pitchFamily="49" charset="0"/>
                <a:cs typeface="Courier New" panose="02070309020205020404" pitchFamily="49" charset="0"/>
              </a:rPr>
              <a:t> firewall </a:t>
            </a:r>
            <a:r>
              <a:rPr lang="en-US" sz="1600" b="1" dirty="0" err="1">
                <a:latin typeface="Courier New" panose="02070309020205020404" pitchFamily="49" charset="0"/>
                <a:cs typeface="Courier New" panose="02070309020205020404" pitchFamily="49" charset="0"/>
              </a:rPr>
              <a:t>nat</a:t>
            </a:r>
            <a:r>
              <a:rPr lang="en-US" sz="1600" b="1" dirty="0">
                <a:latin typeface="Courier New" panose="02070309020205020404" pitchFamily="49" charset="0"/>
                <a:cs typeface="Courier New" panose="02070309020205020404" pitchFamily="49" charset="0"/>
              </a:rPr>
              <a:t> add chain=</a:t>
            </a:r>
            <a:r>
              <a:rPr lang="en-US" sz="1600" b="1" dirty="0" err="1">
                <a:latin typeface="Courier New" panose="02070309020205020404" pitchFamily="49" charset="0"/>
                <a:cs typeface="Courier New" panose="02070309020205020404" pitchFamily="49" charset="0"/>
              </a:rPr>
              <a:t>srcnat</a:t>
            </a:r>
            <a:r>
              <a:rPr lang="en-US" sz="1600" b="1" dirty="0">
                <a:latin typeface="Courier New" panose="02070309020205020404" pitchFamily="49" charset="0"/>
                <a:cs typeface="Courier New" panose="02070309020205020404" pitchFamily="49" charset="0"/>
              </a:rPr>
              <a:t> action=masquerade out-interface=</a:t>
            </a:r>
            <a:r>
              <a:rPr lang="ru-RU" sz="1600" dirty="0">
                <a:latin typeface="Courier New" panose="02070309020205020404" pitchFamily="49" charset="0"/>
                <a:cs typeface="Courier New" panose="02070309020205020404" pitchFamily="49" charset="0"/>
              </a:rPr>
              <a:t>інтерфейс провайдера</a:t>
            </a:r>
          </a:p>
          <a:p>
            <a:pPr marL="0" indent="0">
              <a:buNone/>
            </a:pPr>
            <a:endParaRPr lang="ru-RU" sz="2000" dirty="0"/>
          </a:p>
          <a:p>
            <a:pPr marL="0" indent="0">
              <a:buNone/>
            </a:pPr>
            <a:r>
              <a:rPr lang="ru-RU" sz="2000" dirty="0"/>
              <a:t>Перегляд правил: </a:t>
            </a:r>
            <a:r>
              <a:rPr lang="en-US" sz="1800" b="1" dirty="0" err="1">
                <a:latin typeface="Courier New" panose="02070309020205020404" pitchFamily="49" charset="0"/>
                <a:cs typeface="Courier New" panose="02070309020205020404" pitchFamily="49" charset="0"/>
              </a:rPr>
              <a:t>ip</a:t>
            </a:r>
            <a:r>
              <a:rPr lang="en-US" sz="1800" b="1" dirty="0">
                <a:latin typeface="Courier New" panose="02070309020205020404" pitchFamily="49" charset="0"/>
                <a:cs typeface="Courier New" panose="02070309020205020404" pitchFamily="49" charset="0"/>
              </a:rPr>
              <a:t> firewall filter print</a:t>
            </a:r>
            <a:r>
              <a:rPr lang="en-US" sz="1800" dirty="0">
                <a:latin typeface="Courier New" panose="02070309020205020404" pitchFamily="49" charset="0"/>
                <a:cs typeface="Courier New" panose="02070309020205020404" pitchFamily="49" charset="0"/>
              </a:rPr>
              <a:t> </a:t>
            </a:r>
            <a:endParaRPr lang="uk-UA" sz="1800" dirty="0">
              <a:latin typeface="Courier New" panose="02070309020205020404" pitchFamily="49" charset="0"/>
              <a:cs typeface="Courier New" panose="02070309020205020404" pitchFamily="49" charset="0"/>
            </a:endParaRPr>
          </a:p>
          <a:p>
            <a:pPr marL="0" indent="0">
              <a:buNone/>
            </a:pPr>
            <a:endParaRPr lang="en-US" sz="2000" dirty="0"/>
          </a:p>
          <a:p>
            <a:pPr marL="0" indent="0">
              <a:buNone/>
            </a:pPr>
            <a:r>
              <a:rPr lang="ru-RU" sz="2000" dirty="0" err="1"/>
              <a:t>Обмеження</a:t>
            </a:r>
            <a:r>
              <a:rPr lang="ru-RU" sz="2000" dirty="0"/>
              <a:t> кількості з’єднаннь з одного </a:t>
            </a:r>
            <a:r>
              <a:rPr lang="en-US" sz="2000" dirty="0"/>
              <a:t>IP: </a:t>
            </a:r>
            <a:endParaRPr lang="uk-UA" sz="2000" dirty="0"/>
          </a:p>
          <a:p>
            <a:pPr marL="0" indent="0">
              <a:buNone/>
            </a:pP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ip</a:t>
            </a:r>
            <a:r>
              <a:rPr lang="en-US" sz="1400" b="1" dirty="0">
                <a:latin typeface="Courier New" panose="02070309020205020404" pitchFamily="49" charset="0"/>
                <a:cs typeface="Courier New" panose="02070309020205020404" pitchFamily="49" charset="0"/>
              </a:rPr>
              <a:t> firewall rule forward add protocol=</a:t>
            </a:r>
            <a:r>
              <a:rPr lang="en-US" sz="1400" b="1" dirty="0" err="1">
                <a:latin typeface="Courier New" panose="02070309020205020404" pitchFamily="49" charset="0"/>
                <a:cs typeface="Courier New" panose="02070309020205020404" pitchFamily="49" charset="0"/>
              </a:rPr>
              <a:t>tcp</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tcp</a:t>
            </a:r>
            <a:r>
              <a:rPr lang="en-US" sz="1400" b="1" dirty="0">
                <a:latin typeface="Courier New" panose="02070309020205020404" pitchFamily="49" charset="0"/>
                <a:cs typeface="Courier New" panose="02070309020205020404" pitchFamily="49" charset="0"/>
              </a:rPr>
              <a:t> -options=</a:t>
            </a:r>
            <a:r>
              <a:rPr lang="en-US" sz="1400" b="1" dirty="0" err="1">
                <a:latin typeface="Courier New" panose="02070309020205020404" pitchFamily="49" charset="0"/>
                <a:cs typeface="Courier New" panose="02070309020205020404" pitchFamily="49" charset="0"/>
              </a:rPr>
              <a:t>syn</a:t>
            </a:r>
            <a:r>
              <a:rPr lang="en-US" sz="1400" b="1" dirty="0">
                <a:latin typeface="Courier New" panose="02070309020205020404" pitchFamily="49" charset="0"/>
                <a:cs typeface="Courier New" panose="02070309020205020404" pitchFamily="49" charset="0"/>
              </a:rPr>
              <a:t>-only connection-limit=10 action=drop</a:t>
            </a:r>
            <a:r>
              <a:rPr lang="en-US" sz="1400" dirty="0">
                <a:latin typeface="Courier New" panose="02070309020205020404" pitchFamily="49" charset="0"/>
                <a:cs typeface="Courier New" panose="02070309020205020404" pitchFamily="49" charset="0"/>
              </a:rPr>
              <a:t> </a:t>
            </a:r>
            <a:endParaRPr lang="uk-UA" sz="1400" dirty="0">
              <a:latin typeface="Courier New" panose="02070309020205020404" pitchFamily="49" charset="0"/>
              <a:cs typeface="Courier New" panose="02070309020205020404" pitchFamily="49" charset="0"/>
            </a:endParaRPr>
          </a:p>
          <a:p>
            <a:pPr marL="0" indent="0">
              <a:buNone/>
            </a:pPr>
            <a:endParaRPr lang="uk-UA" sz="2000" dirty="0"/>
          </a:p>
          <a:p>
            <a:pPr marL="0" indent="0">
              <a:buNone/>
            </a:pPr>
            <a:r>
              <a:rPr lang="ru-RU" sz="2000" dirty="0"/>
              <a:t>Блокування всіх </a:t>
            </a:r>
            <a:r>
              <a:rPr lang="en-US" sz="2000" dirty="0"/>
              <a:t>TCP </a:t>
            </a:r>
            <a:r>
              <a:rPr lang="ru-RU" sz="2000" dirty="0"/>
              <a:t>пакетів, що йдуть на порт 135: </a:t>
            </a:r>
          </a:p>
          <a:p>
            <a:pPr marL="0" indent="0">
              <a:buNone/>
            </a:pPr>
            <a:r>
              <a:rPr lang="ru-RU"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ip</a:t>
            </a:r>
            <a:r>
              <a:rPr lang="en-US" sz="1800" b="1" dirty="0">
                <a:latin typeface="Courier New" panose="02070309020205020404" pitchFamily="49" charset="0"/>
                <a:cs typeface="Courier New" panose="02070309020205020404" pitchFamily="49" charset="0"/>
              </a:rPr>
              <a:t> firewall rule forward add </a:t>
            </a:r>
            <a:r>
              <a:rPr lang="en-US" sz="1800" b="1" dirty="0" err="1">
                <a:latin typeface="Courier New" panose="02070309020205020404" pitchFamily="49" charset="0"/>
                <a:cs typeface="Courier New" panose="02070309020205020404" pitchFamily="49" charset="0"/>
              </a:rPr>
              <a:t>dst</a:t>
            </a:r>
            <a:r>
              <a:rPr lang="en-US" sz="1800" b="1" dirty="0">
                <a:latin typeface="Courier New" panose="02070309020205020404" pitchFamily="49" charset="0"/>
                <a:cs typeface="Courier New" panose="02070309020205020404" pitchFamily="49" charset="0"/>
              </a:rPr>
              <a:t> -port=135 protocol=</a:t>
            </a:r>
            <a:r>
              <a:rPr lang="en-US" sz="1800" b="1" dirty="0" err="1">
                <a:latin typeface="Courier New" panose="02070309020205020404" pitchFamily="49" charset="0"/>
                <a:cs typeface="Courier New" panose="02070309020205020404" pitchFamily="49" charset="0"/>
              </a:rPr>
              <a:t>tcp</a:t>
            </a:r>
            <a:r>
              <a:rPr lang="en-US" sz="1800" b="1" dirty="0">
                <a:latin typeface="Courier New" panose="02070309020205020404" pitchFamily="49" charset="0"/>
                <a:cs typeface="Courier New" panose="02070309020205020404" pitchFamily="49" charset="0"/>
              </a:rPr>
              <a:t> action=drop</a:t>
            </a:r>
            <a:r>
              <a:rPr lang="en-US" sz="1800" dirty="0">
                <a:latin typeface="Courier New" panose="02070309020205020404" pitchFamily="49" charset="0"/>
                <a:cs typeface="Courier New" panose="02070309020205020404" pitchFamily="49" charset="0"/>
              </a:rPr>
              <a:t> </a:t>
            </a:r>
            <a:endParaRPr lang="uk-UA" sz="1800" dirty="0">
              <a:latin typeface="Courier New" panose="02070309020205020404" pitchFamily="49" charset="0"/>
              <a:cs typeface="Courier New" panose="02070309020205020404" pitchFamily="49" charset="0"/>
            </a:endParaRPr>
          </a:p>
          <a:p>
            <a:pPr marL="0" indent="0">
              <a:buNone/>
            </a:pPr>
            <a:endParaRPr lang="uk-UA" sz="2000" dirty="0"/>
          </a:p>
          <a:p>
            <a:pPr marL="0" indent="0">
              <a:buNone/>
            </a:pPr>
            <a:r>
              <a:rPr lang="ru-RU" sz="2000" dirty="0"/>
              <a:t>Прокидання 80 порта назовні:</a:t>
            </a:r>
          </a:p>
          <a:p>
            <a:pPr marL="0" indent="0">
              <a:buNone/>
            </a:pPr>
            <a:r>
              <a:rPr lang="ru-RU" sz="3200" dirty="0"/>
              <a:t> </a:t>
            </a:r>
            <a:r>
              <a:rPr lang="ru-RU"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ip</a:t>
            </a:r>
            <a:r>
              <a:rPr lang="en-US" sz="1800" b="1" dirty="0">
                <a:latin typeface="Courier New" panose="02070309020205020404" pitchFamily="49" charset="0"/>
                <a:cs typeface="Courier New" panose="02070309020205020404" pitchFamily="49" charset="0"/>
              </a:rPr>
              <a:t> firewall </a:t>
            </a:r>
            <a:r>
              <a:rPr lang="en-US" sz="1800" b="1" dirty="0" err="1">
                <a:latin typeface="Courier New" panose="02070309020205020404" pitchFamily="49" charset="0"/>
                <a:cs typeface="Courier New" panose="02070309020205020404" pitchFamily="49" charset="0"/>
              </a:rPr>
              <a:t>dst-nat</a:t>
            </a:r>
            <a:r>
              <a:rPr lang="en-US" sz="1800" b="1" dirty="0">
                <a:latin typeface="Courier New" panose="02070309020205020404" pitchFamily="49" charset="0"/>
                <a:cs typeface="Courier New" panose="02070309020205020404" pitchFamily="49" charset="0"/>
              </a:rPr>
              <a:t> add action=</a:t>
            </a:r>
            <a:r>
              <a:rPr lang="en-US" sz="1800" b="1" dirty="0" err="1">
                <a:latin typeface="Courier New" panose="02070309020205020404" pitchFamily="49" charset="0"/>
                <a:cs typeface="Courier New" panose="02070309020205020404" pitchFamily="49" charset="0"/>
              </a:rPr>
              <a:t>nat</a:t>
            </a:r>
            <a:r>
              <a:rPr lang="en-US" sz="1800" b="1" dirty="0">
                <a:latin typeface="Courier New" panose="02070309020205020404" pitchFamily="49" charset="0"/>
                <a:cs typeface="Courier New" panose="02070309020205020404" pitchFamily="49" charset="0"/>
              </a:rPr>
              <a:t> protocol=</a:t>
            </a:r>
            <a:r>
              <a:rPr lang="en-US" sz="1800" b="1" dirty="0" err="1">
                <a:latin typeface="Courier New" panose="02070309020205020404" pitchFamily="49" charset="0"/>
                <a:cs typeface="Courier New" panose="02070309020205020404" pitchFamily="49" charset="0"/>
              </a:rPr>
              <a:t>tcp</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dst</a:t>
            </a:r>
            <a:r>
              <a:rPr lang="en-US" sz="1800" b="1" dirty="0">
                <a:latin typeface="Courier New" panose="02070309020205020404" pitchFamily="49" charset="0"/>
                <a:cs typeface="Courier New" panose="02070309020205020404" pitchFamily="49" charset="0"/>
              </a:rPr>
              <a:t>-address=10.0.0.100/24:80 to-</a:t>
            </a:r>
            <a:r>
              <a:rPr lang="en-US" sz="1800" b="1" dirty="0" err="1">
                <a:latin typeface="Courier New" panose="02070309020205020404" pitchFamily="49" charset="0"/>
                <a:cs typeface="Courier New" panose="02070309020205020404" pitchFamily="49" charset="0"/>
              </a:rPr>
              <a:t>dst</a:t>
            </a:r>
            <a:r>
              <a:rPr lang="en-US" sz="1800" b="1" dirty="0">
                <a:latin typeface="Courier New" panose="02070309020205020404" pitchFamily="49" charset="0"/>
                <a:cs typeface="Courier New" panose="02070309020205020404" pitchFamily="49" charset="0"/>
              </a:rPr>
              <a:t>-address=</a:t>
            </a:r>
            <a:r>
              <a:rPr lang="ru-RU" sz="1800" dirty="0">
                <a:latin typeface="Courier New" panose="02070309020205020404" pitchFamily="49" charset="0"/>
                <a:cs typeface="Courier New" panose="02070309020205020404" pitchFamily="49" charset="0"/>
              </a:rPr>
              <a:t>внутрішня адреса сервера</a:t>
            </a:r>
            <a:endParaRPr lang="uk-UA" sz="3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247750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en-US" sz="2000" b="1" dirty="0"/>
              <a:t>SYSTEM</a:t>
            </a:r>
          </a:p>
          <a:p>
            <a:pPr marL="0" indent="0">
              <a:buNone/>
            </a:pPr>
            <a:r>
              <a:rPr lang="ru-RU" sz="2000" dirty="0"/>
              <a:t>Переглянути аптайм: </a:t>
            </a:r>
            <a:r>
              <a:rPr lang="ru-RU" sz="1800" b="1" dirty="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system resource print </a:t>
            </a:r>
            <a:r>
              <a:rPr lang="en-US" sz="1800" dirty="0">
                <a:latin typeface="Courier New" panose="02070309020205020404" pitchFamily="49" charset="0"/>
                <a:cs typeface="Courier New" panose="02070309020205020404" pitchFamily="49" charset="0"/>
              </a:rPr>
              <a:t> </a:t>
            </a:r>
            <a:endParaRPr lang="uk-UA" sz="1800" dirty="0">
              <a:latin typeface="Courier New" panose="02070309020205020404" pitchFamily="49" charset="0"/>
              <a:cs typeface="Courier New" panose="02070309020205020404" pitchFamily="49" charset="0"/>
            </a:endParaRPr>
          </a:p>
          <a:p>
            <a:pPr marL="0" indent="0">
              <a:buNone/>
            </a:pPr>
            <a:r>
              <a:rPr lang="ru-RU" sz="2000" dirty="0"/>
              <a:t>Перегляд стандартних налаштувань: </a:t>
            </a:r>
            <a:r>
              <a:rPr lang="ru-RU" sz="1800" b="1" dirty="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system default-configuration print</a:t>
            </a:r>
            <a:r>
              <a:rPr lang="en-US" sz="1800" dirty="0">
                <a:latin typeface="Courier New" panose="02070309020205020404" pitchFamily="49" charset="0"/>
                <a:cs typeface="Courier New" panose="02070309020205020404" pitchFamily="49" charset="0"/>
              </a:rPr>
              <a:t> </a:t>
            </a:r>
            <a:endParaRPr lang="uk-UA" sz="1800" dirty="0">
              <a:latin typeface="Courier New" panose="02070309020205020404" pitchFamily="49" charset="0"/>
              <a:cs typeface="Courier New" panose="02070309020205020404" pitchFamily="49" charset="0"/>
            </a:endParaRPr>
          </a:p>
          <a:p>
            <a:pPr marL="0" indent="0">
              <a:buNone/>
            </a:pPr>
            <a:r>
              <a:rPr lang="ru-RU" sz="2000" dirty="0"/>
              <a:t>Скидання налаштувань: </a:t>
            </a:r>
            <a:r>
              <a:rPr lang="ru-RU" sz="1800" b="1" dirty="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system reset-configuration</a:t>
            </a:r>
            <a:r>
              <a:rPr lang="en-US" sz="1800" dirty="0">
                <a:latin typeface="Courier New" panose="02070309020205020404" pitchFamily="49" charset="0"/>
                <a:cs typeface="Courier New" panose="02070309020205020404" pitchFamily="49" charset="0"/>
              </a:rPr>
              <a:t> </a:t>
            </a:r>
            <a:endParaRPr lang="uk-UA" sz="1800" dirty="0">
              <a:latin typeface="Courier New" panose="02070309020205020404" pitchFamily="49" charset="0"/>
              <a:cs typeface="Courier New" panose="02070309020205020404" pitchFamily="49" charset="0"/>
            </a:endParaRPr>
          </a:p>
          <a:p>
            <a:pPr marL="0" indent="0">
              <a:buNone/>
            </a:pPr>
            <a:r>
              <a:rPr lang="ru-RU" sz="2000" dirty="0"/>
              <a:t>Перегляд історії: </a:t>
            </a:r>
            <a:r>
              <a:rPr lang="ru-RU" sz="1800" b="1" dirty="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system history print</a:t>
            </a:r>
            <a:endParaRPr lang="uk-UA" sz="1800" b="1" dirty="0">
              <a:latin typeface="Courier New" panose="02070309020205020404" pitchFamily="49" charset="0"/>
              <a:cs typeface="Courier New" panose="02070309020205020404" pitchFamily="49" charset="0"/>
            </a:endParaRPr>
          </a:p>
          <a:p>
            <a:pPr marL="0" indent="0">
              <a:buNone/>
            </a:pPr>
            <a:r>
              <a:rPr lang="ru-RU" sz="2000" dirty="0"/>
              <a:t>Перегляд служб: </a:t>
            </a:r>
            <a:r>
              <a:rPr lang="ru-RU"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ip</a:t>
            </a:r>
            <a:r>
              <a:rPr lang="en-US" sz="1800" b="1" dirty="0">
                <a:latin typeface="Courier New" panose="02070309020205020404" pitchFamily="49" charset="0"/>
                <a:cs typeface="Courier New" panose="02070309020205020404" pitchFamily="49" charset="0"/>
              </a:rPr>
              <a:t> service print</a:t>
            </a:r>
            <a:endParaRPr lang="uk-UA" sz="1800" b="1" dirty="0">
              <a:latin typeface="Courier New" panose="02070309020205020404" pitchFamily="49" charset="0"/>
              <a:cs typeface="Courier New" panose="02070309020205020404" pitchFamily="49" charset="0"/>
            </a:endParaRPr>
          </a:p>
          <a:p>
            <a:pPr marL="0" indent="0">
              <a:buNone/>
            </a:pPr>
            <a:endParaRPr lang="uk-UA" sz="2000" b="1" i="1" dirty="0"/>
          </a:p>
          <a:p>
            <a:pPr marL="0" indent="0">
              <a:buNone/>
            </a:pPr>
            <a:r>
              <a:rPr lang="uk-UA" sz="2000" dirty="0"/>
              <a:t>Переглянути </a:t>
            </a:r>
            <a:r>
              <a:rPr lang="en-US" sz="2000" dirty="0"/>
              <a:t>OSPF </a:t>
            </a:r>
            <a:r>
              <a:rPr lang="en-US" sz="2000" dirty="0" err="1"/>
              <a:t>Neighbour</a:t>
            </a:r>
            <a:r>
              <a:rPr lang="en-US" sz="2000" dirty="0"/>
              <a:t> (show </a:t>
            </a:r>
            <a:r>
              <a:rPr lang="en-US" sz="2000" dirty="0" err="1"/>
              <a:t>ip</a:t>
            </a:r>
            <a:r>
              <a:rPr lang="en-US" sz="2000" dirty="0"/>
              <a:t> </a:t>
            </a:r>
            <a:r>
              <a:rPr lang="en-US" sz="2000" dirty="0" err="1"/>
              <a:t>ospf</a:t>
            </a:r>
            <a:r>
              <a:rPr lang="en-US" sz="2000" dirty="0"/>
              <a:t> neighbor в cisco) </a:t>
            </a:r>
            <a:r>
              <a:rPr lang="en-US" sz="1800" b="1" dirty="0">
                <a:latin typeface="Courier New" panose="02070309020205020404" pitchFamily="49" charset="0"/>
                <a:cs typeface="Courier New" panose="02070309020205020404" pitchFamily="49" charset="0"/>
              </a:rPr>
              <a:t>/routing </a:t>
            </a:r>
            <a:r>
              <a:rPr lang="en-US" sz="1800" b="1" dirty="0" err="1">
                <a:latin typeface="Courier New" panose="02070309020205020404" pitchFamily="49" charset="0"/>
                <a:cs typeface="Courier New" panose="02070309020205020404" pitchFamily="49" charset="0"/>
              </a:rPr>
              <a:t>ospf</a:t>
            </a:r>
            <a:r>
              <a:rPr lang="en-US" sz="1800" b="1" dirty="0">
                <a:latin typeface="Courier New" panose="02070309020205020404" pitchFamily="49" charset="0"/>
                <a:cs typeface="Courier New" panose="02070309020205020404" pitchFamily="49" charset="0"/>
              </a:rPr>
              <a:t> neighbor print</a:t>
            </a:r>
            <a:endParaRPr lang="uk-UA"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795872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2000" b="1" dirty="0"/>
              <a:t>Базове налаштування роутера </a:t>
            </a:r>
            <a:r>
              <a:rPr lang="en-US" sz="2000" b="1" dirty="0" err="1"/>
              <a:t>Mikrotik</a:t>
            </a:r>
            <a:endParaRPr lang="en-US" sz="2000" b="1" dirty="0"/>
          </a:p>
          <a:p>
            <a:pPr marL="0" indent="0" algn="ctr">
              <a:buNone/>
            </a:pPr>
            <a:r>
              <a:rPr lang="uk-UA" sz="2000" b="1" dirty="0"/>
              <a:t>1.Підключення через WinBox. </a:t>
            </a:r>
          </a:p>
          <a:p>
            <a:pPr marL="0" indent="0">
              <a:buNone/>
            </a:pPr>
            <a:r>
              <a:rPr lang="uk-UA" sz="2000" dirty="0"/>
              <a:t>1.</a:t>
            </a:r>
            <a:r>
              <a:rPr lang="en-US" sz="2000" dirty="0"/>
              <a:t> </a:t>
            </a:r>
            <a:r>
              <a:rPr lang="uk-UA" sz="2000" dirty="0"/>
              <a:t>Запуск </a:t>
            </a:r>
            <a:r>
              <a:rPr lang="uk-UA" sz="2000" i="1" dirty="0"/>
              <a:t>Winbox</a:t>
            </a:r>
            <a:r>
              <a:rPr lang="uk-UA" sz="2000" dirty="0"/>
              <a:t>. </a:t>
            </a:r>
          </a:p>
          <a:p>
            <a:pPr marL="0" indent="0">
              <a:buNone/>
            </a:pPr>
            <a:r>
              <a:rPr lang="uk-UA" sz="2000" dirty="0"/>
              <a:t>2. Натискаємо на вкладку </a:t>
            </a:r>
            <a:r>
              <a:rPr lang="uk-UA" sz="2000" i="1" dirty="0"/>
              <a:t>Neighbors</a:t>
            </a:r>
            <a:r>
              <a:rPr lang="uk-UA" sz="2000" dirty="0"/>
              <a:t>. </a:t>
            </a:r>
          </a:p>
          <a:p>
            <a:pPr marL="0" indent="0">
              <a:buNone/>
            </a:pPr>
            <a:r>
              <a:rPr lang="uk-UA" sz="2000" dirty="0"/>
              <a:t>3</a:t>
            </a:r>
            <a:r>
              <a:rPr lang="en-US" sz="2000" dirty="0"/>
              <a:t>.</a:t>
            </a:r>
            <a:r>
              <a:rPr lang="uk-UA" sz="2000" dirty="0"/>
              <a:t> Обираємо MAC-адресу потрібного роутера. </a:t>
            </a:r>
          </a:p>
          <a:p>
            <a:pPr marL="0" indent="0">
              <a:buNone/>
            </a:pPr>
            <a:r>
              <a:rPr lang="uk-UA" sz="2000" dirty="0"/>
              <a:t>4. Вводимо логін і пароль (за замовчуванням </a:t>
            </a:r>
            <a:r>
              <a:rPr lang="uk-UA" sz="2000" i="1" dirty="0"/>
              <a:t>admin</a:t>
            </a:r>
            <a:r>
              <a:rPr lang="uk-UA" sz="2000" dirty="0"/>
              <a:t>, пароль відсутній). </a:t>
            </a:r>
          </a:p>
          <a:p>
            <a:pPr marL="0" indent="0">
              <a:buNone/>
            </a:pPr>
            <a:r>
              <a:rPr lang="uk-UA" sz="2000" dirty="0"/>
              <a:t>5. Натискаємо кнопку "</a:t>
            </a:r>
            <a:r>
              <a:rPr lang="uk-UA" sz="2000" i="1" dirty="0"/>
              <a:t>Connect</a:t>
            </a:r>
            <a:r>
              <a:rPr lang="uk-UA" sz="2000" dirty="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067" y="2615322"/>
            <a:ext cx="5029200" cy="4242678"/>
          </a:xfrm>
          <a:prstGeom prst="rect">
            <a:avLst/>
          </a:prstGeom>
        </p:spPr>
      </p:pic>
    </p:spTree>
    <p:extLst>
      <p:ext uri="{BB962C8B-B14F-4D97-AF65-F5344CB8AC3E}">
        <p14:creationId xmlns:p14="http://schemas.microsoft.com/office/powerpoint/2010/main" val="35897407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45" y="208230"/>
            <a:ext cx="11733290" cy="6649770"/>
          </a:xfrm>
        </p:spPr>
        <p:txBody>
          <a:bodyPr>
            <a:normAutofit/>
          </a:bodyPr>
          <a:lstStyle/>
          <a:p>
            <a:pPr marL="0" indent="0" algn="ctr">
              <a:buNone/>
            </a:pPr>
            <a:r>
              <a:rPr lang="uk-UA" sz="2000" b="1" dirty="0"/>
              <a:t>2.Скидання конфігурації. </a:t>
            </a:r>
          </a:p>
          <a:p>
            <a:pPr marL="0" indent="0">
              <a:buNone/>
            </a:pPr>
            <a:r>
              <a:rPr lang="uk-UA" sz="2000" dirty="0"/>
              <a:t>1.Натискаємо </a:t>
            </a:r>
            <a:r>
              <a:rPr lang="uk-UA" sz="2000" i="1" dirty="0"/>
              <a:t>System</a:t>
            </a:r>
            <a:r>
              <a:rPr lang="uk-UA" sz="2000" dirty="0"/>
              <a:t> у бічному меню. </a:t>
            </a:r>
          </a:p>
          <a:p>
            <a:pPr marL="0" indent="0">
              <a:buNone/>
            </a:pPr>
            <a:r>
              <a:rPr lang="uk-UA" sz="2000" dirty="0"/>
              <a:t>2.З випадаючого меню обираємо пункт </a:t>
            </a:r>
            <a:r>
              <a:rPr lang="uk-UA" sz="2000" i="1" dirty="0"/>
              <a:t>Reset Configuration</a:t>
            </a:r>
            <a:r>
              <a:rPr lang="uk-UA" sz="2000" dirty="0"/>
              <a:t>. </a:t>
            </a:r>
          </a:p>
          <a:p>
            <a:pPr marL="0" indent="0">
              <a:buNone/>
            </a:pPr>
            <a:r>
              <a:rPr lang="uk-UA" sz="2000" dirty="0"/>
              <a:t>3.В вікні відзначаємо галочкою </a:t>
            </a:r>
            <a:r>
              <a:rPr lang="uk-UA" sz="2000" i="1" dirty="0"/>
              <a:t>No Dеfault Configuration </a:t>
            </a:r>
            <a:r>
              <a:rPr lang="uk-UA" sz="2000" dirty="0"/>
              <a:t>(для скидання дефолтної конфігурації). </a:t>
            </a:r>
          </a:p>
          <a:p>
            <a:pPr marL="0" indent="0">
              <a:buNone/>
            </a:pPr>
            <a:r>
              <a:rPr lang="uk-UA" sz="2000" dirty="0"/>
              <a:t>4. Натискаємо кнопку </a:t>
            </a:r>
            <a:r>
              <a:rPr lang="uk-UA" sz="2000" i="1" dirty="0"/>
              <a:t>Reset Configuration</a:t>
            </a:r>
            <a:r>
              <a:rPr lang="uk-UA" sz="2000" dirty="0"/>
              <a:t>.</a:t>
            </a:r>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r>
              <a:rPr lang="uk-UA" sz="2000" dirty="0"/>
              <a:t>Через командний рядок терміналу:</a:t>
            </a:r>
          </a:p>
          <a:p>
            <a:pPr marL="0" indent="0">
              <a:buNone/>
            </a:pPr>
            <a:endParaRPr lang="ru-RU" sz="2000" dirty="0"/>
          </a:p>
          <a:p>
            <a:pPr marL="0" indent="0">
              <a:buNone/>
            </a:pPr>
            <a:r>
              <a:rPr lang="uk-UA" sz="2000" i="1" dirty="0"/>
              <a:t>!!!Видаляючи базові налаштування, видаляться параметри безпеки. Якщо роутер буде працювати шлюзом в інтернеті необхідно заново налаштувати інтерфейси доступу, облікові записи, фільтри firewall та інші налаштування безпеки. </a:t>
            </a:r>
          </a:p>
          <a:p>
            <a:pPr marL="0" indent="0">
              <a:buNone/>
            </a:pPr>
            <a:r>
              <a:rPr lang="uk-UA" sz="2000" dirty="0"/>
              <a:t>Далі здійснюється перепідключення.</a:t>
            </a:r>
          </a:p>
          <a:p>
            <a:pPr marL="0" indent="0">
              <a:buNone/>
            </a:pPr>
            <a:endParaRPr lang="uk-UA"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913" y="2149727"/>
            <a:ext cx="6150226" cy="2275772"/>
          </a:xfrm>
          <a:prstGeom prst="rect">
            <a:avLst/>
          </a:prstGeom>
        </p:spPr>
      </p:pic>
      <p:pic>
        <p:nvPicPr>
          <p:cNvPr id="6" name="Picture 5"/>
          <p:cNvPicPr>
            <a:picLocks noChangeAspect="1"/>
          </p:cNvPicPr>
          <p:nvPr/>
        </p:nvPicPr>
        <p:blipFill>
          <a:blip r:embed="rId3"/>
          <a:stretch>
            <a:fillRect/>
          </a:stretch>
        </p:blipFill>
        <p:spPr>
          <a:xfrm>
            <a:off x="472174" y="4931970"/>
            <a:ext cx="7995644" cy="454842"/>
          </a:xfrm>
          <a:prstGeom prst="rect">
            <a:avLst/>
          </a:prstGeom>
        </p:spPr>
      </p:pic>
    </p:spTree>
    <p:extLst>
      <p:ext uri="{BB962C8B-B14F-4D97-AF65-F5344CB8AC3E}">
        <p14:creationId xmlns:p14="http://schemas.microsoft.com/office/powerpoint/2010/main" val="33768369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2000" b="1" dirty="0"/>
              <a:t>3. Створення мосту (bridge). </a:t>
            </a:r>
          </a:p>
          <a:p>
            <a:pPr marL="0" indent="0">
              <a:buNone/>
            </a:pPr>
            <a:r>
              <a:rPr lang="uk-UA" sz="2000" dirty="0"/>
              <a:t>Міст необхідний для роботи комутатора локальної мережі. </a:t>
            </a:r>
          </a:p>
          <a:p>
            <a:pPr marL="0" indent="0">
              <a:buNone/>
            </a:pPr>
            <a:r>
              <a:rPr lang="uk-UA" sz="2000" dirty="0"/>
              <a:t>1.В бічному меню вибираємо </a:t>
            </a:r>
            <a:r>
              <a:rPr lang="uk-UA" sz="2000" i="1" dirty="0"/>
              <a:t>Bridge</a:t>
            </a:r>
            <a:r>
              <a:rPr lang="uk-UA" sz="2000" dirty="0"/>
              <a:t>. </a:t>
            </a:r>
          </a:p>
          <a:p>
            <a:pPr marL="0" indent="0">
              <a:buNone/>
            </a:pPr>
            <a:r>
              <a:rPr lang="uk-UA" sz="2000" dirty="0"/>
              <a:t>2.В вікні натискаємо синій плюс. </a:t>
            </a:r>
          </a:p>
          <a:p>
            <a:pPr marL="0" indent="0">
              <a:buNone/>
            </a:pPr>
            <a:r>
              <a:rPr lang="uk-UA" sz="2000" dirty="0"/>
              <a:t>3. У вікні </a:t>
            </a:r>
            <a:r>
              <a:rPr lang="uk-UA" sz="2000" i="1" dirty="0"/>
              <a:t>New Interface </a:t>
            </a:r>
            <a:r>
              <a:rPr lang="uk-UA" sz="2000" dirty="0"/>
              <a:t>натискаємо ОК (у налаштуваннях мосту нічого не міняємо).</a:t>
            </a:r>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r>
              <a:rPr lang="uk-UA" sz="2000" dirty="0"/>
              <a:t>Через командний рядок терміналу:</a:t>
            </a:r>
          </a:p>
          <a:p>
            <a:pPr marL="0" indent="0">
              <a:buNone/>
            </a:pPr>
            <a:endParaRPr lang="uk-UA"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352" y="2169060"/>
            <a:ext cx="5726884" cy="3524236"/>
          </a:xfrm>
          <a:prstGeom prst="rect">
            <a:avLst/>
          </a:prstGeom>
        </p:spPr>
      </p:pic>
      <p:pic>
        <p:nvPicPr>
          <p:cNvPr id="5" name="Picture 4"/>
          <p:cNvPicPr>
            <a:picLocks noChangeAspect="1"/>
          </p:cNvPicPr>
          <p:nvPr/>
        </p:nvPicPr>
        <p:blipFill>
          <a:blip r:embed="rId3"/>
          <a:stretch>
            <a:fillRect/>
          </a:stretch>
        </p:blipFill>
        <p:spPr>
          <a:xfrm>
            <a:off x="398351" y="6161355"/>
            <a:ext cx="9130456" cy="628744"/>
          </a:xfrm>
          <a:prstGeom prst="rect">
            <a:avLst/>
          </a:prstGeom>
        </p:spPr>
      </p:pic>
    </p:spTree>
    <p:extLst>
      <p:ext uri="{BB962C8B-B14F-4D97-AF65-F5344CB8AC3E}">
        <p14:creationId xmlns:p14="http://schemas.microsoft.com/office/powerpoint/2010/main" val="36002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dirty="0"/>
              <a:t>Маршрутизатори </a:t>
            </a:r>
            <a:r>
              <a:rPr lang="en-US" sz="2000" b="1" dirty="0" err="1"/>
              <a:t>CloudCore</a:t>
            </a:r>
            <a:r>
              <a:rPr lang="en-US" sz="2000" b="1" dirty="0"/>
              <a:t> </a:t>
            </a:r>
            <a:endParaRPr lang="uk-UA" sz="2000" b="1" dirty="0"/>
          </a:p>
          <a:p>
            <a:pPr marL="0" indent="0">
              <a:buNone/>
            </a:pPr>
            <a:r>
              <a:rPr lang="uk-UA" sz="2000" dirty="0"/>
              <a:t>У листопаді 2012 року </a:t>
            </a:r>
            <a:r>
              <a:rPr lang="en-US" sz="2000" dirty="0" err="1"/>
              <a:t>MikroTik</a:t>
            </a:r>
            <a:r>
              <a:rPr lang="en-US" sz="2000" dirty="0"/>
              <a:t> </a:t>
            </a:r>
            <a:r>
              <a:rPr lang="uk-UA" sz="2000" dirty="0"/>
              <a:t>випустила маршрутизатори нового сімейства </a:t>
            </a:r>
            <a:r>
              <a:rPr lang="en-US" sz="2000" b="1" dirty="0" err="1"/>
              <a:t>CloudCore</a:t>
            </a:r>
            <a:r>
              <a:rPr lang="en-US" sz="2000" b="1" dirty="0"/>
              <a:t> Router (CCR)</a:t>
            </a:r>
            <a:r>
              <a:rPr lang="en-US" sz="2000" dirty="0"/>
              <a:t>, </a:t>
            </a:r>
            <a:r>
              <a:rPr lang="uk-UA" sz="2000" dirty="0"/>
              <a:t>які базуються на процесорі </a:t>
            </a:r>
            <a:r>
              <a:rPr lang="en-US" sz="2000" dirty="0" err="1"/>
              <a:t>Tilera</a:t>
            </a:r>
            <a:r>
              <a:rPr lang="en-US" sz="2000" dirty="0"/>
              <a:t>, </a:t>
            </a:r>
            <a:r>
              <a:rPr lang="uk-UA" sz="2000" dirty="0"/>
              <a:t>що містить від 9 до 72 процесорних ядер. Станом на січень 2022 року у сімействі 13 моделей із заявленою продуктивністю на коротких пакетах від 17 до 120 млн пакетів на секунду. Ці пристрої призначені для середніх мережевих провайдерів, а також є гарною ціновою альтернативою іншим відомим брендам. </a:t>
            </a:r>
          </a:p>
        </p:txBody>
      </p:sp>
      <p:pic>
        <p:nvPicPr>
          <p:cNvPr id="2" name="Picture 1"/>
          <p:cNvPicPr>
            <a:picLocks noChangeAspect="1"/>
          </p:cNvPicPr>
          <p:nvPr/>
        </p:nvPicPr>
        <p:blipFill>
          <a:blip r:embed="rId2"/>
          <a:stretch>
            <a:fillRect/>
          </a:stretch>
        </p:blipFill>
        <p:spPr>
          <a:xfrm>
            <a:off x="63375" y="2498418"/>
            <a:ext cx="12020406" cy="3219269"/>
          </a:xfrm>
          <a:prstGeom prst="rect">
            <a:avLst/>
          </a:prstGeom>
        </p:spPr>
      </p:pic>
    </p:spTree>
    <p:extLst>
      <p:ext uri="{BB962C8B-B14F-4D97-AF65-F5344CB8AC3E}">
        <p14:creationId xmlns:p14="http://schemas.microsoft.com/office/powerpoint/2010/main" val="19051429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2000" b="1" dirty="0"/>
              <a:t>4. Додавання портів у міст.</a:t>
            </a:r>
          </a:p>
          <a:p>
            <a:pPr marL="0" indent="0">
              <a:buNone/>
            </a:pPr>
            <a:r>
              <a:rPr lang="uk-UA" sz="2000" dirty="0"/>
              <a:t>Додаємо в міст по черзі порти ether2-4. </a:t>
            </a:r>
          </a:p>
          <a:p>
            <a:pPr marL="0" indent="0">
              <a:buNone/>
            </a:pPr>
            <a:r>
              <a:rPr lang="uk-UA" sz="2000" dirty="0"/>
              <a:t>1.У вікні Bridge вибираємо вкладку Ports. </a:t>
            </a:r>
          </a:p>
          <a:p>
            <a:pPr marL="0" indent="0">
              <a:buNone/>
            </a:pPr>
            <a:r>
              <a:rPr lang="uk-UA" sz="2000" dirty="0"/>
              <a:t>2.Натискаємо синій хрест (плюс). </a:t>
            </a:r>
          </a:p>
          <a:p>
            <a:pPr marL="0" indent="0">
              <a:buNone/>
            </a:pPr>
            <a:r>
              <a:rPr lang="uk-UA" sz="2000" dirty="0"/>
              <a:t>3.У вікні </a:t>
            </a:r>
            <a:r>
              <a:rPr lang="uk-UA" sz="2000" i="1" dirty="0"/>
              <a:t>New Bridge Port </a:t>
            </a:r>
            <a:r>
              <a:rPr lang="uk-UA" sz="2000" dirty="0"/>
              <a:t>вказуємо інтерфейс Interface: </a:t>
            </a:r>
            <a:r>
              <a:rPr lang="uk-UA" sz="2000" i="1" dirty="0"/>
              <a:t>ether2</a:t>
            </a:r>
            <a:r>
              <a:rPr lang="uk-UA" sz="2000" dirty="0"/>
              <a:t> </a:t>
            </a:r>
          </a:p>
          <a:p>
            <a:pPr>
              <a:buFontTx/>
              <a:buChar char="-"/>
            </a:pPr>
            <a:r>
              <a:rPr lang="uk-UA" sz="2000" dirty="0"/>
              <a:t>Перевіряємо рядок </a:t>
            </a:r>
            <a:r>
              <a:rPr lang="uk-UA" sz="2000" i="1" dirty="0"/>
              <a:t>Bridge: bridge1 </a:t>
            </a:r>
            <a:r>
              <a:rPr lang="uk-UA" sz="2000" dirty="0"/>
              <a:t>(створений раніше міст) </a:t>
            </a:r>
          </a:p>
          <a:p>
            <a:pPr marL="0" indent="0">
              <a:buNone/>
            </a:pPr>
            <a:r>
              <a:rPr lang="uk-UA" sz="2000" dirty="0"/>
              <a:t>4. Натискаємо кнопку "ОК". Інші налаштування не змінюємо. Виконуємо ці дії для всіх портів (</a:t>
            </a:r>
            <a:r>
              <a:rPr lang="uk-UA" sz="2000" i="1" dirty="0"/>
              <a:t>ether2, ether3, ether4 і т.д.</a:t>
            </a:r>
            <a:r>
              <a:rPr lang="uk-UA" sz="2000"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5727" y="2998253"/>
            <a:ext cx="5248275" cy="3686175"/>
          </a:xfrm>
          <a:prstGeom prst="rect">
            <a:avLst/>
          </a:prstGeom>
        </p:spPr>
      </p:pic>
    </p:spTree>
    <p:extLst>
      <p:ext uri="{BB962C8B-B14F-4D97-AF65-F5344CB8AC3E}">
        <p14:creationId xmlns:p14="http://schemas.microsoft.com/office/powerpoint/2010/main" val="32195164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dirty="0"/>
              <a:t>У результаті отримаємо порти об’єднані в міст, як на рисунку нижче.</a:t>
            </a:r>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r>
              <a:rPr lang="uk-UA" sz="2000" dirty="0"/>
              <a:t>Відбудеться «дисконект». Підключаємось до роутера ще раз. </a:t>
            </a:r>
          </a:p>
          <a:p>
            <a:pPr marL="0" indent="0">
              <a:buNone/>
            </a:pPr>
            <a:r>
              <a:rPr lang="uk-UA" sz="2000" dirty="0"/>
              <a:t>Через командний рядок терміналу:</a:t>
            </a:r>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r>
              <a:rPr lang="uk-UA" sz="2000" dirty="0"/>
              <a:t>Для роутера з wi-fi можна додати інтерфейс wlan у bridge. </a:t>
            </a:r>
          </a:p>
          <a:p>
            <a:pPr marL="0" indent="0">
              <a:buNone/>
            </a:pPr>
            <a:r>
              <a:rPr lang="uk-UA" sz="2000" dirty="0"/>
              <a:t>Через командний рядок терміналу:</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742" y="651095"/>
            <a:ext cx="5448300" cy="2133600"/>
          </a:xfrm>
          <a:prstGeom prst="rect">
            <a:avLst/>
          </a:prstGeom>
        </p:spPr>
      </p:pic>
      <p:pic>
        <p:nvPicPr>
          <p:cNvPr id="4" name="Picture 3"/>
          <p:cNvPicPr>
            <a:picLocks noChangeAspect="1"/>
          </p:cNvPicPr>
          <p:nvPr/>
        </p:nvPicPr>
        <p:blipFill>
          <a:blip r:embed="rId3"/>
          <a:stretch>
            <a:fillRect/>
          </a:stretch>
        </p:blipFill>
        <p:spPr>
          <a:xfrm>
            <a:off x="398351" y="3716306"/>
            <a:ext cx="8019442" cy="1472226"/>
          </a:xfrm>
          <a:prstGeom prst="rect">
            <a:avLst/>
          </a:prstGeom>
        </p:spPr>
      </p:pic>
      <p:pic>
        <p:nvPicPr>
          <p:cNvPr id="5" name="Picture 4"/>
          <p:cNvPicPr>
            <a:picLocks noChangeAspect="1"/>
          </p:cNvPicPr>
          <p:nvPr/>
        </p:nvPicPr>
        <p:blipFill>
          <a:blip r:embed="rId4"/>
          <a:stretch>
            <a:fillRect/>
          </a:stretch>
        </p:blipFill>
        <p:spPr>
          <a:xfrm>
            <a:off x="398351" y="6259662"/>
            <a:ext cx="8019442" cy="471021"/>
          </a:xfrm>
          <a:prstGeom prst="rect">
            <a:avLst/>
          </a:prstGeom>
        </p:spPr>
      </p:pic>
    </p:spTree>
    <p:extLst>
      <p:ext uri="{BB962C8B-B14F-4D97-AF65-F5344CB8AC3E}">
        <p14:creationId xmlns:p14="http://schemas.microsoft.com/office/powerpoint/2010/main" val="1303184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2000" b="1" dirty="0"/>
              <a:t>5.Призначення IP-адреси для мосту локальної мережі. </a:t>
            </a:r>
          </a:p>
          <a:p>
            <a:pPr marL="0" indent="0">
              <a:buNone/>
            </a:pPr>
            <a:r>
              <a:rPr lang="uk-UA" sz="2000" dirty="0"/>
              <a:t>1. В бічному меню вибираємо </a:t>
            </a:r>
            <a:r>
              <a:rPr lang="uk-UA" sz="2000" i="1" dirty="0"/>
              <a:t>IP</a:t>
            </a:r>
            <a:r>
              <a:rPr lang="uk-UA" sz="2000" dirty="0"/>
              <a:t>. </a:t>
            </a:r>
          </a:p>
          <a:p>
            <a:pPr marL="0" indent="0">
              <a:buNone/>
            </a:pPr>
            <a:r>
              <a:rPr lang="uk-UA" sz="2000" dirty="0"/>
              <a:t>2. В меню, що розкрилося, вибираємо Addresses. </a:t>
            </a:r>
          </a:p>
          <a:p>
            <a:pPr marL="0" indent="0">
              <a:buNone/>
            </a:pPr>
            <a:r>
              <a:rPr lang="uk-UA" sz="2000" dirty="0"/>
              <a:t>3. У вікні </a:t>
            </a:r>
            <a:r>
              <a:rPr lang="uk-UA" sz="2000" i="1" dirty="0"/>
              <a:t>Adress List</a:t>
            </a:r>
            <a:r>
              <a:rPr lang="uk-UA" sz="2000" dirty="0"/>
              <a:t>, що відкрилося, натискаємо синій хрест (плюс). У вікні New Address, що відкрилося, вводимо параметри: </a:t>
            </a:r>
          </a:p>
          <a:p>
            <a:pPr marL="0" indent="0">
              <a:buNone/>
            </a:pPr>
            <a:r>
              <a:rPr lang="uk-UA" sz="2000" dirty="0"/>
              <a:t>4. Address: 192.168.100.1/24 (/24 – це маска 255.255.255.0); </a:t>
            </a:r>
          </a:p>
          <a:p>
            <a:pPr marL="0" indent="0">
              <a:buNone/>
            </a:pPr>
            <a:r>
              <a:rPr lang="uk-UA" sz="2000" dirty="0"/>
              <a:t>-</a:t>
            </a:r>
            <a:r>
              <a:rPr lang="uk-UA" sz="2000" i="1" dirty="0"/>
              <a:t>Network: </a:t>
            </a:r>
            <a:r>
              <a:rPr lang="uk-UA" sz="2000" dirty="0"/>
              <a:t>- Вводити не треба, з'явиться автоматично; </a:t>
            </a:r>
          </a:p>
          <a:p>
            <a:pPr marL="0" indent="0">
              <a:buNone/>
            </a:pPr>
            <a:r>
              <a:rPr lang="uk-UA" sz="2000" dirty="0"/>
              <a:t>5.Interface: </a:t>
            </a:r>
            <a:r>
              <a:rPr lang="uk-UA" sz="2000" i="1" dirty="0"/>
              <a:t>bridge1</a:t>
            </a:r>
            <a:r>
              <a:rPr lang="uk-UA" sz="2000" dirty="0"/>
              <a:t> </a:t>
            </a:r>
          </a:p>
          <a:p>
            <a:pPr marL="0" indent="0">
              <a:buNone/>
            </a:pPr>
            <a:r>
              <a:rPr lang="uk-UA" sz="2000" dirty="0"/>
              <a:t>6. Натискаємо кнопку "</a:t>
            </a:r>
            <a:r>
              <a:rPr lang="uk-UA" sz="2000" i="1" dirty="0"/>
              <a:t>ОК</a:t>
            </a:r>
            <a:r>
              <a:rPr lang="uk-UA" sz="2000" dirty="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0069" y="3037721"/>
            <a:ext cx="6085202" cy="3746368"/>
          </a:xfrm>
          <a:prstGeom prst="rect">
            <a:avLst/>
          </a:prstGeom>
        </p:spPr>
      </p:pic>
    </p:spTree>
    <p:extLst>
      <p:ext uri="{BB962C8B-B14F-4D97-AF65-F5344CB8AC3E}">
        <p14:creationId xmlns:p14="http://schemas.microsoft.com/office/powerpoint/2010/main" val="13751557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dirty="0"/>
              <a:t>У вікні Adress List можна побачити призначену адресу.</a:t>
            </a:r>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r>
              <a:rPr lang="uk-UA" sz="2000" dirty="0"/>
              <a:t>Через командний рядок терміналу:</a:t>
            </a:r>
          </a:p>
          <a:p>
            <a:pPr marL="0" indent="0">
              <a:buNone/>
            </a:pPr>
            <a:endParaRPr lang="uk-UA" sz="2000" dirty="0"/>
          </a:p>
          <a:p>
            <a:pPr marL="0" indent="0">
              <a:buNone/>
            </a:pPr>
            <a:endParaRPr lang="uk-UA"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129" y="716637"/>
            <a:ext cx="3556079" cy="1482595"/>
          </a:xfrm>
          <a:prstGeom prst="rect">
            <a:avLst/>
          </a:prstGeom>
        </p:spPr>
      </p:pic>
      <p:pic>
        <p:nvPicPr>
          <p:cNvPr id="5" name="Picture 4"/>
          <p:cNvPicPr>
            <a:picLocks noChangeAspect="1"/>
          </p:cNvPicPr>
          <p:nvPr/>
        </p:nvPicPr>
        <p:blipFill>
          <a:blip r:embed="rId3"/>
          <a:stretch>
            <a:fillRect/>
          </a:stretch>
        </p:blipFill>
        <p:spPr>
          <a:xfrm>
            <a:off x="398350" y="2707639"/>
            <a:ext cx="8637007" cy="464078"/>
          </a:xfrm>
          <a:prstGeom prst="rect">
            <a:avLst/>
          </a:prstGeom>
        </p:spPr>
      </p:pic>
    </p:spTree>
    <p:extLst>
      <p:ext uri="{BB962C8B-B14F-4D97-AF65-F5344CB8AC3E}">
        <p14:creationId xmlns:p14="http://schemas.microsoft.com/office/powerpoint/2010/main" val="7712188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2000" b="1" dirty="0"/>
              <a:t>6.DHCP сервер. </a:t>
            </a:r>
          </a:p>
          <a:p>
            <a:pPr marL="0" indent="0">
              <a:buNone/>
            </a:pPr>
            <a:r>
              <a:rPr lang="uk-UA" sz="2000" dirty="0"/>
              <a:t>Визначаємо мережу для роботи DHCP. </a:t>
            </a:r>
          </a:p>
          <a:p>
            <a:pPr marL="0" indent="0">
              <a:buNone/>
            </a:pPr>
            <a:r>
              <a:rPr lang="uk-UA" sz="2000" dirty="0"/>
              <a:t>1.В бічному меню вибираємо </a:t>
            </a:r>
            <a:r>
              <a:rPr lang="uk-UA" sz="2000" i="1" dirty="0"/>
              <a:t>IP</a:t>
            </a:r>
            <a:r>
              <a:rPr lang="uk-UA" sz="2000" dirty="0"/>
              <a:t>. </a:t>
            </a:r>
          </a:p>
          <a:p>
            <a:pPr marL="0" indent="0">
              <a:buNone/>
            </a:pPr>
            <a:r>
              <a:rPr lang="uk-UA" sz="2000" dirty="0"/>
              <a:t>2.В меню, що розкрилося, вибираємо </a:t>
            </a:r>
            <a:r>
              <a:rPr lang="uk-UA" sz="2000" i="1" dirty="0"/>
              <a:t>DHCP Server</a:t>
            </a:r>
            <a:r>
              <a:rPr lang="uk-UA" sz="2000" dirty="0"/>
              <a:t>. </a:t>
            </a:r>
          </a:p>
          <a:p>
            <a:pPr marL="0" indent="0">
              <a:buNone/>
            </a:pPr>
            <a:r>
              <a:rPr lang="uk-UA" sz="2000" dirty="0"/>
              <a:t>3. Переходимо на вкладку </a:t>
            </a:r>
            <a:r>
              <a:rPr lang="uk-UA" sz="2000" i="1" dirty="0"/>
              <a:t>Networks</a:t>
            </a:r>
            <a:r>
              <a:rPr lang="uk-UA" sz="2000" dirty="0"/>
              <a:t>. </a:t>
            </a:r>
          </a:p>
          <a:p>
            <a:pPr marL="0" indent="0">
              <a:buNone/>
            </a:pPr>
            <a:r>
              <a:rPr lang="uk-UA" sz="2000" dirty="0"/>
              <a:t>4.Натискає синій хрест (плюс). У вікні </a:t>
            </a:r>
            <a:r>
              <a:rPr lang="uk-UA" sz="2000" i="1" dirty="0"/>
              <a:t>DHCP Network</a:t>
            </a:r>
            <a:r>
              <a:rPr lang="uk-UA" sz="2000" dirty="0"/>
              <a:t> вводимо параметри: </a:t>
            </a:r>
          </a:p>
          <a:p>
            <a:pPr marL="0" indent="0">
              <a:buNone/>
            </a:pPr>
            <a:r>
              <a:rPr lang="uk-UA" sz="2000" dirty="0"/>
              <a:t>5.Address: 192.168.100.0/24 </a:t>
            </a:r>
          </a:p>
          <a:p>
            <a:pPr marL="0" indent="0">
              <a:buNone/>
            </a:pPr>
            <a:r>
              <a:rPr lang="uk-UA" sz="2000" dirty="0"/>
              <a:t>6.Gateway: 192.168.100.1 </a:t>
            </a:r>
          </a:p>
          <a:p>
            <a:pPr marL="0" indent="0">
              <a:buNone/>
            </a:pPr>
            <a:r>
              <a:rPr lang="uk-UA" sz="2000" dirty="0"/>
              <a:t>7. Натискаємо кнопку "ОК". Інші налаштування не змінюємо.</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0426" y="3818063"/>
            <a:ext cx="6185062" cy="3039937"/>
          </a:xfrm>
          <a:prstGeom prst="rect">
            <a:avLst/>
          </a:prstGeom>
        </p:spPr>
      </p:pic>
    </p:spTree>
    <p:extLst>
      <p:ext uri="{BB962C8B-B14F-4D97-AF65-F5344CB8AC3E}">
        <p14:creationId xmlns:p14="http://schemas.microsoft.com/office/powerpoint/2010/main" val="24567774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137" y="162963"/>
            <a:ext cx="11579383" cy="6292158"/>
          </a:xfrm>
        </p:spPr>
        <p:txBody>
          <a:bodyPr>
            <a:normAutofit/>
          </a:bodyPr>
          <a:lstStyle/>
          <a:p>
            <a:pPr marL="0" indent="0">
              <a:buNone/>
            </a:pPr>
            <a:r>
              <a:rPr lang="uk-UA" sz="2000" dirty="0"/>
              <a:t>Мережа з'явиться у списку.</a:t>
            </a:r>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endParaRPr lang="uk-UA" sz="2000" dirty="0"/>
          </a:p>
          <a:p>
            <a:pPr marL="0" indent="0">
              <a:buNone/>
            </a:pPr>
            <a:r>
              <a:rPr lang="uk-UA" sz="2000" dirty="0"/>
              <a:t>Через командний рядок терміналу:</a:t>
            </a:r>
          </a:p>
          <a:p>
            <a:pPr marL="0" indent="0">
              <a:buNone/>
            </a:pPr>
            <a:endParaRPr lang="ru-RU" sz="2000" dirty="0"/>
          </a:p>
          <a:p>
            <a:pPr marL="0" indent="0">
              <a:buNone/>
            </a:pPr>
            <a:endParaRPr lang="uk-UA" sz="2000" dirty="0"/>
          </a:p>
          <a:p>
            <a:pPr marL="0" indent="0">
              <a:buNone/>
            </a:pPr>
            <a:endParaRPr lang="uk-UA" sz="2000" dirty="0"/>
          </a:p>
          <a:p>
            <a:pPr marL="0" indent="0">
              <a:buNone/>
            </a:pPr>
            <a:endParaRPr lang="uk-UA"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87" y="933308"/>
            <a:ext cx="3993870" cy="1787257"/>
          </a:xfrm>
          <a:prstGeom prst="rect">
            <a:avLst/>
          </a:prstGeom>
        </p:spPr>
      </p:pic>
      <p:pic>
        <p:nvPicPr>
          <p:cNvPr id="4" name="Picture 3"/>
          <p:cNvPicPr>
            <a:picLocks noChangeAspect="1"/>
          </p:cNvPicPr>
          <p:nvPr/>
        </p:nvPicPr>
        <p:blipFill>
          <a:blip r:embed="rId3"/>
          <a:stretch>
            <a:fillRect/>
          </a:stretch>
        </p:blipFill>
        <p:spPr>
          <a:xfrm>
            <a:off x="497187" y="3445643"/>
            <a:ext cx="7976104" cy="430494"/>
          </a:xfrm>
          <a:prstGeom prst="rect">
            <a:avLst/>
          </a:prstGeom>
        </p:spPr>
      </p:pic>
    </p:spTree>
    <p:extLst>
      <p:ext uri="{BB962C8B-B14F-4D97-AF65-F5344CB8AC3E}">
        <p14:creationId xmlns:p14="http://schemas.microsoft.com/office/powerpoint/2010/main" val="21605131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b="1" dirty="0"/>
              <a:t>Створення пулу адрес для роботи DHCP. </a:t>
            </a:r>
          </a:p>
          <a:p>
            <a:pPr marL="0" indent="0">
              <a:buNone/>
            </a:pPr>
            <a:r>
              <a:rPr lang="uk-UA" sz="2000" dirty="0"/>
              <a:t>1.В бічному меню вибираємо </a:t>
            </a:r>
            <a:r>
              <a:rPr lang="uk-UA" sz="2000" i="1" dirty="0"/>
              <a:t>IP</a:t>
            </a:r>
            <a:r>
              <a:rPr lang="uk-UA" sz="2000" dirty="0"/>
              <a:t>. </a:t>
            </a:r>
          </a:p>
          <a:p>
            <a:pPr marL="0" indent="0">
              <a:buNone/>
            </a:pPr>
            <a:r>
              <a:rPr lang="uk-UA" sz="2000" dirty="0"/>
              <a:t>2.В меню, що розкрилося, вибираємо </a:t>
            </a:r>
            <a:r>
              <a:rPr lang="uk-UA" sz="2000" i="1" dirty="0"/>
              <a:t>Pool</a:t>
            </a:r>
            <a:r>
              <a:rPr lang="uk-UA" sz="2000" dirty="0"/>
              <a:t>. </a:t>
            </a:r>
          </a:p>
          <a:p>
            <a:pPr marL="0" indent="0">
              <a:buNone/>
            </a:pPr>
            <a:r>
              <a:rPr lang="uk-UA" sz="2000" dirty="0"/>
              <a:t>3.В вікні </a:t>
            </a:r>
            <a:r>
              <a:rPr lang="uk-UA" sz="2000" i="1" dirty="0"/>
              <a:t>IP Pool</a:t>
            </a:r>
            <a:r>
              <a:rPr lang="uk-UA" sz="2000" dirty="0"/>
              <a:t>, що відкриється, натискаємо синій плюс. У вікні </a:t>
            </a:r>
            <a:r>
              <a:rPr lang="uk-UA" sz="2000" i="1" dirty="0"/>
              <a:t>NEW IP Pool</a:t>
            </a:r>
            <a:r>
              <a:rPr lang="uk-UA" sz="2000" dirty="0"/>
              <a:t> вводимо параметри: </a:t>
            </a:r>
          </a:p>
          <a:p>
            <a:pPr marL="0" indent="0">
              <a:buNone/>
            </a:pPr>
            <a:r>
              <a:rPr lang="uk-UA" sz="2000" dirty="0"/>
              <a:t>4.Name: </a:t>
            </a:r>
            <a:r>
              <a:rPr lang="uk-UA" sz="2000" i="1" dirty="0"/>
              <a:t>POOL1</a:t>
            </a:r>
            <a:r>
              <a:rPr lang="uk-UA" sz="2000" dirty="0"/>
              <a:t> </a:t>
            </a:r>
          </a:p>
          <a:p>
            <a:pPr marL="0" indent="0">
              <a:buNone/>
            </a:pPr>
            <a:r>
              <a:rPr lang="uk-UA" sz="2000" dirty="0"/>
              <a:t>5.Addresses: 192.168.100.10-192.168.100.254 </a:t>
            </a:r>
          </a:p>
          <a:p>
            <a:pPr marL="0" indent="0">
              <a:buNone/>
            </a:pPr>
            <a:r>
              <a:rPr lang="uk-UA" sz="2000" dirty="0"/>
              <a:t>6. Натискаємо "ОК". Інші налаштування не змінюємо.</a:t>
            </a:r>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r>
              <a:rPr lang="uk-UA" sz="2000" dirty="0"/>
              <a:t>Через командний рядок терміналу:</a:t>
            </a:r>
          </a:p>
          <a:p>
            <a:pPr marL="0" indent="0">
              <a:buNone/>
            </a:pPr>
            <a:endParaRPr lang="uk-UA" sz="2000" dirty="0"/>
          </a:p>
          <a:p>
            <a:pPr marL="0" indent="0">
              <a:buNone/>
            </a:pPr>
            <a:endParaRPr lang="uk-UA"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6909" y="3046772"/>
            <a:ext cx="4969068" cy="3091477"/>
          </a:xfrm>
          <a:prstGeom prst="rect">
            <a:avLst/>
          </a:prstGeom>
        </p:spPr>
      </p:pic>
      <p:pic>
        <p:nvPicPr>
          <p:cNvPr id="5" name="Picture 4"/>
          <p:cNvPicPr>
            <a:picLocks noChangeAspect="1"/>
          </p:cNvPicPr>
          <p:nvPr/>
        </p:nvPicPr>
        <p:blipFill>
          <a:blip r:embed="rId3"/>
          <a:stretch>
            <a:fillRect/>
          </a:stretch>
        </p:blipFill>
        <p:spPr>
          <a:xfrm>
            <a:off x="398351" y="6269383"/>
            <a:ext cx="7889709" cy="462010"/>
          </a:xfrm>
          <a:prstGeom prst="rect">
            <a:avLst/>
          </a:prstGeom>
        </p:spPr>
      </p:pic>
    </p:spTree>
    <p:extLst>
      <p:ext uri="{BB962C8B-B14F-4D97-AF65-F5344CB8AC3E}">
        <p14:creationId xmlns:p14="http://schemas.microsoft.com/office/powerpoint/2010/main" val="1180891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390" y="244445"/>
            <a:ext cx="11579383" cy="6292158"/>
          </a:xfrm>
        </p:spPr>
        <p:txBody>
          <a:bodyPr>
            <a:normAutofit/>
          </a:bodyPr>
          <a:lstStyle/>
          <a:p>
            <a:pPr marL="0" indent="0">
              <a:buNone/>
            </a:pPr>
            <a:r>
              <a:rPr lang="uk-UA" sz="2000" b="1" dirty="0"/>
              <a:t>Створення сервера DHCP. </a:t>
            </a:r>
          </a:p>
          <a:p>
            <a:pPr marL="0" indent="0">
              <a:buNone/>
            </a:pPr>
            <a:r>
              <a:rPr lang="uk-UA" sz="2000" dirty="0"/>
              <a:t>1.В бічному меню вибираємо </a:t>
            </a:r>
            <a:r>
              <a:rPr lang="uk-UA" sz="2000" i="1" dirty="0"/>
              <a:t>IP</a:t>
            </a:r>
            <a:r>
              <a:rPr lang="uk-UA" sz="2000" dirty="0"/>
              <a:t>. </a:t>
            </a:r>
          </a:p>
          <a:p>
            <a:pPr marL="0" indent="0">
              <a:buNone/>
            </a:pPr>
            <a:r>
              <a:rPr lang="uk-UA" sz="2000" dirty="0"/>
              <a:t>2.В меню, що розкрилося, вибираємо </a:t>
            </a:r>
            <a:r>
              <a:rPr lang="uk-UA" sz="2000" i="1" dirty="0"/>
              <a:t>DHCP Server</a:t>
            </a:r>
            <a:r>
              <a:rPr lang="uk-UA" sz="2000" dirty="0"/>
              <a:t>. </a:t>
            </a:r>
          </a:p>
          <a:p>
            <a:pPr marL="0" indent="0">
              <a:buNone/>
            </a:pPr>
            <a:r>
              <a:rPr lang="uk-UA" sz="2000" dirty="0"/>
              <a:t>3.На вкладці DHCP натискаємо синій плюс. У вікні </a:t>
            </a:r>
            <a:r>
              <a:rPr lang="uk-UA" sz="2000" i="1" dirty="0"/>
              <a:t>DHCP Server </a:t>
            </a:r>
            <a:r>
              <a:rPr lang="uk-UA" sz="2000" dirty="0"/>
              <a:t>вводимо параметри: </a:t>
            </a:r>
          </a:p>
          <a:p>
            <a:pPr marL="0" indent="0">
              <a:buNone/>
            </a:pPr>
            <a:r>
              <a:rPr lang="uk-UA" sz="2000" dirty="0"/>
              <a:t>4.Name: </a:t>
            </a:r>
            <a:r>
              <a:rPr lang="uk-UA" sz="2000" i="1" dirty="0"/>
              <a:t>dhcp1</a:t>
            </a:r>
            <a:r>
              <a:rPr lang="uk-UA" sz="2000" dirty="0"/>
              <a:t> </a:t>
            </a:r>
          </a:p>
          <a:p>
            <a:pPr marL="0" indent="0">
              <a:buNone/>
            </a:pPr>
            <a:r>
              <a:rPr lang="uk-UA" sz="2000" dirty="0"/>
              <a:t>5.Interface: </a:t>
            </a:r>
            <a:r>
              <a:rPr lang="uk-UA" sz="2000" i="1" dirty="0"/>
              <a:t>bridge1</a:t>
            </a:r>
            <a:r>
              <a:rPr lang="uk-UA" sz="2000" dirty="0"/>
              <a:t> </a:t>
            </a:r>
          </a:p>
          <a:p>
            <a:pPr marL="0" indent="0">
              <a:buNone/>
            </a:pPr>
            <a:r>
              <a:rPr lang="uk-UA" sz="2000" dirty="0"/>
              <a:t>6.Address Pool: </a:t>
            </a:r>
            <a:r>
              <a:rPr lang="uk-UA" sz="2000" i="1" dirty="0"/>
              <a:t>POOL1 </a:t>
            </a:r>
          </a:p>
          <a:p>
            <a:pPr marL="0" indent="0">
              <a:buNone/>
            </a:pPr>
            <a:r>
              <a:rPr lang="uk-UA" sz="2000" dirty="0"/>
              <a:t>7. Натискаємо кнопку "ОК". </a:t>
            </a:r>
          </a:p>
          <a:p>
            <a:pPr marL="0" indent="0">
              <a:buNone/>
            </a:pPr>
            <a:r>
              <a:rPr lang="uk-UA" sz="2000" dirty="0"/>
              <a:t>Інші налаштування не змінюємо.</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477" y="2223064"/>
            <a:ext cx="6862252" cy="4435760"/>
          </a:xfrm>
          <a:prstGeom prst="rect">
            <a:avLst/>
          </a:prstGeom>
        </p:spPr>
      </p:pic>
    </p:spTree>
    <p:extLst>
      <p:ext uri="{BB962C8B-B14F-4D97-AF65-F5344CB8AC3E}">
        <p14:creationId xmlns:p14="http://schemas.microsoft.com/office/powerpoint/2010/main" val="42942102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dirty="0"/>
              <a:t>Створений сервер DHCP.</a:t>
            </a:r>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r>
              <a:rPr lang="uk-UA" sz="2000" dirty="0"/>
              <a:t>Через командний рядок терміналу:</a:t>
            </a:r>
          </a:p>
          <a:p>
            <a:pPr marL="0" indent="0">
              <a:buNone/>
            </a:pPr>
            <a:endParaRPr lang="uk-UA" sz="2000" dirty="0"/>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endParaRPr lang="uk-UA" sz="2000" dirty="0"/>
          </a:p>
          <a:p>
            <a:pPr marL="0" indent="0">
              <a:buNone/>
            </a:pPr>
            <a:endParaRPr lang="uk-UA"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68" y="623840"/>
            <a:ext cx="3829050" cy="1771650"/>
          </a:xfrm>
          <a:prstGeom prst="rect">
            <a:avLst/>
          </a:prstGeom>
        </p:spPr>
      </p:pic>
      <p:pic>
        <p:nvPicPr>
          <p:cNvPr id="4" name="Picture 3"/>
          <p:cNvPicPr>
            <a:picLocks noChangeAspect="1"/>
          </p:cNvPicPr>
          <p:nvPr/>
        </p:nvPicPr>
        <p:blipFill>
          <a:blip r:embed="rId3"/>
          <a:stretch>
            <a:fillRect/>
          </a:stretch>
        </p:blipFill>
        <p:spPr>
          <a:xfrm>
            <a:off x="398351" y="2963784"/>
            <a:ext cx="9605417" cy="585174"/>
          </a:xfrm>
          <a:prstGeom prst="rect">
            <a:avLst/>
          </a:prstGeom>
        </p:spPr>
      </p:pic>
    </p:spTree>
    <p:extLst>
      <p:ext uri="{BB962C8B-B14F-4D97-AF65-F5344CB8AC3E}">
        <p14:creationId xmlns:p14="http://schemas.microsoft.com/office/powerpoint/2010/main" val="27456772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2000" b="1" dirty="0"/>
              <a:t>7.Отримання зовнішньої IP-адреси. </a:t>
            </a:r>
          </a:p>
          <a:p>
            <a:pPr marL="0" indent="0">
              <a:buNone/>
            </a:pPr>
            <a:r>
              <a:rPr lang="uk-UA" sz="2000" b="1" dirty="0"/>
              <a:t>DHCP клієнт. </a:t>
            </a:r>
          </a:p>
          <a:p>
            <a:pPr marL="0" indent="0">
              <a:buNone/>
            </a:pPr>
            <a:r>
              <a:rPr lang="uk-UA" sz="2000" dirty="0"/>
              <a:t>1.В бічному меню вибираємо </a:t>
            </a:r>
            <a:r>
              <a:rPr lang="uk-UA" sz="2000" i="1" dirty="0"/>
              <a:t>IP</a:t>
            </a:r>
            <a:r>
              <a:rPr lang="uk-UA" sz="2000" dirty="0"/>
              <a:t>. </a:t>
            </a:r>
          </a:p>
          <a:p>
            <a:pPr marL="0" indent="0">
              <a:buNone/>
            </a:pPr>
            <a:r>
              <a:rPr lang="uk-UA" sz="2000" dirty="0"/>
              <a:t>2.В меню, що розкрилося, вибираємо </a:t>
            </a:r>
            <a:r>
              <a:rPr lang="uk-UA" sz="2000" i="1" dirty="0"/>
              <a:t>DHCP Client</a:t>
            </a:r>
            <a:r>
              <a:rPr lang="uk-UA" sz="2000" dirty="0"/>
              <a:t>. </a:t>
            </a:r>
          </a:p>
          <a:p>
            <a:pPr marL="0" indent="0">
              <a:buNone/>
            </a:pPr>
            <a:r>
              <a:rPr lang="uk-UA" sz="2000" dirty="0"/>
              <a:t>3. Переходимо на вкладку </a:t>
            </a:r>
            <a:r>
              <a:rPr lang="uk-UA" sz="2000" i="1" dirty="0"/>
              <a:t>DHCP Client</a:t>
            </a:r>
            <a:r>
              <a:rPr lang="uk-UA" sz="2000" dirty="0"/>
              <a:t>. </a:t>
            </a:r>
          </a:p>
          <a:p>
            <a:pPr marL="0" indent="0">
              <a:buNone/>
            </a:pPr>
            <a:r>
              <a:rPr lang="uk-UA" sz="2000" dirty="0"/>
              <a:t>4. Натискаємо синій хрест (плюс). У вікні New DHCP Client вводимо параметри: </a:t>
            </a:r>
          </a:p>
          <a:p>
            <a:pPr marL="0" indent="0">
              <a:buNone/>
            </a:pPr>
            <a:r>
              <a:rPr lang="uk-UA" sz="2000" dirty="0"/>
              <a:t>5.Interface: </a:t>
            </a:r>
            <a:r>
              <a:rPr lang="uk-UA" sz="2000" i="1" dirty="0"/>
              <a:t>ether1</a:t>
            </a:r>
            <a:r>
              <a:rPr lang="uk-UA" sz="2000" dirty="0"/>
              <a:t> </a:t>
            </a:r>
          </a:p>
          <a:p>
            <a:pPr marL="0" indent="0">
              <a:buNone/>
            </a:pPr>
            <a:r>
              <a:rPr lang="uk-UA" sz="2000" dirty="0"/>
              <a:t>6. Натискаємо кнопку "ОК". </a:t>
            </a:r>
          </a:p>
          <a:p>
            <a:pPr marL="0" indent="0">
              <a:buNone/>
            </a:pPr>
            <a:r>
              <a:rPr lang="uk-UA" sz="2000" dirty="0"/>
              <a:t>Інші налаштування не змінюємо. </a:t>
            </a:r>
          </a:p>
          <a:p>
            <a:pPr marL="0" indent="0">
              <a:buNone/>
            </a:pPr>
            <a:r>
              <a:rPr lang="uk-UA" sz="2000" dirty="0"/>
              <a:t>Можна додати опис, натиснувши </a:t>
            </a:r>
            <a:r>
              <a:rPr lang="uk-UA" sz="2000" i="1" dirty="0"/>
              <a:t>Comment</a:t>
            </a:r>
            <a:r>
              <a:rPr lang="uk-UA" sz="2000" dirty="0"/>
              <a:t>. </a:t>
            </a:r>
          </a:p>
          <a:p>
            <a:pPr marL="0" indent="0">
              <a:buNone/>
            </a:pPr>
            <a:endParaRPr lang="ru-RU" sz="2000" dirty="0"/>
          </a:p>
          <a:p>
            <a:pPr marL="0" indent="0">
              <a:buNone/>
            </a:pPr>
            <a:endParaRPr lang="ru-RU" sz="2000" dirty="0"/>
          </a:p>
          <a:p>
            <a:pPr marL="0" indent="0">
              <a:buNone/>
            </a:pPr>
            <a:endParaRPr lang="ru-RU" sz="2000" dirty="0"/>
          </a:p>
          <a:p>
            <a:pPr marL="0" indent="0">
              <a:buNone/>
            </a:pPr>
            <a:r>
              <a:rPr lang="uk-UA" sz="2000" dirty="0"/>
              <a:t>Через командний рядок терміналу:</a:t>
            </a:r>
          </a:p>
          <a:p>
            <a:pPr marL="0" indent="0">
              <a:buNone/>
            </a:pPr>
            <a:endParaRPr lang="uk-UA" sz="2000" dirty="0"/>
          </a:p>
          <a:p>
            <a:pPr marL="0" indent="0">
              <a:buNone/>
            </a:pPr>
            <a:endParaRPr lang="uk-UA"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434" y="2524576"/>
            <a:ext cx="5493233" cy="3168482"/>
          </a:xfrm>
          <a:prstGeom prst="rect">
            <a:avLst/>
          </a:prstGeom>
        </p:spPr>
      </p:pic>
      <p:pic>
        <p:nvPicPr>
          <p:cNvPr id="4" name="Picture 3"/>
          <p:cNvPicPr>
            <a:picLocks noChangeAspect="1"/>
          </p:cNvPicPr>
          <p:nvPr/>
        </p:nvPicPr>
        <p:blipFill>
          <a:blip r:embed="rId3"/>
          <a:stretch>
            <a:fillRect/>
          </a:stretch>
        </p:blipFill>
        <p:spPr>
          <a:xfrm>
            <a:off x="280562" y="5802320"/>
            <a:ext cx="8614488" cy="588806"/>
          </a:xfrm>
          <a:prstGeom prst="rect">
            <a:avLst/>
          </a:prstGeom>
        </p:spPr>
      </p:pic>
    </p:spTree>
    <p:extLst>
      <p:ext uri="{BB962C8B-B14F-4D97-AF65-F5344CB8AC3E}">
        <p14:creationId xmlns:p14="http://schemas.microsoft.com/office/powerpoint/2010/main" val="857168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ChangeArrowheads="1"/>
          </p:cNvSpPr>
          <p:nvPr>
            <p:ph idx="1"/>
          </p:nvPr>
        </p:nvSpPr>
        <p:spPr bwMode="auto">
          <a:xfrm>
            <a:off x="18748" y="396310"/>
            <a:ext cx="12173252"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uk-UA" sz="2000" b="1" dirty="0">
                <a:effectLst/>
              </a:rPr>
              <a:t>Система найменування продуктів </a:t>
            </a:r>
            <a:r>
              <a:rPr lang="en-US" sz="2000" b="1" dirty="0" err="1">
                <a:effectLst/>
              </a:rPr>
              <a:t>MikroTik</a:t>
            </a:r>
            <a:endParaRPr lang="en-US" sz="2000" b="1" dirty="0">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0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a:ln>
                  <a:noFill/>
                </a:ln>
                <a:solidFill>
                  <a:schemeClr val="tx1"/>
                </a:solidFill>
                <a:effectLst/>
              </a:rPr>
              <a:t>RouterBOARD (версія RB) </a:t>
            </a:r>
            <a:endParaRPr kumimoji="0" lang="en-US" altLang="ru-RU"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a:ln>
                  <a:noFill/>
                </a:ln>
                <a:solidFill>
                  <a:schemeClr val="tx1"/>
                </a:solidFill>
                <a:effectLst/>
              </a:rPr>
              <a:t>&lt;board name&gt; &lt;board features&gt;-&lt;built-in wireless&gt; &lt;wireless card features&gt;-&lt;connector type&gt;-&lt;enclosure type&gt; </a:t>
            </a:r>
            <a:endParaRPr kumimoji="0" lang="ru-RU" altLang="ru-RU" sz="20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ru-RU" sz="20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chemeClr val="tx1"/>
                </a:solidFill>
                <a:effectLst/>
              </a:rPr>
              <a:t>Board Name</a:t>
            </a:r>
          </a:p>
          <a:p>
            <a:pPr marL="0" lvl="0" indent="0" eaLnBrk="0" fontAlgn="base" hangingPunct="0">
              <a:lnSpc>
                <a:spcPct val="100000"/>
              </a:lnSpc>
              <a:spcBef>
                <a:spcPct val="0"/>
              </a:spcBef>
              <a:spcAft>
                <a:spcPct val="0"/>
              </a:spcAft>
              <a:buNone/>
            </a:pPr>
            <a:r>
              <a:rPr kumimoji="0" lang="ru-RU" altLang="ru-RU" sz="2000" b="0" i="0" u="none" strike="noStrike" cap="none" normalizeH="0" baseline="0" dirty="0">
                <a:ln>
                  <a:noFill/>
                </a:ln>
                <a:solidFill>
                  <a:schemeClr val="tx1"/>
                </a:solidFill>
                <a:effectLst/>
              </a:rPr>
              <a:t>Тут може вкористовуватись</a:t>
            </a:r>
            <a:r>
              <a:rPr kumimoji="0" lang="ru-RU" altLang="ru-RU" sz="2000" b="0" i="0" u="none" strike="noStrike" cap="none" normalizeH="0" dirty="0">
                <a:ln>
                  <a:noFill/>
                </a:ln>
                <a:solidFill>
                  <a:schemeClr val="tx1"/>
                </a:solidFill>
                <a:effectLst/>
              </a:rPr>
              <a:t> один з трьої варіантів найменування</a:t>
            </a:r>
            <a:r>
              <a:rPr kumimoji="0" lang="ru-RU" altLang="ru-RU" sz="2000" b="0" i="0" u="none" strike="noStrike" cap="none" normalizeH="0" baseline="0" dirty="0">
                <a:ln>
                  <a:noFill/>
                </a:ln>
                <a:solidFill>
                  <a:schemeClr val="tx1"/>
                </a:solidFill>
                <a:effectLst/>
              </a:rPr>
              <a:t>: </a:t>
            </a:r>
          </a:p>
          <a:p>
            <a:pPr marL="0" lvl="0" indent="0" eaLnBrk="0" fontAlgn="base" hangingPunct="0">
              <a:lnSpc>
                <a:spcPct val="100000"/>
              </a:lnSpc>
              <a:spcBef>
                <a:spcPct val="0"/>
              </a:spcBef>
              <a:spcAft>
                <a:spcPct val="0"/>
              </a:spcAft>
              <a:buNone/>
            </a:pPr>
            <a:endParaRPr kumimoji="0" lang="ru-RU" altLang="ru-RU"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000" b="1" i="0" u="none" strike="noStrike" cap="none" normalizeH="0" baseline="0" dirty="0">
                <a:ln>
                  <a:noFill/>
                </a:ln>
                <a:solidFill>
                  <a:schemeClr val="tx1"/>
                </a:solidFill>
                <a:effectLst/>
              </a:rPr>
              <a:t>3-symbol name</a:t>
            </a:r>
            <a:r>
              <a:rPr kumimoji="0" lang="ru-RU" altLang="ru-RU" sz="2000" b="0" i="0" u="none" strike="noStrike" cap="none" normalizeH="0" baseline="0" dirty="0">
                <a:ln>
                  <a:noFill/>
                </a:ln>
                <a:solidFill>
                  <a:schemeClr val="tx1"/>
                </a:solidFill>
                <a:effectLst/>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2000" b="0" i="0" u="none" strike="noStrike" cap="none" normalizeH="0" baseline="0" dirty="0">
                <a:ln>
                  <a:noFill/>
                </a:ln>
                <a:solidFill>
                  <a:schemeClr val="tx1"/>
                </a:solidFill>
                <a:effectLst/>
              </a:rPr>
              <a:t>1st symbol stands for series (this can either be a number or a letter)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2000" b="0" i="0" u="none" strike="noStrike" cap="none" normalizeH="0" baseline="0" dirty="0">
                <a:ln>
                  <a:noFill/>
                </a:ln>
                <a:solidFill>
                  <a:schemeClr val="tx1"/>
                </a:solidFill>
                <a:effectLst/>
              </a:rPr>
              <a:t>2nd digit for indicating number of potential wired interfaces (Ethernet, SFP, SFP+)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ru-RU" altLang="ru-RU" sz="2000" b="0" i="0" u="none" strike="noStrike" cap="none" normalizeH="0" baseline="0" dirty="0">
                <a:ln>
                  <a:noFill/>
                </a:ln>
                <a:solidFill>
                  <a:schemeClr val="tx1"/>
                </a:solidFill>
                <a:effectLst/>
              </a:rPr>
              <a:t>3rd digit for indicating number of potential wireless interfaces (built-in and mPCI and mPCIe slots)</a:t>
            </a:r>
          </a:p>
          <a:p>
            <a:pPr marL="0" lvl="0" indent="0" eaLnBrk="0" fontAlgn="base" hangingPunct="0">
              <a:lnSpc>
                <a:spcPct val="100000"/>
              </a:lnSpc>
              <a:spcBef>
                <a:spcPct val="0"/>
              </a:spcBef>
              <a:spcAft>
                <a:spcPct val="0"/>
              </a:spcAft>
              <a:buFontTx/>
              <a:buChar char="•"/>
            </a:pPr>
            <a:r>
              <a:rPr kumimoji="0" lang="ru-RU" altLang="ru-RU" sz="2000" b="1" i="0" u="none" strike="noStrike" cap="none" normalizeH="0" baseline="0" dirty="0">
                <a:ln>
                  <a:noFill/>
                </a:ln>
                <a:solidFill>
                  <a:schemeClr val="tx1"/>
                </a:solidFill>
                <a:effectLst/>
              </a:rPr>
              <a:t>Word</a:t>
            </a:r>
            <a:r>
              <a:rPr kumimoji="0" lang="ru-RU" altLang="ru-RU" sz="2000" b="0" i="0" u="none" strike="noStrike" cap="none" normalizeH="0" baseline="0" dirty="0">
                <a:ln>
                  <a:noFill/>
                </a:ln>
                <a:solidFill>
                  <a:schemeClr val="tx1"/>
                </a:solidFill>
                <a:effectLst/>
              </a:rPr>
              <a:t> – використовуються</a:t>
            </a:r>
            <a:r>
              <a:rPr kumimoji="0" lang="ru-RU" altLang="ru-RU" sz="2000" b="0" i="0" u="none" strike="noStrike" cap="none" normalizeH="0" dirty="0">
                <a:ln>
                  <a:noFill/>
                </a:ln>
                <a:solidFill>
                  <a:schemeClr val="tx1"/>
                </a:solidFill>
                <a:effectLst/>
              </a:rPr>
              <a:t> настіпні назви</a:t>
            </a:r>
            <a:r>
              <a:rPr kumimoji="0" lang="ru-RU" altLang="ru-RU" sz="2000" b="0" i="0" u="none" strike="noStrike" cap="none" normalizeH="0" baseline="0" dirty="0">
                <a:ln>
                  <a:noFill/>
                </a:ln>
                <a:solidFill>
                  <a:schemeClr val="tx1"/>
                </a:solidFill>
                <a:effectLst/>
              </a:rPr>
              <a:t>: </a:t>
            </a:r>
            <a:r>
              <a:rPr kumimoji="0" lang="ru-RU" altLang="ru-RU" sz="2000" b="1" i="0" u="none" strike="noStrike" cap="none" normalizeH="0" baseline="0" dirty="0">
                <a:ln>
                  <a:noFill/>
                </a:ln>
                <a:solidFill>
                  <a:schemeClr val="tx1"/>
                </a:solidFill>
                <a:effectLst/>
              </a:rPr>
              <a:t>OmniTIK, Groove, SXT, SEXTANT, Metal, LHG, DynaDish, cAP, wAP, LDF, DISC, mANTBox, QRT, DynaDish, cAP, hAP, hEX </a:t>
            </a:r>
            <a:r>
              <a:rPr kumimoji="0" lang="ru-RU" altLang="ru-RU" sz="2000" b="0" i="0" u="none" strike="noStrike" cap="none" normalizeH="0" baseline="0" dirty="0">
                <a:ln>
                  <a:noFill/>
                </a:ln>
                <a:solidFill>
                  <a:schemeClr val="tx1"/>
                </a:solidFill>
                <a:effectLst/>
              </a:rPr>
              <a:t>. </a:t>
            </a:r>
            <a:r>
              <a:rPr lang="ru-RU" sz="2000" dirty="0"/>
              <a:t>Якщо плата має фундаментальні зміни в апаратному забезпеченні (наприклад, зовсім інший процесор), версія версії буде додана в кінці </a:t>
            </a:r>
          </a:p>
          <a:p>
            <a:pPr marL="0" lvl="0" indent="0" eaLnBrk="0" fontAlgn="base" hangingPunct="0">
              <a:lnSpc>
                <a:spcPct val="100000"/>
              </a:lnSpc>
              <a:spcBef>
                <a:spcPct val="0"/>
              </a:spcBef>
              <a:spcAft>
                <a:spcPct val="0"/>
              </a:spcAft>
              <a:buFontTx/>
              <a:buChar char="•"/>
            </a:pPr>
            <a:r>
              <a:rPr kumimoji="0" lang="ru-RU" altLang="ru-RU" sz="2000" b="1" i="0" u="none" strike="noStrike" cap="none" normalizeH="0" baseline="0" dirty="0">
                <a:ln>
                  <a:noFill/>
                </a:ln>
                <a:solidFill>
                  <a:schemeClr val="tx1"/>
                </a:solidFill>
                <a:effectLst/>
              </a:rPr>
              <a:t>Exceptional naming</a:t>
            </a:r>
            <a:r>
              <a:rPr kumimoji="0" lang="ru-RU" altLang="ru-RU" sz="2000" b="0" i="0" u="none" strike="noStrike" cap="none" normalizeH="0" baseline="0" dirty="0">
                <a:ln>
                  <a:noFill/>
                </a:ln>
                <a:solidFill>
                  <a:schemeClr val="tx1"/>
                </a:solidFill>
                <a:effectLst/>
              </a:rPr>
              <a:t> - </a:t>
            </a:r>
            <a:r>
              <a:rPr lang="ru-RU" sz="2000" dirty="0"/>
              <a:t>плати 600, 800, 1000, 1100, 1200, 2011, 3011, 4011 є окремими представниками серії або мають більше 9 дротових інтерфейсів, тому назву було спрощено до цілих сотень або року розробки </a:t>
            </a:r>
            <a:r>
              <a:rPr kumimoji="0" lang="ru-RU" altLang="ru-RU" sz="20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3879754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ru-RU" sz="2000" b="1" dirty="0"/>
              <a:t>Якщо </a:t>
            </a:r>
            <a:r>
              <a:rPr lang="uk-UA" sz="2000" b="1" dirty="0"/>
              <a:t>зовнішня ІР-адреса статична</a:t>
            </a:r>
          </a:p>
          <a:p>
            <a:pPr marL="0" indent="0">
              <a:buNone/>
            </a:pPr>
            <a:r>
              <a:rPr lang="uk-UA" sz="2000" dirty="0"/>
              <a:t>IP-адресу, маску, шлюз та DNS отримуємо від провайдера. </a:t>
            </a:r>
          </a:p>
          <a:p>
            <a:pPr marL="0" indent="0">
              <a:buNone/>
            </a:pPr>
            <a:r>
              <a:rPr lang="uk-UA" sz="2000" dirty="0"/>
              <a:t>1.В бічному меню вибираємо </a:t>
            </a:r>
            <a:r>
              <a:rPr lang="uk-UA" sz="2000" i="1" dirty="0"/>
              <a:t>IP</a:t>
            </a:r>
            <a:r>
              <a:rPr lang="uk-UA" sz="2000" dirty="0"/>
              <a:t>. </a:t>
            </a:r>
          </a:p>
          <a:p>
            <a:pPr marL="0" indent="0">
              <a:buNone/>
            </a:pPr>
            <a:r>
              <a:rPr lang="uk-UA" sz="2000" dirty="0"/>
              <a:t>2.В меню, що розкрилося, вибираємо </a:t>
            </a:r>
            <a:r>
              <a:rPr lang="uk-UA" sz="2000" i="1" dirty="0"/>
              <a:t>Addresses</a:t>
            </a:r>
            <a:r>
              <a:rPr lang="uk-UA" sz="2000" dirty="0"/>
              <a:t>. </a:t>
            </a:r>
          </a:p>
          <a:p>
            <a:pPr marL="0" indent="0">
              <a:buNone/>
            </a:pPr>
            <a:r>
              <a:rPr lang="uk-UA" sz="2000" dirty="0"/>
              <a:t>3. У вікні Address List натискаємо синій хрест (плюс). У вікні </a:t>
            </a:r>
            <a:r>
              <a:rPr lang="uk-UA" sz="2000" i="1" dirty="0"/>
              <a:t>New Address</a:t>
            </a:r>
            <a:r>
              <a:rPr lang="uk-UA" sz="2000" dirty="0"/>
              <a:t>, що відкрилося, вводимо параметри: </a:t>
            </a:r>
          </a:p>
          <a:p>
            <a:pPr marL="0" indent="0">
              <a:buNone/>
            </a:pPr>
            <a:r>
              <a:rPr lang="uk-UA" sz="2000" dirty="0"/>
              <a:t>4.Address: </a:t>
            </a:r>
            <a:r>
              <a:rPr lang="uk-UA" sz="2000" i="1" dirty="0"/>
              <a:t>192.168.0.2/24</a:t>
            </a:r>
            <a:r>
              <a:rPr lang="uk-UA" sz="2000" dirty="0"/>
              <a:t> (зовнішня IP-адреса та маска від провайдера) </a:t>
            </a:r>
          </a:p>
          <a:p>
            <a:pPr marL="0" indent="0">
              <a:buNone/>
            </a:pPr>
            <a:r>
              <a:rPr lang="uk-UA" sz="2000" dirty="0"/>
              <a:t>5.Network: </a:t>
            </a:r>
            <a:r>
              <a:rPr lang="uk-UA" sz="2000" i="1" dirty="0"/>
              <a:t>192.168.0.0</a:t>
            </a:r>
            <a:r>
              <a:rPr lang="uk-UA" sz="2000" dirty="0"/>
              <a:t> (мережа провайдера) </a:t>
            </a:r>
          </a:p>
          <a:p>
            <a:pPr marL="0" indent="0">
              <a:buNone/>
            </a:pPr>
            <a:r>
              <a:rPr lang="uk-UA" sz="2000" dirty="0"/>
              <a:t>6.Interface: </a:t>
            </a:r>
            <a:r>
              <a:rPr lang="uk-UA" sz="2000" i="1" dirty="0"/>
              <a:t>ether1</a:t>
            </a:r>
            <a:r>
              <a:rPr lang="uk-UA" sz="2000" dirty="0"/>
              <a:t> (порт зовнішнього інтерфейсу) </a:t>
            </a:r>
          </a:p>
          <a:p>
            <a:pPr marL="0" indent="0">
              <a:buNone/>
            </a:pPr>
            <a:r>
              <a:rPr lang="uk-UA" sz="2000" dirty="0"/>
              <a:t>7. Натискаємо кнопку "ОК".</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076" y="2892550"/>
            <a:ext cx="5446658" cy="3178050"/>
          </a:xfrm>
          <a:prstGeom prst="rect">
            <a:avLst/>
          </a:prstGeom>
        </p:spPr>
      </p:pic>
      <p:sp>
        <p:nvSpPr>
          <p:cNvPr id="4" name="Rectangle 3"/>
          <p:cNvSpPr/>
          <p:nvPr/>
        </p:nvSpPr>
        <p:spPr>
          <a:xfrm>
            <a:off x="507038" y="5701268"/>
            <a:ext cx="3676456" cy="369332"/>
          </a:xfrm>
          <a:prstGeom prst="rect">
            <a:avLst/>
          </a:prstGeom>
        </p:spPr>
        <p:txBody>
          <a:bodyPr wrap="none">
            <a:spAutoFit/>
          </a:bodyPr>
          <a:lstStyle/>
          <a:p>
            <a:r>
              <a:rPr lang="uk-UA" dirty="0"/>
              <a:t>Через командний рядок терміналу:</a:t>
            </a:r>
          </a:p>
        </p:txBody>
      </p:sp>
      <p:pic>
        <p:nvPicPr>
          <p:cNvPr id="5" name="Picture 4"/>
          <p:cNvPicPr>
            <a:picLocks noChangeAspect="1"/>
          </p:cNvPicPr>
          <p:nvPr/>
        </p:nvPicPr>
        <p:blipFill>
          <a:blip r:embed="rId3"/>
          <a:stretch>
            <a:fillRect/>
          </a:stretch>
        </p:blipFill>
        <p:spPr>
          <a:xfrm>
            <a:off x="507038" y="6229609"/>
            <a:ext cx="8572467" cy="541558"/>
          </a:xfrm>
          <a:prstGeom prst="rect">
            <a:avLst/>
          </a:prstGeom>
        </p:spPr>
      </p:pic>
    </p:spTree>
    <p:extLst>
      <p:ext uri="{BB962C8B-B14F-4D97-AF65-F5344CB8AC3E}">
        <p14:creationId xmlns:p14="http://schemas.microsoft.com/office/powerpoint/2010/main" val="23781174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dirty="0"/>
              <a:t>Додамо шлюз (Gateway). Він зазначається у списку статичних маршрутів.</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25" y="688770"/>
            <a:ext cx="7830910" cy="4374297"/>
          </a:xfrm>
          <a:prstGeom prst="rect">
            <a:avLst/>
          </a:prstGeom>
        </p:spPr>
      </p:pic>
      <p:sp>
        <p:nvSpPr>
          <p:cNvPr id="2" name="Rectangle 1"/>
          <p:cNvSpPr/>
          <p:nvPr/>
        </p:nvSpPr>
        <p:spPr>
          <a:xfrm>
            <a:off x="546225" y="5227729"/>
            <a:ext cx="3676456" cy="369332"/>
          </a:xfrm>
          <a:prstGeom prst="rect">
            <a:avLst/>
          </a:prstGeom>
        </p:spPr>
        <p:txBody>
          <a:bodyPr wrap="none">
            <a:spAutoFit/>
          </a:bodyPr>
          <a:lstStyle/>
          <a:p>
            <a:r>
              <a:rPr lang="uk-UA" dirty="0"/>
              <a:t>Через командний рядок терміналу:</a:t>
            </a:r>
          </a:p>
        </p:txBody>
      </p:sp>
      <p:pic>
        <p:nvPicPr>
          <p:cNvPr id="6" name="Picture 5"/>
          <p:cNvPicPr>
            <a:picLocks noChangeAspect="1"/>
          </p:cNvPicPr>
          <p:nvPr/>
        </p:nvPicPr>
        <p:blipFill>
          <a:blip r:embed="rId3"/>
          <a:stretch>
            <a:fillRect/>
          </a:stretch>
        </p:blipFill>
        <p:spPr>
          <a:xfrm>
            <a:off x="660818" y="5625431"/>
            <a:ext cx="6308858" cy="468658"/>
          </a:xfrm>
          <a:prstGeom prst="rect">
            <a:avLst/>
          </a:prstGeom>
        </p:spPr>
      </p:pic>
    </p:spTree>
    <p:extLst>
      <p:ext uri="{BB962C8B-B14F-4D97-AF65-F5344CB8AC3E}">
        <p14:creationId xmlns:p14="http://schemas.microsoft.com/office/powerpoint/2010/main" val="31777415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94" y="172016"/>
            <a:ext cx="11579383" cy="6292158"/>
          </a:xfrm>
        </p:spPr>
        <p:txBody>
          <a:bodyPr>
            <a:normAutofit/>
          </a:bodyPr>
          <a:lstStyle/>
          <a:p>
            <a:pPr marL="0" indent="0" algn="ctr">
              <a:buNone/>
            </a:pPr>
            <a:r>
              <a:rPr lang="uk-UA" sz="2000" b="1" dirty="0"/>
              <a:t>При наявності  </a:t>
            </a:r>
            <a:r>
              <a:rPr lang="en-US" sz="2000" b="1" dirty="0" err="1"/>
              <a:t>PPPoE</a:t>
            </a:r>
            <a:endParaRPr lang="uk-UA" sz="2000" b="1" dirty="0"/>
          </a:p>
          <a:p>
            <a:pPr marL="0" indent="0">
              <a:buNone/>
            </a:pPr>
            <a:r>
              <a:rPr lang="uk-UA" sz="2000" dirty="0"/>
              <a:t>IP-адресу, маску, шлюз та DNS має надати провайдер. </a:t>
            </a:r>
          </a:p>
          <a:p>
            <a:pPr marL="0" indent="0">
              <a:buNone/>
            </a:pPr>
            <a:r>
              <a:rPr lang="uk-UA" sz="2000" dirty="0"/>
              <a:t>У деяких випадках можливе автоматичне отримання цих параметрів. </a:t>
            </a:r>
          </a:p>
          <a:p>
            <a:pPr marL="0" indent="0">
              <a:buNone/>
            </a:pPr>
            <a:r>
              <a:rPr lang="uk-UA" sz="2000" dirty="0"/>
              <a:t>1.В бічному меню вибираємо </a:t>
            </a:r>
            <a:r>
              <a:rPr lang="uk-UA" sz="2000" i="1" dirty="0"/>
              <a:t>Interfaces</a:t>
            </a:r>
            <a:r>
              <a:rPr lang="uk-UA" sz="2000" dirty="0"/>
              <a:t>. </a:t>
            </a:r>
          </a:p>
          <a:p>
            <a:pPr marL="0" indent="0">
              <a:buNone/>
            </a:pPr>
            <a:r>
              <a:rPr lang="uk-UA" sz="2000" dirty="0"/>
              <a:t>2.В вікні Interface List, що відкрилося, на вкладці Interface </a:t>
            </a:r>
          </a:p>
          <a:p>
            <a:pPr marL="0" indent="0">
              <a:buNone/>
            </a:pPr>
            <a:r>
              <a:rPr lang="uk-UA" sz="2000" dirty="0"/>
              <a:t>натискаємо на маленький трикутник в кнопці синього хреста. </a:t>
            </a:r>
          </a:p>
          <a:p>
            <a:pPr marL="0" indent="0">
              <a:buNone/>
            </a:pPr>
            <a:r>
              <a:rPr lang="uk-UA" sz="2000" dirty="0"/>
              <a:t>3.В меню, що випадає, вибираємо пункт </a:t>
            </a:r>
            <a:r>
              <a:rPr lang="uk-UA" sz="2000" i="1" dirty="0"/>
              <a:t>PPPoE Client</a:t>
            </a:r>
            <a:r>
              <a:rPr lang="uk-UA" sz="2000"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920" y="751438"/>
            <a:ext cx="4508080" cy="6106562"/>
          </a:xfrm>
          <a:prstGeom prst="rect">
            <a:avLst/>
          </a:prstGeom>
        </p:spPr>
      </p:pic>
    </p:spTree>
    <p:extLst>
      <p:ext uri="{BB962C8B-B14F-4D97-AF65-F5344CB8AC3E}">
        <p14:creationId xmlns:p14="http://schemas.microsoft.com/office/powerpoint/2010/main" val="4206122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dirty="0"/>
              <a:t>4.У вікні переходимо на вкладку General. </a:t>
            </a:r>
          </a:p>
          <a:p>
            <a:pPr marL="0" indent="0">
              <a:buNone/>
            </a:pPr>
            <a:r>
              <a:rPr lang="uk-UA" sz="2000" dirty="0"/>
              <a:t>5.Вводимо Name: </a:t>
            </a:r>
            <a:r>
              <a:rPr lang="en-US" sz="2000" dirty="0" err="1"/>
              <a:t>PolyTech</a:t>
            </a:r>
            <a:r>
              <a:rPr lang="uk-UA" sz="2000" dirty="0"/>
              <a:t> (будь-яке зрозуміле ім'я). </a:t>
            </a:r>
          </a:p>
          <a:p>
            <a:pPr marL="0" indent="0">
              <a:buNone/>
            </a:pPr>
            <a:r>
              <a:rPr lang="uk-UA" sz="2000" dirty="0"/>
              <a:t>6.Вказуємо Interface: ether1 (інтерфейс зовнішньої мережі).</a:t>
            </a:r>
          </a:p>
        </p:txBody>
      </p:sp>
      <p:pic>
        <p:nvPicPr>
          <p:cNvPr id="2" name="Picture 1"/>
          <p:cNvPicPr>
            <a:picLocks noChangeAspect="1"/>
          </p:cNvPicPr>
          <p:nvPr/>
        </p:nvPicPr>
        <p:blipFill>
          <a:blip r:embed="rId2"/>
          <a:stretch>
            <a:fillRect/>
          </a:stretch>
        </p:blipFill>
        <p:spPr>
          <a:xfrm>
            <a:off x="1448386" y="1942074"/>
            <a:ext cx="4343400" cy="4324350"/>
          </a:xfrm>
          <a:prstGeom prst="rect">
            <a:avLst/>
          </a:prstGeom>
        </p:spPr>
      </p:pic>
    </p:spTree>
    <p:extLst>
      <p:ext uri="{BB962C8B-B14F-4D97-AF65-F5344CB8AC3E}">
        <p14:creationId xmlns:p14="http://schemas.microsoft.com/office/powerpoint/2010/main" val="37210375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dirty="0"/>
              <a:t>7. Переходимо на вкладку Dial Out. </a:t>
            </a:r>
          </a:p>
          <a:p>
            <a:pPr marL="0" indent="0">
              <a:buNone/>
            </a:pPr>
            <a:r>
              <a:rPr lang="uk-UA" sz="2000" dirty="0"/>
              <a:t>8.Вводимо користувача User: </a:t>
            </a:r>
            <a:r>
              <a:rPr lang="en-US" sz="2000" dirty="0"/>
              <a:t>user123@ztu.edu.ua</a:t>
            </a:r>
            <a:r>
              <a:rPr lang="uk-UA" sz="2000" dirty="0"/>
              <a:t> </a:t>
            </a:r>
          </a:p>
          <a:p>
            <a:pPr marL="0" indent="0">
              <a:buNone/>
            </a:pPr>
            <a:r>
              <a:rPr lang="uk-UA" sz="2000" dirty="0"/>
              <a:t>9.Вводимо пароль Password: 11111 </a:t>
            </a:r>
            <a:endParaRPr lang="en-US" sz="2000" dirty="0"/>
          </a:p>
          <a:p>
            <a:pPr marL="0" indent="0">
              <a:buNone/>
            </a:pPr>
            <a:r>
              <a:rPr lang="uk-UA" sz="2000" dirty="0"/>
              <a:t>10.Визначаємо галочкою Use Peer DNS. </a:t>
            </a:r>
          </a:p>
          <a:p>
            <a:pPr marL="0" indent="0">
              <a:buNone/>
            </a:pPr>
            <a:r>
              <a:rPr lang="uk-UA" sz="2000" dirty="0"/>
              <a:t>11. Відзначаємо галочкою Add Default Route. 12. Натискаємо кнопку ОК.</a:t>
            </a:r>
          </a:p>
        </p:txBody>
      </p:sp>
      <p:pic>
        <p:nvPicPr>
          <p:cNvPr id="4" name="Picture 3"/>
          <p:cNvPicPr>
            <a:picLocks noChangeAspect="1"/>
          </p:cNvPicPr>
          <p:nvPr/>
        </p:nvPicPr>
        <p:blipFill>
          <a:blip r:embed="rId2"/>
          <a:stretch>
            <a:fillRect/>
          </a:stretch>
        </p:blipFill>
        <p:spPr>
          <a:xfrm>
            <a:off x="1237370" y="2284461"/>
            <a:ext cx="4343400" cy="4314825"/>
          </a:xfrm>
          <a:prstGeom prst="rect">
            <a:avLst/>
          </a:prstGeom>
        </p:spPr>
      </p:pic>
    </p:spTree>
    <p:extLst>
      <p:ext uri="{BB962C8B-B14F-4D97-AF65-F5344CB8AC3E}">
        <p14:creationId xmlns:p14="http://schemas.microsoft.com/office/powerpoint/2010/main" val="28562497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dirty="0"/>
              <a:t>З'явиться новий інтерфейс.</a:t>
            </a:r>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r>
              <a:rPr lang="uk-UA" sz="2000" dirty="0"/>
              <a:t>Через командний рядок терміналу:</a:t>
            </a:r>
          </a:p>
          <a:p>
            <a:pPr marL="0" indent="0">
              <a:buNone/>
            </a:pPr>
            <a:endParaRPr lang="uk-UA" sz="2000" b="1" dirty="0"/>
          </a:p>
          <a:p>
            <a:pPr marL="0" indent="0">
              <a:buNone/>
            </a:pPr>
            <a:r>
              <a:rPr lang="en-US" sz="2000" b="1" dirty="0"/>
              <a:t>/interface </a:t>
            </a:r>
            <a:r>
              <a:rPr lang="en-US" sz="2000" b="1" dirty="0" err="1"/>
              <a:t>pppoe</a:t>
            </a:r>
            <a:r>
              <a:rPr lang="en-US" sz="2000" b="1" dirty="0"/>
              <a:t>-client add name=</a:t>
            </a:r>
            <a:r>
              <a:rPr lang="en-US" sz="2000" b="1" dirty="0" err="1"/>
              <a:t>ByFly</a:t>
            </a:r>
            <a:r>
              <a:rPr lang="en-US" sz="2000" b="1" dirty="0"/>
              <a:t> interface=ether1 user=user123@ztu.edu.ua password=11111 use-peer-</a:t>
            </a:r>
            <a:r>
              <a:rPr lang="en-US" sz="2000" b="1" dirty="0" err="1"/>
              <a:t>dns</a:t>
            </a:r>
            <a:r>
              <a:rPr lang="en-US" sz="2000" b="1" dirty="0"/>
              <a:t>=yes add-default-route=yes disabled=no</a:t>
            </a:r>
          </a:p>
          <a:p>
            <a:pPr marL="0" indent="0">
              <a:buNone/>
            </a:pPr>
            <a:endParaRPr lang="uk-UA" sz="2000" dirty="0"/>
          </a:p>
        </p:txBody>
      </p:sp>
      <p:pic>
        <p:nvPicPr>
          <p:cNvPr id="4" name="Picture 3"/>
          <p:cNvPicPr>
            <a:picLocks noChangeAspect="1"/>
          </p:cNvPicPr>
          <p:nvPr/>
        </p:nvPicPr>
        <p:blipFill>
          <a:blip r:embed="rId2"/>
          <a:stretch>
            <a:fillRect/>
          </a:stretch>
        </p:blipFill>
        <p:spPr>
          <a:xfrm>
            <a:off x="398351" y="665431"/>
            <a:ext cx="6105525" cy="2038350"/>
          </a:xfrm>
          <a:prstGeom prst="rect">
            <a:avLst/>
          </a:prstGeom>
        </p:spPr>
      </p:pic>
    </p:spTree>
    <p:extLst>
      <p:ext uri="{BB962C8B-B14F-4D97-AF65-F5344CB8AC3E}">
        <p14:creationId xmlns:p14="http://schemas.microsoft.com/office/powerpoint/2010/main" val="27163493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016" y="208230"/>
            <a:ext cx="12019983" cy="6292158"/>
          </a:xfrm>
        </p:spPr>
        <p:txBody>
          <a:bodyPr>
            <a:normAutofit/>
          </a:bodyPr>
          <a:lstStyle/>
          <a:p>
            <a:pPr marL="0" indent="0" algn="ctr">
              <a:buNone/>
            </a:pPr>
            <a:r>
              <a:rPr lang="uk-UA" sz="2000" b="1" dirty="0"/>
              <a:t>8.DNS. </a:t>
            </a:r>
          </a:p>
          <a:p>
            <a:pPr marL="0" indent="0">
              <a:buNone/>
            </a:pPr>
            <a:r>
              <a:rPr lang="uk-UA" sz="2000" b="1" dirty="0"/>
              <a:t>Статичний DNS. </a:t>
            </a:r>
          </a:p>
          <a:p>
            <a:pPr marL="0" indent="0">
              <a:buNone/>
            </a:pPr>
            <a:r>
              <a:rPr lang="uk-UA" sz="2000" dirty="0"/>
              <a:t>1.В бічному меню вибираємо </a:t>
            </a:r>
            <a:r>
              <a:rPr lang="uk-UA" sz="2000" i="1" dirty="0"/>
              <a:t>IP</a:t>
            </a:r>
            <a:endParaRPr lang="uk-UA" sz="2000" dirty="0"/>
          </a:p>
          <a:p>
            <a:pPr marL="0" indent="0">
              <a:buNone/>
            </a:pPr>
            <a:r>
              <a:rPr lang="uk-UA" sz="2000" dirty="0"/>
              <a:t>2.В меню, що розкрилося, вибираємо </a:t>
            </a:r>
            <a:r>
              <a:rPr lang="uk-UA" sz="2000" i="1" dirty="0"/>
              <a:t>DNS</a:t>
            </a:r>
            <a:r>
              <a:rPr lang="uk-UA" sz="2000" dirty="0"/>
              <a:t>. </a:t>
            </a:r>
          </a:p>
          <a:p>
            <a:pPr marL="0" indent="0">
              <a:buNone/>
            </a:pPr>
            <a:r>
              <a:rPr lang="uk-UA" sz="2000" dirty="0"/>
              <a:t>3.У вікні DNS Settings вказуємо Servers: </a:t>
            </a:r>
            <a:r>
              <a:rPr lang="uk-UA" sz="2000" i="1" dirty="0"/>
              <a:t>192.168.0.1</a:t>
            </a:r>
            <a:r>
              <a:rPr lang="uk-UA" sz="2000" dirty="0"/>
              <a:t> (можна вказати DNS вище роутера провайдера, або 8.8.8.8 або 1.1.1.1) </a:t>
            </a:r>
          </a:p>
          <a:p>
            <a:pPr marL="0" indent="0">
              <a:buNone/>
            </a:pPr>
            <a:r>
              <a:rPr lang="uk-UA" sz="2000" dirty="0"/>
              <a:t>4. Відзначаємо галочкою </a:t>
            </a:r>
            <a:r>
              <a:rPr lang="uk-UA" sz="2000" i="1" dirty="0"/>
              <a:t>Allow Remote Requests</a:t>
            </a:r>
            <a:r>
              <a:rPr lang="uk-UA" sz="2000" dirty="0"/>
              <a:t>. </a:t>
            </a:r>
          </a:p>
          <a:p>
            <a:pPr marL="0" indent="0">
              <a:buNone/>
            </a:pPr>
            <a:r>
              <a:rPr lang="uk-UA" sz="2000" dirty="0"/>
              <a:t>5. Натискаємо кнопку ОК.</a:t>
            </a:r>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r>
              <a:rPr lang="uk-UA" sz="2000" dirty="0"/>
              <a:t>Через командний рядок терміналу:</a:t>
            </a:r>
          </a:p>
          <a:p>
            <a:pPr marL="0" indent="0">
              <a:buNone/>
            </a:pPr>
            <a:endParaRPr lang="uk-UA"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374" y="2580284"/>
            <a:ext cx="6524625" cy="3381375"/>
          </a:xfrm>
          <a:prstGeom prst="rect">
            <a:avLst/>
          </a:prstGeom>
        </p:spPr>
      </p:pic>
      <p:pic>
        <p:nvPicPr>
          <p:cNvPr id="5" name="Picture 4"/>
          <p:cNvPicPr>
            <a:picLocks noChangeAspect="1"/>
          </p:cNvPicPr>
          <p:nvPr/>
        </p:nvPicPr>
        <p:blipFill>
          <a:blip r:embed="rId3"/>
          <a:stretch>
            <a:fillRect/>
          </a:stretch>
        </p:blipFill>
        <p:spPr>
          <a:xfrm>
            <a:off x="172016" y="6100338"/>
            <a:ext cx="8887547" cy="563012"/>
          </a:xfrm>
          <a:prstGeom prst="rect">
            <a:avLst/>
          </a:prstGeom>
        </p:spPr>
      </p:pic>
    </p:spTree>
    <p:extLst>
      <p:ext uri="{BB962C8B-B14F-4D97-AF65-F5344CB8AC3E}">
        <p14:creationId xmlns:p14="http://schemas.microsoft.com/office/powerpoint/2010/main" val="24545215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b="1" dirty="0"/>
              <a:t>Автоматичне отримання DNS. </a:t>
            </a:r>
          </a:p>
          <a:p>
            <a:pPr marL="0" indent="0">
              <a:buNone/>
            </a:pPr>
            <a:r>
              <a:rPr lang="uk-UA" sz="2000" dirty="0"/>
              <a:t>При отриманні зовнішньої IP-адреси DHCP, DNS налаштується автоматично. Перевірити це можна у меню IP &gt;&gt; DNS.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687" y="1757362"/>
            <a:ext cx="6524625" cy="3343275"/>
          </a:xfrm>
          <a:prstGeom prst="rect">
            <a:avLst/>
          </a:prstGeom>
        </p:spPr>
      </p:pic>
    </p:spTree>
    <p:extLst>
      <p:ext uri="{BB962C8B-B14F-4D97-AF65-F5344CB8AC3E}">
        <p14:creationId xmlns:p14="http://schemas.microsoft.com/office/powerpoint/2010/main" val="20515983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2000" b="1" dirty="0"/>
              <a:t>9. Створення правила NAT для доступу до Інтернету. </a:t>
            </a:r>
          </a:p>
          <a:p>
            <a:pPr marL="0" indent="0">
              <a:buNone/>
            </a:pPr>
            <a:r>
              <a:rPr lang="uk-UA" sz="2000" dirty="0"/>
              <a:t>1.В бічному меню вибираємо </a:t>
            </a:r>
            <a:r>
              <a:rPr lang="uk-UA" sz="2000" i="1" dirty="0"/>
              <a:t>IP</a:t>
            </a:r>
            <a:r>
              <a:rPr lang="uk-UA" sz="2000" dirty="0"/>
              <a:t>. </a:t>
            </a:r>
          </a:p>
          <a:p>
            <a:pPr marL="0" indent="0">
              <a:buNone/>
            </a:pPr>
            <a:r>
              <a:rPr lang="uk-UA" sz="2000" dirty="0"/>
              <a:t>2.В меню, що розкрилося, вибираємо </a:t>
            </a:r>
            <a:r>
              <a:rPr lang="uk-UA" sz="2000" i="1" dirty="0"/>
              <a:t>Firewall</a:t>
            </a:r>
            <a:r>
              <a:rPr lang="uk-UA" sz="2000" dirty="0"/>
              <a:t>. </a:t>
            </a:r>
          </a:p>
          <a:p>
            <a:pPr marL="0" indent="0">
              <a:buNone/>
            </a:pPr>
            <a:r>
              <a:rPr lang="uk-UA" sz="2000" dirty="0"/>
              <a:t>3.В вікні </a:t>
            </a:r>
            <a:r>
              <a:rPr lang="uk-UA" sz="2000" i="1" dirty="0"/>
              <a:t>Firewall</a:t>
            </a:r>
            <a:r>
              <a:rPr lang="uk-UA" sz="2000" dirty="0"/>
              <a:t>, що відкрилося, переходимо на вкладку </a:t>
            </a:r>
            <a:r>
              <a:rPr lang="uk-UA" sz="2000" i="1" dirty="0"/>
              <a:t>NAT</a:t>
            </a:r>
            <a:r>
              <a:rPr lang="uk-UA" sz="2000" dirty="0"/>
              <a:t>. </a:t>
            </a:r>
          </a:p>
          <a:p>
            <a:pPr marL="0" indent="0">
              <a:buNone/>
            </a:pPr>
            <a:r>
              <a:rPr lang="uk-UA" sz="2000" dirty="0"/>
              <a:t>4. Додаємо правило натиснувши синій плюс. У вікні </a:t>
            </a:r>
            <a:r>
              <a:rPr lang="uk-UA" sz="2000" i="1" dirty="0"/>
              <a:t>NAT Rule</a:t>
            </a:r>
            <a:r>
              <a:rPr lang="uk-UA" sz="2000" dirty="0"/>
              <a:t>, що відкрилося, вводимо параметри: На вкладці General: </a:t>
            </a:r>
          </a:p>
          <a:p>
            <a:pPr marL="0" indent="0">
              <a:buNone/>
            </a:pPr>
            <a:r>
              <a:rPr lang="uk-UA" sz="2000" dirty="0"/>
              <a:t>5.Chain: srcnat </a:t>
            </a:r>
          </a:p>
          <a:p>
            <a:pPr marL="0" indent="0">
              <a:buNone/>
            </a:pPr>
            <a:r>
              <a:rPr lang="uk-UA" sz="2000" dirty="0"/>
              <a:t>6.Out.Interface: ether1 </a:t>
            </a:r>
          </a:p>
          <a:p>
            <a:pPr marL="0" indent="0">
              <a:buNone/>
            </a:pPr>
            <a:r>
              <a:rPr lang="uk-UA" sz="2000" dirty="0"/>
              <a:t>7. Натискаємо кнопку "Apply". </a:t>
            </a:r>
          </a:p>
          <a:p>
            <a:pPr marL="0" indent="0">
              <a:buNone/>
            </a:pPr>
            <a:r>
              <a:rPr lang="uk-UA" sz="2000" dirty="0"/>
              <a:t>8. Переходимо на вкладку Action.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164" y="2868204"/>
            <a:ext cx="6657975" cy="3819525"/>
          </a:xfrm>
          <a:prstGeom prst="rect">
            <a:avLst/>
          </a:prstGeom>
        </p:spPr>
      </p:pic>
    </p:spTree>
    <p:extLst>
      <p:ext uri="{BB962C8B-B14F-4D97-AF65-F5344CB8AC3E}">
        <p14:creationId xmlns:p14="http://schemas.microsoft.com/office/powerpoint/2010/main" val="9725978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dirty="0"/>
              <a:t>На вкладці Action: </a:t>
            </a:r>
          </a:p>
          <a:p>
            <a:pPr marL="0" indent="0">
              <a:buNone/>
            </a:pPr>
            <a:r>
              <a:rPr lang="uk-UA" sz="2000" dirty="0"/>
              <a:t>9.Action: masquerade </a:t>
            </a:r>
          </a:p>
          <a:p>
            <a:pPr marL="0" indent="0">
              <a:buNone/>
            </a:pPr>
            <a:r>
              <a:rPr lang="uk-UA" sz="2000" dirty="0"/>
              <a:t>10. Натискаємо кнопку "ОК". </a:t>
            </a:r>
          </a:p>
          <a:p>
            <a:pPr marL="0" indent="0">
              <a:buNone/>
            </a:pPr>
            <a:r>
              <a:rPr lang="uk-UA" sz="2000" dirty="0"/>
              <a:t>Інші налаштування не змінюємо.</a:t>
            </a:r>
          </a:p>
          <a:p>
            <a:pPr marL="0" indent="0">
              <a:buNone/>
            </a:pPr>
            <a:endParaRPr lang="uk-UA" sz="2000" dirty="0"/>
          </a:p>
          <a:p>
            <a:pPr marL="0" indent="0">
              <a:buNone/>
            </a:pPr>
            <a:endParaRPr lang="uk-UA" sz="2000" dirty="0"/>
          </a:p>
          <a:p>
            <a:pPr marL="0" indent="0">
              <a:buNone/>
            </a:pPr>
            <a:r>
              <a:rPr lang="ru-RU" sz="2000" dirty="0"/>
              <a:t>В списке правил NAT появится новое правило.</a:t>
            </a:r>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r>
              <a:rPr lang="uk-UA" sz="2000" dirty="0"/>
              <a:t>Через командний рядок терміналу:</a:t>
            </a:r>
          </a:p>
          <a:p>
            <a:pPr marL="0" indent="0">
              <a:buNone/>
            </a:pPr>
            <a:endParaRPr lang="uk-UA" sz="2000" dirty="0"/>
          </a:p>
          <a:p>
            <a:pPr marL="0" indent="0">
              <a:buNone/>
            </a:pPr>
            <a:endParaRPr lang="uk-UA" sz="2000" dirty="0"/>
          </a:p>
          <a:p>
            <a:pPr marL="0" indent="0">
              <a:buNone/>
            </a:pPr>
            <a:r>
              <a:rPr lang="uk-UA" sz="2000" dirty="0"/>
              <a:t>Після створення цього правила має запрацювати Інтернет.</a:t>
            </a:r>
          </a:p>
          <a:p>
            <a:pPr marL="0" indent="0">
              <a:buNone/>
            </a:pPr>
            <a:endParaRPr lang="uk-UA"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6289" y="208230"/>
            <a:ext cx="4433249" cy="210743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351" y="2960224"/>
            <a:ext cx="5610225" cy="1447800"/>
          </a:xfrm>
          <a:prstGeom prst="rect">
            <a:avLst/>
          </a:prstGeom>
        </p:spPr>
      </p:pic>
      <p:pic>
        <p:nvPicPr>
          <p:cNvPr id="5" name="Picture 4"/>
          <p:cNvPicPr>
            <a:picLocks noChangeAspect="1"/>
          </p:cNvPicPr>
          <p:nvPr/>
        </p:nvPicPr>
        <p:blipFill>
          <a:blip r:embed="rId4"/>
          <a:stretch>
            <a:fillRect/>
          </a:stretch>
        </p:blipFill>
        <p:spPr>
          <a:xfrm>
            <a:off x="398350" y="5101780"/>
            <a:ext cx="8415013" cy="466101"/>
          </a:xfrm>
          <a:prstGeom prst="rect">
            <a:avLst/>
          </a:prstGeom>
        </p:spPr>
      </p:pic>
    </p:spTree>
    <p:extLst>
      <p:ext uri="{BB962C8B-B14F-4D97-AF65-F5344CB8AC3E}">
        <p14:creationId xmlns:p14="http://schemas.microsoft.com/office/powerpoint/2010/main" val="2501011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en-US" sz="2000" b="1" dirty="0"/>
              <a:t>Board Features</a:t>
            </a:r>
          </a:p>
          <a:p>
            <a:pPr marL="0" indent="0">
              <a:buNone/>
            </a:pPr>
            <a:r>
              <a:rPr lang="ru-RU" sz="2000" dirty="0"/>
              <a:t>Функціонал борда слідує відразу після розділу назви борду (без пробілів чи тире), за винятком випадків, коли назва борду є словом, тоді елементи розділяються пробілом. </a:t>
            </a:r>
          </a:p>
          <a:p>
            <a:pPr marL="0" indent="0">
              <a:buNone/>
            </a:pPr>
            <a:br>
              <a:rPr lang="en-US" sz="2000" dirty="0"/>
            </a:br>
            <a:r>
              <a:rPr lang="en-US" sz="2000" dirty="0"/>
              <a:t>Currently used features (listed in order they are used): </a:t>
            </a:r>
          </a:p>
          <a:p>
            <a:r>
              <a:rPr lang="en-US" sz="2000" b="1" dirty="0"/>
              <a:t>U</a:t>
            </a:r>
            <a:r>
              <a:rPr lang="en-US" sz="2000" dirty="0"/>
              <a:t> - USB</a:t>
            </a:r>
          </a:p>
          <a:p>
            <a:r>
              <a:rPr lang="en-US" sz="2000" b="1" dirty="0"/>
              <a:t>P</a:t>
            </a:r>
            <a:r>
              <a:rPr lang="en-US" sz="2000" dirty="0"/>
              <a:t> - power injection with controller</a:t>
            </a:r>
          </a:p>
          <a:p>
            <a:r>
              <a:rPr lang="en-US" sz="2000" b="1" dirty="0" err="1"/>
              <a:t>i</a:t>
            </a:r>
            <a:r>
              <a:rPr lang="en-US" sz="2000" dirty="0"/>
              <a:t> - single port power injector without controller</a:t>
            </a:r>
          </a:p>
          <a:p>
            <a:r>
              <a:rPr lang="en-US" sz="2000" b="1" dirty="0"/>
              <a:t>A</a:t>
            </a:r>
            <a:r>
              <a:rPr lang="en-US" sz="2000" dirty="0"/>
              <a:t> - more memory and (or) higher license level</a:t>
            </a:r>
          </a:p>
          <a:p>
            <a:r>
              <a:rPr lang="en-US" sz="2000" b="1" dirty="0"/>
              <a:t>H</a:t>
            </a:r>
            <a:r>
              <a:rPr lang="en-US" sz="2000" dirty="0"/>
              <a:t> - more powerful CPU</a:t>
            </a:r>
          </a:p>
          <a:p>
            <a:r>
              <a:rPr lang="en-US" sz="2000" b="1" dirty="0"/>
              <a:t>G</a:t>
            </a:r>
            <a:r>
              <a:rPr lang="en-US" sz="2000" dirty="0"/>
              <a:t> - Gigabit (may include "U","A","H", if not used with "L")</a:t>
            </a:r>
          </a:p>
          <a:p>
            <a:r>
              <a:rPr lang="en-US" sz="2000" b="1" dirty="0"/>
              <a:t>L</a:t>
            </a:r>
            <a:r>
              <a:rPr lang="en-US" sz="2000" dirty="0"/>
              <a:t> - Lite edition</a:t>
            </a:r>
          </a:p>
          <a:p>
            <a:r>
              <a:rPr lang="en-US" sz="2000" b="1" dirty="0"/>
              <a:t>S</a:t>
            </a:r>
            <a:r>
              <a:rPr lang="en-US" sz="2000" dirty="0"/>
              <a:t> - SFP port (legacy usage - </a:t>
            </a:r>
            <a:r>
              <a:rPr lang="en-US" sz="2000" dirty="0" err="1"/>
              <a:t>SwitchOS</a:t>
            </a:r>
            <a:r>
              <a:rPr lang="en-US" sz="2000" dirty="0"/>
              <a:t> devices)</a:t>
            </a:r>
          </a:p>
          <a:p>
            <a:r>
              <a:rPr lang="en-US" sz="2000" b="1" dirty="0"/>
              <a:t>e</a:t>
            </a:r>
            <a:r>
              <a:rPr lang="en-US" sz="2000" dirty="0"/>
              <a:t> - </a:t>
            </a:r>
            <a:r>
              <a:rPr lang="en-US" sz="2000" dirty="0" err="1"/>
              <a:t>PCIe</a:t>
            </a:r>
            <a:r>
              <a:rPr lang="en-US" sz="2000" dirty="0"/>
              <a:t> interface extension card</a:t>
            </a:r>
          </a:p>
          <a:p>
            <a:r>
              <a:rPr lang="en-US" sz="2000" b="1" dirty="0"/>
              <a:t>x&lt;N&gt;</a:t>
            </a:r>
            <a:r>
              <a:rPr lang="en-US" sz="2000" dirty="0"/>
              <a:t> - where N is number of CPU cores ( x2, x16, x36 </a:t>
            </a:r>
            <a:r>
              <a:rPr lang="en-US" sz="2000" dirty="0" err="1"/>
              <a:t>etc</a:t>
            </a:r>
            <a:r>
              <a:rPr lang="en-US" sz="2000" dirty="0"/>
              <a:t>)</a:t>
            </a:r>
          </a:p>
          <a:p>
            <a:r>
              <a:rPr lang="en-US" sz="2000" b="1" dirty="0"/>
              <a:t>R</a:t>
            </a:r>
            <a:r>
              <a:rPr lang="en-US" sz="2000" dirty="0"/>
              <a:t> - </a:t>
            </a:r>
            <a:r>
              <a:rPr lang="en-US" sz="2000" dirty="0" err="1"/>
              <a:t>MiniPCI</a:t>
            </a:r>
            <a:r>
              <a:rPr lang="en-US" sz="2000" dirty="0"/>
              <a:t> or </a:t>
            </a:r>
            <a:r>
              <a:rPr lang="en-US" sz="2000" dirty="0" err="1"/>
              <a:t>MINIPCIe</a:t>
            </a:r>
            <a:r>
              <a:rPr lang="en-US" sz="2000" dirty="0"/>
              <a:t> slot</a:t>
            </a:r>
          </a:p>
          <a:p>
            <a:pPr marL="0" indent="0">
              <a:buNone/>
            </a:pPr>
            <a:endParaRPr lang="uk-UA" sz="2000" dirty="0"/>
          </a:p>
        </p:txBody>
      </p:sp>
    </p:spTree>
    <p:extLst>
      <p:ext uri="{BB962C8B-B14F-4D97-AF65-F5344CB8AC3E}">
        <p14:creationId xmlns:p14="http://schemas.microsoft.com/office/powerpoint/2010/main" val="14403526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710" y="190122"/>
            <a:ext cx="11579383" cy="6292158"/>
          </a:xfrm>
        </p:spPr>
        <p:txBody>
          <a:bodyPr>
            <a:normAutofit/>
          </a:bodyPr>
          <a:lstStyle/>
          <a:p>
            <a:pPr marL="0" indent="0" algn="ctr">
              <a:buNone/>
            </a:pPr>
            <a:r>
              <a:rPr lang="uk-UA" sz="2000" b="1" dirty="0"/>
              <a:t>10.Для роутерів з wi-fi активація точки доступу.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150" y="476250"/>
            <a:ext cx="6419850" cy="6381750"/>
          </a:xfrm>
          <a:prstGeom prst="rect">
            <a:avLst/>
          </a:prstGeom>
        </p:spPr>
      </p:pic>
      <p:sp>
        <p:nvSpPr>
          <p:cNvPr id="4" name="Rectangle 3"/>
          <p:cNvSpPr/>
          <p:nvPr/>
        </p:nvSpPr>
        <p:spPr>
          <a:xfrm>
            <a:off x="141836" y="616316"/>
            <a:ext cx="5630313" cy="5632311"/>
          </a:xfrm>
          <a:prstGeom prst="rect">
            <a:avLst/>
          </a:prstGeom>
        </p:spPr>
        <p:txBody>
          <a:bodyPr wrap="square">
            <a:spAutoFit/>
          </a:bodyPr>
          <a:lstStyle/>
          <a:p>
            <a:r>
              <a:rPr lang="uk-UA" dirty="0"/>
              <a:t>1.У бічному меню вибираємо пункт </a:t>
            </a:r>
            <a:r>
              <a:rPr lang="uk-UA" i="1" dirty="0"/>
              <a:t>Wireless</a:t>
            </a:r>
            <a:r>
              <a:rPr lang="uk-UA" dirty="0"/>
              <a:t>. </a:t>
            </a:r>
          </a:p>
          <a:p>
            <a:endParaRPr lang="uk-UA" dirty="0"/>
          </a:p>
          <a:p>
            <a:r>
              <a:rPr lang="uk-UA" dirty="0"/>
              <a:t>2.В вікні </a:t>
            </a:r>
            <a:r>
              <a:rPr lang="uk-UA" i="1" dirty="0"/>
              <a:t>Wireless Tables </a:t>
            </a:r>
            <a:r>
              <a:rPr lang="uk-UA" dirty="0"/>
              <a:t>на вкладці </a:t>
            </a:r>
            <a:r>
              <a:rPr lang="uk-UA" i="1" dirty="0"/>
              <a:t>Interfaces</a:t>
            </a:r>
            <a:r>
              <a:rPr lang="uk-UA" dirty="0"/>
              <a:t> присутній рядок неактивного профілю </a:t>
            </a:r>
            <a:r>
              <a:rPr lang="uk-UA" i="1" dirty="0"/>
              <a:t>wlan1</a:t>
            </a:r>
            <a:r>
              <a:rPr lang="uk-UA" dirty="0"/>
              <a:t>. Натискаємо на неї мишкою один раз. </a:t>
            </a:r>
          </a:p>
          <a:p>
            <a:endParaRPr lang="uk-UA" dirty="0"/>
          </a:p>
          <a:p>
            <a:r>
              <a:rPr lang="uk-UA" dirty="0"/>
              <a:t>3. Натискаємо синю галочку на панелі вище для активації профілю. </a:t>
            </a:r>
          </a:p>
          <a:p>
            <a:endParaRPr lang="uk-UA" dirty="0"/>
          </a:p>
          <a:p>
            <a:r>
              <a:rPr lang="uk-UA" dirty="0"/>
              <a:t>4.Натискаємо двічі на рядок профілю wlan1 у вікні </a:t>
            </a:r>
            <a:r>
              <a:rPr lang="uk-UA" i="1" dirty="0"/>
              <a:t>Interface wlan1</a:t>
            </a:r>
            <a:r>
              <a:rPr lang="uk-UA" dirty="0"/>
              <a:t>, що відкрилося, переходимо на вкладку </a:t>
            </a:r>
            <a:r>
              <a:rPr lang="uk-UA" i="1" dirty="0"/>
              <a:t>Wireless</a:t>
            </a:r>
            <a:r>
              <a:rPr lang="uk-UA" dirty="0"/>
              <a:t>. </a:t>
            </a:r>
          </a:p>
          <a:p>
            <a:endParaRPr lang="uk-UA" dirty="0"/>
          </a:p>
          <a:p>
            <a:r>
              <a:rPr lang="uk-UA" dirty="0"/>
              <a:t>5.Вказуємо режим Mode: </a:t>
            </a:r>
            <a:r>
              <a:rPr lang="uk-UA" i="1" dirty="0"/>
              <a:t>ap bridge </a:t>
            </a:r>
          </a:p>
          <a:p>
            <a:endParaRPr lang="uk-UA" dirty="0"/>
          </a:p>
          <a:p>
            <a:r>
              <a:rPr lang="uk-UA" dirty="0"/>
              <a:t>6.SSID: будь-яке зручне ім'я латиницею для назви точки wi-fi</a:t>
            </a:r>
          </a:p>
          <a:p>
            <a:endParaRPr lang="uk-UA" dirty="0"/>
          </a:p>
          <a:p>
            <a:r>
              <a:rPr lang="uk-UA" dirty="0"/>
              <a:t>7. Натискаємо кнопку "ОК" для збереження налаштувань.</a:t>
            </a:r>
          </a:p>
        </p:txBody>
      </p:sp>
    </p:spTree>
    <p:extLst>
      <p:ext uri="{BB962C8B-B14F-4D97-AF65-F5344CB8AC3E}">
        <p14:creationId xmlns:p14="http://schemas.microsoft.com/office/powerpoint/2010/main" val="35970596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43" y="144856"/>
            <a:ext cx="6373640" cy="6292158"/>
          </a:xfrm>
        </p:spPr>
        <p:txBody>
          <a:bodyPr>
            <a:normAutofit/>
          </a:bodyPr>
          <a:lstStyle/>
          <a:p>
            <a:pPr marL="0" indent="0">
              <a:buNone/>
            </a:pPr>
            <a:r>
              <a:rPr lang="uk-UA" sz="2000" dirty="0"/>
              <a:t>8. У вікні </a:t>
            </a:r>
            <a:r>
              <a:rPr lang="uk-UA" sz="2000" i="1" dirty="0"/>
              <a:t>Wireless Tables</a:t>
            </a:r>
            <a:r>
              <a:rPr lang="uk-UA" sz="2000" dirty="0"/>
              <a:t> переходимо на вкладку </a:t>
            </a:r>
            <a:r>
              <a:rPr lang="uk-UA" sz="2000" i="1" dirty="0"/>
              <a:t>Security Profiles</a:t>
            </a:r>
            <a:r>
              <a:rPr lang="uk-UA" sz="2000" dirty="0"/>
              <a:t>. </a:t>
            </a:r>
          </a:p>
          <a:p>
            <a:pPr marL="0" indent="0">
              <a:buNone/>
            </a:pPr>
            <a:r>
              <a:rPr lang="uk-UA" sz="2000" dirty="0"/>
              <a:t>9.Двічі клацаємо на профіль з назвою default. У вікні </a:t>
            </a:r>
            <a:r>
              <a:rPr lang="uk-UA" sz="2000" i="1" dirty="0"/>
              <a:t>Security Profile</a:t>
            </a:r>
            <a:r>
              <a:rPr lang="uk-UA" sz="2000" dirty="0"/>
              <a:t>, що відкрилося, виконуємо налаштування: </a:t>
            </a:r>
          </a:p>
          <a:p>
            <a:pPr marL="0" indent="0">
              <a:buNone/>
            </a:pPr>
            <a:r>
              <a:rPr lang="uk-UA" sz="2000" dirty="0"/>
              <a:t>10.Mode: </a:t>
            </a:r>
            <a:r>
              <a:rPr lang="uk-UA" sz="2000" i="1" dirty="0"/>
              <a:t>dynamic keys</a:t>
            </a:r>
            <a:r>
              <a:rPr lang="uk-UA" sz="2000" dirty="0"/>
              <a:t>; </a:t>
            </a:r>
          </a:p>
          <a:p>
            <a:pPr marL="0" indent="0">
              <a:buNone/>
            </a:pPr>
            <a:r>
              <a:rPr lang="uk-UA" sz="2000" i="1" dirty="0"/>
              <a:t>11.Authentication Types</a:t>
            </a:r>
            <a:r>
              <a:rPr lang="uk-UA" sz="2000" dirty="0"/>
              <a:t>: відзначаємо WPA PSK та WPA2 PSK; </a:t>
            </a:r>
          </a:p>
          <a:p>
            <a:pPr marL="0" indent="0">
              <a:buNone/>
            </a:pPr>
            <a:r>
              <a:rPr lang="uk-UA" sz="2000" dirty="0"/>
              <a:t>12.Вказуємо паролі для: WPA Pre-Shared Key: Password12345 (латинські цифри та літери) WPA2 PrShared Key: Password12345 (латинські цифри та літери) </a:t>
            </a:r>
          </a:p>
          <a:p>
            <a:pPr marL="0" indent="0">
              <a:buNone/>
            </a:pPr>
            <a:r>
              <a:rPr lang="uk-UA" sz="2000" dirty="0"/>
              <a:t>13. Натискаємо кнопку «ОК», щоб зберегти налаштування.</a:t>
            </a:r>
          </a:p>
          <a:p>
            <a:pPr marL="0" indent="0">
              <a:buNone/>
            </a:pPr>
            <a:r>
              <a:rPr lang="uk-UA" sz="2000" dirty="0"/>
              <a:t>Через командний рядок терміналу:</a:t>
            </a:r>
          </a:p>
          <a:p>
            <a:pPr marL="0" indent="0">
              <a:buNone/>
            </a:pPr>
            <a:endParaRPr lang="uk-UA"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040" y="208230"/>
            <a:ext cx="5133840" cy="4722797"/>
          </a:xfrm>
          <a:prstGeom prst="rect">
            <a:avLst/>
          </a:prstGeom>
        </p:spPr>
      </p:pic>
      <p:sp>
        <p:nvSpPr>
          <p:cNvPr id="4" name="Rectangle 3"/>
          <p:cNvSpPr/>
          <p:nvPr/>
        </p:nvSpPr>
        <p:spPr>
          <a:xfrm>
            <a:off x="163486" y="5087768"/>
            <a:ext cx="12028514" cy="1477328"/>
          </a:xfrm>
          <a:prstGeom prst="rect">
            <a:avLst/>
          </a:prstGeom>
          <a:solidFill>
            <a:schemeClr val="accent4">
              <a:lumMod val="20000"/>
              <a:lumOff val="80000"/>
            </a:schemeClr>
          </a:solidFill>
        </p:spPr>
        <p:txBody>
          <a:bodyPr wrap="square">
            <a:spAutoFit/>
          </a:bodyPr>
          <a:lstStyle/>
          <a:p>
            <a:r>
              <a:rPr lang="en-US" dirty="0"/>
              <a:t>/interface wireless set [ find default-name=wlan1 ] mode=</a:t>
            </a:r>
            <a:r>
              <a:rPr lang="en-US" dirty="0" err="1"/>
              <a:t>ap</a:t>
            </a:r>
            <a:r>
              <a:rPr lang="en-US" dirty="0"/>
              <a:t>-bridge band=2ghz-b/g/n channel-width=20/40mhz-Ce distance=indoors frequency=auto </a:t>
            </a:r>
            <a:r>
              <a:rPr lang="en-US" dirty="0" err="1"/>
              <a:t>ssid</a:t>
            </a:r>
            <a:r>
              <a:rPr lang="en-US" dirty="0"/>
              <a:t>="</a:t>
            </a:r>
            <a:r>
              <a:rPr lang="en-US" dirty="0" err="1"/>
              <a:t>Wi-fi</a:t>
            </a:r>
            <a:r>
              <a:rPr lang="en-US" dirty="0"/>
              <a:t> PC360" wireless-protocol=802.11 disabled=no</a:t>
            </a:r>
            <a:endParaRPr lang="uk-UA" dirty="0"/>
          </a:p>
          <a:p>
            <a:endParaRPr lang="en-US" dirty="0"/>
          </a:p>
          <a:p>
            <a:r>
              <a:rPr lang="en-US" dirty="0"/>
              <a:t>/interface wireless security-profiles set [ find default=yes ] authentication-types=wpa-psk,wpa2-psk </a:t>
            </a:r>
            <a:r>
              <a:rPr lang="en-US" dirty="0" err="1"/>
              <a:t>eap</a:t>
            </a:r>
            <a:r>
              <a:rPr lang="en-US" dirty="0"/>
              <a:t>-methods="" mode=dynamic-keys supplicant-identity=</a:t>
            </a:r>
            <a:r>
              <a:rPr lang="en-US" dirty="0" err="1"/>
              <a:t>MikroTik</a:t>
            </a:r>
            <a:r>
              <a:rPr lang="en-US" dirty="0"/>
              <a:t> </a:t>
            </a:r>
            <a:r>
              <a:rPr lang="en-US" dirty="0" err="1"/>
              <a:t>wpa</a:t>
            </a:r>
            <a:r>
              <a:rPr lang="en-US" dirty="0"/>
              <a:t>-pre-shared-key=Password12345 wpa2-pre-shared-key= Password12345</a:t>
            </a:r>
            <a:endParaRPr lang="en-US" dirty="0">
              <a:effectLst/>
            </a:endParaRPr>
          </a:p>
        </p:txBody>
      </p:sp>
      <p:sp>
        <p:nvSpPr>
          <p:cNvPr id="5" name="Rectangle 4"/>
          <p:cNvSpPr/>
          <p:nvPr/>
        </p:nvSpPr>
        <p:spPr>
          <a:xfrm>
            <a:off x="244443" y="6537171"/>
            <a:ext cx="2194512" cy="369332"/>
          </a:xfrm>
          <a:prstGeom prst="rect">
            <a:avLst/>
          </a:prstGeom>
        </p:spPr>
        <p:txBody>
          <a:bodyPr wrap="none">
            <a:spAutoFit/>
          </a:bodyPr>
          <a:lstStyle/>
          <a:p>
            <a:r>
              <a:rPr lang="ru-RU" dirty="0"/>
              <a:t>Точка </a:t>
            </a:r>
            <a:r>
              <a:rPr lang="en-US" dirty="0" err="1"/>
              <a:t>wi-fi</a:t>
            </a:r>
            <a:r>
              <a:rPr lang="en-US" dirty="0"/>
              <a:t> </a:t>
            </a:r>
            <a:r>
              <a:rPr lang="ru-RU" dirty="0"/>
              <a:t>запрацює</a:t>
            </a:r>
            <a:endParaRPr lang="uk-UA" dirty="0"/>
          </a:p>
        </p:txBody>
      </p:sp>
    </p:spTree>
    <p:extLst>
      <p:ext uri="{BB962C8B-B14F-4D97-AF65-F5344CB8AC3E}">
        <p14:creationId xmlns:p14="http://schemas.microsoft.com/office/powerpoint/2010/main" val="628303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282" y="162963"/>
            <a:ext cx="11579383" cy="6292158"/>
          </a:xfrm>
        </p:spPr>
        <p:txBody>
          <a:bodyPr>
            <a:normAutofit/>
          </a:bodyPr>
          <a:lstStyle/>
          <a:p>
            <a:pPr marL="0" indent="0">
              <a:buNone/>
            </a:pPr>
            <a:r>
              <a:rPr lang="uk-UA" sz="2000" b="1" dirty="0"/>
              <a:t>11. Правила фільтрації у Firewall. </a:t>
            </a:r>
          </a:p>
          <a:p>
            <a:pPr marL="0" indent="0">
              <a:buNone/>
            </a:pPr>
            <a:r>
              <a:rPr lang="uk-UA" sz="2000" dirty="0"/>
              <a:t>Правила необхідні для контролю трафіку між зовнішньою та внутрішньою мережами, а також для обмеження небажаного доступу до роутера. Усі правила з різним змістом, але з однаковим принципом додавання. </a:t>
            </a:r>
          </a:p>
          <a:p>
            <a:pPr marL="0" indent="0">
              <a:buNone/>
            </a:pPr>
            <a:r>
              <a:rPr lang="uk-UA" sz="2000" dirty="0"/>
              <a:t>Для додавання будь-якого правила у графічному інтерфейсі необхідно виконати послідовність дій. </a:t>
            </a:r>
          </a:p>
          <a:p>
            <a:pPr marL="0" indent="0">
              <a:buNone/>
            </a:pPr>
            <a:r>
              <a:rPr lang="uk-UA" sz="2000" dirty="0"/>
              <a:t>1.У бічному меню вибираємо пункт </a:t>
            </a:r>
            <a:r>
              <a:rPr lang="uk-UA" sz="2000" i="1" dirty="0"/>
              <a:t>IP</a:t>
            </a:r>
            <a:r>
              <a:rPr lang="uk-UA" sz="2000" dirty="0"/>
              <a:t>. </a:t>
            </a:r>
          </a:p>
          <a:p>
            <a:pPr marL="0" indent="0">
              <a:buNone/>
            </a:pPr>
            <a:r>
              <a:rPr lang="uk-UA" sz="2000" dirty="0"/>
              <a:t>2.У випадаючому меню вибираємо </a:t>
            </a:r>
            <a:r>
              <a:rPr lang="uk-UA" sz="2000" i="1" dirty="0"/>
              <a:t>Firewall</a:t>
            </a:r>
            <a:r>
              <a:rPr lang="uk-UA" sz="2000" dirty="0"/>
              <a:t>. </a:t>
            </a:r>
          </a:p>
          <a:p>
            <a:pPr marL="0" indent="0">
              <a:buNone/>
            </a:pPr>
            <a:r>
              <a:rPr lang="uk-UA" sz="2000" dirty="0"/>
              <a:t>3.У вікні переходимо на вкладку </a:t>
            </a:r>
            <a:r>
              <a:rPr lang="uk-UA" sz="2000" i="1" dirty="0"/>
              <a:t>Filter Rules</a:t>
            </a:r>
            <a:r>
              <a:rPr lang="uk-UA" sz="2000" dirty="0"/>
              <a:t>. </a:t>
            </a:r>
          </a:p>
          <a:p>
            <a:pPr marL="0" indent="0">
              <a:buNone/>
            </a:pPr>
            <a:r>
              <a:rPr lang="uk-UA" sz="2000" dirty="0"/>
              <a:t>4. Натискаємо синій плюс. </a:t>
            </a:r>
          </a:p>
          <a:p>
            <a:pPr marL="0" indent="0">
              <a:buNone/>
            </a:pPr>
            <a:r>
              <a:rPr lang="uk-UA" sz="2000" dirty="0"/>
              <a:t>5.У вікні вводимо налаштування, </a:t>
            </a:r>
          </a:p>
          <a:p>
            <a:pPr marL="0" indent="0">
              <a:buNone/>
            </a:pPr>
            <a:r>
              <a:rPr lang="uk-UA" sz="2000" dirty="0"/>
              <a:t>для кожного правила та призначення різні.</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872" y="2761307"/>
            <a:ext cx="7043127" cy="4096693"/>
          </a:xfrm>
          <a:prstGeom prst="rect">
            <a:avLst/>
          </a:prstGeom>
        </p:spPr>
      </p:pic>
    </p:spTree>
    <p:extLst>
      <p:ext uri="{BB962C8B-B14F-4D97-AF65-F5344CB8AC3E}">
        <p14:creationId xmlns:p14="http://schemas.microsoft.com/office/powerpoint/2010/main" val="40874784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dirty="0"/>
              <a:t>6. Переходимо на вкладку </a:t>
            </a:r>
            <a:r>
              <a:rPr lang="uk-UA" sz="2000" i="1" dirty="0"/>
              <a:t>"Action". </a:t>
            </a:r>
          </a:p>
          <a:p>
            <a:pPr marL="0" indent="0">
              <a:buNone/>
            </a:pPr>
            <a:r>
              <a:rPr lang="uk-UA" sz="2000" dirty="0"/>
              <a:t>7.Вказуємо вид дії у полі «Action» (різне для різних правил). </a:t>
            </a:r>
          </a:p>
          <a:p>
            <a:pPr marL="0" indent="0">
              <a:buNone/>
            </a:pPr>
            <a:r>
              <a:rPr lang="uk-UA" sz="2000" dirty="0"/>
              <a:t>8. Натискаємо кнопку "ОК" для збереження правила.</a:t>
            </a:r>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r>
              <a:rPr lang="uk-UA" sz="2000" dirty="0"/>
              <a:t>Додати до правила опис або коментар можна натиснувши кнопку «Comment».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626" y="1740952"/>
            <a:ext cx="4857750" cy="2543175"/>
          </a:xfrm>
          <a:prstGeom prst="rect">
            <a:avLst/>
          </a:prstGeom>
        </p:spPr>
      </p:pic>
    </p:spTree>
    <p:extLst>
      <p:ext uri="{BB962C8B-B14F-4D97-AF65-F5344CB8AC3E}">
        <p14:creationId xmlns:p14="http://schemas.microsoft.com/office/powerpoint/2010/main" val="1152946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dirty="0"/>
              <a:t>Часто в правилах потрібно вказувати статус з'єднання для пакетів, що перевіряються. Зробити це можна у нижній частині вкладки General.</a:t>
            </a:r>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r>
              <a:rPr lang="uk-UA" sz="2000" dirty="0"/>
              <a:t>Для видалення правила потрібно вибрати правило та натиснути мінус на вкладці Filter Rules.</a:t>
            </a:r>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268" y="792131"/>
            <a:ext cx="5377760" cy="32470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408" y="4623130"/>
            <a:ext cx="4834931" cy="1792727"/>
          </a:xfrm>
          <a:prstGeom prst="rect">
            <a:avLst/>
          </a:prstGeom>
        </p:spPr>
      </p:pic>
    </p:spTree>
    <p:extLst>
      <p:ext uri="{BB962C8B-B14F-4D97-AF65-F5344CB8AC3E}">
        <p14:creationId xmlns:p14="http://schemas.microsoft.com/office/powerpoint/2010/main" val="20679663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dirty="0"/>
              <a:t>Нижче представлені правила, які MikroTik пропонує у дефолтному налаштуванні.</a:t>
            </a:r>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r>
              <a:rPr lang="uk-UA" sz="2000" dirty="0"/>
              <a:t>З цих правил прибрано 3шт., правила №5,6 (ipsec) та 7 (fasttrack). Інші цілком підходять для базового налаштування роутера.</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901" y="586401"/>
            <a:ext cx="6353175" cy="4381500"/>
          </a:xfrm>
          <a:prstGeom prst="rect">
            <a:avLst/>
          </a:prstGeom>
        </p:spPr>
      </p:pic>
    </p:spTree>
    <p:extLst>
      <p:ext uri="{BB962C8B-B14F-4D97-AF65-F5344CB8AC3E}">
        <p14:creationId xmlns:p14="http://schemas.microsoft.com/office/powerpoint/2010/main" val="15284402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231" y="208229"/>
            <a:ext cx="11878146" cy="6518495"/>
          </a:xfrm>
        </p:spPr>
        <p:txBody>
          <a:bodyPr>
            <a:normAutofit/>
          </a:bodyPr>
          <a:lstStyle/>
          <a:p>
            <a:pPr marL="0" indent="0">
              <a:buNone/>
            </a:pPr>
            <a:r>
              <a:rPr lang="uk-UA" sz="2000" dirty="0"/>
              <a:t>Усі правила представлені як текстових команд для компактності. Правила вхідного (input) до роутера трафіку. </a:t>
            </a:r>
          </a:p>
          <a:p>
            <a:pPr marL="0" indent="0">
              <a:buNone/>
            </a:pPr>
            <a:endParaRPr lang="uk-UA" sz="2000" dirty="0"/>
          </a:p>
          <a:p>
            <a:pPr marL="0" indent="0">
              <a:buNone/>
            </a:pPr>
            <a:r>
              <a:rPr lang="uk-UA" sz="2000" dirty="0"/>
              <a:t>1.Правило дозволяє вхідні пакети від встановлених та пов'язаних (з раніше дозволеними) з'єднань.</a:t>
            </a:r>
          </a:p>
          <a:p>
            <a:pPr marL="0" indent="0">
              <a:buNone/>
            </a:pPr>
            <a:r>
              <a:rPr lang="en-US" sz="2000" b="1" dirty="0"/>
              <a:t>/</a:t>
            </a:r>
            <a:r>
              <a:rPr lang="en-US" sz="2000" b="1" dirty="0" err="1"/>
              <a:t>ip</a:t>
            </a:r>
            <a:r>
              <a:rPr lang="en-US" sz="2000" b="1" dirty="0"/>
              <a:t> firewall filter add action=accept chain=input connection-state=</a:t>
            </a:r>
            <a:r>
              <a:rPr lang="en-US" sz="2000" b="1" dirty="0" err="1"/>
              <a:t>established,related</a:t>
            </a:r>
            <a:r>
              <a:rPr lang="en-US" sz="2000" b="1" dirty="0"/>
              <a:t> comment="RULE 1 accept </a:t>
            </a:r>
            <a:r>
              <a:rPr lang="en-US" sz="2000" b="1" dirty="0" err="1"/>
              <a:t>established,related</a:t>
            </a:r>
            <a:r>
              <a:rPr lang="en-US" sz="2000" b="1" dirty="0"/>
              <a:t>"</a:t>
            </a:r>
            <a:endParaRPr lang="uk-UA" sz="2000" b="1" dirty="0"/>
          </a:p>
          <a:p>
            <a:pPr marL="0" indent="0">
              <a:buNone/>
            </a:pPr>
            <a:endParaRPr lang="uk-UA" sz="2000" dirty="0"/>
          </a:p>
          <a:p>
            <a:pPr marL="0" indent="0">
              <a:buNone/>
            </a:pPr>
            <a:r>
              <a:rPr lang="uk-UA" sz="2000" dirty="0"/>
              <a:t>2.Правило відкидає неправильні пакети вхідного трафіку.</a:t>
            </a:r>
            <a:endParaRPr lang="en-US" sz="2000" dirty="0"/>
          </a:p>
          <a:p>
            <a:pPr marL="0" indent="0">
              <a:buNone/>
            </a:pPr>
            <a:r>
              <a:rPr lang="en-US" sz="2000" b="1" dirty="0"/>
              <a:t>/</a:t>
            </a:r>
            <a:r>
              <a:rPr lang="en-US" sz="2000" b="1" dirty="0" err="1"/>
              <a:t>ip</a:t>
            </a:r>
            <a:r>
              <a:rPr lang="en-US" sz="2000" b="1" dirty="0"/>
              <a:t> firewall filter add action=drop chain=input connection-state=invalid comment=" RULE 2 drop invalid"</a:t>
            </a:r>
          </a:p>
          <a:p>
            <a:pPr marL="0" indent="0">
              <a:buNone/>
            </a:pPr>
            <a:endParaRPr lang="ru-RU" sz="2000" dirty="0"/>
          </a:p>
          <a:p>
            <a:pPr marL="0" indent="0">
              <a:buNone/>
            </a:pPr>
            <a:r>
              <a:rPr lang="ru-RU" sz="2000" dirty="0"/>
              <a:t>3.Правило дозволяє трафік ICMP протоколк. Використовується для Ping, Traceroute.</a:t>
            </a:r>
          </a:p>
          <a:p>
            <a:pPr marL="0" indent="0">
              <a:buNone/>
            </a:pPr>
            <a:r>
              <a:rPr lang="en-US" sz="2000" b="1" dirty="0"/>
              <a:t>/</a:t>
            </a:r>
            <a:r>
              <a:rPr lang="en-US" sz="2000" b="1" dirty="0" err="1"/>
              <a:t>ip</a:t>
            </a:r>
            <a:r>
              <a:rPr lang="en-US" sz="2000" b="1" dirty="0"/>
              <a:t> firewall filter add action=accept chain=input protocol=</a:t>
            </a:r>
            <a:r>
              <a:rPr lang="en-US" sz="2000" b="1" dirty="0" err="1"/>
              <a:t>icmp</a:t>
            </a:r>
            <a:r>
              <a:rPr lang="en-US" sz="2000" b="1" dirty="0"/>
              <a:t> comment=" RULE 3 accept ICMP«</a:t>
            </a:r>
            <a:endParaRPr lang="uk-UA" sz="2000" b="1" dirty="0"/>
          </a:p>
          <a:p>
            <a:pPr marL="0" indent="0">
              <a:buNone/>
            </a:pPr>
            <a:r>
              <a:rPr lang="uk-UA" sz="2000" dirty="0"/>
              <a:t>*для заборони пінгу із зовнішньої мережі в полі action потрібно вказати drop</a:t>
            </a:r>
          </a:p>
          <a:p>
            <a:pPr marL="0" indent="0">
              <a:buNone/>
            </a:pPr>
            <a:endParaRPr lang="uk-UA" sz="2000" dirty="0"/>
          </a:p>
          <a:p>
            <a:pPr marL="0" indent="0">
              <a:buNone/>
            </a:pPr>
            <a:r>
              <a:rPr lang="uk-UA" sz="2000" dirty="0"/>
              <a:t>4.Правило відкидає весь трафік, який не від інтерфейсів локальної мережі.</a:t>
            </a:r>
          </a:p>
          <a:p>
            <a:pPr marL="0" indent="0">
              <a:buNone/>
            </a:pPr>
            <a:r>
              <a:rPr lang="en-US" sz="2000" b="1" dirty="0"/>
              <a:t>/</a:t>
            </a:r>
            <a:r>
              <a:rPr lang="en-US" sz="2000" b="1" dirty="0" err="1"/>
              <a:t>ip</a:t>
            </a:r>
            <a:r>
              <a:rPr lang="en-US" sz="2000" b="1" dirty="0"/>
              <a:t> firewall filter add action=drop chain=input in-interface=!bridge1 comment=" RULE 4 drop all not coming from LAN«</a:t>
            </a:r>
            <a:endParaRPr lang="uk-UA" sz="2000" b="1" dirty="0"/>
          </a:p>
          <a:p>
            <a:pPr marL="0" indent="0">
              <a:buNone/>
            </a:pPr>
            <a:endParaRPr lang="en-US" sz="2000" b="1" dirty="0"/>
          </a:p>
          <a:p>
            <a:pPr marL="0" indent="0">
              <a:buNone/>
            </a:pPr>
            <a:endParaRPr lang="en-US" sz="2000" dirty="0"/>
          </a:p>
          <a:p>
            <a:pPr marL="0" indent="0">
              <a:buNone/>
            </a:pPr>
            <a:endParaRPr lang="uk-UA" sz="2000" dirty="0"/>
          </a:p>
        </p:txBody>
      </p:sp>
    </p:spTree>
    <p:extLst>
      <p:ext uri="{BB962C8B-B14F-4D97-AF65-F5344CB8AC3E}">
        <p14:creationId xmlns:p14="http://schemas.microsoft.com/office/powerpoint/2010/main" val="36309798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dirty="0"/>
              <a:t>Правила транзитного трафіку. </a:t>
            </a:r>
          </a:p>
          <a:p>
            <a:pPr marL="0" indent="0">
              <a:buNone/>
            </a:pPr>
            <a:r>
              <a:rPr lang="uk-UA" sz="2000" dirty="0"/>
              <a:t>5.Правило дозволяє проходити трафіку для пакетів у з'єднаннях established, related, untracked</a:t>
            </a:r>
          </a:p>
          <a:p>
            <a:pPr marL="0" indent="0">
              <a:buNone/>
            </a:pPr>
            <a:r>
              <a:rPr lang="en-US" sz="2000" b="1" dirty="0"/>
              <a:t>/</a:t>
            </a:r>
            <a:r>
              <a:rPr lang="en-US" sz="2000" b="1" dirty="0" err="1"/>
              <a:t>ip</a:t>
            </a:r>
            <a:r>
              <a:rPr lang="en-US" sz="2000" b="1" dirty="0"/>
              <a:t> firewall filter add action=accept chain=forward connection-state=</a:t>
            </a:r>
            <a:r>
              <a:rPr lang="en-US" sz="2000" b="1" dirty="0" err="1"/>
              <a:t>established,related,untracked</a:t>
            </a:r>
            <a:r>
              <a:rPr lang="en-US" sz="2000" b="1" dirty="0"/>
              <a:t> comment=" RULE 5 accept </a:t>
            </a:r>
            <a:r>
              <a:rPr lang="en-US" sz="2000" b="1" dirty="0" err="1"/>
              <a:t>established,related</a:t>
            </a:r>
            <a:r>
              <a:rPr lang="en-US" sz="2000" b="1" dirty="0"/>
              <a:t>, untracked«</a:t>
            </a:r>
            <a:endParaRPr lang="uk-UA" sz="2000" b="1" dirty="0"/>
          </a:p>
          <a:p>
            <a:pPr marL="0" indent="0">
              <a:buNone/>
            </a:pPr>
            <a:endParaRPr lang="uk-UA" sz="2000" dirty="0"/>
          </a:p>
          <a:p>
            <a:pPr marL="0" indent="0">
              <a:buNone/>
            </a:pPr>
            <a:r>
              <a:rPr lang="uk-UA" sz="2000" dirty="0"/>
              <a:t>6.Правило відкидає невірні пакети трафіку, що проходить.</a:t>
            </a:r>
          </a:p>
          <a:p>
            <a:pPr marL="0" indent="0">
              <a:buNone/>
            </a:pPr>
            <a:r>
              <a:rPr lang="uk-UA" sz="2000" b="1" dirty="0"/>
              <a:t>/ip firewall filter add action=drop chain=forward connection-state=invalid comment=" RULE 6 drop invalid«</a:t>
            </a:r>
          </a:p>
          <a:p>
            <a:pPr marL="0" indent="0">
              <a:buNone/>
            </a:pPr>
            <a:endParaRPr lang="uk-UA" sz="2000" b="1" dirty="0"/>
          </a:p>
          <a:p>
            <a:pPr marL="0" indent="0">
              <a:buNone/>
            </a:pPr>
            <a:r>
              <a:rPr lang="ru-RU" sz="2000" dirty="0"/>
              <a:t>7.Правило відкидає прохідний трафік з зовнішньої мережі, що не відноситься до NAT.</a:t>
            </a:r>
          </a:p>
          <a:p>
            <a:pPr marL="0" indent="0">
              <a:buNone/>
            </a:pPr>
            <a:r>
              <a:rPr lang="en-US" sz="2000" b="1" dirty="0"/>
              <a:t>/</a:t>
            </a:r>
            <a:r>
              <a:rPr lang="en-US" sz="2000" b="1" dirty="0" err="1"/>
              <a:t>ip</a:t>
            </a:r>
            <a:r>
              <a:rPr lang="en-US" sz="2000" b="1" dirty="0"/>
              <a:t> firewall filter add action=drop chain=forward connection-</a:t>
            </a:r>
            <a:r>
              <a:rPr lang="en-US" sz="2000" b="1" dirty="0" err="1"/>
              <a:t>nat</a:t>
            </a:r>
            <a:r>
              <a:rPr lang="en-US" sz="2000" b="1" dirty="0"/>
              <a:t>-state=!</a:t>
            </a:r>
            <a:r>
              <a:rPr lang="en-US" sz="2000" b="1" dirty="0" err="1"/>
              <a:t>dstnat</a:t>
            </a:r>
            <a:r>
              <a:rPr lang="en-US" sz="2000" b="1" dirty="0"/>
              <a:t> connection-state=new in-interface=ether1 comment=" RULE 7 drop all from WAN not </a:t>
            </a:r>
            <a:r>
              <a:rPr lang="en-US" sz="2000" b="1" dirty="0" err="1"/>
              <a:t>DSTNATed</a:t>
            </a:r>
            <a:r>
              <a:rPr lang="en-US" sz="2000" b="1" dirty="0"/>
              <a:t>«</a:t>
            </a:r>
            <a:endParaRPr lang="uk-UA" sz="2000" b="1" dirty="0"/>
          </a:p>
          <a:p>
            <a:pPr marL="0" indent="0">
              <a:buNone/>
            </a:pPr>
            <a:endParaRPr lang="uk-UA" sz="2000" dirty="0"/>
          </a:p>
          <a:p>
            <a:pPr marL="0" indent="0">
              <a:buNone/>
            </a:pPr>
            <a:r>
              <a:rPr lang="uk-UA" sz="2000" dirty="0"/>
              <a:t>У нижньому рядку потрібно розмістити правило, що забороняє все інше по входу роутера.</a:t>
            </a:r>
          </a:p>
          <a:p>
            <a:pPr marL="0" indent="0">
              <a:buNone/>
            </a:pPr>
            <a:r>
              <a:rPr lang="en-US" sz="2000" b="1" dirty="0"/>
              <a:t>/</a:t>
            </a:r>
            <a:r>
              <a:rPr lang="en-US" sz="2000" b="1" dirty="0" err="1"/>
              <a:t>ip</a:t>
            </a:r>
            <a:r>
              <a:rPr lang="en-US" sz="2000" b="1" dirty="0"/>
              <a:t> firewall filter add action=drop chain=input in-interface=ether1 comment="FINAL RULE drop all input"</a:t>
            </a:r>
          </a:p>
          <a:p>
            <a:pPr marL="0" indent="0">
              <a:buNone/>
            </a:pPr>
            <a:endParaRPr lang="en-US" sz="2000" dirty="0"/>
          </a:p>
          <a:p>
            <a:pPr marL="0" indent="0">
              <a:buNone/>
            </a:pPr>
            <a:endParaRPr lang="uk-UA" sz="2000" dirty="0"/>
          </a:p>
        </p:txBody>
      </p:sp>
    </p:spTree>
    <p:extLst>
      <p:ext uri="{BB962C8B-B14F-4D97-AF65-F5344CB8AC3E}">
        <p14:creationId xmlns:p14="http://schemas.microsoft.com/office/powerpoint/2010/main" val="38820264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2000" dirty="0"/>
              <a:t>Увага! Якщо у роутері використовується не лише базове налаштування, а наприклад VPN або якісь інші зовнішні підключення, їх необхідно вказати у правилах вище останнього. Інакше невказані підключення перестануть працювати. </a:t>
            </a:r>
          </a:p>
          <a:p>
            <a:pPr marL="0" indent="0">
              <a:buNone/>
            </a:pPr>
            <a:r>
              <a:rPr lang="uk-UA" sz="2000" dirty="0"/>
              <a:t>При віддаленому налаштуванні роутера потрібно спочатку натиснути кнопку Safe Mode.</a:t>
            </a:r>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endParaRPr lang="uk-UA" sz="2000" dirty="0"/>
          </a:p>
          <a:p>
            <a:pPr marL="0" indent="0">
              <a:buNone/>
            </a:pPr>
            <a:r>
              <a:rPr lang="uk-UA" sz="2000" dirty="0"/>
              <a:t>Якщо якесь правило відключить віддалений доступ, то при натиснутій кнопці Safe Mode через 9 хв. (TCP timeout) відбудеться скасування всіх наведених налаштувань і можна знову підключатися.</a:t>
            </a:r>
          </a:p>
        </p:txBody>
      </p:sp>
      <p:pic>
        <p:nvPicPr>
          <p:cNvPr id="4" name="Picture 3"/>
          <p:cNvPicPr>
            <a:picLocks noChangeAspect="1"/>
          </p:cNvPicPr>
          <p:nvPr/>
        </p:nvPicPr>
        <p:blipFill>
          <a:blip r:embed="rId2"/>
          <a:stretch>
            <a:fillRect/>
          </a:stretch>
        </p:blipFill>
        <p:spPr>
          <a:xfrm>
            <a:off x="633412" y="1610784"/>
            <a:ext cx="7419975" cy="1485900"/>
          </a:xfrm>
          <a:prstGeom prst="rect">
            <a:avLst/>
          </a:prstGeom>
        </p:spPr>
      </p:pic>
    </p:spTree>
    <p:extLst>
      <p:ext uri="{BB962C8B-B14F-4D97-AF65-F5344CB8AC3E}">
        <p14:creationId xmlns:p14="http://schemas.microsoft.com/office/powerpoint/2010/main" val="6436046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33" y="208230"/>
            <a:ext cx="5384800" cy="6292158"/>
          </a:xfrm>
        </p:spPr>
        <p:txBody>
          <a:bodyPr>
            <a:normAutofit/>
          </a:bodyPr>
          <a:lstStyle/>
          <a:p>
            <a:pPr marL="0" indent="0">
              <a:buNone/>
            </a:pPr>
            <a:r>
              <a:rPr lang="uk-UA" sz="2000" b="1" dirty="0"/>
              <a:t>12. Створення нового облікового запису адміністратора. </a:t>
            </a:r>
          </a:p>
          <a:p>
            <a:pPr marL="0" indent="0">
              <a:buNone/>
            </a:pPr>
            <a:r>
              <a:rPr lang="uk-UA" sz="2000" dirty="0"/>
              <a:t>1.В бічному меню вибираємо пункт System. </a:t>
            </a:r>
          </a:p>
          <a:p>
            <a:pPr marL="0" indent="0">
              <a:buNone/>
            </a:pPr>
            <a:r>
              <a:rPr lang="uk-UA" sz="2000" dirty="0"/>
              <a:t>2.У випадаючому меню вибираємо Users. </a:t>
            </a:r>
          </a:p>
          <a:p>
            <a:pPr marL="0" indent="0">
              <a:buNone/>
            </a:pPr>
            <a:r>
              <a:rPr lang="uk-UA" sz="2000" dirty="0"/>
              <a:t>3.У вікні переходимо на вкладку Users і натискаємо синій хрест (плюс). У вікні вводимо: </a:t>
            </a:r>
          </a:p>
          <a:p>
            <a:pPr marL="0" indent="0">
              <a:buNone/>
            </a:pPr>
            <a:r>
              <a:rPr lang="uk-UA" sz="2000" dirty="0"/>
              <a:t>4.Name: </a:t>
            </a:r>
            <a:r>
              <a:rPr lang="en-US" sz="2000" dirty="0" err="1"/>
              <a:t>MikrotikAdmin</a:t>
            </a:r>
            <a:endParaRPr lang="uk-UA" sz="2000" dirty="0"/>
          </a:p>
          <a:p>
            <a:pPr marL="0" indent="0">
              <a:buNone/>
            </a:pPr>
            <a:r>
              <a:rPr lang="uk-UA" sz="2000" dirty="0"/>
              <a:t>5.Group: full (все дозволено) </a:t>
            </a:r>
          </a:p>
          <a:p>
            <a:pPr marL="0" indent="0">
              <a:buNone/>
            </a:pPr>
            <a:r>
              <a:rPr lang="uk-UA" sz="2000" dirty="0"/>
              <a:t>6.Password: (новий складний пароль) </a:t>
            </a:r>
            <a:endParaRPr lang="en-US" sz="2000" dirty="0"/>
          </a:p>
          <a:p>
            <a:pPr marL="0" indent="0">
              <a:buNone/>
            </a:pPr>
            <a:r>
              <a:rPr lang="uk-UA" sz="2000" dirty="0"/>
              <a:t>Confirm Password: (підтверджуємо новий пароль) (пароль повинен бути з літерами та цифрами різного регістру та спец. символами) </a:t>
            </a:r>
          </a:p>
          <a:p>
            <a:pPr marL="0" indent="0">
              <a:buNone/>
            </a:pPr>
            <a:r>
              <a:rPr lang="uk-UA" sz="2000" dirty="0"/>
              <a:t>7. Натискаємо кнопку OK.</a:t>
            </a:r>
          </a:p>
          <a:p>
            <a:pPr marL="0" indent="0">
              <a:buNone/>
            </a:pPr>
            <a:r>
              <a:rPr lang="uk-UA" sz="2000" dirty="0"/>
              <a:t>Через командний рядок терміналу:</a:t>
            </a:r>
          </a:p>
        </p:txBody>
      </p:sp>
      <p:pic>
        <p:nvPicPr>
          <p:cNvPr id="6" name="Picture 5"/>
          <p:cNvPicPr>
            <a:picLocks noChangeAspect="1"/>
          </p:cNvPicPr>
          <p:nvPr/>
        </p:nvPicPr>
        <p:blipFill>
          <a:blip r:embed="rId2"/>
          <a:stretch>
            <a:fillRect/>
          </a:stretch>
        </p:blipFill>
        <p:spPr>
          <a:xfrm>
            <a:off x="5842530" y="0"/>
            <a:ext cx="6349470" cy="5423676"/>
          </a:xfrm>
          <a:prstGeom prst="rect">
            <a:avLst/>
          </a:prstGeom>
        </p:spPr>
      </p:pic>
      <p:sp>
        <p:nvSpPr>
          <p:cNvPr id="7" name="Rectangle 6"/>
          <p:cNvSpPr/>
          <p:nvPr/>
        </p:nvSpPr>
        <p:spPr>
          <a:xfrm>
            <a:off x="192087" y="5998660"/>
            <a:ext cx="6527236" cy="369332"/>
          </a:xfrm>
          <a:prstGeom prst="rect">
            <a:avLst/>
          </a:prstGeom>
        </p:spPr>
        <p:txBody>
          <a:bodyPr wrap="none">
            <a:spAutoFit/>
          </a:bodyPr>
          <a:lstStyle/>
          <a:p>
            <a:r>
              <a:rPr lang="en-US" b="1" dirty="0"/>
              <a:t>/user add name=</a:t>
            </a:r>
            <a:r>
              <a:rPr lang="en-US" b="1" dirty="0" err="1"/>
              <a:t>MikrotikAdmin</a:t>
            </a:r>
            <a:r>
              <a:rPr lang="en-US" b="1" dirty="0"/>
              <a:t> password=qwerty1!@ group=full</a:t>
            </a:r>
            <a:r>
              <a:rPr lang="uk-UA" b="1" dirty="0"/>
              <a:t>:</a:t>
            </a:r>
          </a:p>
        </p:txBody>
      </p:sp>
    </p:spTree>
    <p:extLst>
      <p:ext uri="{BB962C8B-B14F-4D97-AF65-F5344CB8AC3E}">
        <p14:creationId xmlns:p14="http://schemas.microsoft.com/office/powerpoint/2010/main" val="271183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8926</Words>
  <Application>Microsoft Office PowerPoint</Application>
  <PresentationFormat>Широкоэкранный</PresentationFormat>
  <Paragraphs>915</Paragraphs>
  <Slides>114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114</vt:i4>
      </vt:variant>
    </vt:vector>
  </HeadingPairs>
  <TitlesOfParts>
    <vt:vector size="120" baseType="lpstr">
      <vt:lpstr>Arial</vt:lpstr>
      <vt:lpstr>Arial Unicode MS</vt:lpstr>
      <vt:lpstr>Calibri</vt:lpstr>
      <vt:lpstr>Calibri Light</vt:lpstr>
      <vt:lpstr>Courier New</vt:lpstr>
      <vt:lpstr>Office Theme</vt:lpstr>
      <vt:lpstr>Лекція 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dc:title>
  <dc:creator>Пользователь Windows</dc:creator>
  <cp:lastModifiedBy>ADMIN</cp:lastModifiedBy>
  <cp:revision>29</cp:revision>
  <dcterms:created xsi:type="dcterms:W3CDTF">2022-02-12T14:17:58Z</dcterms:created>
  <dcterms:modified xsi:type="dcterms:W3CDTF">2023-11-15T12:10:59Z</dcterms:modified>
</cp:coreProperties>
</file>