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4" r:id="rId10"/>
    <p:sldId id="285" r:id="rId11"/>
    <p:sldId id="264" r:id="rId12"/>
    <p:sldId id="265" r:id="rId13"/>
    <p:sldId id="266" r:id="rId14"/>
    <p:sldId id="286" r:id="rId15"/>
    <p:sldId id="287" r:id="rId16"/>
    <p:sldId id="288" r:id="rId17"/>
    <p:sldId id="289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90" r:id="rId36"/>
    <p:sldId id="291" r:id="rId37"/>
    <p:sldId id="292" r:id="rId3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BF91E80-8D16-4F3E-ADBD-7771460AEE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65141" y="455063"/>
            <a:ext cx="9020607" cy="2421464"/>
          </a:xfrm>
        </p:spPr>
        <p:txBody>
          <a:bodyPr/>
          <a:lstStyle/>
          <a:p>
            <a:pPr algn="l"/>
            <a:r>
              <a:rPr lang="uk-UA" dirty="0"/>
              <a:t>Наука як соціальний інститут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xmlns="" id="{624DBB3F-9CAB-4395-B22B-C236985711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62399" y="3728622"/>
            <a:ext cx="7197726" cy="2062578"/>
          </a:xfrm>
        </p:spPr>
        <p:txBody>
          <a:bodyPr/>
          <a:lstStyle/>
          <a:p>
            <a:pPr marL="342900" indent="-342900" algn="l">
              <a:buAutoNum type="arabicPeriod"/>
            </a:pPr>
            <a:r>
              <a:rPr lang="uk-UA" dirty="0" err="1"/>
              <a:t>Інституціалізація</a:t>
            </a:r>
            <a:r>
              <a:rPr lang="uk-UA" dirty="0"/>
              <a:t> науки</a:t>
            </a:r>
          </a:p>
          <a:p>
            <a:pPr marL="342900" indent="-342900" algn="l">
              <a:buAutoNum type="arabicPeriod"/>
            </a:pPr>
            <a:r>
              <a:rPr lang="uk-UA" dirty="0"/>
              <a:t>Імперативи науки.</a:t>
            </a:r>
          </a:p>
          <a:p>
            <a:pPr marL="342900" indent="-342900" algn="l">
              <a:buAutoNum type="arabicPeriod"/>
            </a:pPr>
            <a:r>
              <a:rPr lang="ru-RU" dirty="0" err="1"/>
              <a:t>Історичний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інституційних</a:t>
            </a:r>
            <a:r>
              <a:rPr lang="ru-RU" dirty="0"/>
              <a:t> форм </a:t>
            </a:r>
            <a:r>
              <a:rPr lang="ru-RU" dirty="0" err="1"/>
              <a:t>наукової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endParaRPr lang="uk-UA" dirty="0"/>
          </a:p>
          <a:p>
            <a:pPr marL="342900" indent="-342900" algn="l">
              <a:buAutoNum type="arabicPeriod"/>
            </a:pPr>
            <a:r>
              <a:rPr lang="uk-UA" dirty="0"/>
              <a:t>Культурологічні характеристики науки</a:t>
            </a:r>
          </a:p>
        </p:txBody>
      </p:sp>
    </p:spTree>
    <p:extLst>
      <p:ext uri="{BB962C8B-B14F-4D97-AF65-F5344CB8AC3E}">
        <p14:creationId xmlns:p14="http://schemas.microsoft.com/office/powerpoint/2010/main" val="448872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7F3DE00-338C-4B0D-8C8F-A8114638C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наукових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75113F11-5E95-42F1-9450-5D4D7299C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розмежовуються</a:t>
            </a:r>
            <a:r>
              <a:rPr lang="ru-RU" dirty="0"/>
              <a:t> 3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наукових</a:t>
            </a:r>
            <a:r>
              <a:rPr lang="ru-RU" dirty="0"/>
              <a:t> </a:t>
            </a:r>
            <a:r>
              <a:rPr lang="ru-RU" dirty="0" err="1"/>
              <a:t>досліджень</a:t>
            </a:r>
            <a:r>
              <a:rPr lang="ru-RU" dirty="0"/>
              <a:t>:</a:t>
            </a:r>
          </a:p>
          <a:p>
            <a:endParaRPr lang="ru-RU" dirty="0"/>
          </a:p>
          <a:p>
            <a:r>
              <a:rPr lang="ru-RU" dirty="0" err="1"/>
              <a:t>фундаментальні</a:t>
            </a:r>
            <a:r>
              <a:rPr lang="ru-RU" dirty="0"/>
              <a:t>,</a:t>
            </a:r>
          </a:p>
          <a:p>
            <a:r>
              <a:rPr lang="ru-RU" dirty="0" err="1"/>
              <a:t>прикладні</a:t>
            </a:r>
            <a:r>
              <a:rPr lang="ru-RU" dirty="0"/>
              <a:t>,</a:t>
            </a:r>
          </a:p>
          <a:p>
            <a:r>
              <a:rPr lang="ru-RU" dirty="0" err="1"/>
              <a:t>розроблювальні</a:t>
            </a:r>
            <a:r>
              <a:rPr lang="ru-RU" dirty="0"/>
              <a:t> (</a:t>
            </a:r>
            <a:r>
              <a:rPr lang="ru-RU" dirty="0" err="1"/>
              <a:t>інженерні</a:t>
            </a:r>
            <a:r>
              <a:rPr lang="ru-RU" dirty="0"/>
              <a:t>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03858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FFB98F-EEA4-4364-97B3-AE8F233D7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система заохочень і винагород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B8690049-E855-473F-BA5D-1C0E81086F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З погляду Р. </a:t>
            </a:r>
            <a:r>
              <a:rPr lang="uk-UA" sz="2400" dirty="0" err="1"/>
              <a:t>Мертона</a:t>
            </a:r>
            <a:r>
              <a:rPr lang="uk-UA" sz="2400" dirty="0"/>
              <a:t>, мета науки як соціального інституту - постійне зростання масиву посвідченого наукового знання.</a:t>
            </a:r>
          </a:p>
          <a:p>
            <a:pPr algn="just"/>
            <a:r>
              <a:rPr lang="uk-UA" sz="2400" dirty="0"/>
              <a:t>Для стимулювання діяльності кожного члена наукового співтовариства історично виробляється </a:t>
            </a:r>
            <a:r>
              <a:rPr lang="uk-UA" sz="2400" b="1" dirty="0">
                <a:solidFill>
                  <a:srgbClr val="FFFF00"/>
                </a:solidFill>
              </a:rPr>
              <a:t>система заохочень і винагород</a:t>
            </a:r>
            <a:r>
              <a:rPr lang="uk-UA" sz="2400" dirty="0"/>
              <a:t>. Вищою формою заохочення є визнання науковим співтовариством пріоритету внеску в науку. Цей внесок засвідчується науковим співтовариством в різних формах (стаття в журналі, доповідь на конференції і </a:t>
            </a:r>
            <a:r>
              <a:rPr lang="uk-UA" sz="2400" dirty="0" err="1"/>
              <a:t>т.д</a:t>
            </a:r>
            <a:r>
              <a:rPr lang="uk-UA" sz="2400" dirty="0"/>
              <a:t>.).</a:t>
            </a:r>
          </a:p>
        </p:txBody>
      </p:sp>
    </p:spTree>
    <p:extLst>
      <p:ext uri="{BB962C8B-B14F-4D97-AF65-F5344CB8AC3E}">
        <p14:creationId xmlns:p14="http://schemas.microsoft.com/office/powerpoint/2010/main" val="1616733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6765806-1CF6-4069-AA2A-80CF7D9F1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2. імперативи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A4070160-F9FB-466E-8BCD-8E8435EECE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uk-UA" sz="2400" dirty="0"/>
              <a:t>Р. </a:t>
            </a:r>
            <a:r>
              <a:rPr lang="uk-UA" sz="2400" dirty="0" err="1"/>
              <a:t>Мертон</a:t>
            </a:r>
            <a:r>
              <a:rPr lang="uk-UA" sz="2400" dirty="0"/>
              <a:t> сформулював також чотири імперативи, які регулюють діяльність наукового співтовариства: </a:t>
            </a:r>
          </a:p>
          <a:p>
            <a:pPr algn="just"/>
            <a:r>
              <a:rPr lang="uk-UA" sz="2400" dirty="0"/>
              <a:t>універсалізм, </a:t>
            </a:r>
          </a:p>
          <a:p>
            <a:pPr algn="just"/>
            <a:r>
              <a:rPr lang="uk-UA" sz="2400" dirty="0"/>
              <a:t>колективізм, </a:t>
            </a:r>
          </a:p>
          <a:p>
            <a:pPr algn="just"/>
            <a:r>
              <a:rPr lang="uk-UA" sz="2400" dirty="0"/>
              <a:t>організований скептицизм </a:t>
            </a:r>
          </a:p>
          <a:p>
            <a:pPr algn="just"/>
            <a:r>
              <a:rPr lang="uk-UA" sz="2400" dirty="0"/>
              <a:t>безкорисливість.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73205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1B5FF0-40A7-4653-8917-C481BB6E6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імперативи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C51BC0D0-0384-4E24-9E35-63277FB4D2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b="1" dirty="0">
                <a:solidFill>
                  <a:srgbClr val="FFFF00"/>
                </a:solidFill>
              </a:rPr>
              <a:t>Універсалізм</a:t>
            </a:r>
            <a:r>
              <a:rPr lang="uk-UA" sz="2000" dirty="0"/>
              <a:t>. Наукові висловлювання повинні бути універсальні, тобто справедливі скрізь, де є аналогічні умови, а істинність твердження не залежить від того, ким вона висловлена.</a:t>
            </a:r>
          </a:p>
          <a:p>
            <a:pPr algn="just"/>
            <a:r>
              <a:rPr lang="uk-UA" sz="2000" b="1" dirty="0">
                <a:solidFill>
                  <a:srgbClr val="FFFF00"/>
                </a:solidFill>
              </a:rPr>
              <a:t>Колективізм</a:t>
            </a:r>
            <a:r>
              <a:rPr lang="uk-UA" sz="2000" dirty="0"/>
              <a:t> наказує вченому передавати результати своїх досліджень в користування спільноті, наукові результати є продуктом співпраці, утворюють загальне надбання.</a:t>
            </a:r>
          </a:p>
          <a:p>
            <a:pPr algn="just"/>
            <a:r>
              <a:rPr lang="uk-UA" sz="2000" b="1" dirty="0">
                <a:solidFill>
                  <a:srgbClr val="FFFF00"/>
                </a:solidFill>
              </a:rPr>
              <a:t>Організований скептицизм </a:t>
            </a:r>
            <a:r>
              <a:rPr lang="uk-UA" sz="2000" dirty="0"/>
              <a:t>передбачає критичне ставлення до результатів наукових досліджень. Вчений повинен бути готовий до критичного сприйняття результатів свого дослідження.</a:t>
            </a:r>
          </a:p>
          <a:p>
            <a:pPr algn="just"/>
            <a:r>
              <a:rPr lang="uk-UA" sz="2000" b="1" dirty="0">
                <a:solidFill>
                  <a:srgbClr val="FFFF00"/>
                </a:solidFill>
              </a:rPr>
              <a:t>Безкорисливість</a:t>
            </a:r>
            <a:r>
              <a:rPr lang="uk-UA" sz="2000" dirty="0"/>
              <a:t> вимагає від вченого будувати свою діяльність так, як ніби крім осягнення істини у нього немає ніяких інтересів.</a:t>
            </a:r>
          </a:p>
        </p:txBody>
      </p:sp>
    </p:spTree>
    <p:extLst>
      <p:ext uri="{BB962C8B-B14F-4D97-AF65-F5344CB8AC3E}">
        <p14:creationId xmlns:p14="http://schemas.microsoft.com/office/powerpoint/2010/main" val="23589147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F4CBDB9-DF25-4AC9-BE6C-4B24AAB4F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Норми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2F47CA35-E175-4C31-88D7-C3B2C62E0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/>
              <a:t>Положення Р. </a:t>
            </a:r>
            <a:r>
              <a:rPr lang="uk-UA" dirty="0" err="1"/>
              <a:t>Мертона</a:t>
            </a:r>
            <a:r>
              <a:rPr lang="uk-UA" dirty="0"/>
              <a:t> про </a:t>
            </a:r>
            <a:r>
              <a:rPr lang="uk-UA" dirty="0" err="1"/>
              <a:t>етос</a:t>
            </a:r>
            <a:r>
              <a:rPr lang="uk-UA" dirty="0"/>
              <a:t> науки справедливо критикували за дещо абстрактний, неісторичний підхід. Вони фактично спиралися на абстрактну модель чистої науки. Англійський соціолог М. </a:t>
            </a:r>
            <a:r>
              <a:rPr lang="uk-UA" dirty="0" err="1"/>
              <a:t>Малкей</a:t>
            </a:r>
            <a:r>
              <a:rPr lang="uk-UA" dirty="0"/>
              <a:t> у книзі «Наука і соціологія знання» відзначає, шо </a:t>
            </a:r>
            <a:r>
              <a:rPr lang="uk-UA" dirty="0" err="1"/>
              <a:t>Мертон</a:t>
            </a:r>
            <a:r>
              <a:rPr lang="uk-UA" dirty="0"/>
              <a:t> пропонує ідеалізовані норми належного.</a:t>
            </a:r>
          </a:p>
          <a:p>
            <a:pPr algn="just"/>
            <a:r>
              <a:rPr lang="uk-UA" dirty="0"/>
              <a:t>Соціологічні дослідження показали, що реальна діяльність не завжди відповідає цим нормам. Змагальність у науці часом виключає відкритість, учених цікавить не тільки істина, але і визнання пріоритету. Ян </a:t>
            </a:r>
            <a:r>
              <a:rPr lang="uk-UA" dirty="0" err="1"/>
              <a:t>Митроф</a:t>
            </a:r>
            <a:r>
              <a:rPr lang="uk-UA" dirty="0"/>
              <a:t> досліджував 42 наукові установи, що займалися місячним проектом «Аполлон» (1974р.), і показав, що головним стимулом активності була зацікавленість у загальному визнанні. </a:t>
            </a:r>
            <a:r>
              <a:rPr lang="uk-UA" dirty="0" err="1"/>
              <a:t>Митроф</a:t>
            </a:r>
            <a:r>
              <a:rPr lang="uk-UA" dirty="0"/>
              <a:t> доводить, що існує не один, а принаймні </a:t>
            </a:r>
            <a:r>
              <a:rPr lang="uk-UA" i="1" dirty="0">
                <a:solidFill>
                  <a:srgbClr val="FFFF00"/>
                </a:solidFill>
              </a:rPr>
              <a:t>два ряди протилежних норм</a:t>
            </a:r>
            <a:r>
              <a:rPr lang="uk-UA" dirty="0"/>
              <a:t>. Так, нормі емоційної нейтральності протистоїть норма емоційної переваги. Необхідна сильна, навіть нерозумна відданість ідеям для того, щоб домогтися перемоги. Норма універсалізму врівноважується нормою партикуляризму. Відкритість — таємністю, що дозволяє уникнути передчасного розголосу й упевнитися в надійності даних і т. д.</a:t>
            </a:r>
          </a:p>
        </p:txBody>
      </p:sp>
    </p:spTree>
    <p:extLst>
      <p:ext uri="{BB962C8B-B14F-4D97-AF65-F5344CB8AC3E}">
        <p14:creationId xmlns:p14="http://schemas.microsoft.com/office/powerpoint/2010/main" val="9656534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79C1D9F-B07D-4CFA-A939-ABD25EDE8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амбівалентність вченого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12250A6E-29DB-4720-9D0B-1E33F30F25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/>
              <a:t>До речі, сам Р. </a:t>
            </a:r>
            <a:r>
              <a:rPr lang="uk-UA" sz="2000" dirty="0" err="1"/>
              <a:t>Мертон</a:t>
            </a:r>
            <a:r>
              <a:rPr lang="uk-UA" sz="2000" dirty="0"/>
              <a:t> зовсім не виключав інших принципів. Він говорив про амбівалентність вченого, тобто про суперечливість, подвійність, маючи на увазі протиріччя в системі норм, необхідність обліку різних норм. </a:t>
            </a:r>
            <a:r>
              <a:rPr lang="uk-UA" sz="2000" dirty="0" err="1"/>
              <a:t>Мертон</a:t>
            </a:r>
            <a:r>
              <a:rPr lang="uk-UA" sz="2000" dirty="0"/>
              <a:t> описує пари норм: наприклад, дослідник прагне пізнати нове, але він не повинний піддаватися моді. Для нього значима оцінка і визнання, але він змушений відстоювати свої ідеї всупереч загальним думкам. Для нього необхідна ерудиція, він повинний знати попередників, але вона не повинна заважати творчому підходу</a:t>
            </a:r>
          </a:p>
        </p:txBody>
      </p:sp>
    </p:spTree>
    <p:extLst>
      <p:ext uri="{BB962C8B-B14F-4D97-AF65-F5344CB8AC3E}">
        <p14:creationId xmlns:p14="http://schemas.microsoft.com/office/powerpoint/2010/main" val="5464527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BF0CD2B-2686-4B3B-BE2E-0EDD260AF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моральний зміст наукової діяльності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0FC39C36-44DF-4CD6-A96C-B5D13B3DF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/>
              <a:t>Наукове знання універсальне, воно не належить жодній нації, але всяке наукове відкриття робить честь нації, що йому сприяла. Найперший обов'язок ученого — виховувати нове покоління, але він не повинний допускати, щоб навчання забирало всю його енергію. Для молодого вченого немає більшого щастя, ніж учитися у видатного майстра, але він повинний прагнути стати самим собою та ін. </a:t>
            </a:r>
          </a:p>
          <a:p>
            <a:pPr algn="just"/>
            <a:r>
              <a:rPr lang="uk-UA" sz="2000" dirty="0"/>
              <a:t>Величезна заслуга Р. </a:t>
            </a:r>
            <a:r>
              <a:rPr lang="uk-UA" sz="2000" dirty="0" err="1"/>
              <a:t>Мертона</a:t>
            </a:r>
            <a:r>
              <a:rPr lang="uk-UA" sz="2000" dirty="0"/>
              <a:t> полягає в тому, що він продовжуючи кращі традиції методології науки, звернув увагу на моральний зміст наукової діяльності, на органічну єдність особливостей творчої діяльності і моральності. Науково-дослідна діяльність за своєю природою, унаслідок прагнення до істини, вимагає об'єктивності, чесності, самокритичності, сумлінності, відповідального відношення до справи. Одночасно всі ці характеристики є моральними нормами.</a:t>
            </a:r>
          </a:p>
        </p:txBody>
      </p:sp>
    </p:spTree>
    <p:extLst>
      <p:ext uri="{BB962C8B-B14F-4D97-AF65-F5344CB8AC3E}">
        <p14:creationId xmlns:p14="http://schemas.microsoft.com/office/powerpoint/2010/main" val="5940210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98D3058-8F01-4537-BC7B-8CEE31E47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Моральна чистота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C39007A3-E6D3-4C29-98FA-0EC01163F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uk-UA" sz="2000" dirty="0"/>
              <a:t>Моральна чистота, скромність відповідають характеру наукової діяльності, якщо вона пов'язана з об'єктивним науковим аналізом процесів. Учені, що строго дотримуються логіки у висновках, фактах, є переважно чесними і сумлінними. І, навпаки, якщо результати спотворюються, пристосовуються до ситуації, це характерно для псевдовчених, для аморальних особистостей. Моральна чистота, говорив А. Ейнштейн, є запорукою адекватного відображення буття.</a:t>
            </a:r>
          </a:p>
          <a:p>
            <a:pPr algn="just"/>
            <a:r>
              <a:rPr lang="uk-UA" sz="2000" dirty="0"/>
              <a:t>Внутрішня логіка науки, соціальні механізми її функціонування такі, що вони вимагають об'єктивності, народжують почуття відповідальності і, отже, вимагають моральних імперативів.</a:t>
            </a:r>
          </a:p>
          <a:p>
            <a:pPr algn="just"/>
            <a:r>
              <a:rPr lang="uk-UA" sz="2000" dirty="0"/>
              <a:t>У сучасну епоху у взаємодії суспільства і науки усе більш значимим стає служіння науки гуманним цілям. У цьому змісті сама наука, як писав В.І. Вернадський, повинна трактуватися як система суспільного інтелекту і морального </a:t>
            </a:r>
            <a:r>
              <a:rPr lang="uk-UA" sz="2000" dirty="0" err="1"/>
              <a:t>імператива</a:t>
            </a:r>
            <a:r>
              <a:rPr lang="uk-UA" sz="2000" dirty="0"/>
              <a:t>, спрямованого на збереження біосфери землі.</a:t>
            </a:r>
          </a:p>
        </p:txBody>
      </p:sp>
    </p:spTree>
    <p:extLst>
      <p:ext uri="{BB962C8B-B14F-4D97-AF65-F5344CB8AC3E}">
        <p14:creationId xmlns:p14="http://schemas.microsoft.com/office/powerpoint/2010/main" val="25870797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39244D-B1C2-4B49-8334-08F6E2744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інформаційна та комунікативна інфраструктура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0C0435E6-3994-4BE2-BDAC-FB5A76EA9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Для того щоб наукове співтовариство як спільнота вчених-професіоналів могло ефективно діяти, в ньому повинна бути розвинена ефективна </a:t>
            </a:r>
            <a:r>
              <a:rPr lang="uk-UA" sz="2400" b="1" dirty="0">
                <a:solidFill>
                  <a:srgbClr val="FFFF00"/>
                </a:solidFill>
              </a:rPr>
              <a:t>інформаційна та комунікативна інфраструктура</a:t>
            </a:r>
            <a:r>
              <a:rPr lang="uk-UA" sz="2400" dirty="0"/>
              <a:t>, завдяки якій забезпечується координація роботи над множенням одного і того ж корпусу наукового знання.</a:t>
            </a:r>
          </a:p>
        </p:txBody>
      </p:sp>
    </p:spTree>
    <p:extLst>
      <p:ext uri="{BB962C8B-B14F-4D97-AF65-F5344CB8AC3E}">
        <p14:creationId xmlns:p14="http://schemas.microsoft.com/office/powerpoint/2010/main" val="271376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9D89AA1-6C27-4726-BA46-9A81F6DFC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наукова дисципліна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CFF2AD9F-3D66-4437-8D37-05959FBA1C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/>
              <a:t>Основною формою організації наукового співтовариства в класичній науці є </a:t>
            </a:r>
            <a:r>
              <a:rPr lang="uk-UA" sz="2000" b="1" dirty="0">
                <a:solidFill>
                  <a:srgbClr val="FFFF00"/>
                </a:solidFill>
              </a:rPr>
              <a:t>наукова дисципліна </a:t>
            </a:r>
            <a:r>
              <a:rPr lang="uk-UA" sz="2000" dirty="0"/>
              <a:t>як базова форма організації професійної науки, яка об'єднує на предметно-змістовному підставі області наукового знання як спільнота, зайняте його виробництвом, обробкою і трансляцією, так і механізми розвитку і відтворення відповідної галузі науки як професії.</a:t>
            </a:r>
          </a:p>
        </p:txBody>
      </p:sp>
    </p:spTree>
    <p:extLst>
      <p:ext uri="{BB962C8B-B14F-4D97-AF65-F5344CB8AC3E}">
        <p14:creationId xmlns:p14="http://schemas.microsoft.com/office/powerpoint/2010/main" val="1652483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1E9C735-542B-4986-BE9A-BA43263D4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1. </a:t>
            </a:r>
            <a:r>
              <a:rPr lang="uk-UA" dirty="0" err="1"/>
              <a:t>Інституціалізація</a:t>
            </a:r>
            <a:r>
              <a:rPr lang="uk-UA" dirty="0"/>
              <a:t> науки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30A515D2-87F9-42B9-A1E9-5604B45CA2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b="1" dirty="0">
                <a:solidFill>
                  <a:srgbClr val="FFFF00"/>
                </a:solidFill>
              </a:rPr>
              <a:t>Соціальні інститути </a:t>
            </a:r>
            <a:r>
              <a:rPr lang="uk-UA" sz="2000" dirty="0"/>
              <a:t>- це історично сформовані стійкі форми організації спільної діяльності і відносин людей, що виконують суспільно значимі функції. </a:t>
            </a:r>
          </a:p>
          <a:p>
            <a:pPr algn="just"/>
            <a:r>
              <a:rPr lang="uk-UA" sz="2000" dirty="0"/>
              <a:t>Вперше вжив термін «інститут» в соціальних науках італійський філософ і історик Д. Віко (1668- 1744). </a:t>
            </a:r>
          </a:p>
          <a:p>
            <a:pPr algn="just"/>
            <a:r>
              <a:rPr lang="uk-UA" sz="2000" dirty="0"/>
              <a:t>Початок інституційний підхід веде від основоположників соціології О. </a:t>
            </a:r>
            <a:r>
              <a:rPr lang="uk-UA" sz="2000" dirty="0" err="1"/>
              <a:t>Конта</a:t>
            </a:r>
            <a:r>
              <a:rPr lang="uk-UA" sz="2000" dirty="0"/>
              <a:t> і Г. Спенсера.</a:t>
            </a:r>
          </a:p>
          <a:p>
            <a:pPr algn="just"/>
            <a:r>
              <a:rPr lang="uk-UA" sz="2000" dirty="0"/>
              <a:t>Так, О. </a:t>
            </a:r>
            <a:r>
              <a:rPr lang="uk-UA" sz="2000" dirty="0" err="1"/>
              <a:t>Конт</a:t>
            </a:r>
            <a:r>
              <a:rPr lang="uk-UA" sz="2000" dirty="0"/>
              <a:t> як найважливіших органів суспільства як соціального організму називає сім’ю, кооперацію, церква, право, держава.</a:t>
            </a:r>
          </a:p>
        </p:txBody>
      </p:sp>
    </p:spTree>
    <p:extLst>
      <p:ext uri="{BB962C8B-B14F-4D97-AF65-F5344CB8AC3E}">
        <p14:creationId xmlns:p14="http://schemas.microsoft.com/office/powerpoint/2010/main" val="13707114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82452F2-23FA-465F-B213-9C3324995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/>
              <a:t>організаційна структура наукової дисципліни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B431DC52-1066-4456-A09C-B1386C0096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Висока ефективність дисциплінарної організації безпосередньо пов'язана з постійною інтенсивною роботою з підтримки і розвитку </a:t>
            </a:r>
            <a:r>
              <a:rPr lang="uk-UA" sz="2400" b="1" dirty="0">
                <a:solidFill>
                  <a:srgbClr val="FFFF00"/>
                </a:solidFill>
              </a:rPr>
              <a:t>організаційної структури наукової дисципліни </a:t>
            </a:r>
            <a:r>
              <a:rPr lang="uk-UA" sz="2400" dirty="0"/>
              <a:t>у всіх її аспектах (організація знання, підтримку і відтворення відносин в співтоваристві, підготовка наукової зміни, взаємини з іншими інститутами та ін.).</a:t>
            </a:r>
          </a:p>
        </p:txBody>
      </p:sp>
    </p:spTree>
    <p:extLst>
      <p:ext uri="{BB962C8B-B14F-4D97-AF65-F5344CB8AC3E}">
        <p14:creationId xmlns:p14="http://schemas.microsoft.com/office/powerpoint/2010/main" val="5870505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B0FA28E-D570-4047-B021-41A5F4119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3. </a:t>
            </a:r>
            <a:r>
              <a:rPr lang="ru-RU" dirty="0" err="1"/>
              <a:t>Історичний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інституційних</a:t>
            </a:r>
            <a:r>
              <a:rPr lang="ru-RU" dirty="0"/>
              <a:t> форм </a:t>
            </a:r>
            <a:r>
              <a:rPr lang="ru-RU" dirty="0" err="1"/>
              <a:t>наукової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CF25E15F-6F1B-46B5-AF74-2593A99C1A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b="1" dirty="0">
                <a:solidFill>
                  <a:srgbClr val="FFFF00"/>
                </a:solidFill>
              </a:rPr>
              <a:t>Історичний розвиток інституційних форм наукової діяльності</a:t>
            </a:r>
            <a:r>
              <a:rPr lang="uk-UA" sz="2400" dirty="0"/>
              <a:t>. Перетворення науки в один із соціальних інститутів суспільства відбувається в історичному процесі її </a:t>
            </a:r>
            <a:r>
              <a:rPr lang="uk-UA" sz="2400" dirty="0" err="1"/>
              <a:t>інституціоналізації</a:t>
            </a:r>
            <a:r>
              <a:rPr lang="uk-UA" sz="2400" dirty="0"/>
              <a:t> - тривалому процесі упорядкування, стандартизації та формалізації відносин з приводу виробництва наукового знання.</a:t>
            </a:r>
          </a:p>
        </p:txBody>
      </p:sp>
    </p:spTree>
    <p:extLst>
      <p:ext uri="{BB962C8B-B14F-4D97-AF65-F5344CB8AC3E}">
        <p14:creationId xmlns:p14="http://schemas.microsoft.com/office/powerpoint/2010/main" val="33797428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FF9A933-ACE8-4BCE-973C-FF49387A8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наукова комунікація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5EC7090E-D709-46CE-80EB-EE967091F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Становлення дисциплінарної структури науки призвело до того, що завдання, які раніше здійснював окремий мислитель, тепер вирішуються зусиллями колективного суб'єкта пізнання - наукового співтовариства, об'єднаного допомогою певних типів організації, що відбивають специфіку наукової професії. В рамках такого типу організацій здійснюється наукова комунікація - професійне спілкування, тобто науковий обмін інформацією та експертиза отриманих результатів.</a:t>
            </a:r>
          </a:p>
        </p:txBody>
      </p:sp>
    </p:spTree>
    <p:extLst>
      <p:ext uri="{BB962C8B-B14F-4D97-AF65-F5344CB8AC3E}">
        <p14:creationId xmlns:p14="http://schemas.microsoft.com/office/powerpoint/2010/main" val="24875849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2A73FE4-3BD0-46AE-8D57-2D828F67E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З історії наукової комунікації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A5426D22-2B56-4F78-9DC9-6DAF170EB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2142067"/>
            <a:ext cx="10606595" cy="4214345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У науці до </a:t>
            </a:r>
            <a:r>
              <a:rPr lang="de-DE" dirty="0"/>
              <a:t>XVII </a:t>
            </a:r>
            <a:r>
              <a:rPr lang="uk-UA" dirty="0"/>
              <a:t>ст. головною формою закріплення і трансляції знань була книга (манускрипт, фоліант), в якій вчений викладав кінцеві результати своїх досліджень, співвідносячи ці результати з існуючою картиною світу. Для обговорення проміжних результатів існувала листування між вченими. Листи вчених один одному нерідко носили форму наукових повідомлень, викладають результати окремих досліджень, їх обговорення, аргументацію і контраргументацію. Систематична листування велося на латині - мові спілкування, доступному вченим різних країн Європи.</a:t>
            </a:r>
          </a:p>
          <a:p>
            <a:pPr algn="just"/>
            <a:r>
              <a:rPr lang="uk-UA" dirty="0"/>
              <a:t>Так, людиною-академією Європи </a:t>
            </a:r>
            <a:r>
              <a:rPr lang="de-DE" dirty="0"/>
              <a:t>XVII </a:t>
            </a:r>
            <a:r>
              <a:rPr lang="uk-UA" dirty="0"/>
              <a:t>ст., Який координував і погоджував діяльність учених за допомогою листування, був французький чернець Марен </a:t>
            </a:r>
            <a:r>
              <a:rPr lang="uk-UA" dirty="0" err="1"/>
              <a:t>Мерсенн</a:t>
            </a:r>
            <a:r>
              <a:rPr lang="uk-UA" dirty="0"/>
              <a:t> (1588- 1648), серед кореспондентів якого були Р. Декарт, Г. Галілей, Б. Паскаль і ін. Його наукова кореспонденція, видана у Франції, займає 17 томів. М. </a:t>
            </a:r>
            <a:r>
              <a:rPr lang="uk-UA" dirty="0" err="1"/>
              <a:t>Мерсенн</a:t>
            </a:r>
            <a:r>
              <a:rPr lang="uk-UA" dirty="0"/>
              <a:t> організував переписку Р. Декарта, І. </a:t>
            </a:r>
            <a:r>
              <a:rPr lang="uk-UA" dirty="0" err="1"/>
              <a:t>Бекмана</a:t>
            </a:r>
            <a:r>
              <a:rPr lang="uk-UA" dirty="0"/>
              <a:t> і Г. Галілея з приводу задачі про вільне падіння тіл, в листуванні з кращими вченими Європи обговорював проблеми природи звуку, вимірювання його швидкості, лінії найшвидшого спуску та ін. За словами відомого англійського дослідника Д. </a:t>
            </a:r>
            <a:r>
              <a:rPr lang="uk-UA" dirty="0" err="1"/>
              <a:t>Бернала</a:t>
            </a:r>
            <a:r>
              <a:rPr lang="uk-UA" dirty="0"/>
              <a:t>, М. </a:t>
            </a:r>
            <a:r>
              <a:rPr lang="uk-UA" dirty="0" err="1"/>
              <a:t>Мерсенн</a:t>
            </a:r>
            <a:r>
              <a:rPr lang="uk-UA" dirty="0"/>
              <a:t> був "головним поштамтом для всіх учених Європи, починаючи з Галілея і кінчаючи Гоббсом". Повідомити що-небудь нове йому - означало повідомити всьому світу.</a:t>
            </a:r>
          </a:p>
        </p:txBody>
      </p:sp>
    </p:spTree>
    <p:extLst>
      <p:ext uri="{BB962C8B-B14F-4D97-AF65-F5344CB8AC3E}">
        <p14:creationId xmlns:p14="http://schemas.microsoft.com/office/powerpoint/2010/main" val="11903177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98CCFB0-58E5-4B15-8B74-EB07BDF7B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Наукова стаття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A7F9CFDB-EDA8-40A5-9F1A-CBFF7E3078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У </a:t>
            </a:r>
            <a:r>
              <a:rPr lang="de-DE" sz="2400" dirty="0"/>
              <a:t>XVII </a:t>
            </a:r>
            <a:r>
              <a:rPr lang="uk-UA" sz="2400" dirty="0"/>
              <a:t>ст. починають формуватися організаційно оформлені об'єднання вчених. Йдеться насамперед про </a:t>
            </a:r>
            <a:r>
              <a:rPr lang="uk-UA" sz="2400" dirty="0" smtClean="0"/>
              <a:t>Національного </a:t>
            </a:r>
            <a:r>
              <a:rPr lang="uk-UA" sz="2400" dirty="0"/>
              <a:t>дисциплінарно орієнтованих об'єднаннях дослідників. Цими об'єднаннями формуються і спільні кошти наукової інформації - наукові журнали, завдяки яким основну роль у науковій комунікації починає грати стаття.</a:t>
            </a:r>
          </a:p>
        </p:txBody>
      </p:sp>
    </p:spTree>
    <p:extLst>
      <p:ext uri="{BB962C8B-B14F-4D97-AF65-F5344CB8AC3E}">
        <p14:creationId xmlns:p14="http://schemas.microsoft.com/office/powerpoint/2010/main" val="16564969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797329D-335E-46F9-B5CA-11ACCCCAE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/>
              <a:t>Наукова стаття характеризується: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7274C1C6-FA43-4357-95D6-6A27180EF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000" dirty="0"/>
              <a:t>вона істотно менше книги за обсягом і викладає погляди на приватну проблему замість цілісної загальної картини світу, як це робить книга;</a:t>
            </a:r>
          </a:p>
          <a:p>
            <a:pPr algn="just"/>
            <a:r>
              <a:rPr lang="uk-UA" sz="2000" dirty="0"/>
              <a:t>вимагає значно меншого часу на публікацію і прискорює обмін науковою інформацією;</a:t>
            </a:r>
          </a:p>
          <a:p>
            <a:pPr algn="just"/>
            <a:r>
              <a:rPr lang="uk-UA" sz="2000" dirty="0"/>
              <a:t>будучи адресованої анонімному читачеві, вимагає більш ясною і чіткої аргументації, ніж лист;</a:t>
            </a:r>
          </a:p>
          <a:p>
            <a:pPr algn="just"/>
            <a:r>
              <a:rPr lang="uk-UA" sz="2000" dirty="0"/>
              <a:t>є найважливішим засобом трансляції наукового знання.</a:t>
            </a:r>
          </a:p>
          <a:p>
            <a:pPr algn="just"/>
            <a:r>
              <a:rPr lang="uk-UA" sz="2000" dirty="0"/>
              <a:t>наукові журнали ставали своєрідними центрами кристалізації нових типів наукових співтовариств, що виникають поряд з традиційними об'єднаннями вчених.</a:t>
            </a:r>
          </a:p>
        </p:txBody>
      </p:sp>
    </p:spTree>
    <p:extLst>
      <p:ext uri="{BB962C8B-B14F-4D97-AF65-F5344CB8AC3E}">
        <p14:creationId xmlns:p14="http://schemas.microsoft.com/office/powerpoint/2010/main" val="6798833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C3CC596-0FE4-4C58-A6C6-371623729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Колективні дослідження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3A5CAB95-264E-453D-BEBD-88804C66D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1802167"/>
            <a:ext cx="10722005" cy="4758431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/>
              <a:t>З другої половини </a:t>
            </a:r>
            <a:r>
              <a:rPr lang="de-DE" dirty="0"/>
              <a:t>XVII </a:t>
            </a:r>
            <a:r>
              <a:rPr lang="uk-UA" dirty="0"/>
              <a:t>ст. утворюються національні академії наук, </a:t>
            </a:r>
            <a:r>
              <a:rPr lang="uk-UA" dirty="0" err="1"/>
              <a:t>предтечею</a:t>
            </a:r>
            <a:r>
              <a:rPr lang="uk-UA" dirty="0"/>
              <a:t> яких стала Флорентійська академія дослідів (1657-1667), що проголошувала принципи колективних досліджень (опис проведених в ній експериментів було знеособлено). У 1662 р засноване Лондонське Королівське товариство (фактично - національна академія наук), в 1666 р - Паризька академія наук, в 1700 р - Берлінська, в 1724 р - Петербурзька, в 1739 р - Стокгольмська.</a:t>
            </a:r>
          </a:p>
          <a:p>
            <a:pPr algn="just"/>
            <a:r>
              <a:rPr lang="uk-UA" dirty="0"/>
              <a:t>У зв'язку зі збільшенням обсягу наукової і технічної інформації в кінці </a:t>
            </a:r>
            <a:r>
              <a:rPr lang="de-DE" dirty="0"/>
              <a:t>XVIII - </a:t>
            </a:r>
            <a:r>
              <a:rPr lang="uk-UA" dirty="0"/>
              <a:t>першій половині </a:t>
            </a:r>
            <a:r>
              <a:rPr lang="de-DE" dirty="0"/>
              <a:t>XIX </a:t>
            </a:r>
            <a:r>
              <a:rPr lang="uk-UA" dirty="0"/>
              <a:t>ст. поряд з академіями починають складатися нові асоціації вчених: Французька консерваторія (сховище) технічних мистецтв і </a:t>
            </a:r>
            <a:r>
              <a:rPr lang="uk-UA" dirty="0" err="1"/>
              <a:t>ремесел</a:t>
            </a:r>
            <a:r>
              <a:rPr lang="uk-UA" dirty="0"/>
              <a:t> (1795), Збори німецьких природознавців (1822), Британська асоціація сприяння прогресу (1831) та ін. Формуються дисциплінарні наукові співтовариства - фізичні, хімічні, біологічні та </a:t>
            </a:r>
            <a:r>
              <a:rPr lang="uk-UA" dirty="0" err="1"/>
              <a:t>т.п</a:t>
            </a:r>
            <a:r>
              <a:rPr lang="uk-UA" dirty="0"/>
              <a:t>.</a:t>
            </a:r>
          </a:p>
          <a:p>
            <a:pPr algn="just"/>
            <a:r>
              <a:rPr lang="uk-UA" dirty="0"/>
              <a:t>У цей же період все більш широке поширення набуває цілеспрямована підготовка наукових кадрів, у тому числі через університети, перші з яких виникли ще в </a:t>
            </a:r>
            <a:r>
              <a:rPr lang="de-DE" dirty="0"/>
              <a:t>XII-XIII </a:t>
            </a:r>
            <a:r>
              <a:rPr lang="uk-UA" dirty="0"/>
              <a:t>ст. (Паризький - 1160 р Оксфордський - 1167 р Кембриджський - 1209 і </a:t>
            </a:r>
            <a:r>
              <a:rPr lang="uk-UA" dirty="0" err="1"/>
              <a:t>т.д</a:t>
            </a:r>
            <a:r>
              <a:rPr lang="uk-UA" dirty="0"/>
              <a:t>.) на базі духовних шкіл і створювалися як центри з підготовки духовенства. Однак наприкінці </a:t>
            </a:r>
            <a:r>
              <a:rPr lang="de-DE" dirty="0"/>
              <a:t>XVIII - </a:t>
            </a:r>
            <a:r>
              <a:rPr lang="uk-UA" dirty="0"/>
              <a:t>початку </a:t>
            </a:r>
            <a:r>
              <a:rPr lang="de-DE" dirty="0"/>
              <a:t>XIX </a:t>
            </a:r>
            <a:r>
              <a:rPr lang="uk-UA" dirty="0"/>
              <a:t>ст. більшість існуючих і виникаючих університетів включають в число викладаються курсів природничо-наукові та технічні дисципліни. Формуються і нові центри підготовки фахівців у галузі технічних наук, такі як Політехнічна школа в Парижі (1795), в якій викладали Ж. Лагранж, П. Лаплас, Л. Карно та ін.</a:t>
            </a:r>
          </a:p>
        </p:txBody>
      </p:sp>
    </p:spTree>
    <p:extLst>
      <p:ext uri="{BB962C8B-B14F-4D97-AF65-F5344CB8AC3E}">
        <p14:creationId xmlns:p14="http://schemas.microsoft.com/office/powerpoint/2010/main" val="2462760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9A01390-503C-424A-91C1-F8D5F5B10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Професія науковця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91894C27-CA62-4857-A15A-847A1A46B6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Спеціальна підготовка наукових кадрів (відтворення суб'єкта науки) оформляла особливу професію науковця. Заняття наукою поступово стверджувалося у своїх правах як міцно встановлена професія, яка вимагає специфічного утворення, що має свою структуру і організацію.</a:t>
            </a:r>
          </a:p>
          <a:p>
            <a:pPr algn="just"/>
            <a:r>
              <a:rPr lang="uk-UA" sz="2400" dirty="0"/>
              <a:t>У </a:t>
            </a:r>
            <a:r>
              <a:rPr lang="de-DE" sz="2400" dirty="0"/>
              <a:t>XX </a:t>
            </a:r>
            <a:r>
              <a:rPr lang="uk-UA" sz="2400" dirty="0"/>
              <a:t>ст. можна говорити про стадії </a:t>
            </a:r>
            <a:r>
              <a:rPr lang="uk-UA" sz="2400" dirty="0" err="1"/>
              <a:t>інституціоналізації</a:t>
            </a:r>
            <a:r>
              <a:rPr lang="uk-UA" sz="2400" dirty="0"/>
              <a:t> науки як академічної системи.</a:t>
            </a:r>
          </a:p>
        </p:txBody>
      </p:sp>
    </p:spTree>
    <p:extLst>
      <p:ext uri="{BB962C8B-B14F-4D97-AF65-F5344CB8AC3E}">
        <p14:creationId xmlns:p14="http://schemas.microsoft.com/office/powerpoint/2010/main" val="20811101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1486D1D-2E93-4C9C-A3EB-5FE31D9B43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неоформлені наукові співтовариства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3F073F7A-FBEA-4D41-9974-7266B671CA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dirty="0"/>
              <a:t>У науці функціонують також організаційно неоформлені наукові співтовариства, найбільш поширеними формами яких є</a:t>
            </a:r>
          </a:p>
          <a:p>
            <a:pPr algn="just"/>
            <a:r>
              <a:rPr lang="uk-UA" sz="2400" dirty="0"/>
              <a:t>«невидимий коледж»</a:t>
            </a:r>
          </a:p>
          <a:p>
            <a:pPr algn="just"/>
            <a:r>
              <a:rPr lang="uk-UA" sz="2400" dirty="0"/>
              <a:t>«наукова школа».</a:t>
            </a:r>
          </a:p>
        </p:txBody>
      </p:sp>
    </p:spTree>
    <p:extLst>
      <p:ext uri="{BB962C8B-B14F-4D97-AF65-F5344CB8AC3E}">
        <p14:creationId xmlns:p14="http://schemas.microsoft.com/office/powerpoint/2010/main" val="15153632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0358EC8-5E72-4F52-B75F-64B0A75DF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«невидимий коледж»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B2172A44-D34F-4076-A3FF-9096AC39B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Поняття «невидимий коледж» введено Д. </a:t>
            </a:r>
            <a:r>
              <a:rPr lang="uk-UA" sz="2400" dirty="0" err="1"/>
              <a:t>Берналом</a:t>
            </a:r>
            <a:r>
              <a:rPr lang="uk-UA" sz="2400" dirty="0"/>
              <a:t> (1901- 1971) і детально розроблено Д. </a:t>
            </a:r>
            <a:r>
              <a:rPr lang="uk-UA" sz="2400" dirty="0" err="1"/>
              <a:t>Прайсом</a:t>
            </a:r>
            <a:r>
              <a:rPr lang="uk-UA" sz="2400" dirty="0"/>
              <a:t> (1922-1983). Це форма існування дисциплінарного співтовариства, що об'єднує групу дослідників на основі комунікаційних </a:t>
            </a:r>
            <a:r>
              <a:rPr lang="uk-UA" sz="2400" dirty="0" err="1"/>
              <a:t>зв'язків</a:t>
            </a:r>
            <a:r>
              <a:rPr lang="uk-UA" sz="2400" dirty="0"/>
              <a:t>, мають досить стійку структуру, функції і об'єм. Як правило, такі об'єднання виникають на основі розвинених комунікаційних </a:t>
            </a:r>
            <a:r>
              <a:rPr lang="uk-UA" sz="2400" dirty="0" err="1"/>
              <a:t>зв'язків</a:t>
            </a:r>
            <a:r>
              <a:rPr lang="uk-UA" sz="2400" dirty="0"/>
              <a:t> вчених, що працюють над єдиною проблематикою.</a:t>
            </a:r>
          </a:p>
        </p:txBody>
      </p:sp>
    </p:spTree>
    <p:extLst>
      <p:ext uri="{BB962C8B-B14F-4D97-AF65-F5344CB8AC3E}">
        <p14:creationId xmlns:p14="http://schemas.microsoft.com/office/powerpoint/2010/main" val="2880778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F803EF9-A3EC-41E0-88E6-1FD77691A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Поняття «соціальний інститут» передбачає: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F2AA467B-0EDF-4166-AC9B-919D41EA9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  <a:p>
            <a:pPr algn="just"/>
            <a:r>
              <a:rPr lang="uk-UA" sz="2800" dirty="0"/>
              <a:t>наявність у суспільстві потреби і її задоволення за допомогою механізму відтворення соціальних практик і відносин;</a:t>
            </a:r>
          </a:p>
          <a:p>
            <a:pPr algn="just"/>
            <a:r>
              <a:rPr lang="uk-UA" sz="2800" dirty="0"/>
              <a:t>ці механізми виступають у вигляді </a:t>
            </a:r>
            <a:r>
              <a:rPr lang="uk-UA" sz="2800" dirty="0" err="1"/>
              <a:t>ціннісно</a:t>
            </a:r>
            <a:r>
              <a:rPr lang="uk-UA" sz="2800" dirty="0"/>
              <a:t>-нормативних комплексів, що регулюють суспільне життя в цілому або окрему її сферу.</a:t>
            </a:r>
          </a:p>
        </p:txBody>
      </p:sp>
    </p:spTree>
    <p:extLst>
      <p:ext uri="{BB962C8B-B14F-4D97-AF65-F5344CB8AC3E}">
        <p14:creationId xmlns:p14="http://schemas.microsoft.com/office/powerpoint/2010/main" val="23441342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28F494D-0706-4195-BBC7-07B5C8232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«Наукова школа»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D8012BD4-0EDA-45B9-BACA-CF0838B7E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b="1" dirty="0">
                <a:solidFill>
                  <a:srgbClr val="FFFF00"/>
                </a:solidFill>
              </a:rPr>
              <a:t>«</a:t>
            </a:r>
            <a:r>
              <a:rPr lang="uk-UA" sz="2000" b="1" dirty="0">
                <a:solidFill>
                  <a:srgbClr val="FFFF00"/>
                </a:solidFill>
              </a:rPr>
              <a:t>Наукова школа» </a:t>
            </a:r>
            <a:r>
              <a:rPr lang="uk-UA" sz="2000" dirty="0"/>
              <a:t>- це форма наукового співтовариства, що формується на основі прихильності ідеям, методам, теоріям авторитетного лідера в тій чи іншій науковій дисципліні.</a:t>
            </a:r>
          </a:p>
          <a:p>
            <a:pPr marL="0" indent="0" algn="just">
              <a:buNone/>
            </a:pPr>
            <a:r>
              <a:rPr lang="uk-UA" sz="2000" dirty="0"/>
              <a:t>Виділяється два шляхи формування «наукової школи»: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uk-UA" sz="2000" i="1" dirty="0">
                <a:solidFill>
                  <a:srgbClr val="FFC000"/>
                </a:solidFill>
              </a:rPr>
              <a:t>лідер «наукової школи» розробляє наукову теорію</a:t>
            </a:r>
            <a:r>
              <a:rPr lang="uk-UA" sz="2000" dirty="0"/>
              <a:t>, яка одержує визнання серед учнів; учасники "наукової школи" орієнтуються на подальший розвиток цієї теорії, на її застосування до інших областей, на її корегування і звільнення від помилок;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uk-UA" sz="2000" i="1" dirty="0">
                <a:solidFill>
                  <a:srgbClr val="FFC000"/>
                </a:solidFill>
              </a:rPr>
              <a:t>теоретична програма, що поєднує вчених</a:t>
            </a:r>
            <a:r>
              <a:rPr lang="uk-UA" sz="2000" dirty="0"/>
              <a:t>, формується в ході діяльності «наукової школи»; хоча принципова ідея висунута лідером «наукової школи», кожен учений приймає власне участь у формулюванні теоретичної позиції «наукової школи», яка збагачується і коригується завдяки спільним зусиллям учених.</a:t>
            </a:r>
          </a:p>
        </p:txBody>
      </p:sp>
    </p:spTree>
    <p:extLst>
      <p:ext uri="{BB962C8B-B14F-4D97-AF65-F5344CB8AC3E}">
        <p14:creationId xmlns:p14="http://schemas.microsoft.com/office/powerpoint/2010/main" val="22312631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CB0FE5E-42FA-4BD1-B283-BE0F54D4C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«Наукова школа» 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BB0EF94F-863A-46C2-AC58-0F5F27CE1F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«Наукові школи» виконують важливу науково-освітню функцію, оскільки глава «наукової школи» виступає не тільки як генератор нових ідей, а й вихователя молодих дослідників. При цьому «наукова школа» - це ще й тісне, часом тривалий взаємодію один з одним учнів, що засвоюють зразки не тільки мислення, а й поведінки. У зв'язку з цим в рамках наукової школи реалізується «естафета» знань і конкретних підходів до дослідницької діяльності.</a:t>
            </a:r>
          </a:p>
        </p:txBody>
      </p:sp>
    </p:spTree>
    <p:extLst>
      <p:ext uri="{BB962C8B-B14F-4D97-AF65-F5344CB8AC3E}">
        <p14:creationId xmlns:p14="http://schemas.microsoft.com/office/powerpoint/2010/main" val="38986308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697201-91D5-4F21-8695-F0BE16DE50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«Велика наука»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20F7B0D1-B2F5-4AE7-9F56-B110C9B7E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/>
              <a:t>У середині </a:t>
            </a:r>
            <a:r>
              <a:rPr lang="de-DE" dirty="0"/>
              <a:t>XX </a:t>
            </a:r>
            <a:r>
              <a:rPr lang="uk-UA" dirty="0"/>
              <a:t>ст. почався етап </a:t>
            </a:r>
            <a:r>
              <a:rPr lang="uk-UA" dirty="0" err="1"/>
              <a:t>інституціоналізації</a:t>
            </a:r>
            <a:r>
              <a:rPr lang="uk-UA" dirty="0"/>
              <a:t> науки, що отримав назву «великої науки». На думку ряду вчених, наступ цієї ери можна приурочити до створення </a:t>
            </a:r>
            <a:r>
              <a:rPr lang="uk-UA" dirty="0" err="1"/>
              <a:t>Манхеттенського</a:t>
            </a:r>
            <a:r>
              <a:rPr lang="uk-UA" dirty="0"/>
              <a:t> проекту як принципово нової форми організації наукових досліджень. Цей проект, у реалізації якого було задіяно близько 150 тис. Чоловік, являв собою довготривалу державну програму наукових досліджень і розробок, що завершилися створенням і випробуванням атомної бомби.</a:t>
            </a:r>
          </a:p>
          <a:p>
            <a:pPr algn="just"/>
            <a:r>
              <a:rPr lang="uk-UA" dirty="0"/>
              <a:t>Феномен великої науки детально описаний Д. </a:t>
            </a:r>
            <a:r>
              <a:rPr lang="uk-UA" dirty="0" err="1"/>
              <a:t>Прайсом</a:t>
            </a:r>
            <a:r>
              <a:rPr lang="uk-UA" dirty="0"/>
              <a:t> в книзі «Мала наука, велика наука» (1963). Найхарактернішою рисою «великої науки» є її одержавлення, перетворення в орган та інструмент державної політики. Економічним стрижнем державної наукової політики є фінансування наукових досліджень. Так, в США склалася гнучка і розгалужена мережа фінансування науки, що включає урядові контракти, гранти, податкову політику, патентне законодавство, бюджетні заходи.</a:t>
            </a:r>
          </a:p>
        </p:txBody>
      </p:sp>
    </p:spTree>
    <p:extLst>
      <p:ext uri="{BB962C8B-B14F-4D97-AF65-F5344CB8AC3E}">
        <p14:creationId xmlns:p14="http://schemas.microsoft.com/office/powerpoint/2010/main" val="9989772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85EC11B-6A06-4DDC-BEE4-155073750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83028841-FBD9-4945-BD04-70B78280C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dirty="0"/>
              <a:t>Одна зі сторін взаємозв'язку науки та економіки виявляється в тому, що глибока інтегрованість науки в систему сучасного суспільного виробництва все наполегливіше перетворює наукову продукцію в товар, а вченого - в найманого працівника. Гостро постає питання про захист соціального статусу вченого. Поряд з офіційно визнаними державними інститутами науки (академії наук, науково-дослідні інститути та лабораторії) виникають неформальні організації вчених, які об'єднуються на дисциплінарної та міждисциплінарної основі.</a:t>
            </a:r>
          </a:p>
          <a:p>
            <a:pPr algn="just"/>
            <a:r>
              <a:rPr lang="uk-UA" dirty="0"/>
              <a:t>У США, наприклад, крім діючої з давніх пір Національної академії наук організовуються Американське фізичне товариство, Американське хімічне товариство, Американська асоціація сприяння прогресу науки, які представляють професійні інтереси своїх членів. </a:t>
            </a:r>
          </a:p>
          <a:p>
            <a:pPr algn="just"/>
            <a:r>
              <a:rPr lang="uk-UA" dirty="0"/>
              <a:t>Поряд з національними неурядовими організаціями вчених виникають і міжнародні, такі як Міжнародна соціологічна асоціація. Серед подібних організацій найбільшої є Всесвітня федерація наукових працівників, заснована в 1946 р Її ідейними натхненниками та організаторами були Ф. Жоліо-Кюрі і </a:t>
            </a:r>
            <a:r>
              <a:rPr lang="uk-UA" dirty="0" err="1"/>
              <a:t>Дж</a:t>
            </a:r>
            <a:r>
              <a:rPr lang="uk-UA" dirty="0"/>
              <a:t>. </a:t>
            </a:r>
            <a:r>
              <a:rPr lang="uk-UA" dirty="0" err="1"/>
              <a:t>Бернал</a:t>
            </a:r>
            <a:r>
              <a:rPr lang="uk-UA" dirty="0"/>
              <a:t>. Дана федерація об'єднує найбільші національні організації вчених.</a:t>
            </a:r>
          </a:p>
        </p:txBody>
      </p:sp>
    </p:spTree>
    <p:extLst>
      <p:ext uri="{BB962C8B-B14F-4D97-AF65-F5344CB8AC3E}">
        <p14:creationId xmlns:p14="http://schemas.microsoft.com/office/powerpoint/2010/main" val="223495150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02D60B2-D13A-4B8E-AC6E-78C8F2FCF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Культурологічні характеристики науки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7325720D-6720-4D94-B99A-6BEDDB4115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Подання науки як специфічної форми культури виправдане лише тоді, коли вдається довести, що загальні родові риси культури присутні в науковій культурі як особливому виді культури. Розглянуте представлення культури як єдності чотирьох світів дозволяє виконати це завдання.</a:t>
            </a:r>
          </a:p>
          <a:p>
            <a:pPr algn="just"/>
            <a:r>
              <a:rPr lang="uk-UA" sz="2400" dirty="0"/>
              <a:t>Справді, наука цілком належить до світу артефактів, оскільки наука як ціле і </a:t>
            </a:r>
            <a:r>
              <a:rPr lang="uk-UA" sz="2400" b="1" dirty="0">
                <a:solidFill>
                  <a:srgbClr val="FFFF00"/>
                </a:solidFill>
              </a:rPr>
              <a:t>система її результатів </a:t>
            </a:r>
            <a:r>
              <a:rPr lang="uk-UA" sz="2400" dirty="0"/>
              <a:t>- це продукти цілеспрямованої і при цьому однією з найбільш складних форм людської діяльності.</a:t>
            </a:r>
          </a:p>
        </p:txBody>
      </p:sp>
    </p:spTree>
    <p:extLst>
      <p:ext uri="{BB962C8B-B14F-4D97-AF65-F5344CB8AC3E}">
        <p14:creationId xmlns:p14="http://schemas.microsoft.com/office/powerpoint/2010/main" val="42386072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AA04DAF-B4A6-4093-9CB7-62124FD43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Наука як світ знаків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9300CCAF-CC45-4E87-841E-B8BF0EE6B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 smtClean="0"/>
              <a:t>Засобом вираження результатів наукового пізнання є мова науки, що має, якщо можна так сказати, «подвійну» культурну природу: він не тільки стихійно складається в процесі наукової діяльності (як видовий різновиди культурної діяльності), подібно природним мовам, але проходить подальшу «культурну обробку» на предмет чіткості, однозначності, недвозначності. Таким чином, за посередництвом своєї мови наука виявляється належить і світу знаків, і світу смислів</a:t>
            </a:r>
            <a:r>
              <a:rPr lang="ru-RU" sz="2400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8166333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2DB1B9-77AF-4785-B92F-60031479B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Інформаційна роль науки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09BEEC18-D12E-4B57-AFAF-6283265402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У сучасній культурі, що розглядається як світ інформаційних процесів, наука відіграє </a:t>
            </a:r>
            <a:r>
              <a:rPr lang="uk-UA" sz="2400" dirty="0" err="1"/>
              <a:t>системоутворюючу</a:t>
            </a:r>
            <a:r>
              <a:rPr lang="uk-UA" sz="2400" dirty="0"/>
              <a:t> роль в тому сенсі, що вона задає інформаційний зміст культурі, формує світоглядні та смислові зразки для так званої «високої» культури, яка у відомому сенсі протистоїть «масової», «популярної» культурі, орієнтованої на повсякденні, буденні зразки поведінки. Завдяки науці в сучасній культурі формується технологічна основа глобальних мережевих інформаційних процесів.</a:t>
            </a:r>
          </a:p>
        </p:txBody>
      </p:sp>
    </p:spTree>
    <p:extLst>
      <p:ext uri="{BB962C8B-B14F-4D97-AF65-F5344CB8AC3E}">
        <p14:creationId xmlns:p14="http://schemas.microsoft.com/office/powerpoint/2010/main" val="9862690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FA73075-EA6C-4DB9-8196-ECC56A0D9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Функція </a:t>
            </a:r>
            <a:r>
              <a:rPr lang="uk-UA" dirty="0" err="1"/>
              <a:t>людинотворчості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5F2EE558-4FD0-4F45-8E0F-E93211D18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Нарешті, наука вносить істотний внесок у реалізацію основної функції культури - функції </a:t>
            </a:r>
            <a:r>
              <a:rPr lang="uk-UA" sz="2400" dirty="0" err="1"/>
              <a:t>людинотворчості</a:t>
            </a:r>
            <a:r>
              <a:rPr lang="uk-UA" sz="2400" dirty="0"/>
              <a:t>. У своїй іпостасі соціального інституту наука відтворює особливий тип людини-творця - вченого, дослідника. Розглянута в якості системи знань наука виконує </a:t>
            </a:r>
            <a:r>
              <a:rPr lang="uk-UA" sz="2400" smtClean="0"/>
              <a:t>людинотворчу </a:t>
            </a:r>
            <a:r>
              <a:rPr lang="uk-UA" sz="2400" dirty="0"/>
              <a:t>функцію в загальнолюдському масштабі і сенсі, оскільки визначає змістовну основу освіти (як загальної середньої, так і вищої професійної) практично у всіх розвинених країнах світу.</a:t>
            </a:r>
          </a:p>
        </p:txBody>
      </p:sp>
    </p:spTree>
    <p:extLst>
      <p:ext uri="{BB962C8B-B14F-4D97-AF65-F5344CB8AC3E}">
        <p14:creationId xmlns:p14="http://schemas.microsoft.com/office/powerpoint/2010/main" val="475631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70F23B0-2ED6-4481-AB15-4DB73E5BF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Етапи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24098DAC-A54C-46F2-9781-7D0052182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dirty="0"/>
              <a:t>Процес </a:t>
            </a:r>
            <a:r>
              <a:rPr lang="uk-UA" dirty="0" err="1"/>
              <a:t>інституціоналізації</a:t>
            </a:r>
            <a:r>
              <a:rPr lang="uk-UA" dirty="0"/>
              <a:t>, тобто утворення соціального інституту, складається з декількох послідовних етапів:</a:t>
            </a:r>
          </a:p>
          <a:p>
            <a:pPr algn="just"/>
            <a:r>
              <a:rPr lang="uk-UA" dirty="0"/>
              <a:t>виникнення потреби, задоволення якої вимагає спільних організованих дій;</a:t>
            </a:r>
          </a:p>
          <a:p>
            <a:pPr algn="just"/>
            <a:r>
              <a:rPr lang="uk-UA" dirty="0"/>
              <a:t>формування спільних цілей;</a:t>
            </a:r>
          </a:p>
          <a:p>
            <a:pPr algn="just"/>
            <a:r>
              <a:rPr lang="uk-UA" dirty="0"/>
              <a:t>поява соціальних норм і правил в ході стихійного соціальної взаємодії;</a:t>
            </a:r>
          </a:p>
          <a:p>
            <a:pPr algn="just"/>
            <a:r>
              <a:rPr lang="uk-UA" dirty="0"/>
              <a:t>поява процедур, пов'язаних з нормами і правилами;</a:t>
            </a:r>
          </a:p>
          <a:p>
            <a:pPr algn="just"/>
            <a:r>
              <a:rPr lang="uk-UA" dirty="0" err="1"/>
              <a:t>інституціоналізація</a:t>
            </a:r>
            <a:r>
              <a:rPr lang="uk-UA" dirty="0"/>
              <a:t> норм і правил, процедур, тобто їх прийняття, практичне застосування;</a:t>
            </a:r>
          </a:p>
          <a:p>
            <a:pPr algn="just"/>
            <a:r>
              <a:rPr lang="uk-UA" dirty="0"/>
              <a:t>встановлення системи санкцій для підтримки норм і правил, диференційованість їх застосування в окремих випадках;</a:t>
            </a:r>
          </a:p>
          <a:p>
            <a:pPr algn="just"/>
            <a:r>
              <a:rPr lang="uk-UA" dirty="0"/>
              <a:t>створення системи статусів і ролей, що охоплюють всіх без винятку членів інституту.</a:t>
            </a:r>
          </a:p>
        </p:txBody>
      </p:sp>
    </p:spTree>
    <p:extLst>
      <p:ext uri="{BB962C8B-B14F-4D97-AF65-F5344CB8AC3E}">
        <p14:creationId xmlns:p14="http://schemas.microsoft.com/office/powerpoint/2010/main" val="1580768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1F6DB78-DDC0-4FC7-9BD8-925C94A43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соціальний інститут науки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B658F9CA-8AF4-4526-9BE8-E0684C8EE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b="1" dirty="0">
                <a:solidFill>
                  <a:srgbClr val="FFFF00"/>
                </a:solidFill>
              </a:rPr>
              <a:t>соціальний інститут </a:t>
            </a:r>
            <a:r>
              <a:rPr lang="uk-UA" sz="2400" dirty="0"/>
              <a:t>науки - це соціальний спосіб організації спільної діяльності вчених, які є особливою </a:t>
            </a:r>
            <a:r>
              <a:rPr lang="uk-UA" sz="2400" dirty="0" smtClean="0"/>
              <a:t>соціально-</a:t>
            </a:r>
            <a:r>
              <a:rPr lang="uk-UA" sz="2400" dirty="0" err="1" smtClean="0"/>
              <a:t>профессійною</a:t>
            </a:r>
            <a:r>
              <a:rPr lang="uk-UA" sz="2400" dirty="0" smtClean="0"/>
              <a:t> </a:t>
            </a:r>
            <a:r>
              <a:rPr lang="uk-UA" sz="2400" dirty="0"/>
              <a:t>групою, певною спільнотою. </a:t>
            </a:r>
          </a:p>
          <a:p>
            <a:pPr algn="just"/>
            <a:r>
              <a:rPr lang="uk-UA" sz="2400" dirty="0"/>
              <a:t>Мета і призначення науки як соціального інституту - виробництво і розповсюдження знання, розробка засобів і методів дослідження, відтворення вчених і забезпечення виконання ними своїх соціальних функцій.</a:t>
            </a:r>
          </a:p>
        </p:txBody>
      </p:sp>
    </p:spTree>
    <p:extLst>
      <p:ext uri="{BB962C8B-B14F-4D97-AF65-F5344CB8AC3E}">
        <p14:creationId xmlns:p14="http://schemas.microsoft.com/office/powerpoint/2010/main" val="2344031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C12D8A7-29E7-4862-A71D-6FD7CB3D7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FACFC937-F6C0-46F6-883A-ACD6CE50D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400" dirty="0"/>
              <a:t>Однією з найбільш розвинених концепцій науки як соціального інституту є концепція американського соціолога Р. </a:t>
            </a:r>
            <a:r>
              <a:rPr lang="uk-UA" sz="2400" dirty="0" err="1"/>
              <a:t>Мертона</a:t>
            </a:r>
            <a:r>
              <a:rPr lang="uk-UA" sz="2400" dirty="0"/>
              <a:t>.</a:t>
            </a:r>
          </a:p>
          <a:p>
            <a:pPr algn="just"/>
            <a:r>
              <a:rPr lang="uk-UA" sz="2400" dirty="0"/>
              <a:t> Вона базується на методології структурно-функціонального аналізу, з позицій якого будь-який соціальний інститут - це насамперед специфічна система </a:t>
            </a:r>
            <a:r>
              <a:rPr lang="uk-UA" sz="2400" b="1" i="1" dirty="0">
                <a:solidFill>
                  <a:srgbClr val="FFFF00"/>
                </a:solidFill>
              </a:rPr>
              <a:t>відносин, цінностей і норм поведінки</a:t>
            </a:r>
            <a:r>
              <a:rPr lang="uk-UA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184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FB7C34-6D14-456F-A72E-71D1C9FC3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співтовариство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C1692A0E-8F32-4041-92F0-F9D699179E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Наука як </a:t>
            </a:r>
            <a:r>
              <a:rPr lang="ru-RU" sz="2400" dirty="0" err="1"/>
              <a:t>соціальний</a:t>
            </a:r>
            <a:r>
              <a:rPr lang="ru-RU" sz="2400" dirty="0"/>
              <a:t> </a:t>
            </a:r>
            <a:r>
              <a:rPr lang="ru-RU" sz="2400" dirty="0" err="1"/>
              <a:t>інститут</a:t>
            </a:r>
            <a:r>
              <a:rPr lang="ru-RU" sz="2400" dirty="0"/>
              <a:t> -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співтовариство</a:t>
            </a:r>
            <a:r>
              <a:rPr lang="ru-RU" sz="2400" dirty="0"/>
              <a:t> </a:t>
            </a:r>
            <a:r>
              <a:rPr lang="ru-RU" sz="2400" dirty="0" err="1"/>
              <a:t>професіоналів-дослідників</a:t>
            </a:r>
            <a:r>
              <a:rPr lang="ru-RU" sz="2400" dirty="0"/>
              <a:t>, яке </a:t>
            </a:r>
            <a:r>
              <a:rPr lang="ru-RU" sz="2400" dirty="0" err="1"/>
              <a:t>має</a:t>
            </a:r>
            <a:r>
              <a:rPr lang="ru-RU" sz="2400" dirty="0"/>
              <a:t>:</a:t>
            </a:r>
          </a:p>
          <a:p>
            <a:r>
              <a:rPr lang="ru-RU" sz="2400" dirty="0" err="1"/>
              <a:t>представлення</a:t>
            </a:r>
            <a:r>
              <a:rPr lang="ru-RU" sz="2400" dirty="0"/>
              <a:t> про </a:t>
            </a:r>
            <a:r>
              <a:rPr lang="ru-RU" sz="2400" dirty="0" err="1"/>
              <a:t>спільність</a:t>
            </a:r>
            <a:r>
              <a:rPr lang="ru-RU" sz="2400" dirty="0"/>
              <a:t> мети;</a:t>
            </a:r>
          </a:p>
          <a:p>
            <a:r>
              <a:rPr lang="ru-RU" sz="2400" dirty="0" err="1"/>
              <a:t>стійкі</a:t>
            </a:r>
            <a:r>
              <a:rPr lang="ru-RU" sz="2400" dirty="0"/>
              <a:t> </a:t>
            </a:r>
            <a:r>
              <a:rPr lang="ru-RU" sz="2400" dirty="0" err="1"/>
              <a:t>традиції</a:t>
            </a:r>
            <a:r>
              <a:rPr lang="ru-RU" sz="2400" dirty="0"/>
              <a:t>;</a:t>
            </a:r>
          </a:p>
          <a:p>
            <a:r>
              <a:rPr lang="ru-RU" sz="2400" dirty="0"/>
              <a:t>авторитет;</a:t>
            </a:r>
          </a:p>
          <a:p>
            <a:r>
              <a:rPr lang="ru-RU" sz="2400" dirty="0" err="1"/>
              <a:t>самоорганізацію</a:t>
            </a:r>
            <a:r>
              <a:rPr lang="ru-RU" sz="2400" dirty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559926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00D5E81-2099-4A2D-987F-E6D56F9DF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інституті</a:t>
            </a:r>
            <a:r>
              <a:rPr lang="ru-RU" dirty="0"/>
              <a:t> </a:t>
            </a:r>
            <a:r>
              <a:rPr lang="ru-RU" dirty="0" err="1"/>
              <a:t>відсутні</a:t>
            </a:r>
            <a:r>
              <a:rPr lang="ru-RU" dirty="0"/>
              <a:t>:</a:t>
            </a:r>
            <a:br>
              <a:rPr lang="ru-RU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0B262E3A-DF33-4C17-BA75-D4EF4A720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400" dirty="0" smtClean="0"/>
              <a:t>механізми влади;</a:t>
            </a:r>
          </a:p>
          <a:p>
            <a:r>
              <a:rPr lang="uk-UA" sz="2400" dirty="0" smtClean="0"/>
              <a:t>прямий примус;</a:t>
            </a:r>
          </a:p>
          <a:p>
            <a:r>
              <a:rPr lang="uk-UA" sz="2400" dirty="0" smtClean="0"/>
              <a:t>фіксоване членство.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629742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7AAD537-CA77-4A4D-B38B-62EA3F6FD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Наука виконує дві основні соціальні функції:</a:t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xmlns="" id="{C717EEB1-8AB2-4B1E-A46B-CBB25C9ACD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  <a:p>
            <a:r>
              <a:rPr lang="uk-UA" sz="2400" dirty="0">
                <a:solidFill>
                  <a:srgbClr val="FFC000"/>
                </a:solidFill>
              </a:rPr>
              <a:t>Пізнавальну</a:t>
            </a:r>
            <a:r>
              <a:rPr lang="uk-UA" sz="2400" dirty="0"/>
              <a:t> (спрямована на пошук нового, аналіз сутності процесів і явищ, виявлення закономірностей їхнього розвитку, ),</a:t>
            </a:r>
          </a:p>
          <a:p>
            <a:r>
              <a:rPr lang="uk-UA" sz="2400" dirty="0">
                <a:solidFill>
                  <a:srgbClr val="FFC000"/>
                </a:solidFill>
              </a:rPr>
              <a:t>Практичну</a:t>
            </a:r>
            <a:r>
              <a:rPr lang="uk-UA" sz="2400" dirty="0"/>
              <a:t> (спрямована на застосування знання, його використання в різних сферах суспільства).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161746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{8202F3B0-6DE5-4FAC-A02D-5DC67EF163AF}tf03457452</Template>
  <TotalTime>666</TotalTime>
  <Words>2991</Words>
  <Application>Microsoft Office PowerPoint</Application>
  <PresentationFormat>Широкоэкранный</PresentationFormat>
  <Paragraphs>130</Paragraphs>
  <Slides>37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1" baseType="lpstr">
      <vt:lpstr>Arial</vt:lpstr>
      <vt:lpstr>Calibri</vt:lpstr>
      <vt:lpstr>Calibri Light</vt:lpstr>
      <vt:lpstr>Небеса</vt:lpstr>
      <vt:lpstr>Наука як соціальний інститут</vt:lpstr>
      <vt:lpstr>1. Інституціалізація науки</vt:lpstr>
      <vt:lpstr>Поняття «соціальний інститут» передбачає: </vt:lpstr>
      <vt:lpstr>Етапи</vt:lpstr>
      <vt:lpstr>соціальний інститут науки</vt:lpstr>
      <vt:lpstr>Презентация PowerPoint</vt:lpstr>
      <vt:lpstr>співтовариство</vt:lpstr>
      <vt:lpstr>У цьому інституті відсутні: </vt:lpstr>
      <vt:lpstr>Наука виконує дві основні соціальні функції: </vt:lpstr>
      <vt:lpstr>види наукових досліджень</vt:lpstr>
      <vt:lpstr>система заохочень і винагород</vt:lpstr>
      <vt:lpstr>2. імперативи</vt:lpstr>
      <vt:lpstr>імперативи</vt:lpstr>
      <vt:lpstr>Норми</vt:lpstr>
      <vt:lpstr>амбівалентність вченого</vt:lpstr>
      <vt:lpstr>моральний зміст наукової діяльності</vt:lpstr>
      <vt:lpstr>Моральна чистота</vt:lpstr>
      <vt:lpstr>інформаційна та комунікативна інфраструктура</vt:lpstr>
      <vt:lpstr>наукова дисципліна </vt:lpstr>
      <vt:lpstr>організаційна структура наукової дисципліни</vt:lpstr>
      <vt:lpstr>3. Історичний розвиток інституційних форм наукової діяльності</vt:lpstr>
      <vt:lpstr>наукова комунікація </vt:lpstr>
      <vt:lpstr>З історії наукової комунікації</vt:lpstr>
      <vt:lpstr>Наукова стаття</vt:lpstr>
      <vt:lpstr>Наукова стаття характеризується: </vt:lpstr>
      <vt:lpstr>Колективні дослідження</vt:lpstr>
      <vt:lpstr>Професія науковця</vt:lpstr>
      <vt:lpstr>неоформлені наукові співтовариства</vt:lpstr>
      <vt:lpstr>«невидимий коледж»</vt:lpstr>
      <vt:lpstr>«Наукова школа» </vt:lpstr>
      <vt:lpstr>«Наукова школа» </vt:lpstr>
      <vt:lpstr>«Велика наука» </vt:lpstr>
      <vt:lpstr>Презентация PowerPoint</vt:lpstr>
      <vt:lpstr>Культурологічні характеристики науки</vt:lpstr>
      <vt:lpstr>Наука як світ знаків</vt:lpstr>
      <vt:lpstr>Інформаційна роль науки</vt:lpstr>
      <vt:lpstr>Функція людинотворчості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Наука як соціальний інститут</dc:title>
  <dc:creator>Admin</dc:creator>
  <cp:lastModifiedBy>Слюсар Вадим Миколайович</cp:lastModifiedBy>
  <cp:revision>5</cp:revision>
  <dcterms:created xsi:type="dcterms:W3CDTF">2022-12-28T06:16:56Z</dcterms:created>
  <dcterms:modified xsi:type="dcterms:W3CDTF">2023-10-09T06:12:18Z</dcterms:modified>
</cp:coreProperties>
</file>