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95" r:id="rId4"/>
    <p:sldId id="294" r:id="rId5"/>
    <p:sldId id="293" r:id="rId6"/>
    <p:sldId id="292" r:id="rId7"/>
    <p:sldId id="300" r:id="rId8"/>
    <p:sldId id="299" r:id="rId9"/>
    <p:sldId id="298" r:id="rId10"/>
    <p:sldId id="297" r:id="rId11"/>
    <p:sldId id="301" r:id="rId12"/>
    <p:sldId id="296" r:id="rId13"/>
    <p:sldId id="302" r:id="rId14"/>
    <p:sldId id="304" r:id="rId15"/>
    <p:sldId id="308" r:id="rId16"/>
    <p:sldId id="307" r:id="rId17"/>
    <p:sldId id="303" r:id="rId18"/>
    <p:sldId id="306" r:id="rId19"/>
    <p:sldId id="305" r:id="rId20"/>
    <p:sldId id="311" r:id="rId21"/>
    <p:sldId id="310" r:id="rId22"/>
    <p:sldId id="309" r:id="rId23"/>
    <p:sldId id="312" r:id="rId24"/>
    <p:sldId id="314" r:id="rId25"/>
    <p:sldId id="268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7" autoAdjust="0"/>
  </p:normalViewPr>
  <p:slideViewPr>
    <p:cSldViewPr>
      <p:cViewPr varScale="1">
        <p:scale>
          <a:sx n="72" d="100"/>
          <a:sy n="72" d="100"/>
        </p:scale>
        <p:origin x="1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20.09.2024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2020-2024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8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Оптика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89856"/>
            <a:ext cx="2602261" cy="31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7f6ae46c2a404cbca5a9818bd1e8e7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5744549" cy="4896544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412776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Використовується для вимірювання показника заломлення речовин, у яких він близький до одиниці (наприклад, газів).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Інтерферометр </a:t>
            </a:r>
            <a:r>
              <a:rPr lang="uk-UA" sz="2400" b="1" dirty="0" err="1" smtClean="0">
                <a:latin typeface="Trebuchet MS" pitchFamily="34" charset="0"/>
              </a:rPr>
              <a:t>Майкельсона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Інтерферометр </a:t>
            </a:r>
            <a:r>
              <a:rPr lang="uk-UA" sz="2400" b="1" dirty="0" err="1" smtClean="0">
                <a:latin typeface="Trebuchet MS" pitchFamily="34" charset="0"/>
              </a:rPr>
              <a:t>Лінника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img-inIS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052736"/>
            <a:ext cx="5216616" cy="5235831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1412776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Використовується для контролю чистоти оброблення металевих та оптичних поверхонь.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Дифракція світла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Дифракція</a:t>
            </a:r>
            <a:r>
              <a:rPr lang="uk-UA" dirty="0" smtClean="0">
                <a:latin typeface="Trebuchet MS" pitchFamily="34" charset="0"/>
              </a:rPr>
              <a:t> — явище </a:t>
            </a:r>
            <a:r>
              <a:rPr lang="uk-UA" dirty="0" err="1" smtClean="0">
                <a:latin typeface="Trebuchet MS" pitchFamily="34" charset="0"/>
              </a:rPr>
              <a:t>оминання</a:t>
            </a:r>
            <a:r>
              <a:rPr lang="uk-UA" dirty="0" smtClean="0">
                <a:latin typeface="Trebuchet MS" pitchFamily="34" charset="0"/>
              </a:rPr>
              <a:t> перешкод хвилею. Дифракція пояснюється інтерференцією хвиль на краях непрозорих об'єктів або </a:t>
            </a:r>
            <a:r>
              <a:rPr lang="uk-UA" dirty="0" err="1" smtClean="0">
                <a:latin typeface="Trebuchet MS" pitchFamily="34" charset="0"/>
              </a:rPr>
              <a:t>неоднорідностях</a:t>
            </a:r>
            <a:r>
              <a:rPr lang="uk-UA" dirty="0" smtClean="0">
                <a:latin typeface="Trebuchet MS" pitchFamily="34" charset="0"/>
              </a:rPr>
              <a:t> між різними середовищами на шляху поширення хвилі. Прикладом може бути виникнення кольорових світлових смуг в області тіні від краю непрозорого екрану. Дифракція добре проявляється тоді, коли розмір перешкоди на шляху хвилі порівняний з її довжиною або менший.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8563999" cy="317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Дисперсія світла</a:t>
            </a:r>
            <a:endParaRPr lang="uk-UA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0527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Дисперсія світла</a:t>
            </a:r>
            <a:r>
              <a:rPr lang="uk-UA" dirty="0" smtClean="0">
                <a:latin typeface="Trebuchet MS" pitchFamily="34" charset="0"/>
              </a:rPr>
              <a:t> — залежність показника заломлення (або діелектричної проникності) середовища від частоти світла. Внаслідок зміни показника заломлення змінюється також довжина хвилі.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Light Dispersion Prism 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616624" cy="4212468"/>
          </a:xfrm>
          <a:prstGeom prst="rect">
            <a:avLst/>
          </a:prstGeom>
        </p:spPr>
      </p:pic>
      <p:pic>
        <p:nvPicPr>
          <p:cNvPr id="15" name="Рисунок 14" descr="R-3417275-1329604382.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9128"/>
            <a:ext cx="827584" cy="8275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16416" y="0"/>
            <a:ext cx="82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PINK FLOYD</a:t>
            </a:r>
            <a:endParaRPr lang="uk-UA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9488" y="603110"/>
            <a:ext cx="8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DARK SIDE OF THE MOON</a:t>
            </a:r>
            <a:endParaRPr lang="uk-UA" sz="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Кільця Ньютона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79512" y="1052736"/>
            <a:ext cx="5076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Кільця Ньютона</a:t>
            </a:r>
            <a:r>
              <a:rPr lang="uk-UA" dirty="0" smtClean="0">
                <a:latin typeface="Trebuchet MS" pitchFamily="34" charset="0"/>
              </a:rPr>
              <a:t> — кольорові кільця, які можна спостерігати за допомогою випуклої скляної пластинки внаслідок інтерференції світла, відбитого від різних поверхонь.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Вперше це явище описав у 1664 році Роберт Гук, але своєю назвою кільця завдячують </a:t>
            </a:r>
            <a:r>
              <a:rPr lang="uk-UA" dirty="0" err="1" smtClean="0">
                <a:latin typeface="Trebuchet MS" pitchFamily="34" charset="0"/>
              </a:rPr>
              <a:t>Ісааку</a:t>
            </a:r>
            <a:r>
              <a:rPr lang="uk-UA" dirty="0" smtClean="0">
                <a:latin typeface="Trebuchet MS" pitchFamily="34" charset="0"/>
              </a:rPr>
              <a:t> Ньютону, який детально проаналізував їхню структуру у 1675.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Кільця Ньютона використовуються при виготовленні лінз для визначення правильності кривизни, оскільки вони дуже чутливі до щонайменших дефектів. </a:t>
            </a:r>
          </a:p>
          <a:p>
            <a:endParaRPr lang="uk-UA" dirty="0">
              <a:latin typeface="Trebuchet MS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517" y="1052736"/>
            <a:ext cx="335151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Поляризація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5dd6a9f166942086b00663e023bece0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3600400" cy="2026640"/>
          </a:xfrm>
          <a:prstGeom prst="rect">
            <a:avLst/>
          </a:prstGeom>
        </p:spPr>
      </p:pic>
      <p:pic>
        <p:nvPicPr>
          <p:cNvPr id="17" name="Рисунок 16" descr="png-clipart-polarized-light-wave-physics-polarizer-light-angle-text-thumbna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24744"/>
            <a:ext cx="3739614" cy="1934283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284984"/>
            <a:ext cx="5544616" cy="307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 smtClean="0">
                <a:latin typeface="Trebuchet MS" pitchFamily="34" charset="0"/>
              </a:rPr>
              <a:t>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Геометрична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Відбивання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завантаження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16832"/>
            <a:ext cx="5651760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Геометрична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Заломлення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4" name="Рисунок 13" descr="img-G0dkF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093353" cy="5013176"/>
          </a:xfrm>
          <a:prstGeom prst="rect">
            <a:avLst/>
          </a:prstGeo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268760"/>
            <a:ext cx="1325563" cy="792163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96751"/>
            <a:ext cx="2016224" cy="216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smakv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717032"/>
            <a:ext cx="3743394" cy="25625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Геометрична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Повне внутрішнє відбивання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TIR_in_PM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93096"/>
            <a:ext cx="5184576" cy="1607218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862" y="1196752"/>
            <a:ext cx="34480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523061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Лінзи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80920" cy="45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Trebuchet MS" pitchFamily="34" charset="0"/>
              </a:rPr>
              <a:t>  1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Предмет оптики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41277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Оптика </a:t>
            </a:r>
            <a:r>
              <a:rPr lang="uk-UA" dirty="0" smtClean="0">
                <a:latin typeface="Trebuchet MS" pitchFamily="34" charset="0"/>
              </a:rPr>
              <a:t>– це розділ фізики, який вивчає світло, його природу і властивості, взаємодію з речовиною і практичне застосування.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i="1" dirty="0" smtClean="0">
                <a:latin typeface="Trebuchet MS" pitchFamily="34" charset="0"/>
              </a:rPr>
              <a:t>Світло</a:t>
            </a:r>
            <a:r>
              <a:rPr lang="uk-UA" dirty="0" smtClean="0">
                <a:latin typeface="Trebuchet MS" pitchFamily="34" charset="0"/>
              </a:rPr>
              <a:t> – це вид матерії, який має складну електромагнітну природу: воно є одночасно і хвилями, і потоком частинок (</a:t>
            </a:r>
            <a:r>
              <a:rPr lang="uk-UA" i="1" dirty="0" smtClean="0">
                <a:latin typeface="Trebuchet MS" pitchFamily="34" charset="0"/>
              </a:rPr>
              <a:t>квантів</a:t>
            </a:r>
            <a:r>
              <a:rPr lang="uk-UA" dirty="0" smtClean="0">
                <a:latin typeface="Trebuchet MS" pitchFamily="34" charset="0"/>
              </a:rPr>
              <a:t> або </a:t>
            </a:r>
            <a:r>
              <a:rPr lang="uk-UA" i="1" dirty="0" smtClean="0">
                <a:latin typeface="Trebuchet MS" pitchFamily="34" charset="0"/>
              </a:rPr>
              <a:t>фотонів</a:t>
            </a:r>
            <a:r>
              <a:rPr lang="uk-UA" dirty="0" smtClean="0">
                <a:latin typeface="Trebuchet MS" pitchFamily="34" charset="0"/>
              </a:rPr>
              <a:t>).</a:t>
            </a:r>
          </a:p>
          <a:p>
            <a:endParaRPr lang="uk-UA" dirty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Зазвичай під світлом розуміють потік електромагнітних хвиль з довжинами від 400 до 760 </a:t>
            </a:r>
            <a:r>
              <a:rPr lang="uk-UA" dirty="0" err="1" smtClean="0">
                <a:latin typeface="Trebuchet MS" pitchFamily="34" charset="0"/>
              </a:rPr>
              <a:t>нм</a:t>
            </a:r>
            <a:r>
              <a:rPr lang="uk-UA" dirty="0" smtClean="0">
                <a:latin typeface="Trebuchet MS" pitchFamily="34" charset="0"/>
              </a:rPr>
              <a:t> (саме цей діапазон бачать людські очі). У більш широкому розумінні до світла також відносять </a:t>
            </a:r>
            <a:r>
              <a:rPr lang="uk-UA" i="1" dirty="0" smtClean="0">
                <a:latin typeface="Trebuchet MS" pitchFamily="34" charset="0"/>
              </a:rPr>
              <a:t>інфрачервоний</a:t>
            </a:r>
            <a:r>
              <a:rPr lang="en-US" i="1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el-GR" dirty="0" smtClean="0">
                <a:latin typeface="Trebuchet MS" pitchFamily="34" charset="0"/>
              </a:rPr>
              <a:t>λ</a:t>
            </a:r>
            <a:r>
              <a:rPr lang="en-US" dirty="0" smtClean="0">
                <a:latin typeface="Trebuchet MS" pitchFamily="34" charset="0"/>
              </a:rPr>
              <a:t> &gt; 760 </a:t>
            </a:r>
            <a:r>
              <a:rPr lang="uk-UA" dirty="0" err="1" smtClean="0">
                <a:latin typeface="Trebuchet MS" pitchFamily="34" charset="0"/>
              </a:rPr>
              <a:t>нм</a:t>
            </a:r>
            <a:r>
              <a:rPr lang="en-US" dirty="0" smtClean="0">
                <a:latin typeface="Trebuchet MS" pitchFamily="34" charset="0"/>
              </a:rPr>
              <a:t>)</a:t>
            </a:r>
            <a:r>
              <a:rPr lang="uk-UA" dirty="0" smtClean="0">
                <a:latin typeface="Trebuchet MS" pitchFamily="34" charset="0"/>
              </a:rPr>
              <a:t> та </a:t>
            </a:r>
            <a:r>
              <a:rPr lang="uk-UA" i="1" dirty="0" smtClean="0">
                <a:latin typeface="Trebuchet MS" pitchFamily="34" charset="0"/>
              </a:rPr>
              <a:t>ультрафіолетовий </a:t>
            </a:r>
          </a:p>
          <a:p>
            <a:r>
              <a:rPr lang="uk-UA" dirty="0" smtClean="0">
                <a:latin typeface="Trebuchet MS" pitchFamily="34" charset="0"/>
              </a:rPr>
              <a:t>(</a:t>
            </a:r>
            <a:r>
              <a:rPr lang="el-GR" dirty="0" smtClean="0">
                <a:latin typeface="Trebuchet MS" pitchFamily="34" charset="0"/>
              </a:rPr>
              <a:t>λ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&lt; 400</a:t>
            </a:r>
            <a:r>
              <a:rPr lang="uk-UA" dirty="0" smtClean="0">
                <a:latin typeface="Trebuchet MS" pitchFamily="34" charset="0"/>
              </a:rPr>
              <a:t> </a:t>
            </a:r>
            <a:r>
              <a:rPr lang="uk-UA" dirty="0" err="1" smtClean="0">
                <a:latin typeface="Trebuchet MS" pitchFamily="34" charset="0"/>
              </a:rPr>
              <a:t>нм</a:t>
            </a:r>
            <a:r>
              <a:rPr lang="uk-UA" dirty="0" smtClean="0">
                <a:latin typeface="Trebuchet MS" pitchFamily="34" charset="0"/>
              </a:rPr>
              <a:t>) діапазони.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Сучасна оптика розділяється на </a:t>
            </a:r>
            <a:r>
              <a:rPr lang="uk-UA" b="1" i="1" dirty="0" smtClean="0">
                <a:latin typeface="Trebuchet MS" pitchFamily="34" charset="0"/>
              </a:rPr>
              <a:t>хвильову</a:t>
            </a:r>
            <a:r>
              <a:rPr lang="uk-UA" dirty="0" smtClean="0">
                <a:latin typeface="Trebuchet MS" pitchFamily="34" charset="0"/>
              </a:rPr>
              <a:t>, </a:t>
            </a:r>
            <a:r>
              <a:rPr lang="uk-UA" b="1" i="1" dirty="0" smtClean="0">
                <a:latin typeface="Trebuchet MS" pitchFamily="34" charset="0"/>
              </a:rPr>
              <a:t>геометричну </a:t>
            </a:r>
            <a:r>
              <a:rPr lang="uk-UA" dirty="0" smtClean="0">
                <a:latin typeface="Trebuchet MS" pitchFamily="34" charset="0"/>
              </a:rPr>
              <a:t>і </a:t>
            </a:r>
            <a:r>
              <a:rPr lang="uk-UA" b="1" i="1" dirty="0" smtClean="0">
                <a:latin typeface="Trebuchet MS" pitchFamily="34" charset="0"/>
              </a:rPr>
              <a:t>квантову</a:t>
            </a:r>
            <a:r>
              <a:rPr lang="uk-UA" dirty="0" smtClean="0">
                <a:latin typeface="Trebuchet MS" pitchFamily="34" charset="0"/>
              </a:rPr>
              <a:t>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3ff7ca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9627" y="3861048"/>
            <a:ext cx="4280393" cy="2232248"/>
          </a:xfrm>
          <a:prstGeom prst="rect">
            <a:avLst/>
          </a:prstGeo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6191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Оптична система ока</a:t>
            </a:r>
          </a:p>
          <a:p>
            <a:r>
              <a:rPr lang="uk-UA" sz="2000" b="1" dirty="0" smtClean="0">
                <a:latin typeface="Trebuchet MS" pitchFamily="34" charset="0"/>
              </a:rPr>
              <a:t>та оптичні ілюзії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37441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05064"/>
            <a:ext cx="1700238" cy="2360497"/>
          </a:xfrm>
          <a:prstGeom prst="rect">
            <a:avLst/>
          </a:prstGeo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278538"/>
            <a:ext cx="3076203" cy="311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завантажен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17032"/>
            <a:ext cx="3528391" cy="252028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Більше всяких ілюзій!..</a:t>
            </a:r>
          </a:p>
          <a:p>
            <a:r>
              <a:rPr lang="uk-UA" sz="2000" b="1" dirty="0" smtClean="0">
                <a:latin typeface="Trebuchet MS" pitchFamily="34" charset="0"/>
              </a:rPr>
              <a:t>Кімната </a:t>
            </a:r>
            <a:r>
              <a:rPr lang="uk-UA" sz="2000" b="1" dirty="0" err="1" smtClean="0">
                <a:latin typeface="Trebuchet MS" pitchFamily="34" charset="0"/>
              </a:rPr>
              <a:t>Еймса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eed37d10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3" y="908720"/>
            <a:ext cx="5616625" cy="2898904"/>
          </a:xfrm>
          <a:prstGeom prst="rect">
            <a:avLst/>
          </a:prstGeom>
        </p:spPr>
      </p:pic>
      <p:pic>
        <p:nvPicPr>
          <p:cNvPr id="20" name="Рисунок 19" descr="330px-Ames_room-u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0909" y="2060848"/>
            <a:ext cx="3353091" cy="33226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Більше всяких ілюзій!..</a:t>
            </a:r>
          </a:p>
          <a:p>
            <a:r>
              <a:rPr lang="uk-UA" sz="2000" b="1" dirty="0" smtClean="0">
                <a:latin typeface="Trebuchet MS" pitchFamily="34" charset="0"/>
              </a:rPr>
              <a:t>Картинки-перевертні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24019998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251960" cy="2567940"/>
          </a:xfrm>
          <a:prstGeom prst="rect">
            <a:avLst/>
          </a:prstGeom>
        </p:spPr>
      </p:pic>
      <p:pic>
        <p:nvPicPr>
          <p:cNvPr id="16" name="Рисунок 15" descr="740eb164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4251960" cy="2225040"/>
          </a:xfrm>
          <a:prstGeom prst="rect">
            <a:avLst/>
          </a:prstGeom>
        </p:spPr>
      </p:pic>
      <p:pic>
        <p:nvPicPr>
          <p:cNvPr id="17" name="Рисунок 16" descr="6ee0faa78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4251960" cy="2377440"/>
          </a:xfrm>
          <a:prstGeom prst="rect">
            <a:avLst/>
          </a:prstGeom>
        </p:spPr>
      </p:pic>
      <p:pic>
        <p:nvPicPr>
          <p:cNvPr id="18" name="Рисунок 17" descr="8fd62f1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124744"/>
            <a:ext cx="4251960" cy="22250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Більше всяких ілюзій!..</a:t>
            </a:r>
          </a:p>
          <a:p>
            <a:r>
              <a:rPr lang="uk-UA" sz="2000" b="1" dirty="0" smtClean="0">
                <a:latin typeface="Trebuchet MS" pitchFamily="34" charset="0"/>
              </a:rPr>
              <a:t>Ілюзії руху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 descr="d016c24d3e34abbd4fed78d97c8e3e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5517232" cy="5517232"/>
          </a:xfrm>
          <a:prstGeom prst="rect">
            <a:avLst/>
          </a:prstGeom>
        </p:spPr>
      </p:pic>
      <p:pic>
        <p:nvPicPr>
          <p:cNvPr id="19" name="Рисунок 18" descr="darmova-energ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4428" y="1872208"/>
            <a:ext cx="3132068" cy="39330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IS_SCI_ART_02_Colours_of_light_visible_spectrum_waves_v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013" y="980389"/>
            <a:ext cx="8641467" cy="576097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Колір світла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Модуль 3. Електрика і магнетизм</a:t>
            </a:r>
          </a:p>
          <a:p>
            <a:pPr algn="r"/>
            <a:r>
              <a:rPr lang="uk-UA" sz="2000" b="1" dirty="0" smtClean="0">
                <a:latin typeface="Trebuchet MS" pitchFamily="34" charset="0"/>
              </a:rPr>
              <a:t>Тема 9. Електростатика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Інтерференція світла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3347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Trebuchet MS" pitchFamily="34" charset="0"/>
              </a:rPr>
              <a:t>Інтерференція </a:t>
            </a:r>
            <a:r>
              <a:rPr lang="uk-UA" dirty="0" smtClean="0">
                <a:latin typeface="Trebuchet MS" pitchFamily="34" charset="0"/>
              </a:rPr>
              <a:t>– це накладання </a:t>
            </a:r>
            <a:r>
              <a:rPr lang="uk-UA" i="1" dirty="0" smtClean="0">
                <a:latin typeface="Trebuchet MS" pitchFamily="34" charset="0"/>
              </a:rPr>
              <a:t>когерентних</a:t>
            </a:r>
            <a:r>
              <a:rPr lang="uk-UA" dirty="0" smtClean="0">
                <a:latin typeface="Trebuchet MS" pitchFamily="34" charset="0"/>
              </a:rPr>
              <a:t> хвиль, за якого вони стабільно підсилюються або послаблюються. </a:t>
            </a:r>
          </a:p>
          <a:p>
            <a:endParaRPr lang="uk-UA" b="1" i="1" dirty="0" smtClean="0">
              <a:latin typeface="Trebuchet MS" pitchFamily="34" charset="0"/>
            </a:endParaRPr>
          </a:p>
          <a:p>
            <a:r>
              <a:rPr lang="uk-UA" b="1" i="1" dirty="0" smtClean="0">
                <a:latin typeface="Trebuchet MS" pitchFamily="34" charset="0"/>
              </a:rPr>
              <a:t>Когерентні  </a:t>
            </a:r>
            <a:r>
              <a:rPr lang="uk-UA" dirty="0" smtClean="0">
                <a:latin typeface="Trebuchet MS" pitchFamily="34" charset="0"/>
              </a:rPr>
              <a:t>хвилі – це хвилі з однаковими частотами та  напрямком коливань, і які мають стабільну різницю фаз.</a:t>
            </a:r>
            <a:endParaRPr lang="en-US" dirty="0" smtClean="0">
              <a:latin typeface="Trebuchet MS" pitchFamily="34" charset="0"/>
            </a:endParaRPr>
          </a:p>
          <a:p>
            <a:endParaRPr lang="en-US" b="1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Різниця фаз: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sxr208_1_017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980728"/>
            <a:ext cx="5591890" cy="5316314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653136"/>
            <a:ext cx="2933700" cy="746125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0872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Принцип </a:t>
            </a:r>
            <a:r>
              <a:rPr lang="uk-UA" b="1" dirty="0" err="1" smtClean="0">
                <a:latin typeface="Trebuchet MS" pitchFamily="34" charset="0"/>
              </a:rPr>
              <a:t>Гюйгенса</a:t>
            </a:r>
            <a:r>
              <a:rPr lang="uk-UA" b="1" dirty="0" smtClean="0">
                <a:latin typeface="Trebuchet MS" pitchFamily="34" charset="0"/>
              </a:rPr>
              <a:t> </a:t>
            </a:r>
            <a:r>
              <a:rPr lang="en-US" b="1" dirty="0" smtClean="0">
                <a:latin typeface="Trebuchet MS" pitchFamily="34" charset="0"/>
              </a:rPr>
              <a:t>[- </a:t>
            </a:r>
            <a:r>
              <a:rPr lang="uk-UA" b="1" dirty="0" err="1" smtClean="0">
                <a:latin typeface="Trebuchet MS" pitchFamily="34" charset="0"/>
              </a:rPr>
              <a:t>Френеля</a:t>
            </a:r>
            <a:r>
              <a:rPr lang="en-US" b="1" dirty="0" smtClean="0">
                <a:latin typeface="Trebuchet MS" pitchFamily="34" charset="0"/>
              </a:rPr>
              <a:t>]</a:t>
            </a:r>
            <a:r>
              <a:rPr lang="uk-UA" dirty="0" smtClean="0">
                <a:latin typeface="Trebuchet MS" pitchFamily="34" charset="0"/>
              </a:rPr>
              <a:t>— фізичний принцип, згідно з яким будь-яка точка простору, якої досягла хвиля, є джерелом вторинних хвиль, що розповсюджуються у всіх напрямках.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Принцип </a:t>
            </a:r>
            <a:r>
              <a:rPr lang="uk-UA" dirty="0" err="1" smtClean="0">
                <a:latin typeface="Trebuchet MS" pitchFamily="34" charset="0"/>
              </a:rPr>
              <a:t>Гюйгенса</a:t>
            </a:r>
            <a:r>
              <a:rPr lang="uk-UA" dirty="0" smtClean="0">
                <a:latin typeface="Trebuchet MS" pitchFamily="34" charset="0"/>
              </a:rPr>
              <a:t> пояснює багато оптичних явищ, серед яких прямолінійне розповсюдження світла, заломлення, дифракція.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Принцип </a:t>
            </a:r>
            <a:r>
              <a:rPr lang="uk-UA" dirty="0" err="1" smtClean="0">
                <a:latin typeface="Trebuchet MS" pitchFamily="34" charset="0"/>
              </a:rPr>
              <a:t>Гюйгенса</a:t>
            </a:r>
            <a:r>
              <a:rPr lang="uk-UA" dirty="0" smtClean="0">
                <a:latin typeface="Trebuchet MS" pitchFamily="34" charset="0"/>
              </a:rPr>
              <a:t>  є чисто геометричним принципом, і він </a:t>
            </a:r>
            <a:r>
              <a:rPr lang="uk-UA" dirty="0" err="1" smtClean="0">
                <a:latin typeface="Trebuchet MS" pitchFamily="34" charset="0"/>
              </a:rPr>
              <a:t>справедливи</a:t>
            </a:r>
            <a:r>
              <a:rPr lang="ru-RU" smtClean="0">
                <a:latin typeface="Trebuchet MS" pitchFamily="34" charset="0"/>
              </a:rPr>
              <a:t>й</a:t>
            </a:r>
            <a:r>
              <a:rPr lang="uk-UA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для всіх видів хвиль: механічних, електричних та електромагнітних.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Проте даний принцип  не вказує на способи розрахунку амплітуди хвилі, </a:t>
            </a:r>
            <a:r>
              <a:rPr lang="uk-UA" dirty="0" err="1" smtClean="0">
                <a:latin typeface="Trebuchet MS" pitchFamily="34" charset="0"/>
              </a:rPr>
              <a:t>огинаючої</a:t>
            </a:r>
            <a:r>
              <a:rPr lang="uk-UA" dirty="0" smtClean="0">
                <a:latin typeface="Trebuchet MS" pitchFamily="34" charset="0"/>
              </a:rPr>
              <a:t> вторинних хвиль. </a:t>
            </a:r>
          </a:p>
          <a:p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Принцип </a:t>
            </a:r>
            <a:r>
              <a:rPr lang="uk-UA" sz="2400" b="1" dirty="0" err="1" smtClean="0">
                <a:latin typeface="Trebuchet MS" pitchFamily="34" charset="0"/>
              </a:rPr>
              <a:t>Гюйгенса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5" name="Рисунок 14" descr="Wavelength=slitwid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860" y="4087708"/>
            <a:ext cx="2293620" cy="2293620"/>
          </a:xfrm>
          <a:prstGeom prst="rect">
            <a:avLst/>
          </a:prstGeom>
        </p:spPr>
      </p:pic>
      <p:pic>
        <p:nvPicPr>
          <p:cNvPr id="16" name="Рисунок 15" descr="пр гюйгенса 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221088"/>
            <a:ext cx="3384376" cy="21701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Метод Юнга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7" name="Рисунок 16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7836796" cy="4043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Дзеркала </a:t>
            </a:r>
            <a:r>
              <a:rPr lang="uk-UA" sz="2000" b="1" dirty="0" err="1" smtClean="0">
                <a:latin typeface="Trebuchet MS" pitchFamily="34" charset="0"/>
              </a:rPr>
              <a:t>Френеля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6" name="Рисунок 15" descr="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877352"/>
            <a:ext cx="7200800" cy="4881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img-b9Dt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80" y="1072168"/>
            <a:ext cx="7632848" cy="4469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Біпризма </a:t>
            </a:r>
            <a:r>
              <a:rPr lang="uk-UA" sz="2000" b="1" dirty="0" err="1" smtClean="0">
                <a:latin typeface="Trebuchet MS" pitchFamily="34" charset="0"/>
              </a:rPr>
              <a:t>Френеля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Хвильова оптика</a:t>
            </a:r>
          </a:p>
          <a:p>
            <a:r>
              <a:rPr lang="uk-UA" sz="2000" b="1" dirty="0" smtClean="0">
                <a:latin typeface="Trebuchet MS" pitchFamily="34" charset="0"/>
              </a:rPr>
              <a:t>Методи реалізації інтерференції. Дзеркало </a:t>
            </a:r>
            <a:r>
              <a:rPr lang="uk-UA" sz="2000" b="1" dirty="0" err="1" smtClean="0">
                <a:latin typeface="Trebuchet MS" pitchFamily="34" charset="0"/>
              </a:rPr>
              <a:t>Ллойда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6" name="Рисунок 15" descr="завантаженн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992888" cy="4918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Оптика</a:t>
            </a:r>
            <a:endParaRPr lang="uk-UA" sz="1400" b="1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76456" y="652534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Інтерферометри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412776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Інтерферометр</a:t>
            </a:r>
            <a:r>
              <a:rPr lang="uk-UA" dirty="0" smtClean="0">
                <a:latin typeface="Trebuchet MS" pitchFamily="34" charset="0"/>
              </a:rPr>
              <a:t> — прилад, в якому потік хвиль, наприклад промінь видимого світла, розділяється на два або більше когерентних пучків; ці пучки мають пройти різні оптичні шляхи, а потім знову зустрітися разом та </a:t>
            </a:r>
            <a:r>
              <a:rPr lang="uk-UA" dirty="0" err="1" smtClean="0">
                <a:latin typeface="Trebuchet MS" pitchFamily="34" charset="0"/>
              </a:rPr>
              <a:t>проінтерферувати</a:t>
            </a:r>
            <a:r>
              <a:rPr lang="uk-UA" dirty="0" smtClean="0">
                <a:latin typeface="Trebuchet MS" pitchFamily="34" charset="0"/>
              </a:rPr>
              <a:t>, тобто скластися з урахуванням різниці фаз хвиль, яка виникла через те, що вони пройшли різні оптичні шляхи. У багатьох конструкціях інтерферометрів розділені пучки світла зустрічаються на спеціальному екрані, на якому можна побачити темні та світлі інтерференційні смуги, кола або більш складні фігури, в залежності від типу інтерферометра та його конкретної реалізації.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За допомогою інтерферометрів можна робити високоточні вимірювання довжини, контролювати якість поверхонь (зазвичай точність відповідає порядку довжини хвилі світла, що використовується в інтерферометрі), вимірювати показники заломлення прозорих середовищ.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4" y="437413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</TotalTime>
  <Words>422</Words>
  <Application>Microsoft Office PowerPoint</Application>
  <PresentationFormat>Екран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358</cp:revision>
  <dcterms:created xsi:type="dcterms:W3CDTF">2019-09-06T08:06:09Z</dcterms:created>
  <dcterms:modified xsi:type="dcterms:W3CDTF">2024-09-20T13:18:49Z</dcterms:modified>
</cp:coreProperties>
</file>