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2" d="100"/>
          <a:sy n="82" d="100"/>
        </p:scale>
        <p:origin x="69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ий слайд">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10.03.2021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2980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10.03.2021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237966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ий заголовок і текст">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10.03.2021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4128250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E7513BD9-C538-4D63-A5A9-BC065871B509}" type="datetimeFigureOut">
              <a:rPr lang="uk-UA" smtClean="0"/>
              <a:t>10.03.2021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3755976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Назва розділу">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E7513BD9-C538-4D63-A5A9-BC065871B509}" type="datetimeFigureOut">
              <a:rPr lang="uk-UA" smtClean="0"/>
              <a:t>10.03.2021</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1DBAA7CC-7FF3-4C84-87FC-B9FC08042B8C}" type="slidenum">
              <a:rPr lang="uk-UA" smtClean="0"/>
              <a:t>‹№›</a:t>
            </a:fld>
            <a:endParaRPr lang="uk-UA"/>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65341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E7513BD9-C538-4D63-A5A9-BC065871B509}" type="datetimeFigureOut">
              <a:rPr lang="uk-UA" smtClean="0"/>
              <a:t>10.03.2021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230867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109728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6217920" y="2582334"/>
            <a:ext cx="4937760" cy="33782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E7513BD9-C538-4D63-A5A9-BC065871B509}" type="datetimeFigureOut">
              <a:rPr lang="uk-UA" smtClean="0"/>
              <a:t>10.03.2021</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10052943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E7513BD9-C538-4D63-A5A9-BC065871B509}" type="datetimeFigureOut">
              <a:rPr lang="uk-UA" smtClean="0"/>
              <a:t>10.03.2021</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3753061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ий слайд">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513BD9-C538-4D63-A5A9-BC065871B509}" type="datetimeFigureOut">
              <a:rPr lang="uk-UA" smtClean="0"/>
              <a:t>10.03.2021</a:t>
            </a:fld>
            <a:endParaRPr lang="uk-UA"/>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uk-UA"/>
          </a:p>
        </p:txBody>
      </p:sp>
      <p:sp>
        <p:nvSpPr>
          <p:cNvPr id="9" name="Slide Number Placeholder 8"/>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70815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Вміст і підпис">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7513BD9-C538-4D63-A5A9-BC065871B509}" type="datetimeFigureOut">
              <a:rPr lang="uk-UA" smtClean="0"/>
              <a:t>10.03.2021</a:t>
            </a:fld>
            <a:endParaRPr lang="uk-UA"/>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uk-UA"/>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DBAA7CC-7FF3-4C84-87FC-B9FC08042B8C}" type="slidenum">
              <a:rPr lang="uk-UA" smtClean="0"/>
              <a:t>‹№›</a:t>
            </a:fld>
            <a:endParaRPr lang="uk-UA"/>
          </a:p>
        </p:txBody>
      </p:sp>
    </p:spTree>
    <p:extLst>
      <p:ext uri="{BB962C8B-B14F-4D97-AF65-F5344CB8AC3E}">
        <p14:creationId xmlns:p14="http://schemas.microsoft.com/office/powerpoint/2010/main" val="2418743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і підпис">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E7513BD9-C538-4D63-A5A9-BC065871B509}" type="datetimeFigureOut">
              <a:rPr lang="uk-UA" smtClean="0"/>
              <a:t>10.03.2021</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1DBAA7CC-7FF3-4C84-87FC-B9FC08042B8C}" type="slidenum">
              <a:rPr lang="uk-UA" smtClean="0"/>
              <a:t>‹№›</a:t>
            </a:fld>
            <a:endParaRPr lang="uk-UA"/>
          </a:p>
        </p:txBody>
      </p:sp>
    </p:spTree>
    <p:extLst>
      <p:ext uri="{BB962C8B-B14F-4D97-AF65-F5344CB8AC3E}">
        <p14:creationId xmlns:p14="http://schemas.microsoft.com/office/powerpoint/2010/main" val="2536364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513BD9-C538-4D63-A5A9-BC065871B509}" type="datetimeFigureOut">
              <a:rPr lang="uk-UA" smtClean="0"/>
              <a:t>10.03.2021</a:t>
            </a:fld>
            <a:endParaRPr lang="uk-UA"/>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uk-UA"/>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DBAA7CC-7FF3-4C84-87FC-B9FC08042B8C}" type="slidenum">
              <a:rPr lang="uk-UA" smtClean="0"/>
              <a:t>‹№›</a:t>
            </a:fld>
            <a:endParaRPr lang="uk-UA"/>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746383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E94AB2A-3CF7-42CD-9712-D24994635F37}"/>
              </a:ext>
            </a:extLst>
          </p:cNvPr>
          <p:cNvSpPr>
            <a:spLocks noGrp="1"/>
          </p:cNvSpPr>
          <p:nvPr>
            <p:ph type="ctrTitle"/>
          </p:nvPr>
        </p:nvSpPr>
        <p:spPr/>
        <p:txBody>
          <a:bodyPr>
            <a:normAutofit/>
          </a:bodyPr>
          <a:lstStyle/>
          <a:p>
            <a:r>
              <a:rPr lang="ru-RU" dirty="0" err="1"/>
              <a:t>Управління</a:t>
            </a:r>
            <a:r>
              <a:rPr lang="ru-RU" dirty="0"/>
              <a:t> </a:t>
            </a:r>
            <a:r>
              <a:rPr lang="ru-RU" dirty="0" err="1"/>
              <a:t>прибутком</a:t>
            </a:r>
            <a:r>
              <a:rPr lang="ru-RU" dirty="0"/>
              <a:t> </a:t>
            </a:r>
            <a:r>
              <a:rPr lang="ru-RU" dirty="0" err="1"/>
              <a:t>торговельного</a:t>
            </a:r>
            <a:r>
              <a:rPr lang="ru-RU" dirty="0"/>
              <a:t> </a:t>
            </a:r>
            <a:r>
              <a:rPr lang="ru-RU" dirty="0" err="1"/>
              <a:t>підприємства</a:t>
            </a:r>
            <a:endParaRPr lang="uk-UA" dirty="0"/>
          </a:p>
        </p:txBody>
      </p:sp>
      <p:sp>
        <p:nvSpPr>
          <p:cNvPr id="3" name="Підзаголовок 2">
            <a:extLst>
              <a:ext uri="{FF2B5EF4-FFF2-40B4-BE49-F238E27FC236}">
                <a16:creationId xmlns:a16="http://schemas.microsoft.com/office/drawing/2014/main" id="{C2F9EE46-D8CF-49B5-A6E0-D58505A66080}"/>
              </a:ext>
            </a:extLst>
          </p:cNvPr>
          <p:cNvSpPr>
            <a:spLocks noGrp="1"/>
          </p:cNvSpPr>
          <p:nvPr>
            <p:ph type="subTitle" idx="1"/>
          </p:nvPr>
        </p:nvSpPr>
        <p:spPr/>
        <p:txBody>
          <a:bodyPr/>
          <a:lstStyle/>
          <a:p>
            <a:r>
              <a:rPr lang="uk-UA" dirty="0"/>
              <a:t>Лекція з навчальної дисципліни «Економіка та управління в сфері торгівлі»</a:t>
            </a:r>
          </a:p>
        </p:txBody>
      </p:sp>
    </p:spTree>
    <p:extLst>
      <p:ext uri="{BB962C8B-B14F-4D97-AF65-F5344CB8AC3E}">
        <p14:creationId xmlns:p14="http://schemas.microsoft.com/office/powerpoint/2010/main" val="27587966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E413F6-A4FD-4877-9EB8-4E12EEEA9C1C}"/>
              </a:ext>
            </a:extLst>
          </p:cNvPr>
          <p:cNvSpPr txBox="1"/>
          <p:nvPr/>
        </p:nvSpPr>
        <p:spPr>
          <a:xfrm>
            <a:off x="1296955" y="1859340"/>
            <a:ext cx="9134669" cy="2031325"/>
          </a:xfrm>
          <a:prstGeom prst="rect">
            <a:avLst/>
          </a:prstGeom>
          <a:noFill/>
        </p:spPr>
        <p:txBody>
          <a:bodyPr wrap="square">
            <a:spAutoFit/>
          </a:bodyPr>
          <a:lstStyle/>
          <a:p>
            <a:r>
              <a:rPr lang="ru-RU" b="1" i="1" dirty="0"/>
              <a:t>III. </a:t>
            </a:r>
            <a:r>
              <a:rPr lang="ru-RU" b="1" i="1" dirty="0" err="1"/>
              <a:t>Залежно</a:t>
            </a:r>
            <a:r>
              <a:rPr lang="ru-RU" b="1" i="1" dirty="0"/>
              <a:t> </a:t>
            </a:r>
            <a:r>
              <a:rPr lang="ru-RU" b="1" i="1" dirty="0" err="1"/>
              <a:t>від</a:t>
            </a:r>
            <a:r>
              <a:rPr lang="ru-RU" b="1" i="1" dirty="0"/>
              <a:t> методики </a:t>
            </a:r>
            <a:r>
              <a:rPr lang="ru-RU" b="1" i="1" dirty="0" err="1"/>
              <a:t>оцінки</a:t>
            </a:r>
            <a:r>
              <a:rPr lang="ru-RU" b="1" i="1" dirty="0"/>
              <a:t> </a:t>
            </a:r>
            <a:r>
              <a:rPr lang="ru-RU" dirty="0" err="1"/>
              <a:t>визначають</a:t>
            </a:r>
            <a:r>
              <a:rPr lang="ru-RU" dirty="0"/>
              <a:t> </a:t>
            </a:r>
            <a:r>
              <a:rPr lang="ru-RU" dirty="0" err="1"/>
              <a:t>номінальний</a:t>
            </a:r>
            <a:r>
              <a:rPr lang="ru-RU" dirty="0"/>
              <a:t> та </a:t>
            </a:r>
            <a:r>
              <a:rPr lang="ru-RU" dirty="0" err="1"/>
              <a:t>реальний</a:t>
            </a:r>
            <a:r>
              <a:rPr lang="ru-RU" dirty="0"/>
              <a:t> </a:t>
            </a:r>
            <a:r>
              <a:rPr lang="ru-RU" dirty="0" err="1"/>
              <a:t>прибуток</a:t>
            </a:r>
            <a:r>
              <a:rPr lang="ru-RU" dirty="0"/>
              <a:t>.</a:t>
            </a:r>
          </a:p>
          <a:p>
            <a:endParaRPr lang="ru-RU" dirty="0"/>
          </a:p>
          <a:p>
            <a:r>
              <a:rPr lang="ru-RU" i="1" dirty="0" err="1"/>
              <a:t>Номінальний</a:t>
            </a:r>
            <a:r>
              <a:rPr lang="ru-RU" i="1" dirty="0"/>
              <a:t> </a:t>
            </a:r>
            <a:r>
              <a:rPr lang="ru-RU" i="1" dirty="0" err="1"/>
              <a:t>прибуток</a:t>
            </a:r>
            <a:r>
              <a:rPr lang="ru-RU" i="1" dirty="0"/>
              <a:t> </a:t>
            </a:r>
            <a:r>
              <a:rPr lang="ru-RU" dirty="0" err="1"/>
              <a:t>характеризує</a:t>
            </a:r>
            <a:r>
              <a:rPr lang="ru-RU" dirty="0"/>
              <a:t> </a:t>
            </a:r>
            <a:r>
              <a:rPr lang="ru-RU" dirty="0" err="1"/>
              <a:t>фактично</a:t>
            </a:r>
            <a:r>
              <a:rPr lang="ru-RU" dirty="0"/>
              <a:t> </a:t>
            </a:r>
            <a:r>
              <a:rPr lang="ru-RU" dirty="0" err="1"/>
              <a:t>одержану</a:t>
            </a:r>
            <a:r>
              <a:rPr lang="ru-RU" dirty="0"/>
              <a:t> величину </a:t>
            </a:r>
            <a:r>
              <a:rPr lang="ru-RU" dirty="0" err="1"/>
              <a:t>прибутку</a:t>
            </a:r>
            <a:r>
              <a:rPr lang="ru-RU" dirty="0"/>
              <a:t>. </a:t>
            </a:r>
          </a:p>
          <a:p>
            <a:endParaRPr lang="ru-RU" dirty="0"/>
          </a:p>
          <a:p>
            <a:r>
              <a:rPr lang="ru-RU" i="1" dirty="0" err="1"/>
              <a:t>Реальний</a:t>
            </a:r>
            <a:r>
              <a:rPr lang="ru-RU" i="1" dirty="0"/>
              <a:t> </a:t>
            </a:r>
            <a:r>
              <a:rPr lang="ru-RU" i="1" dirty="0" err="1"/>
              <a:t>прибуток</a:t>
            </a:r>
            <a:r>
              <a:rPr lang="ru-RU" i="1" dirty="0"/>
              <a:t> </a:t>
            </a:r>
            <a:r>
              <a:rPr lang="ru-RU" dirty="0"/>
              <a:t>- </a:t>
            </a:r>
            <a:r>
              <a:rPr lang="ru-RU" dirty="0" err="1"/>
              <a:t>це</a:t>
            </a:r>
            <a:r>
              <a:rPr lang="ru-RU" dirty="0"/>
              <a:t> </a:t>
            </a:r>
            <a:r>
              <a:rPr lang="ru-RU" dirty="0" err="1"/>
              <a:t>номінальний</a:t>
            </a:r>
            <a:r>
              <a:rPr lang="ru-RU" dirty="0"/>
              <a:t> </a:t>
            </a:r>
            <a:r>
              <a:rPr lang="ru-RU" dirty="0" err="1"/>
              <a:t>прибуток</a:t>
            </a:r>
            <a:r>
              <a:rPr lang="ru-RU" dirty="0"/>
              <a:t>, </a:t>
            </a:r>
            <a:r>
              <a:rPr lang="ru-RU" dirty="0" err="1"/>
              <a:t>перерахований</a:t>
            </a:r>
            <a:r>
              <a:rPr lang="ru-RU" dirty="0"/>
              <a:t> з </a:t>
            </a:r>
            <a:r>
              <a:rPr lang="ru-RU" dirty="0" err="1"/>
              <a:t>огляду</a:t>
            </a:r>
            <a:r>
              <a:rPr lang="ru-RU" dirty="0"/>
              <a:t> на </a:t>
            </a:r>
            <a:r>
              <a:rPr lang="ru-RU" dirty="0" err="1"/>
              <a:t>інфляцію</a:t>
            </a:r>
            <a:r>
              <a:rPr lang="ru-RU" dirty="0"/>
              <a:t>. </a:t>
            </a:r>
            <a:r>
              <a:rPr lang="ru-RU" dirty="0" err="1"/>
              <a:t>Він</a:t>
            </a:r>
            <a:r>
              <a:rPr lang="ru-RU" dirty="0"/>
              <a:t> </a:t>
            </a:r>
            <a:r>
              <a:rPr lang="ru-RU" dirty="0" err="1"/>
              <a:t>характеризує</a:t>
            </a:r>
            <a:r>
              <a:rPr lang="ru-RU" dirty="0"/>
              <a:t> </a:t>
            </a:r>
            <a:r>
              <a:rPr lang="ru-RU" dirty="0" err="1"/>
              <a:t>реальну</a:t>
            </a:r>
            <a:r>
              <a:rPr lang="ru-RU" dirty="0"/>
              <a:t> </a:t>
            </a:r>
            <a:r>
              <a:rPr lang="ru-RU" dirty="0" err="1"/>
              <a:t>купівельну</a:t>
            </a:r>
            <a:r>
              <a:rPr lang="ru-RU" dirty="0"/>
              <a:t> </a:t>
            </a:r>
            <a:r>
              <a:rPr lang="ru-RU" dirty="0" err="1"/>
              <a:t>спроможність</a:t>
            </a:r>
            <a:r>
              <a:rPr lang="ru-RU" dirty="0"/>
              <a:t> чистого доходу, </a:t>
            </a:r>
            <a:r>
              <a:rPr lang="ru-RU" dirty="0" err="1"/>
              <a:t>отриманого</a:t>
            </a:r>
            <a:r>
              <a:rPr lang="ru-RU" dirty="0"/>
              <a:t> </a:t>
            </a:r>
            <a:r>
              <a:rPr lang="ru-RU" dirty="0" err="1"/>
              <a:t>підприємством</a:t>
            </a:r>
            <a:r>
              <a:rPr lang="ru-RU" dirty="0"/>
              <a:t>.</a:t>
            </a:r>
            <a:endParaRPr lang="uk-UA" dirty="0"/>
          </a:p>
        </p:txBody>
      </p:sp>
    </p:spTree>
    <p:extLst>
      <p:ext uri="{BB962C8B-B14F-4D97-AF65-F5344CB8AC3E}">
        <p14:creationId xmlns:p14="http://schemas.microsoft.com/office/powerpoint/2010/main" val="135592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CFE6A1-04D0-4372-9F14-C807AC4A2999}"/>
              </a:ext>
            </a:extLst>
          </p:cNvPr>
          <p:cNvSpPr txBox="1"/>
          <p:nvPr/>
        </p:nvSpPr>
        <p:spPr>
          <a:xfrm>
            <a:off x="1810139" y="1028343"/>
            <a:ext cx="8780106" cy="2862322"/>
          </a:xfrm>
          <a:prstGeom prst="rect">
            <a:avLst/>
          </a:prstGeom>
          <a:noFill/>
        </p:spPr>
        <p:txBody>
          <a:bodyPr wrap="square">
            <a:spAutoFit/>
          </a:bodyPr>
          <a:lstStyle/>
          <a:p>
            <a:r>
              <a:rPr lang="en-US" b="1" i="1" dirty="0"/>
              <a:t>IV. </a:t>
            </a:r>
            <a:r>
              <a:rPr lang="uk-UA" b="1" i="1" dirty="0"/>
              <a:t>Залежно від мети визначення </a:t>
            </a:r>
            <a:r>
              <a:rPr lang="uk-UA" dirty="0"/>
              <a:t>розрізняють бухгалтерський та економічний прибуток.</a:t>
            </a:r>
          </a:p>
          <a:p>
            <a:endParaRPr lang="uk-UA" dirty="0"/>
          </a:p>
          <a:p>
            <a:r>
              <a:rPr lang="uk-UA" i="1" dirty="0"/>
              <a:t>Бухгалтерський прибуток </a:t>
            </a:r>
            <a:r>
              <a:rPr lang="uk-UA" dirty="0"/>
              <a:t>відповідає обсягу операційного прибутку.</a:t>
            </a:r>
          </a:p>
          <a:p>
            <a:endParaRPr lang="uk-UA" dirty="0"/>
          </a:p>
          <a:p>
            <a:r>
              <a:rPr lang="uk-UA" i="1" dirty="0"/>
              <a:t>Економічний прибуток </a:t>
            </a:r>
            <a:r>
              <a:rPr lang="uk-UA" dirty="0"/>
              <a:t>являє собою різницю між виручкою від реалізації та всіма витратами підприємства, в тому числі витратами втрачених можливостей. Витратами втрачених можливостей (або альтернативними) в мікроекономіці прийнято називати втрати на споживання якогось ресурсу, які виміряні з точки зору вигоди, що "втрачена" через невикористання цього ресурсу найкращим альтернативним шляхом.</a:t>
            </a:r>
          </a:p>
        </p:txBody>
      </p:sp>
    </p:spTree>
    <p:extLst>
      <p:ext uri="{BB962C8B-B14F-4D97-AF65-F5344CB8AC3E}">
        <p14:creationId xmlns:p14="http://schemas.microsoft.com/office/powerpoint/2010/main" val="15374593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902225F-8AB7-4753-AB29-890A1FE3D214}"/>
              </a:ext>
            </a:extLst>
          </p:cNvPr>
          <p:cNvSpPr txBox="1"/>
          <p:nvPr/>
        </p:nvSpPr>
        <p:spPr>
          <a:xfrm>
            <a:off x="1483567" y="2050903"/>
            <a:ext cx="9022702" cy="1754326"/>
          </a:xfrm>
          <a:prstGeom prst="rect">
            <a:avLst/>
          </a:prstGeom>
          <a:noFill/>
        </p:spPr>
        <p:txBody>
          <a:bodyPr wrap="square">
            <a:spAutoFit/>
          </a:bodyPr>
          <a:lstStyle/>
          <a:p>
            <a:r>
              <a:rPr lang="en-US" b="1" i="1" dirty="0"/>
              <a:t>V. </a:t>
            </a:r>
            <a:r>
              <a:rPr lang="uk-UA" b="1" i="1" dirty="0"/>
              <a:t>Залежно від розмірів </a:t>
            </a:r>
            <a:r>
              <a:rPr lang="uk-UA" dirty="0"/>
              <a:t>прибуток підприємства характеризується як </a:t>
            </a:r>
            <a:r>
              <a:rPr lang="uk-UA" i="1" dirty="0"/>
              <a:t>мінімальний,</a:t>
            </a:r>
            <a:r>
              <a:rPr lang="uk-UA" dirty="0"/>
              <a:t> </a:t>
            </a:r>
            <a:r>
              <a:rPr lang="uk-UA" i="1" dirty="0"/>
              <a:t>цільовий</a:t>
            </a:r>
            <a:r>
              <a:rPr lang="uk-UA" dirty="0"/>
              <a:t> або </a:t>
            </a:r>
            <a:r>
              <a:rPr lang="uk-UA" i="1" dirty="0"/>
              <a:t>максимальний </a:t>
            </a:r>
            <a:r>
              <a:rPr lang="uk-UA" dirty="0"/>
              <a:t>прибуток.</a:t>
            </a:r>
          </a:p>
          <a:p>
            <a:endParaRPr lang="uk-UA" dirty="0"/>
          </a:p>
          <a:p>
            <a:r>
              <a:rPr lang="uk-UA" dirty="0"/>
              <a:t>Такі види прибутку пов'язані з визначенням обсягів діяльності, досягнення яких обумовлює знаходження підприємства в зоні збитковості, беззбитковості або прибутковості.</a:t>
            </a:r>
          </a:p>
        </p:txBody>
      </p:sp>
    </p:spTree>
    <p:extLst>
      <p:ext uri="{BB962C8B-B14F-4D97-AF65-F5344CB8AC3E}">
        <p14:creationId xmlns:p14="http://schemas.microsoft.com/office/powerpoint/2010/main" val="130578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2FDE7D4-B4CF-44BF-A5B4-63BDADE60FE4}"/>
              </a:ext>
            </a:extLst>
          </p:cNvPr>
          <p:cNvSpPr txBox="1"/>
          <p:nvPr/>
        </p:nvSpPr>
        <p:spPr>
          <a:xfrm>
            <a:off x="1379375" y="1736497"/>
            <a:ext cx="9433249" cy="2308324"/>
          </a:xfrm>
          <a:prstGeom prst="rect">
            <a:avLst/>
          </a:prstGeom>
          <a:noFill/>
        </p:spPr>
        <p:txBody>
          <a:bodyPr wrap="square">
            <a:spAutoFit/>
          </a:bodyPr>
          <a:lstStyle/>
          <a:p>
            <a:r>
              <a:rPr lang="uk-UA" dirty="0"/>
              <a:t>Під </a:t>
            </a:r>
            <a:r>
              <a:rPr lang="uk-UA" i="1" dirty="0"/>
              <a:t>мінімальним</a:t>
            </a:r>
            <a:r>
              <a:rPr lang="uk-UA" dirty="0"/>
              <a:t> розуміється прибуток, розмір якого після сплати податків задовольняє уявлення власників підприємства про мінімальний рівень рентабельності на вкладений капітал. Кількісно мінімальний рівень рентабельності відповідає рівню середньої процентної</a:t>
            </a:r>
          </a:p>
          <a:p>
            <a:r>
              <a:rPr lang="uk-UA" dirty="0"/>
              <a:t>ставки банків по депозитам, що склалася в теперішній період часу. Це обумовлюється тим, що власник підприємства не зацікавлений інвестувати кошти в створення (функціонування) підприємства, якщо чистий прибуток за результатами діяльності підприємства менший за суми процентів, які б він міг одержати від зберігання своїх грошових</a:t>
            </a:r>
          </a:p>
          <a:p>
            <a:r>
              <a:rPr lang="uk-UA" dirty="0"/>
              <a:t>коштів у банку чи придбання на них цінних паперів інших підприємств.</a:t>
            </a:r>
          </a:p>
        </p:txBody>
      </p:sp>
    </p:spTree>
    <p:extLst>
      <p:ext uri="{BB962C8B-B14F-4D97-AF65-F5344CB8AC3E}">
        <p14:creationId xmlns:p14="http://schemas.microsoft.com/office/powerpoint/2010/main" val="1041254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45815-D04F-4159-B1ED-11A328C26227}"/>
              </a:ext>
            </a:extLst>
          </p:cNvPr>
          <p:cNvSpPr txBox="1"/>
          <p:nvPr/>
        </p:nvSpPr>
        <p:spPr>
          <a:xfrm>
            <a:off x="1576873" y="1166843"/>
            <a:ext cx="8565503" cy="2585323"/>
          </a:xfrm>
          <a:prstGeom prst="rect">
            <a:avLst/>
          </a:prstGeom>
          <a:noFill/>
        </p:spPr>
        <p:txBody>
          <a:bodyPr wrap="square">
            <a:spAutoFit/>
          </a:bodyPr>
          <a:lstStyle/>
          <a:p>
            <a:r>
              <a:rPr lang="uk-UA" dirty="0"/>
              <a:t>Під </a:t>
            </a:r>
            <a:r>
              <a:rPr lang="uk-UA" i="1" dirty="0"/>
              <a:t>необхідною</a:t>
            </a:r>
            <a:r>
              <a:rPr lang="uk-UA" dirty="0"/>
              <a:t> розуміється сума прибутку, яка відповідає потребам підприємства в коштах на виробничий та соціальний розвиток, що утворюються за рахунок прибутку після сплати податків.</a:t>
            </a:r>
          </a:p>
          <a:p>
            <a:endParaRPr lang="uk-UA" dirty="0"/>
          </a:p>
          <a:p>
            <a:r>
              <a:rPr lang="uk-UA" dirty="0"/>
              <a:t>Поняття </a:t>
            </a:r>
            <a:r>
              <a:rPr lang="uk-UA" i="1" dirty="0"/>
              <a:t>"максимальний прибуток"</a:t>
            </a:r>
            <a:r>
              <a:rPr lang="uk-UA" dirty="0"/>
              <a:t> пов'язане з реалізацією мети поведінки підприємства на ринку. Підприємство, яке намагається максимізувати одержуваний прибуток, мусить, з одного боку, визначити доцільність нарощування обсягів діяльності, з другого - розрахувати обсяг діяльності, що дозволяє одержати максимально можливий прибуток.</a:t>
            </a:r>
          </a:p>
        </p:txBody>
      </p:sp>
    </p:spTree>
    <p:extLst>
      <p:ext uri="{BB962C8B-B14F-4D97-AF65-F5344CB8AC3E}">
        <p14:creationId xmlns:p14="http://schemas.microsoft.com/office/powerpoint/2010/main" val="35658419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650A6EE-F2A7-4E6D-B0A9-C22E11526205}"/>
              </a:ext>
            </a:extLst>
          </p:cNvPr>
          <p:cNvSpPr txBox="1"/>
          <p:nvPr/>
        </p:nvSpPr>
        <p:spPr>
          <a:xfrm>
            <a:off x="679580" y="929513"/>
            <a:ext cx="10832840" cy="3139321"/>
          </a:xfrm>
          <a:prstGeom prst="rect">
            <a:avLst/>
          </a:prstGeom>
          <a:noFill/>
        </p:spPr>
        <p:txBody>
          <a:bodyPr wrap="square">
            <a:spAutoFit/>
          </a:bodyPr>
          <a:lstStyle/>
          <a:p>
            <a:pPr algn="ctr"/>
            <a:r>
              <a:rPr lang="uk-UA" dirty="0"/>
              <a:t>2. Рентабельність торговельного підприємства, та показники, які її характеризують</a:t>
            </a:r>
          </a:p>
          <a:p>
            <a:endParaRPr lang="uk-UA" dirty="0"/>
          </a:p>
          <a:p>
            <a:r>
              <a:rPr lang="uk-UA" i="1" dirty="0"/>
              <a:t>Абсолютна величина прибутку </a:t>
            </a:r>
            <a:r>
              <a:rPr lang="uk-UA" dirty="0"/>
              <a:t>виступає узагальнюючим підсумковим показником, який характеризує обсяг фінансових коштів підприємства для розрахунків з бюджетом та позабюджетними фондами, формування фондів підприємства, призначених для стимулювання і розширеного відтворення.</a:t>
            </a:r>
          </a:p>
          <a:p>
            <a:endParaRPr lang="uk-UA" dirty="0"/>
          </a:p>
          <a:p>
            <a:r>
              <a:rPr lang="uk-UA" dirty="0"/>
              <a:t>Але цей показник не відображає ступеня ефективності господарської діяльності підприємства. Маса прибутку може зростати при недостатньому використанні ресурсів підприємства, порушенні вимог</a:t>
            </a:r>
          </a:p>
          <a:p>
            <a:r>
              <a:rPr lang="uk-UA" dirty="0"/>
              <a:t>режиму економії. Тому для характеристики ефективності господарської діяльності, ступеня використання його ресурсів, раціональності здійснених витрат набуло поширення застосування </a:t>
            </a:r>
            <a:r>
              <a:rPr lang="uk-UA" i="1" dirty="0"/>
              <a:t>показників відносної прибутковості</a:t>
            </a:r>
            <a:r>
              <a:rPr lang="uk-UA" dirty="0"/>
              <a:t>, які в економічній практиці одержали назву </a:t>
            </a:r>
            <a:r>
              <a:rPr lang="uk-UA" i="1" dirty="0"/>
              <a:t>рентабельності</a:t>
            </a:r>
            <a:r>
              <a:rPr lang="uk-UA" dirty="0"/>
              <a:t>.</a:t>
            </a:r>
          </a:p>
        </p:txBody>
      </p:sp>
    </p:spTree>
    <p:extLst>
      <p:ext uri="{BB962C8B-B14F-4D97-AF65-F5344CB8AC3E}">
        <p14:creationId xmlns:p14="http://schemas.microsoft.com/office/powerpoint/2010/main" val="604956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6CCA631-7141-444A-8C21-AB2EE9AF2319}"/>
              </a:ext>
            </a:extLst>
          </p:cNvPr>
          <p:cNvSpPr txBox="1"/>
          <p:nvPr/>
        </p:nvSpPr>
        <p:spPr>
          <a:xfrm>
            <a:off x="1744824" y="1951672"/>
            <a:ext cx="8304244" cy="1477328"/>
          </a:xfrm>
          <a:prstGeom prst="rect">
            <a:avLst/>
          </a:prstGeom>
          <a:noFill/>
        </p:spPr>
        <p:txBody>
          <a:bodyPr wrap="square">
            <a:spAutoFit/>
          </a:bodyPr>
          <a:lstStyle/>
          <a:p>
            <a:r>
              <a:rPr lang="ru-RU" dirty="0" err="1"/>
              <a:t>Рівень</a:t>
            </a:r>
            <a:r>
              <a:rPr lang="ru-RU" dirty="0"/>
              <a:t> </a:t>
            </a:r>
            <a:r>
              <a:rPr lang="ru-RU" dirty="0" err="1"/>
              <a:t>рентабельності</a:t>
            </a:r>
            <a:r>
              <a:rPr lang="ru-RU" dirty="0"/>
              <a:t> </a:t>
            </a:r>
            <a:r>
              <a:rPr lang="ru-RU" dirty="0" err="1"/>
              <a:t>може</a:t>
            </a:r>
            <a:r>
              <a:rPr lang="ru-RU" dirty="0"/>
              <a:t> бути </a:t>
            </a:r>
            <a:r>
              <a:rPr lang="ru-RU" dirty="0" err="1"/>
              <a:t>визначений</a:t>
            </a:r>
            <a:r>
              <a:rPr lang="ru-RU" dirty="0"/>
              <a:t> як </a:t>
            </a:r>
            <a:r>
              <a:rPr lang="ru-RU" dirty="0" err="1"/>
              <a:t>процентне</a:t>
            </a:r>
            <a:r>
              <a:rPr lang="ru-RU" dirty="0"/>
              <a:t> </a:t>
            </a:r>
            <a:r>
              <a:rPr lang="ru-RU" dirty="0" err="1"/>
              <a:t>відношення</a:t>
            </a:r>
            <a:r>
              <a:rPr lang="ru-RU" dirty="0"/>
              <a:t> </a:t>
            </a:r>
            <a:r>
              <a:rPr lang="ru-RU" dirty="0" err="1"/>
              <a:t>суми</a:t>
            </a:r>
            <a:r>
              <a:rPr lang="ru-RU" dirty="0"/>
              <a:t> </a:t>
            </a:r>
            <a:r>
              <a:rPr lang="ru-RU" dirty="0" err="1"/>
              <a:t>одержаного</a:t>
            </a:r>
            <a:r>
              <a:rPr lang="ru-RU" dirty="0"/>
              <a:t> </a:t>
            </a:r>
            <a:r>
              <a:rPr lang="ru-RU" dirty="0" err="1"/>
              <a:t>прибутку</a:t>
            </a:r>
            <a:r>
              <a:rPr lang="ru-RU" dirty="0"/>
              <a:t> до будь-</a:t>
            </a:r>
            <a:r>
              <a:rPr lang="ru-RU" dirty="0" err="1"/>
              <a:t>якого</a:t>
            </a:r>
            <a:r>
              <a:rPr lang="ru-RU" dirty="0"/>
              <a:t> </a:t>
            </a:r>
            <a:r>
              <a:rPr lang="ru-RU" dirty="0" err="1"/>
              <a:t>показника</a:t>
            </a:r>
            <a:r>
              <a:rPr lang="ru-RU" dirty="0"/>
              <a:t>: </a:t>
            </a:r>
            <a:r>
              <a:rPr lang="ru-RU" dirty="0" err="1"/>
              <a:t>обсягу</a:t>
            </a:r>
            <a:r>
              <a:rPr lang="ru-RU" dirty="0"/>
              <a:t> товарообороту, </a:t>
            </a:r>
            <a:r>
              <a:rPr lang="ru-RU" dirty="0" err="1"/>
              <a:t>величини</a:t>
            </a:r>
            <a:r>
              <a:rPr lang="ru-RU" dirty="0"/>
              <a:t> </a:t>
            </a:r>
            <a:r>
              <a:rPr lang="ru-RU" dirty="0" err="1"/>
              <a:t>витрат</a:t>
            </a:r>
            <a:r>
              <a:rPr lang="ru-RU" dirty="0"/>
              <a:t> </a:t>
            </a:r>
            <a:r>
              <a:rPr lang="ru-RU" dirty="0" err="1"/>
              <a:t>обертання</a:t>
            </a:r>
            <a:r>
              <a:rPr lang="ru-RU" dirty="0"/>
              <a:t>, </a:t>
            </a:r>
            <a:r>
              <a:rPr lang="ru-RU" dirty="0" err="1"/>
              <a:t>середнього</a:t>
            </a:r>
            <a:r>
              <a:rPr lang="ru-RU" dirty="0"/>
              <a:t> </a:t>
            </a:r>
            <a:r>
              <a:rPr lang="ru-RU" dirty="0" err="1"/>
              <a:t>розміру</a:t>
            </a:r>
            <a:r>
              <a:rPr lang="ru-RU" dirty="0"/>
              <a:t> </a:t>
            </a:r>
            <a:r>
              <a:rPr lang="ru-RU" dirty="0" err="1"/>
              <a:t>основних</a:t>
            </a:r>
            <a:r>
              <a:rPr lang="ru-RU" dirty="0"/>
              <a:t> </a:t>
            </a:r>
            <a:r>
              <a:rPr lang="ru-RU" dirty="0" err="1"/>
              <a:t>фондів</a:t>
            </a:r>
            <a:r>
              <a:rPr lang="ru-RU" dirty="0"/>
              <a:t> і </a:t>
            </a:r>
            <a:r>
              <a:rPr lang="ru-RU" dirty="0" err="1"/>
              <a:t>оборотних</a:t>
            </a:r>
            <a:r>
              <a:rPr lang="ru-RU" dirty="0"/>
              <a:t> </a:t>
            </a:r>
            <a:r>
              <a:rPr lang="ru-RU" dirty="0" err="1"/>
              <a:t>коштів</a:t>
            </a:r>
            <a:r>
              <a:rPr lang="ru-RU" dirty="0"/>
              <a:t>, </a:t>
            </a:r>
            <a:r>
              <a:rPr lang="ru-RU" dirty="0" err="1"/>
              <a:t>суми</a:t>
            </a:r>
            <a:r>
              <a:rPr lang="ru-RU" dirty="0"/>
              <a:t> </a:t>
            </a:r>
            <a:r>
              <a:rPr lang="ru-RU" dirty="0" err="1"/>
              <a:t>коштів</a:t>
            </a:r>
            <a:r>
              <a:rPr lang="ru-RU" dirty="0"/>
              <a:t> фонду оплати </a:t>
            </a:r>
            <a:r>
              <a:rPr lang="ru-RU" dirty="0" err="1"/>
              <a:t>праці</a:t>
            </a:r>
            <a:r>
              <a:rPr lang="ru-RU" dirty="0"/>
              <a:t> </a:t>
            </a:r>
            <a:r>
              <a:rPr lang="ru-RU" dirty="0" err="1"/>
              <a:t>тощо</a:t>
            </a:r>
            <a:r>
              <a:rPr lang="ru-RU" dirty="0"/>
              <a:t>. В </a:t>
            </a:r>
            <a:r>
              <a:rPr lang="ru-RU" dirty="0" err="1"/>
              <a:t>умовах</a:t>
            </a:r>
            <a:r>
              <a:rPr lang="ru-RU" dirty="0"/>
              <a:t> </a:t>
            </a:r>
            <a:r>
              <a:rPr lang="ru-RU" dirty="0" err="1"/>
              <a:t>ринкової</a:t>
            </a:r>
            <a:r>
              <a:rPr lang="ru-RU" dirty="0"/>
              <a:t> </a:t>
            </a:r>
            <a:r>
              <a:rPr lang="ru-RU" dirty="0" err="1"/>
              <a:t>економіки</a:t>
            </a:r>
            <a:r>
              <a:rPr lang="ru-RU" dirty="0"/>
              <a:t> та </a:t>
            </a:r>
            <a:r>
              <a:rPr lang="ru-RU" dirty="0" err="1"/>
              <a:t>різноманітних</a:t>
            </a:r>
            <a:r>
              <a:rPr lang="ru-RU" dirty="0"/>
              <a:t> форм </a:t>
            </a:r>
            <a:r>
              <a:rPr lang="ru-RU" dirty="0" err="1"/>
              <a:t>власності</a:t>
            </a:r>
            <a:r>
              <a:rPr lang="ru-RU" dirty="0"/>
              <a:t> </a:t>
            </a:r>
            <a:r>
              <a:rPr lang="ru-RU" dirty="0" err="1"/>
              <a:t>виникає</a:t>
            </a:r>
            <a:r>
              <a:rPr lang="ru-RU" dirty="0"/>
              <a:t> потреба в </a:t>
            </a:r>
            <a:r>
              <a:rPr lang="ru-RU" dirty="0" err="1"/>
              <a:t>оцінці</a:t>
            </a:r>
            <a:r>
              <a:rPr lang="ru-RU" dirty="0"/>
              <a:t> </a:t>
            </a:r>
            <a:r>
              <a:rPr lang="ru-RU" dirty="0" err="1"/>
              <a:t>рентабельності</a:t>
            </a:r>
            <a:r>
              <a:rPr lang="ru-RU" dirty="0"/>
              <a:t> </a:t>
            </a:r>
            <a:r>
              <a:rPr lang="ru-RU" dirty="0" err="1"/>
              <a:t>капіталу</a:t>
            </a:r>
            <a:r>
              <a:rPr lang="ru-RU" dirty="0"/>
              <a:t>.</a:t>
            </a:r>
            <a:endParaRPr lang="uk-UA" dirty="0"/>
          </a:p>
        </p:txBody>
      </p:sp>
    </p:spTree>
    <p:extLst>
      <p:ext uri="{BB962C8B-B14F-4D97-AF65-F5344CB8AC3E}">
        <p14:creationId xmlns:p14="http://schemas.microsoft.com/office/powerpoint/2010/main" val="4116215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a:extLst>
              <a:ext uri="{FF2B5EF4-FFF2-40B4-BE49-F238E27FC236}">
                <a16:creationId xmlns:a16="http://schemas.microsoft.com/office/drawing/2014/main" id="{FECCD78C-4561-4687-A86F-FB28D4111EB0}"/>
              </a:ext>
            </a:extLst>
          </p:cNvPr>
          <p:cNvPicPr>
            <a:picLocks noChangeAspect="1"/>
          </p:cNvPicPr>
          <p:nvPr/>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10402600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944131A-C827-42A2-940C-0C42DD5AFAC5}"/>
              </a:ext>
            </a:extLst>
          </p:cNvPr>
          <p:cNvSpPr txBox="1"/>
          <p:nvPr/>
        </p:nvSpPr>
        <p:spPr>
          <a:xfrm>
            <a:off x="1281404" y="846366"/>
            <a:ext cx="9629192" cy="4247317"/>
          </a:xfrm>
          <a:prstGeom prst="rect">
            <a:avLst/>
          </a:prstGeom>
          <a:noFill/>
        </p:spPr>
        <p:txBody>
          <a:bodyPr wrap="square">
            <a:spAutoFit/>
          </a:bodyPr>
          <a:lstStyle/>
          <a:p>
            <a:r>
              <a:rPr lang="uk-UA" dirty="0"/>
              <a:t>1. Рентабельність товарообороту (продаж)</a:t>
            </a:r>
          </a:p>
          <a:p>
            <a:endParaRPr lang="uk-UA" dirty="0"/>
          </a:p>
          <a:p>
            <a:r>
              <a:rPr lang="ru-RU" dirty="0" err="1"/>
              <a:t>Цей</a:t>
            </a:r>
            <a:r>
              <a:rPr lang="ru-RU" dirty="0"/>
              <a:t> </a:t>
            </a:r>
            <a:r>
              <a:rPr lang="ru-RU" dirty="0" err="1"/>
              <a:t>показник</a:t>
            </a:r>
            <a:r>
              <a:rPr lang="ru-RU" dirty="0"/>
              <a:t> </a:t>
            </a:r>
            <a:r>
              <a:rPr lang="ru-RU" dirty="0" err="1"/>
              <a:t>використовується</a:t>
            </a:r>
            <a:r>
              <a:rPr lang="ru-RU" dirty="0"/>
              <a:t> для </a:t>
            </a:r>
            <a:r>
              <a:rPr lang="ru-RU" dirty="0" err="1"/>
              <a:t>оцінки</a:t>
            </a:r>
            <a:r>
              <a:rPr lang="ru-RU" dirty="0"/>
              <a:t> </a:t>
            </a:r>
            <a:r>
              <a:rPr lang="ru-RU" dirty="0" err="1"/>
              <a:t>результатів</a:t>
            </a:r>
            <a:r>
              <a:rPr lang="ru-RU" dirty="0"/>
              <a:t> </a:t>
            </a:r>
            <a:r>
              <a:rPr lang="ru-RU" dirty="0" err="1"/>
              <a:t>господарської</a:t>
            </a:r>
            <a:r>
              <a:rPr lang="ru-RU" dirty="0"/>
              <a:t> </a:t>
            </a:r>
            <a:r>
              <a:rPr lang="ru-RU" dirty="0" err="1"/>
              <a:t>діяльності</a:t>
            </a:r>
            <a:r>
              <a:rPr lang="ru-RU" dirty="0"/>
              <a:t> </a:t>
            </a:r>
            <a:r>
              <a:rPr lang="ru-RU" dirty="0" err="1"/>
              <a:t>торговельних</a:t>
            </a:r>
            <a:r>
              <a:rPr lang="ru-RU" dirty="0"/>
              <a:t> </a:t>
            </a:r>
            <a:r>
              <a:rPr lang="ru-RU" dirty="0" err="1"/>
              <a:t>підприємств</a:t>
            </a:r>
            <a:r>
              <a:rPr lang="ru-RU" dirty="0"/>
              <a:t>. </a:t>
            </a:r>
            <a:r>
              <a:rPr lang="ru-RU" dirty="0" err="1"/>
              <a:t>Він</a:t>
            </a:r>
            <a:r>
              <a:rPr lang="ru-RU" dirty="0"/>
              <a:t> </a:t>
            </a:r>
            <a:r>
              <a:rPr lang="ru-RU" dirty="0" err="1"/>
              <a:t>показує</a:t>
            </a:r>
            <a:r>
              <a:rPr lang="ru-RU" dirty="0"/>
              <a:t> </a:t>
            </a:r>
            <a:r>
              <a:rPr lang="ru-RU" dirty="0" err="1"/>
              <a:t>розмір</a:t>
            </a:r>
            <a:r>
              <a:rPr lang="ru-RU" dirty="0"/>
              <a:t> </a:t>
            </a:r>
            <a:r>
              <a:rPr lang="ru-RU" dirty="0" err="1"/>
              <a:t>прибутку</a:t>
            </a:r>
            <a:r>
              <a:rPr lang="ru-RU" dirty="0"/>
              <a:t> на </a:t>
            </a:r>
            <a:r>
              <a:rPr lang="ru-RU" dirty="0" err="1"/>
              <a:t>одиницю</a:t>
            </a:r>
            <a:r>
              <a:rPr lang="ru-RU" dirty="0"/>
              <a:t> товарообороту </a:t>
            </a:r>
            <a:r>
              <a:rPr lang="ru-RU" dirty="0" err="1"/>
              <a:t>або</a:t>
            </a:r>
            <a:r>
              <a:rPr lang="ru-RU" dirty="0"/>
              <a:t> </a:t>
            </a:r>
            <a:r>
              <a:rPr lang="ru-RU" dirty="0" err="1"/>
              <a:t>частку</a:t>
            </a:r>
            <a:r>
              <a:rPr lang="ru-RU" dirty="0"/>
              <a:t> </a:t>
            </a:r>
            <a:r>
              <a:rPr lang="ru-RU" dirty="0" err="1"/>
              <a:t>торговельного</a:t>
            </a:r>
            <a:r>
              <a:rPr lang="ru-RU" dirty="0"/>
              <a:t> </a:t>
            </a:r>
            <a:r>
              <a:rPr lang="ru-RU" dirty="0" err="1"/>
              <a:t>прибутку</a:t>
            </a:r>
            <a:r>
              <a:rPr lang="ru-RU" dirty="0"/>
              <a:t> в </a:t>
            </a:r>
            <a:r>
              <a:rPr lang="ru-RU" dirty="0" err="1"/>
              <a:t>ціні</a:t>
            </a:r>
            <a:r>
              <a:rPr lang="ru-RU" dirty="0"/>
              <a:t> товару.</a:t>
            </a:r>
          </a:p>
          <a:p>
            <a:endParaRPr lang="ru-RU" dirty="0"/>
          </a:p>
          <a:p>
            <a:r>
              <a:rPr lang="ru-RU" dirty="0" err="1"/>
              <a:t>Недолік</a:t>
            </a:r>
            <a:r>
              <a:rPr lang="ru-RU" dirty="0"/>
              <a:t> </a:t>
            </a:r>
            <a:r>
              <a:rPr lang="ru-RU" dirty="0" err="1"/>
              <a:t>цього</a:t>
            </a:r>
            <a:r>
              <a:rPr lang="ru-RU" dirty="0"/>
              <a:t> </a:t>
            </a:r>
            <a:r>
              <a:rPr lang="ru-RU" dirty="0" err="1"/>
              <a:t>показника</a:t>
            </a:r>
            <a:r>
              <a:rPr lang="ru-RU" dirty="0"/>
              <a:t> </a:t>
            </a:r>
            <a:r>
              <a:rPr lang="ru-RU" dirty="0" err="1"/>
              <a:t>полягає</a:t>
            </a:r>
            <a:r>
              <a:rPr lang="ru-RU" dirty="0"/>
              <a:t> в тому, </a:t>
            </a:r>
            <a:r>
              <a:rPr lang="ru-RU" dirty="0" err="1"/>
              <a:t>що</a:t>
            </a:r>
            <a:r>
              <a:rPr lang="ru-RU" dirty="0"/>
              <a:t> </a:t>
            </a:r>
            <a:r>
              <a:rPr lang="ru-RU" dirty="0" err="1"/>
              <a:t>він</a:t>
            </a:r>
            <a:r>
              <a:rPr lang="ru-RU" dirty="0"/>
              <a:t> не </a:t>
            </a:r>
            <a:r>
              <a:rPr lang="ru-RU" dirty="0" err="1"/>
              <a:t>характеризує</a:t>
            </a:r>
            <a:r>
              <a:rPr lang="ru-RU" dirty="0"/>
              <a:t> </a:t>
            </a:r>
            <a:r>
              <a:rPr lang="ru-RU" dirty="0" err="1"/>
              <a:t>економічної</a:t>
            </a:r>
            <a:r>
              <a:rPr lang="ru-RU" dirty="0"/>
              <a:t> </a:t>
            </a:r>
            <a:r>
              <a:rPr lang="ru-RU" dirty="0" err="1"/>
              <a:t>ефективності</a:t>
            </a:r>
            <a:r>
              <a:rPr lang="ru-RU" dirty="0"/>
              <a:t> </a:t>
            </a:r>
            <a:r>
              <a:rPr lang="ru-RU" dirty="0" err="1"/>
              <a:t>використання</a:t>
            </a:r>
            <a:r>
              <a:rPr lang="ru-RU" dirty="0"/>
              <a:t> </a:t>
            </a:r>
            <a:r>
              <a:rPr lang="ru-RU" dirty="0" err="1"/>
              <a:t>ресурсів</a:t>
            </a:r>
            <a:r>
              <a:rPr lang="ru-RU" dirty="0"/>
              <a:t> </a:t>
            </a:r>
            <a:r>
              <a:rPr lang="ru-RU" dirty="0" err="1"/>
              <a:t>торговельного</a:t>
            </a:r>
            <a:r>
              <a:rPr lang="ru-RU" dirty="0"/>
              <a:t> </a:t>
            </a:r>
            <a:r>
              <a:rPr lang="ru-RU" dirty="0" err="1"/>
              <a:t>підприємства</a:t>
            </a:r>
            <a:r>
              <a:rPr lang="ru-RU" dirty="0"/>
              <a:t>, </a:t>
            </a:r>
            <a:r>
              <a:rPr lang="ru-RU" dirty="0" err="1"/>
              <a:t>позаяк</a:t>
            </a:r>
            <a:r>
              <a:rPr lang="ru-RU" dirty="0"/>
              <a:t> не </a:t>
            </a:r>
            <a:r>
              <a:rPr lang="ru-RU" dirty="0" err="1"/>
              <a:t>відображає</a:t>
            </a:r>
            <a:r>
              <a:rPr lang="ru-RU" dirty="0"/>
              <a:t> </a:t>
            </a:r>
            <a:r>
              <a:rPr lang="ru-RU" dirty="0" err="1"/>
              <a:t>залежності</a:t>
            </a:r>
            <a:r>
              <a:rPr lang="ru-RU" dirty="0"/>
              <a:t> </a:t>
            </a:r>
            <a:r>
              <a:rPr lang="ru-RU" dirty="0" err="1"/>
              <a:t>між</a:t>
            </a:r>
            <a:r>
              <a:rPr lang="ru-RU" dirty="0"/>
              <a:t> </a:t>
            </a:r>
            <a:r>
              <a:rPr lang="ru-RU" dirty="0" err="1"/>
              <a:t>одержаним</a:t>
            </a:r>
            <a:r>
              <a:rPr lang="ru-RU" dirty="0"/>
              <a:t> </a:t>
            </a:r>
            <a:r>
              <a:rPr lang="ru-RU" dirty="0" err="1"/>
              <a:t>прибутком</a:t>
            </a:r>
            <a:r>
              <a:rPr lang="ru-RU" dirty="0"/>
              <a:t> і величиною </a:t>
            </a:r>
            <a:r>
              <a:rPr lang="ru-RU" dirty="0" err="1"/>
              <a:t>факторів</a:t>
            </a:r>
            <a:r>
              <a:rPr lang="ru-RU" dirty="0"/>
              <a:t> </a:t>
            </a:r>
            <a:r>
              <a:rPr lang="ru-RU" dirty="0" err="1"/>
              <a:t>виробництва</a:t>
            </a:r>
            <a:r>
              <a:rPr lang="ru-RU" dirty="0"/>
              <a:t>, </a:t>
            </a:r>
            <a:r>
              <a:rPr lang="ru-RU" dirty="0" err="1"/>
              <a:t>які</a:t>
            </a:r>
            <a:r>
              <a:rPr lang="ru-RU" dirty="0"/>
              <a:t> </a:t>
            </a:r>
            <a:r>
              <a:rPr lang="ru-RU" dirty="0" err="1"/>
              <a:t>використовуються</a:t>
            </a:r>
            <a:r>
              <a:rPr lang="ru-RU" dirty="0"/>
              <a:t>. </a:t>
            </a:r>
            <a:r>
              <a:rPr lang="ru-RU" dirty="0" err="1"/>
              <a:t>Показники</a:t>
            </a:r>
            <a:r>
              <a:rPr lang="ru-RU" dirty="0"/>
              <a:t> </a:t>
            </a:r>
            <a:r>
              <a:rPr lang="ru-RU" dirty="0" err="1"/>
              <a:t>абсолютної</a:t>
            </a:r>
            <a:r>
              <a:rPr lang="ru-RU" dirty="0"/>
              <a:t> </a:t>
            </a:r>
            <a:r>
              <a:rPr lang="ru-RU" dirty="0" err="1"/>
              <a:t>суми</a:t>
            </a:r>
            <a:r>
              <a:rPr lang="ru-RU" dirty="0"/>
              <a:t> </a:t>
            </a:r>
            <a:r>
              <a:rPr lang="ru-RU" dirty="0" err="1"/>
              <a:t>прибутку</a:t>
            </a:r>
            <a:r>
              <a:rPr lang="ru-RU" dirty="0"/>
              <a:t> і </a:t>
            </a:r>
            <a:r>
              <a:rPr lang="ru-RU" dirty="0" err="1"/>
              <a:t>його</a:t>
            </a:r>
            <a:r>
              <a:rPr lang="ru-RU" dirty="0"/>
              <a:t> </a:t>
            </a:r>
            <a:r>
              <a:rPr lang="ru-RU" dirty="0" err="1"/>
              <a:t>рівня</a:t>
            </a:r>
            <a:r>
              <a:rPr lang="ru-RU" dirty="0"/>
              <a:t> до обороту </a:t>
            </a:r>
            <a:r>
              <a:rPr lang="ru-RU" dirty="0" err="1"/>
              <a:t>можуть</a:t>
            </a:r>
            <a:r>
              <a:rPr lang="ru-RU" dirty="0"/>
              <a:t> бути </a:t>
            </a:r>
            <a:r>
              <a:rPr lang="ru-RU" dirty="0" err="1"/>
              <a:t>високими</a:t>
            </a:r>
            <a:r>
              <a:rPr lang="ru-RU" dirty="0"/>
              <a:t> </a:t>
            </a:r>
            <a:r>
              <a:rPr lang="ru-RU" dirty="0" err="1"/>
              <a:t>навіть</a:t>
            </a:r>
            <a:r>
              <a:rPr lang="ru-RU" dirty="0"/>
              <a:t> при </a:t>
            </a:r>
            <a:r>
              <a:rPr lang="ru-RU" dirty="0" err="1"/>
              <a:t>недостатньо</a:t>
            </a:r>
            <a:r>
              <a:rPr lang="ru-RU" dirty="0"/>
              <a:t> </a:t>
            </a:r>
            <a:r>
              <a:rPr lang="ru-RU" dirty="0" err="1"/>
              <a:t>ефективному</a:t>
            </a:r>
            <a:r>
              <a:rPr lang="ru-RU" dirty="0"/>
              <a:t> </a:t>
            </a:r>
            <a:r>
              <a:rPr lang="ru-RU" dirty="0" err="1"/>
              <a:t>використанні</a:t>
            </a:r>
            <a:r>
              <a:rPr lang="ru-RU" dirty="0"/>
              <a:t> </a:t>
            </a:r>
            <a:r>
              <a:rPr lang="ru-RU" dirty="0" err="1"/>
              <a:t>основних</a:t>
            </a:r>
            <a:r>
              <a:rPr lang="ru-RU" dirty="0"/>
              <a:t> </a:t>
            </a:r>
            <a:r>
              <a:rPr lang="ru-RU" dirty="0" err="1"/>
              <a:t>фондів</a:t>
            </a:r>
            <a:r>
              <a:rPr lang="ru-RU" dirty="0"/>
              <a:t> та </a:t>
            </a:r>
            <a:r>
              <a:rPr lang="ru-RU" dirty="0" err="1"/>
              <a:t>оборотних</a:t>
            </a:r>
            <a:r>
              <a:rPr lang="ru-RU" dirty="0"/>
              <a:t> </a:t>
            </a:r>
            <a:r>
              <a:rPr lang="ru-RU" dirty="0" err="1"/>
              <a:t>коштів</a:t>
            </a:r>
            <a:r>
              <a:rPr lang="ru-RU" dirty="0"/>
              <a:t>, </a:t>
            </a:r>
            <a:r>
              <a:rPr lang="ru-RU" dirty="0" err="1"/>
              <a:t>наявності</a:t>
            </a:r>
            <a:r>
              <a:rPr lang="ru-RU" dirty="0"/>
              <a:t> </a:t>
            </a:r>
            <a:r>
              <a:rPr lang="ru-RU" dirty="0" err="1"/>
              <a:t>їх</a:t>
            </a:r>
            <a:r>
              <a:rPr lang="ru-RU" dirty="0"/>
              <a:t> і </a:t>
            </a:r>
            <a:r>
              <a:rPr lang="ru-RU" dirty="0" err="1"/>
              <a:t>понаднормативних</a:t>
            </a:r>
            <a:r>
              <a:rPr lang="ru-RU" dirty="0"/>
              <a:t> </a:t>
            </a:r>
            <a:r>
              <a:rPr lang="ru-RU" dirty="0" err="1"/>
              <a:t>залишків</a:t>
            </a:r>
            <a:r>
              <a:rPr lang="ru-RU" dirty="0"/>
              <a:t>.</a:t>
            </a:r>
          </a:p>
          <a:p>
            <a:r>
              <a:rPr lang="uk-UA" dirty="0"/>
              <a:t>Показник рівня рентабельності обороту орієнтує торговельне підприємство на продаж товарів з високою торговельною надбавкою, що в умовах дефіцитного ринку стимулює звуження асортименту товарів, які реалізуються, погіршення ступеня задоволення попиту покупців.</a:t>
            </a:r>
          </a:p>
        </p:txBody>
      </p:sp>
    </p:spTree>
    <p:extLst>
      <p:ext uri="{BB962C8B-B14F-4D97-AF65-F5344CB8AC3E}">
        <p14:creationId xmlns:p14="http://schemas.microsoft.com/office/powerpoint/2010/main" val="33688119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3FB9D78-A0B4-4610-ABA6-06A14122D838}"/>
              </a:ext>
            </a:extLst>
          </p:cNvPr>
          <p:cNvSpPr txBox="1"/>
          <p:nvPr/>
        </p:nvSpPr>
        <p:spPr>
          <a:xfrm>
            <a:off x="1940767" y="939673"/>
            <a:ext cx="8294915" cy="4247317"/>
          </a:xfrm>
          <a:prstGeom prst="rect">
            <a:avLst/>
          </a:prstGeom>
          <a:noFill/>
        </p:spPr>
        <p:txBody>
          <a:bodyPr wrap="square">
            <a:spAutoFit/>
          </a:bodyPr>
          <a:lstStyle/>
          <a:p>
            <a:r>
              <a:rPr lang="ru-RU" dirty="0"/>
              <a:t>2. </a:t>
            </a:r>
            <a:r>
              <a:rPr lang="ru-RU" dirty="0" err="1"/>
              <a:t>Рентабельність</a:t>
            </a:r>
            <a:r>
              <a:rPr lang="ru-RU" dirty="0"/>
              <a:t> </a:t>
            </a:r>
            <a:r>
              <a:rPr lang="ru-RU" dirty="0" err="1"/>
              <a:t>витрат</a:t>
            </a:r>
            <a:r>
              <a:rPr lang="ru-RU" dirty="0"/>
              <a:t> </a:t>
            </a:r>
            <a:r>
              <a:rPr lang="ru-RU" dirty="0" err="1"/>
              <a:t>обігу</a:t>
            </a:r>
            <a:r>
              <a:rPr lang="ru-RU" dirty="0"/>
              <a:t> (</a:t>
            </a:r>
            <a:r>
              <a:rPr lang="ru-RU" dirty="0" err="1"/>
              <a:t>поточних</a:t>
            </a:r>
            <a:r>
              <a:rPr lang="ru-RU" dirty="0"/>
              <a:t> </a:t>
            </a:r>
            <a:r>
              <a:rPr lang="ru-RU" dirty="0" err="1"/>
              <a:t>витрат</a:t>
            </a:r>
            <a:r>
              <a:rPr lang="ru-RU" dirty="0"/>
              <a:t>)</a:t>
            </a:r>
          </a:p>
          <a:p>
            <a:r>
              <a:rPr lang="uk-UA" dirty="0"/>
              <a:t>Цей показник використовується при оцінці ефективності поточних витрат підприємства, їх окупності та показує розмір прибутку на одиницю витрат обігу. Рівень рентабельності дозволяє визначити прибутковість реалізації окремих товарів, що необхідно для встановлення економічно обґрунтованих розмірів торговельної надбавки (знижки).</a:t>
            </a:r>
          </a:p>
          <a:p>
            <a:endParaRPr lang="uk-UA" dirty="0"/>
          </a:p>
          <a:p>
            <a:r>
              <a:rPr lang="uk-UA" dirty="0"/>
              <a:t>Цей показник теж не вільний від недоліків. Він не стимулює найбільш ефективного використання виробничих фондів торговельних підприємств, оскільки не відображає всієї величини фондів і оборотних коштів, які використовуються.</a:t>
            </a:r>
          </a:p>
          <a:p>
            <a:endParaRPr lang="uk-UA" dirty="0"/>
          </a:p>
          <a:p>
            <a:r>
              <a:rPr lang="uk-UA" dirty="0"/>
              <a:t>По рівню рентабельності витрат обігу неможливо визначити, при якому обсязі основних фондів і оборотних коштів підприємство спроможне одержати певний обсяг прибутку, наскільки ефективно використовуються ці кошти, як швидко вони </a:t>
            </a:r>
            <a:r>
              <a:rPr lang="uk-UA" dirty="0" err="1"/>
              <a:t>окуповуються</a:t>
            </a:r>
            <a:r>
              <a:rPr lang="uk-UA" dirty="0"/>
              <a:t>.</a:t>
            </a:r>
          </a:p>
        </p:txBody>
      </p:sp>
    </p:spTree>
    <p:extLst>
      <p:ext uri="{BB962C8B-B14F-4D97-AF65-F5344CB8AC3E}">
        <p14:creationId xmlns:p14="http://schemas.microsoft.com/office/powerpoint/2010/main" val="3509578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D193D4-74B4-4F62-838B-4A73DAAB68DD}"/>
              </a:ext>
            </a:extLst>
          </p:cNvPr>
          <p:cNvSpPr txBox="1"/>
          <p:nvPr/>
        </p:nvSpPr>
        <p:spPr>
          <a:xfrm>
            <a:off x="1623527" y="1434510"/>
            <a:ext cx="9610530" cy="2585323"/>
          </a:xfrm>
          <a:prstGeom prst="rect">
            <a:avLst/>
          </a:prstGeom>
          <a:noFill/>
        </p:spPr>
        <p:txBody>
          <a:bodyPr wrap="square">
            <a:spAutoFit/>
          </a:bodyPr>
          <a:lstStyle/>
          <a:p>
            <a:pPr algn="ctr"/>
            <a:r>
              <a:rPr lang="ru-RU" dirty="0"/>
              <a:t>ПЛАН</a:t>
            </a:r>
          </a:p>
          <a:p>
            <a:pPr algn="ctr"/>
            <a:endParaRPr lang="ru-RU" dirty="0"/>
          </a:p>
          <a:p>
            <a:r>
              <a:rPr lang="ru-RU" dirty="0"/>
              <a:t>1. </a:t>
            </a:r>
            <a:r>
              <a:rPr lang="ru-RU" dirty="0" err="1"/>
              <a:t>Економічна</a:t>
            </a:r>
            <a:r>
              <a:rPr lang="ru-RU" dirty="0"/>
              <a:t> природа та </a:t>
            </a:r>
            <a:r>
              <a:rPr lang="ru-RU" dirty="0" err="1"/>
              <a:t>джерела</a:t>
            </a:r>
            <a:r>
              <a:rPr lang="ru-RU" dirty="0"/>
              <a:t> </a:t>
            </a:r>
            <a:r>
              <a:rPr lang="ru-RU" dirty="0" err="1"/>
              <a:t>утворення</a:t>
            </a:r>
            <a:r>
              <a:rPr lang="ru-RU" dirty="0"/>
              <a:t> </a:t>
            </a:r>
            <a:r>
              <a:rPr lang="ru-RU" dirty="0" err="1"/>
              <a:t>прибутку</a:t>
            </a:r>
            <a:r>
              <a:rPr lang="ru-RU" dirty="0"/>
              <a:t> </a:t>
            </a:r>
            <a:r>
              <a:rPr lang="ru-RU" dirty="0" err="1"/>
              <a:t>торговельного</a:t>
            </a:r>
            <a:r>
              <a:rPr lang="ru-RU" dirty="0"/>
              <a:t> </a:t>
            </a:r>
            <a:r>
              <a:rPr lang="ru-RU" dirty="0" err="1"/>
              <a:t>підприємства</a:t>
            </a:r>
            <a:endParaRPr lang="ru-RU" dirty="0"/>
          </a:p>
          <a:p>
            <a:r>
              <a:rPr lang="ru-RU" dirty="0"/>
              <a:t>2. </a:t>
            </a:r>
            <a:r>
              <a:rPr lang="ru-RU" dirty="0" err="1"/>
              <a:t>Рентабельність</a:t>
            </a:r>
            <a:r>
              <a:rPr lang="ru-RU" dirty="0"/>
              <a:t> </a:t>
            </a:r>
            <a:r>
              <a:rPr lang="ru-RU" dirty="0" err="1"/>
              <a:t>торговельного</a:t>
            </a:r>
            <a:r>
              <a:rPr lang="ru-RU" dirty="0"/>
              <a:t> </a:t>
            </a:r>
            <a:r>
              <a:rPr lang="ru-RU" dirty="0" err="1"/>
              <a:t>підприємства</a:t>
            </a:r>
            <a:r>
              <a:rPr lang="ru-RU" dirty="0"/>
              <a:t>, та </a:t>
            </a:r>
            <a:r>
              <a:rPr lang="ru-RU" dirty="0" err="1"/>
              <a:t>показники</a:t>
            </a:r>
            <a:r>
              <a:rPr lang="ru-RU" dirty="0"/>
              <a:t>, </a:t>
            </a:r>
            <a:r>
              <a:rPr lang="ru-RU" dirty="0" err="1"/>
              <a:t>котрі</a:t>
            </a:r>
            <a:r>
              <a:rPr lang="ru-RU" dirty="0"/>
              <a:t> </a:t>
            </a:r>
            <a:r>
              <a:rPr lang="ru-RU" dirty="0" err="1"/>
              <a:t>її</a:t>
            </a:r>
            <a:r>
              <a:rPr lang="ru-RU" dirty="0"/>
              <a:t> </a:t>
            </a:r>
            <a:r>
              <a:rPr lang="ru-RU" dirty="0" err="1"/>
              <a:t>характеризують</a:t>
            </a:r>
            <a:endParaRPr lang="ru-RU" dirty="0"/>
          </a:p>
          <a:p>
            <a:r>
              <a:rPr lang="ru-RU" dirty="0"/>
              <a:t>3. </a:t>
            </a:r>
            <a:r>
              <a:rPr lang="ru-RU" dirty="0" err="1"/>
              <a:t>Фактори</a:t>
            </a:r>
            <a:r>
              <a:rPr lang="ru-RU" dirty="0"/>
              <a:t>, </a:t>
            </a:r>
            <a:r>
              <a:rPr lang="ru-RU" dirty="0" err="1"/>
              <a:t>що</a:t>
            </a:r>
            <a:r>
              <a:rPr lang="ru-RU" dirty="0"/>
              <a:t> </a:t>
            </a:r>
            <a:r>
              <a:rPr lang="ru-RU" dirty="0" err="1"/>
              <a:t>визначають</a:t>
            </a:r>
            <a:r>
              <a:rPr lang="ru-RU" dirty="0"/>
              <a:t> </a:t>
            </a:r>
            <a:r>
              <a:rPr lang="ru-RU" dirty="0" err="1"/>
              <a:t>прибуток</a:t>
            </a:r>
            <a:r>
              <a:rPr lang="ru-RU" dirty="0"/>
              <a:t> та </a:t>
            </a:r>
            <a:r>
              <a:rPr lang="ru-RU" dirty="0" err="1"/>
              <a:t>рентабельність</a:t>
            </a:r>
            <a:r>
              <a:rPr lang="ru-RU" dirty="0"/>
              <a:t> </a:t>
            </a:r>
            <a:r>
              <a:rPr lang="ru-RU" dirty="0" err="1"/>
              <a:t>торговельного</a:t>
            </a:r>
            <a:r>
              <a:rPr lang="ru-RU" dirty="0"/>
              <a:t> </a:t>
            </a:r>
            <a:r>
              <a:rPr lang="ru-RU" dirty="0" err="1"/>
              <a:t>підприємства</a:t>
            </a:r>
            <a:endParaRPr lang="ru-RU" dirty="0"/>
          </a:p>
          <a:p>
            <a:r>
              <a:rPr lang="ru-RU" dirty="0"/>
              <a:t>4. </a:t>
            </a:r>
            <a:r>
              <a:rPr lang="ru-RU" dirty="0" err="1"/>
              <a:t>Стратегія</a:t>
            </a:r>
            <a:r>
              <a:rPr lang="ru-RU" dirty="0"/>
              <a:t> </a:t>
            </a:r>
            <a:r>
              <a:rPr lang="ru-RU" dirty="0" err="1"/>
              <a:t>управління</a:t>
            </a:r>
            <a:r>
              <a:rPr lang="ru-RU" dirty="0"/>
              <a:t> </a:t>
            </a:r>
            <a:r>
              <a:rPr lang="ru-RU" dirty="0" err="1"/>
              <a:t>прибутком</a:t>
            </a:r>
            <a:r>
              <a:rPr lang="ru-RU" dirty="0"/>
              <a:t> </a:t>
            </a:r>
            <a:r>
              <a:rPr lang="ru-RU" dirty="0" err="1"/>
              <a:t>торговельного</a:t>
            </a:r>
            <a:r>
              <a:rPr lang="ru-RU" dirty="0"/>
              <a:t> </a:t>
            </a:r>
            <a:r>
              <a:rPr lang="ru-RU" dirty="0" err="1"/>
              <a:t>підприємства</a:t>
            </a:r>
            <a:endParaRPr lang="ru-RU" dirty="0"/>
          </a:p>
          <a:p>
            <a:r>
              <a:rPr lang="ru-RU" dirty="0"/>
              <a:t>5. </a:t>
            </a:r>
            <a:r>
              <a:rPr lang="ru-RU" dirty="0" err="1"/>
              <a:t>Вихідні</a:t>
            </a:r>
            <a:r>
              <a:rPr lang="ru-RU" dirty="0"/>
              <a:t> </a:t>
            </a:r>
            <a:r>
              <a:rPr lang="ru-RU" dirty="0" err="1"/>
              <a:t>передумови</a:t>
            </a:r>
            <a:r>
              <a:rPr lang="ru-RU" dirty="0"/>
              <a:t> та методика </a:t>
            </a:r>
            <a:r>
              <a:rPr lang="ru-RU" dirty="0" err="1"/>
              <a:t>аналізу</a:t>
            </a:r>
            <a:r>
              <a:rPr lang="ru-RU" dirty="0"/>
              <a:t> </a:t>
            </a:r>
            <a:r>
              <a:rPr lang="ru-RU" dirty="0" err="1"/>
              <a:t>прибутку</a:t>
            </a:r>
            <a:r>
              <a:rPr lang="ru-RU" dirty="0"/>
              <a:t> </a:t>
            </a:r>
            <a:r>
              <a:rPr lang="ru-RU" dirty="0" err="1"/>
              <a:t>підприємства</a:t>
            </a:r>
            <a:endParaRPr lang="ru-RU" dirty="0"/>
          </a:p>
          <a:p>
            <a:r>
              <a:rPr lang="ru-RU" dirty="0"/>
              <a:t>6. Методика </a:t>
            </a:r>
            <a:r>
              <a:rPr lang="ru-RU" dirty="0" err="1"/>
              <a:t>обґрунтування</a:t>
            </a:r>
            <a:r>
              <a:rPr lang="ru-RU" dirty="0"/>
              <a:t> (прогнозу) </a:t>
            </a:r>
            <a:r>
              <a:rPr lang="ru-RU" dirty="0" err="1"/>
              <a:t>прибутку</a:t>
            </a:r>
            <a:r>
              <a:rPr lang="ru-RU" dirty="0"/>
              <a:t> на </a:t>
            </a:r>
            <a:r>
              <a:rPr lang="ru-RU" dirty="0" err="1"/>
              <a:t>майбутній</a:t>
            </a:r>
            <a:r>
              <a:rPr lang="ru-RU" dirty="0"/>
              <a:t> </a:t>
            </a:r>
            <a:r>
              <a:rPr lang="ru-RU" dirty="0" err="1"/>
              <a:t>період</a:t>
            </a:r>
            <a:endParaRPr lang="ru-RU" dirty="0"/>
          </a:p>
          <a:p>
            <a:r>
              <a:rPr lang="ru-RU" dirty="0"/>
              <a:t>7. </a:t>
            </a:r>
            <a:r>
              <a:rPr lang="ru-RU" dirty="0" err="1"/>
              <a:t>Розподіл</a:t>
            </a:r>
            <a:r>
              <a:rPr lang="ru-RU" dirty="0"/>
              <a:t> та </a:t>
            </a:r>
            <a:r>
              <a:rPr lang="ru-RU" dirty="0" err="1"/>
              <a:t>використання</a:t>
            </a:r>
            <a:r>
              <a:rPr lang="ru-RU" dirty="0"/>
              <a:t> </a:t>
            </a:r>
            <a:r>
              <a:rPr lang="ru-RU" dirty="0" err="1"/>
              <a:t>прибутку</a:t>
            </a:r>
            <a:r>
              <a:rPr lang="ru-RU" dirty="0"/>
              <a:t> </a:t>
            </a:r>
            <a:r>
              <a:rPr lang="ru-RU" dirty="0" err="1"/>
              <a:t>підприємства</a:t>
            </a:r>
            <a:endParaRPr lang="ru-RU" dirty="0"/>
          </a:p>
        </p:txBody>
      </p:sp>
    </p:spTree>
    <p:extLst>
      <p:ext uri="{BB962C8B-B14F-4D97-AF65-F5344CB8AC3E}">
        <p14:creationId xmlns:p14="http://schemas.microsoft.com/office/powerpoint/2010/main" val="27774699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0D8B03-7A94-4B30-9B08-5E36E34585FB}"/>
              </a:ext>
            </a:extLst>
          </p:cNvPr>
          <p:cNvSpPr txBox="1"/>
          <p:nvPr/>
        </p:nvSpPr>
        <p:spPr>
          <a:xfrm>
            <a:off x="1007705" y="1040277"/>
            <a:ext cx="9918441" cy="3416320"/>
          </a:xfrm>
          <a:prstGeom prst="rect">
            <a:avLst/>
          </a:prstGeom>
          <a:noFill/>
        </p:spPr>
        <p:txBody>
          <a:bodyPr wrap="square">
            <a:spAutoFit/>
          </a:bodyPr>
          <a:lstStyle/>
          <a:p>
            <a:r>
              <a:rPr lang="uk-UA" dirty="0"/>
              <a:t>3. Рентабельність виробничих фондів підприємства. Даний показник визначається як відношення операційного прибутку до середньої вартості основних фондів і оборотних коштів.</a:t>
            </a:r>
          </a:p>
          <a:p>
            <a:endParaRPr lang="uk-UA" dirty="0"/>
          </a:p>
          <a:p>
            <a:r>
              <a:rPr lang="uk-UA" dirty="0"/>
              <a:t>Цей показник використовується для оцінки ефективності виробничих фондів підприємства та показує розмір прибутку в розрахунку на одиницю основних фондів і оборотних коштів.</a:t>
            </a:r>
          </a:p>
          <a:p>
            <a:r>
              <a:rPr lang="uk-UA" dirty="0"/>
              <a:t>Динаміку рентабельності виробничих фондів обумовлюють зміни рівнів фондовіддачі і оборотність оборотних коштів, а також рентабельність товарообороту.</a:t>
            </a:r>
          </a:p>
          <a:p>
            <a:endParaRPr lang="uk-UA" dirty="0"/>
          </a:p>
          <a:p>
            <a:r>
              <a:rPr lang="uk-UA" dirty="0"/>
              <a:t>Цей показник рівня рентабельності узагальнює всі сторони господарської діяльності торговельного підприємства, тим самим найбільш повно виражає ефективність його роботи. У цьому показнику враховується вся сукупність засобів торговельного підприємства і відображається ефективність їх використання.</a:t>
            </a:r>
          </a:p>
        </p:txBody>
      </p:sp>
    </p:spTree>
    <p:extLst>
      <p:ext uri="{BB962C8B-B14F-4D97-AF65-F5344CB8AC3E}">
        <p14:creationId xmlns:p14="http://schemas.microsoft.com/office/powerpoint/2010/main" val="24268617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A166A1-593A-470A-B772-4791E92F210A}"/>
              </a:ext>
            </a:extLst>
          </p:cNvPr>
          <p:cNvSpPr txBox="1"/>
          <p:nvPr/>
        </p:nvSpPr>
        <p:spPr>
          <a:xfrm>
            <a:off x="1894114" y="1720840"/>
            <a:ext cx="7735078" cy="2585323"/>
          </a:xfrm>
          <a:prstGeom prst="rect">
            <a:avLst/>
          </a:prstGeom>
          <a:noFill/>
        </p:spPr>
        <p:txBody>
          <a:bodyPr wrap="square">
            <a:spAutoFit/>
          </a:bodyPr>
          <a:lstStyle/>
          <a:p>
            <a:r>
              <a:rPr lang="ru-RU" dirty="0"/>
              <a:t>4. </a:t>
            </a:r>
            <a:r>
              <a:rPr lang="ru-RU" dirty="0" err="1"/>
              <a:t>Рентабельність</a:t>
            </a:r>
            <a:r>
              <a:rPr lang="ru-RU" dirty="0"/>
              <a:t> </a:t>
            </a:r>
            <a:r>
              <a:rPr lang="ru-RU" dirty="0" err="1"/>
              <a:t>трудових</a:t>
            </a:r>
            <a:r>
              <a:rPr lang="ru-RU" dirty="0"/>
              <a:t> </a:t>
            </a:r>
            <a:r>
              <a:rPr lang="ru-RU" dirty="0" err="1"/>
              <a:t>ресурсів</a:t>
            </a:r>
            <a:r>
              <a:rPr lang="ru-RU" dirty="0"/>
              <a:t> </a:t>
            </a:r>
            <a:r>
              <a:rPr lang="ru-RU" dirty="0" err="1"/>
              <a:t>характеризується</a:t>
            </a:r>
            <a:r>
              <a:rPr lang="ru-RU" dirty="0"/>
              <a:t> </a:t>
            </a:r>
            <a:r>
              <a:rPr lang="ru-RU" dirty="0" err="1"/>
              <a:t>двома</a:t>
            </a:r>
            <a:r>
              <a:rPr lang="ru-RU" dirty="0"/>
              <a:t> </a:t>
            </a:r>
            <a:r>
              <a:rPr lang="ru-RU" dirty="0" err="1"/>
              <a:t>показниками</a:t>
            </a:r>
            <a:r>
              <a:rPr lang="ru-RU" dirty="0"/>
              <a:t>:</a:t>
            </a:r>
          </a:p>
          <a:p>
            <a:endParaRPr lang="ru-RU" dirty="0"/>
          </a:p>
          <a:p>
            <a:r>
              <a:rPr lang="ru-RU" dirty="0"/>
              <a:t>- </a:t>
            </a:r>
            <a:r>
              <a:rPr lang="ru-RU" dirty="0" err="1"/>
              <a:t>прибутком</a:t>
            </a:r>
            <a:r>
              <a:rPr lang="ru-RU" dirty="0"/>
              <a:t> в </a:t>
            </a:r>
            <a:r>
              <a:rPr lang="ru-RU" dirty="0" err="1"/>
              <a:t>розрахунку</a:t>
            </a:r>
            <a:r>
              <a:rPr lang="ru-RU" dirty="0"/>
              <a:t> на одного </a:t>
            </a:r>
            <a:r>
              <a:rPr lang="ru-RU" dirty="0" err="1"/>
              <a:t>робітника</a:t>
            </a:r>
            <a:r>
              <a:rPr lang="ru-RU" dirty="0"/>
              <a:t> </a:t>
            </a:r>
            <a:r>
              <a:rPr lang="ru-RU" dirty="0" err="1"/>
              <a:t>підприємства</a:t>
            </a:r>
            <a:r>
              <a:rPr lang="ru-RU" dirty="0"/>
              <a:t>, </a:t>
            </a:r>
            <a:r>
              <a:rPr lang="ru-RU" dirty="0" err="1"/>
              <a:t>обчисленим</a:t>
            </a:r>
            <a:r>
              <a:rPr lang="ru-RU" dirty="0"/>
              <a:t> як </a:t>
            </a:r>
            <a:r>
              <a:rPr lang="ru-RU" dirty="0" err="1"/>
              <a:t>відношення</a:t>
            </a:r>
            <a:r>
              <a:rPr lang="ru-RU" dirty="0"/>
              <a:t> </a:t>
            </a:r>
            <a:r>
              <a:rPr lang="ru-RU" dirty="0" err="1"/>
              <a:t>суми</a:t>
            </a:r>
            <a:r>
              <a:rPr lang="ru-RU" dirty="0"/>
              <a:t> </a:t>
            </a:r>
            <a:r>
              <a:rPr lang="ru-RU" dirty="0" err="1"/>
              <a:t>прибутку</a:t>
            </a:r>
            <a:r>
              <a:rPr lang="ru-RU" dirty="0"/>
              <a:t> до </a:t>
            </a:r>
            <a:r>
              <a:rPr lang="ru-RU" dirty="0" err="1"/>
              <a:t>середньоспискової</a:t>
            </a:r>
            <a:r>
              <a:rPr lang="ru-RU" dirty="0"/>
              <a:t> </a:t>
            </a:r>
            <a:r>
              <a:rPr lang="ru-RU" dirty="0" err="1"/>
              <a:t>чисельності</a:t>
            </a:r>
            <a:r>
              <a:rPr lang="ru-RU" dirty="0"/>
              <a:t> </a:t>
            </a:r>
            <a:r>
              <a:rPr lang="ru-RU" dirty="0" err="1"/>
              <a:t>працівників</a:t>
            </a:r>
            <a:r>
              <a:rPr lang="ru-RU" dirty="0"/>
              <a:t> </a:t>
            </a:r>
            <a:r>
              <a:rPr lang="ru-RU" dirty="0" err="1"/>
              <a:t>підприємства</a:t>
            </a:r>
            <a:r>
              <a:rPr lang="ru-RU" dirty="0"/>
              <a:t>;</a:t>
            </a:r>
          </a:p>
          <a:p>
            <a:endParaRPr lang="ru-RU" dirty="0"/>
          </a:p>
          <a:p>
            <a:r>
              <a:rPr lang="ru-RU" dirty="0"/>
              <a:t>- </a:t>
            </a:r>
            <a:r>
              <a:rPr lang="ru-RU" dirty="0" err="1"/>
              <a:t>прибутком</a:t>
            </a:r>
            <a:r>
              <a:rPr lang="ru-RU" dirty="0"/>
              <a:t> в </a:t>
            </a:r>
            <a:r>
              <a:rPr lang="ru-RU" dirty="0" err="1"/>
              <a:t>розрахунку</a:t>
            </a:r>
            <a:r>
              <a:rPr lang="ru-RU" dirty="0"/>
              <a:t> на </a:t>
            </a:r>
            <a:r>
              <a:rPr lang="ru-RU" dirty="0" err="1"/>
              <a:t>одиницю</a:t>
            </a:r>
            <a:r>
              <a:rPr lang="ru-RU" dirty="0"/>
              <a:t> </a:t>
            </a:r>
            <a:r>
              <a:rPr lang="ru-RU" dirty="0" err="1"/>
              <a:t>витрат</a:t>
            </a:r>
            <a:r>
              <a:rPr lang="ru-RU" dirty="0"/>
              <a:t>, </a:t>
            </a:r>
            <a:r>
              <a:rPr lang="ru-RU" dirty="0" err="1"/>
              <a:t>що</a:t>
            </a:r>
            <a:r>
              <a:rPr lang="ru-RU" dirty="0"/>
              <a:t> </a:t>
            </a:r>
            <a:r>
              <a:rPr lang="ru-RU" dirty="0" err="1"/>
              <a:t>пов'язані</a:t>
            </a:r>
            <a:r>
              <a:rPr lang="ru-RU" dirty="0"/>
              <a:t> з </a:t>
            </a:r>
            <a:r>
              <a:rPr lang="ru-RU" dirty="0" err="1"/>
              <a:t>утримуванням</a:t>
            </a:r>
            <a:r>
              <a:rPr lang="ru-RU" dirty="0"/>
              <a:t> </a:t>
            </a:r>
            <a:r>
              <a:rPr lang="ru-RU" dirty="0" err="1"/>
              <a:t>трудових</a:t>
            </a:r>
            <a:r>
              <a:rPr lang="ru-RU" dirty="0"/>
              <a:t> </a:t>
            </a:r>
            <a:r>
              <a:rPr lang="ru-RU" dirty="0" err="1"/>
              <a:t>ресурсів</a:t>
            </a:r>
            <a:r>
              <a:rPr lang="ru-RU" dirty="0"/>
              <a:t> (фонд </a:t>
            </a:r>
            <a:r>
              <a:rPr lang="ru-RU" dirty="0" err="1"/>
              <a:t>споживання</a:t>
            </a:r>
            <a:r>
              <a:rPr lang="ru-RU" dirty="0"/>
              <a:t>, </a:t>
            </a:r>
            <a:r>
              <a:rPr lang="ru-RU" dirty="0" err="1"/>
              <a:t>витрати</a:t>
            </a:r>
            <a:r>
              <a:rPr lang="ru-RU" dirty="0"/>
              <a:t> на </a:t>
            </a:r>
            <a:r>
              <a:rPr lang="ru-RU" dirty="0" err="1"/>
              <a:t>підготовку</a:t>
            </a:r>
            <a:r>
              <a:rPr lang="ru-RU" dirty="0"/>
              <a:t> </a:t>
            </a:r>
            <a:r>
              <a:rPr lang="ru-RU" dirty="0" err="1"/>
              <a:t>кадрів</a:t>
            </a:r>
            <a:r>
              <a:rPr lang="ru-RU" dirty="0"/>
              <a:t>, </a:t>
            </a:r>
            <a:r>
              <a:rPr lang="ru-RU" dirty="0" err="1"/>
              <a:t>охорону</a:t>
            </a:r>
            <a:r>
              <a:rPr lang="ru-RU" dirty="0"/>
              <a:t> </a:t>
            </a:r>
            <a:r>
              <a:rPr lang="ru-RU" dirty="0" err="1"/>
              <a:t>праці</a:t>
            </a:r>
            <a:r>
              <a:rPr lang="ru-RU" dirty="0"/>
              <a:t> </a:t>
            </a:r>
            <a:r>
              <a:rPr lang="ru-RU" dirty="0" err="1"/>
              <a:t>тощо</a:t>
            </a:r>
            <a:r>
              <a:rPr lang="ru-RU" dirty="0"/>
              <a:t>).</a:t>
            </a:r>
            <a:endParaRPr lang="uk-UA" dirty="0"/>
          </a:p>
        </p:txBody>
      </p:sp>
    </p:spTree>
    <p:extLst>
      <p:ext uri="{BB962C8B-B14F-4D97-AF65-F5344CB8AC3E}">
        <p14:creationId xmlns:p14="http://schemas.microsoft.com/office/powerpoint/2010/main" val="2431798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EECB725-DC65-4EBB-86C2-EA84C320AD7C}"/>
              </a:ext>
            </a:extLst>
          </p:cNvPr>
          <p:cNvSpPr txBox="1"/>
          <p:nvPr/>
        </p:nvSpPr>
        <p:spPr>
          <a:xfrm>
            <a:off x="1687286" y="1951672"/>
            <a:ext cx="8817428" cy="1477328"/>
          </a:xfrm>
          <a:prstGeom prst="rect">
            <a:avLst/>
          </a:prstGeom>
          <a:noFill/>
        </p:spPr>
        <p:txBody>
          <a:bodyPr wrap="square">
            <a:spAutoFit/>
          </a:bodyPr>
          <a:lstStyle/>
          <a:p>
            <a:r>
              <a:rPr lang="ru-RU" dirty="0"/>
              <a:t>5. </a:t>
            </a:r>
            <a:r>
              <a:rPr lang="ru-RU" dirty="0" err="1"/>
              <a:t>Рентабельність</a:t>
            </a:r>
            <a:r>
              <a:rPr lang="ru-RU" dirty="0"/>
              <a:t> </a:t>
            </a:r>
            <a:r>
              <a:rPr lang="ru-RU" dirty="0" err="1"/>
              <a:t>вкладень</a:t>
            </a:r>
            <a:r>
              <a:rPr lang="ru-RU" dirty="0"/>
              <a:t> у </a:t>
            </a:r>
            <a:r>
              <a:rPr lang="ru-RU" dirty="0" err="1"/>
              <a:t>підприємство</a:t>
            </a:r>
            <a:r>
              <a:rPr lang="ru-RU" dirty="0"/>
              <a:t> (</a:t>
            </a:r>
            <a:r>
              <a:rPr lang="ru-RU" dirty="0" err="1"/>
              <a:t>активів</a:t>
            </a:r>
            <a:r>
              <a:rPr lang="ru-RU" dirty="0"/>
              <a:t>).</a:t>
            </a:r>
          </a:p>
          <a:p>
            <a:endParaRPr lang="ru-RU" dirty="0"/>
          </a:p>
          <a:p>
            <a:r>
              <a:rPr lang="ru-RU" dirty="0" err="1"/>
              <a:t>Цей</a:t>
            </a:r>
            <a:r>
              <a:rPr lang="ru-RU" dirty="0"/>
              <a:t> </a:t>
            </a:r>
            <a:r>
              <a:rPr lang="ru-RU" dirty="0" err="1"/>
              <a:t>показник</a:t>
            </a:r>
            <a:r>
              <a:rPr lang="ru-RU" dirty="0"/>
              <a:t> </a:t>
            </a:r>
            <a:r>
              <a:rPr lang="ru-RU" dirty="0" err="1"/>
              <a:t>характеризує</a:t>
            </a:r>
            <a:r>
              <a:rPr lang="ru-RU" dirty="0"/>
              <a:t> </a:t>
            </a:r>
            <a:r>
              <a:rPr lang="ru-RU" dirty="0" err="1"/>
              <a:t>прибуток</a:t>
            </a:r>
            <a:r>
              <a:rPr lang="ru-RU" dirty="0"/>
              <a:t> в </a:t>
            </a:r>
            <a:r>
              <a:rPr lang="ru-RU" dirty="0" err="1"/>
              <a:t>розрахунку</a:t>
            </a:r>
            <a:r>
              <a:rPr lang="ru-RU" dirty="0"/>
              <a:t> на </a:t>
            </a:r>
            <a:r>
              <a:rPr lang="ru-RU" dirty="0" err="1"/>
              <a:t>одиницю</a:t>
            </a:r>
            <a:r>
              <a:rPr lang="ru-RU" dirty="0"/>
              <a:t> майна, яке </a:t>
            </a:r>
            <a:r>
              <a:rPr lang="ru-RU" dirty="0" err="1"/>
              <a:t>знаходиться</a:t>
            </a:r>
            <a:r>
              <a:rPr lang="ru-RU" dirty="0"/>
              <a:t> в </a:t>
            </a:r>
            <a:r>
              <a:rPr lang="ru-RU" dirty="0" err="1"/>
              <a:t>розпорядженні</a:t>
            </a:r>
            <a:r>
              <a:rPr lang="ru-RU" dirty="0"/>
              <a:t> </a:t>
            </a:r>
            <a:r>
              <a:rPr lang="ru-RU" dirty="0" err="1"/>
              <a:t>підприємства</a:t>
            </a:r>
            <a:r>
              <a:rPr lang="ru-RU" dirty="0"/>
              <a:t>, </a:t>
            </a:r>
            <a:r>
              <a:rPr lang="ru-RU" dirty="0" err="1"/>
              <a:t>визначається</a:t>
            </a:r>
            <a:r>
              <a:rPr lang="ru-RU" dirty="0"/>
              <a:t> як </a:t>
            </a:r>
            <a:r>
              <a:rPr lang="ru-RU" dirty="0" err="1"/>
              <a:t>відношення</a:t>
            </a:r>
            <a:r>
              <a:rPr lang="ru-RU" dirty="0"/>
              <a:t> </a:t>
            </a:r>
            <a:r>
              <a:rPr lang="ru-RU" dirty="0" err="1"/>
              <a:t>операційного</a:t>
            </a:r>
            <a:r>
              <a:rPr lang="ru-RU" dirty="0"/>
              <a:t> </a:t>
            </a:r>
            <a:r>
              <a:rPr lang="ru-RU" dirty="0" err="1"/>
              <a:t>прибутку</a:t>
            </a:r>
            <a:r>
              <a:rPr lang="ru-RU" dirty="0"/>
              <a:t> до </a:t>
            </a:r>
            <a:r>
              <a:rPr lang="ru-RU" dirty="0" err="1"/>
              <a:t>вартості</a:t>
            </a:r>
            <a:r>
              <a:rPr lang="ru-RU" dirty="0"/>
              <a:t> майна, яке </a:t>
            </a:r>
            <a:r>
              <a:rPr lang="ru-RU" dirty="0" err="1"/>
              <a:t>знаходиться</a:t>
            </a:r>
            <a:r>
              <a:rPr lang="ru-RU" dirty="0"/>
              <a:t> в </a:t>
            </a:r>
            <a:r>
              <a:rPr lang="ru-RU" dirty="0" err="1"/>
              <a:t>розпорядженні</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29707273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8C925EB-76C4-4FF3-BDFD-213693D390E7}"/>
              </a:ext>
            </a:extLst>
          </p:cNvPr>
          <p:cNvSpPr txBox="1"/>
          <p:nvPr/>
        </p:nvSpPr>
        <p:spPr>
          <a:xfrm>
            <a:off x="1324946" y="1087246"/>
            <a:ext cx="9311951" cy="3139321"/>
          </a:xfrm>
          <a:prstGeom prst="rect">
            <a:avLst/>
          </a:prstGeom>
          <a:noFill/>
        </p:spPr>
        <p:txBody>
          <a:bodyPr wrap="square">
            <a:spAutoFit/>
          </a:bodyPr>
          <a:lstStyle/>
          <a:p>
            <a:r>
              <a:rPr lang="uk-UA" dirty="0"/>
              <a:t>6. Рентабельність власного капіталу.</a:t>
            </a:r>
          </a:p>
          <a:p>
            <a:endParaRPr lang="uk-UA" dirty="0"/>
          </a:p>
          <a:p>
            <a:r>
              <a:rPr lang="uk-UA" dirty="0"/>
              <a:t>Цей показник характеризує розмір прибутку, який одержав власник підприємства на одиницю коштів, що вкладені в підприємство, та служить критерієм для оцінки котирування акцій підприємства на біржі.</a:t>
            </a:r>
          </a:p>
          <a:p>
            <a:endParaRPr lang="uk-UA" dirty="0"/>
          </a:p>
          <a:p>
            <a:r>
              <a:rPr lang="uk-UA" dirty="0"/>
              <a:t>Порівняння рентабельності вкладень в підприємство (активів) з рентабельністю власного капіталу дозволяє визначити ефективність умов залучення позикових коштів. Якщо різниця в рівні рентабельності менша за розмір процентів за позикові фінансові кошти, що</a:t>
            </a:r>
          </a:p>
          <a:p>
            <a:r>
              <a:rPr lang="uk-UA" dirty="0"/>
              <a:t>використовуються, то залучення позикових коштів недоцільне, оскільки це ущемляє інтереси власників підприємства.</a:t>
            </a:r>
          </a:p>
        </p:txBody>
      </p:sp>
    </p:spTree>
    <p:extLst>
      <p:ext uri="{BB962C8B-B14F-4D97-AF65-F5344CB8AC3E}">
        <p14:creationId xmlns:p14="http://schemas.microsoft.com/office/powerpoint/2010/main" val="13479536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8EAB93D-972C-4C9C-97A5-25F491633D4B}"/>
              </a:ext>
            </a:extLst>
          </p:cNvPr>
          <p:cNvSpPr txBox="1"/>
          <p:nvPr/>
        </p:nvSpPr>
        <p:spPr>
          <a:xfrm>
            <a:off x="1772816" y="1859340"/>
            <a:ext cx="8546841" cy="1754326"/>
          </a:xfrm>
          <a:prstGeom prst="rect">
            <a:avLst/>
          </a:prstGeom>
          <a:noFill/>
        </p:spPr>
        <p:txBody>
          <a:bodyPr wrap="square">
            <a:spAutoFit/>
          </a:bodyPr>
          <a:lstStyle/>
          <a:p>
            <a:r>
              <a:rPr lang="ru-RU" dirty="0"/>
              <a:t>7. </a:t>
            </a:r>
            <a:r>
              <a:rPr lang="ru-RU" dirty="0" err="1"/>
              <a:t>Рентабельність</a:t>
            </a:r>
            <a:r>
              <a:rPr lang="ru-RU" dirty="0"/>
              <a:t> </a:t>
            </a:r>
            <a:r>
              <a:rPr lang="ru-RU" dirty="0" err="1"/>
              <a:t>функціонуючого</a:t>
            </a:r>
            <a:r>
              <a:rPr lang="ru-RU" dirty="0"/>
              <a:t> </a:t>
            </a:r>
            <a:r>
              <a:rPr lang="ru-RU" dirty="0" err="1"/>
              <a:t>капіталу</a:t>
            </a:r>
            <a:r>
              <a:rPr lang="ru-RU" dirty="0"/>
              <a:t>.</a:t>
            </a:r>
          </a:p>
          <a:p>
            <a:endParaRPr lang="ru-RU" dirty="0"/>
          </a:p>
          <a:p>
            <a:r>
              <a:rPr lang="ru-RU" dirty="0"/>
              <a:t>Даний </a:t>
            </a:r>
            <a:r>
              <a:rPr lang="ru-RU" dirty="0" err="1"/>
              <a:t>показник</a:t>
            </a:r>
            <a:r>
              <a:rPr lang="ru-RU" dirty="0"/>
              <a:t> </a:t>
            </a:r>
            <a:r>
              <a:rPr lang="ru-RU" dirty="0" err="1"/>
              <a:t>характеризує</a:t>
            </a:r>
            <a:r>
              <a:rPr lang="ru-RU" dirty="0"/>
              <a:t> </a:t>
            </a:r>
            <a:r>
              <a:rPr lang="ru-RU" dirty="0" err="1"/>
              <a:t>розмір</a:t>
            </a:r>
            <a:r>
              <a:rPr lang="ru-RU" dirty="0"/>
              <a:t> </a:t>
            </a:r>
            <a:r>
              <a:rPr lang="ru-RU" dirty="0" err="1"/>
              <a:t>прибутку</a:t>
            </a:r>
            <a:r>
              <a:rPr lang="ru-RU" dirty="0"/>
              <a:t> в </a:t>
            </a:r>
            <a:r>
              <a:rPr lang="ru-RU" dirty="0" err="1"/>
              <a:t>розрахунку</a:t>
            </a:r>
            <a:r>
              <a:rPr lang="ru-RU" dirty="0"/>
              <a:t> на </a:t>
            </a:r>
            <a:r>
              <a:rPr lang="ru-RU" dirty="0" err="1"/>
              <a:t>одиницю</a:t>
            </a:r>
            <a:r>
              <a:rPr lang="ru-RU" dirty="0"/>
              <a:t> </a:t>
            </a:r>
            <a:r>
              <a:rPr lang="ru-RU" dirty="0" err="1"/>
              <a:t>функціонуючого</a:t>
            </a:r>
            <a:r>
              <a:rPr lang="ru-RU" dirty="0"/>
              <a:t> </a:t>
            </a:r>
            <a:r>
              <a:rPr lang="ru-RU" dirty="0" err="1"/>
              <a:t>капіталу</a:t>
            </a:r>
            <a:r>
              <a:rPr lang="ru-RU" dirty="0"/>
              <a:t>. </a:t>
            </a:r>
            <a:r>
              <a:rPr lang="ru-RU" dirty="0" err="1"/>
              <a:t>Під</a:t>
            </a:r>
            <a:r>
              <a:rPr lang="ru-RU" dirty="0"/>
              <a:t> </a:t>
            </a:r>
            <a:r>
              <a:rPr lang="ru-RU" dirty="0" err="1"/>
              <a:t>останнім</a:t>
            </a:r>
            <a:r>
              <a:rPr lang="ru-RU" dirty="0"/>
              <a:t> </a:t>
            </a:r>
            <a:r>
              <a:rPr lang="ru-RU" dirty="0" err="1"/>
              <a:t>розуміємо</a:t>
            </a:r>
            <a:r>
              <a:rPr lang="ru-RU" dirty="0"/>
              <a:t> </a:t>
            </a:r>
            <a:r>
              <a:rPr lang="ru-RU" dirty="0" err="1"/>
              <a:t>розмір</a:t>
            </a:r>
            <a:r>
              <a:rPr lang="ru-RU" dirty="0"/>
              <a:t> </a:t>
            </a:r>
            <a:r>
              <a:rPr lang="ru-RU" dirty="0" err="1"/>
              <a:t>власного</a:t>
            </a:r>
            <a:r>
              <a:rPr lang="ru-RU" dirty="0"/>
              <a:t> </a:t>
            </a:r>
            <a:r>
              <a:rPr lang="ru-RU" dirty="0" err="1"/>
              <a:t>капіталу</a:t>
            </a:r>
            <a:r>
              <a:rPr lang="ru-RU" dirty="0"/>
              <a:t>, </a:t>
            </a:r>
            <a:r>
              <a:rPr lang="ru-RU" dirty="0" err="1"/>
              <a:t>який</a:t>
            </a:r>
            <a:r>
              <a:rPr lang="ru-RU" dirty="0"/>
              <a:t> реально брав участь в </a:t>
            </a:r>
            <a:r>
              <a:rPr lang="ru-RU" dirty="0" err="1"/>
              <a:t>одержанні</a:t>
            </a:r>
            <a:r>
              <a:rPr lang="ru-RU" dirty="0"/>
              <a:t> </a:t>
            </a:r>
            <a:r>
              <a:rPr lang="ru-RU" dirty="0" err="1"/>
              <a:t>прибутку</a:t>
            </a:r>
            <a:r>
              <a:rPr lang="ru-RU" dirty="0"/>
              <a:t> (сума </a:t>
            </a:r>
            <a:r>
              <a:rPr lang="ru-RU" dirty="0" err="1"/>
              <a:t>всіх</a:t>
            </a:r>
            <a:r>
              <a:rPr lang="ru-RU" dirty="0"/>
              <a:t> </a:t>
            </a:r>
            <a:r>
              <a:rPr lang="ru-RU" dirty="0" err="1"/>
              <a:t>джерел</a:t>
            </a:r>
            <a:r>
              <a:rPr lang="ru-RU" dirty="0"/>
              <a:t> </a:t>
            </a:r>
            <a:r>
              <a:rPr lang="ru-RU" dirty="0" err="1"/>
              <a:t>власних</a:t>
            </a:r>
            <a:r>
              <a:rPr lang="ru-RU" dirty="0"/>
              <a:t> </a:t>
            </a:r>
            <a:r>
              <a:rPr lang="ru-RU" dirty="0" err="1"/>
              <a:t>коштів</a:t>
            </a:r>
            <a:r>
              <a:rPr lang="ru-RU" dirty="0"/>
              <a:t> за </a:t>
            </a:r>
            <a:r>
              <a:rPr lang="ru-RU" dirty="0" err="1"/>
              <a:t>мінусом</a:t>
            </a:r>
            <a:r>
              <a:rPr lang="ru-RU" dirty="0"/>
              <a:t> </a:t>
            </a:r>
            <a:r>
              <a:rPr lang="ru-RU" dirty="0" err="1"/>
              <a:t>капітальних</a:t>
            </a:r>
            <a:r>
              <a:rPr lang="ru-RU" dirty="0"/>
              <a:t> </a:t>
            </a:r>
            <a:r>
              <a:rPr lang="ru-RU" dirty="0" err="1"/>
              <a:t>вкладень</a:t>
            </a:r>
            <a:r>
              <a:rPr lang="ru-RU" dirty="0"/>
              <a:t>, </a:t>
            </a:r>
            <a:r>
              <a:rPr lang="ru-RU" dirty="0" err="1"/>
              <a:t>невстановленого</a:t>
            </a:r>
            <a:r>
              <a:rPr lang="ru-RU" dirty="0"/>
              <a:t> </a:t>
            </a:r>
            <a:r>
              <a:rPr lang="ru-RU" dirty="0" err="1"/>
              <a:t>обладнання</a:t>
            </a:r>
            <a:r>
              <a:rPr lang="ru-RU" dirty="0"/>
              <a:t> та </a:t>
            </a:r>
            <a:r>
              <a:rPr lang="ru-RU" dirty="0" err="1"/>
              <a:t>наданих</a:t>
            </a:r>
            <a:r>
              <a:rPr lang="ru-RU" dirty="0"/>
              <a:t> </a:t>
            </a:r>
            <a:r>
              <a:rPr lang="ru-RU" dirty="0" err="1"/>
              <a:t>авансів</a:t>
            </a:r>
            <a:r>
              <a:rPr lang="ru-RU" dirty="0"/>
              <a:t>).</a:t>
            </a:r>
            <a:endParaRPr lang="uk-UA" dirty="0"/>
          </a:p>
        </p:txBody>
      </p:sp>
    </p:spTree>
    <p:extLst>
      <p:ext uri="{BB962C8B-B14F-4D97-AF65-F5344CB8AC3E}">
        <p14:creationId xmlns:p14="http://schemas.microsoft.com/office/powerpoint/2010/main" val="683155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39049B6-800E-4853-B4CF-DF3C988F11D9}"/>
              </a:ext>
            </a:extLst>
          </p:cNvPr>
          <p:cNvSpPr txBox="1"/>
          <p:nvPr/>
        </p:nvSpPr>
        <p:spPr>
          <a:xfrm>
            <a:off x="2043404" y="1368881"/>
            <a:ext cx="7823329" cy="1754326"/>
          </a:xfrm>
          <a:prstGeom prst="rect">
            <a:avLst/>
          </a:prstGeom>
          <a:noFill/>
        </p:spPr>
        <p:txBody>
          <a:bodyPr wrap="square">
            <a:spAutoFit/>
          </a:bodyPr>
          <a:lstStyle/>
          <a:p>
            <a:r>
              <a:rPr lang="uk-UA" dirty="0"/>
              <a:t>8. Рентабельність перманентного капіталу.</a:t>
            </a:r>
          </a:p>
          <a:p>
            <a:endParaRPr lang="uk-UA" dirty="0"/>
          </a:p>
          <a:p>
            <a:r>
              <a:rPr lang="ru-RU" dirty="0" err="1"/>
              <a:t>Цей</a:t>
            </a:r>
            <a:r>
              <a:rPr lang="ru-RU" dirty="0"/>
              <a:t> </a:t>
            </a:r>
            <a:r>
              <a:rPr lang="ru-RU" dirty="0" err="1"/>
              <a:t>показник</a:t>
            </a:r>
            <a:r>
              <a:rPr lang="ru-RU" dirty="0"/>
              <a:t> </a:t>
            </a:r>
            <a:r>
              <a:rPr lang="ru-RU" dirty="0" err="1"/>
              <a:t>рентабельності</a:t>
            </a:r>
            <a:r>
              <a:rPr lang="ru-RU" dirty="0"/>
              <a:t> </a:t>
            </a:r>
            <a:r>
              <a:rPr lang="ru-RU" dirty="0" err="1"/>
              <a:t>характеризує</a:t>
            </a:r>
            <a:r>
              <a:rPr lang="ru-RU" dirty="0"/>
              <a:t> </a:t>
            </a:r>
            <a:r>
              <a:rPr lang="ru-RU" dirty="0" err="1"/>
              <a:t>прибутковість</a:t>
            </a:r>
            <a:r>
              <a:rPr lang="ru-RU" dirty="0"/>
              <a:t> </a:t>
            </a:r>
            <a:r>
              <a:rPr lang="ru-RU" dirty="0" err="1"/>
              <a:t>використання</a:t>
            </a:r>
            <a:r>
              <a:rPr lang="ru-RU" dirty="0"/>
              <a:t> </a:t>
            </a:r>
            <a:r>
              <a:rPr lang="ru-RU" dirty="0" err="1"/>
              <a:t>капіталу</a:t>
            </a:r>
            <a:r>
              <a:rPr lang="ru-RU" dirty="0"/>
              <a:t>, </a:t>
            </a:r>
            <a:r>
              <a:rPr lang="ru-RU" dirty="0" err="1"/>
              <a:t>який</a:t>
            </a:r>
            <a:r>
              <a:rPr lang="ru-RU" dirty="0"/>
              <a:t> </a:t>
            </a:r>
            <a:r>
              <a:rPr lang="ru-RU" dirty="0" err="1"/>
              <a:t>знаходиться</a:t>
            </a:r>
            <a:r>
              <a:rPr lang="ru-RU" dirty="0"/>
              <a:t> в </a:t>
            </a:r>
            <a:r>
              <a:rPr lang="ru-RU" dirty="0" err="1"/>
              <a:t>тривалому</a:t>
            </a:r>
            <a:r>
              <a:rPr lang="ru-RU" dirty="0"/>
              <a:t> (</a:t>
            </a:r>
            <a:r>
              <a:rPr lang="ru-RU" dirty="0" err="1"/>
              <a:t>довгочасному</a:t>
            </a:r>
            <a:r>
              <a:rPr lang="ru-RU" dirty="0"/>
              <a:t>) </a:t>
            </a:r>
            <a:r>
              <a:rPr lang="ru-RU" dirty="0" err="1"/>
              <a:t>розпорядженні</a:t>
            </a:r>
            <a:r>
              <a:rPr lang="ru-RU" dirty="0"/>
              <a:t> </a:t>
            </a:r>
            <a:r>
              <a:rPr lang="ru-RU" dirty="0" err="1"/>
              <a:t>підприємства</a:t>
            </a:r>
            <a:r>
              <a:rPr lang="ru-RU" dirty="0"/>
              <a:t>. Величина перманентного </a:t>
            </a:r>
            <a:r>
              <a:rPr lang="ru-RU" dirty="0" err="1"/>
              <a:t>капіталу</a:t>
            </a:r>
            <a:r>
              <a:rPr lang="ru-RU" dirty="0"/>
              <a:t> становить суму </a:t>
            </a:r>
            <a:r>
              <a:rPr lang="ru-RU" dirty="0" err="1"/>
              <a:t>всіх</a:t>
            </a:r>
            <a:r>
              <a:rPr lang="ru-RU" dirty="0"/>
              <a:t> </a:t>
            </a:r>
            <a:r>
              <a:rPr lang="ru-RU" dirty="0" err="1"/>
              <a:t>джерел</a:t>
            </a:r>
            <a:r>
              <a:rPr lang="ru-RU" dirty="0"/>
              <a:t> </a:t>
            </a:r>
            <a:r>
              <a:rPr lang="ru-RU" dirty="0" err="1"/>
              <a:t>власних</a:t>
            </a:r>
            <a:r>
              <a:rPr lang="ru-RU" dirty="0"/>
              <a:t> </a:t>
            </a:r>
            <a:r>
              <a:rPr lang="ru-RU" dirty="0" err="1"/>
              <a:t>коштів</a:t>
            </a:r>
            <a:r>
              <a:rPr lang="ru-RU" dirty="0"/>
              <a:t> і </a:t>
            </a:r>
            <a:r>
              <a:rPr lang="ru-RU" dirty="0" err="1"/>
              <a:t>довгострокових</a:t>
            </a:r>
            <a:r>
              <a:rPr lang="ru-RU" dirty="0"/>
              <a:t> </a:t>
            </a:r>
            <a:r>
              <a:rPr lang="ru-RU" dirty="0" err="1"/>
              <a:t>кредитів</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12457544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DB07916-C808-4FFA-8502-6D98D2D09BD1}"/>
              </a:ext>
            </a:extLst>
          </p:cNvPr>
          <p:cNvSpPr txBox="1"/>
          <p:nvPr/>
        </p:nvSpPr>
        <p:spPr>
          <a:xfrm>
            <a:off x="1744824" y="1135360"/>
            <a:ext cx="9246636" cy="2862322"/>
          </a:xfrm>
          <a:prstGeom prst="rect">
            <a:avLst/>
          </a:prstGeom>
          <a:noFill/>
        </p:spPr>
        <p:txBody>
          <a:bodyPr wrap="square">
            <a:spAutoFit/>
          </a:bodyPr>
          <a:lstStyle/>
          <a:p>
            <a:r>
              <a:rPr lang="uk-UA" dirty="0"/>
              <a:t>Розглянуті показники рентабельності можна розраховувати як за</a:t>
            </a:r>
          </a:p>
          <a:p>
            <a:r>
              <a:rPr lang="uk-UA" dirty="0"/>
              <a:t>операційним прибутком, так і за прибутком від основної діяльності, прибутком, який лишається в розпорядженні підприємства (чистим прибутком).</a:t>
            </a:r>
          </a:p>
          <a:p>
            <a:endParaRPr lang="uk-UA" dirty="0"/>
          </a:p>
          <a:p>
            <a:r>
              <a:rPr lang="uk-UA" dirty="0"/>
              <a:t>Використання показників рентабельності, обчислених за чистим прибутком, дозволяє виявити вплив на рентабельність податкових та інших обов'язкових платежів, котрі виплачуються із прибутку підприємства. Розрахунки показників рентабельності за прибутком від основної діяльності дозволяють оцінити окремо ефективність торговельної і інших видів  діяльності, що важливо для обґрунтування напрямків інвестиційної діяльності підприємства.</a:t>
            </a:r>
          </a:p>
        </p:txBody>
      </p:sp>
    </p:spTree>
    <p:extLst>
      <p:ext uri="{BB962C8B-B14F-4D97-AF65-F5344CB8AC3E}">
        <p14:creationId xmlns:p14="http://schemas.microsoft.com/office/powerpoint/2010/main" val="1501677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D1C712C-82CE-4530-8976-C390A92E1CE0}"/>
              </a:ext>
            </a:extLst>
          </p:cNvPr>
          <p:cNvSpPr txBox="1"/>
          <p:nvPr/>
        </p:nvSpPr>
        <p:spPr>
          <a:xfrm>
            <a:off x="1464905" y="1212609"/>
            <a:ext cx="9582539" cy="2862322"/>
          </a:xfrm>
          <a:prstGeom prst="rect">
            <a:avLst/>
          </a:prstGeom>
          <a:noFill/>
        </p:spPr>
        <p:txBody>
          <a:bodyPr wrap="square">
            <a:spAutoFit/>
          </a:bodyPr>
          <a:lstStyle/>
          <a:p>
            <a:r>
              <a:rPr lang="uk-UA" b="1" dirty="0"/>
              <a:t>3. Фактори, що визначають прибуток та рентабельність торговельного підприємства</a:t>
            </a:r>
          </a:p>
          <a:p>
            <a:endParaRPr lang="uk-UA" dirty="0"/>
          </a:p>
          <a:p>
            <a:r>
              <a:rPr lang="uk-UA" dirty="0"/>
              <a:t>Прибуток торговельного підприємства як результативний показник його діяльності, залежить від співвідношення між розміром доходів торговельного підприємства і витратами на здійснення торговельно-фінансової діяльності.</a:t>
            </a:r>
          </a:p>
          <a:p>
            <a:endParaRPr lang="uk-UA" dirty="0"/>
          </a:p>
          <a:p>
            <a:r>
              <a:rPr lang="uk-UA" dirty="0"/>
              <a:t>Розмір одержаного прибутку залежить від ціни реалізації і закупівлі товарів, кількості проданих товарів, різниці між доходами, витратами обігу і витратами від іншої (позареалізаційної)</a:t>
            </a:r>
          </a:p>
          <a:p>
            <a:r>
              <a:rPr lang="uk-UA" dirty="0"/>
              <a:t>діяльності. Управління даними факторами та їх прогнозування дозволяє забезпечити отримання необхідного прибутку.</a:t>
            </a:r>
          </a:p>
        </p:txBody>
      </p:sp>
    </p:spTree>
    <p:extLst>
      <p:ext uri="{BB962C8B-B14F-4D97-AF65-F5344CB8AC3E}">
        <p14:creationId xmlns:p14="http://schemas.microsoft.com/office/powerpoint/2010/main" val="20063377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A46732F-3230-4CAA-AF00-BF7791A61D02}"/>
              </a:ext>
            </a:extLst>
          </p:cNvPr>
          <p:cNvSpPr txBox="1"/>
          <p:nvPr/>
        </p:nvSpPr>
        <p:spPr>
          <a:xfrm>
            <a:off x="1492898" y="1147609"/>
            <a:ext cx="8677470" cy="2862322"/>
          </a:xfrm>
          <a:prstGeom prst="rect">
            <a:avLst/>
          </a:prstGeom>
          <a:noFill/>
        </p:spPr>
        <p:txBody>
          <a:bodyPr wrap="square">
            <a:spAutoFit/>
          </a:bodyPr>
          <a:lstStyle/>
          <a:p>
            <a:r>
              <a:rPr lang="uk-UA" dirty="0"/>
              <a:t>Важливим фактором, який впливає на величину прибутку, є рівень ціни закупівлі товарів. Підприємство при здійсненні комерційних угод мусить намагатися закупити товар за якомога нижчою ціною. Це може бути досягнуто шляхом скорочення кількості посередників при закупівлі товарів, використання цінових знижок</a:t>
            </a:r>
          </a:p>
          <a:p>
            <a:r>
              <a:rPr lang="uk-UA" dirty="0"/>
              <a:t>при узгодженні ціни товару, закупки партій товарів в період їх сезонного розпродажу. Якщо підприємство займається зовнішньоекономічною діяльністю, то зниженню ціни закупівлі товарів може сприяти придбання товарів у іноземних партнерів (при сприятливому співвідношенні курсів національної та іноземної валют) або здійснення прямих товарообмінних (бартерних) операцій (при сприятливому співвідношенні рівня цін на обмінювані товари).</a:t>
            </a:r>
          </a:p>
        </p:txBody>
      </p:sp>
    </p:spTree>
    <p:extLst>
      <p:ext uri="{BB962C8B-B14F-4D97-AF65-F5344CB8AC3E}">
        <p14:creationId xmlns:p14="http://schemas.microsoft.com/office/powerpoint/2010/main" val="4280699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B4AF7E6-99B8-42EF-8993-FDE92265D1D5}"/>
              </a:ext>
            </a:extLst>
          </p:cNvPr>
          <p:cNvSpPr txBox="1"/>
          <p:nvPr/>
        </p:nvSpPr>
        <p:spPr>
          <a:xfrm>
            <a:off x="1589314" y="1429559"/>
            <a:ext cx="9013372" cy="2585323"/>
          </a:xfrm>
          <a:prstGeom prst="rect">
            <a:avLst/>
          </a:prstGeom>
          <a:noFill/>
        </p:spPr>
        <p:txBody>
          <a:bodyPr wrap="square">
            <a:spAutoFit/>
          </a:bodyPr>
          <a:lstStyle/>
          <a:p>
            <a:r>
              <a:rPr lang="uk-UA" dirty="0"/>
              <a:t>Зростання розмірів одержання прибутку пов'язане також із збільшенням рівня цін продажу товарів. Управління цінами реалізації залежить від обґрунтованості вибору цінової політики підприємства на споживчому ринку, використання сприятливої торговельної кон'юнктури в окремі періоди року (днів тижня).</a:t>
            </a:r>
          </a:p>
          <a:p>
            <a:endParaRPr lang="uk-UA" dirty="0"/>
          </a:p>
          <a:p>
            <a:r>
              <a:rPr lang="uk-UA" dirty="0"/>
              <a:t>Збільшенню ціни реалізації товарів сприяє розширення продажу сезонних товарів перед початком сезону (коли ціни найвищі), реалізація окремих груп товарів на аукціонах і товарних біржах, експорт конкурентоздатних товарів при сприятливому співвідношенні курсів національної і іноземної валют.</a:t>
            </a:r>
          </a:p>
        </p:txBody>
      </p:sp>
    </p:spTree>
    <p:extLst>
      <p:ext uri="{BB962C8B-B14F-4D97-AF65-F5344CB8AC3E}">
        <p14:creationId xmlns:p14="http://schemas.microsoft.com/office/powerpoint/2010/main" val="69090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708BA61-A1C3-46C4-AE05-F2C6BEF585F0}"/>
              </a:ext>
            </a:extLst>
          </p:cNvPr>
          <p:cNvSpPr txBox="1"/>
          <p:nvPr/>
        </p:nvSpPr>
        <p:spPr>
          <a:xfrm>
            <a:off x="1393371" y="1155737"/>
            <a:ext cx="9405258" cy="2585323"/>
          </a:xfrm>
          <a:prstGeom prst="rect">
            <a:avLst/>
          </a:prstGeom>
          <a:noFill/>
        </p:spPr>
        <p:txBody>
          <a:bodyPr wrap="square">
            <a:spAutoFit/>
          </a:bodyPr>
          <a:lstStyle/>
          <a:p>
            <a:pPr marL="342900" indent="-342900">
              <a:buAutoNum type="arabicPeriod"/>
            </a:pPr>
            <a:r>
              <a:rPr lang="ru-RU" b="1" dirty="0" err="1"/>
              <a:t>Економічна</a:t>
            </a:r>
            <a:r>
              <a:rPr lang="ru-RU" b="1" dirty="0"/>
              <a:t> природа та </a:t>
            </a:r>
            <a:r>
              <a:rPr lang="ru-RU" b="1" dirty="0" err="1"/>
              <a:t>джерела</a:t>
            </a:r>
            <a:r>
              <a:rPr lang="ru-RU" b="1" dirty="0"/>
              <a:t> </a:t>
            </a:r>
            <a:r>
              <a:rPr lang="ru-RU" b="1" dirty="0" err="1"/>
              <a:t>утворення</a:t>
            </a:r>
            <a:r>
              <a:rPr lang="ru-RU" b="1" dirty="0"/>
              <a:t> </a:t>
            </a:r>
            <a:r>
              <a:rPr lang="ru-RU" b="1" dirty="0" err="1"/>
              <a:t>прибутку</a:t>
            </a:r>
            <a:r>
              <a:rPr lang="ru-RU" b="1" dirty="0"/>
              <a:t> </a:t>
            </a:r>
            <a:r>
              <a:rPr lang="ru-RU" b="1" dirty="0" err="1"/>
              <a:t>торговельного</a:t>
            </a:r>
            <a:r>
              <a:rPr lang="ru-RU" b="1" dirty="0"/>
              <a:t> </a:t>
            </a:r>
            <a:r>
              <a:rPr lang="ru-RU" b="1" dirty="0" err="1"/>
              <a:t>підприємства</a:t>
            </a:r>
            <a:endParaRPr lang="ru-RU" b="1" dirty="0"/>
          </a:p>
          <a:p>
            <a:pPr marL="342900" indent="-342900">
              <a:buAutoNum type="arabicPeriod"/>
            </a:pPr>
            <a:endParaRPr lang="ru-RU" dirty="0"/>
          </a:p>
          <a:p>
            <a:r>
              <a:rPr lang="ru-RU" dirty="0"/>
              <a:t>В </a:t>
            </a:r>
            <a:r>
              <a:rPr lang="ru-RU" dirty="0" err="1"/>
              <a:t>торгівлі</a:t>
            </a:r>
            <a:r>
              <a:rPr lang="ru-RU" dirty="0"/>
              <a:t>, з </a:t>
            </a:r>
            <a:r>
              <a:rPr lang="ru-RU" dirty="0" err="1"/>
              <a:t>урахуванням</a:t>
            </a:r>
            <a:r>
              <a:rPr lang="ru-RU" dirty="0"/>
              <a:t> </a:t>
            </a:r>
            <a:r>
              <a:rPr lang="ru-RU" dirty="0" err="1"/>
              <a:t>специфіки</a:t>
            </a:r>
            <a:r>
              <a:rPr lang="ru-RU" dirty="0"/>
              <a:t> </a:t>
            </a:r>
            <a:r>
              <a:rPr lang="ru-RU" dirty="0" err="1"/>
              <a:t>виконуваних</a:t>
            </a:r>
            <a:r>
              <a:rPr lang="ru-RU" dirty="0"/>
              <a:t> </a:t>
            </a:r>
            <a:r>
              <a:rPr lang="ru-RU" dirty="0" err="1"/>
              <a:t>функцій</a:t>
            </a:r>
            <a:r>
              <a:rPr lang="ru-RU" dirty="0"/>
              <a:t> і </a:t>
            </a:r>
            <a:r>
              <a:rPr lang="ru-RU" dirty="0" err="1"/>
              <a:t>особливостей</a:t>
            </a:r>
            <a:r>
              <a:rPr lang="ru-RU" dirty="0"/>
              <a:t> </a:t>
            </a:r>
            <a:r>
              <a:rPr lang="ru-RU" dirty="0" err="1"/>
              <a:t>формування</a:t>
            </a:r>
            <a:r>
              <a:rPr lang="ru-RU" dirty="0"/>
              <a:t> </a:t>
            </a:r>
            <a:r>
              <a:rPr lang="ru-RU" dirty="0" err="1"/>
              <a:t>доходів</a:t>
            </a:r>
            <a:r>
              <a:rPr lang="ru-RU" dirty="0"/>
              <a:t> та </a:t>
            </a:r>
            <a:r>
              <a:rPr lang="ru-RU" dirty="0" err="1"/>
              <a:t>витрат</a:t>
            </a:r>
            <a:r>
              <a:rPr lang="ru-RU" dirty="0"/>
              <a:t>, </a:t>
            </a:r>
            <a:r>
              <a:rPr lang="ru-RU" dirty="0" err="1"/>
              <a:t>прибуток</a:t>
            </a:r>
            <a:r>
              <a:rPr lang="ru-RU" dirty="0"/>
              <a:t> </a:t>
            </a:r>
            <a:r>
              <a:rPr lang="ru-RU" dirty="0" err="1"/>
              <a:t>визначається</a:t>
            </a:r>
            <a:r>
              <a:rPr lang="ru-RU" dirty="0"/>
              <a:t> як </a:t>
            </a:r>
            <a:r>
              <a:rPr lang="ru-RU" dirty="0" err="1"/>
              <a:t>різниця</a:t>
            </a:r>
            <a:r>
              <a:rPr lang="ru-RU" dirty="0"/>
              <a:t> </a:t>
            </a:r>
            <a:r>
              <a:rPr lang="ru-RU" dirty="0" err="1"/>
              <a:t>між</a:t>
            </a:r>
            <a:r>
              <a:rPr lang="ru-RU" dirty="0"/>
              <a:t> доходом </a:t>
            </a:r>
            <a:r>
              <a:rPr lang="ru-RU" dirty="0" err="1"/>
              <a:t>підприємства</a:t>
            </a:r>
            <a:r>
              <a:rPr lang="ru-RU" dirty="0"/>
              <a:t> і </a:t>
            </a:r>
            <a:r>
              <a:rPr lang="ru-RU" dirty="0" err="1"/>
              <a:t>його</a:t>
            </a:r>
            <a:r>
              <a:rPr lang="ru-RU" dirty="0"/>
              <a:t> </a:t>
            </a:r>
            <a:r>
              <a:rPr lang="ru-RU" dirty="0" err="1"/>
              <a:t>поточними</a:t>
            </a:r>
            <a:r>
              <a:rPr lang="ru-RU" dirty="0"/>
              <a:t> </a:t>
            </a:r>
            <a:r>
              <a:rPr lang="ru-RU" dirty="0" err="1"/>
              <a:t>витратами</a:t>
            </a:r>
            <a:r>
              <a:rPr lang="ru-RU" dirty="0"/>
              <a:t>.</a:t>
            </a:r>
          </a:p>
          <a:p>
            <a:endParaRPr lang="ru-RU" dirty="0"/>
          </a:p>
          <a:p>
            <a:r>
              <a:rPr lang="ru-RU" dirty="0" err="1"/>
              <a:t>Прибуток</a:t>
            </a:r>
            <a:r>
              <a:rPr lang="ru-RU" dirty="0"/>
              <a:t> </a:t>
            </a:r>
            <a:r>
              <a:rPr lang="ru-RU" dirty="0" err="1"/>
              <a:t>характеризує</a:t>
            </a:r>
            <a:r>
              <a:rPr lang="ru-RU" dirty="0"/>
              <a:t> </a:t>
            </a:r>
            <a:r>
              <a:rPr lang="ru-RU" dirty="0" err="1"/>
              <a:t>кінцевий</a:t>
            </a:r>
            <a:r>
              <a:rPr lang="ru-RU" dirty="0"/>
              <a:t> результат </a:t>
            </a:r>
            <a:r>
              <a:rPr lang="ru-RU" dirty="0" err="1"/>
              <a:t>діяльності</a:t>
            </a:r>
            <a:r>
              <a:rPr lang="ru-RU" dirty="0"/>
              <a:t> </a:t>
            </a:r>
            <a:r>
              <a:rPr lang="ru-RU" dirty="0" err="1"/>
              <a:t>торговельного</a:t>
            </a:r>
            <a:r>
              <a:rPr lang="ru-RU" dirty="0"/>
              <a:t> </a:t>
            </a:r>
            <a:r>
              <a:rPr lang="ru-RU" dirty="0" err="1"/>
              <a:t>підприємства</a:t>
            </a:r>
            <a:r>
              <a:rPr lang="ru-RU" dirty="0"/>
              <a:t>. </a:t>
            </a:r>
            <a:r>
              <a:rPr lang="ru-RU" dirty="0" err="1"/>
              <a:t>Його</a:t>
            </a:r>
            <a:r>
              <a:rPr lang="ru-RU" dirty="0"/>
              <a:t> </a:t>
            </a:r>
            <a:r>
              <a:rPr lang="ru-RU" dirty="0" err="1"/>
              <a:t>одержання</a:t>
            </a:r>
            <a:r>
              <a:rPr lang="ru-RU" dirty="0"/>
              <a:t> є </a:t>
            </a:r>
            <a:r>
              <a:rPr lang="ru-RU" dirty="0" err="1"/>
              <a:t>обов'язковою</a:t>
            </a:r>
            <a:r>
              <a:rPr lang="ru-RU" dirty="0"/>
              <a:t> </a:t>
            </a:r>
            <a:r>
              <a:rPr lang="ru-RU" dirty="0" err="1"/>
              <a:t>умовою</a:t>
            </a:r>
            <a:r>
              <a:rPr lang="ru-RU" dirty="0"/>
              <a:t> </a:t>
            </a:r>
            <a:r>
              <a:rPr lang="ru-RU" dirty="0" err="1"/>
              <a:t>розширеного</a:t>
            </a:r>
            <a:r>
              <a:rPr lang="ru-RU" dirty="0"/>
              <a:t> </a:t>
            </a:r>
            <a:r>
              <a:rPr lang="ru-RU" dirty="0" err="1"/>
              <a:t>відтворення</a:t>
            </a:r>
            <a:r>
              <a:rPr lang="ru-RU" dirty="0"/>
              <a:t> на </a:t>
            </a:r>
            <a:r>
              <a:rPr lang="ru-RU" dirty="0" err="1"/>
              <a:t>підприємстві</a:t>
            </a:r>
            <a:r>
              <a:rPr lang="ru-RU" dirty="0"/>
              <a:t>, </a:t>
            </a:r>
            <a:r>
              <a:rPr lang="ru-RU" dirty="0" err="1"/>
              <a:t>забезпечення</a:t>
            </a:r>
            <a:r>
              <a:rPr lang="ru-RU" dirty="0"/>
              <a:t> </a:t>
            </a:r>
            <a:r>
              <a:rPr lang="ru-RU" dirty="0" err="1"/>
              <a:t>його</a:t>
            </a:r>
            <a:r>
              <a:rPr lang="ru-RU" dirty="0"/>
              <a:t> </a:t>
            </a:r>
            <a:r>
              <a:rPr lang="ru-RU" dirty="0" err="1"/>
              <a:t>самофінансування</a:t>
            </a:r>
            <a:r>
              <a:rPr lang="ru-RU" dirty="0"/>
              <a:t> і </a:t>
            </a:r>
            <a:r>
              <a:rPr lang="ru-RU" dirty="0" err="1"/>
              <a:t>зміцнення</a:t>
            </a:r>
            <a:r>
              <a:rPr lang="ru-RU" dirty="0"/>
              <a:t> </a:t>
            </a:r>
            <a:r>
              <a:rPr lang="ru-RU" dirty="0" err="1"/>
              <a:t>конкурентоздатності</a:t>
            </a:r>
            <a:r>
              <a:rPr lang="ru-RU" dirty="0"/>
              <a:t> на ринку.</a:t>
            </a:r>
          </a:p>
        </p:txBody>
      </p:sp>
    </p:spTree>
    <p:extLst>
      <p:ext uri="{BB962C8B-B14F-4D97-AF65-F5344CB8AC3E}">
        <p14:creationId xmlns:p14="http://schemas.microsoft.com/office/powerpoint/2010/main" val="18065355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48E3027-3C45-40A3-8398-AC5A54E5B341}"/>
              </a:ext>
            </a:extLst>
          </p:cNvPr>
          <p:cNvSpPr txBox="1"/>
          <p:nvPr/>
        </p:nvSpPr>
        <p:spPr>
          <a:xfrm>
            <a:off x="1463351" y="1397675"/>
            <a:ext cx="9265298" cy="2862322"/>
          </a:xfrm>
          <a:prstGeom prst="rect">
            <a:avLst/>
          </a:prstGeom>
          <a:noFill/>
        </p:spPr>
        <p:txBody>
          <a:bodyPr wrap="square">
            <a:spAutoFit/>
          </a:bodyPr>
          <a:lstStyle/>
          <a:p>
            <a:r>
              <a:rPr lang="uk-UA" dirty="0"/>
              <a:t>Маса одержання прибутку залежить від обсягу діяльності, підприємства (товарообороту), кількості реалізованих товарів. Збільшенню обсягу продажу сприяє здійснення ефективної маркетингової політики шляхом включення в перелік взаємодоповнюючих товарів,</a:t>
            </a:r>
          </a:p>
          <a:p>
            <a:r>
              <a:rPr lang="uk-UA" dirty="0"/>
              <a:t>надання споживчого кредиту при реалізації товарів, розширення системи додаткових торговельних послуг, пов'язаних із реалізацією товарів, здійснення ефективних рекламних заходів. Для оптової торгівлі важливе значення в розширенні продажу має регіональна</a:t>
            </a:r>
          </a:p>
          <a:p>
            <a:r>
              <a:rPr lang="uk-UA" dirty="0"/>
              <a:t>диверсифікація збуту.</a:t>
            </a:r>
          </a:p>
          <a:p>
            <a:endParaRPr lang="uk-UA" dirty="0"/>
          </a:p>
          <a:p>
            <a:r>
              <a:rPr lang="ru-RU" dirty="0" err="1"/>
              <a:t>Розглянуті</a:t>
            </a:r>
            <a:r>
              <a:rPr lang="ru-RU" dirty="0"/>
              <a:t> </a:t>
            </a:r>
            <a:r>
              <a:rPr lang="ru-RU" dirty="0" err="1"/>
              <a:t>фактори</a:t>
            </a:r>
            <a:r>
              <a:rPr lang="ru-RU" dirty="0"/>
              <a:t> прямо </a:t>
            </a:r>
            <a:r>
              <a:rPr lang="ru-RU" dirty="0" err="1"/>
              <a:t>впливають</a:t>
            </a:r>
            <a:r>
              <a:rPr lang="ru-RU" dirty="0"/>
              <a:t> на величину </a:t>
            </a:r>
            <a:r>
              <a:rPr lang="ru-RU" dirty="0" err="1"/>
              <a:t>доходів</a:t>
            </a:r>
            <a:r>
              <a:rPr lang="ru-RU" dirty="0"/>
              <a:t>, а </a:t>
            </a:r>
            <a:r>
              <a:rPr lang="ru-RU" dirty="0" err="1"/>
              <a:t>відповідно</a:t>
            </a:r>
            <a:r>
              <a:rPr lang="ru-RU" dirty="0"/>
              <a:t>, і на </a:t>
            </a:r>
            <a:r>
              <a:rPr lang="ru-RU" dirty="0" err="1"/>
              <a:t>прибуток</a:t>
            </a:r>
            <a:r>
              <a:rPr lang="ru-RU" dirty="0"/>
              <a:t> </a:t>
            </a:r>
            <a:r>
              <a:rPr lang="ru-RU" dirty="0" err="1"/>
              <a:t>підприємства</a:t>
            </a:r>
            <a:r>
              <a:rPr lang="ru-RU" dirty="0"/>
              <a:t>.</a:t>
            </a:r>
            <a:endParaRPr lang="uk-UA" dirty="0"/>
          </a:p>
        </p:txBody>
      </p:sp>
    </p:spTree>
    <p:extLst>
      <p:ext uri="{BB962C8B-B14F-4D97-AF65-F5344CB8AC3E}">
        <p14:creationId xmlns:p14="http://schemas.microsoft.com/office/powerpoint/2010/main" val="9038057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DDC9CED-212B-4CB2-B3C7-746180F93AB6}"/>
              </a:ext>
            </a:extLst>
          </p:cNvPr>
          <p:cNvSpPr txBox="1"/>
          <p:nvPr/>
        </p:nvSpPr>
        <p:spPr>
          <a:xfrm>
            <a:off x="2108718" y="1476212"/>
            <a:ext cx="8220269" cy="2308324"/>
          </a:xfrm>
          <a:prstGeom prst="rect">
            <a:avLst/>
          </a:prstGeom>
          <a:noFill/>
        </p:spPr>
        <p:txBody>
          <a:bodyPr wrap="square">
            <a:spAutoFit/>
          </a:bodyPr>
          <a:lstStyle/>
          <a:p>
            <a:r>
              <a:rPr lang="uk-UA" dirty="0"/>
              <a:t>При тій же величині доходів підприємство може мати різний розмір прибутку, що залежить від величини витрат обігу. Розмір витрат обігу формується під впливом таких факторів, як: обсяг товарообороту, його склад та асортиментна структура, джерела надходження товарів, місцезнаходження контрагентів комерційних угод, умови страхування угод, рівень продуктивності праці на підприємстві, ступінь використання ресурсів, структура капіталу, розміри матеріально-технічної бази тощо. </a:t>
            </a:r>
          </a:p>
          <a:p>
            <a:r>
              <a:rPr lang="uk-UA" dirty="0"/>
              <a:t>Вищерозглянуті фактори впливають на прибуток від реалізації товарів.</a:t>
            </a:r>
          </a:p>
        </p:txBody>
      </p:sp>
    </p:spTree>
    <p:extLst>
      <p:ext uri="{BB962C8B-B14F-4D97-AF65-F5344CB8AC3E}">
        <p14:creationId xmlns:p14="http://schemas.microsoft.com/office/powerpoint/2010/main" val="970177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F23FDD5-CD7B-49E4-AFE6-78CC4BF2B499}"/>
              </a:ext>
            </a:extLst>
          </p:cNvPr>
          <p:cNvSpPr txBox="1"/>
          <p:nvPr/>
        </p:nvSpPr>
        <p:spPr>
          <a:xfrm>
            <a:off x="1536829" y="1265416"/>
            <a:ext cx="9118341" cy="2862322"/>
          </a:xfrm>
          <a:prstGeom prst="rect">
            <a:avLst/>
          </a:prstGeom>
          <a:noFill/>
        </p:spPr>
        <p:txBody>
          <a:bodyPr wrap="square">
            <a:spAutoFit/>
          </a:bodyPr>
          <a:lstStyle/>
          <a:p>
            <a:r>
              <a:rPr lang="uk-UA" dirty="0"/>
              <a:t>Джерелом зростання прибутку підприємства можуть бути також доходи від позареалізаційних операцій за мінусом витрат на ці операції.</a:t>
            </a:r>
          </a:p>
          <a:p>
            <a:r>
              <a:rPr lang="uk-UA" dirty="0"/>
              <a:t>Зростання доходів від позареалізаційних операцій підприємства може бути забезпечено за рахунок вкладення вільних грошових коштів у різноманітні цінні папери; продажу їх на фінансовому ринку; придбання депозитних сертифікатів банків або відкриття в них депозитних рахунків; здачі в оренду основних фондів, які не використовуються в теперішній час; віднесення певної суми збитку на винних осіб і своєчасне її стягнення; стягнення штрафних санкцій, що пред'являються до контрагентів; урахування суми втрат від інфляції і втраченої (недоотриманої) вигоди. Прибуток від позареалізаційних операцій буде більший, якщо не допускати непродуктивних витрат і збитків.</a:t>
            </a:r>
          </a:p>
        </p:txBody>
      </p:sp>
    </p:spTree>
    <p:extLst>
      <p:ext uri="{BB962C8B-B14F-4D97-AF65-F5344CB8AC3E}">
        <p14:creationId xmlns:p14="http://schemas.microsoft.com/office/powerpoint/2010/main" val="3190525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705EA85-47AA-457D-AA69-922F9B0884C7}"/>
              </a:ext>
            </a:extLst>
          </p:cNvPr>
          <p:cNvSpPr txBox="1"/>
          <p:nvPr/>
        </p:nvSpPr>
        <p:spPr>
          <a:xfrm>
            <a:off x="1623527" y="1092197"/>
            <a:ext cx="8595826" cy="4247317"/>
          </a:xfrm>
          <a:prstGeom prst="rect">
            <a:avLst/>
          </a:prstGeom>
          <a:noFill/>
        </p:spPr>
        <p:txBody>
          <a:bodyPr wrap="square">
            <a:spAutoFit/>
          </a:bodyPr>
          <a:lstStyle/>
          <a:p>
            <a:r>
              <a:rPr lang="uk-UA" dirty="0"/>
              <a:t>Прибуток виконує ряд </a:t>
            </a:r>
            <a:r>
              <a:rPr lang="uk-UA" b="1" dirty="0"/>
              <a:t>функцій:</a:t>
            </a:r>
          </a:p>
          <a:p>
            <a:endParaRPr lang="uk-UA" dirty="0"/>
          </a:p>
          <a:p>
            <a:r>
              <a:rPr lang="uk-UA" b="1" dirty="0"/>
              <a:t>1. Оціночна функція. </a:t>
            </a:r>
            <a:r>
              <a:rPr lang="uk-UA" dirty="0"/>
              <a:t>Прибуток підприємства використовується як оціночний показник, що характеризує ефект його господарської діяльності. Використання цієї функції повною мірою можливе тільки в умовах ринкової економіки, яка передбачає свободу встановлення цін, свободу вибору постачальника і покупця.</a:t>
            </a:r>
          </a:p>
          <a:p>
            <a:endParaRPr lang="uk-UA" dirty="0"/>
          </a:p>
          <a:p>
            <a:r>
              <a:rPr lang="uk-UA" b="1" dirty="0"/>
              <a:t>2. Розподільча функція. </a:t>
            </a:r>
            <a:r>
              <a:rPr lang="uk-UA" dirty="0"/>
              <a:t>Її зміст полягає в тому, що прибуток використовується як інструмент розподілу чистого доходу суспільства на частину, що акумулюється в бюджетах різних рівнів та залишається в розпорядженні підприємства.</a:t>
            </a:r>
          </a:p>
          <a:p>
            <a:endParaRPr lang="uk-UA" dirty="0"/>
          </a:p>
          <a:p>
            <a:r>
              <a:rPr lang="uk-UA" b="1" dirty="0"/>
              <a:t>3. Стимулююча функція.</a:t>
            </a:r>
            <a:r>
              <a:rPr lang="uk-UA" dirty="0"/>
              <a:t> Виконання цієї функції визначається тим, що прибуток є джерелом формування різних фондів </a:t>
            </a:r>
            <a:r>
              <a:rPr lang="uk-UA" dirty="0" err="1"/>
              <a:t>стимулю</a:t>
            </a:r>
            <a:r>
              <a:rPr lang="ru-RU" dirty="0" err="1"/>
              <a:t>вання</a:t>
            </a:r>
            <a:r>
              <a:rPr lang="ru-RU" dirty="0"/>
              <a:t> (фонд </a:t>
            </a:r>
            <a:r>
              <a:rPr lang="ru-RU" dirty="0" err="1"/>
              <a:t>заохочення</a:t>
            </a:r>
            <a:r>
              <a:rPr lang="ru-RU" dirty="0"/>
              <a:t>, фонд </a:t>
            </a:r>
            <a:r>
              <a:rPr lang="ru-RU" dirty="0" err="1"/>
              <a:t>виробничого</a:t>
            </a:r>
            <a:r>
              <a:rPr lang="ru-RU" dirty="0"/>
              <a:t> та </a:t>
            </a:r>
            <a:r>
              <a:rPr lang="ru-RU" dirty="0" err="1"/>
              <a:t>соціального</a:t>
            </a:r>
            <a:r>
              <a:rPr lang="ru-RU" dirty="0"/>
              <a:t> </a:t>
            </a:r>
            <a:r>
              <a:rPr lang="ru-RU" dirty="0" err="1"/>
              <a:t>розвитку</a:t>
            </a:r>
            <a:r>
              <a:rPr lang="ru-RU" dirty="0"/>
              <a:t>, фонд </a:t>
            </a:r>
            <a:r>
              <a:rPr lang="ru-RU" dirty="0" err="1"/>
              <a:t>виплати</a:t>
            </a:r>
            <a:r>
              <a:rPr lang="ru-RU" dirty="0"/>
              <a:t> </a:t>
            </a:r>
            <a:r>
              <a:rPr lang="ru-RU" dirty="0" err="1"/>
              <a:t>дивідендів</a:t>
            </a:r>
            <a:r>
              <a:rPr lang="ru-RU" dirty="0"/>
              <a:t>, </a:t>
            </a:r>
            <a:r>
              <a:rPr lang="ru-RU" dirty="0" err="1"/>
              <a:t>пайовий</a:t>
            </a:r>
            <a:r>
              <a:rPr lang="ru-RU" dirty="0"/>
              <a:t> фонд </a:t>
            </a:r>
            <a:r>
              <a:rPr lang="ru-RU" dirty="0" err="1"/>
              <a:t>абощо</a:t>
            </a:r>
            <a:r>
              <a:rPr lang="ru-RU" dirty="0"/>
              <a:t>).</a:t>
            </a:r>
            <a:endParaRPr lang="uk-UA" dirty="0"/>
          </a:p>
        </p:txBody>
      </p:sp>
    </p:spTree>
    <p:extLst>
      <p:ext uri="{BB962C8B-B14F-4D97-AF65-F5344CB8AC3E}">
        <p14:creationId xmlns:p14="http://schemas.microsoft.com/office/powerpoint/2010/main" val="3855216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18B2F1C-F9A4-4784-A5FC-1932C80E5D98}"/>
              </a:ext>
            </a:extLst>
          </p:cNvPr>
          <p:cNvSpPr txBox="1"/>
          <p:nvPr/>
        </p:nvSpPr>
        <p:spPr>
          <a:xfrm>
            <a:off x="1586203" y="2274838"/>
            <a:ext cx="8024327" cy="1200329"/>
          </a:xfrm>
          <a:prstGeom prst="rect">
            <a:avLst/>
          </a:prstGeom>
          <a:noFill/>
        </p:spPr>
        <p:txBody>
          <a:bodyPr wrap="square">
            <a:spAutoFit/>
          </a:bodyPr>
          <a:lstStyle/>
          <a:p>
            <a:r>
              <a:rPr lang="uk-UA" dirty="0"/>
              <a:t>Прибуток, як економічний показник, дозволяє поєднувати економічні інтереси держави, підприємства, як господарюючого суб'єкта, робітників і власника підприємства. Вирішення цього завдання перш за все пов'язане з пропорціями в розподілі та використанні прибутку.</a:t>
            </a:r>
          </a:p>
        </p:txBody>
      </p:sp>
    </p:spTree>
    <p:extLst>
      <p:ext uri="{BB962C8B-B14F-4D97-AF65-F5344CB8AC3E}">
        <p14:creationId xmlns:p14="http://schemas.microsoft.com/office/powerpoint/2010/main" val="3161219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5709B69-EE87-4A87-9616-242228FA08DC}"/>
              </a:ext>
            </a:extLst>
          </p:cNvPr>
          <p:cNvSpPr txBox="1"/>
          <p:nvPr/>
        </p:nvSpPr>
        <p:spPr>
          <a:xfrm>
            <a:off x="852196" y="1305341"/>
            <a:ext cx="10487608" cy="3693319"/>
          </a:xfrm>
          <a:prstGeom prst="rect">
            <a:avLst/>
          </a:prstGeom>
          <a:noFill/>
        </p:spPr>
        <p:txBody>
          <a:bodyPr wrap="square">
            <a:spAutoFit/>
          </a:bodyPr>
          <a:lstStyle/>
          <a:p>
            <a:r>
              <a:rPr lang="uk-UA" i="1" dirty="0"/>
              <a:t>Об'єктом економічних інтересів держави </a:t>
            </a:r>
            <a:r>
              <a:rPr lang="uk-UA" dirty="0"/>
              <a:t>є частина прибутку, яка виплачується у вигляді податків та обов'язкових платежів.</a:t>
            </a:r>
          </a:p>
          <a:p>
            <a:r>
              <a:rPr lang="uk-UA" i="1" dirty="0"/>
              <a:t>Економічний інтерес підприємства як товаровиробника </a:t>
            </a:r>
            <a:r>
              <a:rPr lang="uk-UA" dirty="0"/>
              <a:t>знаходить своє узагальнення в обсязі прибутку, який залишається в розпорядженні підприємства і використовується для вирішення виробничих та соціальних завдань його розвитку. </a:t>
            </a:r>
          </a:p>
          <a:p>
            <a:r>
              <a:rPr lang="uk-UA" i="1" dirty="0"/>
              <a:t>Економічний інтерес робітників підприємства </a:t>
            </a:r>
            <a:r>
              <a:rPr lang="uk-UA" dirty="0"/>
              <a:t>пов'язаний передусім з розміром прибутку, який спрямовується на матеріальне заохочення, соціальні виплати та соціальний розвиток. </a:t>
            </a:r>
          </a:p>
          <a:p>
            <a:r>
              <a:rPr lang="uk-UA" i="1" dirty="0"/>
              <a:t>Власника підприємства цікавить </a:t>
            </a:r>
            <a:r>
              <a:rPr lang="uk-UA" dirty="0"/>
              <a:t>в першу чергу розмір фонду виплати дивідендів, а отже — та частина прибутку, котра пов'язана з виробничим розвитком, а відповідно приростом капіталу підприємства. </a:t>
            </a:r>
          </a:p>
          <a:p>
            <a:endParaRPr lang="uk-UA" dirty="0"/>
          </a:p>
          <a:p>
            <a:r>
              <a:rPr lang="uk-UA" dirty="0"/>
              <a:t>У зв'язку з тим, що прибуток є єдиним джерелом реалізації економічних інтересів всіх перерахованих сторін, жодна з них не може мати пріоритетів в задоволенні, оскільки це призведе до ущемлення інтересів інших сторін.</a:t>
            </a:r>
          </a:p>
        </p:txBody>
      </p:sp>
    </p:spTree>
    <p:extLst>
      <p:ext uri="{BB962C8B-B14F-4D97-AF65-F5344CB8AC3E}">
        <p14:creationId xmlns:p14="http://schemas.microsoft.com/office/powerpoint/2010/main" val="22928028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7C5C380-8AA9-4552-8A88-7ABA3780732B}"/>
              </a:ext>
            </a:extLst>
          </p:cNvPr>
          <p:cNvSpPr txBox="1"/>
          <p:nvPr/>
        </p:nvSpPr>
        <p:spPr>
          <a:xfrm>
            <a:off x="1539551" y="2094637"/>
            <a:ext cx="9246636" cy="1200329"/>
          </a:xfrm>
          <a:prstGeom prst="rect">
            <a:avLst/>
          </a:prstGeom>
          <a:noFill/>
        </p:spPr>
        <p:txBody>
          <a:bodyPr wrap="square">
            <a:spAutoFit/>
          </a:bodyPr>
          <a:lstStyle/>
          <a:p>
            <a:r>
              <a:rPr lang="ru-RU" dirty="0" err="1"/>
              <a:t>Прибуток</a:t>
            </a:r>
            <a:r>
              <a:rPr lang="ru-RU" dirty="0"/>
              <a:t> є </a:t>
            </a:r>
            <a:r>
              <a:rPr lang="ru-RU" dirty="0" err="1"/>
              <a:t>якісним</a:t>
            </a:r>
            <a:r>
              <a:rPr lang="ru-RU" dirty="0"/>
              <a:t> </a:t>
            </a:r>
            <a:r>
              <a:rPr lang="ru-RU" dirty="0" err="1"/>
              <a:t>показником</a:t>
            </a:r>
            <a:r>
              <a:rPr lang="ru-RU" dirty="0"/>
              <a:t>, </a:t>
            </a:r>
            <a:r>
              <a:rPr lang="ru-RU" dirty="0" err="1"/>
              <a:t>оскільки</a:t>
            </a:r>
            <a:r>
              <a:rPr lang="ru-RU" dirty="0"/>
              <a:t> в </a:t>
            </a:r>
            <a:r>
              <a:rPr lang="ru-RU" dirty="0" err="1"/>
              <a:t>його</a:t>
            </a:r>
            <a:r>
              <a:rPr lang="ru-RU" dirty="0"/>
              <a:t> </a:t>
            </a:r>
            <a:r>
              <a:rPr lang="ru-RU" dirty="0" err="1"/>
              <a:t>розмірі</a:t>
            </a:r>
            <a:r>
              <a:rPr lang="ru-RU" dirty="0"/>
              <a:t> </a:t>
            </a:r>
            <a:r>
              <a:rPr lang="ru-RU" dirty="0" err="1"/>
              <a:t>відображається</a:t>
            </a:r>
            <a:r>
              <a:rPr lang="ru-RU" dirty="0"/>
              <a:t> </a:t>
            </a:r>
            <a:r>
              <a:rPr lang="ru-RU" dirty="0" err="1"/>
              <a:t>зміна</a:t>
            </a:r>
            <a:r>
              <a:rPr lang="ru-RU" dirty="0"/>
              <a:t> </a:t>
            </a:r>
            <a:r>
              <a:rPr lang="ru-RU" dirty="0" err="1"/>
              <a:t>обсягу</a:t>
            </a:r>
            <a:r>
              <a:rPr lang="ru-RU" dirty="0"/>
              <a:t> товарообороту, </a:t>
            </a:r>
            <a:r>
              <a:rPr lang="ru-RU" dirty="0" err="1"/>
              <a:t>доходів</a:t>
            </a:r>
            <a:r>
              <a:rPr lang="ru-RU" dirty="0"/>
              <a:t> </a:t>
            </a:r>
            <a:r>
              <a:rPr lang="ru-RU" dirty="0" err="1"/>
              <a:t>підприємства</a:t>
            </a:r>
            <a:r>
              <a:rPr lang="ru-RU" dirty="0"/>
              <a:t>, </a:t>
            </a:r>
            <a:r>
              <a:rPr lang="ru-RU" dirty="0" err="1"/>
              <a:t>рівня</a:t>
            </a:r>
            <a:r>
              <a:rPr lang="ru-RU" dirty="0"/>
              <a:t> </a:t>
            </a:r>
            <a:r>
              <a:rPr lang="ru-RU" dirty="0" err="1"/>
              <a:t>використання</a:t>
            </a:r>
            <a:r>
              <a:rPr lang="ru-RU" dirty="0"/>
              <a:t> </a:t>
            </a:r>
            <a:r>
              <a:rPr lang="ru-RU" dirty="0" err="1"/>
              <a:t>ресурсів</a:t>
            </a:r>
            <a:r>
              <a:rPr lang="ru-RU" dirty="0"/>
              <a:t>, </a:t>
            </a:r>
            <a:r>
              <a:rPr lang="ru-RU" dirty="0" err="1"/>
              <a:t>величини</a:t>
            </a:r>
            <a:r>
              <a:rPr lang="ru-RU" dirty="0"/>
              <a:t> </a:t>
            </a:r>
            <a:r>
              <a:rPr lang="ru-RU" dirty="0" err="1"/>
              <a:t>витрат</a:t>
            </a:r>
            <a:r>
              <a:rPr lang="ru-RU" dirty="0"/>
              <a:t> </a:t>
            </a:r>
            <a:r>
              <a:rPr lang="ru-RU" dirty="0" err="1"/>
              <a:t>обертання</a:t>
            </a:r>
            <a:r>
              <a:rPr lang="ru-RU" dirty="0"/>
              <a:t>. Таким чином, </a:t>
            </a:r>
            <a:r>
              <a:rPr lang="ru-RU" dirty="0" err="1"/>
              <a:t>прибуток</a:t>
            </a:r>
            <a:r>
              <a:rPr lang="ru-RU" dirty="0"/>
              <a:t> </a:t>
            </a:r>
            <a:r>
              <a:rPr lang="ru-RU" dirty="0" err="1"/>
              <a:t>синтезує</a:t>
            </a:r>
            <a:r>
              <a:rPr lang="ru-RU" dirty="0"/>
              <a:t> в </a:t>
            </a:r>
            <a:r>
              <a:rPr lang="ru-RU" dirty="0" err="1"/>
              <a:t>собі</a:t>
            </a:r>
            <a:r>
              <a:rPr lang="ru-RU" dirty="0"/>
              <a:t> </a:t>
            </a:r>
            <a:r>
              <a:rPr lang="ru-RU" dirty="0" err="1"/>
              <a:t>всі</a:t>
            </a:r>
            <a:r>
              <a:rPr lang="ru-RU" dirty="0"/>
              <a:t> </a:t>
            </a:r>
            <a:r>
              <a:rPr lang="ru-RU" dirty="0" err="1"/>
              <a:t>сторони</a:t>
            </a:r>
            <a:r>
              <a:rPr lang="ru-RU" dirty="0"/>
              <a:t> </a:t>
            </a:r>
            <a:r>
              <a:rPr lang="ru-RU" dirty="0" err="1"/>
              <a:t>діяльності</a:t>
            </a:r>
            <a:r>
              <a:rPr lang="ru-RU" dirty="0"/>
              <a:t> </a:t>
            </a:r>
            <a:r>
              <a:rPr lang="ru-RU" dirty="0" err="1"/>
              <a:t>підприємства</a:t>
            </a:r>
            <a:r>
              <a:rPr lang="ru-RU" dirty="0"/>
              <a:t>, </a:t>
            </a:r>
            <a:r>
              <a:rPr lang="ru-RU" dirty="0" err="1"/>
              <a:t>характеризує</a:t>
            </a:r>
            <a:r>
              <a:rPr lang="ru-RU" dirty="0"/>
              <a:t> </a:t>
            </a:r>
            <a:r>
              <a:rPr lang="ru-RU" dirty="0" err="1"/>
              <a:t>ефективність</a:t>
            </a:r>
            <a:r>
              <a:rPr lang="ru-RU" dirty="0"/>
              <a:t> </a:t>
            </a:r>
            <a:r>
              <a:rPr lang="ru-RU" dirty="0" err="1"/>
              <a:t>його</a:t>
            </a:r>
            <a:r>
              <a:rPr lang="ru-RU" dirty="0"/>
              <a:t> </a:t>
            </a:r>
            <a:r>
              <a:rPr lang="ru-RU" dirty="0" err="1"/>
              <a:t>господарської</a:t>
            </a:r>
            <a:r>
              <a:rPr lang="ru-RU" dirty="0"/>
              <a:t> </a:t>
            </a:r>
            <a:r>
              <a:rPr lang="ru-RU" dirty="0" err="1"/>
              <a:t>діяльності</a:t>
            </a:r>
            <a:r>
              <a:rPr lang="ru-RU" dirty="0"/>
              <a:t> в </a:t>
            </a:r>
            <a:r>
              <a:rPr lang="ru-RU" dirty="0" err="1"/>
              <a:t>цілому</a:t>
            </a:r>
            <a:r>
              <a:rPr lang="ru-RU" dirty="0"/>
              <a:t>.</a:t>
            </a:r>
            <a:endParaRPr lang="uk-UA" dirty="0"/>
          </a:p>
        </p:txBody>
      </p:sp>
    </p:spTree>
    <p:extLst>
      <p:ext uri="{BB962C8B-B14F-4D97-AF65-F5344CB8AC3E}">
        <p14:creationId xmlns:p14="http://schemas.microsoft.com/office/powerpoint/2010/main" val="18740601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9C929F3-4B7A-4704-A314-FB3ACA41F92E}"/>
              </a:ext>
            </a:extLst>
          </p:cNvPr>
          <p:cNvSpPr txBox="1"/>
          <p:nvPr/>
        </p:nvSpPr>
        <p:spPr>
          <a:xfrm>
            <a:off x="886409" y="1046432"/>
            <a:ext cx="10898154" cy="2862322"/>
          </a:xfrm>
          <a:prstGeom prst="rect">
            <a:avLst/>
          </a:prstGeom>
          <a:noFill/>
        </p:spPr>
        <p:txBody>
          <a:bodyPr wrap="square">
            <a:spAutoFit/>
          </a:bodyPr>
          <a:lstStyle/>
          <a:p>
            <a:r>
              <a:rPr lang="uk-UA" dirty="0"/>
              <a:t>В процесі управління прибутком торговельного підприємства використовують різні класифікації:</a:t>
            </a:r>
          </a:p>
          <a:p>
            <a:endParaRPr lang="uk-UA" dirty="0"/>
          </a:p>
          <a:p>
            <a:r>
              <a:rPr lang="en-US" b="1" i="1" dirty="0"/>
              <a:t>I. </a:t>
            </a:r>
            <a:r>
              <a:rPr lang="uk-UA" b="1" i="1" dirty="0"/>
              <a:t>Залежно від виду діяльності, завдяки якій отримано прибуток, виділяють:</a:t>
            </a:r>
          </a:p>
          <a:p>
            <a:r>
              <a:rPr lang="uk-UA" dirty="0"/>
              <a:t>- прибуток від реалізації товарів та платних торговельних послуг (прибуток від торговельної діяльності);</a:t>
            </a:r>
          </a:p>
          <a:p>
            <a:r>
              <a:rPr lang="uk-UA" dirty="0"/>
              <a:t>- прибуток від реалізації продукції неторгової діяльності (виробничої, транспортної, посередницької та інше);</a:t>
            </a:r>
          </a:p>
          <a:p>
            <a:r>
              <a:rPr lang="uk-UA" dirty="0"/>
              <a:t>- прибуток від реалізації майна, що є власністю підприємства (основних засобів, нематеріальних активів);</a:t>
            </a:r>
          </a:p>
          <a:p>
            <a:r>
              <a:rPr lang="uk-UA" dirty="0"/>
              <a:t>- прибуток від проведення позареалізаційних операцій, у складі якого виділяють: прибуток від інвестиційної діяльності; прибуток від орендних операцій; прибуток від інших позареалізаційних операцій.</a:t>
            </a:r>
          </a:p>
          <a:p>
            <a:endParaRPr lang="uk-UA" dirty="0"/>
          </a:p>
          <a:p>
            <a:r>
              <a:rPr lang="uk-UA" dirty="0"/>
              <a:t>Обсяг прибутку за кожним видом діяльності формується як сальдо доходів та витрат на її проведення.</a:t>
            </a:r>
          </a:p>
        </p:txBody>
      </p:sp>
    </p:spTree>
    <p:extLst>
      <p:ext uri="{BB962C8B-B14F-4D97-AF65-F5344CB8AC3E}">
        <p14:creationId xmlns:p14="http://schemas.microsoft.com/office/powerpoint/2010/main" val="19577041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D45AC8E-79EA-49A6-93FC-7EAA7BAF9F12}"/>
              </a:ext>
            </a:extLst>
          </p:cNvPr>
          <p:cNvSpPr txBox="1"/>
          <p:nvPr/>
        </p:nvSpPr>
        <p:spPr>
          <a:xfrm>
            <a:off x="1595535" y="1305342"/>
            <a:ext cx="8266922" cy="3693319"/>
          </a:xfrm>
          <a:prstGeom prst="rect">
            <a:avLst/>
          </a:prstGeom>
          <a:noFill/>
        </p:spPr>
        <p:txBody>
          <a:bodyPr wrap="square">
            <a:spAutoFit/>
          </a:bodyPr>
          <a:lstStyle/>
          <a:p>
            <a:r>
              <a:rPr lang="ru-RU" b="1" i="1" dirty="0"/>
              <a:t>II. </a:t>
            </a:r>
            <a:r>
              <a:rPr lang="ru-RU" b="1" i="1" dirty="0" err="1"/>
              <a:t>Залежно</a:t>
            </a:r>
            <a:r>
              <a:rPr lang="ru-RU" b="1" i="1" dirty="0"/>
              <a:t> </a:t>
            </a:r>
            <a:r>
              <a:rPr lang="ru-RU" b="1" i="1" dirty="0" err="1"/>
              <a:t>від</a:t>
            </a:r>
            <a:r>
              <a:rPr lang="ru-RU" b="1" i="1" dirty="0"/>
              <a:t> порядку </a:t>
            </a:r>
            <a:r>
              <a:rPr lang="ru-RU" b="1" i="1" dirty="0" err="1"/>
              <a:t>визначення</a:t>
            </a:r>
            <a:r>
              <a:rPr lang="ru-RU" b="1" i="1" dirty="0"/>
              <a:t> </a:t>
            </a:r>
            <a:r>
              <a:rPr lang="ru-RU" b="1" i="1" dirty="0" err="1"/>
              <a:t>розрізняють</a:t>
            </a:r>
            <a:r>
              <a:rPr lang="ru-RU" b="1" i="1" dirty="0"/>
              <a:t>:</a:t>
            </a:r>
          </a:p>
          <a:p>
            <a:r>
              <a:rPr lang="ru-RU" dirty="0"/>
              <a:t>- </a:t>
            </a:r>
            <a:r>
              <a:rPr lang="ru-RU" i="1" dirty="0" err="1"/>
              <a:t>операційний</a:t>
            </a:r>
            <a:r>
              <a:rPr lang="ru-RU" i="1" dirty="0"/>
              <a:t> </a:t>
            </a:r>
            <a:r>
              <a:rPr lang="ru-RU" i="1" dirty="0" err="1"/>
              <a:t>прибуток</a:t>
            </a:r>
            <a:r>
              <a:rPr lang="ru-RU" dirty="0"/>
              <a:t>, </a:t>
            </a:r>
            <a:r>
              <a:rPr lang="ru-RU" dirty="0" err="1"/>
              <a:t>який</a:t>
            </a:r>
            <a:r>
              <a:rPr lang="ru-RU" dirty="0"/>
              <a:t> </a:t>
            </a:r>
            <a:r>
              <a:rPr lang="ru-RU" dirty="0" err="1"/>
              <a:t>характеризує</a:t>
            </a:r>
            <a:r>
              <a:rPr lang="ru-RU" dirty="0"/>
              <a:t> </a:t>
            </a:r>
            <a:r>
              <a:rPr lang="ru-RU" dirty="0" err="1"/>
              <a:t>кінцевий</a:t>
            </a:r>
            <a:r>
              <a:rPr lang="ru-RU" dirty="0"/>
              <a:t> результат </a:t>
            </a:r>
            <a:r>
              <a:rPr lang="ru-RU" dirty="0" err="1"/>
              <a:t>проведення</a:t>
            </a:r>
            <a:r>
              <a:rPr lang="ru-RU" dirty="0"/>
              <a:t> </a:t>
            </a:r>
            <a:r>
              <a:rPr lang="ru-RU" dirty="0" err="1"/>
              <a:t>всіх</a:t>
            </a:r>
            <a:r>
              <a:rPr lang="ru-RU" dirty="0"/>
              <a:t> </a:t>
            </a:r>
            <a:r>
              <a:rPr lang="ru-RU" dirty="0" err="1"/>
              <a:t>видів</a:t>
            </a:r>
            <a:r>
              <a:rPr lang="ru-RU" dirty="0"/>
              <a:t> </a:t>
            </a:r>
            <a:r>
              <a:rPr lang="ru-RU" dirty="0" err="1"/>
              <a:t>діяльності</a:t>
            </a:r>
            <a:r>
              <a:rPr lang="ru-RU" dirty="0"/>
              <a:t> та є сумою </a:t>
            </a:r>
            <a:r>
              <a:rPr lang="ru-RU" dirty="0" err="1"/>
              <a:t>отриманих</a:t>
            </a:r>
            <a:r>
              <a:rPr lang="ru-RU" dirty="0"/>
              <a:t> </a:t>
            </a:r>
            <a:r>
              <a:rPr lang="ru-RU" dirty="0" err="1"/>
              <a:t>прибутків</a:t>
            </a:r>
            <a:r>
              <a:rPr lang="ru-RU" dirty="0"/>
              <a:t> (</a:t>
            </a:r>
            <a:r>
              <a:rPr lang="ru-RU" dirty="0" err="1"/>
              <a:t>збитків</a:t>
            </a:r>
            <a:r>
              <a:rPr lang="ru-RU" dirty="0"/>
              <a:t>).</a:t>
            </a:r>
          </a:p>
          <a:p>
            <a:endParaRPr lang="ru-RU" dirty="0"/>
          </a:p>
          <a:p>
            <a:r>
              <a:rPr lang="ru-RU" dirty="0"/>
              <a:t>- </a:t>
            </a:r>
            <a:r>
              <a:rPr lang="ru-RU" i="1" dirty="0" err="1"/>
              <a:t>прибуток</a:t>
            </a:r>
            <a:r>
              <a:rPr lang="ru-RU" i="1" dirty="0"/>
              <a:t> до </a:t>
            </a:r>
            <a:r>
              <a:rPr lang="ru-RU" i="1" dirty="0" err="1"/>
              <a:t>оподаткування</a:t>
            </a:r>
            <a:r>
              <a:rPr lang="ru-RU" dirty="0"/>
              <a:t>, </a:t>
            </a:r>
            <a:r>
              <a:rPr lang="ru-RU" dirty="0" err="1"/>
              <a:t>обсяг</a:t>
            </a:r>
            <a:r>
              <a:rPr lang="ru-RU" dirty="0"/>
              <a:t> </a:t>
            </a:r>
            <a:r>
              <a:rPr lang="ru-RU" dirty="0" err="1"/>
              <a:t>якого</a:t>
            </a:r>
            <a:r>
              <a:rPr lang="ru-RU" dirty="0"/>
              <a:t> </a:t>
            </a:r>
            <a:r>
              <a:rPr lang="ru-RU" dirty="0" err="1"/>
              <a:t>визначається</a:t>
            </a:r>
            <a:r>
              <a:rPr lang="ru-RU" dirty="0"/>
              <a:t> як </a:t>
            </a:r>
            <a:r>
              <a:rPr lang="ru-RU" dirty="0" err="1"/>
              <a:t>різниця</a:t>
            </a:r>
            <a:r>
              <a:rPr lang="ru-RU" dirty="0"/>
              <a:t> </a:t>
            </a:r>
            <a:r>
              <a:rPr lang="ru-RU" dirty="0" err="1"/>
              <a:t>між</a:t>
            </a:r>
            <a:r>
              <a:rPr lang="ru-RU" dirty="0"/>
              <a:t> </a:t>
            </a:r>
            <a:r>
              <a:rPr lang="ru-RU" dirty="0" err="1"/>
              <a:t>валовими</a:t>
            </a:r>
            <a:r>
              <a:rPr lang="ru-RU" dirty="0"/>
              <a:t> доходами та </a:t>
            </a:r>
            <a:r>
              <a:rPr lang="ru-RU" dirty="0" err="1"/>
              <a:t>валовими</a:t>
            </a:r>
            <a:r>
              <a:rPr lang="ru-RU" dirty="0"/>
              <a:t> </a:t>
            </a:r>
            <a:r>
              <a:rPr lang="ru-RU" dirty="0" err="1"/>
              <a:t>витратами</a:t>
            </a:r>
            <a:r>
              <a:rPr lang="ru-RU" dirty="0"/>
              <a:t> </a:t>
            </a:r>
            <a:r>
              <a:rPr lang="ru-RU" dirty="0" err="1"/>
              <a:t>підприємства</a:t>
            </a:r>
            <a:r>
              <a:rPr lang="ru-RU" dirty="0"/>
              <a:t> </a:t>
            </a:r>
            <a:r>
              <a:rPr lang="ru-RU" dirty="0" err="1"/>
              <a:t>платника</a:t>
            </a:r>
            <a:r>
              <a:rPr lang="ru-RU" dirty="0"/>
              <a:t> </a:t>
            </a:r>
            <a:r>
              <a:rPr lang="ru-RU" dirty="0" err="1"/>
              <a:t>податку</a:t>
            </a:r>
            <a:r>
              <a:rPr lang="ru-RU" dirty="0"/>
              <a:t> на </a:t>
            </a:r>
            <a:r>
              <a:rPr lang="ru-RU" dirty="0" err="1"/>
              <a:t>прибуток</a:t>
            </a:r>
            <a:r>
              <a:rPr lang="ru-RU" dirty="0"/>
              <a:t>, </a:t>
            </a:r>
            <a:r>
              <a:rPr lang="ru-RU" dirty="0" err="1"/>
              <a:t>зменшений</a:t>
            </a:r>
            <a:r>
              <a:rPr lang="ru-RU" dirty="0"/>
              <a:t> на суму </a:t>
            </a:r>
            <a:r>
              <a:rPr lang="ru-RU" dirty="0" err="1"/>
              <a:t>амортизаційних</a:t>
            </a:r>
            <a:r>
              <a:rPr lang="ru-RU" dirty="0"/>
              <a:t> </a:t>
            </a:r>
            <a:r>
              <a:rPr lang="ru-RU" dirty="0" err="1"/>
              <a:t>відрахувань</a:t>
            </a:r>
            <a:r>
              <a:rPr lang="ru-RU" dirty="0"/>
              <a:t>.</a:t>
            </a:r>
          </a:p>
          <a:p>
            <a:endParaRPr lang="uk-UA" dirty="0"/>
          </a:p>
          <a:p>
            <a:r>
              <a:rPr lang="uk-UA" dirty="0"/>
              <a:t>- </a:t>
            </a:r>
            <a:r>
              <a:rPr lang="uk-UA" i="1" dirty="0"/>
              <a:t>чистий прибуток</a:t>
            </a:r>
            <a:r>
              <a:rPr lang="uk-UA" dirty="0"/>
              <a:t>, який характеризує обсяг прибутку, що залишається в розпорядженні підприємства після сплати податку на прибуток та інших податків, обов'язкових платежів та зборів, що сплачуються за рахунок прибутку.</a:t>
            </a:r>
          </a:p>
          <a:p>
            <a:r>
              <a:rPr lang="uk-UA" dirty="0"/>
              <a:t>Отриманий чистий прибуток є власністю підприємства, розподіляється та використовується на його розсуд.</a:t>
            </a:r>
          </a:p>
        </p:txBody>
      </p:sp>
    </p:spTree>
    <p:extLst>
      <p:ext uri="{BB962C8B-B14F-4D97-AF65-F5344CB8AC3E}">
        <p14:creationId xmlns:p14="http://schemas.microsoft.com/office/powerpoint/2010/main" val="3430622549"/>
      </p:ext>
    </p:extLst>
  </p:cSld>
  <p:clrMapOvr>
    <a:masterClrMapping/>
  </p:clrMapOvr>
</p:sld>
</file>

<file path=ppt/theme/theme1.xml><?xml version="1.0" encoding="utf-8"?>
<a:theme xmlns:a="http://schemas.openxmlformats.org/drawingml/2006/main" name="Ретроспектива">
  <a:themeElements>
    <a:clrScheme name="Ретроспектива">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Ретроспектива">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Ретроспектива">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docProps/app.xml><?xml version="1.0" encoding="utf-8"?>
<Properties xmlns="http://schemas.openxmlformats.org/officeDocument/2006/extended-properties" xmlns:vt="http://schemas.openxmlformats.org/officeDocument/2006/docPropsVTypes">
  <Template>Retrospect</Template>
  <TotalTime>111</TotalTime>
  <Words>2416</Words>
  <Application>Microsoft Office PowerPoint</Application>
  <PresentationFormat>Широкий екран</PresentationFormat>
  <Paragraphs>135</Paragraphs>
  <Slides>32</Slides>
  <Notes>0</Notes>
  <HiddenSlides>0</HiddenSlides>
  <MMClips>0</MMClips>
  <ScaleCrop>false</ScaleCrop>
  <HeadingPairs>
    <vt:vector size="6" baseType="variant">
      <vt:variant>
        <vt:lpstr>Використані шрифти</vt:lpstr>
      </vt:variant>
      <vt:variant>
        <vt:i4>2</vt:i4>
      </vt:variant>
      <vt:variant>
        <vt:lpstr>Тема</vt:lpstr>
      </vt:variant>
      <vt:variant>
        <vt:i4>1</vt:i4>
      </vt:variant>
      <vt:variant>
        <vt:lpstr>Заголовки слайдів</vt:lpstr>
      </vt:variant>
      <vt:variant>
        <vt:i4>32</vt:i4>
      </vt:variant>
    </vt:vector>
  </HeadingPairs>
  <TitlesOfParts>
    <vt:vector size="35" baseType="lpstr">
      <vt:lpstr>Calibri</vt:lpstr>
      <vt:lpstr>Calibri Light</vt:lpstr>
      <vt:lpstr>Ретроспектива</vt:lpstr>
      <vt:lpstr>Управління прибутком торговельного підприємства</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прибутком торговельного підприємства</dc:title>
  <dc:creator>Катерина Бужимська</dc:creator>
  <cp:lastModifiedBy>Катерина Бужимська</cp:lastModifiedBy>
  <cp:revision>26</cp:revision>
  <dcterms:created xsi:type="dcterms:W3CDTF">2021-03-05T09:07:02Z</dcterms:created>
  <dcterms:modified xsi:type="dcterms:W3CDTF">2021-03-10T08:27:58Z</dcterms:modified>
</cp:coreProperties>
</file>