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6" r:id="rId4"/>
    <p:sldId id="257" r:id="rId5"/>
    <p:sldId id="285" r:id="rId6"/>
    <p:sldId id="287" r:id="rId7"/>
    <p:sldId id="288" r:id="rId8"/>
    <p:sldId id="289" r:id="rId9"/>
    <p:sldId id="290" r:id="rId10"/>
    <p:sldId id="291" r:id="rId11"/>
    <p:sldId id="293" r:id="rId12"/>
    <p:sldId id="292" r:id="rId13"/>
    <p:sldId id="294" r:id="rId14"/>
    <p:sldId id="295" r:id="rId15"/>
    <p:sldId id="297" r:id="rId16"/>
    <p:sldId id="298" r:id="rId17"/>
    <p:sldId id="296" r:id="rId18"/>
    <p:sldId id="271" r:id="rId19"/>
    <p:sldId id="272" r:id="rId20"/>
    <p:sldId id="273" r:id="rId21"/>
    <p:sldId id="299" r:id="rId22"/>
    <p:sldId id="301" r:id="rId23"/>
    <p:sldId id="300" r:id="rId24"/>
    <p:sldId id="274" r:id="rId25"/>
    <p:sldId id="278" r:id="rId26"/>
    <p:sldId id="260" r:id="rId27"/>
    <p:sldId id="280" r:id="rId28"/>
    <p:sldId id="282" r:id="rId29"/>
    <p:sldId id="283" r:id="rId30"/>
    <p:sldId id="281" r:id="rId31"/>
    <p:sldId id="30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0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861" y="188640"/>
            <a:ext cx="7772400" cy="1109985"/>
          </a:xfrm>
        </p:spPr>
        <p:txBody>
          <a:bodyPr/>
          <a:lstStyle/>
          <a:p>
            <a:r>
              <a:rPr lang="ru-RU" b="1" dirty="0" err="1" smtClean="0"/>
              <a:t>Вим</a:t>
            </a:r>
            <a:r>
              <a:rPr lang="uk-UA" b="1" dirty="0" smtClean="0"/>
              <a:t>і</a:t>
            </a:r>
            <a:r>
              <a:rPr lang="ru-RU" b="1" dirty="0" err="1" smtClean="0"/>
              <a:t>рювання</a:t>
            </a:r>
            <a:r>
              <a:rPr lang="ru-RU" b="1" dirty="0" smtClean="0"/>
              <a:t> </a:t>
            </a:r>
            <a:r>
              <a:rPr lang="ru-RU" b="1" dirty="0" err="1" smtClean="0"/>
              <a:t>тиску</a:t>
            </a:r>
            <a:endParaRPr lang="uk-UA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55493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7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Роберт Гук, 1670 р., шкала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85148"/>
            <a:ext cx="4968552" cy="497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0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4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0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8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7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9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8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uk-UA" b="1" dirty="0" smtClean="0"/>
              <a:t>Види </a:t>
            </a:r>
            <a:r>
              <a:rPr lang="uk-UA" b="1" dirty="0" smtClean="0"/>
              <a:t>манометрів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900" dirty="0"/>
              <a:t>За видом тиску, що вимірюється засоби його вимірювання поділяють на:</a:t>
            </a:r>
          </a:p>
          <a:p>
            <a:r>
              <a:rPr lang="uk-UA" sz="1900" dirty="0" smtClean="0"/>
              <a:t>манометри </a:t>
            </a:r>
            <a:r>
              <a:rPr lang="uk-UA" sz="1900" dirty="0"/>
              <a:t>надлишкового тиску — для вимірювання надлишкового тиску;</a:t>
            </a:r>
          </a:p>
          <a:p>
            <a:r>
              <a:rPr lang="uk-UA" sz="1900" dirty="0"/>
              <a:t>манометри абсолютного тиску — для вимірювання тиску з відліком від абсолютного нуля;</a:t>
            </a:r>
          </a:p>
          <a:p>
            <a:r>
              <a:rPr lang="uk-UA" sz="1900" dirty="0"/>
              <a:t>барометри — для вимірювання атмосферного тиску;</a:t>
            </a:r>
          </a:p>
          <a:p>
            <a:r>
              <a:rPr lang="uk-UA" sz="1900" dirty="0"/>
              <a:t>вакуумметри — для вимірювання вакууму (розрідження);</a:t>
            </a:r>
          </a:p>
          <a:p>
            <a:r>
              <a:rPr lang="uk-UA" sz="1900" dirty="0" err="1"/>
              <a:t>мановакуумметри</a:t>
            </a:r>
            <a:r>
              <a:rPr lang="uk-UA" sz="1900" dirty="0"/>
              <a:t> — для вимірювання надлишкового тиску і вакууму (розрідження).</a:t>
            </a:r>
          </a:p>
          <a:p>
            <a:r>
              <a:rPr lang="uk-UA" sz="1900" dirty="0" err="1" smtClean="0"/>
              <a:t>напороміри</a:t>
            </a:r>
            <a:r>
              <a:rPr lang="uk-UA" sz="1900" dirty="0" smtClean="0"/>
              <a:t> </a:t>
            </a:r>
            <a:r>
              <a:rPr lang="uk-UA" sz="1900" dirty="0"/>
              <a:t>— манометри малих надлишкових тисків (до 40 </a:t>
            </a:r>
            <a:r>
              <a:rPr lang="uk-UA" sz="1900" dirty="0" err="1"/>
              <a:t>кПа</a:t>
            </a:r>
            <a:r>
              <a:rPr lang="uk-UA" sz="1900" dirty="0"/>
              <a:t>);</a:t>
            </a:r>
          </a:p>
          <a:p>
            <a:r>
              <a:rPr lang="uk-UA" sz="1900" dirty="0"/>
              <a:t>тягоміри — вакуумметри з граничною межею вимірювання до —40 </a:t>
            </a:r>
            <a:r>
              <a:rPr lang="uk-UA" sz="1900" dirty="0" err="1"/>
              <a:t>кПа</a:t>
            </a:r>
            <a:r>
              <a:rPr lang="uk-UA" sz="1900" dirty="0"/>
              <a:t>;</a:t>
            </a:r>
          </a:p>
          <a:p>
            <a:r>
              <a:rPr lang="uk-UA" sz="1900" dirty="0" err="1"/>
              <a:t>тягонапороміри</a:t>
            </a:r>
            <a:r>
              <a:rPr lang="uk-UA" sz="1900" dirty="0"/>
              <a:t> — </a:t>
            </a:r>
            <a:r>
              <a:rPr lang="uk-UA" sz="1900" dirty="0" err="1"/>
              <a:t>мановакуумметри</a:t>
            </a:r>
            <a:r>
              <a:rPr lang="uk-UA" sz="1900" dirty="0"/>
              <a:t> з діапазоном вимірювань +20…—20 </a:t>
            </a:r>
            <a:r>
              <a:rPr lang="uk-UA" sz="1900" dirty="0" err="1"/>
              <a:t>кПа</a:t>
            </a:r>
            <a:r>
              <a:rPr lang="uk-UA" sz="1900" dirty="0"/>
              <a:t>;</a:t>
            </a:r>
          </a:p>
          <a:p>
            <a:r>
              <a:rPr lang="uk-UA" sz="1900" dirty="0"/>
              <a:t>вакуумметри залишкового тиску — вакуумметри, що призначені для вимірювання глибокого вакууму або залишкового тиску, тобто абсолютних тисків менших за 200 Па;</a:t>
            </a:r>
          </a:p>
          <a:p>
            <a:r>
              <a:rPr lang="uk-UA" sz="1900" dirty="0"/>
              <a:t>диференціальні манометри — </a:t>
            </a:r>
            <a:r>
              <a:rPr lang="uk-UA" sz="1900" dirty="0" smtClean="0"/>
              <a:t>засоби </a:t>
            </a:r>
            <a:r>
              <a:rPr lang="uk-UA" sz="1900" dirty="0"/>
              <a:t>вимірювання різниці тисків.</a:t>
            </a:r>
          </a:p>
        </p:txBody>
      </p:sp>
    </p:spTree>
    <p:extLst>
      <p:ext uri="{BB962C8B-B14F-4D97-AF65-F5344CB8AC3E}">
        <p14:creationId xmlns:p14="http://schemas.microsoft.com/office/powerpoint/2010/main" val="40483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uk-UA" b="1" dirty="0" smtClean="0"/>
              <a:t>Гравітаційні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2520280" cy="560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3"/>
          <a:stretch/>
        </p:blipFill>
        <p:spPr bwMode="auto">
          <a:xfrm>
            <a:off x="6228184" y="511717"/>
            <a:ext cx="2016224" cy="560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1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Історія</a:t>
            </a:r>
            <a:endParaRPr lang="uk-UA" b="1" dirty="0"/>
          </a:p>
        </p:txBody>
      </p:sp>
      <p:pic>
        <p:nvPicPr>
          <p:cNvPr id="15364" name="Picture 4" descr="Картинки по запросу Істор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2" y="1916832"/>
            <a:ext cx="8640358" cy="45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Деформаційні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Трубка Бурбона</a:t>
            </a:r>
            <a:endParaRPr lang="uk-UA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021954" cy="512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1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Деформаційні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Пружня</a:t>
            </a:r>
            <a:r>
              <a:rPr lang="uk-UA" dirty="0" smtClean="0"/>
              <a:t> мембрана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29308"/>
            <a:ext cx="6698477" cy="370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0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Деформаційні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Сильфонні</a:t>
            </a: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90" y="1383631"/>
            <a:ext cx="3097510" cy="30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https://upload.wikimedia.org/wikipedia/commons/thumb/3/3d/Sylph.svg/1280px-Sylph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" y="3284984"/>
            <a:ext cx="5780807" cy="32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Електронні барометри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65345"/>
            <a:ext cx="6804942" cy="50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0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259"/>
            <a:ext cx="8229600" cy="1143000"/>
          </a:xfrm>
        </p:spPr>
        <p:txBody>
          <a:bodyPr/>
          <a:lstStyle/>
          <a:p>
            <a:r>
              <a:rPr lang="uk-UA" b="1" dirty="0" smtClean="0"/>
              <a:t>Газові (поршневі)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42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956" y="165825"/>
            <a:ext cx="8229600" cy="796950"/>
          </a:xfrm>
        </p:spPr>
        <p:txBody>
          <a:bodyPr>
            <a:normAutofit/>
          </a:bodyPr>
          <a:lstStyle/>
          <a:p>
            <a:r>
              <a:rPr lang="uk-UA" b="1" dirty="0" smtClean="0"/>
              <a:t>Визначення </a:t>
            </a:r>
            <a:r>
              <a:rPr lang="uk-UA" b="1" dirty="0" smtClean="0"/>
              <a:t>тиску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8730"/>
            <a:ext cx="8532440" cy="56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uk-UA" b="1" dirty="0" smtClean="0"/>
              <a:t>Ртутні</a:t>
            </a:r>
          </a:p>
          <a:p>
            <a:r>
              <a:rPr lang="uk-UA" b="1" dirty="0" smtClean="0"/>
              <a:t>Анероїди</a:t>
            </a:r>
          </a:p>
          <a:p>
            <a:pPr marL="0" indent="0">
              <a:buNone/>
            </a:pPr>
            <a:r>
              <a:rPr lang="uk-UA" dirty="0" smtClean="0"/>
              <a:t>Поправка на шкалу,</a:t>
            </a:r>
          </a:p>
          <a:p>
            <a:pPr marL="0" indent="0">
              <a:buNone/>
            </a:pPr>
            <a:r>
              <a:rPr lang="uk-UA" dirty="0" smtClean="0"/>
              <a:t>Поправка на температуру</a:t>
            </a:r>
          </a:p>
          <a:p>
            <a:pPr marL="0" indent="0">
              <a:buNone/>
            </a:pPr>
            <a:r>
              <a:rPr lang="uk-UA" dirty="0" smtClean="0"/>
              <a:t>Поправка на час</a:t>
            </a:r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836640" cy="38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0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8542" r="50000"/>
          <a:stretch/>
        </p:blipFill>
        <p:spPr bwMode="auto">
          <a:xfrm rot="16200000">
            <a:off x="3712372" y="-3136448"/>
            <a:ext cx="1648966" cy="916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29510" r="11111" b="5747"/>
          <a:stretch/>
        </p:blipFill>
        <p:spPr bwMode="auto">
          <a:xfrm>
            <a:off x="-19613" y="2751554"/>
            <a:ext cx="9138088" cy="363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60648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1422" r="17956" b="50000"/>
          <a:stretch/>
        </p:blipFill>
        <p:spPr bwMode="auto">
          <a:xfrm rot="10800000">
            <a:off x="0" y="1577636"/>
            <a:ext cx="9144000" cy="257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31249" r="32937" b="46121"/>
          <a:stretch/>
        </p:blipFill>
        <p:spPr bwMode="auto">
          <a:xfrm rot="10800000">
            <a:off x="2195735" y="5330731"/>
            <a:ext cx="4752528" cy="133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33707" r="33234" b="48707"/>
          <a:stretch/>
        </p:blipFill>
        <p:spPr bwMode="auto">
          <a:xfrm rot="10800000">
            <a:off x="1993218" y="260648"/>
            <a:ext cx="5157564" cy="133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t="29055" r="33730" b="51509"/>
          <a:stretch/>
        </p:blipFill>
        <p:spPr bwMode="auto">
          <a:xfrm rot="10800000">
            <a:off x="1896734" y="4074129"/>
            <a:ext cx="5350532" cy="125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4" name="Picture 2" descr="Картинки по запросу Домашнее зад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" y="0"/>
            <a:ext cx="91287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0" t="5694" r="20734" b="5082"/>
          <a:stretch/>
        </p:blipFill>
        <p:spPr bwMode="auto">
          <a:xfrm rot="10800000">
            <a:off x="12102" y="0"/>
            <a:ext cx="91318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0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614"/>
            <a:ext cx="8781912" cy="122816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Е</a:t>
            </a:r>
            <a:r>
              <a:rPr lang="vi-VN" b="1" dirty="0" smtClean="0"/>
              <a:t>ванджели</a:t>
            </a:r>
            <a:r>
              <a:rPr lang="uk-UA" b="1" dirty="0" smtClean="0"/>
              <a:t>і</a:t>
            </a:r>
            <a:r>
              <a:rPr lang="vi-VN" b="1" dirty="0" smtClean="0"/>
              <a:t>ста Торр</a:t>
            </a:r>
            <a:r>
              <a:rPr lang="uk-UA" b="1" dirty="0" smtClean="0"/>
              <a:t>і</a:t>
            </a:r>
            <a:r>
              <a:rPr lang="vi-VN" b="1" dirty="0" smtClean="0"/>
              <a:t>че́лл</a:t>
            </a:r>
            <a:r>
              <a:rPr lang="uk-UA" b="1" dirty="0" smtClean="0"/>
              <a:t>і,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 err="1" smtClean="0"/>
              <a:t>Вінченцо</a:t>
            </a:r>
            <a:r>
              <a:rPr lang="uk-UA" b="1" dirty="0" smtClean="0"/>
              <a:t> </a:t>
            </a:r>
            <a:r>
              <a:rPr lang="uk-UA" b="1" dirty="0" err="1" smtClean="0"/>
              <a:t>Вівіані</a:t>
            </a:r>
            <a:r>
              <a:rPr lang="uk-UA" b="1" dirty="0" smtClean="0"/>
              <a:t>, </a:t>
            </a:r>
            <a:r>
              <a:rPr lang="uk-UA" b="1" dirty="0"/>
              <a:t>1644 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pPr marL="0" indent="0">
              <a:buNone/>
            </a:pPr>
            <a:endParaRPr lang="uk-UA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5357"/>
            <a:ext cx="3709931" cy="50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6389"/>
            <a:ext cx="3689970" cy="499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6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2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5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3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179</Words>
  <Application>Microsoft Office PowerPoint</Application>
  <PresentationFormat>Экран (4:3)</PresentationFormat>
  <Paragraphs>31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Вимірювання тиску</vt:lpstr>
      <vt:lpstr>Історія</vt:lpstr>
      <vt:lpstr>Презентация PowerPoint</vt:lpstr>
      <vt:lpstr>Еванджелиіста Торріче́ллі, Вінченцо Вівіані, 1644 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Роберт Гук, 1670 р., шкала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манометрів</vt:lpstr>
      <vt:lpstr>Гравітаційні </vt:lpstr>
      <vt:lpstr>Деформаційні</vt:lpstr>
      <vt:lpstr>Деформаційні</vt:lpstr>
      <vt:lpstr>Деформаційні</vt:lpstr>
      <vt:lpstr>Електронні барометри</vt:lpstr>
      <vt:lpstr>Газові (поршневі)</vt:lpstr>
      <vt:lpstr>Визначення тиску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Вимірювання температури</dc:title>
  <dc:creator>Давидова Ірина Володимирівна</dc:creator>
  <cp:lastModifiedBy>Home</cp:lastModifiedBy>
  <cp:revision>15</cp:revision>
  <dcterms:created xsi:type="dcterms:W3CDTF">2019-10-18T07:18:21Z</dcterms:created>
  <dcterms:modified xsi:type="dcterms:W3CDTF">2020-09-16T18:16:20Z</dcterms:modified>
</cp:coreProperties>
</file>