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BA3FB-D2D1-41B0-ADE2-B6D40261A9BF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9884A-0B70-43BC-A425-3E4A005F14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C5EF9-4F4C-4E3A-9CBF-D0ED95C9F34C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C9A5B-3B75-4267-9DAB-3EA3421649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C4231-03B6-4AEE-9B2A-97A2A1AE9C3A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8474D-76FB-470E-AB73-8629500E2B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AB688-B4ED-4FBB-B0EA-D04D418F7829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ED0BD-CD8B-4DC9-A34E-B8F99DAF4C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65088-C51F-472E-B0A8-58393E0861D0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6B021F-1DBA-4206-97D1-E89D62DA31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EB988-50FF-47B1-ABF1-F7CBAC691487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53A1A-FE71-4341-9747-7B6DBD1D03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A19CB-6A2F-47FD-96EB-2BA23F5C8E9A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A1552-49D8-4A6D-A38D-501E0C7AD4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2CC8-9063-4B5E-A2F2-89A055D289E9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42ABC-4666-40EA-A3AD-202AF0894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CE055-736F-48AB-BDA9-62653E08013C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25552-2C39-4588-B2C5-A70A443033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4F66F-464E-442A-9B38-D4E0433486B6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E377B-F54A-43C5-A17B-E608121043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37305-E638-41E1-A266-9E666470CED9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B9D7A-2127-4579-B280-F471ED00A2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997FAA-0030-441B-8E00-DBDDB502171A}" type="datetimeFigureOut">
              <a:rPr lang="ru-RU"/>
              <a:pPr>
                <a:defRPr/>
              </a:pPr>
              <a:t>10.03.2024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8C0190A-0DF3-4F39-BB55-686AAD3240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4" r:id="rId3"/>
    <p:sldLayoutId id="2147483741" r:id="rId4"/>
    <p:sldLayoutId id="2147483740" r:id="rId5"/>
    <p:sldLayoutId id="2147483739" r:id="rId6"/>
    <p:sldLayoutId id="2147483738" r:id="rId7"/>
    <p:sldLayoutId id="2147483737" r:id="rId8"/>
    <p:sldLayoutId id="2147483736" r:id="rId9"/>
    <p:sldLayoutId id="2147483735" r:id="rId10"/>
    <p:sldLayoutId id="214748373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Arial" charset="0"/>
        </a:defRPr>
      </a:lvl9pPr>
    </p:titleStyle>
    <p:bodyStyle>
      <a:lvl1pPr marL="547688" indent="-411163" algn="l" rtl="0" fontAlgn="base">
        <a:spcBef>
          <a:spcPct val="20000"/>
        </a:spcBef>
        <a:spcAft>
          <a:spcPct val="0"/>
        </a:spcAft>
        <a:buClr>
          <a:srgbClr val="F9F9F9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fontAlgn="base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404664"/>
            <a:ext cx="8229600" cy="2495682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ДЕРЖАВНА ПОЛІТИКА І ПИТАННЯ ПРАВОВОГО РЕГУЛЮВАННЯ </a:t>
            </a:r>
            <a: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ОБЛАСТІ СОЦІАЛЬНОЇ РЕАБІЛІТАЦІЇ </a:t>
            </a:r>
            <a: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ДІТЕЙ </a:t>
            </a:r>
            <a:r>
              <a:rPr lang="ru-RU" sz="3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 ОБМЕЖЕНИМИ МОЖЛИВОСТЯМИ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pic>
        <p:nvPicPr>
          <p:cNvPr id="4" name="Рисунок 3" descr="u7obwvby8lz8w42twdz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284984"/>
            <a:ext cx="6357982" cy="269232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00250" y="2857500"/>
            <a:ext cx="40005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88" y="285750"/>
            <a:ext cx="8329612" cy="5214938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>
                <a:solidFill>
                  <a:schemeClr val="bg1"/>
                </a:solidFill>
              </a:rPr>
              <a:t>Діагностичний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клас</a:t>
            </a:r>
            <a:r>
              <a:rPr lang="ru-RU" b="1" dirty="0" smtClean="0">
                <a:solidFill>
                  <a:schemeClr val="bg1"/>
                </a:solidFill>
              </a:rPr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психолого-медико-педагогічна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діагностика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варіанту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на І </a:t>
            </a:r>
            <a:r>
              <a:rPr lang="ru-RU" b="1" dirty="0" err="1" smtClean="0"/>
              <a:t>ступені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(</a:t>
            </a:r>
            <a:r>
              <a:rPr lang="ru-RU" b="1" dirty="0" err="1" smtClean="0"/>
              <a:t>початкова</a:t>
            </a:r>
            <a:r>
              <a:rPr lang="ru-RU" b="1" dirty="0" smtClean="0"/>
              <a:t> школа).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Завдання</a:t>
            </a:r>
            <a:r>
              <a:rPr lang="ru-RU" b="1" dirty="0" smtClean="0"/>
              <a:t>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адаптація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до </a:t>
            </a:r>
            <a:r>
              <a:rPr lang="ru-RU" b="1" dirty="0" err="1" smtClean="0"/>
              <a:t>школи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нових</a:t>
            </a:r>
            <a:r>
              <a:rPr lang="ru-RU" b="1" dirty="0" smtClean="0"/>
              <a:t> </a:t>
            </a:r>
            <a:r>
              <a:rPr lang="ru-RU" b="1" dirty="0" err="1" smtClean="0"/>
              <a:t>видів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комплексне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психолого-медико-педагогічне</a:t>
            </a:r>
            <a:r>
              <a:rPr lang="ru-RU" b="1" dirty="0" smtClean="0"/>
              <a:t> </a:t>
            </a:r>
            <a:r>
              <a:rPr lang="ru-RU" b="1" dirty="0" err="1" smtClean="0"/>
              <a:t>обстеження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в </a:t>
            </a:r>
            <a:r>
              <a:rPr lang="ru-RU" b="1" dirty="0" err="1" smtClean="0"/>
              <a:t>динаміці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процесу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комунікативних</a:t>
            </a:r>
            <a:r>
              <a:rPr lang="ru-RU" b="1" dirty="0" smtClean="0"/>
              <a:t> </a:t>
            </a:r>
            <a:r>
              <a:rPr lang="ru-RU" b="1" dirty="0" err="1" smtClean="0"/>
              <a:t>умінь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навичок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r>
              <a:rPr lang="ru-RU" b="1" dirty="0" smtClean="0"/>
              <a:t> та </a:t>
            </a:r>
            <a:r>
              <a:rPr lang="ru-RU" b="1" dirty="0" err="1" smtClean="0"/>
              <a:t>функцій</a:t>
            </a:r>
            <a:r>
              <a:rPr lang="ru-RU" b="1" dirty="0" smtClean="0"/>
              <a:t> </a:t>
            </a:r>
            <a:r>
              <a:rPr lang="ru-RU" b="1" dirty="0" err="1" smtClean="0"/>
              <a:t>компенсуючого</a:t>
            </a:r>
            <a:r>
              <a:rPr lang="ru-RU" b="1" dirty="0" smtClean="0"/>
              <a:t> характеру;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 до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у </a:t>
            </a:r>
            <a:r>
              <a:rPr lang="ru-RU" b="1" dirty="0" err="1" smtClean="0"/>
              <a:t>початковій</a:t>
            </a:r>
            <a:r>
              <a:rPr lang="ru-RU" b="1" dirty="0" smtClean="0"/>
              <a:t> </a:t>
            </a:r>
            <a:r>
              <a:rPr lang="ru-RU" b="1" dirty="0" err="1" smtClean="0"/>
              <a:t>школі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підбір</a:t>
            </a:r>
            <a:r>
              <a:rPr lang="ru-RU" b="1" dirty="0" smtClean="0"/>
              <a:t> </a:t>
            </a:r>
            <a:r>
              <a:rPr lang="ru-RU" b="1" dirty="0" err="1" smtClean="0"/>
              <a:t>індивідуальних</a:t>
            </a:r>
            <a:r>
              <a:rPr lang="ru-RU" b="1" dirty="0" smtClean="0"/>
              <a:t> форм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методів</a:t>
            </a:r>
            <a:r>
              <a:rPr lang="ru-RU" b="1" dirty="0" smtClean="0"/>
              <a:t> </a:t>
            </a:r>
            <a:r>
              <a:rPr lang="ru-RU" b="1" dirty="0" err="1" smtClean="0"/>
              <a:t>психокорекції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психопрофілактики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розробка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діагностичне</a:t>
            </a:r>
            <a:r>
              <a:rPr lang="ru-RU" b="1" dirty="0" smtClean="0"/>
              <a:t> </a:t>
            </a:r>
            <a:r>
              <a:rPr lang="ru-RU" b="1" dirty="0" err="1" smtClean="0"/>
              <a:t>орієнтованих</a:t>
            </a:r>
            <a:r>
              <a:rPr lang="ru-RU" b="1" dirty="0" smtClean="0"/>
              <a:t> </a:t>
            </a:r>
            <a:r>
              <a:rPr lang="ru-RU" b="1" dirty="0" err="1" smtClean="0"/>
              <a:t>змісту</a:t>
            </a:r>
            <a:r>
              <a:rPr lang="ru-RU" b="1" dirty="0" smtClean="0"/>
              <a:t> та методики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адекватних</a:t>
            </a:r>
            <a:r>
              <a:rPr lang="ru-RU" b="1" dirty="0" smtClean="0"/>
              <a:t> </a:t>
            </a:r>
            <a:r>
              <a:rPr lang="ru-RU" b="1" dirty="0" err="1" smtClean="0"/>
              <a:t>сімейних</a:t>
            </a:r>
            <a:r>
              <a:rPr lang="ru-RU" b="1" dirty="0" smtClean="0"/>
              <a:t> </a:t>
            </a:r>
            <a:r>
              <a:rPr lang="ru-RU" b="1" dirty="0" err="1" smtClean="0"/>
              <a:t>відносин</a:t>
            </a:r>
            <a:r>
              <a:rPr lang="ru-RU" b="1" dirty="0" smtClean="0"/>
              <a:t> до </a:t>
            </a:r>
            <a:r>
              <a:rPr lang="ru-RU" b="1" dirty="0" err="1" smtClean="0"/>
              <a:t>особливостей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, </a:t>
            </a:r>
            <a:r>
              <a:rPr lang="ru-RU" b="1" dirty="0" err="1" smtClean="0"/>
              <a:t>максимальне</a:t>
            </a:r>
            <a:r>
              <a:rPr lang="ru-RU" b="1" dirty="0" smtClean="0"/>
              <a:t> </a:t>
            </a:r>
            <a:r>
              <a:rPr lang="ru-RU" b="1" dirty="0" err="1" smtClean="0"/>
              <a:t>включення</a:t>
            </a:r>
            <a:r>
              <a:rPr lang="ru-RU" b="1" dirty="0" smtClean="0"/>
              <a:t> </a:t>
            </a:r>
            <a:r>
              <a:rPr lang="ru-RU" b="1" dirty="0" err="1" smtClean="0"/>
              <a:t>сім'ї</a:t>
            </a:r>
            <a:r>
              <a:rPr lang="ru-RU" b="1" dirty="0" smtClean="0"/>
              <a:t> у </a:t>
            </a:r>
            <a:r>
              <a:rPr lang="ru-RU" b="1" dirty="0" err="1" smtClean="0"/>
              <a:t>педагогічний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корекційний</a:t>
            </a:r>
            <a:r>
              <a:rPr lang="ru-RU" b="1" dirty="0" smtClean="0"/>
              <a:t> </a:t>
            </a:r>
            <a:r>
              <a:rPr lang="ru-RU" b="1" dirty="0" err="1" smtClean="0"/>
              <a:t>процеси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інтеграція</a:t>
            </a:r>
            <a:r>
              <a:rPr lang="ru-RU" b="1" dirty="0" smtClean="0"/>
              <a:t> в </a:t>
            </a:r>
            <a:r>
              <a:rPr lang="ru-RU" b="1" dirty="0" err="1" smtClean="0"/>
              <a:t>суспільство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22531" name="Рисунок 3" descr="bezbaryer2_0-e154365848848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4857750"/>
            <a:ext cx="2790825" cy="186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71688" y="2286000"/>
            <a:ext cx="185738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357188"/>
            <a:ext cx="8715375" cy="6215062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>
                <a:solidFill>
                  <a:schemeClr val="bg1"/>
                </a:solidFill>
              </a:rPr>
              <a:t>І </a:t>
            </a:r>
            <a:r>
              <a:rPr lang="ru-RU" b="1" dirty="0" err="1" smtClean="0">
                <a:solidFill>
                  <a:schemeClr val="bg1"/>
                </a:solidFill>
              </a:rPr>
              <a:t>ступінь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початкова</a:t>
            </a:r>
            <a:r>
              <a:rPr lang="ru-RU" b="1" dirty="0" smtClean="0">
                <a:solidFill>
                  <a:schemeClr val="bg1"/>
                </a:solidFill>
              </a:rPr>
              <a:t> школа)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здійснення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психолого-педагогічної</a:t>
            </a:r>
            <a:r>
              <a:rPr lang="ru-RU" b="1" dirty="0" smtClean="0"/>
              <a:t> </a:t>
            </a:r>
            <a:r>
              <a:rPr lang="ru-RU" b="1" dirty="0" err="1" smtClean="0"/>
              <a:t>роботи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корекції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компенсації</a:t>
            </a:r>
            <a:r>
              <a:rPr lang="ru-RU" b="1" dirty="0" smtClean="0"/>
              <a:t> </a:t>
            </a:r>
            <a:r>
              <a:rPr lang="ru-RU" b="1" dirty="0" err="1" smtClean="0"/>
              <a:t>відхилень</a:t>
            </a:r>
            <a:r>
              <a:rPr lang="ru-RU" b="1" dirty="0" smtClean="0"/>
              <a:t> 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, 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початкової</a:t>
            </a:r>
            <a:r>
              <a:rPr lang="ru-RU" b="1" dirty="0" smtClean="0"/>
              <a:t> </a:t>
            </a:r>
            <a:r>
              <a:rPr lang="ru-RU" b="1" dirty="0" err="1" smtClean="0"/>
              <a:t>грамотності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Завдання</a:t>
            </a:r>
            <a:r>
              <a:rPr lang="ru-RU" b="1" dirty="0" smtClean="0"/>
              <a:t>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r>
              <a:rPr lang="ru-RU" b="1" dirty="0" smtClean="0"/>
              <a:t> та </a:t>
            </a:r>
            <a:r>
              <a:rPr lang="ru-RU" b="1" dirty="0" err="1" smtClean="0"/>
              <a:t>функцій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основ </a:t>
            </a:r>
            <a:r>
              <a:rPr lang="ru-RU" b="1" dirty="0" err="1" smtClean="0"/>
              <a:t>грамотності</a:t>
            </a:r>
            <a:r>
              <a:rPr lang="ru-RU" b="1" dirty="0" smtClean="0"/>
              <a:t> шляхом </a:t>
            </a:r>
            <a:r>
              <a:rPr lang="ru-RU" b="1" dirty="0" err="1" smtClean="0"/>
              <a:t>засвоєння</a:t>
            </a:r>
            <a:r>
              <a:rPr lang="ru-RU" b="1" dirty="0" smtClean="0"/>
              <a:t> </a:t>
            </a:r>
            <a:r>
              <a:rPr lang="ru-RU" b="1" dirty="0" err="1" smtClean="0"/>
              <a:t>базових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 </a:t>
            </a:r>
            <a:r>
              <a:rPr lang="ru-RU" b="1" dirty="0" err="1" smtClean="0"/>
              <a:t>освітніх</a:t>
            </a:r>
            <a:r>
              <a:rPr lang="ru-RU" b="1" dirty="0" smtClean="0"/>
              <a:t> </a:t>
            </a:r>
            <a:r>
              <a:rPr lang="ru-RU" b="1" dirty="0" err="1" smtClean="0"/>
              <a:t>галузей</a:t>
            </a:r>
            <a:r>
              <a:rPr lang="ru-RU" b="1" dirty="0" smtClean="0"/>
              <a:t>: </a:t>
            </a:r>
            <a:r>
              <a:rPr lang="ru-RU" b="1" dirty="0" err="1" smtClean="0"/>
              <a:t>мова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література</a:t>
            </a:r>
            <a:r>
              <a:rPr lang="ru-RU" b="1" dirty="0" smtClean="0"/>
              <a:t>, математика, </a:t>
            </a:r>
            <a:r>
              <a:rPr lang="ru-RU" b="1" dirty="0" err="1" smtClean="0"/>
              <a:t>природничі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суспільні</a:t>
            </a:r>
            <a:r>
              <a:rPr lang="ru-RU" b="1" dirty="0" smtClean="0"/>
              <a:t> </a:t>
            </a:r>
            <a:r>
              <a:rPr lang="ru-RU" b="1" dirty="0" err="1" smtClean="0"/>
              <a:t>дисципліни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соціальний</a:t>
            </a:r>
            <a:r>
              <a:rPr lang="ru-RU" b="1" dirty="0" smtClean="0"/>
              <a:t> 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, </a:t>
            </a:r>
            <a:r>
              <a:rPr lang="ru-RU" b="1" dirty="0" err="1" smtClean="0"/>
              <a:t>навичок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спілкування</a:t>
            </a:r>
            <a:r>
              <a:rPr lang="ru-RU" b="1" dirty="0" smtClean="0"/>
              <a:t>, </a:t>
            </a:r>
            <a:r>
              <a:rPr lang="ru-RU" b="1" dirty="0" err="1" smtClean="0"/>
              <a:t>мови</a:t>
            </a:r>
            <a:r>
              <a:rPr lang="ru-RU" b="1" dirty="0" smtClean="0"/>
              <a:t>, </a:t>
            </a:r>
            <a:r>
              <a:rPr lang="ru-RU" b="1" dirty="0" err="1" smtClean="0"/>
              <a:t>мислення</a:t>
            </a:r>
            <a:r>
              <a:rPr lang="ru-RU" b="1" dirty="0" smtClean="0"/>
              <a:t>, </a:t>
            </a:r>
            <a:r>
              <a:rPr lang="ru-RU" b="1" dirty="0" err="1" smtClean="0"/>
              <a:t>емоційної</a:t>
            </a:r>
            <a:r>
              <a:rPr lang="ru-RU" b="1" dirty="0" smtClean="0"/>
              <a:t> </a:t>
            </a:r>
            <a:r>
              <a:rPr lang="ru-RU" b="1" dirty="0" err="1" smtClean="0"/>
              <a:t>сфери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шляхом </a:t>
            </a:r>
            <a:r>
              <a:rPr lang="ru-RU" b="1" dirty="0" err="1" smtClean="0"/>
              <a:t>образотворчого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музичного</a:t>
            </a:r>
            <a:r>
              <a:rPr lang="ru-RU" b="1" dirty="0" smtClean="0"/>
              <a:t> </a:t>
            </a:r>
            <a:r>
              <a:rPr lang="ru-RU" b="1" dirty="0" err="1" smtClean="0"/>
              <a:t>мистецтва</a:t>
            </a:r>
            <a:r>
              <a:rPr lang="ru-RU" b="1" dirty="0" smtClean="0"/>
              <a:t>, </a:t>
            </a:r>
            <a:r>
              <a:rPr lang="ru-RU" b="1" dirty="0" err="1" smtClean="0"/>
              <a:t>фізкультури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початкове</a:t>
            </a:r>
            <a:r>
              <a:rPr lang="ru-RU" b="1" dirty="0" smtClean="0"/>
              <a:t> </a:t>
            </a:r>
            <a:r>
              <a:rPr lang="ru-RU" b="1" dirty="0" err="1" smtClean="0"/>
              <a:t>допрофесійне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 </a:t>
            </a:r>
            <a:r>
              <a:rPr lang="ru-RU" b="1" dirty="0" err="1" smtClean="0"/>
              <a:t>урахуванням</a:t>
            </a:r>
            <a:r>
              <a:rPr lang="ru-RU" b="1" dirty="0" smtClean="0"/>
              <a:t> </a:t>
            </a:r>
            <a:r>
              <a:rPr lang="ru-RU" b="1" dirty="0" err="1" smtClean="0"/>
              <a:t>потенційних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інтересів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компенсація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корекція</a:t>
            </a:r>
            <a:r>
              <a:rPr lang="ru-RU" b="1" dirty="0" smtClean="0"/>
              <a:t> </a:t>
            </a:r>
            <a:r>
              <a:rPr lang="ru-RU" b="1" dirty="0" err="1" smtClean="0"/>
              <a:t>порушень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шляхом </a:t>
            </a:r>
            <a:r>
              <a:rPr lang="ru-RU" b="1" dirty="0" err="1" smtClean="0"/>
              <a:t>психолого-педагогічних</a:t>
            </a:r>
            <a:r>
              <a:rPr lang="ru-RU" b="1" dirty="0" smtClean="0"/>
              <a:t> (</a:t>
            </a:r>
            <a:r>
              <a:rPr lang="ru-RU" b="1" dirty="0" err="1" smtClean="0"/>
              <a:t>мовних</a:t>
            </a:r>
            <a:r>
              <a:rPr lang="ru-RU" b="1" dirty="0" smtClean="0"/>
              <a:t>, </a:t>
            </a:r>
            <a:r>
              <a:rPr lang="ru-RU" b="1" dirty="0" err="1" smtClean="0"/>
              <a:t>ігрових</a:t>
            </a:r>
            <a:r>
              <a:rPr lang="ru-RU" b="1" dirty="0" smtClean="0"/>
              <a:t>. </a:t>
            </a:r>
            <a:r>
              <a:rPr lang="ru-RU" b="1" dirty="0" err="1" smtClean="0"/>
              <a:t>музичних</a:t>
            </a:r>
            <a:r>
              <a:rPr lang="ru-RU" b="1" dirty="0" smtClean="0"/>
              <a:t> та </a:t>
            </a:r>
            <a:r>
              <a:rPr lang="ru-RU" b="1" dirty="0" err="1" smtClean="0"/>
              <a:t>ін</a:t>
            </a:r>
            <a:r>
              <a:rPr lang="ru-RU" b="1" dirty="0" smtClean="0"/>
              <a:t>.). </a:t>
            </a:r>
            <a:r>
              <a:rPr lang="ru-RU" b="1" dirty="0" err="1" smtClean="0"/>
              <a:t>лікувальних</a:t>
            </a:r>
            <a:r>
              <a:rPr lang="ru-RU" b="1" dirty="0" smtClean="0"/>
              <a:t> (</a:t>
            </a:r>
            <a:r>
              <a:rPr lang="ru-RU" b="1" dirty="0" err="1" smtClean="0"/>
              <a:t>медикаментозної</a:t>
            </a:r>
            <a:r>
              <a:rPr lang="ru-RU" b="1" dirty="0" smtClean="0"/>
              <a:t>, </a:t>
            </a:r>
            <a:r>
              <a:rPr lang="ru-RU" b="1" dirty="0" err="1" smtClean="0"/>
              <a:t>масажу</a:t>
            </a:r>
            <a:r>
              <a:rPr lang="ru-RU" b="1" dirty="0" smtClean="0"/>
              <a:t>, </a:t>
            </a:r>
            <a:r>
              <a:rPr lang="ru-RU" b="1" dirty="0" err="1" smtClean="0"/>
              <a:t>лікувальної</a:t>
            </a:r>
            <a:r>
              <a:rPr lang="ru-RU" b="1" dirty="0" smtClean="0"/>
              <a:t> </a:t>
            </a:r>
            <a:r>
              <a:rPr lang="ru-RU" b="1" dirty="0" err="1" smtClean="0"/>
              <a:t>фізкультури</a:t>
            </a:r>
            <a:r>
              <a:rPr lang="ru-RU" b="1" dirty="0" smtClean="0"/>
              <a:t>, </a:t>
            </a:r>
            <a:r>
              <a:rPr lang="ru-RU" b="1" dirty="0" err="1" smtClean="0"/>
              <a:t>фізіотерапії</a:t>
            </a:r>
            <a:r>
              <a:rPr lang="ru-RU" b="1" dirty="0" smtClean="0"/>
              <a:t>, </a:t>
            </a:r>
            <a:r>
              <a:rPr lang="ru-RU" b="1" dirty="0" err="1" smtClean="0"/>
              <a:t>психотерапії</a:t>
            </a:r>
            <a:r>
              <a:rPr lang="ru-RU" b="1" dirty="0" smtClean="0"/>
              <a:t> та </a:t>
            </a:r>
            <a:r>
              <a:rPr lang="ru-RU" b="1" dirty="0" err="1" smtClean="0"/>
              <a:t>ін</a:t>
            </a:r>
            <a:r>
              <a:rPr lang="ru-RU" b="1" dirty="0" smtClean="0"/>
              <a:t>.) методик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максимальним</a:t>
            </a:r>
            <a:r>
              <a:rPr lang="ru-RU" b="1" dirty="0" smtClean="0"/>
              <a:t> </a:t>
            </a:r>
            <a:r>
              <a:rPr lang="ru-RU" b="1" dirty="0" err="1" smtClean="0"/>
              <a:t>використанням</a:t>
            </a:r>
            <a:r>
              <a:rPr lang="ru-RU" b="1" dirty="0" smtClean="0"/>
              <a:t> </a:t>
            </a:r>
            <a:r>
              <a:rPr lang="ru-RU" b="1" dirty="0" err="1" smtClean="0"/>
              <a:t>засобів</a:t>
            </a:r>
            <a:r>
              <a:rPr lang="ru-RU" b="1" dirty="0" smtClean="0"/>
              <a:t> </a:t>
            </a:r>
            <a:r>
              <a:rPr lang="ru-RU" b="1" dirty="0" err="1" smtClean="0"/>
              <a:t>індивідуальної</a:t>
            </a:r>
            <a:r>
              <a:rPr lang="ru-RU" b="1" dirty="0" smtClean="0"/>
              <a:t> </a:t>
            </a:r>
            <a:r>
              <a:rPr lang="ru-RU" b="1" dirty="0" err="1" smtClean="0"/>
              <a:t>корекції</a:t>
            </a:r>
            <a:r>
              <a:rPr lang="ru-RU" b="1" dirty="0" smtClean="0"/>
              <a:t> в </a:t>
            </a:r>
            <a:r>
              <a:rPr lang="ru-RU" b="1" dirty="0" err="1" smtClean="0"/>
              <a:t>умовах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школи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сім'ї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інтеграція</a:t>
            </a:r>
            <a:r>
              <a:rPr lang="ru-RU" b="1" dirty="0" smtClean="0"/>
              <a:t> в </a:t>
            </a:r>
            <a:r>
              <a:rPr lang="ru-RU" b="1" dirty="0" err="1" smtClean="0"/>
              <a:t>суспільство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На </a:t>
            </a:r>
            <a:r>
              <a:rPr lang="ru-RU" b="1" dirty="0" err="1" smtClean="0"/>
              <a:t>першому</a:t>
            </a:r>
            <a:r>
              <a:rPr lang="ru-RU" b="1" dirty="0" smtClean="0"/>
              <a:t> </a:t>
            </a:r>
            <a:r>
              <a:rPr lang="ru-RU" b="1" dirty="0" err="1" smtClean="0"/>
              <a:t>ступені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для </a:t>
            </a:r>
            <a:r>
              <a:rPr lang="ru-RU" b="1" dirty="0" err="1" smtClean="0"/>
              <a:t>дітей</a:t>
            </a:r>
            <a:r>
              <a:rPr lang="ru-RU" b="1" dirty="0" smtClean="0"/>
              <a:t> </a:t>
            </a:r>
            <a:r>
              <a:rPr lang="ru-RU" b="1" dirty="0" err="1" smtClean="0"/>
              <a:t>з</a:t>
            </a:r>
            <a:r>
              <a:rPr lang="ru-RU" b="1" dirty="0" smtClean="0"/>
              <a:t> 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 </a:t>
            </a:r>
            <a:r>
              <a:rPr lang="ru-RU" b="1" dirty="0" err="1" smtClean="0"/>
              <a:t>з</a:t>
            </a:r>
            <a:r>
              <a:rPr lang="ru-RU" b="1" dirty="0" smtClean="0"/>
              <a:t> </a:t>
            </a:r>
            <a:r>
              <a:rPr lang="ru-RU" b="1" dirty="0" err="1" smtClean="0"/>
              <a:t>урахуванням</a:t>
            </a:r>
            <a:r>
              <a:rPr lang="ru-RU" b="1" dirty="0" smtClean="0"/>
              <a:t> </a:t>
            </a:r>
            <a:r>
              <a:rPr lang="ru-RU" b="1" dirty="0" err="1" smtClean="0"/>
              <a:t>структури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складності</a:t>
            </a:r>
            <a:r>
              <a:rPr lang="ru-RU" b="1" dirty="0" smtClean="0"/>
              <a:t> </a:t>
            </a:r>
            <a:r>
              <a:rPr lang="ru-RU" b="1" dirty="0" err="1" smtClean="0"/>
              <a:t>психофізичного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учня</a:t>
            </a:r>
            <a:r>
              <a:rPr lang="ru-RU" b="1" dirty="0" smtClean="0"/>
              <a:t> </a:t>
            </a:r>
            <a:r>
              <a:rPr lang="ru-RU" b="1" dirty="0" err="1" smtClean="0"/>
              <a:t>виділяється</a:t>
            </a:r>
            <a:r>
              <a:rPr lang="ru-RU" b="1" dirty="0" smtClean="0"/>
              <a:t> </a:t>
            </a:r>
            <a:r>
              <a:rPr lang="ru-RU" b="1" dirty="0" err="1" smtClean="0"/>
              <a:t>чотири</a:t>
            </a:r>
            <a:r>
              <a:rPr lang="ru-RU" b="1" dirty="0" smtClean="0"/>
              <a:t> </a:t>
            </a:r>
            <a:r>
              <a:rPr lang="ru-RU" b="1" dirty="0" err="1" smtClean="0"/>
              <a:t>варіанти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загальноосвітня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корекційно-розвивальне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компенсаторно-адаптаційне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абілітаційне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643063" y="1357313"/>
            <a:ext cx="328613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428625"/>
            <a:ext cx="8715375" cy="6000750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 </a:t>
            </a:r>
            <a:r>
              <a:rPr lang="ru-RU" b="1" dirty="0" err="1" smtClean="0">
                <a:solidFill>
                  <a:schemeClr val="bg1"/>
                </a:solidFill>
              </a:rPr>
              <a:t>варіант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загальноосвітня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підготовка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 до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на </a:t>
            </a:r>
            <a:r>
              <a:rPr lang="en-US" b="1" dirty="0" smtClean="0"/>
              <a:t>II </a:t>
            </a:r>
            <a:r>
              <a:rPr lang="ru-RU" b="1" dirty="0" err="1" smtClean="0"/>
              <a:t>ступені</a:t>
            </a:r>
            <a:r>
              <a:rPr lang="ru-RU" b="1" dirty="0" smtClean="0"/>
              <a:t> за І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 в межах </a:t>
            </a:r>
            <a:r>
              <a:rPr lang="ru-RU" b="1" dirty="0" err="1" smtClean="0"/>
              <a:t>загальноосвітньої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Варіант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засвоєння</a:t>
            </a:r>
            <a:r>
              <a:rPr lang="ru-RU" b="1" dirty="0" smtClean="0"/>
              <a:t> </a:t>
            </a:r>
            <a:r>
              <a:rPr lang="ru-RU" b="1" dirty="0" err="1" smtClean="0"/>
              <a:t>змісту</a:t>
            </a:r>
            <a:r>
              <a:rPr lang="ru-RU" b="1" dirty="0" smtClean="0"/>
              <a:t> </a:t>
            </a:r>
            <a:r>
              <a:rPr lang="ru-RU" b="1" dirty="0" err="1" smtClean="0"/>
              <a:t>загальноосвітньої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 (</a:t>
            </a:r>
            <a:r>
              <a:rPr lang="ru-RU" b="1" dirty="0" err="1" smtClean="0"/>
              <a:t>опорні</a:t>
            </a:r>
            <a:r>
              <a:rPr lang="ru-RU" b="1" dirty="0" smtClean="0"/>
              <a:t> </a:t>
            </a:r>
            <a:r>
              <a:rPr lang="ru-RU" b="1" dirty="0" err="1" smtClean="0"/>
              <a:t>знання</a:t>
            </a:r>
            <a:r>
              <a:rPr lang="ru-RU" b="1" dirty="0" smtClean="0"/>
              <a:t>);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навичок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вмінь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корекція</a:t>
            </a:r>
            <a:r>
              <a:rPr lang="ru-RU" b="1" dirty="0" smtClean="0"/>
              <a:t> </a:t>
            </a:r>
            <a:r>
              <a:rPr lang="ru-RU" b="1" dirty="0" err="1" smtClean="0"/>
              <a:t>основних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психічних</a:t>
            </a:r>
            <a:r>
              <a:rPr lang="ru-RU" b="1" dirty="0" smtClean="0"/>
              <a:t> </a:t>
            </a:r>
            <a:r>
              <a:rPr lang="ru-RU" b="1" dirty="0" err="1" smtClean="0"/>
              <a:t>функцій</a:t>
            </a:r>
            <a:r>
              <a:rPr lang="ru-RU" b="1" dirty="0" smtClean="0"/>
              <a:t>, </a:t>
            </a:r>
            <a:r>
              <a:rPr lang="ru-RU" b="1" dirty="0" err="1" smtClean="0"/>
              <a:t>рухової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емоційно</a:t>
            </a:r>
            <a:r>
              <a:rPr lang="ru-RU" b="1" dirty="0" smtClean="0"/>
              <a:t> </a:t>
            </a:r>
            <a:r>
              <a:rPr lang="ru-RU" b="1" dirty="0" err="1" smtClean="0"/>
              <a:t>вольової</a:t>
            </a:r>
            <a:r>
              <a:rPr lang="ru-RU" b="1" dirty="0" smtClean="0"/>
              <a:t> </a:t>
            </a:r>
            <a:r>
              <a:rPr lang="ru-RU" b="1" dirty="0" err="1" smtClean="0"/>
              <a:t>сфери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вмінь</a:t>
            </a:r>
            <a:r>
              <a:rPr lang="ru-RU" b="1" dirty="0" smtClean="0"/>
              <a:t> </a:t>
            </a:r>
            <a:r>
              <a:rPr lang="ru-RU" b="1" dirty="0" err="1" smtClean="0"/>
              <a:t>соціальної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комунікації</a:t>
            </a:r>
            <a:r>
              <a:rPr lang="ru-RU" b="1" dirty="0" smtClean="0"/>
              <a:t> </a:t>
            </a:r>
            <a:r>
              <a:rPr lang="ru-RU" b="1" dirty="0" err="1" smtClean="0"/>
              <a:t>з</a:t>
            </a:r>
            <a:r>
              <a:rPr lang="ru-RU" b="1" dirty="0" smtClean="0"/>
              <a:t> </a:t>
            </a:r>
            <a:r>
              <a:rPr lang="ru-RU" b="1" dirty="0" err="1" smtClean="0"/>
              <a:t>дорослими</a:t>
            </a:r>
            <a:r>
              <a:rPr lang="ru-RU" b="1" dirty="0" smtClean="0"/>
              <a:t> та </a:t>
            </a:r>
            <a:r>
              <a:rPr lang="ru-RU" b="1" dirty="0" err="1" smtClean="0"/>
              <a:t>іншими</a:t>
            </a:r>
            <a:r>
              <a:rPr lang="ru-RU" b="1" dirty="0" smtClean="0"/>
              <a:t> </a:t>
            </a:r>
            <a:r>
              <a:rPr lang="ru-RU" b="1" dirty="0" err="1" smtClean="0"/>
              <a:t>учнями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профілактика</a:t>
            </a:r>
            <a:r>
              <a:rPr lang="ru-RU" b="1" dirty="0" smtClean="0"/>
              <a:t> </a:t>
            </a:r>
            <a:r>
              <a:rPr lang="ru-RU" b="1" dirty="0" err="1" smtClean="0"/>
              <a:t>вторинних</a:t>
            </a:r>
            <a:r>
              <a:rPr lang="ru-RU" b="1" dirty="0" smtClean="0"/>
              <a:t> </a:t>
            </a:r>
            <a:r>
              <a:rPr lang="ru-RU" b="1" dirty="0" err="1" smtClean="0"/>
              <a:t>відхилень</a:t>
            </a:r>
            <a:r>
              <a:rPr lang="ru-RU" b="1" dirty="0" smtClean="0"/>
              <a:t> у </a:t>
            </a:r>
            <a:r>
              <a:rPr lang="ru-RU" b="1" dirty="0" err="1" smtClean="0"/>
              <a:t>психофізичному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творчих</a:t>
            </a:r>
            <a:r>
              <a:rPr lang="ru-RU" b="1" dirty="0" smtClean="0"/>
              <a:t> </a:t>
            </a:r>
            <a:r>
              <a:rPr lang="ru-RU" b="1" dirty="0" err="1" smtClean="0"/>
              <a:t>здібностей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усвідомлення</a:t>
            </a:r>
            <a:r>
              <a:rPr lang="ru-RU" b="1" dirty="0" smtClean="0"/>
              <a:t> </a:t>
            </a:r>
            <a:r>
              <a:rPr lang="ru-RU" b="1" dirty="0" err="1" smtClean="0"/>
              <a:t>дітьми</a:t>
            </a:r>
            <a:r>
              <a:rPr lang="ru-RU" b="1" dirty="0" smtClean="0"/>
              <a:t> </a:t>
            </a:r>
            <a:r>
              <a:rPr lang="ru-RU" b="1" dirty="0" err="1" smtClean="0"/>
              <a:t>своїх</a:t>
            </a:r>
            <a:r>
              <a:rPr lang="ru-RU" b="1" dirty="0" smtClean="0"/>
              <a:t> </a:t>
            </a:r>
            <a:r>
              <a:rPr lang="ru-RU" b="1" dirty="0" err="1" smtClean="0"/>
              <a:t>реальних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потенційних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Термін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— 5-6 </a:t>
            </a:r>
            <a:r>
              <a:rPr lang="ru-RU" b="1" dirty="0" err="1" smtClean="0"/>
              <a:t>років</a:t>
            </a:r>
            <a:r>
              <a:rPr lang="ru-RU" b="1" dirty="0" smtClean="0"/>
              <a:t>, </a:t>
            </a:r>
            <a:r>
              <a:rPr lang="ru-RU" b="1" dirty="0" err="1" smtClean="0"/>
              <a:t>включаючи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діагностичний</a:t>
            </a:r>
            <a:r>
              <a:rPr lang="ru-RU" b="1" dirty="0" smtClean="0"/>
              <a:t> </a:t>
            </a:r>
            <a:r>
              <a:rPr lang="ru-RU" b="1" dirty="0" err="1" smtClean="0"/>
              <a:t>клас</a:t>
            </a:r>
            <a:r>
              <a:rPr lang="ru-RU" b="1" dirty="0" smtClean="0"/>
              <a:t>, </a:t>
            </a:r>
            <a:r>
              <a:rPr lang="ru-RU" b="1" dirty="0" err="1" smtClean="0"/>
              <a:t>залежно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типу </a:t>
            </a:r>
            <a:r>
              <a:rPr lang="ru-RU" b="1" dirty="0" err="1" smtClean="0"/>
              <a:t>спеціального</a:t>
            </a:r>
            <a:r>
              <a:rPr lang="ru-RU" b="1" dirty="0" smtClean="0"/>
              <a:t> (</a:t>
            </a:r>
            <a:r>
              <a:rPr lang="ru-RU" b="1" dirty="0" err="1" smtClean="0"/>
              <a:t>корекційного</a:t>
            </a:r>
            <a:r>
              <a:rPr lang="ru-RU" b="1" dirty="0" smtClean="0"/>
              <a:t>) </a:t>
            </a:r>
            <a:r>
              <a:rPr lang="ru-RU" b="1" dirty="0" err="1" smtClean="0"/>
              <a:t>освітнього</a:t>
            </a:r>
            <a:r>
              <a:rPr lang="ru-RU" b="1" dirty="0" smtClean="0"/>
              <a:t> закладу. </a:t>
            </a:r>
            <a:r>
              <a:rPr lang="ru-RU" b="1" dirty="0" err="1" smtClean="0"/>
              <a:t>Наповнюваність</a:t>
            </a:r>
            <a:r>
              <a:rPr lang="ru-RU" b="1" dirty="0" smtClean="0"/>
              <a:t> </a:t>
            </a:r>
            <a:r>
              <a:rPr lang="ru-RU" b="1" dirty="0" err="1" smtClean="0"/>
              <a:t>класу</a:t>
            </a:r>
            <a:r>
              <a:rPr lang="ru-RU" b="1" dirty="0" smtClean="0"/>
              <a:t> — </a:t>
            </a:r>
            <a:r>
              <a:rPr lang="ru-RU" b="1" dirty="0" err="1" smtClean="0"/>
              <a:t>виховної</a:t>
            </a:r>
            <a:r>
              <a:rPr lang="ru-RU" b="1" dirty="0" smtClean="0"/>
              <a:t> </a:t>
            </a:r>
            <a:r>
              <a:rPr lang="ru-RU" b="1" dirty="0" err="1" smtClean="0"/>
              <a:t>групи</a:t>
            </a:r>
            <a:r>
              <a:rPr lang="ru-RU" b="1" dirty="0" smtClean="0"/>
              <a:t> — 6-12 </a:t>
            </a:r>
            <a:r>
              <a:rPr lang="ru-RU" b="1" dirty="0" err="1" smtClean="0"/>
              <a:t>чоловік</a:t>
            </a:r>
            <a:r>
              <a:rPr lang="ru-RU" b="1" dirty="0" smtClean="0"/>
              <a:t>, </a:t>
            </a:r>
            <a:r>
              <a:rPr lang="ru-RU" b="1" dirty="0" err="1" smtClean="0"/>
              <a:t>виходячи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типу закладу,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урахуванням</a:t>
            </a:r>
            <a:r>
              <a:rPr lang="ru-RU" b="1" dirty="0" smtClean="0"/>
              <a:t> </a:t>
            </a:r>
            <a:r>
              <a:rPr lang="ru-RU" b="1" dirty="0" err="1" smtClean="0"/>
              <a:t>вимог</a:t>
            </a:r>
            <a:r>
              <a:rPr lang="ru-RU" b="1" dirty="0" smtClean="0"/>
              <a:t> постанови Уряду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 29.04.91 № 103, наказу </a:t>
            </a:r>
            <a:r>
              <a:rPr lang="ru-RU" b="1" dirty="0" err="1" smtClean="0"/>
              <a:t>Міносвіти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10.09.97 № 341. 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здійснюється</a:t>
            </a:r>
            <a:r>
              <a:rPr lang="ru-RU" b="1" dirty="0" smtClean="0"/>
              <a:t> за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 базового </a:t>
            </a:r>
            <a:r>
              <a:rPr lang="ru-RU" b="1" dirty="0" err="1" smtClean="0"/>
              <a:t>навчального</a:t>
            </a:r>
            <a:r>
              <a:rPr lang="ru-RU" b="1" dirty="0" smtClean="0"/>
              <a:t> плану.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00250" y="2857500"/>
            <a:ext cx="328612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285750"/>
            <a:ext cx="8472487" cy="6072188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II </a:t>
            </a:r>
            <a:r>
              <a:rPr lang="ru-RU" b="1" dirty="0" err="1" smtClean="0">
                <a:solidFill>
                  <a:schemeClr val="bg1"/>
                </a:solidFill>
              </a:rPr>
              <a:t>варіант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корекційно-розвивальне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 до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на </a:t>
            </a:r>
            <a:r>
              <a:rPr lang="en-US" b="1" dirty="0" smtClean="0"/>
              <a:t>II </a:t>
            </a:r>
            <a:r>
              <a:rPr lang="ru-RU" b="1" dirty="0" err="1" smtClean="0"/>
              <a:t>ступені</a:t>
            </a:r>
            <a:r>
              <a:rPr lang="ru-RU" b="1" dirty="0" smtClean="0"/>
              <a:t> </a:t>
            </a:r>
            <a:r>
              <a:rPr lang="ru-RU" b="1" dirty="0" err="1" smtClean="0"/>
              <a:t>відповідного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варіанту</a:t>
            </a:r>
            <a:r>
              <a:rPr lang="ru-RU" b="1" dirty="0" smtClean="0"/>
              <a:t>, </a:t>
            </a:r>
            <a:r>
              <a:rPr lang="ru-RU" b="1" dirty="0" err="1" smtClean="0"/>
              <a:t>створення</a:t>
            </a:r>
            <a:r>
              <a:rPr lang="ru-RU" b="1" dirty="0" smtClean="0"/>
              <a:t> умов для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за І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 </a:t>
            </a:r>
            <a:r>
              <a:rPr lang="en-US" b="1" dirty="0" smtClean="0"/>
              <a:t>II </a:t>
            </a:r>
            <a:r>
              <a:rPr lang="ru-RU" b="1" dirty="0" err="1" smtClean="0"/>
              <a:t>ступеня</a:t>
            </a:r>
            <a:r>
              <a:rPr lang="ru-RU" b="1" dirty="0" smtClean="0"/>
              <a:t>, </a:t>
            </a:r>
            <a:r>
              <a:rPr lang="ru-RU" b="1" dirty="0" err="1" smtClean="0"/>
              <a:t>профорієнтація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елементарними</a:t>
            </a:r>
            <a:r>
              <a:rPr lang="ru-RU" b="1" dirty="0" smtClean="0"/>
              <a:t> </a:t>
            </a:r>
            <a:r>
              <a:rPr lang="ru-RU" b="1" dirty="0" err="1" smtClean="0"/>
              <a:t>вміннями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навичками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б </a:t>
            </a:r>
            <a:r>
              <a:rPr lang="ru-RU" b="1" dirty="0" err="1" smtClean="0"/>
              <a:t>сприяли</a:t>
            </a:r>
            <a:r>
              <a:rPr lang="ru-RU" b="1" dirty="0" smtClean="0"/>
              <a:t> </a:t>
            </a:r>
            <a:r>
              <a:rPr lang="ru-RU" b="1" dirty="0" err="1" smtClean="0"/>
              <a:t>вибору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оволодінню</a:t>
            </a:r>
            <a:r>
              <a:rPr lang="ru-RU" b="1" dirty="0" smtClean="0"/>
              <a:t> в </a:t>
            </a:r>
            <a:r>
              <a:rPr lang="ru-RU" b="1" dirty="0" err="1" smtClean="0"/>
              <a:t>подальшому</a:t>
            </a:r>
            <a:r>
              <a:rPr lang="ru-RU" b="1" dirty="0" smtClean="0"/>
              <a:t> </a:t>
            </a:r>
            <a:r>
              <a:rPr lang="ru-RU" b="1" dirty="0" err="1" smtClean="0"/>
              <a:t>професією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Даний</a:t>
            </a:r>
            <a:r>
              <a:rPr lang="ru-RU" b="1" dirty="0" smtClean="0"/>
              <a:t> </a:t>
            </a:r>
            <a:r>
              <a:rPr lang="ru-RU" b="1" dirty="0" err="1" smtClean="0"/>
              <a:t>варіант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створює</a:t>
            </a:r>
            <a:r>
              <a:rPr lang="ru-RU" b="1" dirty="0" smtClean="0"/>
              <a:t> </a:t>
            </a:r>
            <a:r>
              <a:rPr lang="ru-RU" b="1" dirty="0" err="1" smtClean="0"/>
              <a:t>умови</a:t>
            </a:r>
            <a:r>
              <a:rPr lang="ru-RU" b="1" dirty="0" smtClean="0"/>
              <a:t> для </a:t>
            </a:r>
            <a:r>
              <a:rPr lang="ru-RU" b="1" dirty="0" err="1" smtClean="0"/>
              <a:t>подолання</a:t>
            </a:r>
            <a:r>
              <a:rPr lang="ru-RU" b="1" dirty="0" smtClean="0"/>
              <a:t> </a:t>
            </a:r>
            <a:r>
              <a:rPr lang="ru-RU" b="1" dirty="0" err="1" smtClean="0"/>
              <a:t>труднощів</a:t>
            </a:r>
            <a:r>
              <a:rPr lang="ru-RU" b="1" dirty="0" smtClean="0"/>
              <a:t> у </a:t>
            </a:r>
            <a:r>
              <a:rPr lang="ru-RU" b="1" dirty="0" err="1" smtClean="0"/>
              <a:t>навчанні</a:t>
            </a:r>
            <a:r>
              <a:rPr lang="ru-RU" b="1" dirty="0" smtClean="0"/>
              <a:t>, </a:t>
            </a:r>
            <a:r>
              <a:rPr lang="ru-RU" b="1" dirty="0" err="1" smtClean="0"/>
              <a:t>пов'язаних</a:t>
            </a:r>
            <a:r>
              <a:rPr lang="ru-RU" b="1" dirty="0" smtClean="0"/>
              <a:t> </a:t>
            </a:r>
            <a:r>
              <a:rPr lang="ru-RU" b="1" dirty="0" err="1" smtClean="0"/>
              <a:t>із</a:t>
            </a:r>
            <a:r>
              <a:rPr lang="ru-RU" b="1" dirty="0" smtClean="0"/>
              <a:t> </a:t>
            </a:r>
            <a:r>
              <a:rPr lang="ru-RU" b="1" dirty="0" err="1" smtClean="0"/>
              <a:t>соціальною</a:t>
            </a:r>
            <a:r>
              <a:rPr lang="ru-RU" b="1" dirty="0" smtClean="0"/>
              <a:t> </a:t>
            </a:r>
            <a:r>
              <a:rPr lang="ru-RU" b="1" dirty="0" err="1" smtClean="0"/>
              <a:t>депривацією</a:t>
            </a:r>
            <a:r>
              <a:rPr lang="ru-RU" b="1" dirty="0" smtClean="0"/>
              <a:t>. </a:t>
            </a:r>
            <a:r>
              <a:rPr lang="ru-RU" b="1" dirty="0" err="1" smtClean="0"/>
              <a:t>педагогічною</a:t>
            </a:r>
            <a:r>
              <a:rPr lang="ru-RU" b="1" dirty="0" smtClean="0"/>
              <a:t> </a:t>
            </a:r>
            <a:r>
              <a:rPr lang="ru-RU" b="1" dirty="0" err="1" smtClean="0"/>
              <a:t>занедбаністю</a:t>
            </a:r>
            <a:r>
              <a:rPr lang="ru-RU" b="1" dirty="0" smtClean="0"/>
              <a:t>, </a:t>
            </a:r>
            <a:r>
              <a:rPr lang="ru-RU" b="1" dirty="0" err="1" smtClean="0"/>
              <a:t>затримкою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,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 </a:t>
            </a:r>
            <a:r>
              <a:rPr lang="ru-RU" b="1" dirty="0" err="1" smtClean="0"/>
              <a:t>поглиблену</a:t>
            </a:r>
            <a:r>
              <a:rPr lang="ru-RU" b="1" dirty="0" smtClean="0"/>
              <a:t> роботу: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корекції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психічних</a:t>
            </a:r>
            <a:r>
              <a:rPr lang="ru-RU" b="1" dirty="0" smtClean="0"/>
              <a:t> </a:t>
            </a:r>
            <a:r>
              <a:rPr lang="ru-RU" b="1" dirty="0" err="1" smtClean="0"/>
              <a:t>функцій</a:t>
            </a:r>
            <a:r>
              <a:rPr lang="ru-RU" b="1" dirty="0" smtClean="0"/>
              <a:t>, </a:t>
            </a:r>
            <a:r>
              <a:rPr lang="ru-RU" b="1" dirty="0" err="1" smtClean="0"/>
              <a:t>пізнавальної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, </a:t>
            </a:r>
            <a:r>
              <a:rPr lang="ru-RU" b="1" dirty="0" err="1" smtClean="0"/>
              <a:t>навичок</a:t>
            </a:r>
            <a:r>
              <a:rPr lang="ru-RU" b="1" dirty="0" smtClean="0"/>
              <a:t> </a:t>
            </a:r>
            <a:r>
              <a:rPr lang="ru-RU" b="1" dirty="0" err="1" smtClean="0"/>
              <a:t>спілкування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вмінь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навичок</a:t>
            </a:r>
            <a:r>
              <a:rPr lang="ru-RU" b="1" dirty="0" smtClean="0"/>
              <a:t> у </a:t>
            </a:r>
            <a:r>
              <a:rPr lang="ru-RU" b="1" dirty="0" err="1" smtClean="0"/>
              <a:t>процесі</a:t>
            </a:r>
            <a:r>
              <a:rPr lang="ru-RU" b="1" dirty="0" smtClean="0"/>
              <a:t> трудового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, </a:t>
            </a:r>
            <a:r>
              <a:rPr lang="ru-RU" b="1" dirty="0" err="1" smtClean="0"/>
              <a:t>спроможності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здібностей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компенсанторних</a:t>
            </a:r>
            <a:r>
              <a:rPr lang="ru-RU" b="1" dirty="0" smtClean="0"/>
              <a:t> </a:t>
            </a:r>
            <a:r>
              <a:rPr lang="ru-RU" b="1" dirty="0" err="1" smtClean="0"/>
              <a:t>способів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 шляхом максимального </a:t>
            </a:r>
            <a:r>
              <a:rPr lang="ru-RU" b="1" dirty="0" err="1" smtClean="0"/>
              <a:t>використання</a:t>
            </a:r>
            <a:r>
              <a:rPr lang="ru-RU" b="1" dirty="0" smtClean="0"/>
              <a:t> </a:t>
            </a:r>
            <a:r>
              <a:rPr lang="ru-RU" b="1" dirty="0" err="1" smtClean="0"/>
              <a:t>потенційних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Термін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5—6 </a:t>
            </a:r>
            <a:r>
              <a:rPr lang="ru-RU" b="1" dirty="0" err="1" smtClean="0"/>
              <a:t>років</a:t>
            </a:r>
            <a:r>
              <a:rPr lang="ru-RU" b="1" dirty="0" smtClean="0"/>
              <a:t> за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 базового </a:t>
            </a:r>
            <a:r>
              <a:rPr lang="ru-RU" b="1" dirty="0" err="1" smtClean="0"/>
              <a:t>навчального</a:t>
            </a:r>
            <a:r>
              <a:rPr lang="ru-RU" b="1" dirty="0" smtClean="0"/>
              <a:t> плану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збільшенням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навчальних</a:t>
            </a:r>
            <a:r>
              <a:rPr lang="ru-RU" b="1" dirty="0" smtClean="0"/>
              <a:t> годин на </a:t>
            </a:r>
            <a:r>
              <a:rPr lang="ru-RU" b="1" dirty="0" err="1" smtClean="0"/>
              <a:t>трудове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428875" y="3286125"/>
            <a:ext cx="185737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428625"/>
            <a:ext cx="8401050" cy="5929313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III </a:t>
            </a:r>
            <a:r>
              <a:rPr lang="ru-RU" b="1" dirty="0" err="1" smtClean="0">
                <a:solidFill>
                  <a:schemeClr val="bg1"/>
                </a:solidFill>
              </a:rPr>
              <a:t>варіант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копенсаторне-адапивне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 до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на </a:t>
            </a:r>
            <a:r>
              <a:rPr lang="en-US" b="1" dirty="0" smtClean="0"/>
              <a:t>II </a:t>
            </a:r>
            <a:r>
              <a:rPr lang="ru-RU" b="1" dirty="0" err="1" smtClean="0"/>
              <a:t>ступені</a:t>
            </a:r>
            <a:r>
              <a:rPr lang="ru-RU" b="1" dirty="0" smtClean="0"/>
              <a:t> за </a:t>
            </a:r>
            <a:r>
              <a:rPr lang="ru-RU" b="1" dirty="0" err="1" smtClean="0"/>
              <a:t>відповідним</a:t>
            </a:r>
            <a:r>
              <a:rPr lang="ru-RU" b="1" dirty="0" smtClean="0"/>
              <a:t>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, </a:t>
            </a:r>
            <a:r>
              <a:rPr lang="ru-RU" b="1" dirty="0" err="1" smtClean="0"/>
              <a:t>створення</a:t>
            </a:r>
            <a:r>
              <a:rPr lang="ru-RU" b="1" dirty="0" smtClean="0"/>
              <a:t> умов для 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допрофесійними</a:t>
            </a:r>
            <a:r>
              <a:rPr lang="ru-RU" b="1" dirty="0" smtClean="0"/>
              <a:t> </a:t>
            </a:r>
            <a:r>
              <a:rPr lang="ru-RU" b="1" dirty="0" err="1" smtClean="0"/>
              <a:t>вміннями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навичками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Освітня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програма</a:t>
            </a:r>
            <a:r>
              <a:rPr lang="ru-RU" b="1" dirty="0" smtClean="0"/>
              <a:t> </a:t>
            </a:r>
            <a:r>
              <a:rPr lang="ru-RU" b="1" dirty="0" err="1" smtClean="0"/>
              <a:t>орієнтує</a:t>
            </a:r>
            <a:r>
              <a:rPr lang="ru-RU" b="1" dirty="0" smtClean="0"/>
              <a:t> на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мають</a:t>
            </a:r>
            <a:r>
              <a:rPr lang="ru-RU" b="1" dirty="0" smtClean="0"/>
              <a:t> </a:t>
            </a:r>
            <a:r>
              <a:rPr lang="ru-RU" b="1" dirty="0" err="1" smtClean="0"/>
              <a:t>низькі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навчальні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можливості</a:t>
            </a:r>
            <a:r>
              <a:rPr lang="ru-RU" b="1" dirty="0" smtClean="0"/>
              <a:t>, </a:t>
            </a:r>
            <a:r>
              <a:rPr lang="ru-RU" b="1" dirty="0" err="1" smtClean="0"/>
              <a:t>виражені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інтелектуальні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, </a:t>
            </a:r>
            <a:r>
              <a:rPr lang="ru-RU" b="1" dirty="0" err="1" smtClean="0"/>
              <a:t>відхилення</a:t>
            </a:r>
            <a:r>
              <a:rPr lang="ru-RU" b="1" dirty="0" smtClean="0"/>
              <a:t> в </a:t>
            </a:r>
            <a:r>
              <a:rPr lang="ru-RU" b="1" dirty="0" err="1" smtClean="0"/>
              <a:t>емоційно-вольовій</a:t>
            </a:r>
            <a:r>
              <a:rPr lang="ru-RU" b="1" dirty="0" smtClean="0"/>
              <a:t> </a:t>
            </a:r>
            <a:r>
              <a:rPr lang="ru-RU" b="1" dirty="0" err="1" smtClean="0"/>
              <a:t>сфері</a:t>
            </a:r>
            <a:r>
              <a:rPr lang="ru-RU" b="1" dirty="0" smtClean="0"/>
              <a:t>, </a:t>
            </a:r>
            <a:r>
              <a:rPr lang="ru-RU" b="1" dirty="0" err="1" smtClean="0"/>
              <a:t>комбіновані</a:t>
            </a:r>
            <a:r>
              <a:rPr lang="ru-RU" b="1" dirty="0" smtClean="0"/>
              <a:t> вади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(</a:t>
            </a:r>
            <a:r>
              <a:rPr lang="ru-RU" b="1" dirty="0" err="1" smtClean="0"/>
              <a:t>наприклад</a:t>
            </a:r>
            <a:r>
              <a:rPr lang="ru-RU" b="1" dirty="0" smtClean="0"/>
              <a:t>, </a:t>
            </a:r>
            <a:r>
              <a:rPr lang="ru-RU" b="1" dirty="0" err="1" smtClean="0"/>
              <a:t>зниження</a:t>
            </a:r>
            <a:r>
              <a:rPr lang="ru-RU" b="1" dirty="0" smtClean="0"/>
              <a:t> слуху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розумова</a:t>
            </a:r>
            <a:r>
              <a:rPr lang="ru-RU" b="1" dirty="0" smtClean="0"/>
              <a:t> </a:t>
            </a:r>
            <a:r>
              <a:rPr lang="ru-RU" b="1" dirty="0" err="1" smtClean="0"/>
              <a:t>відсталість</a:t>
            </a:r>
            <a:r>
              <a:rPr lang="ru-RU" b="1" dirty="0" smtClean="0"/>
              <a:t>,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 </a:t>
            </a:r>
            <a:r>
              <a:rPr lang="ru-RU" b="1" dirty="0" err="1" smtClean="0"/>
              <a:t>зору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затримка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,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 </a:t>
            </a:r>
            <a:r>
              <a:rPr lang="ru-RU" b="1" dirty="0" err="1" smtClean="0"/>
              <a:t>опорно-рухового</a:t>
            </a:r>
            <a:r>
              <a:rPr lang="ru-RU" b="1" dirty="0" smtClean="0"/>
              <a:t> </a:t>
            </a:r>
            <a:r>
              <a:rPr lang="ru-RU" b="1" dirty="0" err="1" smtClean="0"/>
              <a:t>апарат</a:t>
            </a:r>
            <a:r>
              <a:rPr lang="ru-RU" b="1" dirty="0" smtClean="0"/>
              <a:t>)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розумова</a:t>
            </a:r>
            <a:r>
              <a:rPr lang="ru-RU" b="1" dirty="0" smtClean="0"/>
              <a:t> </a:t>
            </a:r>
            <a:r>
              <a:rPr lang="ru-RU" b="1" dirty="0" err="1" smtClean="0"/>
              <a:t>відсталість</a:t>
            </a:r>
            <a:r>
              <a:rPr lang="ru-RU" b="1" dirty="0" smtClean="0"/>
              <a:t> та </a:t>
            </a:r>
            <a:r>
              <a:rPr lang="ru-RU" b="1" dirty="0" err="1" smtClean="0"/>
              <a:t>ін</a:t>
            </a:r>
            <a:r>
              <a:rPr lang="ru-RU" b="1" dirty="0" smtClean="0"/>
              <a:t>.). 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Освітня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програма</a:t>
            </a:r>
            <a:r>
              <a:rPr lang="ru-RU" b="1" dirty="0" smtClean="0"/>
              <a:t> </a:t>
            </a:r>
            <a:r>
              <a:rPr lang="ru-RU" b="1" dirty="0" err="1" smtClean="0"/>
              <a:t>зорієнтована</a:t>
            </a:r>
            <a:r>
              <a:rPr lang="ru-RU" b="1" dirty="0" smtClean="0"/>
              <a:t> на </a:t>
            </a:r>
            <a:r>
              <a:rPr lang="ru-RU" b="1" dirty="0" err="1" smtClean="0"/>
              <a:t>соціальну</a:t>
            </a:r>
            <a:r>
              <a:rPr lang="ru-RU" b="1" dirty="0" smtClean="0"/>
              <a:t> </a:t>
            </a:r>
            <a:r>
              <a:rPr lang="ru-RU" b="1" dirty="0" err="1" smtClean="0"/>
              <a:t>реабілітацію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адаптацію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 </a:t>
            </a:r>
            <a:r>
              <a:rPr lang="ru-RU" b="1" dirty="0" err="1" smtClean="0"/>
              <a:t>допрофесійну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підготовку</a:t>
            </a:r>
            <a:r>
              <a:rPr lang="ru-RU" b="1" dirty="0" smtClean="0"/>
              <a:t>. </a:t>
            </a:r>
            <a:r>
              <a:rPr lang="ru-RU" b="1" dirty="0" err="1" smtClean="0"/>
              <a:t>Програма</a:t>
            </a:r>
            <a:r>
              <a:rPr lang="ru-RU" b="1" dirty="0" smtClean="0"/>
              <a:t> </a:t>
            </a:r>
            <a:r>
              <a:rPr lang="ru-RU" b="1" dirty="0" err="1" smtClean="0"/>
              <a:t>розробляється</a:t>
            </a:r>
            <a:r>
              <a:rPr lang="ru-RU" b="1" dirty="0" smtClean="0"/>
              <a:t> </a:t>
            </a:r>
            <a:r>
              <a:rPr lang="ru-RU" b="1" dirty="0" err="1" smtClean="0"/>
              <a:t>з</a:t>
            </a:r>
            <a:r>
              <a:rPr lang="ru-RU" b="1" dirty="0" smtClean="0"/>
              <a:t> </a:t>
            </a:r>
            <a:r>
              <a:rPr lang="ru-RU" b="1" dirty="0" err="1" smtClean="0"/>
              <a:t>урахуванням</a:t>
            </a:r>
            <a:r>
              <a:rPr lang="ru-RU" b="1" dirty="0" smtClean="0"/>
              <a:t> </a:t>
            </a:r>
            <a:r>
              <a:rPr lang="ru-RU" b="1" dirty="0" err="1" smtClean="0"/>
              <a:t>різних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варіантів</a:t>
            </a:r>
            <a:r>
              <a:rPr lang="ru-RU" b="1" dirty="0" smtClean="0"/>
              <a:t> </a:t>
            </a:r>
            <a:r>
              <a:rPr lang="ru-RU" b="1" dirty="0" err="1" smtClean="0"/>
              <a:t>по­єднаної</a:t>
            </a:r>
            <a:r>
              <a:rPr lang="ru-RU" b="1" dirty="0" smtClean="0"/>
              <a:t> </a:t>
            </a:r>
            <a:r>
              <a:rPr lang="ru-RU" b="1" dirty="0" err="1" smtClean="0"/>
              <a:t>патології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Термін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— 5-6 </a:t>
            </a:r>
            <a:r>
              <a:rPr lang="ru-RU" b="1" dirty="0" err="1" smtClean="0"/>
              <a:t>років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643063" y="3000375"/>
            <a:ext cx="328613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500063"/>
            <a:ext cx="8643938" cy="6000750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IV </a:t>
            </a:r>
            <a:r>
              <a:rPr lang="ru-RU" b="1" dirty="0" err="1" smtClean="0">
                <a:solidFill>
                  <a:schemeClr val="bg1"/>
                </a:solidFill>
              </a:rPr>
              <a:t>варіант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абілітаційне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до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на </a:t>
            </a:r>
            <a:r>
              <a:rPr lang="en-US" b="1" dirty="0" smtClean="0"/>
              <a:t>II </a:t>
            </a:r>
            <a:r>
              <a:rPr lang="ru-RU" b="1" dirty="0" err="1" smtClean="0"/>
              <a:t>ступені</a:t>
            </a:r>
            <a:r>
              <a:rPr lang="ru-RU" b="1" dirty="0" smtClean="0"/>
              <a:t> за </a:t>
            </a:r>
            <a:r>
              <a:rPr lang="ru-RU" b="1" dirty="0" err="1" smtClean="0"/>
              <a:t>індивідуальними</a:t>
            </a:r>
            <a:r>
              <a:rPr lang="ru-RU" b="1" dirty="0" smtClean="0"/>
              <a:t> </a:t>
            </a:r>
            <a:r>
              <a:rPr lang="ru-RU" b="1" dirty="0" err="1" smtClean="0"/>
              <a:t>освітніми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програмами</a:t>
            </a:r>
            <a:r>
              <a:rPr lang="ru-RU" b="1" dirty="0" smtClean="0"/>
              <a:t> </a:t>
            </a:r>
            <a:r>
              <a:rPr lang="ru-RU" b="1" dirty="0" err="1" smtClean="0"/>
              <a:t>різних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варіантів</a:t>
            </a:r>
            <a:r>
              <a:rPr lang="ru-RU" b="1" dirty="0" smtClean="0"/>
              <a:t> </a:t>
            </a:r>
            <a:r>
              <a:rPr lang="ru-RU" b="1" dirty="0" err="1" smtClean="0"/>
              <a:t>залежно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патології</a:t>
            </a:r>
            <a:r>
              <a:rPr lang="ru-RU" b="1" dirty="0" smtClean="0"/>
              <a:t>, </a:t>
            </a:r>
            <a:r>
              <a:rPr lang="ru-RU" b="1" dirty="0" err="1" smtClean="0"/>
              <a:t>ріння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готовності</a:t>
            </a:r>
            <a:r>
              <a:rPr lang="ru-RU" b="1" dirty="0" smtClean="0"/>
              <a:t> до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Індивідуальне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(</a:t>
            </a:r>
            <a:r>
              <a:rPr lang="ru-RU" b="1" dirty="0" err="1" smtClean="0"/>
              <a:t>переважно</a:t>
            </a:r>
            <a:r>
              <a:rPr lang="ru-RU" b="1" dirty="0" smtClean="0"/>
              <a:t> </a:t>
            </a:r>
            <a:r>
              <a:rPr lang="ru-RU" b="1" dirty="0" err="1" smtClean="0"/>
              <a:t>надомне</a:t>
            </a:r>
            <a:r>
              <a:rPr lang="ru-RU" b="1" dirty="0" smtClean="0"/>
              <a:t>, в центрах </a:t>
            </a:r>
            <a:r>
              <a:rPr lang="ru-RU" b="1" dirty="0" err="1" smtClean="0"/>
              <a:t>реабілітації</a:t>
            </a:r>
            <a:r>
              <a:rPr lang="ru-RU" b="1" dirty="0" smtClean="0"/>
              <a:t>) </a:t>
            </a:r>
            <a:r>
              <a:rPr lang="ru-RU" b="1" dirty="0" err="1" smtClean="0"/>
              <a:t>може</a:t>
            </a:r>
            <a:r>
              <a:rPr lang="ru-RU" b="1" dirty="0" smtClean="0"/>
              <a:t> </a:t>
            </a:r>
            <a:r>
              <a:rPr lang="ru-RU" b="1" dirty="0" err="1" smtClean="0"/>
              <a:t>здійснюватися</a:t>
            </a:r>
            <a:r>
              <a:rPr lang="ru-RU" b="1" dirty="0" smtClean="0"/>
              <a:t> за </a:t>
            </a:r>
            <a:r>
              <a:rPr lang="ru-RU" b="1" dirty="0" err="1" smtClean="0"/>
              <a:t>спеціально</a:t>
            </a:r>
            <a:r>
              <a:rPr lang="ru-RU" b="1" dirty="0" smtClean="0"/>
              <a:t> </a:t>
            </a:r>
            <a:r>
              <a:rPr lang="ru-RU" b="1" dirty="0" err="1" smtClean="0"/>
              <a:t>розробленими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програмами</a:t>
            </a:r>
            <a:r>
              <a:rPr lang="ru-RU" b="1" dirty="0" smtClean="0"/>
              <a:t>, </a:t>
            </a:r>
            <a:r>
              <a:rPr lang="ru-RU" b="1" dirty="0" err="1" smtClean="0"/>
              <a:t>виходячи</a:t>
            </a:r>
            <a:r>
              <a:rPr lang="ru-RU" b="1" dirty="0" smtClean="0"/>
              <a:t>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психолого-педагогічних</a:t>
            </a:r>
            <a:r>
              <a:rPr lang="ru-RU" b="1" dirty="0" smtClean="0"/>
              <a:t>, </a:t>
            </a:r>
            <a:r>
              <a:rPr lang="ru-RU" b="1" dirty="0" err="1" smtClean="0"/>
              <a:t>фізичних</a:t>
            </a:r>
            <a:r>
              <a:rPr lang="ru-RU" b="1" dirty="0" smtClean="0"/>
              <a:t>, </a:t>
            </a:r>
            <a:r>
              <a:rPr lang="ru-RU" b="1" dirty="0" err="1" smtClean="0"/>
              <a:t>інтелектуальних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. 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Як правило, </a:t>
            </a:r>
            <a:r>
              <a:rPr lang="ru-RU" b="1" dirty="0" err="1" smtClean="0"/>
              <a:t>цьому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варіанту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підлягають</a:t>
            </a:r>
            <a:r>
              <a:rPr lang="ru-RU" b="1" dirty="0" smtClean="0"/>
              <a:t> </a:t>
            </a:r>
            <a:r>
              <a:rPr lang="ru-RU" b="1" dirty="0" err="1" smtClean="0"/>
              <a:t>діти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важкими</a:t>
            </a:r>
            <a:r>
              <a:rPr lang="ru-RU" b="1" dirty="0" smtClean="0"/>
              <a:t> формами </a:t>
            </a:r>
            <a:r>
              <a:rPr lang="ru-RU" b="1" dirty="0" err="1" smtClean="0"/>
              <a:t>рухових</a:t>
            </a:r>
            <a:r>
              <a:rPr lang="ru-RU" b="1" dirty="0" smtClean="0"/>
              <a:t> </a:t>
            </a:r>
            <a:r>
              <a:rPr lang="ru-RU" b="1" dirty="0" err="1" smtClean="0"/>
              <a:t>порушень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самостійно</a:t>
            </a:r>
            <a:r>
              <a:rPr lang="ru-RU" b="1" dirty="0" smtClean="0"/>
              <a:t> не </a:t>
            </a:r>
            <a:r>
              <a:rPr lang="ru-RU" b="1" dirty="0" err="1" smtClean="0"/>
              <a:t>пересуваються</a:t>
            </a:r>
            <a:r>
              <a:rPr lang="ru-RU" b="1" dirty="0" smtClean="0"/>
              <a:t>, </a:t>
            </a:r>
            <a:r>
              <a:rPr lang="ru-RU" b="1" dirty="0" err="1" smtClean="0"/>
              <a:t>глибоким</a:t>
            </a:r>
            <a:r>
              <a:rPr lang="ru-RU" b="1" dirty="0" smtClean="0"/>
              <a:t> </a:t>
            </a:r>
            <a:r>
              <a:rPr lang="ru-RU" b="1" dirty="0" err="1" smtClean="0"/>
              <a:t>ступенем</a:t>
            </a:r>
            <a:r>
              <a:rPr lang="ru-RU" b="1" dirty="0" smtClean="0"/>
              <a:t> </a:t>
            </a:r>
            <a:r>
              <a:rPr lang="ru-RU" b="1" dirty="0" err="1" smtClean="0"/>
              <a:t>розумової</a:t>
            </a:r>
            <a:r>
              <a:rPr lang="ru-RU" b="1" dirty="0" smtClean="0"/>
              <a:t> </a:t>
            </a:r>
            <a:r>
              <a:rPr lang="ru-RU" b="1" dirty="0" err="1" smtClean="0"/>
              <a:t>відсталості</a:t>
            </a:r>
            <a:r>
              <a:rPr lang="ru-RU" b="1" dirty="0" smtClean="0"/>
              <a:t>, </a:t>
            </a:r>
            <a:r>
              <a:rPr lang="ru-RU" b="1" dirty="0" err="1" smtClean="0"/>
              <a:t>дитячим</a:t>
            </a:r>
            <a:r>
              <a:rPr lang="ru-RU" b="1" dirty="0" smtClean="0"/>
              <a:t> аутизмом. </a:t>
            </a:r>
            <a:r>
              <a:rPr lang="ru-RU" b="1" dirty="0" err="1" smtClean="0"/>
              <a:t>складними</a:t>
            </a:r>
            <a:r>
              <a:rPr lang="ru-RU" b="1" dirty="0" smtClean="0"/>
              <a:t> </a:t>
            </a:r>
            <a:r>
              <a:rPr lang="ru-RU" b="1" dirty="0" err="1" smtClean="0"/>
              <a:t>комплексними</a:t>
            </a:r>
            <a:r>
              <a:rPr lang="ru-RU" b="1" dirty="0" smtClean="0"/>
              <a:t> </a:t>
            </a:r>
            <a:r>
              <a:rPr lang="ru-RU" b="1" dirty="0" err="1" smtClean="0"/>
              <a:t>відхиленнями</a:t>
            </a:r>
            <a:r>
              <a:rPr lang="ru-RU" b="1" dirty="0" smtClean="0"/>
              <a:t> у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Рішення</a:t>
            </a:r>
            <a:r>
              <a:rPr lang="ru-RU" b="1" dirty="0" smtClean="0"/>
              <a:t> про </a:t>
            </a:r>
            <a:r>
              <a:rPr lang="ru-RU" b="1" dirty="0" err="1" smtClean="0"/>
              <a:t>індивідуальне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приймає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психолого-медико-педагогічна</a:t>
            </a:r>
            <a:r>
              <a:rPr lang="ru-RU" b="1" dirty="0" smtClean="0"/>
              <a:t> </a:t>
            </a:r>
            <a:r>
              <a:rPr lang="ru-RU" b="1" dirty="0" err="1" smtClean="0"/>
              <a:t>консультація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урахуванням</a:t>
            </a:r>
            <a:r>
              <a:rPr lang="ru-RU" b="1" dirty="0" smtClean="0"/>
              <a:t> </a:t>
            </a:r>
            <a:r>
              <a:rPr lang="ru-RU" b="1" dirty="0" err="1" smtClean="0"/>
              <a:t>захворювання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та </a:t>
            </a:r>
            <a:r>
              <a:rPr lang="ru-RU" b="1" dirty="0" err="1" smtClean="0"/>
              <a:t>побажання</a:t>
            </a:r>
            <a:r>
              <a:rPr lang="ru-RU" b="1" dirty="0" smtClean="0"/>
              <a:t> </a:t>
            </a:r>
            <a:r>
              <a:rPr lang="ru-RU" b="1" dirty="0" err="1" smtClean="0"/>
              <a:t>батьків</a:t>
            </a:r>
            <a:r>
              <a:rPr lang="ru-RU" b="1" dirty="0" smtClean="0"/>
              <a:t>. </a:t>
            </a:r>
            <a:r>
              <a:rPr lang="ru-RU" b="1" dirty="0" err="1" smtClean="0"/>
              <a:t>Рішення</a:t>
            </a:r>
            <a:r>
              <a:rPr lang="ru-RU" b="1" dirty="0" smtClean="0"/>
              <a:t> </a:t>
            </a:r>
            <a:r>
              <a:rPr lang="ru-RU" b="1" dirty="0" err="1" smtClean="0"/>
              <a:t>затверджує</a:t>
            </a:r>
            <a:r>
              <a:rPr lang="ru-RU" b="1" dirty="0" smtClean="0"/>
              <a:t> рада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педагогічна</a:t>
            </a:r>
            <a:r>
              <a:rPr lang="ru-RU" b="1" dirty="0" smtClean="0"/>
              <a:t> </a:t>
            </a:r>
            <a:r>
              <a:rPr lang="ru-RU" b="1" dirty="0" err="1" smtClean="0"/>
              <a:t>рада</a:t>
            </a:r>
            <a:r>
              <a:rPr lang="ru-RU" b="1" dirty="0" smtClean="0"/>
              <a:t> </a:t>
            </a:r>
            <a:r>
              <a:rPr lang="ru-RU" b="1" dirty="0" err="1" smtClean="0"/>
              <a:t>школи</a:t>
            </a:r>
            <a:r>
              <a:rPr lang="ru-RU" b="1" dirty="0" smtClean="0"/>
              <a:t> (</a:t>
            </a:r>
            <a:r>
              <a:rPr lang="ru-RU" b="1" dirty="0" err="1" smtClean="0"/>
              <a:t>школи-інтернату</a:t>
            </a:r>
            <a:r>
              <a:rPr lang="ru-RU" b="1" dirty="0" smtClean="0"/>
              <a:t>).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Термін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— 4-6 </a:t>
            </a:r>
            <a:r>
              <a:rPr lang="ru-RU" b="1" dirty="0" err="1" smtClean="0"/>
              <a:t>років</a:t>
            </a:r>
            <a:r>
              <a:rPr lang="ru-RU" b="1" dirty="0" smtClean="0"/>
              <a:t> </a:t>
            </a:r>
            <a:r>
              <a:rPr lang="ru-RU" b="1" dirty="0" err="1" smtClean="0"/>
              <a:t>залежно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патології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, </a:t>
            </a:r>
            <a:r>
              <a:rPr lang="ru-RU" b="1" dirty="0" err="1" smtClean="0"/>
              <a:t>інтелектуальних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000250" y="3643313"/>
            <a:ext cx="28575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428625"/>
            <a:ext cx="8715375" cy="5857875"/>
          </a:xfrm>
        </p:spPr>
        <p:txBody>
          <a:bodyPr>
            <a:normAutofit fontScale="85000" lnSpcReduction="2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II </a:t>
            </a:r>
            <a:r>
              <a:rPr lang="ru-RU" b="1" dirty="0" err="1" smtClean="0">
                <a:solidFill>
                  <a:schemeClr val="bg1"/>
                </a:solidFill>
              </a:rPr>
              <a:t>ступінь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основна</a:t>
            </a:r>
            <a:r>
              <a:rPr lang="ru-RU" b="1" dirty="0" smtClean="0">
                <a:solidFill>
                  <a:schemeClr val="bg1"/>
                </a:solidFill>
              </a:rPr>
              <a:t> школа)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</a:t>
            </a:r>
            <a:r>
              <a:rPr lang="ru-RU" b="1" dirty="0" err="1" smtClean="0"/>
              <a:t>загального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освіченості</a:t>
            </a:r>
            <a:r>
              <a:rPr lang="ru-RU" b="1" dirty="0" smtClean="0"/>
              <a:t> на </a:t>
            </a:r>
            <a:r>
              <a:rPr lang="ru-RU" b="1" dirty="0" err="1" smtClean="0"/>
              <a:t>даному</a:t>
            </a:r>
            <a:r>
              <a:rPr lang="ru-RU" b="1" dirty="0" smtClean="0"/>
              <a:t> </a:t>
            </a:r>
            <a:r>
              <a:rPr lang="ru-RU" b="1" dirty="0" err="1" smtClean="0"/>
              <a:t>ступені</a:t>
            </a:r>
            <a:r>
              <a:rPr lang="ru-RU" b="1" dirty="0" smtClean="0"/>
              <a:t> за </a:t>
            </a:r>
            <a:r>
              <a:rPr lang="ru-RU" b="1" dirty="0" err="1" smtClean="0"/>
              <a:t>відповідним</a:t>
            </a:r>
            <a:r>
              <a:rPr lang="ru-RU" b="1" dirty="0" smtClean="0"/>
              <a:t>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, 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особистісних</a:t>
            </a:r>
            <a:r>
              <a:rPr lang="ru-RU" b="1" dirty="0" smtClean="0"/>
              <a:t> </a:t>
            </a:r>
            <a:r>
              <a:rPr lang="ru-RU" b="1" dirty="0" err="1" smtClean="0"/>
              <a:t>якостей</a:t>
            </a:r>
            <a:r>
              <a:rPr lang="ru-RU" b="1" dirty="0" smtClean="0"/>
              <a:t>, </a:t>
            </a:r>
            <a:r>
              <a:rPr lang="ru-RU" b="1" dirty="0" err="1" smtClean="0"/>
              <a:t>необхідних</a:t>
            </a:r>
            <a:r>
              <a:rPr lang="ru-RU" b="1" dirty="0" smtClean="0"/>
              <a:t> для </a:t>
            </a:r>
            <a:r>
              <a:rPr lang="ru-RU" b="1" dirty="0" err="1" smtClean="0"/>
              <a:t>соціальної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реабілітації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інтеграції</a:t>
            </a:r>
            <a:r>
              <a:rPr lang="ru-RU" b="1" dirty="0" smtClean="0"/>
              <a:t> в </a:t>
            </a:r>
            <a:r>
              <a:rPr lang="ru-RU" b="1" dirty="0" err="1" smtClean="0"/>
              <a:t>суспільство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Завдання</a:t>
            </a:r>
            <a:r>
              <a:rPr lang="ru-RU" b="1" dirty="0" smtClean="0"/>
              <a:t>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подальше 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знаннями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основних</a:t>
            </a:r>
            <a:r>
              <a:rPr lang="ru-RU" b="1" dirty="0" smtClean="0"/>
              <a:t> </a:t>
            </a:r>
            <a:r>
              <a:rPr lang="ru-RU" b="1" dirty="0" err="1" smtClean="0"/>
              <a:t>освітніх</a:t>
            </a:r>
            <a:r>
              <a:rPr lang="ru-RU" b="1" dirty="0" smtClean="0"/>
              <a:t> </a:t>
            </a:r>
            <a:r>
              <a:rPr lang="ru-RU" b="1" dirty="0" err="1" smtClean="0"/>
              <a:t>галузей</a:t>
            </a:r>
            <a:r>
              <a:rPr lang="ru-RU" b="1" dirty="0" smtClean="0"/>
              <a:t> для 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</a:t>
            </a:r>
            <a:r>
              <a:rPr lang="ru-RU" b="1" dirty="0" err="1" smtClean="0"/>
              <a:t>потенційно</a:t>
            </a:r>
            <a:r>
              <a:rPr lang="ru-RU" b="1" dirty="0" smtClean="0"/>
              <a:t> </a:t>
            </a:r>
            <a:r>
              <a:rPr lang="ru-RU" b="1" dirty="0" err="1" smtClean="0"/>
              <a:t>можливого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грамотності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вдосконалення</a:t>
            </a:r>
            <a:r>
              <a:rPr lang="ru-RU" b="1" dirty="0" smtClean="0"/>
              <a:t> </a:t>
            </a:r>
            <a:r>
              <a:rPr lang="ru-RU" b="1" dirty="0" err="1" smtClean="0"/>
              <a:t>сенсорної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інтелектуальної</a:t>
            </a:r>
            <a:r>
              <a:rPr lang="ru-RU" b="1" dirty="0" smtClean="0"/>
              <a:t> </a:t>
            </a:r>
            <a:r>
              <a:rPr lang="ru-RU" b="1" dirty="0" err="1" smtClean="0"/>
              <a:t>сфери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корекція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компенсація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порушених</a:t>
            </a:r>
            <a:r>
              <a:rPr lang="ru-RU" b="1" dirty="0" smtClean="0"/>
              <a:t> </a:t>
            </a:r>
            <a:r>
              <a:rPr lang="ru-RU" b="1" dirty="0" err="1" smtClean="0"/>
              <a:t>якостей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властивостей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, 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практичних</a:t>
            </a:r>
            <a:r>
              <a:rPr lang="ru-RU" b="1" dirty="0" smtClean="0"/>
              <a:t> </a:t>
            </a:r>
            <a:r>
              <a:rPr lang="ru-RU" b="1" dirty="0" err="1" smtClean="0"/>
              <a:t>вмінь</a:t>
            </a:r>
            <a:r>
              <a:rPr lang="ru-RU" b="1" dirty="0" smtClean="0"/>
              <a:t>, </a:t>
            </a:r>
            <a:r>
              <a:rPr lang="ru-RU" b="1" dirty="0" err="1" smtClean="0"/>
              <a:t>навичок</a:t>
            </a:r>
            <a:r>
              <a:rPr lang="ru-RU" b="1" dirty="0" smtClean="0"/>
              <a:t>, </a:t>
            </a:r>
            <a:r>
              <a:rPr lang="ru-RU" b="1" dirty="0" err="1" smtClean="0"/>
              <a:t>емоційно-особистісних</a:t>
            </a:r>
            <a:r>
              <a:rPr lang="ru-RU" b="1" dirty="0" smtClean="0"/>
              <a:t> </a:t>
            </a:r>
            <a:r>
              <a:rPr lang="ru-RU" b="1" dirty="0" err="1" smtClean="0"/>
              <a:t>якостей</a:t>
            </a:r>
            <a:r>
              <a:rPr lang="ru-RU" b="1" dirty="0" smtClean="0"/>
              <a:t>, </a:t>
            </a:r>
            <a:r>
              <a:rPr lang="ru-RU" b="1" dirty="0" err="1" smtClean="0"/>
              <a:t>подальший</a:t>
            </a:r>
            <a:r>
              <a:rPr lang="ru-RU" b="1" dirty="0" smtClean="0"/>
              <a:t> 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пізнавальної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допрофесійне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мотиваційного</a:t>
            </a:r>
            <a:r>
              <a:rPr lang="ru-RU" b="1" dirty="0" smtClean="0"/>
              <a:t> </a:t>
            </a:r>
            <a:r>
              <a:rPr lang="ru-RU" b="1" dirty="0" err="1" smtClean="0"/>
              <a:t>вибору</a:t>
            </a:r>
            <a:r>
              <a:rPr lang="ru-RU" b="1" dirty="0" smtClean="0"/>
              <a:t> </a:t>
            </a:r>
            <a:r>
              <a:rPr lang="ru-RU" b="1" dirty="0" err="1" smtClean="0"/>
              <a:t>варіант</a:t>
            </a:r>
            <a:r>
              <a:rPr lang="ru-RU" b="1" dirty="0" smtClean="0"/>
              <a:t>) </a:t>
            </a:r>
            <a:r>
              <a:rPr lang="ru-RU" b="1" dirty="0" err="1" smtClean="0"/>
              <a:t>подальшої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профілю</a:t>
            </a:r>
            <a:r>
              <a:rPr lang="ru-RU" b="1" dirty="0" smtClean="0"/>
              <a:t> </a:t>
            </a:r>
            <a:r>
              <a:rPr lang="ru-RU" b="1" dirty="0" err="1" smtClean="0"/>
              <a:t>професійного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створення</a:t>
            </a:r>
            <a:r>
              <a:rPr lang="ru-RU" b="1" dirty="0" smtClean="0"/>
              <a:t> </a:t>
            </a:r>
            <a:r>
              <a:rPr lang="ru-RU" b="1" dirty="0" err="1" smtClean="0"/>
              <a:t>ціннісних</a:t>
            </a:r>
            <a:r>
              <a:rPr lang="ru-RU" b="1" dirty="0" smtClean="0"/>
              <a:t> </a:t>
            </a:r>
            <a:r>
              <a:rPr lang="ru-RU" b="1" dirty="0" err="1" smtClean="0"/>
              <a:t>орієнтацій</a:t>
            </a:r>
            <a:r>
              <a:rPr lang="ru-RU" b="1" dirty="0" smtClean="0"/>
              <a:t> </a:t>
            </a:r>
            <a:r>
              <a:rPr lang="ru-RU" b="1" dirty="0" err="1" smtClean="0"/>
              <a:t>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сім'ї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сімейного</a:t>
            </a:r>
            <a:r>
              <a:rPr lang="ru-RU" b="1" dirty="0" smtClean="0"/>
              <a:t> </a:t>
            </a:r>
            <a:r>
              <a:rPr lang="ru-RU" b="1" dirty="0" err="1" smtClean="0"/>
              <a:t>виховання</a:t>
            </a:r>
            <a:r>
              <a:rPr lang="ru-RU" b="1" dirty="0" smtClean="0"/>
              <a:t> для </a:t>
            </a:r>
            <a:r>
              <a:rPr lang="ru-RU" b="1" dirty="0" err="1" smtClean="0"/>
              <a:t>надання</a:t>
            </a:r>
            <a:r>
              <a:rPr lang="ru-RU" b="1" dirty="0" smtClean="0"/>
              <a:t> </a:t>
            </a:r>
            <a:r>
              <a:rPr lang="ru-RU" b="1" dirty="0" err="1" smtClean="0"/>
              <a:t>допомоги</a:t>
            </a:r>
            <a:r>
              <a:rPr lang="ru-RU" b="1" dirty="0" smtClean="0"/>
              <a:t> в </a:t>
            </a:r>
            <a:r>
              <a:rPr lang="ru-RU" b="1" dirty="0" err="1" smtClean="0"/>
              <a:t>соціалізації</a:t>
            </a:r>
            <a:r>
              <a:rPr lang="ru-RU" b="1" dirty="0" smtClean="0"/>
              <a:t>, </a:t>
            </a:r>
            <a:r>
              <a:rPr lang="ru-RU" b="1" dirty="0" err="1" smtClean="0"/>
              <a:t>працевлаштуванні</a:t>
            </a:r>
            <a:r>
              <a:rPr lang="ru-RU" b="1" dirty="0" smtClean="0"/>
              <a:t>, </a:t>
            </a:r>
            <a:r>
              <a:rPr lang="ru-RU" b="1" dirty="0" err="1" smtClean="0"/>
              <a:t>самостійному</a:t>
            </a:r>
            <a:r>
              <a:rPr lang="ru-RU" b="1" dirty="0" smtClean="0"/>
              <a:t> </a:t>
            </a:r>
            <a:r>
              <a:rPr lang="ru-RU" b="1" dirty="0" err="1" smtClean="0"/>
              <a:t>житті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57375" y="3214688"/>
            <a:ext cx="328612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5" y="285750"/>
            <a:ext cx="8715375" cy="6072188"/>
          </a:xfrm>
        </p:spPr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 </a:t>
            </a:r>
            <a:r>
              <a:rPr lang="ru-RU" b="1" dirty="0" err="1" smtClean="0">
                <a:solidFill>
                  <a:schemeClr val="bg1"/>
                </a:solidFill>
              </a:rPr>
              <a:t>варіант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загальноосвітня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підготовка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 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базового </a:t>
            </a:r>
            <a:r>
              <a:rPr lang="ru-RU" b="1" dirty="0" err="1" smtClean="0"/>
              <a:t>обсягу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 для </a:t>
            </a:r>
            <a:r>
              <a:rPr lang="ru-RU" b="1" dirty="0" err="1" smtClean="0"/>
              <a:t>отримання</a:t>
            </a:r>
            <a:r>
              <a:rPr lang="ru-RU" b="1" dirty="0" smtClean="0"/>
              <a:t> </a:t>
            </a:r>
            <a:r>
              <a:rPr lang="ru-RU" b="1" dirty="0" err="1" smtClean="0"/>
              <a:t>загальної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середньої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Освітня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програма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базовими</a:t>
            </a:r>
            <a:r>
              <a:rPr lang="ru-RU" b="1" dirty="0" smtClean="0"/>
              <a:t> </a:t>
            </a:r>
            <a:r>
              <a:rPr lang="ru-RU" b="1" dirty="0" err="1" smtClean="0"/>
              <a:t>знаннями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метою </a:t>
            </a:r>
            <a:r>
              <a:rPr lang="ru-RU" b="1" dirty="0" err="1" smtClean="0"/>
              <a:t>подальшого</a:t>
            </a:r>
            <a:r>
              <a:rPr lang="ru-RU" b="1" dirty="0" smtClean="0"/>
              <a:t> </a:t>
            </a:r>
            <a:r>
              <a:rPr lang="ru-RU" b="1" dirty="0" err="1" smtClean="0"/>
              <a:t>самостійного</a:t>
            </a:r>
            <a:r>
              <a:rPr lang="ru-RU" b="1" dirty="0" smtClean="0"/>
              <a:t> </a:t>
            </a:r>
            <a:r>
              <a:rPr lang="ru-RU" b="1" dirty="0" err="1" smtClean="0"/>
              <a:t>отримання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професії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різними</a:t>
            </a:r>
            <a:r>
              <a:rPr lang="ru-RU" b="1" dirty="0" smtClean="0"/>
              <a:t> формами </a:t>
            </a:r>
            <a:r>
              <a:rPr lang="ru-RU" b="1" dirty="0" err="1" smtClean="0"/>
              <a:t>і</a:t>
            </a:r>
            <a:r>
              <a:rPr lang="ru-RU" b="1" dirty="0" smtClean="0"/>
              <a:t> видами </a:t>
            </a:r>
            <a:r>
              <a:rPr lang="ru-RU" b="1" dirty="0" err="1" smtClean="0"/>
              <a:t>навчальної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корекція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психічних</a:t>
            </a:r>
            <a:r>
              <a:rPr lang="ru-RU" b="1" dirty="0" smtClean="0"/>
              <a:t> </a:t>
            </a:r>
            <a:r>
              <a:rPr lang="ru-RU" b="1" dirty="0" err="1" smtClean="0"/>
              <a:t>властивостей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функцій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допрофесійна</a:t>
            </a:r>
            <a:r>
              <a:rPr lang="ru-RU" b="1" dirty="0" smtClean="0"/>
              <a:t> </a:t>
            </a:r>
            <a:r>
              <a:rPr lang="ru-RU" b="1" dirty="0" err="1" smtClean="0"/>
              <a:t>орієнтація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Навчання</a:t>
            </a:r>
            <a:r>
              <a:rPr lang="ru-RU" b="1" dirty="0" smtClean="0"/>
              <a:t> проводиться за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 базового </a:t>
            </a:r>
            <a:r>
              <a:rPr lang="ru-RU" b="1" dirty="0" err="1" smtClean="0"/>
              <a:t>навчального</a:t>
            </a:r>
            <a:r>
              <a:rPr lang="ru-RU" b="1" dirty="0" smtClean="0"/>
              <a:t> плану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терміном</a:t>
            </a:r>
            <a:r>
              <a:rPr lang="ru-RU" b="1" dirty="0" smtClean="0"/>
              <a:t> 5—6 </a:t>
            </a:r>
            <a:r>
              <a:rPr lang="ru-RU" b="1" dirty="0" err="1" smtClean="0"/>
              <a:t>років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Передбачається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завершення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на </a:t>
            </a:r>
            <a:r>
              <a:rPr lang="ru-RU" b="1" dirty="0" err="1" smtClean="0"/>
              <a:t>цьому</a:t>
            </a:r>
            <a:r>
              <a:rPr lang="ru-RU" b="1" dirty="0" smtClean="0"/>
              <a:t> </a:t>
            </a:r>
            <a:r>
              <a:rPr lang="ru-RU" b="1" dirty="0" err="1" smtClean="0"/>
              <a:t>ступені</a:t>
            </a:r>
            <a:r>
              <a:rPr lang="ru-RU" b="1" dirty="0" smtClean="0"/>
              <a:t> </a:t>
            </a:r>
            <a:r>
              <a:rPr lang="ru-RU" b="1" dirty="0" err="1" smtClean="0"/>
              <a:t>випускник</a:t>
            </a:r>
            <a:r>
              <a:rPr lang="ru-RU" b="1" dirty="0" smtClean="0"/>
              <a:t> </a:t>
            </a:r>
            <a:r>
              <a:rPr lang="ru-RU" b="1" dirty="0" err="1" smtClean="0"/>
              <a:t>може</a:t>
            </a:r>
            <a:r>
              <a:rPr lang="ru-RU" b="1" dirty="0" smtClean="0"/>
              <a:t> </a:t>
            </a:r>
            <a:r>
              <a:rPr lang="ru-RU" b="1" dirty="0" err="1" smtClean="0"/>
              <a:t>продовжити</a:t>
            </a:r>
            <a:r>
              <a:rPr lang="ru-RU" b="1" dirty="0" smtClean="0"/>
              <a:t> свою </a:t>
            </a:r>
            <a:r>
              <a:rPr lang="ru-RU" b="1" dirty="0" err="1" smtClean="0"/>
              <a:t>освіту</a:t>
            </a:r>
            <a:r>
              <a:rPr lang="ru-RU" b="1" dirty="0" smtClean="0"/>
              <a:t> в </a:t>
            </a:r>
            <a:r>
              <a:rPr lang="ru-RU" b="1" dirty="0" err="1" smtClean="0"/>
              <a:t>середній</a:t>
            </a:r>
            <a:r>
              <a:rPr lang="ru-RU" b="1" dirty="0" smtClean="0"/>
              <a:t> </a:t>
            </a:r>
            <a:r>
              <a:rPr lang="ru-RU" b="1" dirty="0" err="1" smtClean="0"/>
              <a:t>школі</a:t>
            </a:r>
            <a:r>
              <a:rPr lang="ru-RU" b="1" dirty="0" smtClean="0"/>
              <a:t>, </a:t>
            </a:r>
            <a:r>
              <a:rPr lang="ru-RU" b="1" dirty="0" err="1" smtClean="0"/>
              <a:t>в</a:t>
            </a:r>
            <a:r>
              <a:rPr lang="ru-RU" b="1" dirty="0" smtClean="0"/>
              <a:t> </a:t>
            </a:r>
            <a:r>
              <a:rPr lang="ru-RU" b="1" dirty="0" err="1" smtClean="0"/>
              <a:t>середньому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спеціальному</a:t>
            </a:r>
            <a:r>
              <a:rPr lang="ru-RU" b="1" dirty="0" smtClean="0"/>
              <a:t> </a:t>
            </a:r>
            <a:r>
              <a:rPr lang="ru-RU" b="1" dirty="0" err="1" smtClean="0"/>
              <a:t>закладі</a:t>
            </a:r>
            <a:r>
              <a:rPr lang="ru-RU" b="1" dirty="0" smtClean="0"/>
              <a:t>, а в </a:t>
            </a:r>
            <a:r>
              <a:rPr lang="ru-RU" b="1" dirty="0" err="1" smtClean="0"/>
              <a:t>подальшому</a:t>
            </a:r>
            <a:r>
              <a:rPr lang="ru-RU" b="1" dirty="0" smtClean="0"/>
              <a:t> </a:t>
            </a:r>
            <a:r>
              <a:rPr lang="ru-RU" b="1" dirty="0" err="1" smtClean="0"/>
              <a:t>отримати</a:t>
            </a:r>
            <a:r>
              <a:rPr lang="ru-RU" b="1" dirty="0" smtClean="0"/>
              <a:t> </a:t>
            </a:r>
            <a:r>
              <a:rPr lang="ru-RU" b="1" dirty="0" err="1" smtClean="0"/>
              <a:t>вищу</a:t>
            </a:r>
            <a:r>
              <a:rPr lang="ru-RU" b="1" dirty="0" smtClean="0"/>
              <a:t> </a:t>
            </a:r>
            <a:r>
              <a:rPr lang="ru-RU" b="1" dirty="0" err="1" smtClean="0"/>
              <a:t>освіту</a:t>
            </a:r>
            <a:r>
              <a:rPr lang="ru-RU" b="1" dirty="0" smtClean="0"/>
              <a:t>, </a:t>
            </a:r>
            <a:r>
              <a:rPr lang="ru-RU" b="1" dirty="0" err="1" smtClean="0"/>
              <a:t>оволодіти</a:t>
            </a:r>
            <a:r>
              <a:rPr lang="ru-RU" b="1" dirty="0" smtClean="0"/>
              <a:t> </a:t>
            </a:r>
            <a:r>
              <a:rPr lang="ru-RU" b="1" dirty="0" err="1" smtClean="0"/>
              <a:t>різними</a:t>
            </a:r>
            <a:r>
              <a:rPr lang="ru-RU" b="1" dirty="0" smtClean="0"/>
              <a:t> </a:t>
            </a:r>
            <a:r>
              <a:rPr lang="ru-RU" b="1" dirty="0" err="1" smtClean="0"/>
              <a:t>професіями</a:t>
            </a:r>
            <a:r>
              <a:rPr lang="ru-RU" b="1" dirty="0" smtClean="0"/>
              <a:t>, </a:t>
            </a:r>
            <a:r>
              <a:rPr lang="ru-RU" b="1" dirty="0" err="1" smtClean="0"/>
              <a:t>виходячи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інтересів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286000" y="3143250"/>
            <a:ext cx="40005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5" y="428625"/>
            <a:ext cx="8858250" cy="5715000"/>
          </a:xfrm>
        </p:spPr>
        <p:txBody>
          <a:bodyPr>
            <a:normAutofit fontScale="85000" lnSpcReduction="1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II </a:t>
            </a:r>
            <a:r>
              <a:rPr lang="ru-RU" b="1" dirty="0" err="1" smtClean="0">
                <a:solidFill>
                  <a:schemeClr val="bg1"/>
                </a:solidFill>
              </a:rPr>
              <a:t>варіант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корекційно-розвивальне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способів</a:t>
            </a:r>
            <a:r>
              <a:rPr lang="ru-RU" b="1" dirty="0" smtClean="0"/>
              <a:t> </a:t>
            </a:r>
            <a:r>
              <a:rPr lang="ru-RU" b="1" dirty="0" err="1" smtClean="0"/>
              <a:t>продуктивної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 як </a:t>
            </a:r>
            <a:r>
              <a:rPr lang="ru-RU" b="1" dirty="0" err="1" smtClean="0"/>
              <a:t>умова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адаптації</a:t>
            </a:r>
            <a:r>
              <a:rPr lang="ru-RU" b="1" dirty="0" smtClean="0"/>
              <a:t> в </a:t>
            </a:r>
            <a:r>
              <a:rPr lang="ru-RU" b="1" dirty="0" err="1" smtClean="0"/>
              <a:t>сучасному</a:t>
            </a:r>
            <a:r>
              <a:rPr lang="ru-RU" b="1" dirty="0" smtClean="0"/>
              <a:t> </a:t>
            </a:r>
            <a:r>
              <a:rPr lang="ru-RU" b="1" dirty="0" err="1" smtClean="0"/>
              <a:t>світі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Навчання</a:t>
            </a:r>
            <a:r>
              <a:rPr lang="ru-RU" b="1" dirty="0" smtClean="0"/>
              <a:t> проводиться за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 базового </a:t>
            </a:r>
            <a:r>
              <a:rPr lang="ru-RU" b="1" dirty="0" err="1" smtClean="0"/>
              <a:t>навчального</a:t>
            </a:r>
            <a:r>
              <a:rPr lang="ru-RU" b="1" dirty="0" smtClean="0"/>
              <a:t> плану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орієнтацією</a:t>
            </a:r>
            <a:r>
              <a:rPr lang="ru-RU" b="1" dirty="0" smtClean="0"/>
              <a:t> на </a:t>
            </a:r>
            <a:r>
              <a:rPr lang="ru-RU" b="1" dirty="0" err="1" smtClean="0"/>
              <a:t>профільну</a:t>
            </a:r>
            <a:r>
              <a:rPr lang="ru-RU" b="1" dirty="0" smtClean="0"/>
              <a:t> </a:t>
            </a:r>
            <a:r>
              <a:rPr lang="ru-RU" b="1" dirty="0" err="1" smtClean="0"/>
              <a:t>освіту</a:t>
            </a:r>
            <a:r>
              <a:rPr lang="ru-RU" b="1" dirty="0" smtClean="0"/>
              <a:t> для </a:t>
            </a:r>
            <a:r>
              <a:rPr lang="ru-RU" b="1" dirty="0" err="1" smtClean="0"/>
              <a:t>підготовки</a:t>
            </a:r>
            <a:r>
              <a:rPr lang="ru-RU" b="1" dirty="0" smtClean="0"/>
              <a:t> </a:t>
            </a:r>
            <a:r>
              <a:rPr lang="ru-RU" b="1" dirty="0" err="1" smtClean="0"/>
              <a:t>кваліфікованого</a:t>
            </a:r>
            <a:r>
              <a:rPr lang="ru-RU" b="1" dirty="0" smtClean="0"/>
              <a:t> </a:t>
            </a:r>
            <a:r>
              <a:rPr lang="ru-RU" b="1" dirty="0" err="1" smtClean="0"/>
              <a:t>робітника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Освітня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програма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базовими</a:t>
            </a:r>
            <a:r>
              <a:rPr lang="ru-RU" b="1" dirty="0" smtClean="0"/>
              <a:t> </a:t>
            </a:r>
            <a:r>
              <a:rPr lang="ru-RU" b="1" dirty="0" err="1" smtClean="0"/>
              <a:t>знаннями</a:t>
            </a:r>
            <a:r>
              <a:rPr lang="ru-RU" b="1" dirty="0" smtClean="0"/>
              <a:t>, 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функціональної</a:t>
            </a:r>
            <a:r>
              <a:rPr lang="ru-RU" b="1" dirty="0" smtClean="0"/>
              <a:t> </a:t>
            </a:r>
            <a:r>
              <a:rPr lang="ru-RU" b="1" dirty="0" err="1" smtClean="0"/>
              <a:t>грамотності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допрофесійними</a:t>
            </a:r>
            <a:r>
              <a:rPr lang="ru-RU" b="1" dirty="0" smtClean="0"/>
              <a:t> </a:t>
            </a:r>
            <a:r>
              <a:rPr lang="ru-RU" b="1" dirty="0" err="1" smtClean="0"/>
              <a:t>вміннями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навичками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корекцію</a:t>
            </a:r>
            <a:r>
              <a:rPr lang="ru-RU" b="1" dirty="0" smtClean="0"/>
              <a:t> </a:t>
            </a:r>
            <a:r>
              <a:rPr lang="ru-RU" b="1" dirty="0" err="1" smtClean="0"/>
              <a:t>затримки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міжпредметних</a:t>
            </a:r>
            <a:r>
              <a:rPr lang="ru-RU" b="1" dirty="0" smtClean="0"/>
              <a:t> </a:t>
            </a:r>
            <a:r>
              <a:rPr lang="ru-RU" b="1" dirty="0" err="1" smtClean="0"/>
              <a:t>зв'язків</a:t>
            </a:r>
            <a:r>
              <a:rPr lang="ru-RU" b="1" dirty="0" smtClean="0"/>
              <a:t> на </a:t>
            </a:r>
            <a:r>
              <a:rPr lang="ru-RU" b="1" dirty="0" err="1" smtClean="0"/>
              <a:t>основі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інтеграції</a:t>
            </a:r>
            <a:r>
              <a:rPr lang="ru-RU" b="1" dirty="0" smtClean="0"/>
              <a:t> </a:t>
            </a:r>
            <a:r>
              <a:rPr lang="ru-RU" b="1" dirty="0" err="1" smtClean="0"/>
              <a:t>різних</a:t>
            </a:r>
            <a:r>
              <a:rPr lang="ru-RU" b="1" dirty="0" smtClean="0"/>
              <a:t> </a:t>
            </a:r>
            <a:r>
              <a:rPr lang="ru-RU" b="1" dirty="0" err="1" smtClean="0"/>
              <a:t>галузей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 як </a:t>
            </a:r>
            <a:r>
              <a:rPr lang="ru-RU" b="1" dirty="0" err="1" smtClean="0"/>
              <a:t>способів</a:t>
            </a:r>
            <a:r>
              <a:rPr lang="ru-RU" b="1" dirty="0" smtClean="0"/>
              <a:t> </a:t>
            </a:r>
            <a:r>
              <a:rPr lang="ru-RU" b="1" dirty="0" err="1" smtClean="0"/>
              <a:t>пізнавальної</a:t>
            </a:r>
            <a:r>
              <a:rPr lang="ru-RU" b="1" dirty="0" smtClean="0"/>
              <a:t>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Передбачається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випускники</a:t>
            </a:r>
            <a:r>
              <a:rPr lang="ru-RU" b="1" dirty="0" smtClean="0"/>
              <a:t>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базового </a:t>
            </a:r>
            <a:r>
              <a:rPr lang="ru-RU" b="1" dirty="0" err="1" smtClean="0"/>
              <a:t>обсягу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, 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функціональної</a:t>
            </a:r>
            <a:r>
              <a:rPr lang="ru-RU" b="1" dirty="0" smtClean="0"/>
              <a:t> </a:t>
            </a:r>
            <a:r>
              <a:rPr lang="ru-RU" b="1" dirty="0" err="1" smtClean="0"/>
              <a:t>грамотності</a:t>
            </a:r>
            <a:r>
              <a:rPr lang="ru-RU" b="1" dirty="0" smtClean="0"/>
              <a:t> </a:t>
            </a:r>
            <a:r>
              <a:rPr lang="ru-RU" b="1" dirty="0" err="1" smtClean="0"/>
              <a:t>будуть</a:t>
            </a:r>
            <a:r>
              <a:rPr lang="ru-RU" b="1" dirty="0" smtClean="0"/>
              <a:t> </a:t>
            </a:r>
            <a:r>
              <a:rPr lang="ru-RU" b="1" dirty="0" err="1" smtClean="0"/>
              <a:t>мати</a:t>
            </a:r>
            <a:r>
              <a:rPr lang="ru-RU" b="1" dirty="0" smtClean="0"/>
              <a:t> </a:t>
            </a:r>
            <a:r>
              <a:rPr lang="ru-RU" b="1" dirty="0" err="1" smtClean="0"/>
              <a:t>можливість</a:t>
            </a:r>
            <a:r>
              <a:rPr lang="ru-RU" b="1" dirty="0" smtClean="0"/>
              <a:t> як для </a:t>
            </a:r>
            <a:r>
              <a:rPr lang="ru-RU" b="1" dirty="0" err="1" smtClean="0"/>
              <a:t>продовження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на </a:t>
            </a:r>
            <a:r>
              <a:rPr lang="en-US" b="1" dirty="0" smtClean="0"/>
              <a:t>III </a:t>
            </a:r>
            <a:r>
              <a:rPr lang="ru-RU" b="1" dirty="0" err="1" smtClean="0"/>
              <a:t>ступені</a:t>
            </a:r>
            <a:r>
              <a:rPr lang="ru-RU" b="1" dirty="0" smtClean="0"/>
              <a:t>, так </a:t>
            </a:r>
            <a:r>
              <a:rPr lang="ru-RU" b="1" dirty="0" err="1" smtClean="0"/>
              <a:t>і</a:t>
            </a:r>
            <a:r>
              <a:rPr lang="ru-RU" b="1" dirty="0" smtClean="0"/>
              <a:t> для </a:t>
            </a:r>
            <a:r>
              <a:rPr lang="ru-RU" b="1" dirty="0" err="1" smtClean="0"/>
              <a:t>подальшого</a:t>
            </a:r>
            <a:r>
              <a:rPr lang="ru-RU" b="1" dirty="0" smtClean="0"/>
              <a:t> 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професійною</a:t>
            </a:r>
            <a:r>
              <a:rPr lang="ru-RU" b="1" dirty="0" smtClean="0"/>
              <a:t> </a:t>
            </a:r>
            <a:r>
              <a:rPr lang="ru-RU" b="1" dirty="0" err="1" smtClean="0"/>
              <a:t>грамотністю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Цей </a:t>
            </a:r>
            <a:r>
              <a:rPr lang="ru-RU" b="1" dirty="0" err="1" smtClean="0"/>
              <a:t>варіант</a:t>
            </a:r>
            <a:r>
              <a:rPr lang="ru-RU" b="1" dirty="0" smtClean="0"/>
              <a:t> </a:t>
            </a:r>
            <a:r>
              <a:rPr lang="ru-RU" b="1" dirty="0" err="1" smtClean="0"/>
              <a:t>освітнього</a:t>
            </a:r>
            <a:r>
              <a:rPr lang="ru-RU" b="1" dirty="0" smtClean="0"/>
              <a:t> стандарту </a:t>
            </a:r>
            <a:r>
              <a:rPr lang="ru-RU" b="1" dirty="0" err="1" smtClean="0"/>
              <a:t>зорієнтований</a:t>
            </a:r>
            <a:r>
              <a:rPr lang="ru-RU" b="1" dirty="0" smtClean="0"/>
              <a:t> на </a:t>
            </a:r>
            <a:r>
              <a:rPr lang="ru-RU" b="1" dirty="0" err="1" smtClean="0"/>
              <a:t>значне</a:t>
            </a:r>
            <a:r>
              <a:rPr lang="ru-RU" b="1" dirty="0" smtClean="0"/>
              <a:t> </a:t>
            </a:r>
            <a:r>
              <a:rPr lang="ru-RU" b="1" dirty="0" err="1" smtClean="0"/>
              <a:t>посилення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професійної</a:t>
            </a:r>
            <a:r>
              <a:rPr lang="ru-RU" b="1" dirty="0" smtClean="0"/>
              <a:t> </a:t>
            </a:r>
            <a:r>
              <a:rPr lang="ru-RU" b="1" dirty="0" err="1" smtClean="0"/>
              <a:t>інформованості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компетентності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57375" y="2571750"/>
            <a:ext cx="257175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357188"/>
            <a:ext cx="8715375" cy="5857875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III </a:t>
            </a:r>
            <a:r>
              <a:rPr lang="ru-RU" b="1" dirty="0" err="1" smtClean="0">
                <a:solidFill>
                  <a:schemeClr val="bg1"/>
                </a:solidFill>
              </a:rPr>
              <a:t>варіант</a:t>
            </a:r>
            <a:r>
              <a:rPr lang="ru-RU" b="1" dirty="0" smtClean="0">
                <a:solidFill>
                  <a:schemeClr val="bg1"/>
                </a:solidFill>
              </a:rPr>
              <a:t> (</a:t>
            </a:r>
            <a:r>
              <a:rPr lang="ru-RU" b="1" dirty="0" err="1" smtClean="0">
                <a:solidFill>
                  <a:schemeClr val="bg1"/>
                </a:solidFill>
              </a:rPr>
              <a:t>компенсаторно-адаптаційне</a:t>
            </a:r>
            <a:r>
              <a:rPr lang="ru-RU" b="1" dirty="0" smtClean="0">
                <a:solidFill>
                  <a:schemeClr val="bg1"/>
                </a:solidFill>
              </a:rPr>
              <a:t> </a:t>
            </a:r>
            <a:r>
              <a:rPr lang="ru-RU" b="1" dirty="0" err="1" smtClean="0">
                <a:solidFill>
                  <a:schemeClr val="bg1"/>
                </a:solidFill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</a:rPr>
              <a:t>).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 </a:t>
            </a:r>
            <a:r>
              <a:rPr lang="ru-RU" b="1" dirty="0" err="1" smtClean="0"/>
              <a:t>обсягу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,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сприяє</a:t>
            </a:r>
            <a:r>
              <a:rPr lang="ru-RU" b="1" dirty="0" smtClean="0"/>
              <a:t> </a:t>
            </a:r>
            <a:r>
              <a:rPr lang="ru-RU" b="1" dirty="0" err="1" smtClean="0"/>
              <a:t>адаптації</a:t>
            </a:r>
            <a:r>
              <a:rPr lang="ru-RU" b="1" dirty="0" smtClean="0"/>
              <a:t> в </a:t>
            </a:r>
            <a:r>
              <a:rPr lang="ru-RU" b="1" dirty="0" err="1" smtClean="0"/>
              <a:t>навколишньому</a:t>
            </a:r>
            <a:r>
              <a:rPr lang="ru-RU" b="1" dirty="0" smtClean="0"/>
              <a:t> </a:t>
            </a:r>
            <a:r>
              <a:rPr lang="ru-RU" b="1" dirty="0" err="1" smtClean="0"/>
              <a:t>світі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оволодінню</a:t>
            </a:r>
            <a:r>
              <a:rPr lang="ru-RU" b="1" dirty="0" smtClean="0"/>
              <a:t> </a:t>
            </a:r>
            <a:r>
              <a:rPr lang="ru-RU" b="1" dirty="0" err="1" smtClean="0"/>
              <a:t>певними</a:t>
            </a:r>
            <a:r>
              <a:rPr lang="ru-RU" b="1" dirty="0" smtClean="0"/>
              <a:t> </a:t>
            </a:r>
            <a:r>
              <a:rPr lang="ru-RU" b="1" dirty="0" err="1" smtClean="0"/>
              <a:t>трудовими</a:t>
            </a:r>
            <a:r>
              <a:rPr lang="ru-RU" b="1" dirty="0" smtClean="0"/>
              <a:t> </a:t>
            </a:r>
            <a:r>
              <a:rPr lang="ru-RU" b="1" dirty="0" err="1" smtClean="0"/>
              <a:t>навичками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Навчання</a:t>
            </a:r>
            <a:r>
              <a:rPr lang="ru-RU" b="1" dirty="0" smtClean="0"/>
              <a:t> проводиться за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 базового </a:t>
            </a:r>
            <a:r>
              <a:rPr lang="ru-RU" b="1" dirty="0" err="1" smtClean="0"/>
              <a:t>навчального</a:t>
            </a:r>
            <a:r>
              <a:rPr lang="ru-RU" b="1" dirty="0" smtClean="0"/>
              <a:t> плану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суттєвою</a:t>
            </a:r>
            <a:r>
              <a:rPr lang="ru-RU" b="1" dirty="0" smtClean="0"/>
              <a:t> </a:t>
            </a:r>
            <a:r>
              <a:rPr lang="ru-RU" b="1" dirty="0" err="1" smtClean="0"/>
              <a:t>зміною</a:t>
            </a:r>
            <a:r>
              <a:rPr lang="ru-RU" b="1" dirty="0" smtClean="0"/>
              <a:t> </a:t>
            </a:r>
            <a:r>
              <a:rPr lang="ru-RU" b="1" dirty="0" err="1" smtClean="0"/>
              <a:t>змісту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термінів</a:t>
            </a:r>
            <a:r>
              <a:rPr lang="ru-RU" b="1" dirty="0" smtClean="0"/>
              <a:t> 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програмним</a:t>
            </a:r>
            <a:r>
              <a:rPr lang="ru-RU" b="1" dirty="0" smtClean="0"/>
              <a:t> </a:t>
            </a:r>
            <a:r>
              <a:rPr lang="ru-RU" b="1" dirty="0" err="1" smtClean="0"/>
              <a:t>матеріалом</a:t>
            </a:r>
            <a:r>
              <a:rPr lang="ru-RU" b="1" dirty="0" smtClean="0"/>
              <a:t>. 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Варіант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підготовку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мають</a:t>
            </a:r>
            <a:r>
              <a:rPr lang="ru-RU" b="1" dirty="0" smtClean="0"/>
              <a:t> </a:t>
            </a:r>
            <a:r>
              <a:rPr lang="ru-RU" b="1" dirty="0" err="1" smtClean="0"/>
              <a:t>відхилення</a:t>
            </a:r>
            <a:r>
              <a:rPr lang="ru-RU" b="1" dirty="0" smtClean="0"/>
              <a:t> в </a:t>
            </a:r>
            <a:r>
              <a:rPr lang="ru-RU" b="1" dirty="0" err="1" smtClean="0"/>
              <a:t>інтелектуальному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комбіновані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Освітня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програма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корекцію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компенсацію</a:t>
            </a:r>
            <a:r>
              <a:rPr lang="ru-RU" b="1" dirty="0" smtClean="0"/>
              <a:t> </a:t>
            </a:r>
            <a:r>
              <a:rPr lang="ru-RU" b="1" dirty="0" err="1" smtClean="0"/>
              <a:t>сенсомоторних</a:t>
            </a:r>
            <a:r>
              <a:rPr lang="ru-RU" b="1" dirty="0" smtClean="0"/>
              <a:t>, </a:t>
            </a:r>
            <a:r>
              <a:rPr lang="ru-RU" b="1" dirty="0" err="1" smtClean="0"/>
              <a:t>інтелектуальних</a:t>
            </a:r>
            <a:r>
              <a:rPr lang="ru-RU" b="1" dirty="0" smtClean="0"/>
              <a:t> </a:t>
            </a:r>
            <a:r>
              <a:rPr lang="ru-RU" b="1" dirty="0" err="1" smtClean="0"/>
              <a:t>відхилень</a:t>
            </a:r>
            <a:r>
              <a:rPr lang="ru-RU" b="1" dirty="0" smtClean="0"/>
              <a:t> 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соціалізацію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сучасному</a:t>
            </a:r>
            <a:r>
              <a:rPr lang="ru-RU" b="1" dirty="0" smtClean="0"/>
              <a:t> </a:t>
            </a:r>
            <a:r>
              <a:rPr lang="ru-RU" b="1" dirty="0" err="1" smtClean="0"/>
              <a:t>суспільстві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різними</a:t>
            </a:r>
            <a:r>
              <a:rPr lang="ru-RU" b="1" dirty="0" smtClean="0"/>
              <a:t> видами </a:t>
            </a:r>
            <a:r>
              <a:rPr lang="ru-RU" b="1" dirty="0" err="1" smtClean="0"/>
              <a:t>допрофесійних</a:t>
            </a:r>
            <a:r>
              <a:rPr lang="ru-RU" b="1" dirty="0" smtClean="0"/>
              <a:t>. у </a:t>
            </a:r>
            <a:r>
              <a:rPr lang="ru-RU" b="1" dirty="0" err="1" smtClean="0"/>
              <a:t>разі</a:t>
            </a:r>
            <a:r>
              <a:rPr lang="ru-RU" b="1" dirty="0" smtClean="0"/>
              <a:t> потреби </a:t>
            </a:r>
            <a:r>
              <a:rPr lang="ru-RU" b="1" dirty="0" err="1" smtClean="0"/>
              <a:t>професійних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вмінь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</a:t>
            </a:r>
            <a:r>
              <a:rPr lang="ru-RU" b="1" dirty="0" err="1" smtClean="0"/>
              <a:t>забезпечення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практичних</a:t>
            </a:r>
            <a:r>
              <a:rPr lang="ru-RU" b="1" dirty="0" smtClean="0"/>
              <a:t> </a:t>
            </a:r>
            <a:r>
              <a:rPr lang="ru-RU" b="1" dirty="0" err="1" smtClean="0"/>
              <a:t>умінь</a:t>
            </a:r>
            <a:r>
              <a:rPr lang="ru-RU" b="1" dirty="0" smtClean="0"/>
              <a:t> для </a:t>
            </a:r>
            <a:r>
              <a:rPr lang="ru-RU" b="1" dirty="0" err="1" smtClean="0"/>
              <a:t>самостійної</a:t>
            </a:r>
            <a:r>
              <a:rPr lang="ru-RU" b="1" dirty="0" smtClean="0"/>
              <a:t> </a:t>
            </a:r>
            <a:r>
              <a:rPr lang="ru-RU" b="1" dirty="0" err="1" smtClean="0"/>
              <a:t>адаптації</a:t>
            </a:r>
            <a:r>
              <a:rPr lang="ru-RU" b="1" dirty="0" smtClean="0"/>
              <a:t> </a:t>
            </a:r>
            <a:r>
              <a:rPr lang="ru-RU" b="1" dirty="0" err="1" smtClean="0"/>
              <a:t>випускника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Термін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4—6 </a:t>
            </a:r>
            <a:r>
              <a:rPr lang="ru-RU" b="1" dirty="0" err="1" smtClean="0"/>
              <a:t>років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2400" dirty="0" smtClean="0">
                <a:solidFill>
                  <a:schemeClr val="bg1"/>
                </a:solidFill>
              </a:rPr>
              <a:t>План</a:t>
            </a:r>
            <a:br>
              <a:rPr lang="uk-UA" sz="2400" dirty="0" smtClean="0">
                <a:solidFill>
                  <a:schemeClr val="bg1"/>
                </a:solidFill>
              </a:rPr>
            </a:br>
            <a:r>
              <a:rPr lang="uk-UA" sz="2400" dirty="0" smtClean="0">
                <a:solidFill>
                  <a:schemeClr val="bg1"/>
                </a:solidFill>
              </a:rPr>
              <a:t/>
            </a:r>
            <a:br>
              <a:rPr lang="uk-UA" sz="2400" dirty="0" smtClean="0">
                <a:solidFill>
                  <a:schemeClr val="bg1"/>
                </a:solidFill>
              </a:rPr>
            </a:br>
            <a:r>
              <a:rPr lang="en-US" sz="2400" b="0" dirty="0" smtClean="0">
                <a:solidFill>
                  <a:schemeClr val="bg1"/>
                </a:solidFill>
              </a:rPr>
              <a:t/>
            </a:r>
            <a:br>
              <a:rPr lang="en-US" sz="2400" b="0" dirty="0" smtClean="0">
                <a:solidFill>
                  <a:schemeClr val="bg1"/>
                </a:solidFill>
              </a:rPr>
            </a:br>
            <a:r>
              <a:rPr lang="ru-RU" sz="2400" b="0" dirty="0" smtClean="0">
                <a:solidFill>
                  <a:schemeClr val="bg1"/>
                </a:solidFill>
              </a:rPr>
              <a:t>1. </a:t>
            </a:r>
            <a:r>
              <a:rPr lang="ru-RU" sz="2400" b="0" dirty="0" err="1" smtClean="0">
                <a:solidFill>
                  <a:schemeClr val="bg1"/>
                </a:solidFill>
              </a:rPr>
              <a:t>Правове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і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нормативне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забезпечення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розвитку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реабілітаційних</a:t>
            </a:r>
            <a:r>
              <a:rPr lang="ru-RU" sz="2400" b="0" dirty="0" smtClean="0">
                <a:solidFill>
                  <a:schemeClr val="bg1"/>
                </a:solidFill>
              </a:rPr>
              <a:t> служб на </a:t>
            </a:r>
            <a:r>
              <a:rPr lang="ru-RU" sz="2400" b="0" dirty="0" err="1" smtClean="0">
                <a:solidFill>
                  <a:schemeClr val="bg1"/>
                </a:solidFill>
              </a:rPr>
              <a:t>місцевому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рівні</a:t>
            </a:r>
            <a:r>
              <a:rPr lang="ru-RU" sz="2400" b="0" dirty="0" smtClean="0">
                <a:solidFill>
                  <a:schemeClr val="bg1"/>
                </a:solidFill>
              </a:rPr>
              <a:t>.</a:t>
            </a:r>
            <a:br>
              <a:rPr lang="ru-RU" sz="2400" b="0" dirty="0" smtClean="0">
                <a:solidFill>
                  <a:schemeClr val="bg1"/>
                </a:solidFill>
              </a:rPr>
            </a:br>
            <a:r>
              <a:rPr lang="ru-RU" sz="2400" b="0" dirty="0" smtClean="0">
                <a:solidFill>
                  <a:schemeClr val="bg1"/>
                </a:solidFill>
              </a:rPr>
              <a:t/>
            </a:r>
            <a:br>
              <a:rPr lang="ru-RU" sz="2400" b="0" dirty="0" smtClean="0">
                <a:solidFill>
                  <a:schemeClr val="bg1"/>
                </a:solidFill>
              </a:rPr>
            </a:br>
            <a:r>
              <a:rPr lang="ru-RU" sz="2400" b="0" dirty="0" smtClean="0">
                <a:solidFill>
                  <a:schemeClr val="bg1"/>
                </a:solidFill>
              </a:rPr>
              <a:t/>
            </a:r>
            <a:br>
              <a:rPr lang="ru-RU" sz="2400" b="0" dirty="0" smtClean="0">
                <a:solidFill>
                  <a:schemeClr val="bg1"/>
                </a:solidFill>
              </a:rPr>
            </a:br>
            <a:r>
              <a:rPr lang="ru-RU" sz="2400" b="0" dirty="0" smtClean="0">
                <a:solidFill>
                  <a:schemeClr val="bg1"/>
                </a:solidFill>
              </a:rPr>
              <a:t>2. </a:t>
            </a:r>
            <a:r>
              <a:rPr lang="ru-RU" sz="2400" b="0" dirty="0" err="1" smtClean="0">
                <a:solidFill>
                  <a:schemeClr val="bg1"/>
                </a:solidFill>
              </a:rPr>
              <a:t>Українська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програма</a:t>
            </a:r>
            <a:r>
              <a:rPr lang="ru-RU" sz="2400" b="0" dirty="0" smtClean="0">
                <a:solidFill>
                  <a:schemeClr val="bg1"/>
                </a:solidFill>
              </a:rPr>
              <a:t> «</a:t>
            </a:r>
            <a:r>
              <a:rPr lang="ru-RU" sz="2400" b="0" dirty="0" err="1" smtClean="0">
                <a:solidFill>
                  <a:schemeClr val="bg1"/>
                </a:solidFill>
              </a:rPr>
              <a:t>Діти-інваліди</a:t>
            </a:r>
            <a:r>
              <a:rPr lang="ru-RU" sz="2400" b="0" dirty="0" smtClean="0">
                <a:solidFill>
                  <a:schemeClr val="bg1"/>
                </a:solidFill>
              </a:rPr>
              <a:t>», </a:t>
            </a:r>
            <a:r>
              <a:rPr lang="ru-RU" sz="2400" b="0" dirty="0" err="1" smtClean="0">
                <a:solidFill>
                  <a:schemeClr val="bg1"/>
                </a:solidFill>
              </a:rPr>
              <a:t>її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взаємодія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з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регіональними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і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місцевими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програмами</a:t>
            </a:r>
            <a:r>
              <a:rPr lang="ru-RU" sz="2400" b="0" dirty="0" smtClean="0">
                <a:solidFill>
                  <a:schemeClr val="bg1"/>
                </a:solidFill>
              </a:rPr>
              <a:t>.</a:t>
            </a:r>
            <a:br>
              <a:rPr lang="ru-RU" sz="2400" b="0" dirty="0" smtClean="0">
                <a:solidFill>
                  <a:schemeClr val="bg1"/>
                </a:solidFill>
              </a:rPr>
            </a:br>
            <a:r>
              <a:rPr lang="ru-RU" sz="2400" b="0" dirty="0" smtClean="0">
                <a:solidFill>
                  <a:schemeClr val="bg1"/>
                </a:solidFill>
              </a:rPr>
              <a:t/>
            </a:r>
            <a:br>
              <a:rPr lang="ru-RU" sz="2400" b="0" dirty="0" smtClean="0">
                <a:solidFill>
                  <a:schemeClr val="bg1"/>
                </a:solidFill>
              </a:rPr>
            </a:br>
            <a:r>
              <a:rPr lang="ru-RU" sz="2400" b="0" dirty="0" smtClean="0">
                <a:solidFill>
                  <a:schemeClr val="bg1"/>
                </a:solidFill>
              </a:rPr>
              <a:t>3. </a:t>
            </a:r>
            <a:r>
              <a:rPr lang="ru-RU" sz="2400" b="0" dirty="0" err="1" smtClean="0">
                <a:solidFill>
                  <a:schemeClr val="bg1"/>
                </a:solidFill>
              </a:rPr>
              <a:t>Законотворча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діяльність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Української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держави</a:t>
            </a:r>
            <a:r>
              <a:rPr lang="ru-RU" sz="2400" b="0" dirty="0" smtClean="0">
                <a:solidFill>
                  <a:schemeClr val="bg1"/>
                </a:solidFill>
              </a:rPr>
              <a:t> в </a:t>
            </a:r>
            <a:r>
              <a:rPr lang="ru-RU" sz="2400" b="0" dirty="0" err="1" smtClean="0">
                <a:solidFill>
                  <a:schemeClr val="bg1"/>
                </a:solidFill>
              </a:rPr>
              <a:t>області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забезпечення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рівних</a:t>
            </a:r>
            <a:r>
              <a:rPr lang="ru-RU" sz="2400" b="0" dirty="0" smtClean="0">
                <a:solidFill>
                  <a:schemeClr val="bg1"/>
                </a:solidFill>
              </a:rPr>
              <a:t> прав </a:t>
            </a:r>
            <a:r>
              <a:rPr lang="ru-RU" sz="2400" b="0" dirty="0" err="1" smtClean="0">
                <a:solidFill>
                  <a:schemeClr val="bg1"/>
                </a:solidFill>
              </a:rPr>
              <a:t>і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можливостей</a:t>
            </a:r>
            <a:r>
              <a:rPr lang="ru-RU" sz="2400" b="0" dirty="0" smtClean="0">
                <a:solidFill>
                  <a:schemeClr val="bg1"/>
                </a:solidFill>
              </a:rPr>
              <a:t> </a:t>
            </a:r>
            <a:r>
              <a:rPr lang="ru-RU" sz="2400" b="0" dirty="0" err="1" smtClean="0">
                <a:solidFill>
                  <a:schemeClr val="bg1"/>
                </a:solidFill>
              </a:rPr>
              <a:t>дітей-інвалідів</a:t>
            </a:r>
            <a:r>
              <a:rPr lang="ru-RU" sz="2400" b="0" dirty="0" smtClean="0">
                <a:solidFill>
                  <a:schemeClr val="bg1"/>
                </a:solidFill>
              </a:rPr>
              <a:t>.</a:t>
            </a:r>
            <a:r>
              <a:rPr lang="ru-RU" sz="2000" b="0" dirty="0" smtClean="0">
                <a:solidFill>
                  <a:schemeClr val="bg1"/>
                </a:solidFill>
              </a:rPr>
              <a:t/>
            </a:r>
            <a:br>
              <a:rPr lang="ru-RU" sz="2000" b="0" dirty="0" smtClean="0">
                <a:solidFill>
                  <a:schemeClr val="bg1"/>
                </a:solidFill>
              </a:rPr>
            </a:b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785938" y="2714625"/>
            <a:ext cx="11430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357188"/>
            <a:ext cx="8643938" cy="6215062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en-US" b="1" dirty="0" smtClean="0">
                <a:solidFill>
                  <a:schemeClr val="bg1"/>
                </a:solidFill>
              </a:rPr>
              <a:t>II </a:t>
            </a:r>
            <a:r>
              <a:rPr lang="ru-RU" b="1" dirty="0" err="1" smtClean="0">
                <a:solidFill>
                  <a:schemeClr val="bg1"/>
                </a:solidFill>
              </a:rPr>
              <a:t>варіант</a:t>
            </a:r>
            <a:r>
              <a:rPr lang="ru-RU" b="1" dirty="0" smtClean="0">
                <a:solidFill>
                  <a:schemeClr val="bg1"/>
                </a:solidFill>
              </a:rPr>
              <a:t> (</a:t>
            </a:r>
            <a:r>
              <a:rPr lang="ru-RU" b="1" dirty="0" err="1" smtClean="0">
                <a:solidFill>
                  <a:schemeClr val="bg1"/>
                </a:solidFill>
              </a:rPr>
              <a:t>абілітаціпне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навчання</a:t>
            </a:r>
            <a:r>
              <a:rPr lang="ru-RU" b="1" dirty="0" smtClean="0">
                <a:solidFill>
                  <a:schemeClr val="bg1"/>
                </a:solidFill>
              </a:rPr>
              <a:t>).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Мета: 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 </a:t>
            </a:r>
            <a:r>
              <a:rPr lang="ru-RU" b="1" dirty="0" err="1" smtClean="0"/>
              <a:t>знань</a:t>
            </a:r>
            <a:r>
              <a:rPr lang="ru-RU" b="1" dirty="0" smtClean="0"/>
              <a:t>, </a:t>
            </a:r>
            <a:r>
              <a:rPr lang="ru-RU" b="1" dirty="0" err="1" smtClean="0"/>
              <a:t>які</a:t>
            </a:r>
            <a:r>
              <a:rPr lang="ru-RU" b="1" dirty="0" smtClean="0"/>
              <a:t> б </a:t>
            </a:r>
            <a:r>
              <a:rPr lang="ru-RU" b="1" dirty="0" err="1" smtClean="0"/>
              <a:t>відповідали</a:t>
            </a:r>
            <a:r>
              <a:rPr lang="ru-RU" b="1" dirty="0" smtClean="0"/>
              <a:t> </a:t>
            </a:r>
            <a:r>
              <a:rPr lang="ru-RU" b="1" dirty="0" err="1" smtClean="0"/>
              <a:t>психофізичним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інтелектуальним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можливостям</a:t>
            </a:r>
            <a:r>
              <a:rPr lang="ru-RU" b="1" dirty="0" smtClean="0"/>
              <a:t> </a:t>
            </a:r>
            <a:r>
              <a:rPr lang="ru-RU" b="1" dirty="0" err="1" smtClean="0"/>
              <a:t>учнів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Навчання</a:t>
            </a:r>
            <a:r>
              <a:rPr lang="ru-RU" b="1" dirty="0" smtClean="0"/>
              <a:t> проводиться за </a:t>
            </a:r>
            <a:r>
              <a:rPr lang="ru-RU" b="1" dirty="0" err="1" smtClean="0"/>
              <a:t>варіантами</a:t>
            </a:r>
            <a:r>
              <a:rPr lang="ru-RU" b="1" dirty="0" smtClean="0"/>
              <a:t> </a:t>
            </a:r>
            <a:r>
              <a:rPr lang="ru-RU" b="1" dirty="0" err="1" smtClean="0"/>
              <a:t>базових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навчальних</a:t>
            </a:r>
            <a:r>
              <a:rPr lang="ru-RU" b="1" dirty="0" smtClean="0"/>
              <a:t> </a:t>
            </a:r>
            <a:r>
              <a:rPr lang="ru-RU" b="1" dirty="0" err="1" smtClean="0"/>
              <a:t>планів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мають</a:t>
            </a:r>
            <a:r>
              <a:rPr lang="ru-RU" b="1" dirty="0" smtClean="0"/>
              <a:t> </a:t>
            </a:r>
            <a:r>
              <a:rPr lang="ru-RU" b="1" dirty="0" err="1" smtClean="0"/>
              <a:t>індивідуальний</a:t>
            </a:r>
            <a:r>
              <a:rPr lang="ru-RU" b="1" dirty="0" smtClean="0"/>
              <a:t> </a:t>
            </a:r>
            <a:r>
              <a:rPr lang="ru-RU" b="1" dirty="0" err="1" smtClean="0"/>
              <a:t>різнорівневий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багато-профільний</a:t>
            </a:r>
            <a:r>
              <a:rPr lang="ru-RU" b="1" dirty="0" smtClean="0"/>
              <a:t> характер.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Освітня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програма</a:t>
            </a:r>
            <a:r>
              <a:rPr lang="ru-RU" b="1" dirty="0" smtClean="0"/>
              <a:t> </a:t>
            </a:r>
            <a:r>
              <a:rPr lang="ru-RU" b="1" dirty="0" err="1" smtClean="0"/>
              <a:t>спрямована</a:t>
            </a:r>
            <a:r>
              <a:rPr lang="ru-RU" b="1" dirty="0" smtClean="0"/>
              <a:t>: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на </a:t>
            </a:r>
            <a:r>
              <a:rPr lang="ru-RU" b="1" dirty="0" err="1" smtClean="0"/>
              <a:t>засвоєння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 в силу </a:t>
            </a:r>
            <a:r>
              <a:rPr lang="ru-RU" b="1" dirty="0" err="1" smtClean="0"/>
              <a:t>наявних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на </a:t>
            </a:r>
            <a:r>
              <a:rPr lang="ru-RU" b="1" dirty="0" err="1" smtClean="0"/>
              <a:t>використання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потенційних</a:t>
            </a:r>
            <a:r>
              <a:rPr lang="ru-RU" b="1" dirty="0" smtClean="0"/>
              <a:t> </a:t>
            </a:r>
            <a:r>
              <a:rPr lang="ru-RU" b="1" dirty="0" err="1" smtClean="0"/>
              <a:t>здібностей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у межах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на </a:t>
            </a:r>
            <a:r>
              <a:rPr lang="ru-RU" b="1" dirty="0" err="1" smtClean="0"/>
              <a:t>корекцію</a:t>
            </a:r>
            <a:r>
              <a:rPr lang="ru-RU" b="1" dirty="0" smtClean="0"/>
              <a:t> </a:t>
            </a:r>
            <a:r>
              <a:rPr lang="ru-RU" b="1" dirty="0" err="1" smtClean="0"/>
              <a:t>різних</a:t>
            </a:r>
            <a:r>
              <a:rPr lang="ru-RU" b="1" dirty="0" smtClean="0"/>
              <a:t> </a:t>
            </a:r>
            <a:r>
              <a:rPr lang="ru-RU" b="1" dirty="0" err="1" smtClean="0"/>
              <a:t>сторін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на </a:t>
            </a:r>
            <a:r>
              <a:rPr lang="ru-RU" b="1" dirty="0" err="1" smtClean="0"/>
              <a:t>соціальну</a:t>
            </a:r>
            <a:r>
              <a:rPr lang="ru-RU" b="1" dirty="0" smtClean="0"/>
              <a:t> </a:t>
            </a:r>
            <a:r>
              <a:rPr lang="ru-RU" b="1" dirty="0" err="1" smtClean="0"/>
              <a:t>адаптацію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інтеграцію</a:t>
            </a:r>
            <a:r>
              <a:rPr lang="ru-RU" b="1" dirty="0" smtClean="0"/>
              <a:t> </a:t>
            </a:r>
            <a:r>
              <a:rPr lang="ru-RU" b="1" dirty="0" err="1" smtClean="0"/>
              <a:t>підлітка</a:t>
            </a:r>
            <a:r>
              <a:rPr lang="ru-RU" b="1" dirty="0" smtClean="0"/>
              <a:t>;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-  на </a:t>
            </a:r>
            <a:r>
              <a:rPr lang="ru-RU" b="1" dirty="0" err="1" smtClean="0"/>
              <a:t>надання</a:t>
            </a:r>
            <a:r>
              <a:rPr lang="ru-RU" b="1" dirty="0" smtClean="0"/>
              <a:t> </a:t>
            </a:r>
            <a:r>
              <a:rPr lang="ru-RU" b="1" dirty="0" err="1" smtClean="0"/>
              <a:t>допомоги</a:t>
            </a:r>
            <a:r>
              <a:rPr lang="ru-RU" b="1" dirty="0" smtClean="0"/>
              <a:t> у </a:t>
            </a:r>
            <a:r>
              <a:rPr lang="ru-RU" b="1" dirty="0" err="1" smtClean="0"/>
              <a:t>життєзабезпеченості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працевлаштуванні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Термін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4—6 </a:t>
            </a:r>
            <a:r>
              <a:rPr lang="ru-RU" b="1" dirty="0" err="1" smtClean="0"/>
              <a:t>років</a:t>
            </a:r>
            <a:r>
              <a:rPr lang="ru-RU" b="1" dirty="0" smtClean="0"/>
              <a:t> за </a:t>
            </a:r>
            <a:r>
              <a:rPr lang="ru-RU" b="1" dirty="0" err="1" smtClean="0"/>
              <a:t>спеціальною</a:t>
            </a:r>
            <a:r>
              <a:rPr lang="ru-RU" b="1" dirty="0" smtClean="0"/>
              <a:t> </a:t>
            </a:r>
            <a:r>
              <a:rPr lang="ru-RU" b="1" dirty="0" err="1" smtClean="0"/>
              <a:t>індивідуальною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програмою</a:t>
            </a:r>
            <a:r>
              <a:rPr lang="ru-RU" b="1" dirty="0" smtClean="0"/>
              <a:t>, </a:t>
            </a:r>
            <a:r>
              <a:rPr lang="ru-RU" b="1" dirty="0" err="1" smtClean="0"/>
              <a:t>визначеною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психолого-медико-педагогічною</a:t>
            </a:r>
            <a:r>
              <a:rPr lang="ru-RU" b="1" dirty="0" smtClean="0"/>
              <a:t> </a:t>
            </a:r>
            <a:r>
              <a:rPr lang="ru-RU" b="1" dirty="0" err="1" smtClean="0"/>
              <a:t>консультацією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педагогічною</a:t>
            </a:r>
            <a:r>
              <a:rPr lang="ru-RU" b="1" dirty="0" smtClean="0"/>
              <a:t> радою </a:t>
            </a:r>
            <a:r>
              <a:rPr lang="ru-RU" b="1" dirty="0" err="1" smtClean="0"/>
              <a:t>школи</a:t>
            </a:r>
            <a:r>
              <a:rPr lang="ru-RU" b="1" dirty="0" smtClean="0"/>
              <a:t>,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урахуванням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учня</a:t>
            </a:r>
            <a:r>
              <a:rPr lang="ru-RU" b="1" dirty="0" smtClean="0"/>
              <a:t> та </a:t>
            </a:r>
            <a:r>
              <a:rPr lang="ru-RU" b="1" dirty="0" err="1" smtClean="0"/>
              <a:t>бажання</a:t>
            </a:r>
            <a:r>
              <a:rPr lang="ru-RU" b="1" dirty="0" smtClean="0"/>
              <a:t> </a:t>
            </a:r>
            <a:r>
              <a:rPr lang="ru-RU" b="1" dirty="0" err="1" smtClean="0"/>
              <a:t>батьків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143125" y="2928938"/>
            <a:ext cx="400050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3794" name="Текст 2"/>
          <p:cNvSpPr>
            <a:spLocks noGrp="1"/>
          </p:cNvSpPr>
          <p:nvPr>
            <p:ph type="body" idx="1"/>
          </p:nvPr>
        </p:nvSpPr>
        <p:spPr>
          <a:xfrm>
            <a:off x="285750" y="214313"/>
            <a:ext cx="8715375" cy="6143625"/>
          </a:xfrm>
        </p:spPr>
        <p:txBody>
          <a:bodyPr/>
          <a:lstStyle/>
          <a:p>
            <a:pPr marL="73025"/>
            <a:r>
              <a:rPr lang="en-US" b="1" smtClean="0">
                <a:solidFill>
                  <a:schemeClr val="bg1"/>
                </a:solidFill>
              </a:rPr>
              <a:t>III </a:t>
            </a:r>
            <a:r>
              <a:rPr lang="ru-RU" b="1" smtClean="0">
                <a:solidFill>
                  <a:schemeClr val="bg1"/>
                </a:solidFill>
              </a:rPr>
              <a:t>ступінь навчання (середня школа)</a:t>
            </a:r>
          </a:p>
          <a:p>
            <a:pPr marL="73025"/>
            <a:endParaRPr lang="ru-RU" b="1" smtClean="0"/>
          </a:p>
          <a:p>
            <a:pPr marL="73025"/>
            <a:r>
              <a:rPr lang="ru-RU" b="1" smtClean="0"/>
              <a:t>Мета: досягнення рівня компетентності в освіті, формування способів особистісного і професійного самовизначення, максимальна соціалізація особистості.</a:t>
            </a:r>
          </a:p>
          <a:p>
            <a:pPr marL="73025"/>
            <a:endParaRPr lang="ru-RU" b="1" smtClean="0"/>
          </a:p>
          <a:p>
            <a:pPr marL="73025"/>
            <a:r>
              <a:rPr lang="ru-RU" b="1" smtClean="0"/>
              <a:t>Передбачається, що </a:t>
            </a:r>
            <a:r>
              <a:rPr lang="en-US" b="1" smtClean="0"/>
              <a:t>III </a:t>
            </a:r>
            <a:r>
              <a:rPr lang="ru-RU" b="1" smtClean="0"/>
              <a:t>ступінь освіти доступний випускникам з І. </a:t>
            </a:r>
            <a:r>
              <a:rPr lang="en-US" b="1" smtClean="0"/>
              <a:t>II </a:t>
            </a:r>
            <a:r>
              <a:rPr lang="ru-RU" b="1" smtClean="0"/>
              <a:t>варіантів навчання. </a:t>
            </a:r>
          </a:p>
          <a:p>
            <a:pPr marL="73025"/>
            <a:r>
              <a:rPr lang="ru-RU" b="1" smtClean="0"/>
              <a:t>Для випускників з </a:t>
            </a:r>
            <a:r>
              <a:rPr lang="en-US" b="1" smtClean="0"/>
              <a:t>III </a:t>
            </a:r>
            <a:r>
              <a:rPr lang="ru-RU" b="1" smtClean="0"/>
              <a:t>і </a:t>
            </a:r>
            <a:r>
              <a:rPr lang="en-US" b="1" smtClean="0"/>
              <a:t>IV </a:t>
            </a:r>
            <a:r>
              <a:rPr lang="ru-RU" b="1" smtClean="0"/>
              <a:t>варіантами навчання </a:t>
            </a:r>
            <a:r>
              <a:rPr lang="en-US" b="1" smtClean="0"/>
              <a:t>III </a:t>
            </a:r>
            <a:r>
              <a:rPr lang="ru-RU" b="1" smtClean="0"/>
              <a:t>ступінь може виконувати додаткову функцію для поглиблення соціалізації і професійної підготовки, тобто як продовження навчання для здобуття професії і оволодіння культурою молодого робітника. </a:t>
            </a:r>
          </a:p>
          <a:p>
            <a:pPr marL="73025"/>
            <a:r>
              <a:rPr lang="ru-RU" b="1" smtClean="0"/>
              <a:t>Цей ступінь може стати перехідною ланкою між школою і індивідуальною трудовою діяльністю.</a:t>
            </a:r>
          </a:p>
          <a:p>
            <a:pPr marL="73025"/>
            <a:endParaRPr lang="ru-RU" b="1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357313" y="3714750"/>
            <a:ext cx="328613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4818" name="Текст 2"/>
          <p:cNvSpPr>
            <a:spLocks noGrp="1"/>
          </p:cNvSpPr>
          <p:nvPr>
            <p:ph type="body" idx="1"/>
          </p:nvPr>
        </p:nvSpPr>
        <p:spPr>
          <a:xfrm>
            <a:off x="285750" y="285750"/>
            <a:ext cx="8543925" cy="3421063"/>
          </a:xfrm>
        </p:spPr>
        <p:txBody>
          <a:bodyPr/>
          <a:lstStyle/>
          <a:p>
            <a:pPr marL="73025" algn="just"/>
            <a:r>
              <a:rPr lang="ru-RU" b="1" smtClean="0"/>
              <a:t>Таким чином, концепція державного стандарту освіти для дітей з особливими потребами передбачає зміну змісту спеціальної освіти відповідно до вимог суспільства, його соціально-економічних умов, а головне — може сприяти розвитку, освіченості учня з урахуванням його потенційних можливостей, максимально повно адаптувати і інтегрувати випускника спеціального (корекційного) закладу в сучасному світі.</a:t>
            </a:r>
          </a:p>
        </p:txBody>
      </p:sp>
      <p:pic>
        <p:nvPicPr>
          <p:cNvPr id="34819" name="Рисунок 3" descr="5f75c79e6cea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8" y="2643188"/>
            <a:ext cx="67341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071546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z="5400" dirty="0" smtClean="0">
                <a:solidFill>
                  <a:schemeClr val="bg1"/>
                </a:solidFill>
              </a:rPr>
              <a:t>Дякую за увагу!</a:t>
            </a:r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3" name="Рисунок 2" descr="118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57356" y="2500306"/>
            <a:ext cx="5715000" cy="379095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786874" cy="103345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bg1"/>
                </a:solidFill>
              </a:rPr>
              <a:t>1. </a:t>
            </a:r>
            <a:r>
              <a:rPr lang="ru-RU" sz="2800" dirty="0" err="1" smtClean="0">
                <a:solidFill>
                  <a:schemeClr val="bg1"/>
                </a:solidFill>
              </a:rPr>
              <a:t>Правове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і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нормативне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забезпечення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розвитку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реабілітаційних</a:t>
            </a:r>
            <a:r>
              <a:rPr lang="ru-RU" sz="2800" dirty="0" smtClean="0">
                <a:solidFill>
                  <a:schemeClr val="bg1"/>
                </a:solidFill>
              </a:rPr>
              <a:t> служб на </a:t>
            </a:r>
            <a:r>
              <a:rPr lang="ru-RU" sz="2800" dirty="0" err="1" smtClean="0">
                <a:solidFill>
                  <a:schemeClr val="bg1"/>
                </a:solidFill>
              </a:rPr>
              <a:t>місцевому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рівні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1357313"/>
            <a:ext cx="8715375" cy="5072062"/>
          </a:xfrm>
        </p:spPr>
        <p:txBody>
          <a:bodyPr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В </a:t>
            </a:r>
            <a:r>
              <a:rPr lang="ru-RU" b="1" dirty="0" err="1" smtClean="0"/>
              <a:t>сучасну</a:t>
            </a:r>
            <a:r>
              <a:rPr lang="ru-RU" b="1" dirty="0" smtClean="0"/>
              <a:t> </a:t>
            </a:r>
            <a:r>
              <a:rPr lang="ru-RU" b="1" dirty="0" err="1" smtClean="0"/>
              <a:t>епоху</a:t>
            </a:r>
            <a:r>
              <a:rPr lang="ru-RU" b="1" dirty="0" smtClean="0"/>
              <a:t> </a:t>
            </a:r>
            <a:r>
              <a:rPr lang="ru-RU" b="1" dirty="0" err="1" smtClean="0"/>
              <a:t>соціально-політичного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</a:t>
            </a:r>
            <a:r>
              <a:rPr lang="ru-RU" b="1" dirty="0" err="1" smtClean="0"/>
              <a:t>відкрилися</a:t>
            </a:r>
            <a:r>
              <a:rPr lang="ru-RU" b="1" dirty="0" smtClean="0"/>
              <a:t> </a:t>
            </a:r>
            <a:r>
              <a:rPr lang="ru-RU" b="1" dirty="0" err="1" smtClean="0"/>
              <a:t>нові</a:t>
            </a:r>
            <a:r>
              <a:rPr lang="ru-RU" b="1" dirty="0" smtClean="0"/>
              <a:t> </a:t>
            </a:r>
            <a:r>
              <a:rPr lang="ru-RU" b="1" dirty="0" err="1" smtClean="0"/>
              <a:t>перспективи</a:t>
            </a:r>
            <a:r>
              <a:rPr lang="ru-RU" b="1" dirty="0" smtClean="0"/>
              <a:t> </a:t>
            </a:r>
            <a:r>
              <a:rPr lang="ru-RU" b="1" dirty="0" err="1" smtClean="0"/>
              <a:t>змін</a:t>
            </a:r>
            <a:r>
              <a:rPr lang="ru-RU" b="1" dirty="0" smtClean="0"/>
              <a:t> </a:t>
            </a:r>
            <a:r>
              <a:rPr lang="ru-RU" b="1" dirty="0" err="1" smtClean="0"/>
              <a:t>в</a:t>
            </a:r>
            <a:r>
              <a:rPr lang="ru-RU" b="1" dirty="0" smtClean="0"/>
              <a:t> </a:t>
            </a:r>
            <a:r>
              <a:rPr lang="ru-RU" b="1" dirty="0" err="1" smtClean="0"/>
              <a:t>системі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пов'язані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новим</a:t>
            </a:r>
            <a:r>
              <a:rPr lang="ru-RU" b="1" dirty="0" smtClean="0"/>
              <a:t> </a:t>
            </a:r>
            <a:r>
              <a:rPr lang="ru-RU" b="1" dirty="0" err="1" smtClean="0"/>
              <a:t>ставленням</a:t>
            </a:r>
            <a:r>
              <a:rPr lang="ru-RU" b="1" dirty="0" smtClean="0"/>
              <a:t> до </a:t>
            </a:r>
            <a:r>
              <a:rPr lang="ru-RU" b="1" dirty="0" err="1" smtClean="0"/>
              <a:t>дітей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потребами,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вирішенням</a:t>
            </a:r>
            <a:r>
              <a:rPr lang="ru-RU" b="1" dirty="0" smtClean="0"/>
              <a:t> </a:t>
            </a:r>
            <a:r>
              <a:rPr lang="ru-RU" b="1" dirty="0" err="1" smtClean="0"/>
              <a:t>питань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соціалізації</a:t>
            </a:r>
            <a:r>
              <a:rPr lang="ru-RU" b="1" dirty="0" smtClean="0"/>
              <a:t> </a:t>
            </a:r>
            <a:r>
              <a:rPr lang="ru-RU" b="1" dirty="0" err="1" smtClean="0"/>
              <a:t>й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інтеграції</a:t>
            </a:r>
            <a:r>
              <a:rPr lang="ru-RU" b="1" dirty="0" smtClean="0"/>
              <a:t> в </a:t>
            </a:r>
            <a:r>
              <a:rPr lang="ru-RU" b="1" dirty="0" err="1" smtClean="0"/>
              <a:t>суспільство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Нині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спеціальна</a:t>
            </a:r>
            <a:r>
              <a:rPr lang="ru-RU" b="1" dirty="0" smtClean="0"/>
              <a:t> </a:t>
            </a:r>
            <a:r>
              <a:rPr lang="ru-RU" b="1" dirty="0" err="1" smtClean="0"/>
              <a:t>освіта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 </a:t>
            </a:r>
            <a:r>
              <a:rPr lang="ru-RU" b="1" dirty="0" err="1" smtClean="0"/>
              <a:t>має</a:t>
            </a:r>
            <a:r>
              <a:rPr lang="ru-RU" b="1" dirty="0" smtClean="0"/>
              <a:t> </a:t>
            </a:r>
            <a:r>
              <a:rPr lang="ru-RU" b="1" dirty="0" err="1" smtClean="0"/>
              <a:t>складну</a:t>
            </a:r>
            <a:r>
              <a:rPr lang="ru-RU" b="1" dirty="0" smtClean="0"/>
              <a:t>, </a:t>
            </a:r>
            <a:r>
              <a:rPr lang="ru-RU" b="1" dirty="0" err="1" smtClean="0"/>
              <a:t>розгалужену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диференційовану</a:t>
            </a:r>
            <a:r>
              <a:rPr lang="ru-RU" b="1" dirty="0" smtClean="0"/>
              <a:t> систему </a:t>
            </a:r>
            <a:r>
              <a:rPr lang="ru-RU" b="1" dirty="0" err="1" smtClean="0"/>
              <a:t>навчально-виховних</a:t>
            </a:r>
            <a:r>
              <a:rPr lang="ru-RU" b="1" dirty="0" smtClean="0"/>
              <a:t> (</a:t>
            </a:r>
            <a:r>
              <a:rPr lang="ru-RU" b="1" dirty="0" err="1" smtClean="0"/>
              <a:t>корекційних</a:t>
            </a:r>
            <a:r>
              <a:rPr lang="ru-RU" b="1" dirty="0" smtClean="0"/>
              <a:t>)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, </a:t>
            </a:r>
            <a:r>
              <a:rPr lang="ru-RU" b="1" dirty="0" err="1" smtClean="0"/>
              <a:t>реабілітаційних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медико-педагогічних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центрів</a:t>
            </a:r>
            <a:r>
              <a:rPr lang="ru-RU" b="1" dirty="0" smtClean="0"/>
              <a:t>, </a:t>
            </a:r>
            <a:r>
              <a:rPr lang="ru-RU" b="1" dirty="0" err="1" smtClean="0"/>
              <a:t>навчально-виховних</a:t>
            </a:r>
            <a:r>
              <a:rPr lang="ru-RU" b="1" dirty="0" smtClean="0"/>
              <a:t> </a:t>
            </a:r>
            <a:r>
              <a:rPr lang="ru-RU" b="1" dirty="0" err="1" smtClean="0"/>
              <a:t>комплексів</a:t>
            </a:r>
            <a:r>
              <a:rPr lang="ru-RU" b="1" dirty="0" smtClean="0"/>
              <a:t>, </a:t>
            </a:r>
            <a:r>
              <a:rPr lang="ru-RU" b="1" dirty="0" err="1" smtClean="0"/>
              <a:t>спеціальних</a:t>
            </a:r>
            <a:r>
              <a:rPr lang="ru-RU" b="1" dirty="0" smtClean="0"/>
              <a:t> (</a:t>
            </a:r>
            <a:r>
              <a:rPr lang="ru-RU" b="1" dirty="0" err="1" smtClean="0"/>
              <a:t>корекційних</a:t>
            </a:r>
            <a:r>
              <a:rPr lang="ru-RU" b="1" dirty="0" smtClean="0"/>
              <a:t>) </a:t>
            </a:r>
            <a:r>
              <a:rPr lang="ru-RU" b="1" dirty="0" err="1" smtClean="0"/>
              <a:t>класів</a:t>
            </a:r>
            <a:r>
              <a:rPr lang="ru-RU" b="1" dirty="0" smtClean="0"/>
              <a:t> при </a:t>
            </a:r>
            <a:r>
              <a:rPr lang="ru-RU" b="1" dirty="0" err="1" smtClean="0"/>
              <a:t>середніх</a:t>
            </a:r>
            <a:r>
              <a:rPr lang="ru-RU" b="1" dirty="0" smtClean="0"/>
              <a:t> закладах </a:t>
            </a:r>
            <a:r>
              <a:rPr lang="ru-RU" b="1" dirty="0" err="1" smtClean="0"/>
              <a:t>освіти</a:t>
            </a:r>
            <a:r>
              <a:rPr lang="ru-RU" b="1" dirty="0" smtClean="0"/>
              <a:t> та </a:t>
            </a:r>
            <a:r>
              <a:rPr lang="ru-RU" b="1" dirty="0" err="1" smtClean="0"/>
              <a:t>ін</a:t>
            </a:r>
            <a:r>
              <a:rPr lang="ru-RU" b="1" dirty="0" smtClean="0"/>
              <a:t>. 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системи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пов'язаний</a:t>
            </a:r>
            <a:r>
              <a:rPr lang="ru-RU" b="1" dirty="0" smtClean="0"/>
              <a:t> </a:t>
            </a:r>
            <a:r>
              <a:rPr lang="ru-RU" b="1" dirty="0" err="1" smtClean="0"/>
              <a:t>з</a:t>
            </a:r>
            <a:r>
              <a:rPr lang="ru-RU" b="1" dirty="0" smtClean="0"/>
              <a:t> </a:t>
            </a:r>
            <a:r>
              <a:rPr lang="ru-RU" b="1" dirty="0" err="1" smtClean="0"/>
              <a:t>подальшою</a:t>
            </a:r>
            <a:r>
              <a:rPr lang="ru-RU" b="1" dirty="0" smtClean="0"/>
              <a:t> </a:t>
            </a:r>
            <a:r>
              <a:rPr lang="ru-RU" b="1" dirty="0" err="1" smtClean="0"/>
              <a:t>диференціацією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вдосконаленням</a:t>
            </a:r>
            <a:r>
              <a:rPr lang="ru-RU" b="1" dirty="0" smtClean="0"/>
              <a:t> </a:t>
            </a:r>
            <a:r>
              <a:rPr lang="ru-RU" b="1" dirty="0" err="1" smtClean="0"/>
              <a:t>діючої</a:t>
            </a:r>
            <a:r>
              <a:rPr lang="ru-RU" b="1" dirty="0" smtClean="0"/>
              <a:t> </a:t>
            </a:r>
            <a:r>
              <a:rPr lang="ru-RU" b="1" dirty="0" err="1" smtClean="0"/>
              <a:t>мережі</a:t>
            </a:r>
            <a:r>
              <a:rPr lang="ru-RU" b="1" dirty="0" smtClean="0"/>
              <a:t> </a:t>
            </a:r>
            <a:r>
              <a:rPr lang="ru-RU" b="1" dirty="0" err="1" smtClean="0"/>
              <a:t>корекційних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, </a:t>
            </a:r>
            <a:r>
              <a:rPr lang="ru-RU" b="1" dirty="0" err="1" smtClean="0"/>
              <a:t>відкриттям</a:t>
            </a:r>
            <a:r>
              <a:rPr lang="ru-RU" b="1" dirty="0" smtClean="0"/>
              <a:t> </a:t>
            </a:r>
            <a:r>
              <a:rPr lang="ru-RU" b="1" dirty="0" err="1" smtClean="0"/>
              <a:t>нових</a:t>
            </a:r>
            <a:r>
              <a:rPr lang="ru-RU" b="1" dirty="0" smtClean="0"/>
              <a:t> </a:t>
            </a:r>
            <a:r>
              <a:rPr lang="ru-RU" b="1" dirty="0" err="1" smtClean="0"/>
              <a:t>типів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, в </a:t>
            </a:r>
            <a:r>
              <a:rPr lang="ru-RU" b="1" dirty="0" err="1" smtClean="0"/>
              <a:t>яких</a:t>
            </a:r>
            <a:r>
              <a:rPr lang="ru-RU" b="1" dirty="0" smtClean="0"/>
              <a:t> </a:t>
            </a:r>
            <a:r>
              <a:rPr lang="ru-RU" b="1" dirty="0" err="1" smtClean="0"/>
              <a:t>надається</a:t>
            </a:r>
            <a:r>
              <a:rPr lang="ru-RU" b="1" dirty="0" smtClean="0"/>
              <a:t> комплексна </a:t>
            </a:r>
            <a:r>
              <a:rPr lang="ru-RU" b="1" dirty="0" err="1" smtClean="0"/>
              <a:t>допомога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підтримка</a:t>
            </a:r>
            <a:r>
              <a:rPr lang="ru-RU" b="1" dirty="0" smtClean="0"/>
              <a:t> </a:t>
            </a:r>
            <a:r>
              <a:rPr lang="ru-RU" b="1" dirty="0" err="1" smtClean="0"/>
              <a:t>дітям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потребами, а </a:t>
            </a:r>
            <a:r>
              <a:rPr lang="ru-RU" b="1" dirty="0" err="1" smtClean="0"/>
              <a:t>також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інтеграцією</a:t>
            </a:r>
            <a:r>
              <a:rPr lang="ru-RU" b="1" dirty="0" smtClean="0"/>
              <a:t> </a:t>
            </a:r>
            <a:r>
              <a:rPr lang="ru-RU" b="1" dirty="0" err="1" smtClean="0"/>
              <a:t>цих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в </a:t>
            </a:r>
            <a:r>
              <a:rPr lang="ru-RU" b="1" dirty="0" err="1" smtClean="0"/>
              <a:t>загальноосвітню</a:t>
            </a:r>
            <a:r>
              <a:rPr lang="ru-RU" b="1" dirty="0" smtClean="0"/>
              <a:t> школу.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прийняття</a:t>
            </a:r>
            <a:r>
              <a:rPr lang="ru-RU" b="1" dirty="0" smtClean="0"/>
              <a:t> Закону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"Про </a:t>
            </a:r>
            <a:r>
              <a:rPr lang="ru-RU" b="1" dirty="0" err="1" smtClean="0"/>
              <a:t>освіту</a:t>
            </a:r>
            <a:r>
              <a:rPr lang="ru-RU" b="1" dirty="0" smtClean="0"/>
              <a:t>" та </a:t>
            </a:r>
            <a:r>
              <a:rPr lang="ru-RU" b="1" dirty="0" err="1" smtClean="0"/>
              <a:t>Законі</a:t>
            </a:r>
            <a:r>
              <a:rPr lang="ru-RU" b="1" dirty="0" smtClean="0"/>
              <a:t>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"Про </a:t>
            </a:r>
            <a:r>
              <a:rPr lang="ru-RU" b="1" dirty="0" err="1" smtClean="0"/>
              <a:t>загальну</a:t>
            </a:r>
            <a:r>
              <a:rPr lang="ru-RU" b="1" dirty="0" smtClean="0"/>
              <a:t> </a:t>
            </a:r>
            <a:r>
              <a:rPr lang="ru-RU" b="1" dirty="0" err="1" smtClean="0"/>
              <a:t>середню</a:t>
            </a:r>
            <a:r>
              <a:rPr lang="ru-RU" b="1" dirty="0" smtClean="0"/>
              <a:t> </a:t>
            </a:r>
            <a:r>
              <a:rPr lang="ru-RU" b="1" dirty="0" err="1" smtClean="0"/>
              <a:t>освіту</a:t>
            </a:r>
            <a:r>
              <a:rPr lang="ru-RU" b="1" dirty="0" smtClean="0"/>
              <a:t>" у </a:t>
            </a:r>
            <a:r>
              <a:rPr lang="ru-RU" b="1" dirty="0" err="1" smtClean="0"/>
              <a:t>батьків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</a:t>
            </a:r>
            <a:r>
              <a:rPr lang="ru-RU" b="1" dirty="0" err="1" smtClean="0"/>
              <a:t>з'явилася</a:t>
            </a:r>
            <a:r>
              <a:rPr lang="ru-RU" b="1" dirty="0" smtClean="0"/>
              <a:t> </a:t>
            </a:r>
            <a:r>
              <a:rPr lang="ru-RU" b="1" dirty="0" err="1" smtClean="0"/>
              <a:t>можливість</a:t>
            </a:r>
            <a:r>
              <a:rPr lang="ru-RU" b="1" dirty="0" smtClean="0"/>
              <a:t> </a:t>
            </a:r>
            <a:r>
              <a:rPr lang="ru-RU" b="1" dirty="0" err="1" smtClean="0"/>
              <a:t>вибору</a:t>
            </a:r>
            <a:r>
              <a:rPr lang="ru-RU" b="1" dirty="0" smtClean="0"/>
              <a:t> </a:t>
            </a:r>
            <a:r>
              <a:rPr lang="ru-RU" b="1" dirty="0" err="1" smtClean="0"/>
              <a:t>різних</a:t>
            </a:r>
            <a:r>
              <a:rPr lang="ru-RU" b="1" dirty="0" smtClean="0"/>
              <a:t> форм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(у </a:t>
            </a:r>
            <a:r>
              <a:rPr lang="ru-RU" b="1" dirty="0" err="1" smtClean="0"/>
              <a:t>спеціальній</a:t>
            </a:r>
            <a:r>
              <a:rPr lang="ru-RU" b="1" dirty="0" smtClean="0"/>
              <a:t> </a:t>
            </a:r>
            <a:r>
              <a:rPr lang="ru-RU" b="1" dirty="0" err="1" smtClean="0"/>
              <a:t>школі</a:t>
            </a:r>
            <a:r>
              <a:rPr lang="ru-RU" b="1" dirty="0" smtClean="0"/>
              <a:t>, </a:t>
            </a:r>
            <a:r>
              <a:rPr lang="ru-RU" b="1" dirty="0" err="1" smtClean="0"/>
              <a:t>школі-інтернаті</a:t>
            </a:r>
            <a:r>
              <a:rPr lang="ru-RU" b="1" dirty="0" smtClean="0"/>
              <a:t>. </a:t>
            </a:r>
            <a:r>
              <a:rPr lang="ru-RU" b="1" dirty="0" err="1" smtClean="0"/>
              <a:t>навчально-реабілітаційному</a:t>
            </a:r>
            <a:r>
              <a:rPr lang="ru-RU" b="1" dirty="0" smtClean="0"/>
              <a:t> </a:t>
            </a:r>
            <a:r>
              <a:rPr lang="ru-RU" b="1" dirty="0" err="1" smtClean="0"/>
              <a:t>центрі</a:t>
            </a:r>
            <a:r>
              <a:rPr lang="ru-RU" b="1" dirty="0" smtClean="0"/>
              <a:t>» у </a:t>
            </a:r>
            <a:r>
              <a:rPr lang="ru-RU" b="1" dirty="0" err="1" smtClean="0"/>
              <a:t>корекційних</a:t>
            </a:r>
            <a:r>
              <a:rPr lang="ru-RU" b="1" dirty="0" smtClean="0"/>
              <a:t> </a:t>
            </a:r>
            <a:r>
              <a:rPr lang="ru-RU" b="1" dirty="0" err="1" smtClean="0"/>
              <a:t>класах</a:t>
            </a:r>
            <a:r>
              <a:rPr lang="ru-RU" b="1" dirty="0" smtClean="0"/>
              <a:t> при </a:t>
            </a:r>
            <a:r>
              <a:rPr lang="ru-RU" b="1" dirty="0" err="1" smtClean="0"/>
              <a:t>загальноосвітній</a:t>
            </a:r>
            <a:r>
              <a:rPr lang="ru-RU" b="1" dirty="0" smtClean="0"/>
              <a:t> </a:t>
            </a:r>
            <a:r>
              <a:rPr lang="ru-RU" b="1" dirty="0" err="1" smtClean="0"/>
              <a:t>школі</a:t>
            </a:r>
            <a:r>
              <a:rPr lang="ru-RU" b="1" dirty="0" smtClean="0"/>
              <a:t>, </a:t>
            </a:r>
            <a:r>
              <a:rPr lang="ru-RU" b="1" dirty="0" err="1" smtClean="0"/>
              <a:t>дитсадку-школі</a:t>
            </a:r>
            <a:r>
              <a:rPr lang="ru-RU" b="1" dirty="0" smtClean="0"/>
              <a:t>. надомного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, у </a:t>
            </a:r>
            <a:r>
              <a:rPr lang="ru-RU" b="1" dirty="0" err="1" smtClean="0"/>
              <a:t>формі</a:t>
            </a:r>
            <a:r>
              <a:rPr lang="ru-RU" b="1" dirty="0" smtClean="0"/>
              <a:t> </a:t>
            </a:r>
            <a:r>
              <a:rPr lang="ru-RU" b="1" dirty="0" err="1" smtClean="0"/>
              <a:t>екстернату</a:t>
            </a:r>
            <a:r>
              <a:rPr lang="ru-RU" b="1" dirty="0" smtClean="0"/>
              <a:t> та </a:t>
            </a:r>
            <a:r>
              <a:rPr lang="ru-RU" b="1" dirty="0" err="1" smtClean="0"/>
              <a:t>ін</a:t>
            </a:r>
            <a:r>
              <a:rPr lang="ru-RU" b="1" dirty="0" smtClean="0"/>
              <a:t>).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У 24 областях (</a:t>
            </a:r>
            <a:r>
              <a:rPr lang="ru-RU" b="1" dirty="0" err="1" smtClean="0"/>
              <a:t>крім</a:t>
            </a:r>
            <a:r>
              <a:rPr lang="ru-RU" b="1" dirty="0" smtClean="0"/>
              <a:t> </a:t>
            </a:r>
            <a:r>
              <a:rPr lang="ru-RU" b="1" dirty="0" err="1" smtClean="0"/>
              <a:t>Вінницької</a:t>
            </a:r>
            <a:r>
              <a:rPr lang="ru-RU" b="1" dirty="0" smtClean="0"/>
              <a:t>. </a:t>
            </a:r>
            <a:r>
              <a:rPr lang="ru-RU" b="1" dirty="0" err="1" smtClean="0"/>
              <a:t>Житомирської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Хмельницької</a:t>
            </a:r>
            <a:r>
              <a:rPr lang="ru-RU" b="1" dirty="0" smtClean="0"/>
              <a:t>) </a:t>
            </a:r>
            <a:r>
              <a:rPr lang="ru-RU" b="1" dirty="0" err="1" smtClean="0"/>
              <a:t>працюють</a:t>
            </a:r>
            <a:r>
              <a:rPr lang="ru-RU" b="1" dirty="0" smtClean="0"/>
              <a:t> </a:t>
            </a:r>
            <a:r>
              <a:rPr lang="ru-RU" b="1" dirty="0" err="1" smtClean="0"/>
              <a:t>штатні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психолого-медико-педагогічні</a:t>
            </a:r>
            <a:r>
              <a:rPr lang="ru-RU" b="1" dirty="0" smtClean="0"/>
              <a:t> </a:t>
            </a:r>
            <a:r>
              <a:rPr lang="ru-RU" b="1" dirty="0" err="1" smtClean="0"/>
              <a:t>консультації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створюють</a:t>
            </a:r>
            <a:r>
              <a:rPr lang="ru-RU" b="1" dirty="0" smtClean="0"/>
              <a:t> банк </a:t>
            </a:r>
            <a:r>
              <a:rPr lang="ru-RU" b="1" dirty="0" err="1" smtClean="0"/>
              <a:t>даних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дає</a:t>
            </a:r>
            <a:r>
              <a:rPr lang="ru-RU" b="1" dirty="0" smtClean="0"/>
              <a:t> </a:t>
            </a:r>
            <a:r>
              <a:rPr lang="ru-RU" b="1" dirty="0" err="1" smtClean="0"/>
              <a:t>змогу</a:t>
            </a:r>
            <a:r>
              <a:rPr lang="ru-RU" b="1" dirty="0" smtClean="0"/>
              <a:t> </a:t>
            </a:r>
            <a:r>
              <a:rPr lang="ru-RU" b="1" dirty="0" err="1" smtClean="0"/>
              <a:t>прогнозувати</a:t>
            </a:r>
            <a:r>
              <a:rPr lang="ru-RU" b="1" dirty="0" smtClean="0"/>
              <a:t> 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мережі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спеціальних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навчально-виховних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, </a:t>
            </a:r>
            <a:r>
              <a:rPr lang="ru-RU" b="1" dirty="0" err="1" smtClean="0"/>
              <a:t>надавати</a:t>
            </a:r>
            <a:r>
              <a:rPr lang="ru-RU" b="1" dirty="0" smtClean="0"/>
              <a:t> </a:t>
            </a:r>
            <a:r>
              <a:rPr lang="ru-RU" b="1" dirty="0" err="1" smtClean="0"/>
              <a:t>дітям</a:t>
            </a:r>
            <a:r>
              <a:rPr lang="ru-RU" b="1" dirty="0" smtClean="0"/>
              <a:t> на </a:t>
            </a:r>
            <a:r>
              <a:rPr lang="ru-RU" b="1" dirty="0" err="1" smtClean="0"/>
              <a:t>ранній</a:t>
            </a:r>
            <a:r>
              <a:rPr lang="ru-RU" b="1" dirty="0" smtClean="0"/>
              <a:t> </a:t>
            </a:r>
            <a:r>
              <a:rPr lang="ru-RU" b="1" dirty="0" err="1" smtClean="0"/>
              <a:t>періодах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корекційну</a:t>
            </a:r>
            <a:r>
              <a:rPr lang="ru-RU" b="1" dirty="0" smtClean="0"/>
              <a:t> </a:t>
            </a:r>
            <a:r>
              <a:rPr lang="ru-RU" b="1" dirty="0" err="1" smtClean="0"/>
              <a:t>допомогу</a:t>
            </a:r>
            <a:r>
              <a:rPr lang="ru-RU" b="1" dirty="0" smtClean="0"/>
              <a:t>, а батькам — </a:t>
            </a:r>
            <a:r>
              <a:rPr lang="ru-RU" b="1" dirty="0" err="1" smtClean="0"/>
              <a:t>консультативно-методичну</a:t>
            </a:r>
            <a:r>
              <a:rPr lang="ru-RU" b="1" dirty="0" smtClean="0"/>
              <a:t>. </a:t>
            </a:r>
            <a:r>
              <a:rPr lang="ru-RU" b="1" dirty="0" err="1" smtClean="0"/>
              <a:t>Відповідно</a:t>
            </a:r>
            <a:r>
              <a:rPr lang="ru-RU" b="1" dirty="0" smtClean="0"/>
              <a:t> до постанови Уряду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29.04.91 № 103 у </a:t>
            </a:r>
            <a:r>
              <a:rPr lang="ru-RU" b="1" dirty="0" err="1" smtClean="0"/>
              <a:t>країні</a:t>
            </a:r>
            <a:r>
              <a:rPr lang="ru-RU" b="1" dirty="0" smtClean="0"/>
              <a:t> </a:t>
            </a:r>
            <a:r>
              <a:rPr lang="ru-RU" b="1" dirty="0" err="1" smtClean="0"/>
              <a:t>має</a:t>
            </a:r>
            <a:r>
              <a:rPr lang="ru-RU" b="1" dirty="0" smtClean="0"/>
              <a:t> </a:t>
            </a:r>
            <a:r>
              <a:rPr lang="ru-RU" b="1" dirty="0" err="1" smtClean="0"/>
              <a:t>функціонувати</a:t>
            </a:r>
            <a:r>
              <a:rPr lang="ru-RU" b="1" dirty="0" smtClean="0"/>
              <a:t> 100 </a:t>
            </a:r>
            <a:r>
              <a:rPr lang="ru-RU" b="1" dirty="0" err="1" smtClean="0"/>
              <a:t>штатних</a:t>
            </a:r>
            <a:r>
              <a:rPr lang="ru-RU" b="1" dirty="0" smtClean="0"/>
              <a:t> </a:t>
            </a:r>
            <a:r>
              <a:rPr lang="ru-RU" b="1" dirty="0" err="1" smtClean="0"/>
              <a:t>консультацій</a:t>
            </a:r>
            <a:r>
              <a:rPr lang="ru-RU" b="1" dirty="0" smtClean="0"/>
              <a:t> (1 на 120 тис. </a:t>
            </a:r>
            <a:r>
              <a:rPr lang="ru-RU" b="1" dirty="0" err="1" smtClean="0"/>
              <a:t>дітей</a:t>
            </a:r>
            <a:r>
              <a:rPr lang="ru-RU" b="1" dirty="0" smtClean="0"/>
              <a:t> до 18 </a:t>
            </a:r>
            <a:r>
              <a:rPr lang="ru-RU" b="1" dirty="0" err="1" smtClean="0"/>
              <a:t>років</a:t>
            </a:r>
            <a:r>
              <a:rPr lang="ru-RU" b="1" dirty="0" smtClean="0"/>
              <a:t>), </a:t>
            </a:r>
            <a:r>
              <a:rPr lang="ru-RU" b="1" dirty="0" err="1" smtClean="0"/>
              <a:t>проте</a:t>
            </a:r>
            <a:r>
              <a:rPr lang="ru-RU" b="1" dirty="0" smtClean="0"/>
              <a:t> вони на </a:t>
            </a:r>
            <a:r>
              <a:rPr lang="ru-RU" b="1" dirty="0" err="1" smtClean="0"/>
              <a:t>сьогодні</a:t>
            </a:r>
            <a:r>
              <a:rPr lang="ru-RU" b="1" dirty="0" smtClean="0"/>
              <a:t> </a:t>
            </a:r>
            <a:r>
              <a:rPr lang="ru-RU" b="1" dirty="0" err="1" smtClean="0"/>
              <a:t>працюють</a:t>
            </a:r>
            <a:r>
              <a:rPr lang="ru-RU" b="1" dirty="0" smtClean="0"/>
              <a:t> </a:t>
            </a:r>
            <a:r>
              <a:rPr lang="ru-RU" b="1" dirty="0" err="1" smtClean="0"/>
              <a:t>на</a:t>
            </a:r>
            <a:r>
              <a:rPr lang="ru-RU" b="1" dirty="0" smtClean="0"/>
              <a:t> </a:t>
            </a:r>
            <a:r>
              <a:rPr lang="ru-RU" b="1" dirty="0" err="1" smtClean="0"/>
              <a:t>громадських</a:t>
            </a:r>
            <a:r>
              <a:rPr lang="ru-RU" b="1" dirty="0" smtClean="0"/>
              <a:t> засадах.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928813" y="2428875"/>
            <a:ext cx="542925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285750"/>
            <a:ext cx="8715375" cy="6429375"/>
          </a:xfrm>
        </p:spPr>
        <p:txBody>
          <a:bodyPr>
            <a:normAutofit fontScale="85000" lnSpcReduction="10000"/>
          </a:bodyPr>
          <a:lstStyle/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Спеціальні</a:t>
            </a:r>
            <a:r>
              <a:rPr lang="ru-RU" b="1" dirty="0" smtClean="0"/>
              <a:t> </a:t>
            </a:r>
            <a:r>
              <a:rPr lang="ru-RU" b="1" dirty="0" err="1" smtClean="0"/>
              <a:t>дослідження</a:t>
            </a:r>
            <a:r>
              <a:rPr lang="ru-RU" b="1" dirty="0" smtClean="0"/>
              <a:t>, </a:t>
            </a:r>
            <a:r>
              <a:rPr lang="ru-RU" b="1" dirty="0" err="1" smtClean="0"/>
              <a:t>проведені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Україні</a:t>
            </a:r>
            <a:r>
              <a:rPr lang="ru-RU" b="1" dirty="0" smtClean="0"/>
              <a:t> </a:t>
            </a:r>
            <a:r>
              <a:rPr lang="ru-RU" b="1" dirty="0" err="1" smtClean="0"/>
              <a:t>в</a:t>
            </a:r>
            <a:r>
              <a:rPr lang="ru-RU" b="1" dirty="0" smtClean="0"/>
              <a:t> </a:t>
            </a:r>
            <a:r>
              <a:rPr lang="ru-RU" b="1" dirty="0" err="1" smtClean="0"/>
              <a:t>останні</a:t>
            </a:r>
            <a:r>
              <a:rPr lang="ru-RU" b="1" dirty="0" smtClean="0"/>
              <a:t> роки, </a:t>
            </a:r>
            <a:r>
              <a:rPr lang="ru-RU" b="1" dirty="0" err="1" smtClean="0"/>
              <a:t>сприяють</a:t>
            </a:r>
            <a:r>
              <a:rPr lang="ru-RU" b="1" dirty="0" smtClean="0"/>
              <a:t> </a:t>
            </a:r>
            <a:r>
              <a:rPr lang="ru-RU" b="1" dirty="0" err="1" smtClean="0"/>
              <a:t>подоланню</a:t>
            </a:r>
            <a:r>
              <a:rPr lang="ru-RU" b="1" dirty="0" smtClean="0"/>
              <a:t> </a:t>
            </a:r>
            <a:r>
              <a:rPr lang="ru-RU" b="1" dirty="0" err="1" smtClean="0"/>
              <a:t>стереотипів</a:t>
            </a:r>
            <a:r>
              <a:rPr lang="ru-RU" b="1" dirty="0" smtClean="0"/>
              <a:t> у </a:t>
            </a:r>
            <a:r>
              <a:rPr lang="ru-RU" b="1" dirty="0" err="1" smtClean="0"/>
              <a:t>розумінні</a:t>
            </a:r>
            <a:r>
              <a:rPr lang="ru-RU" b="1" dirty="0" smtClean="0"/>
              <a:t> проблем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виховання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потребами, </a:t>
            </a:r>
            <a:r>
              <a:rPr lang="ru-RU" b="1" dirty="0" err="1" smtClean="0"/>
              <a:t>відходу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концентрації</a:t>
            </a:r>
            <a:r>
              <a:rPr lang="ru-RU" b="1" dirty="0" smtClean="0"/>
              <a:t> </a:t>
            </a:r>
            <a:r>
              <a:rPr lang="ru-RU" b="1" dirty="0" err="1" smtClean="0"/>
              <a:t>уваги</a:t>
            </a:r>
            <a:r>
              <a:rPr lang="ru-RU" b="1" dirty="0" smtClean="0"/>
              <a:t> на </a:t>
            </a:r>
            <a:r>
              <a:rPr lang="ru-RU" b="1" dirty="0" err="1" smtClean="0"/>
              <a:t>ураженні</a:t>
            </a:r>
            <a:r>
              <a:rPr lang="ru-RU" b="1" dirty="0" smtClean="0"/>
              <a:t>. </a:t>
            </a:r>
            <a:r>
              <a:rPr lang="ru-RU" b="1" dirty="0" err="1" smtClean="0"/>
              <a:t>Провідною</a:t>
            </a:r>
            <a:r>
              <a:rPr lang="ru-RU" b="1" dirty="0" smtClean="0"/>
              <a:t> </a:t>
            </a:r>
            <a:r>
              <a:rPr lang="ru-RU" b="1" dirty="0" err="1" smtClean="0"/>
              <a:t>ідеєю</a:t>
            </a:r>
            <a:r>
              <a:rPr lang="ru-RU" b="1" dirty="0" smtClean="0"/>
              <a:t> </a:t>
            </a:r>
            <a:r>
              <a:rPr lang="ru-RU" b="1" dirty="0" err="1" smtClean="0"/>
              <a:t>сучасної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є</a:t>
            </a:r>
            <a:r>
              <a:rPr lang="ru-RU" b="1" dirty="0" smtClean="0"/>
              <a:t> </a:t>
            </a:r>
            <a:r>
              <a:rPr lang="ru-RU" b="1" dirty="0" err="1" smtClean="0"/>
              <a:t>орієнтація</a:t>
            </a:r>
            <a:r>
              <a:rPr lang="ru-RU" b="1" dirty="0" smtClean="0"/>
              <a:t> на </a:t>
            </a:r>
            <a:r>
              <a:rPr lang="ru-RU" b="1" dirty="0" err="1" smtClean="0"/>
              <a:t>ефективне</a:t>
            </a:r>
            <a:r>
              <a:rPr lang="ru-RU" b="1" dirty="0" smtClean="0"/>
              <a:t> </a:t>
            </a:r>
            <a:r>
              <a:rPr lang="ru-RU" b="1" dirty="0" err="1" smtClean="0"/>
              <a:t>використання</a:t>
            </a:r>
            <a:r>
              <a:rPr lang="ru-RU" b="1" dirty="0" smtClean="0"/>
              <a:t> </a:t>
            </a:r>
            <a:r>
              <a:rPr lang="ru-RU" b="1" dirty="0" err="1" smtClean="0"/>
              <a:t>збережених</a:t>
            </a:r>
            <a:r>
              <a:rPr lang="ru-RU" b="1" dirty="0" smtClean="0"/>
              <a:t> систем та </a:t>
            </a:r>
            <a:r>
              <a:rPr lang="ru-RU" b="1" dirty="0" err="1" smtClean="0"/>
              <a:t>функцій</a:t>
            </a:r>
            <a:r>
              <a:rPr lang="ru-RU" b="1" dirty="0" smtClean="0"/>
              <a:t>, </a:t>
            </a:r>
            <a:r>
              <a:rPr lang="ru-RU" b="1" dirty="0" err="1" smtClean="0"/>
              <a:t>здатних</a:t>
            </a:r>
            <a:r>
              <a:rPr lang="ru-RU" b="1" dirty="0" smtClean="0"/>
              <a:t> </a:t>
            </a:r>
            <a:r>
              <a:rPr lang="ru-RU" b="1" dirty="0" err="1" smtClean="0"/>
              <a:t>віяти</a:t>
            </a:r>
            <a:r>
              <a:rPr lang="ru-RU" b="1" cap="all" dirty="0" smtClean="0"/>
              <a:t> </a:t>
            </a:r>
            <a:r>
              <a:rPr lang="ru-RU" b="1" dirty="0" smtClean="0"/>
              <a:t>на себе </a:t>
            </a:r>
            <a:r>
              <a:rPr lang="ru-RU" b="1" dirty="0" err="1" smtClean="0"/>
              <a:t>компенсаторно-корекційне</a:t>
            </a:r>
            <a:r>
              <a:rPr lang="ru-RU" b="1" dirty="0" smtClean="0"/>
              <a:t> </a:t>
            </a:r>
            <a:r>
              <a:rPr lang="ru-RU" b="1" dirty="0" err="1" smtClean="0"/>
              <a:t>навантаження</a:t>
            </a:r>
            <a:r>
              <a:rPr lang="ru-RU" b="1" dirty="0" smtClean="0"/>
              <a:t>, </a:t>
            </a:r>
            <a:r>
              <a:rPr lang="ru-RU" b="1" dirty="0" err="1" smtClean="0"/>
              <a:t>цілеспрямований</a:t>
            </a:r>
            <a:r>
              <a:rPr lang="ru-RU" b="1" dirty="0" smtClean="0"/>
              <a:t> 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обумовлюють</a:t>
            </a:r>
            <a:r>
              <a:rPr lang="ru-RU" b="1" dirty="0" smtClean="0"/>
              <a:t> </a:t>
            </a:r>
            <a:r>
              <a:rPr lang="ru-RU" b="1" dirty="0" err="1" smtClean="0"/>
              <a:t>рівень</a:t>
            </a:r>
            <a:r>
              <a:rPr lang="ru-RU" b="1" dirty="0" smtClean="0"/>
              <a:t> </a:t>
            </a:r>
            <a:r>
              <a:rPr lang="ru-RU" b="1" dirty="0" err="1" smtClean="0"/>
              <a:t>опанування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, </a:t>
            </a:r>
            <a:r>
              <a:rPr lang="ru-RU" b="1" dirty="0" err="1" smtClean="0"/>
              <a:t>умінь</a:t>
            </a:r>
            <a:r>
              <a:rPr lang="ru-RU" b="1" dirty="0" smtClean="0"/>
              <a:t>, </a:t>
            </a:r>
            <a:r>
              <a:rPr lang="ru-RU" b="1" dirty="0" err="1" smtClean="0"/>
              <a:t>навичок</a:t>
            </a:r>
            <a:r>
              <a:rPr lang="ru-RU" b="1" dirty="0" smtClean="0"/>
              <a:t> та </a:t>
            </a:r>
            <a:r>
              <a:rPr lang="ru-RU" b="1" dirty="0" err="1" smtClean="0"/>
              <a:t>відповідну</a:t>
            </a:r>
            <a:r>
              <a:rPr lang="ru-RU" b="1" dirty="0" smtClean="0"/>
              <a:t> </a:t>
            </a:r>
            <a:r>
              <a:rPr lang="ru-RU" b="1" dirty="0" err="1" smtClean="0"/>
              <a:t>освіченість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.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інтеграцію</a:t>
            </a:r>
            <a:r>
              <a:rPr lang="ru-RU" b="1" dirty="0" smtClean="0"/>
              <a:t> в </a:t>
            </a:r>
            <a:r>
              <a:rPr lang="ru-RU" b="1" dirty="0" err="1" smtClean="0"/>
              <a:t>суспільство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Концепція</a:t>
            </a:r>
            <a:r>
              <a:rPr lang="ru-RU" b="1" dirty="0" smtClean="0"/>
              <a:t> державного стандарту </a:t>
            </a:r>
            <a:r>
              <a:rPr lang="ru-RU" b="1" dirty="0" err="1" smtClean="0"/>
              <a:t>базується</a:t>
            </a:r>
            <a:r>
              <a:rPr lang="ru-RU" b="1" dirty="0" smtClean="0"/>
              <a:t> на: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розумінні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урахуванням</a:t>
            </a:r>
            <a:r>
              <a:rPr lang="ru-RU" b="1" dirty="0" smtClean="0"/>
              <a:t> </a:t>
            </a:r>
            <a:r>
              <a:rPr lang="ru-RU" b="1" dirty="0" err="1" smtClean="0"/>
              <a:t>закономірностей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;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визначенні</a:t>
            </a:r>
            <a:r>
              <a:rPr lang="ru-RU" b="1" dirty="0" smtClean="0"/>
              <a:t> </a:t>
            </a:r>
            <a:r>
              <a:rPr lang="ru-RU" b="1" dirty="0" err="1" smtClean="0"/>
              <a:t>ступеню</a:t>
            </a:r>
            <a:r>
              <a:rPr lang="ru-RU" b="1" dirty="0" smtClean="0"/>
              <a:t> </a:t>
            </a:r>
            <a:r>
              <a:rPr lang="ru-RU" b="1" dirty="0" err="1" smtClean="0"/>
              <a:t>компенсаторно-корекційного</a:t>
            </a:r>
            <a:r>
              <a:rPr lang="ru-RU" b="1" dirty="0" smtClean="0"/>
              <a:t> </a:t>
            </a:r>
            <a:r>
              <a:rPr lang="ru-RU" b="1" dirty="0" err="1" smtClean="0"/>
              <a:t>впливу</a:t>
            </a:r>
            <a:r>
              <a:rPr lang="ru-RU" b="1" dirty="0" smtClean="0"/>
              <a:t> на 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</a:t>
            </a:r>
            <a:r>
              <a:rPr lang="ru-RU" b="1" dirty="0" err="1" smtClean="0"/>
              <a:t>залежно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характеру та </a:t>
            </a:r>
            <a:r>
              <a:rPr lang="ru-RU" b="1" dirty="0" err="1" smtClean="0"/>
              <a:t>глибини</a:t>
            </a:r>
            <a:r>
              <a:rPr lang="ru-RU" b="1" dirty="0" smtClean="0"/>
              <a:t> </a:t>
            </a:r>
            <a:r>
              <a:rPr lang="ru-RU" b="1" dirty="0" err="1" smtClean="0"/>
              <a:t>ураження</a:t>
            </a:r>
            <a:r>
              <a:rPr lang="ru-RU" b="1" dirty="0" smtClean="0"/>
              <a:t> (сенсорного, </a:t>
            </a:r>
            <a:r>
              <a:rPr lang="ru-RU" b="1" dirty="0" err="1" smtClean="0"/>
              <a:t>фізичного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інтелектуального</a:t>
            </a:r>
            <a:r>
              <a:rPr lang="ru-RU" b="1" dirty="0" smtClean="0"/>
              <a:t>) в </a:t>
            </a:r>
            <a:r>
              <a:rPr lang="ru-RU" b="1" dirty="0" err="1" smtClean="0"/>
              <a:t>умовах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спеціального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;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проектуванні</a:t>
            </a:r>
            <a:r>
              <a:rPr lang="ru-RU" b="1" dirty="0" smtClean="0"/>
              <a:t> </a:t>
            </a:r>
            <a:r>
              <a:rPr lang="ru-RU" b="1" dirty="0" err="1" smtClean="0"/>
              <a:t>віддалених</a:t>
            </a:r>
            <a:r>
              <a:rPr lang="ru-RU" b="1" dirty="0" smtClean="0"/>
              <a:t> </a:t>
            </a:r>
            <a:r>
              <a:rPr lang="ru-RU" b="1" dirty="0" err="1" smtClean="0"/>
              <a:t>цілей</a:t>
            </a:r>
            <a:r>
              <a:rPr lang="ru-RU" b="1" dirty="0" smtClean="0"/>
              <a:t> та </a:t>
            </a:r>
            <a:r>
              <a:rPr lang="ru-RU" b="1" dirty="0" err="1" smtClean="0"/>
              <a:t>результатів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виховання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відповідним</a:t>
            </a:r>
            <a:r>
              <a:rPr lang="ru-RU" b="1" dirty="0" smtClean="0"/>
              <a:t> </a:t>
            </a:r>
            <a:r>
              <a:rPr lang="ru-RU" b="1" dirty="0" err="1" smtClean="0"/>
              <a:t>змістом</a:t>
            </a:r>
            <a:r>
              <a:rPr lang="ru-RU" b="1" dirty="0" smtClean="0"/>
              <a:t>, </a:t>
            </a:r>
            <a:r>
              <a:rPr lang="ru-RU" b="1" dirty="0" err="1" smtClean="0"/>
              <a:t>технологічним</a:t>
            </a:r>
            <a:r>
              <a:rPr lang="ru-RU" b="1" dirty="0" smtClean="0"/>
              <a:t> </a:t>
            </a:r>
            <a:r>
              <a:rPr lang="ru-RU" b="1" dirty="0" err="1" smtClean="0"/>
              <a:t>та</a:t>
            </a:r>
            <a:r>
              <a:rPr lang="ru-RU" b="1" dirty="0" smtClean="0"/>
              <a:t> </a:t>
            </a:r>
            <a:r>
              <a:rPr lang="ru-RU" b="1" dirty="0" err="1" smtClean="0"/>
              <a:t>матеріальним</a:t>
            </a:r>
            <a:r>
              <a:rPr lang="ru-RU" b="1" dirty="0" smtClean="0"/>
              <a:t> </a:t>
            </a:r>
            <a:r>
              <a:rPr lang="ru-RU" b="1" dirty="0" err="1" smtClean="0"/>
              <a:t>забезпеченням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Зміни</a:t>
            </a:r>
            <a:r>
              <a:rPr lang="ru-RU" b="1" dirty="0" smtClean="0"/>
              <a:t> в </a:t>
            </a:r>
            <a:r>
              <a:rPr lang="ru-RU" b="1" dirty="0" err="1" smtClean="0"/>
              <a:t>системі</a:t>
            </a:r>
            <a:r>
              <a:rPr lang="ru-RU" b="1" dirty="0" smtClean="0"/>
              <a:t> </a:t>
            </a:r>
            <a:r>
              <a:rPr lang="ru-RU" b="1" dirty="0" err="1" smtClean="0"/>
              <a:t>загальної</a:t>
            </a:r>
            <a:r>
              <a:rPr lang="ru-RU" b="1" dirty="0" smtClean="0"/>
              <a:t> </a:t>
            </a:r>
            <a:r>
              <a:rPr lang="ru-RU" b="1" dirty="0" err="1" smtClean="0"/>
              <a:t>середньої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пов'язані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розробкою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впровадженням</a:t>
            </a:r>
            <a:r>
              <a:rPr lang="ru-RU" b="1" dirty="0" smtClean="0"/>
              <a:t> державного </a:t>
            </a:r>
            <a:r>
              <a:rPr lang="ru-RU" b="1" dirty="0" err="1" smtClean="0"/>
              <a:t>освітнього</a:t>
            </a:r>
            <a:r>
              <a:rPr lang="ru-RU" b="1" dirty="0" smtClean="0"/>
              <a:t> стандарту, </a:t>
            </a:r>
            <a:r>
              <a:rPr lang="ru-RU" b="1" dirty="0" err="1" smtClean="0"/>
              <a:t>призводять</a:t>
            </a:r>
            <a:r>
              <a:rPr lang="ru-RU" b="1" dirty="0" smtClean="0"/>
              <a:t> до </a:t>
            </a:r>
            <a:r>
              <a:rPr lang="ru-RU" b="1" dirty="0" err="1" smtClean="0"/>
              <a:t>необхідності</a:t>
            </a:r>
            <a:r>
              <a:rPr lang="ru-RU" b="1" dirty="0" smtClean="0"/>
              <a:t>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нового статусу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та нового </a:t>
            </a:r>
            <a:r>
              <a:rPr lang="ru-RU" b="1" dirty="0" err="1" smtClean="0"/>
              <a:t>етапу</a:t>
            </a:r>
            <a:r>
              <a:rPr lang="ru-RU" b="1" dirty="0" smtClean="0"/>
              <a:t> у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української</a:t>
            </a:r>
            <a:r>
              <a:rPr lang="ru-RU" b="1" dirty="0" smtClean="0"/>
              <a:t> </a:t>
            </a:r>
            <a:r>
              <a:rPr lang="ru-RU" b="1" dirty="0" err="1" smtClean="0"/>
              <a:t>дефектологічної</a:t>
            </a:r>
            <a:r>
              <a:rPr lang="ru-RU" b="1" dirty="0" smtClean="0"/>
              <a:t> науки </a:t>
            </a:r>
            <a:r>
              <a:rPr lang="ru-RU" b="1" dirty="0" err="1" smtClean="0"/>
              <a:t>і</a:t>
            </a:r>
            <a:r>
              <a:rPr lang="ru-RU" b="1" dirty="0" smtClean="0"/>
              <a:t> практики.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" name="Рисунок 3" descr="4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0694" y="2071678"/>
            <a:ext cx="2894041" cy="19341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14356"/>
            <a:ext cx="8858312" cy="100013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bg1"/>
                </a:solidFill>
              </a:rPr>
              <a:t>2.</a:t>
            </a:r>
            <a:r>
              <a:rPr lang="ru-RU" sz="2800" dirty="0" smtClean="0">
                <a:solidFill>
                  <a:prstClr val="black"/>
                </a:solidFill>
              </a:rPr>
              <a:t>Українська </a:t>
            </a:r>
            <a:r>
              <a:rPr lang="ru-RU" sz="2800" dirty="0" err="1" smtClean="0">
                <a:solidFill>
                  <a:prstClr val="black"/>
                </a:solidFill>
              </a:rPr>
              <a:t>програма</a:t>
            </a:r>
            <a:r>
              <a:rPr lang="ru-RU" sz="2800" dirty="0" smtClean="0">
                <a:solidFill>
                  <a:prstClr val="black"/>
                </a:solidFill>
              </a:rPr>
              <a:t> «</a:t>
            </a:r>
            <a:r>
              <a:rPr lang="ru-RU" sz="2800" dirty="0" err="1" smtClean="0">
                <a:solidFill>
                  <a:prstClr val="black"/>
                </a:solidFill>
              </a:rPr>
              <a:t>Діти-інваліди</a:t>
            </a:r>
            <a:r>
              <a:rPr lang="ru-RU" sz="2800" dirty="0" smtClean="0">
                <a:solidFill>
                  <a:prstClr val="black"/>
                </a:solidFill>
              </a:rPr>
              <a:t>», </a:t>
            </a:r>
            <a:r>
              <a:rPr lang="ru-RU" sz="2800" dirty="0" err="1" smtClean="0">
                <a:solidFill>
                  <a:prstClr val="black"/>
                </a:solidFill>
              </a:rPr>
              <a:t>її</a:t>
            </a:r>
            <a:r>
              <a:rPr lang="ru-RU" sz="2800" dirty="0" smtClean="0"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solidFill>
                  <a:prstClr val="black"/>
                </a:solidFill>
              </a:rPr>
              <a:t>взаємодія</a:t>
            </a:r>
            <a:r>
              <a:rPr lang="ru-RU" sz="2800" dirty="0" smtClean="0"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solidFill>
                  <a:prstClr val="black"/>
                </a:solidFill>
              </a:rPr>
              <a:t>з</a:t>
            </a:r>
            <a:r>
              <a:rPr lang="ru-RU" sz="2800" dirty="0" smtClean="0"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solidFill>
                  <a:prstClr val="black"/>
                </a:solidFill>
              </a:rPr>
              <a:t>регіональними</a:t>
            </a:r>
            <a:r>
              <a:rPr lang="ru-RU" sz="2800" dirty="0" smtClean="0"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solidFill>
                  <a:prstClr val="black"/>
                </a:solidFill>
              </a:rPr>
              <a:t>і</a:t>
            </a:r>
            <a:r>
              <a:rPr lang="ru-RU" sz="2800" dirty="0" smtClean="0"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solidFill>
                  <a:prstClr val="black"/>
                </a:solidFill>
              </a:rPr>
              <a:t>місцевими</a:t>
            </a:r>
            <a:r>
              <a:rPr lang="ru-RU" sz="2800" dirty="0" smtClean="0">
                <a:solidFill>
                  <a:prstClr val="black"/>
                </a:solidFill>
              </a:rPr>
              <a:t> </a:t>
            </a:r>
            <a:r>
              <a:rPr lang="ru-RU" sz="2800" dirty="0" err="1" smtClean="0">
                <a:solidFill>
                  <a:prstClr val="black"/>
                </a:solidFill>
              </a:rPr>
              <a:t>програмами</a:t>
            </a:r>
            <a:r>
              <a:rPr lang="ru-RU" sz="2800" dirty="0" smtClean="0">
                <a:solidFill>
                  <a:prstClr val="black"/>
                </a:solidFill>
              </a:rPr>
              <a:t>. </a:t>
            </a:r>
            <a:r>
              <a:rPr lang="ru-RU" sz="2000" b="0" dirty="0" smtClean="0">
                <a:solidFill>
                  <a:schemeClr val="bg1"/>
                </a:solidFill>
              </a:rPr>
              <a:t/>
            </a:r>
            <a:br>
              <a:rPr lang="ru-RU" sz="2000" b="0" dirty="0" smtClean="0">
                <a:solidFill>
                  <a:schemeClr val="bg1"/>
                </a:solidFill>
              </a:rPr>
            </a:b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5" y="2928938"/>
            <a:ext cx="8858250" cy="3929062"/>
          </a:xfrm>
        </p:spPr>
        <p:txBody>
          <a:bodyPr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Сучасний</a:t>
            </a:r>
            <a:r>
              <a:rPr lang="ru-RU" b="1" dirty="0" smtClean="0"/>
              <a:t> 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</a:t>
            </a:r>
            <a:r>
              <a:rPr lang="ru-RU" b="1" dirty="0" err="1" smtClean="0"/>
              <a:t>суспільства</a:t>
            </a:r>
            <a:r>
              <a:rPr lang="ru-RU" b="1" dirty="0" smtClean="0"/>
              <a:t>, </a:t>
            </a:r>
            <a:r>
              <a:rPr lang="ru-RU" b="1" dirty="0" err="1" smtClean="0"/>
              <a:t>соціалізація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інтеграція</a:t>
            </a:r>
            <a:r>
              <a:rPr lang="ru-RU" b="1" dirty="0" smtClean="0"/>
              <a:t> </a:t>
            </a:r>
            <a:r>
              <a:rPr lang="ru-RU" b="1" dirty="0" err="1" smtClean="0"/>
              <a:t>учнів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відхиленнями</a:t>
            </a:r>
            <a:r>
              <a:rPr lang="ru-RU" b="1" dirty="0" smtClean="0"/>
              <a:t> у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потребують</a:t>
            </a:r>
            <a:r>
              <a:rPr lang="ru-RU" b="1" dirty="0" smtClean="0"/>
              <a:t> </a:t>
            </a:r>
            <a:r>
              <a:rPr lang="ru-RU" b="1" dirty="0" err="1" smtClean="0"/>
              <a:t>суттєвого</a:t>
            </a:r>
            <a:r>
              <a:rPr lang="ru-RU" b="1" dirty="0" smtClean="0"/>
              <a:t> </a:t>
            </a:r>
            <a:r>
              <a:rPr lang="ru-RU" b="1" dirty="0" err="1" smtClean="0"/>
              <a:t>оновлення</a:t>
            </a:r>
            <a:r>
              <a:rPr lang="ru-RU" b="1" dirty="0" smtClean="0"/>
              <a:t> </a:t>
            </a:r>
            <a:r>
              <a:rPr lang="ru-RU" b="1" dirty="0" err="1" smtClean="0"/>
              <a:t>системи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. </a:t>
            </a:r>
            <a:r>
              <a:rPr lang="ru-RU" b="1" dirty="0" err="1" smtClean="0"/>
              <a:t>її</a:t>
            </a:r>
            <a:r>
              <a:rPr lang="ru-RU" b="1" dirty="0" smtClean="0"/>
              <a:t> форм </a:t>
            </a:r>
            <a:r>
              <a:rPr lang="ru-RU" b="1" dirty="0" err="1" smtClean="0"/>
              <a:t>і</a:t>
            </a:r>
            <a:r>
              <a:rPr lang="ru-RU" b="1" dirty="0" smtClean="0"/>
              <a:t> </a:t>
            </a:r>
            <a:r>
              <a:rPr lang="ru-RU" b="1" dirty="0" err="1" smtClean="0"/>
              <a:t>змісту</a:t>
            </a:r>
            <a:r>
              <a:rPr lang="ru-RU" b="1" dirty="0" smtClean="0"/>
              <a:t>, </a:t>
            </a:r>
            <a:r>
              <a:rPr lang="ru-RU" b="1" dirty="0" err="1" smtClean="0"/>
              <a:t>введення</a:t>
            </a:r>
            <a:r>
              <a:rPr lang="ru-RU" b="1" dirty="0" smtClean="0"/>
              <a:t> </a:t>
            </a:r>
            <a:r>
              <a:rPr lang="ru-RU" b="1" dirty="0" err="1" smtClean="0"/>
              <a:t>нових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підходів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інноваційних</a:t>
            </a:r>
            <a:r>
              <a:rPr lang="ru-RU" b="1" dirty="0" smtClean="0"/>
              <a:t> </a:t>
            </a:r>
            <a:r>
              <a:rPr lang="ru-RU" b="1" dirty="0" err="1" smtClean="0"/>
              <a:t>технологій</a:t>
            </a:r>
            <a:r>
              <a:rPr lang="ru-RU" b="1" dirty="0" smtClean="0"/>
              <a:t>, </a:t>
            </a:r>
            <a:r>
              <a:rPr lang="ru-RU" b="1" dirty="0" err="1" smtClean="0"/>
              <a:t>психологічного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супроводу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навчального</a:t>
            </a:r>
            <a:r>
              <a:rPr lang="ru-RU" b="1" dirty="0" smtClean="0"/>
              <a:t> </a:t>
            </a:r>
            <a:r>
              <a:rPr lang="ru-RU" b="1" dirty="0" err="1" smtClean="0"/>
              <a:t>процесу</a:t>
            </a:r>
            <a:r>
              <a:rPr lang="ru-RU" b="1" dirty="0" smtClean="0"/>
              <a:t>, а </a:t>
            </a:r>
            <a:r>
              <a:rPr lang="ru-RU" b="1" dirty="0" err="1" smtClean="0"/>
              <a:t>також</a:t>
            </a:r>
            <a:r>
              <a:rPr lang="ru-RU" b="1" dirty="0" smtClean="0"/>
              <a:t> </a:t>
            </a:r>
            <a:r>
              <a:rPr lang="ru-RU" b="1" dirty="0" err="1" smtClean="0"/>
              <a:t>нових</a:t>
            </a:r>
            <a:r>
              <a:rPr lang="ru-RU" b="1" dirty="0" smtClean="0"/>
              <a:t> </a:t>
            </a:r>
            <a:r>
              <a:rPr lang="ru-RU" b="1" dirty="0" err="1" smtClean="0"/>
              <a:t>комплексних</a:t>
            </a:r>
            <a:r>
              <a:rPr lang="ru-RU" b="1" dirty="0" smtClean="0"/>
              <a:t> </a:t>
            </a:r>
            <a:r>
              <a:rPr lang="ru-RU" b="1" dirty="0" err="1" smtClean="0"/>
              <a:t>програм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найбільш</a:t>
            </a:r>
            <a:r>
              <a:rPr lang="ru-RU" b="1" dirty="0" smtClean="0"/>
              <a:t> </a:t>
            </a:r>
            <a:r>
              <a:rPr lang="ru-RU" b="1" dirty="0" err="1" smtClean="0"/>
              <a:t>ефективної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оптимальної</a:t>
            </a:r>
            <a:r>
              <a:rPr lang="ru-RU" b="1" dirty="0" smtClean="0"/>
              <a:t> </a:t>
            </a:r>
            <a:r>
              <a:rPr lang="ru-RU" b="1" dirty="0" err="1" smtClean="0"/>
              <a:t>соціально-трудової</a:t>
            </a:r>
            <a:r>
              <a:rPr lang="ru-RU" b="1" dirty="0" smtClean="0"/>
              <a:t> </a:t>
            </a:r>
            <a:r>
              <a:rPr lang="ru-RU" b="1" dirty="0" err="1" smtClean="0"/>
              <a:t>адаптації</a:t>
            </a:r>
            <a:r>
              <a:rPr lang="ru-RU" b="1" dirty="0" smtClean="0"/>
              <a:t>.</a:t>
            </a:r>
            <a:endParaRPr lang="ru-RU" b="1" i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i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i="1" dirty="0" smtClean="0">
                <a:solidFill>
                  <a:schemeClr val="bg1"/>
                </a:solidFill>
              </a:rPr>
              <a:t>Мета стандарту </a:t>
            </a:r>
            <a:r>
              <a:rPr lang="ru-RU" b="1" i="1" dirty="0" err="1" smtClean="0">
                <a:solidFill>
                  <a:schemeClr val="bg1"/>
                </a:solidFill>
              </a:rPr>
              <a:t>спеціальної</a:t>
            </a:r>
            <a:r>
              <a:rPr lang="ru-RU" b="1" i="1" dirty="0" smtClean="0">
                <a:solidFill>
                  <a:schemeClr val="bg1"/>
                </a:solidFill>
              </a:rPr>
              <a:t> </a:t>
            </a:r>
            <a:r>
              <a:rPr lang="ru-RU" b="1" i="1" dirty="0" err="1" smtClean="0">
                <a:solidFill>
                  <a:schemeClr val="bg1"/>
                </a:solidFill>
              </a:rPr>
              <a:t>освіти</a:t>
            </a:r>
            <a:r>
              <a:rPr lang="ru-RU" b="1" i="1" dirty="0" smtClean="0">
                <a:solidFill>
                  <a:schemeClr val="bg1"/>
                </a:solidFill>
              </a:rPr>
              <a:t>:</a:t>
            </a:r>
            <a:endParaRPr lang="ru-RU" b="1" dirty="0" smtClean="0">
              <a:solidFill>
                <a:schemeClr val="bg1"/>
              </a:solidFill>
            </a:endParaRP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створення</a:t>
            </a:r>
            <a:r>
              <a:rPr lang="ru-RU" b="1" dirty="0" smtClean="0"/>
              <a:t> </a:t>
            </a:r>
            <a:r>
              <a:rPr lang="ru-RU" b="1" dirty="0" err="1" smtClean="0"/>
              <a:t>оптимальних</a:t>
            </a:r>
            <a:r>
              <a:rPr lang="ru-RU" b="1" dirty="0" smtClean="0"/>
              <a:t> умов для 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</a:t>
            </a:r>
            <a:r>
              <a:rPr lang="ru-RU" b="1" dirty="0" err="1" smtClean="0"/>
              <a:t>соціальної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зрілості</a:t>
            </a:r>
            <a:r>
              <a:rPr lang="ru-RU" b="1" dirty="0" smtClean="0"/>
              <a:t> кожною </a:t>
            </a:r>
            <a:r>
              <a:rPr lang="ru-RU" b="1" dirty="0" err="1" smtClean="0"/>
              <a:t>особистістю</a:t>
            </a:r>
            <a:r>
              <a:rPr lang="ru-RU" b="1" dirty="0" smtClean="0"/>
              <a:t>, </a:t>
            </a:r>
            <a:r>
              <a:rPr lang="ru-RU" b="1" dirty="0" err="1" smtClean="0"/>
              <a:t>розвиток</a:t>
            </a:r>
            <a:r>
              <a:rPr lang="ru-RU" b="1" dirty="0" smtClean="0"/>
              <a:t> тих </a:t>
            </a:r>
            <a:r>
              <a:rPr lang="ru-RU" b="1" dirty="0" err="1" smtClean="0"/>
              <a:t>здібностей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потрібні</a:t>
            </a:r>
            <a:r>
              <a:rPr lang="ru-RU" b="1" dirty="0" smtClean="0"/>
              <a:t> </a:t>
            </a:r>
            <a:r>
              <a:rPr lang="ru-RU" b="1" dirty="0" err="1" smtClean="0"/>
              <a:t>їй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суспільству</a:t>
            </a:r>
            <a:r>
              <a:rPr lang="ru-RU" b="1" dirty="0" smtClean="0"/>
              <a:t>, </a:t>
            </a:r>
            <a:r>
              <a:rPr lang="ru-RU" b="1" dirty="0" err="1" smtClean="0"/>
              <a:t>досягнення</a:t>
            </a:r>
            <a:r>
              <a:rPr lang="ru-RU" b="1" dirty="0" smtClean="0"/>
              <a:t> </a:t>
            </a:r>
            <a:r>
              <a:rPr lang="ru-RU" b="1" dirty="0" err="1" smtClean="0"/>
              <a:t>певного</a:t>
            </a:r>
            <a:r>
              <a:rPr lang="ru-RU" b="1" dirty="0" smtClean="0"/>
              <a:t> </a:t>
            </a:r>
            <a:r>
              <a:rPr lang="ru-RU" b="1" dirty="0" err="1" smtClean="0"/>
              <a:t>рівня</a:t>
            </a:r>
            <a:r>
              <a:rPr lang="ru-RU" b="1" dirty="0" smtClean="0"/>
              <a:t> </a:t>
            </a:r>
            <a:r>
              <a:rPr lang="ru-RU" b="1" dirty="0" err="1" smtClean="0"/>
              <a:t>освіченості</a:t>
            </a:r>
            <a:r>
              <a:rPr lang="ru-RU" b="1" dirty="0" smtClean="0"/>
              <a:t>, </a:t>
            </a:r>
            <a:r>
              <a:rPr lang="ru-RU" b="1" dirty="0" err="1" smtClean="0"/>
              <a:t>використовуючи</a:t>
            </a:r>
            <a:r>
              <a:rPr lang="ru-RU" b="1" dirty="0" smtClean="0"/>
              <a:t> </a:t>
            </a:r>
            <a:r>
              <a:rPr lang="ru-RU" b="1" dirty="0" err="1" smtClean="0"/>
              <a:t>потенціал</a:t>
            </a:r>
            <a:r>
              <a:rPr lang="ru-RU" b="1" dirty="0" smtClean="0"/>
              <a:t> </a:t>
            </a:r>
            <a:r>
              <a:rPr lang="ru-RU" b="1" dirty="0" err="1" smtClean="0"/>
              <a:t>компенсаторно-корекційних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, </a:t>
            </a:r>
            <a:r>
              <a:rPr lang="ru-RU" b="1" dirty="0" err="1" smtClean="0"/>
              <a:t>включення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в </a:t>
            </a:r>
            <a:r>
              <a:rPr lang="ru-RU" b="1" dirty="0" err="1" smtClean="0"/>
              <a:t>соціально-вартісну</a:t>
            </a:r>
            <a:r>
              <a:rPr lang="ru-RU" b="1" dirty="0" smtClean="0"/>
              <a:t> </a:t>
            </a:r>
            <a:r>
              <a:rPr lang="ru-RU" b="1" dirty="0" err="1" smtClean="0"/>
              <a:t>активну</a:t>
            </a:r>
            <a:r>
              <a:rPr lang="ru-RU" b="1" dirty="0" smtClean="0"/>
              <a:t> </a:t>
            </a:r>
            <a:r>
              <a:rPr lang="ru-RU" b="1" dirty="0" err="1" smtClean="0"/>
              <a:t>діяльність</a:t>
            </a:r>
            <a:r>
              <a:rPr lang="ru-RU" b="1" dirty="0" smtClean="0"/>
              <a:t>, </a:t>
            </a:r>
            <a:r>
              <a:rPr lang="ru-RU" b="1" dirty="0" err="1" smtClean="0"/>
              <a:t>забезпечення</a:t>
            </a:r>
            <a:r>
              <a:rPr lang="ru-RU" b="1" dirty="0" smtClean="0"/>
              <a:t> тих </a:t>
            </a:r>
            <a:r>
              <a:rPr lang="ru-RU" b="1" dirty="0" err="1" smtClean="0"/>
              <a:t>знань</a:t>
            </a:r>
            <a:r>
              <a:rPr lang="ru-RU" b="1" dirty="0" smtClean="0"/>
              <a:t>, </a:t>
            </a:r>
            <a:r>
              <a:rPr lang="ru-RU" b="1" dirty="0" err="1" smtClean="0"/>
              <a:t>умінь</a:t>
            </a:r>
            <a:r>
              <a:rPr lang="ru-RU" b="1" dirty="0" smtClean="0"/>
              <a:t> та </a:t>
            </a:r>
            <a:r>
              <a:rPr lang="ru-RU" b="1" dirty="0" err="1" smtClean="0"/>
              <a:t>навичок</a:t>
            </a:r>
            <a:r>
              <a:rPr lang="ru-RU" b="1" dirty="0" smtClean="0"/>
              <a:t>, рис характеру,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уможливлюють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нормальне</a:t>
            </a:r>
            <a:r>
              <a:rPr lang="ru-RU" b="1" dirty="0" smtClean="0"/>
              <a:t> </a:t>
            </a:r>
            <a:r>
              <a:rPr lang="ru-RU" b="1" dirty="0" err="1" smtClean="0"/>
              <a:t>життя</a:t>
            </a:r>
            <a:r>
              <a:rPr lang="ru-RU" b="1" dirty="0" smtClean="0"/>
              <a:t> в </a:t>
            </a:r>
            <a:r>
              <a:rPr lang="ru-RU" b="1" dirty="0" err="1" smtClean="0"/>
              <a:t>соціумі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Концепція</a:t>
            </a:r>
            <a:r>
              <a:rPr lang="ru-RU" b="1" dirty="0" smtClean="0"/>
              <a:t> стандарту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проектується</a:t>
            </a:r>
            <a:r>
              <a:rPr lang="ru-RU" b="1" dirty="0" smtClean="0"/>
              <a:t> на </a:t>
            </a:r>
            <a:r>
              <a:rPr lang="ru-RU" b="1" dirty="0" err="1" smtClean="0"/>
              <a:t>дитину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потребами.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вік</a:t>
            </a:r>
            <a:r>
              <a:rPr lang="ru-RU" b="1" dirty="0" smtClean="0"/>
              <a:t>. час </a:t>
            </a:r>
            <a:r>
              <a:rPr lang="ru-RU" b="1" dirty="0" err="1" smtClean="0"/>
              <a:t>і</a:t>
            </a:r>
            <a:r>
              <a:rPr lang="ru-RU" b="1" dirty="0" smtClean="0"/>
              <a:t> характер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 (</a:t>
            </a:r>
            <a:r>
              <a:rPr lang="ru-RU" b="1" dirty="0" err="1" smtClean="0"/>
              <a:t>сенсорне</a:t>
            </a:r>
            <a:r>
              <a:rPr lang="ru-RU" b="1" dirty="0" smtClean="0"/>
              <a:t>, </a:t>
            </a:r>
            <a:r>
              <a:rPr lang="ru-RU" b="1" dirty="0" err="1" smtClean="0"/>
              <a:t>фізичне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інтелектуальне</a:t>
            </a:r>
            <a:r>
              <a:rPr lang="ru-RU" b="1" dirty="0" smtClean="0"/>
              <a:t>),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глибину</a:t>
            </a:r>
            <a:r>
              <a:rPr lang="ru-RU" b="1" dirty="0" smtClean="0"/>
              <a:t>, потреби та </a:t>
            </a:r>
            <a:r>
              <a:rPr lang="ru-RU" b="1" dirty="0" err="1" smtClean="0"/>
              <a:t>потенційні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можливості</a:t>
            </a:r>
            <a:r>
              <a:rPr lang="ru-RU" b="1" dirty="0" smtClean="0"/>
              <a:t> у </a:t>
            </a:r>
            <a:r>
              <a:rPr lang="ru-RU" b="1" dirty="0" err="1" smtClean="0"/>
              <a:t>відношенні</a:t>
            </a:r>
            <a:r>
              <a:rPr lang="ru-RU" b="1" dirty="0" smtClean="0"/>
              <a:t> до </a:t>
            </a:r>
            <a:r>
              <a:rPr lang="ru-RU" b="1" dirty="0" err="1" smtClean="0"/>
              <a:t>психофізичних</a:t>
            </a:r>
            <a:r>
              <a:rPr lang="ru-RU" b="1" dirty="0" smtClean="0"/>
              <a:t> </a:t>
            </a:r>
            <a:r>
              <a:rPr lang="ru-RU" b="1" dirty="0" err="1" smtClean="0"/>
              <a:t>показників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в </a:t>
            </a:r>
            <a:r>
              <a:rPr lang="ru-RU" b="1" dirty="0" err="1" smtClean="0"/>
              <a:t>нормі</a:t>
            </a:r>
            <a:r>
              <a:rPr lang="ru-RU" b="1" dirty="0" smtClean="0"/>
              <a:t> та </a:t>
            </a:r>
            <a:r>
              <a:rPr lang="ru-RU" b="1" dirty="0" err="1" smtClean="0"/>
              <a:t>логіку</a:t>
            </a:r>
            <a:r>
              <a:rPr lang="ru-RU" b="1" dirty="0" smtClean="0"/>
              <a:t> </a:t>
            </a:r>
            <a:r>
              <a:rPr lang="ru-RU" b="1" dirty="0" err="1" smtClean="0"/>
              <a:t>змісту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навчальної</a:t>
            </a:r>
            <a:r>
              <a:rPr lang="ru-RU" b="1" dirty="0" smtClean="0"/>
              <a:t> </a:t>
            </a:r>
            <a:r>
              <a:rPr lang="ru-RU" b="1" dirty="0" err="1" smtClean="0"/>
              <a:t>галузі</a:t>
            </a:r>
            <a:r>
              <a:rPr lang="ru-RU" b="1" dirty="0" smtClean="0"/>
              <a:t>, в тому </a:t>
            </a:r>
            <a:r>
              <a:rPr lang="ru-RU" b="1" dirty="0" err="1" smtClean="0"/>
              <a:t>числі</a:t>
            </a:r>
            <a:r>
              <a:rPr lang="ru-RU" b="1" dirty="0" smtClean="0"/>
              <a:t> </a:t>
            </a:r>
            <a:r>
              <a:rPr lang="ru-RU" b="1" dirty="0" err="1" smtClean="0"/>
              <a:t>корекційно-компенсаторного</a:t>
            </a:r>
            <a:r>
              <a:rPr lang="ru-RU" b="1" dirty="0" smtClean="0"/>
              <a:t> компоненту.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/>
          </a:p>
        </p:txBody>
      </p:sp>
      <p:pic>
        <p:nvPicPr>
          <p:cNvPr id="4" name="Рисунок 3" descr="o_1dpv98orcq331km9ufn111312a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43174" y="1500174"/>
            <a:ext cx="3571900" cy="20091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857375" y="3071813"/>
            <a:ext cx="185737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214313"/>
            <a:ext cx="8472487" cy="6357937"/>
          </a:xfrm>
        </p:spPr>
        <p:txBody>
          <a:bodyPr>
            <a:normAutofit fontScale="92500" lnSpcReduction="20000"/>
          </a:bodyPr>
          <a:lstStyle/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>
                <a:solidFill>
                  <a:schemeClr val="bg1"/>
                </a:solidFill>
              </a:rPr>
              <a:t>Основними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завданнями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спеціальних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освітніх</a:t>
            </a:r>
            <a:r>
              <a:rPr lang="ru-RU" b="1" dirty="0" smtClean="0">
                <a:solidFill>
                  <a:schemeClr val="bg1"/>
                </a:solidFill>
              </a:rPr>
              <a:t> </a:t>
            </a:r>
            <a:r>
              <a:rPr lang="ru-RU" b="1" dirty="0" err="1" smtClean="0">
                <a:solidFill>
                  <a:schemeClr val="bg1"/>
                </a:solidFill>
              </a:rPr>
              <a:t>стандартів</a:t>
            </a:r>
            <a:r>
              <a:rPr lang="ru-RU" b="1" dirty="0" smtClean="0">
                <a:solidFill>
                  <a:schemeClr val="bg1"/>
                </a:solidFill>
              </a:rPr>
              <a:t> є: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Створення</a:t>
            </a:r>
            <a:r>
              <a:rPr lang="ru-RU" b="1" dirty="0" smtClean="0"/>
              <a:t> </a:t>
            </a:r>
            <a:r>
              <a:rPr lang="ru-RU" b="1" dirty="0" err="1" smtClean="0"/>
              <a:t>необхідних</a:t>
            </a:r>
            <a:r>
              <a:rPr lang="ru-RU" b="1" dirty="0" smtClean="0"/>
              <a:t> умов для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максимальним</a:t>
            </a:r>
            <a:r>
              <a:rPr lang="ru-RU" b="1" dirty="0" smtClean="0"/>
              <a:t> </a:t>
            </a:r>
            <a:r>
              <a:rPr lang="ru-RU" b="1" dirty="0" err="1" smtClean="0"/>
              <a:t>використанням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потенційних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Забезпечення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психічних</a:t>
            </a:r>
            <a:r>
              <a:rPr lang="ru-RU" b="1" dirty="0" smtClean="0"/>
              <a:t> </a:t>
            </a:r>
            <a:r>
              <a:rPr lang="ru-RU" b="1" dirty="0" err="1" smtClean="0"/>
              <a:t>функцій</a:t>
            </a:r>
            <a:r>
              <a:rPr lang="ru-RU" b="1" dirty="0" smtClean="0"/>
              <a:t>, </a:t>
            </a:r>
            <a:r>
              <a:rPr lang="ru-RU" b="1" dirty="0" err="1" smtClean="0"/>
              <a:t>сенсорних</a:t>
            </a:r>
            <a:r>
              <a:rPr lang="ru-RU" b="1" dirty="0" smtClean="0"/>
              <a:t> систем </a:t>
            </a:r>
            <a:r>
              <a:rPr lang="ru-RU" b="1" dirty="0" err="1" smtClean="0"/>
              <a:t>збереження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зміцнення</a:t>
            </a:r>
            <a:r>
              <a:rPr lang="ru-RU" b="1" dirty="0" smtClean="0"/>
              <a:t> </a:t>
            </a:r>
            <a:r>
              <a:rPr lang="ru-RU" b="1" dirty="0" err="1" smtClean="0"/>
              <a:t>фізичного</a:t>
            </a:r>
            <a:r>
              <a:rPr lang="ru-RU" b="1" dirty="0" smtClean="0"/>
              <a:t> </a:t>
            </a:r>
            <a:r>
              <a:rPr lang="ru-RU" b="1" dirty="0" err="1" smtClean="0"/>
              <a:t>здоров'я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Забезпечення</a:t>
            </a:r>
            <a:r>
              <a:rPr lang="ru-RU" b="1" dirty="0" smtClean="0"/>
              <a:t> </a:t>
            </a:r>
            <a:r>
              <a:rPr lang="ru-RU" b="1" dirty="0" err="1" smtClean="0"/>
              <a:t>змістової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методичної</a:t>
            </a:r>
            <a:r>
              <a:rPr lang="ru-RU" b="1" dirty="0" smtClean="0"/>
              <a:t> </a:t>
            </a:r>
            <a:r>
              <a:rPr lang="ru-RU" b="1" dirty="0" err="1" smtClean="0"/>
              <a:t>наступності</a:t>
            </a:r>
            <a:r>
              <a:rPr lang="ru-RU" b="1" dirty="0" smtClean="0"/>
              <a:t> на </a:t>
            </a:r>
            <a:r>
              <a:rPr lang="ru-RU" b="1" dirty="0" err="1" smtClean="0"/>
              <a:t>різних</a:t>
            </a:r>
            <a:r>
              <a:rPr lang="ru-RU" b="1" dirty="0" smtClean="0"/>
              <a:t> ступенях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Розробка</a:t>
            </a:r>
            <a:r>
              <a:rPr lang="ru-RU" b="1" dirty="0" smtClean="0"/>
              <a:t> </a:t>
            </a:r>
            <a:r>
              <a:rPr lang="ru-RU" b="1" dirty="0" err="1" smtClean="0"/>
              <a:t>різних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варіантів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в межах </a:t>
            </a:r>
            <a:r>
              <a:rPr lang="ru-RU" b="1" dirty="0" err="1" smtClean="0"/>
              <a:t>початкової</a:t>
            </a:r>
            <a:r>
              <a:rPr lang="ru-RU" b="1" dirty="0" smtClean="0"/>
              <a:t>, </a:t>
            </a:r>
            <a:r>
              <a:rPr lang="ru-RU" b="1" dirty="0" err="1" smtClean="0"/>
              <a:t>основної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середньої</a:t>
            </a:r>
            <a:r>
              <a:rPr lang="ru-RU" b="1" dirty="0" smtClean="0"/>
              <a:t> </a:t>
            </a:r>
            <a:r>
              <a:rPr lang="ru-RU" b="1" dirty="0" err="1" smtClean="0"/>
              <a:t>школи</a:t>
            </a:r>
            <a:r>
              <a:rPr lang="ru-RU" b="1" dirty="0" smtClean="0"/>
              <a:t> для </a:t>
            </a:r>
            <a:r>
              <a:rPr lang="ru-RU" b="1" dirty="0" err="1" smtClean="0"/>
              <a:t>різних</a:t>
            </a:r>
            <a:r>
              <a:rPr lang="ru-RU" b="1" dirty="0" smtClean="0"/>
              <a:t> </a:t>
            </a:r>
            <a:r>
              <a:rPr lang="ru-RU" b="1" dirty="0" err="1" smtClean="0"/>
              <a:t>категорій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</a:t>
            </a:r>
            <a:r>
              <a:rPr lang="ru-RU" b="1" dirty="0" err="1" smtClean="0"/>
              <a:t>залежно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</a:t>
            </a:r>
            <a:r>
              <a:rPr lang="ru-RU" b="1" dirty="0" err="1" smtClean="0"/>
              <a:t>потенційних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збережених</a:t>
            </a:r>
            <a:r>
              <a:rPr lang="ru-RU" b="1" dirty="0" smtClean="0"/>
              <a:t> </a:t>
            </a:r>
            <a:r>
              <a:rPr lang="ru-RU" b="1" dirty="0" err="1" smtClean="0"/>
              <a:t>функцій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Розробка</a:t>
            </a:r>
            <a:r>
              <a:rPr lang="ru-RU" b="1" dirty="0" smtClean="0"/>
              <a:t> </a:t>
            </a:r>
            <a:r>
              <a:rPr lang="ru-RU" b="1" dirty="0" err="1" smtClean="0"/>
              <a:t>змісту</a:t>
            </a:r>
            <a:r>
              <a:rPr lang="ru-RU" b="1" dirty="0" smtClean="0"/>
              <a:t> державного, </a:t>
            </a:r>
            <a:r>
              <a:rPr lang="ru-RU" b="1" dirty="0" err="1" smtClean="0"/>
              <a:t>корекційного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шкільного</a:t>
            </a:r>
            <a:r>
              <a:rPr lang="ru-RU" b="1" dirty="0" smtClean="0"/>
              <a:t> </a:t>
            </a:r>
            <a:r>
              <a:rPr lang="ru-RU" b="1" dirty="0" err="1" smtClean="0"/>
              <a:t>компонентів</a:t>
            </a:r>
            <a:r>
              <a:rPr lang="ru-RU" b="1" dirty="0" smtClean="0"/>
              <a:t> базового </a:t>
            </a:r>
            <a:r>
              <a:rPr lang="ru-RU" b="1" dirty="0" err="1" smtClean="0"/>
              <a:t>навчального</a:t>
            </a:r>
            <a:r>
              <a:rPr lang="ru-RU" b="1" dirty="0" smtClean="0"/>
              <a:t> плану для </a:t>
            </a:r>
            <a:r>
              <a:rPr lang="ru-RU" b="1" dirty="0" err="1" smtClean="0"/>
              <a:t>різних</a:t>
            </a:r>
            <a:r>
              <a:rPr lang="ru-RU" b="1" dirty="0" smtClean="0"/>
              <a:t> </a:t>
            </a:r>
            <a:r>
              <a:rPr lang="ru-RU" b="1" dirty="0" err="1" smtClean="0"/>
              <a:t>типів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спеціальних</a:t>
            </a:r>
            <a:r>
              <a:rPr lang="ru-RU" b="1" dirty="0" smtClean="0"/>
              <a:t> </a:t>
            </a:r>
            <a:r>
              <a:rPr lang="ru-RU" b="1" dirty="0" err="1" smtClean="0"/>
              <a:t>освітніх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,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засобів</a:t>
            </a:r>
            <a:r>
              <a:rPr lang="ru-RU" b="1" dirty="0" smtClean="0"/>
              <a:t> </a:t>
            </a:r>
            <a:r>
              <a:rPr lang="ru-RU" b="1" dirty="0" err="1" smtClean="0"/>
              <a:t>соціалізації</a:t>
            </a:r>
            <a:r>
              <a:rPr lang="ru-RU" b="1" dirty="0" smtClean="0"/>
              <a:t> та </a:t>
            </a:r>
            <a:r>
              <a:rPr lang="ru-RU" b="1" dirty="0" err="1" smtClean="0"/>
              <a:t>адаптації</a:t>
            </a:r>
            <a:r>
              <a:rPr lang="ru-RU" b="1" dirty="0" smtClean="0"/>
              <a:t>, </a:t>
            </a:r>
            <a:r>
              <a:rPr lang="ru-RU" b="1" dirty="0" err="1" smtClean="0"/>
              <a:t>основних</a:t>
            </a:r>
            <a:r>
              <a:rPr lang="ru-RU" b="1" dirty="0" smtClean="0"/>
              <a:t> </a:t>
            </a:r>
            <a:r>
              <a:rPr lang="ru-RU" b="1" dirty="0" err="1" smtClean="0"/>
              <a:t>принципів</a:t>
            </a:r>
            <a:r>
              <a:rPr lang="ru-RU" b="1" dirty="0" smtClean="0"/>
              <a:t> </a:t>
            </a:r>
            <a:r>
              <a:rPr lang="ru-RU" b="1" dirty="0" err="1" smtClean="0"/>
              <a:t>корекційного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, </a:t>
            </a:r>
            <a:r>
              <a:rPr lang="ru-RU" b="1" dirty="0" err="1" smtClean="0"/>
              <a:t>змісту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спеціальних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педагогічних</a:t>
            </a:r>
            <a:r>
              <a:rPr lang="ru-RU" b="1" dirty="0" smtClean="0"/>
              <a:t> </a:t>
            </a:r>
            <a:r>
              <a:rPr lang="ru-RU" b="1" dirty="0" err="1" smtClean="0"/>
              <a:t>технологій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Підготовка</a:t>
            </a:r>
            <a:r>
              <a:rPr lang="ru-RU" b="1" dirty="0" smtClean="0"/>
              <a:t> </a:t>
            </a:r>
            <a:r>
              <a:rPr lang="ru-RU" b="1" dirty="0" err="1" smtClean="0"/>
              <a:t>інституту</a:t>
            </a:r>
            <a:r>
              <a:rPr lang="ru-RU" b="1" dirty="0" smtClean="0"/>
              <a:t> </a:t>
            </a:r>
            <a:r>
              <a:rPr lang="ru-RU" b="1" dirty="0" err="1" smtClean="0"/>
              <a:t>сім'ї</a:t>
            </a:r>
            <a:r>
              <a:rPr lang="ru-RU" b="1" dirty="0" smtClean="0"/>
              <a:t>, </a:t>
            </a:r>
            <a:r>
              <a:rPr lang="ru-RU" b="1" dirty="0" err="1" smtClean="0"/>
              <a:t>надання</a:t>
            </a:r>
            <a:r>
              <a:rPr lang="ru-RU" b="1" dirty="0" smtClean="0"/>
              <a:t> батькам </a:t>
            </a:r>
            <a:r>
              <a:rPr lang="ru-RU" b="1" dirty="0" err="1" smtClean="0"/>
              <a:t>допомоги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підтримки</a:t>
            </a:r>
            <a:r>
              <a:rPr lang="ru-RU" b="1" dirty="0" smtClean="0"/>
              <a:t> у </a:t>
            </a:r>
            <a:r>
              <a:rPr lang="ru-RU" b="1" dirty="0" err="1" smtClean="0"/>
              <a:t>вихованні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500188" y="3000375"/>
            <a:ext cx="542925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5" y="285750"/>
            <a:ext cx="8858250" cy="6286500"/>
          </a:xfrm>
        </p:spPr>
        <p:txBody>
          <a:bodyPr>
            <a:normAutofit fontScale="85000" lnSpcReduction="10000"/>
          </a:bodyPr>
          <a:lstStyle/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400" b="1" dirty="0" err="1" smtClean="0">
                <a:solidFill>
                  <a:schemeClr val="bg1"/>
                </a:solidFill>
              </a:rPr>
              <a:t>Принципи</a:t>
            </a:r>
            <a:r>
              <a:rPr lang="ru-RU" sz="2400" b="1" dirty="0" smtClean="0">
                <a:solidFill>
                  <a:schemeClr val="bg1"/>
                </a:solidFill>
              </a:rPr>
              <a:t> </a:t>
            </a:r>
            <a:r>
              <a:rPr lang="ru-RU" sz="2400" b="1" dirty="0" err="1" smtClean="0">
                <a:solidFill>
                  <a:schemeClr val="bg1"/>
                </a:solidFill>
              </a:rPr>
              <a:t>побудови</a:t>
            </a:r>
            <a:r>
              <a:rPr lang="ru-RU" sz="2400" b="1" dirty="0" smtClean="0">
                <a:solidFill>
                  <a:schemeClr val="bg1"/>
                </a:solidFill>
              </a:rPr>
              <a:t> стандарту </a:t>
            </a:r>
            <a:r>
              <a:rPr lang="ru-RU" sz="2400" b="1" dirty="0" err="1" smtClean="0">
                <a:solidFill>
                  <a:schemeClr val="bg1"/>
                </a:solidFill>
              </a:rPr>
              <a:t>освіти</a:t>
            </a:r>
            <a:r>
              <a:rPr lang="ru-RU" sz="2400" b="1" dirty="0" smtClean="0">
                <a:solidFill>
                  <a:schemeClr val="bg1"/>
                </a:solidFill>
              </a:rPr>
              <a:t> для </a:t>
            </a:r>
            <a:r>
              <a:rPr lang="ru-RU" sz="2400" b="1" dirty="0" err="1" smtClean="0">
                <a:solidFill>
                  <a:schemeClr val="bg1"/>
                </a:solidFill>
              </a:rPr>
              <a:t>дітей</a:t>
            </a:r>
            <a:r>
              <a:rPr lang="ru-RU" sz="2400" b="1" dirty="0" smtClean="0">
                <a:solidFill>
                  <a:schemeClr val="bg1"/>
                </a:solidFill>
              </a:rPr>
              <a:t> </a:t>
            </a:r>
            <a:r>
              <a:rPr lang="ru-RU" sz="2400" b="1" cap="all" dirty="0" smtClean="0">
                <a:solidFill>
                  <a:schemeClr val="bg1"/>
                </a:solidFill>
              </a:rPr>
              <a:t>І </a:t>
            </a:r>
            <a:r>
              <a:rPr lang="ru-RU" sz="2400" b="1" dirty="0" err="1" smtClean="0">
                <a:solidFill>
                  <a:schemeClr val="bg1"/>
                </a:solidFill>
              </a:rPr>
              <a:t>особливими</a:t>
            </a:r>
            <a:r>
              <a:rPr lang="ru-RU" sz="2400" b="1" dirty="0" smtClean="0">
                <a:solidFill>
                  <a:schemeClr val="bg1"/>
                </a:solidFill>
              </a:rPr>
              <a:t> потребами: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Гуманізація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.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відкритість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сприятиме</a:t>
            </a:r>
            <a:r>
              <a:rPr lang="ru-RU" b="1" dirty="0" smtClean="0"/>
              <a:t> </a:t>
            </a:r>
            <a:r>
              <a:rPr lang="ru-RU" b="1" dirty="0" err="1" smtClean="0"/>
              <a:t>створенню</a:t>
            </a:r>
            <a:r>
              <a:rPr lang="ru-RU" b="1" dirty="0" smtClean="0"/>
              <a:t> таких умов,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допоможуть</a:t>
            </a:r>
            <a:r>
              <a:rPr lang="ru-RU" b="1" dirty="0" smtClean="0"/>
              <a:t> </a:t>
            </a:r>
            <a:r>
              <a:rPr lang="ru-RU" b="1" dirty="0" err="1" smtClean="0"/>
              <a:t>дітям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проблемами 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задовольнити</a:t>
            </a:r>
            <a:r>
              <a:rPr lang="ru-RU" b="1" dirty="0" smtClean="0"/>
              <a:t> </a:t>
            </a:r>
            <a:r>
              <a:rPr lang="ru-RU" b="1" dirty="0" err="1" smtClean="0"/>
              <a:t>їх</a:t>
            </a:r>
            <a:r>
              <a:rPr lang="ru-RU" b="1" dirty="0" smtClean="0"/>
              <a:t> потреби, </a:t>
            </a:r>
            <a:r>
              <a:rPr lang="ru-RU" b="1" dirty="0" err="1" smtClean="0"/>
              <a:t>виходячи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реальних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вимог</a:t>
            </a:r>
            <a:r>
              <a:rPr lang="ru-RU" b="1" dirty="0" smtClean="0"/>
              <a:t> </a:t>
            </a:r>
            <a:r>
              <a:rPr lang="ru-RU" b="1" dirty="0" err="1" smtClean="0"/>
              <a:t>суспільства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Гнучкість</a:t>
            </a:r>
            <a:r>
              <a:rPr lang="ru-RU" b="1" dirty="0" smtClean="0"/>
              <a:t> </a:t>
            </a:r>
            <a:r>
              <a:rPr lang="ru-RU" b="1" dirty="0" err="1" smtClean="0"/>
              <a:t>освітньої</a:t>
            </a:r>
            <a:r>
              <a:rPr lang="ru-RU" b="1" dirty="0" smtClean="0"/>
              <a:t> </a:t>
            </a:r>
            <a:r>
              <a:rPr lang="ru-RU" b="1" dirty="0" err="1" smtClean="0"/>
              <a:t>системи</a:t>
            </a:r>
            <a:r>
              <a:rPr lang="ru-RU" b="1" dirty="0" smtClean="0"/>
              <a:t> </a:t>
            </a:r>
            <a:r>
              <a:rPr lang="ru-RU" b="1" dirty="0" err="1" smtClean="0"/>
              <a:t>дозволяє</a:t>
            </a:r>
            <a:r>
              <a:rPr lang="ru-RU" b="1" dirty="0" smtClean="0"/>
              <a:t> </a:t>
            </a:r>
            <a:r>
              <a:rPr lang="ru-RU" b="1" dirty="0" err="1" smtClean="0"/>
              <a:t>отримати</a:t>
            </a:r>
            <a:r>
              <a:rPr lang="ru-RU" b="1" dirty="0" smtClean="0"/>
              <a:t> </a:t>
            </a:r>
            <a:r>
              <a:rPr lang="ru-RU" b="1" dirty="0" err="1" smtClean="0"/>
              <a:t>освіту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відповідно</a:t>
            </a:r>
            <a:r>
              <a:rPr lang="ru-RU" b="1" dirty="0" smtClean="0"/>
              <a:t> до </a:t>
            </a:r>
            <a:r>
              <a:rPr lang="ru-RU" b="1" dirty="0" err="1" smtClean="0"/>
              <a:t>потенційних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особистості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Варіативність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навчальних</a:t>
            </a:r>
            <a:r>
              <a:rPr lang="ru-RU" b="1" dirty="0" smtClean="0"/>
              <a:t> </a:t>
            </a:r>
            <a:r>
              <a:rPr lang="ru-RU" b="1" dirty="0" err="1" smtClean="0"/>
              <a:t>планів</a:t>
            </a:r>
            <a:r>
              <a:rPr lang="ru-RU" b="1" dirty="0" smtClean="0"/>
              <a:t>, </a:t>
            </a:r>
            <a:r>
              <a:rPr lang="ru-RU" b="1" dirty="0" err="1" smtClean="0"/>
              <a:t>освітніх</a:t>
            </a:r>
            <a:r>
              <a:rPr lang="ru-RU" b="1" dirty="0" smtClean="0"/>
              <a:t> </a:t>
            </a:r>
            <a:r>
              <a:rPr lang="ru-RU" b="1" dirty="0" err="1" smtClean="0"/>
              <a:t>програм</a:t>
            </a:r>
            <a:r>
              <a:rPr lang="ru-RU" b="1" dirty="0" smtClean="0"/>
              <a:t> та </a:t>
            </a:r>
            <a:r>
              <a:rPr lang="ru-RU" b="1" dirty="0" err="1" smtClean="0"/>
              <a:t>технологій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</a:t>
            </a:r>
            <a:r>
              <a:rPr lang="ru-RU" b="1" dirty="0" err="1" smtClean="0"/>
              <a:t>сприятиме</a:t>
            </a:r>
            <a:r>
              <a:rPr lang="ru-RU" b="1" dirty="0" smtClean="0"/>
              <a:t> </a:t>
            </a:r>
            <a:r>
              <a:rPr lang="ru-RU" b="1" dirty="0" err="1" smtClean="0"/>
              <a:t>включенню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 у </a:t>
            </a:r>
            <a:r>
              <a:rPr lang="ru-RU" b="1" dirty="0" err="1" smtClean="0"/>
              <a:t>відповідну</a:t>
            </a:r>
            <a:r>
              <a:rPr lang="ru-RU" b="1" dirty="0" smtClean="0"/>
              <a:t> </a:t>
            </a:r>
            <a:r>
              <a:rPr lang="ru-RU" b="1" dirty="0" err="1" smtClean="0"/>
              <a:t>освітню</a:t>
            </a:r>
            <a:r>
              <a:rPr lang="ru-RU" b="1" dirty="0" smtClean="0"/>
              <a:t> систему. Вона </a:t>
            </a:r>
            <a:r>
              <a:rPr lang="ru-RU" b="1" dirty="0" err="1" smtClean="0"/>
              <a:t>дає</a:t>
            </a:r>
            <a:r>
              <a:rPr lang="ru-RU" b="1" dirty="0" smtClean="0"/>
              <a:t> </a:t>
            </a:r>
            <a:r>
              <a:rPr lang="ru-RU" b="1" dirty="0" err="1" smtClean="0"/>
              <a:t>можливість</a:t>
            </a:r>
            <a:r>
              <a:rPr lang="ru-RU" b="1" dirty="0" smtClean="0"/>
              <a:t> </a:t>
            </a:r>
            <a:r>
              <a:rPr lang="ru-RU" b="1" dirty="0" err="1" smtClean="0"/>
              <a:t>працювати</a:t>
            </a:r>
            <a:r>
              <a:rPr lang="ru-RU" b="1" dirty="0" smtClean="0"/>
              <a:t> за </a:t>
            </a:r>
            <a:r>
              <a:rPr lang="ru-RU" b="1" dirty="0" err="1" smtClean="0"/>
              <a:t>певною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програмою</a:t>
            </a:r>
            <a:r>
              <a:rPr lang="ru-RU" b="1" dirty="0" smtClean="0"/>
              <a:t>, </a:t>
            </a:r>
            <a:r>
              <a:rPr lang="ru-RU" b="1" dirty="0" err="1" smtClean="0"/>
              <a:t>але</a:t>
            </a:r>
            <a:r>
              <a:rPr lang="ru-RU" b="1" dirty="0" smtClean="0"/>
              <a:t> в </a:t>
            </a:r>
            <a:r>
              <a:rPr lang="ru-RU" b="1" dirty="0" err="1" smtClean="0"/>
              <a:t>різному</a:t>
            </a:r>
            <a:r>
              <a:rPr lang="ru-RU" b="1" dirty="0" smtClean="0"/>
              <a:t> </a:t>
            </a:r>
            <a:r>
              <a:rPr lang="ru-RU" b="1" dirty="0" err="1" smtClean="0"/>
              <a:t>темпі</a:t>
            </a:r>
            <a:r>
              <a:rPr lang="ru-RU" b="1" dirty="0" smtClean="0"/>
              <a:t> на </a:t>
            </a:r>
            <a:r>
              <a:rPr lang="ru-RU" b="1" dirty="0" err="1" smtClean="0"/>
              <a:t>декількох</a:t>
            </a:r>
            <a:r>
              <a:rPr lang="ru-RU" b="1" dirty="0" smtClean="0"/>
              <a:t> </a:t>
            </a:r>
            <a:r>
              <a:rPr lang="ru-RU" b="1" dirty="0" err="1" smtClean="0"/>
              <a:t>рівнях</a:t>
            </a:r>
            <a:r>
              <a:rPr lang="ru-RU" b="1" dirty="0" smtClean="0"/>
              <a:t>: </a:t>
            </a:r>
            <a:r>
              <a:rPr lang="ru-RU" b="1" dirty="0" err="1" smtClean="0"/>
              <a:t>будь-яка</a:t>
            </a:r>
            <a:r>
              <a:rPr lang="ru-RU" b="1" dirty="0" smtClean="0"/>
              <a:t> </a:t>
            </a:r>
            <a:r>
              <a:rPr lang="ru-RU" b="1" dirty="0" err="1" smtClean="0"/>
              <a:t>дитина</a:t>
            </a:r>
            <a:r>
              <a:rPr lang="ru-RU" b="1" dirty="0" smtClean="0"/>
              <a:t> </a:t>
            </a:r>
            <a:r>
              <a:rPr lang="ru-RU" b="1" dirty="0" err="1" smtClean="0"/>
              <a:t>може</a:t>
            </a:r>
            <a:r>
              <a:rPr lang="ru-RU" b="1" dirty="0" smtClean="0"/>
              <a:t> </a:t>
            </a:r>
            <a:r>
              <a:rPr lang="ru-RU" b="1" dirty="0" err="1" smtClean="0"/>
              <a:t>отримати</a:t>
            </a:r>
            <a:r>
              <a:rPr lang="ru-RU" b="1" dirty="0" smtClean="0"/>
              <a:t> </a:t>
            </a:r>
            <a:r>
              <a:rPr lang="ru-RU" b="1" dirty="0" err="1" smtClean="0"/>
              <a:t>освіту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відповідно</a:t>
            </a:r>
            <a:r>
              <a:rPr lang="ru-RU" b="1" dirty="0" smtClean="0"/>
              <a:t> </a:t>
            </a:r>
            <a:r>
              <a:rPr lang="ru-RU" b="1" dirty="0" err="1" smtClean="0"/>
              <a:t>своїх</a:t>
            </a:r>
            <a:r>
              <a:rPr lang="ru-RU" b="1" dirty="0" smtClean="0"/>
              <a:t> </a:t>
            </a:r>
            <a:r>
              <a:rPr lang="ru-RU" b="1" dirty="0" err="1" smtClean="0"/>
              <a:t>пізнавальних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(</a:t>
            </a:r>
            <a:r>
              <a:rPr lang="ru-RU" b="1" dirty="0" err="1" smtClean="0"/>
              <a:t>всі</a:t>
            </a:r>
            <a:r>
              <a:rPr lang="ru-RU" b="1" dirty="0" smtClean="0"/>
              <a:t> три </a:t>
            </a:r>
            <a:r>
              <a:rPr lang="ru-RU" b="1" dirty="0" err="1" smtClean="0"/>
              <a:t>ступені</a:t>
            </a:r>
            <a:r>
              <a:rPr lang="ru-RU" b="1" dirty="0" smtClean="0"/>
              <a:t>; </a:t>
            </a:r>
            <a:r>
              <a:rPr lang="ru-RU" b="1" dirty="0" err="1" smtClean="0"/>
              <a:t>обмеження</a:t>
            </a:r>
            <a:r>
              <a:rPr lang="ru-RU" b="1" dirty="0" smtClean="0"/>
              <a:t> одним ступеням); </a:t>
            </a:r>
            <a:r>
              <a:rPr lang="ru-RU" b="1" dirty="0" err="1" smtClean="0"/>
              <a:t>оволодіти</a:t>
            </a:r>
            <a:r>
              <a:rPr lang="ru-RU" b="1" dirty="0" smtClean="0"/>
              <a:t> </a:t>
            </a:r>
            <a:r>
              <a:rPr lang="ru-RU" b="1" dirty="0" err="1" smtClean="0"/>
              <a:t>різними</a:t>
            </a:r>
            <a:r>
              <a:rPr lang="ru-RU" b="1" dirty="0" smtClean="0"/>
              <a:t> </a:t>
            </a:r>
            <a:r>
              <a:rPr lang="ru-RU" b="1" dirty="0" err="1" smtClean="0"/>
              <a:t>професіями</a:t>
            </a:r>
            <a:r>
              <a:rPr lang="ru-RU" b="1" dirty="0" smtClean="0"/>
              <a:t>, </a:t>
            </a:r>
            <a:r>
              <a:rPr lang="ru-RU" b="1" dirty="0" err="1" smtClean="0"/>
              <a:t>залежно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власного</a:t>
            </a:r>
            <a:r>
              <a:rPr lang="ru-RU" b="1" dirty="0" smtClean="0"/>
              <a:t> </a:t>
            </a:r>
            <a:r>
              <a:rPr lang="ru-RU" b="1" dirty="0" err="1" smtClean="0"/>
              <a:t>вибору</a:t>
            </a:r>
            <a:r>
              <a:rPr lang="ru-RU" b="1" dirty="0" smtClean="0"/>
              <a:t>, </a:t>
            </a:r>
            <a:r>
              <a:rPr lang="ru-RU" b="1" dirty="0" err="1" smtClean="0"/>
              <a:t>ступеня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, </a:t>
            </a:r>
            <a:r>
              <a:rPr lang="ru-RU" b="1" dirty="0" err="1" smtClean="0"/>
              <a:t>індивідуальних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, </a:t>
            </a:r>
            <a:r>
              <a:rPr lang="ru-RU" b="1" dirty="0" err="1" smtClean="0"/>
              <a:t>допрофесійної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підготовки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Безперервність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наступність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забезпечується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дошкільного</a:t>
            </a:r>
            <a:r>
              <a:rPr lang="ru-RU" b="1" dirty="0" smtClean="0"/>
              <a:t> до </a:t>
            </a:r>
            <a:r>
              <a:rPr lang="ru-RU" b="1" dirty="0" err="1" smtClean="0"/>
              <a:t>шкільного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позашкільного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. </a:t>
            </a:r>
            <a:r>
              <a:rPr lang="ru-RU" b="1" dirty="0" err="1" smtClean="0"/>
              <a:t>Безперервна</a:t>
            </a:r>
            <a:r>
              <a:rPr lang="ru-RU" b="1" dirty="0" smtClean="0"/>
              <a:t> </a:t>
            </a:r>
            <a:r>
              <a:rPr lang="ru-RU" b="1" dirty="0" err="1" smtClean="0"/>
              <a:t>освіта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 мережу </a:t>
            </a:r>
            <a:r>
              <a:rPr lang="ru-RU" b="1" dirty="0" err="1" smtClean="0"/>
              <a:t>пов'язаних</a:t>
            </a:r>
            <a:r>
              <a:rPr lang="ru-RU" b="1" dirty="0" smtClean="0"/>
              <a:t> </a:t>
            </a:r>
            <a:r>
              <a:rPr lang="ru-RU" b="1" dirty="0" err="1" smtClean="0"/>
              <a:t>між</a:t>
            </a:r>
            <a:r>
              <a:rPr lang="ru-RU" b="1" dirty="0" smtClean="0"/>
              <a:t> собою </a:t>
            </a:r>
            <a:r>
              <a:rPr lang="ru-RU" b="1" dirty="0" err="1" smtClean="0"/>
              <a:t>навчально-виховних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, </a:t>
            </a:r>
            <a:r>
              <a:rPr lang="ru-RU" b="1" dirty="0" err="1" smtClean="0"/>
              <a:t>забезпечує</a:t>
            </a:r>
            <a:r>
              <a:rPr lang="ru-RU" b="1" dirty="0" smtClean="0"/>
              <a:t> </a:t>
            </a:r>
            <a:r>
              <a:rPr lang="ru-RU" b="1" dirty="0" err="1" smtClean="0"/>
              <a:t>взаємозв'язок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наступність</a:t>
            </a:r>
            <a:r>
              <a:rPr lang="ru-RU" b="1" dirty="0" smtClean="0"/>
              <a:t> </a:t>
            </a:r>
            <a:r>
              <a:rPr lang="ru-RU" b="1" dirty="0" err="1" smtClean="0"/>
              <a:t>програм</a:t>
            </a:r>
            <a:r>
              <a:rPr lang="ru-RU" b="1" dirty="0" smtClean="0"/>
              <a:t>, </a:t>
            </a:r>
            <a:r>
              <a:rPr lang="ru-RU" b="1" dirty="0" err="1" smtClean="0"/>
              <a:t>створює</a:t>
            </a:r>
            <a:r>
              <a:rPr lang="ru-RU" b="1" dirty="0" smtClean="0"/>
              <a:t> </a:t>
            </a:r>
            <a:r>
              <a:rPr lang="ru-RU" b="1" dirty="0" err="1" smtClean="0"/>
              <a:t>простір</a:t>
            </a:r>
            <a:r>
              <a:rPr lang="ru-RU" b="1" dirty="0" smtClean="0"/>
              <a:t> для </a:t>
            </a:r>
            <a:r>
              <a:rPr lang="ru-RU" b="1" dirty="0" err="1" smtClean="0"/>
              <a:t>різного</a:t>
            </a:r>
            <a:r>
              <a:rPr lang="ru-RU" b="1" dirty="0" smtClean="0"/>
              <a:t> характеру  </a:t>
            </a:r>
            <a:r>
              <a:rPr lang="ru-RU" b="1" dirty="0" err="1" smtClean="0"/>
              <a:t>компенсаторно-корекційних</a:t>
            </a:r>
            <a:r>
              <a:rPr lang="ru-RU" b="1" dirty="0" smtClean="0"/>
              <a:t> </a:t>
            </a:r>
            <a:r>
              <a:rPr lang="ru-RU" b="1" dirty="0" err="1" smtClean="0"/>
              <a:t>послуг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урахуванням</a:t>
            </a:r>
            <a:r>
              <a:rPr lang="ru-RU" b="1" dirty="0" smtClean="0"/>
              <a:t> </a:t>
            </a:r>
            <a:r>
              <a:rPr lang="ru-RU" b="1" dirty="0" err="1" smtClean="0"/>
              <a:t>етапів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та характеру </a:t>
            </a:r>
            <a:r>
              <a:rPr lang="ru-RU" b="1" dirty="0" err="1" smtClean="0"/>
              <a:t>взаємодії</a:t>
            </a:r>
            <a:r>
              <a:rPr lang="ru-RU" b="1" dirty="0" smtClean="0"/>
              <a:t> </a:t>
            </a:r>
            <a:r>
              <a:rPr lang="ru-RU" b="1" dirty="0" err="1" smtClean="0"/>
              <a:t>сім'ї</a:t>
            </a:r>
            <a:r>
              <a:rPr lang="ru-RU" b="1" dirty="0" smtClean="0"/>
              <a:t>, </a:t>
            </a:r>
            <a:r>
              <a:rPr lang="ru-RU" b="1" dirty="0" err="1" smtClean="0"/>
              <a:t>школи</a:t>
            </a:r>
            <a:r>
              <a:rPr lang="ru-RU" b="1" dirty="0" smtClean="0"/>
              <a:t>, </a:t>
            </a:r>
            <a:r>
              <a:rPr lang="ru-RU" b="1" dirty="0" err="1" smtClean="0"/>
              <a:t>однолітків</a:t>
            </a:r>
            <a:r>
              <a:rPr lang="ru-RU" b="1" dirty="0" smtClean="0"/>
              <a:t>. Вона </a:t>
            </a:r>
            <a:r>
              <a:rPr lang="ru-RU" b="1" dirty="0" err="1" smtClean="0"/>
              <a:t>включає</a:t>
            </a:r>
            <a:r>
              <a:rPr lang="ru-RU" b="1" dirty="0" smtClean="0"/>
              <a:t> </a:t>
            </a:r>
            <a:r>
              <a:rPr lang="ru-RU" b="1" dirty="0" err="1" smtClean="0"/>
              <a:t>компоненти</a:t>
            </a:r>
            <a:r>
              <a:rPr lang="ru-RU" b="1" dirty="0" smtClean="0"/>
              <a:t> </a:t>
            </a:r>
            <a:r>
              <a:rPr lang="ru-RU" b="1" dirty="0" err="1" smtClean="0"/>
              <a:t>адаптації</a:t>
            </a:r>
            <a:r>
              <a:rPr lang="ru-RU" b="1" dirty="0" smtClean="0"/>
              <a:t> та </a:t>
            </a:r>
            <a:r>
              <a:rPr lang="ru-RU" b="1" dirty="0" err="1" smtClean="0"/>
              <a:t>соціалізації</a:t>
            </a:r>
            <a:r>
              <a:rPr lang="ru-RU" b="1" dirty="0" smtClean="0"/>
              <a:t>, </a:t>
            </a:r>
            <a:r>
              <a:rPr lang="ru-RU" b="1" dirty="0" err="1" smtClean="0"/>
              <a:t>досвід</a:t>
            </a:r>
            <a:r>
              <a:rPr lang="ru-RU" b="1" dirty="0" smtClean="0"/>
              <a:t>, </a:t>
            </a:r>
            <a:r>
              <a:rPr lang="ru-RU" b="1" dirty="0" err="1" smtClean="0"/>
              <a:t>практично-побутові</a:t>
            </a:r>
            <a:r>
              <a:rPr lang="ru-RU" b="1" dirty="0" smtClean="0"/>
              <a:t>, </a:t>
            </a:r>
            <a:r>
              <a:rPr lang="ru-RU" b="1" dirty="0" err="1" smtClean="0"/>
              <a:t>професійні</a:t>
            </a:r>
            <a:r>
              <a:rPr lang="ru-RU" b="1" dirty="0" smtClean="0"/>
              <a:t> </a:t>
            </a:r>
            <a:r>
              <a:rPr lang="ru-RU" b="1" dirty="0" err="1" smtClean="0"/>
              <a:t>уміння</a:t>
            </a:r>
            <a:r>
              <a:rPr lang="ru-RU" b="1" dirty="0" smtClean="0"/>
              <a:t> </a:t>
            </a:r>
            <a:r>
              <a:rPr lang="ru-RU" b="1" dirty="0" err="1" smtClean="0"/>
              <a:t>та</a:t>
            </a:r>
            <a:r>
              <a:rPr lang="ru-RU" b="1" dirty="0" smtClean="0"/>
              <a:t> </a:t>
            </a:r>
            <a:r>
              <a:rPr lang="ru-RU" b="1" dirty="0" err="1" smtClean="0"/>
              <a:t>навички</a:t>
            </a:r>
            <a:r>
              <a:rPr lang="ru-RU" b="1" dirty="0" smtClean="0"/>
              <a:t>, </a:t>
            </a:r>
            <a:r>
              <a:rPr lang="ru-RU" b="1" dirty="0" err="1" smtClean="0"/>
              <a:t>спілкування</a:t>
            </a:r>
            <a:r>
              <a:rPr lang="ru-RU" b="1" dirty="0" smtClean="0"/>
              <a:t>, </a:t>
            </a:r>
            <a:r>
              <a:rPr lang="ru-RU" b="1" dirty="0" err="1" smtClean="0"/>
              <a:t>навчально-пізнавальну</a:t>
            </a:r>
            <a:r>
              <a:rPr lang="ru-RU" b="1" dirty="0" smtClean="0"/>
              <a:t> </a:t>
            </a:r>
            <a:r>
              <a:rPr lang="ru-RU" b="1" dirty="0" err="1" smtClean="0"/>
              <a:t>діяльність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286000" y="2714625"/>
            <a:ext cx="257175" cy="1828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313" y="285750"/>
            <a:ext cx="8786812" cy="6572250"/>
          </a:xfrm>
        </p:spPr>
        <p:txBody>
          <a:bodyPr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Компенсаторно-корекційна</a:t>
            </a:r>
            <a:r>
              <a:rPr lang="ru-RU" b="1" dirty="0" smtClean="0"/>
              <a:t> </a:t>
            </a:r>
            <a:r>
              <a:rPr lang="ru-RU" b="1" dirty="0" err="1" smtClean="0"/>
              <a:t>спрямованість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 </a:t>
            </a:r>
            <a:r>
              <a:rPr lang="ru-RU" b="1" dirty="0" err="1" smtClean="0"/>
              <a:t>розуміння</a:t>
            </a:r>
            <a:r>
              <a:rPr lang="ru-RU" b="1" dirty="0" smtClean="0"/>
              <a:t> </a:t>
            </a:r>
            <a:r>
              <a:rPr lang="ru-RU" b="1" dirty="0" err="1" smtClean="0"/>
              <a:t>закономірностей</a:t>
            </a:r>
            <a:r>
              <a:rPr lang="ru-RU" b="1" dirty="0" smtClean="0"/>
              <a:t> 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дитини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потребами, </a:t>
            </a:r>
            <a:r>
              <a:rPr lang="ru-RU" b="1" dirty="0" err="1" smtClean="0"/>
              <a:t>пріоритетність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r>
              <a:rPr lang="ru-RU" b="1" dirty="0" smtClean="0"/>
              <a:t> та </a:t>
            </a:r>
            <a:r>
              <a:rPr lang="ru-RU" b="1" dirty="0" err="1" smtClean="0"/>
              <a:t>функцій</a:t>
            </a:r>
            <a:r>
              <a:rPr lang="ru-RU" b="1" dirty="0" smtClean="0"/>
              <a:t> у </a:t>
            </a:r>
            <a:r>
              <a:rPr lang="ru-RU" b="1" dirty="0" err="1" smtClean="0"/>
              <a:t>зв'язку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опануванням</a:t>
            </a:r>
            <a:r>
              <a:rPr lang="ru-RU" b="1" dirty="0" smtClean="0"/>
              <a:t> </a:t>
            </a:r>
            <a:r>
              <a:rPr lang="ru-RU" b="1" dirty="0" err="1" smtClean="0"/>
              <a:t>знань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Психолого-педагогічне</a:t>
            </a:r>
            <a:r>
              <a:rPr lang="ru-RU" b="1" dirty="0" smtClean="0"/>
              <a:t> </a:t>
            </a:r>
            <a:r>
              <a:rPr lang="ru-RU" b="1" dirty="0" err="1" smtClean="0"/>
              <a:t>супроводження</a:t>
            </a:r>
            <a:r>
              <a:rPr lang="ru-RU" b="1" dirty="0" smtClean="0"/>
              <a:t> на </a:t>
            </a:r>
            <a:r>
              <a:rPr lang="ru-RU" b="1" dirty="0" err="1" smtClean="0"/>
              <a:t>всіх</a:t>
            </a:r>
            <a:r>
              <a:rPr lang="ru-RU" b="1" dirty="0" smtClean="0"/>
              <a:t> </a:t>
            </a:r>
            <a:r>
              <a:rPr lang="ru-RU" b="1" dirty="0" err="1" smtClean="0"/>
              <a:t>етапах</a:t>
            </a:r>
            <a:r>
              <a:rPr lang="ru-RU" b="1" dirty="0" smtClean="0"/>
              <a:t>, </a:t>
            </a:r>
            <a:r>
              <a:rPr lang="ru-RU" b="1" dirty="0" err="1" smtClean="0"/>
              <a:t>соціальна</a:t>
            </a:r>
            <a:r>
              <a:rPr lang="ru-RU" b="1" dirty="0" smtClean="0"/>
              <a:t> </a:t>
            </a:r>
            <a:r>
              <a:rPr lang="ru-RU" b="1" dirty="0" err="1" smtClean="0"/>
              <a:t>захищеність</a:t>
            </a:r>
            <a:r>
              <a:rPr lang="ru-RU" b="1" dirty="0" smtClean="0"/>
              <a:t> — </a:t>
            </a:r>
            <a:r>
              <a:rPr lang="ru-RU" b="1" dirty="0" err="1" smtClean="0"/>
              <a:t>це</a:t>
            </a:r>
            <a:r>
              <a:rPr lang="ru-RU" b="1" dirty="0" smtClean="0"/>
              <a:t> </a:t>
            </a:r>
            <a:r>
              <a:rPr lang="ru-RU" b="1" dirty="0" err="1" smtClean="0"/>
              <a:t>індивідуальна</a:t>
            </a:r>
            <a:r>
              <a:rPr lang="ru-RU" b="1" dirty="0" smtClean="0"/>
              <a:t> </a:t>
            </a:r>
            <a:r>
              <a:rPr lang="ru-RU" b="1" dirty="0" err="1" smtClean="0"/>
              <a:t>допомога</a:t>
            </a:r>
            <a:r>
              <a:rPr lang="ru-RU" b="1" dirty="0" smtClean="0"/>
              <a:t> </a:t>
            </a:r>
            <a:r>
              <a:rPr lang="ru-RU" b="1" dirty="0" err="1" smtClean="0"/>
              <a:t>дитині</a:t>
            </a:r>
            <a:r>
              <a:rPr lang="ru-RU" b="1" dirty="0" smtClean="0"/>
              <a:t> в </a:t>
            </a:r>
            <a:r>
              <a:rPr lang="ru-RU" b="1" dirty="0" err="1" smtClean="0"/>
              <a:t>процесі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</a:t>
            </a:r>
            <a:r>
              <a:rPr lang="ru-RU" b="1" dirty="0" err="1" smtClean="0"/>
              <a:t>становлення</a:t>
            </a:r>
            <a:r>
              <a:rPr lang="ru-RU" b="1" dirty="0" smtClean="0"/>
              <a:t>, </a:t>
            </a:r>
            <a:r>
              <a:rPr lang="ru-RU" b="1" dirty="0" err="1" smtClean="0"/>
              <a:t>гарантування</a:t>
            </a:r>
            <a:r>
              <a:rPr lang="ru-RU" b="1" dirty="0" smtClean="0"/>
              <a:t> </a:t>
            </a:r>
            <a:r>
              <a:rPr lang="ru-RU" b="1" dirty="0" err="1" smtClean="0"/>
              <a:t>державними</a:t>
            </a:r>
            <a:r>
              <a:rPr lang="ru-RU" b="1" dirty="0" smtClean="0"/>
              <a:t> </a:t>
            </a:r>
            <a:r>
              <a:rPr lang="ru-RU" b="1" dirty="0" err="1" smtClean="0"/>
              <a:t>інституціями</a:t>
            </a:r>
            <a:r>
              <a:rPr lang="ru-RU" b="1" dirty="0" smtClean="0"/>
              <a:t> права на </a:t>
            </a:r>
            <a:r>
              <a:rPr lang="ru-RU" b="1" dirty="0" err="1" smtClean="0"/>
              <a:t>працю</a:t>
            </a:r>
            <a:r>
              <a:rPr lang="ru-RU" b="1" dirty="0" smtClean="0"/>
              <a:t>, 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 </a:t>
            </a:r>
            <a:r>
              <a:rPr lang="ru-RU" b="1" dirty="0" err="1" smtClean="0"/>
              <a:t>суспільства</a:t>
            </a:r>
            <a:r>
              <a:rPr lang="ru-RU" b="1" dirty="0" smtClean="0"/>
              <a:t> до </a:t>
            </a:r>
            <a:r>
              <a:rPr lang="ru-RU" b="1" dirty="0" err="1" smtClean="0"/>
              <a:t>сприйняття</a:t>
            </a:r>
            <a:r>
              <a:rPr lang="ru-RU" b="1" dirty="0" smtClean="0"/>
              <a:t> особи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особливостями</a:t>
            </a:r>
            <a:r>
              <a:rPr lang="ru-RU" b="1" dirty="0" smtClean="0"/>
              <a:t> 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Адаптація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інтеграція</a:t>
            </a:r>
            <a:r>
              <a:rPr lang="ru-RU" b="1" dirty="0" smtClean="0"/>
              <a:t> в </a:t>
            </a:r>
            <a:r>
              <a:rPr lang="ru-RU" b="1" dirty="0" err="1" smtClean="0"/>
              <a:t>сучасному</a:t>
            </a:r>
            <a:r>
              <a:rPr lang="ru-RU" b="1" dirty="0" smtClean="0"/>
              <a:t> </a:t>
            </a:r>
            <a:r>
              <a:rPr lang="ru-RU" b="1" dirty="0" err="1" smtClean="0"/>
              <a:t>світі</a:t>
            </a:r>
            <a:r>
              <a:rPr lang="ru-RU" b="1" dirty="0" smtClean="0"/>
              <a:t> — </a:t>
            </a:r>
            <a:r>
              <a:rPr lang="ru-RU" b="1" dirty="0" err="1" smtClean="0"/>
              <a:t>це</a:t>
            </a:r>
            <a:r>
              <a:rPr lang="ru-RU" b="1" dirty="0" smtClean="0"/>
              <a:t> </a:t>
            </a:r>
            <a:r>
              <a:rPr lang="ru-RU" b="1" dirty="0" err="1" smtClean="0"/>
              <a:t>соціалізація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відповідно</a:t>
            </a:r>
            <a:r>
              <a:rPr lang="ru-RU" b="1" dirty="0" smtClean="0"/>
              <a:t> до </a:t>
            </a:r>
            <a:r>
              <a:rPr lang="ru-RU" b="1" dirty="0" err="1" smtClean="0"/>
              <a:t>змісту</a:t>
            </a:r>
            <a:r>
              <a:rPr lang="ru-RU" b="1" dirty="0" smtClean="0"/>
              <a:t> </a:t>
            </a:r>
            <a:r>
              <a:rPr lang="ru-RU" b="1" dirty="0" err="1" smtClean="0"/>
              <a:t>загальноосвітньої</a:t>
            </a:r>
            <a:r>
              <a:rPr lang="ru-RU" b="1" dirty="0" smtClean="0"/>
              <a:t> та </a:t>
            </a:r>
            <a:r>
              <a:rPr lang="ru-RU" b="1" dirty="0" err="1" smtClean="0"/>
              <a:t>відповідної</a:t>
            </a:r>
            <a:r>
              <a:rPr lang="ru-RU" b="1" dirty="0" smtClean="0"/>
              <a:t> </a:t>
            </a:r>
            <a:r>
              <a:rPr lang="ru-RU" b="1" dirty="0" err="1" smtClean="0"/>
              <a:t>індивідуальної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Диференційований</a:t>
            </a:r>
            <a:r>
              <a:rPr lang="ru-RU" b="1" dirty="0" smtClean="0"/>
              <a:t> та </a:t>
            </a:r>
            <a:r>
              <a:rPr lang="ru-RU" b="1" dirty="0" err="1" smtClean="0"/>
              <a:t>індивідуальний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r>
              <a:rPr lang="ru-RU" b="1" dirty="0" smtClean="0"/>
              <a:t> у </a:t>
            </a:r>
            <a:r>
              <a:rPr lang="ru-RU" b="1" dirty="0" err="1" smtClean="0"/>
              <a:t>спеціальних</a:t>
            </a:r>
            <a:r>
              <a:rPr lang="ru-RU" b="1" dirty="0" smtClean="0"/>
              <a:t> закладах </a:t>
            </a:r>
            <a:r>
              <a:rPr lang="ru-RU" b="1" dirty="0" err="1" smtClean="0"/>
              <a:t>пов'язаний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особливостями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структурою </a:t>
            </a:r>
            <a:r>
              <a:rPr lang="ru-RU" b="1" dirty="0" err="1" smtClean="0"/>
              <a:t>порушень</a:t>
            </a:r>
            <a:r>
              <a:rPr lang="ru-RU" b="1" dirty="0" smtClean="0"/>
              <a:t> 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, </a:t>
            </a:r>
            <a:r>
              <a:rPr lang="ru-RU" b="1" dirty="0" err="1" smtClean="0"/>
              <a:t>вибором</a:t>
            </a:r>
            <a:r>
              <a:rPr lang="ru-RU" b="1" dirty="0" smtClean="0"/>
              <a:t> типу </a:t>
            </a:r>
            <a:r>
              <a:rPr lang="ru-RU" b="1" dirty="0" err="1" smtClean="0"/>
              <a:t>школи</a:t>
            </a:r>
            <a:r>
              <a:rPr lang="ru-RU" b="1" dirty="0" smtClean="0"/>
              <a:t>, </a:t>
            </a:r>
            <a:r>
              <a:rPr lang="ru-RU" b="1" dirty="0" err="1" smtClean="0"/>
              <a:t>освітньої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, </a:t>
            </a:r>
            <a:r>
              <a:rPr lang="ru-RU" b="1" dirty="0" err="1" smtClean="0"/>
              <a:t>технологій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Професійно-трудове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— один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найбільш</a:t>
            </a:r>
            <a:r>
              <a:rPr lang="ru-RU" b="1" dirty="0" smtClean="0"/>
              <a:t> </a:t>
            </a:r>
            <a:r>
              <a:rPr lang="ru-RU" b="1" dirty="0" err="1" smtClean="0"/>
              <a:t>важливих</a:t>
            </a:r>
            <a:r>
              <a:rPr lang="ru-RU" b="1" dirty="0" smtClean="0"/>
              <a:t> </a:t>
            </a:r>
            <a:r>
              <a:rPr lang="ru-RU" b="1" dirty="0" err="1" smtClean="0"/>
              <a:t>напрямів</a:t>
            </a:r>
            <a:r>
              <a:rPr lang="ru-RU" b="1" dirty="0" smtClean="0"/>
              <a:t> </a:t>
            </a:r>
            <a:r>
              <a:rPr lang="ru-RU" b="1" dirty="0" err="1" smtClean="0"/>
              <a:t>роботи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такими </a:t>
            </a:r>
            <a:r>
              <a:rPr lang="ru-RU" b="1" dirty="0" err="1" smtClean="0"/>
              <a:t>дітьми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 </a:t>
            </a:r>
            <a:r>
              <a:rPr lang="ru-RU" b="1" dirty="0" err="1" smtClean="0"/>
              <a:t>оволодіння</a:t>
            </a:r>
            <a:r>
              <a:rPr lang="ru-RU" b="1" dirty="0" smtClean="0"/>
              <a:t> </a:t>
            </a:r>
            <a:r>
              <a:rPr lang="ru-RU" b="1" dirty="0" err="1" smtClean="0"/>
              <a:t>певними</a:t>
            </a:r>
            <a:r>
              <a:rPr lang="ru-RU" b="1" dirty="0" smtClean="0"/>
              <a:t> </a:t>
            </a:r>
            <a:r>
              <a:rPr lang="ru-RU" b="1" dirty="0" err="1" smtClean="0"/>
              <a:t>професійними</a:t>
            </a:r>
            <a:r>
              <a:rPr lang="ru-RU" b="1" dirty="0" smtClean="0"/>
              <a:t> </a:t>
            </a:r>
            <a:r>
              <a:rPr lang="ru-RU" b="1" dirty="0" err="1" smtClean="0"/>
              <a:t>навичками</a:t>
            </a:r>
            <a:r>
              <a:rPr lang="ru-RU" b="1" dirty="0" smtClean="0"/>
              <a:t>, </a:t>
            </a:r>
            <a:r>
              <a:rPr lang="ru-RU" b="1" dirty="0" err="1" smtClean="0"/>
              <a:t>кваліфікацією</a:t>
            </a:r>
            <a:r>
              <a:rPr lang="ru-RU" b="1" dirty="0" smtClean="0"/>
              <a:t>, </a:t>
            </a:r>
            <a:r>
              <a:rPr lang="ru-RU" b="1" dirty="0" err="1" smtClean="0"/>
              <a:t>виходячи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власних</a:t>
            </a:r>
            <a:r>
              <a:rPr lang="ru-RU" b="1" dirty="0" smtClean="0"/>
              <a:t> </a:t>
            </a:r>
            <a:r>
              <a:rPr lang="ru-RU" b="1" dirty="0" err="1" smtClean="0"/>
              <a:t>функціональних</a:t>
            </a:r>
            <a:r>
              <a:rPr lang="ru-RU" b="1" dirty="0" smtClean="0"/>
              <a:t> </a:t>
            </a:r>
            <a:r>
              <a:rPr lang="ru-RU" b="1" dirty="0" err="1" smtClean="0"/>
              <a:t>можливостей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інтересів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Педагогічні</a:t>
            </a:r>
            <a:r>
              <a:rPr lang="ru-RU" b="1" dirty="0" smtClean="0"/>
              <a:t> </a:t>
            </a:r>
            <a:r>
              <a:rPr lang="ru-RU" b="1" dirty="0" err="1" smtClean="0"/>
              <a:t>кадри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здатні</a:t>
            </a:r>
            <a:r>
              <a:rPr lang="ru-RU" b="1" dirty="0" smtClean="0"/>
              <a:t> </a:t>
            </a:r>
            <a:r>
              <a:rPr lang="ru-RU" b="1" dirty="0" err="1" smtClean="0"/>
              <a:t>реалізувати</a:t>
            </a:r>
            <a:r>
              <a:rPr lang="ru-RU" b="1" dirty="0" smtClean="0"/>
              <a:t> </a:t>
            </a:r>
            <a:r>
              <a:rPr lang="ru-RU" b="1" dirty="0" err="1" smtClean="0"/>
              <a:t>освітні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 за </a:t>
            </a:r>
            <a:r>
              <a:rPr lang="ru-RU" b="1" dirty="0" err="1" smtClean="0"/>
              <a:t>відповідним</a:t>
            </a:r>
            <a:r>
              <a:rPr lang="ru-RU" b="1" dirty="0" smtClean="0"/>
              <a:t> </a:t>
            </a:r>
            <a:r>
              <a:rPr lang="ru-RU" b="1" dirty="0" err="1" smtClean="0"/>
              <a:t>ступенем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варіантом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, </a:t>
            </a:r>
            <a:r>
              <a:rPr lang="ru-RU" b="1" dirty="0" err="1" smtClean="0"/>
              <a:t>повинні</a:t>
            </a:r>
            <a:r>
              <a:rPr lang="ru-RU" b="1" dirty="0" smtClean="0"/>
              <a:t> </a:t>
            </a:r>
            <a:r>
              <a:rPr lang="ru-RU" b="1" dirty="0" err="1" smtClean="0"/>
              <a:t>мати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спеціальну</a:t>
            </a:r>
            <a:r>
              <a:rPr lang="ru-RU" b="1" dirty="0" smtClean="0"/>
              <a:t> </a:t>
            </a:r>
            <a:r>
              <a:rPr lang="ru-RU" b="1" dirty="0" err="1" smtClean="0"/>
              <a:t>освіту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не </a:t>
            </a:r>
            <a:r>
              <a:rPr lang="ru-RU" b="1" dirty="0" err="1" smtClean="0"/>
              <a:t>спеціальну</a:t>
            </a:r>
            <a:r>
              <a:rPr lang="ru-RU" b="1" dirty="0" smtClean="0"/>
              <a:t>, </a:t>
            </a:r>
            <a:r>
              <a:rPr lang="ru-RU" b="1" dirty="0" err="1" smtClean="0"/>
              <a:t>підкріплену</a:t>
            </a:r>
            <a:r>
              <a:rPr lang="ru-RU" b="1" dirty="0" smtClean="0"/>
              <a:t> </a:t>
            </a:r>
            <a:r>
              <a:rPr lang="ru-RU" b="1" dirty="0" err="1" smtClean="0"/>
              <a:t>сертифікатом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підготовки</a:t>
            </a:r>
            <a:r>
              <a:rPr lang="ru-RU" b="1" dirty="0" smtClean="0"/>
              <a:t>. </a:t>
            </a:r>
            <a:r>
              <a:rPr lang="ru-RU" b="1" dirty="0" err="1" smtClean="0"/>
              <a:t>Передбачається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підготовка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перепідготовка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педагогів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відповідно</a:t>
            </a:r>
            <a:r>
              <a:rPr lang="ru-RU" b="1" dirty="0" smtClean="0"/>
              <a:t> до </a:t>
            </a:r>
            <a:r>
              <a:rPr lang="ru-RU" b="1" dirty="0" err="1" smtClean="0"/>
              <a:t>вимог</a:t>
            </a:r>
            <a:r>
              <a:rPr lang="ru-RU" b="1" dirty="0" smtClean="0"/>
              <a:t>, </a:t>
            </a:r>
            <a:r>
              <a:rPr lang="ru-RU" b="1" dirty="0" err="1" smtClean="0"/>
              <a:t>завдань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змісту</a:t>
            </a:r>
            <a:r>
              <a:rPr lang="ru-RU" b="1" dirty="0" smtClean="0"/>
              <a:t> </a:t>
            </a:r>
            <a:r>
              <a:rPr lang="ru-RU" b="1" dirty="0" err="1" smtClean="0"/>
              <a:t>освітнього</a:t>
            </a:r>
            <a:r>
              <a:rPr lang="ru-RU" b="1" dirty="0" smtClean="0"/>
              <a:t> стандарту для </a:t>
            </a:r>
            <a:r>
              <a:rPr lang="ru-RU" b="1" dirty="0" err="1" smtClean="0"/>
              <a:t>спеціальних</a:t>
            </a:r>
            <a:r>
              <a:rPr lang="ru-RU" b="1" dirty="0" smtClean="0"/>
              <a:t> </a:t>
            </a:r>
            <a:r>
              <a:rPr lang="ru-RU" b="1" dirty="0" err="1" smtClean="0"/>
              <a:t>закладів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b="1" dirty="0" smtClean="0"/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err="1" smtClean="0"/>
              <a:t>Лікування</a:t>
            </a:r>
            <a:r>
              <a:rPr lang="ru-RU" b="1" dirty="0" smtClean="0"/>
              <a:t>, </a:t>
            </a:r>
            <a:r>
              <a:rPr lang="ru-RU" b="1" dirty="0" err="1" smtClean="0"/>
              <a:t>реабілітаційна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абілітаційна</a:t>
            </a:r>
            <a:r>
              <a:rPr lang="ru-RU" b="1" dirty="0" smtClean="0"/>
              <a:t> робота </a:t>
            </a:r>
            <a:r>
              <a:rPr lang="ru-RU" b="1" dirty="0" err="1" smtClean="0"/>
              <a:t>передбачає</a:t>
            </a:r>
            <a:r>
              <a:rPr lang="ru-RU" b="1" dirty="0" smtClean="0"/>
              <a:t> </a:t>
            </a:r>
            <a:r>
              <a:rPr lang="ru-RU" b="1" dirty="0" err="1" smtClean="0"/>
              <a:t>своєчасну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діагностику</a:t>
            </a:r>
            <a:r>
              <a:rPr lang="ru-RU" b="1" dirty="0" smtClean="0"/>
              <a:t>, </a:t>
            </a:r>
            <a:r>
              <a:rPr lang="ru-RU" b="1" dirty="0" err="1" smtClean="0"/>
              <a:t>поєднання</a:t>
            </a:r>
            <a:r>
              <a:rPr lang="ru-RU" b="1" dirty="0" smtClean="0"/>
              <a:t> </a:t>
            </a:r>
            <a:r>
              <a:rPr lang="ru-RU" b="1" dirty="0" err="1" smtClean="0"/>
              <a:t>психолого-педагогічної</a:t>
            </a:r>
            <a:r>
              <a:rPr lang="ru-RU" b="1" dirty="0" smtClean="0"/>
              <a:t> </a:t>
            </a:r>
            <a:r>
              <a:rPr lang="ru-RU" b="1" dirty="0" err="1" smtClean="0"/>
              <a:t>допомоги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використанням</a:t>
            </a:r>
            <a:r>
              <a:rPr lang="ru-RU" b="1" dirty="0" smtClean="0"/>
              <a:t> </a:t>
            </a:r>
            <a:r>
              <a:rPr lang="ru-RU" b="1" dirty="0" err="1" smtClean="0"/>
              <a:t>лікувальних</a:t>
            </a:r>
            <a:r>
              <a:rPr lang="ru-RU" b="1" dirty="0" smtClean="0"/>
              <a:t> </a:t>
            </a:r>
            <a:r>
              <a:rPr lang="ru-RU" b="1" dirty="0" err="1" smtClean="0"/>
              <a:t>препаратів</a:t>
            </a:r>
            <a:r>
              <a:rPr lang="ru-RU" b="1" dirty="0" smtClean="0"/>
              <a:t>, </a:t>
            </a:r>
            <a:r>
              <a:rPr lang="ru-RU" b="1" dirty="0" err="1" smtClean="0"/>
              <a:t>оздоровчих</a:t>
            </a:r>
            <a:r>
              <a:rPr lang="ru-RU" b="1" dirty="0" smtClean="0"/>
              <a:t> </a:t>
            </a:r>
            <a:r>
              <a:rPr lang="ru-RU" b="1" dirty="0" err="1" smtClean="0"/>
              <a:t>заходів</a:t>
            </a:r>
            <a:r>
              <a:rPr lang="ru-RU" b="1" dirty="0" smtClean="0"/>
              <a:t>, </a:t>
            </a:r>
            <a:r>
              <a:rPr lang="ru-RU" b="1" dirty="0" err="1" smtClean="0"/>
              <a:t>загальнозміцнюючих</a:t>
            </a:r>
            <a:r>
              <a:rPr lang="ru-RU" b="1" dirty="0" smtClean="0"/>
              <a:t> процедур та </a:t>
            </a:r>
            <a:r>
              <a:rPr lang="ru-RU" b="1" dirty="0" err="1" smtClean="0"/>
              <a:t>ін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 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715436" cy="18288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bg1"/>
                </a:solidFill>
              </a:rPr>
              <a:t>3. </a:t>
            </a:r>
            <a:r>
              <a:rPr lang="ru-RU" sz="2800" dirty="0" err="1" smtClean="0">
                <a:solidFill>
                  <a:schemeClr val="bg1"/>
                </a:solidFill>
              </a:rPr>
              <a:t>Законотворча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діяльність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Української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держави</a:t>
            </a:r>
            <a:r>
              <a:rPr lang="ru-RU" sz="2800" dirty="0" smtClean="0">
                <a:solidFill>
                  <a:schemeClr val="bg1"/>
                </a:solidFill>
              </a:rPr>
              <a:t> в </a:t>
            </a:r>
            <a:r>
              <a:rPr lang="ru-RU" sz="2800" dirty="0" err="1" smtClean="0">
                <a:solidFill>
                  <a:schemeClr val="bg1"/>
                </a:solidFill>
              </a:rPr>
              <a:t>області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забезпечення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рівних</a:t>
            </a:r>
            <a:r>
              <a:rPr lang="ru-RU" sz="2800" dirty="0" smtClean="0">
                <a:solidFill>
                  <a:schemeClr val="bg1"/>
                </a:solidFill>
              </a:rPr>
              <a:t> прав </a:t>
            </a:r>
            <a:r>
              <a:rPr lang="ru-RU" sz="2800" dirty="0" err="1" smtClean="0">
                <a:solidFill>
                  <a:schemeClr val="bg1"/>
                </a:solidFill>
              </a:rPr>
              <a:t>і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можливостей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r>
              <a:rPr lang="ru-RU" sz="2800" dirty="0" err="1" smtClean="0">
                <a:solidFill>
                  <a:schemeClr val="bg1"/>
                </a:solidFill>
              </a:rPr>
              <a:t>дітей-інвалідів</a:t>
            </a:r>
            <a:r>
              <a:rPr lang="ru-RU" sz="2800" dirty="0" smtClean="0">
                <a:solidFill>
                  <a:schemeClr val="bg1"/>
                </a:solidFill>
              </a:rPr>
              <a:t>.</a:t>
            </a:r>
            <a:r>
              <a:rPr lang="ru-RU" sz="2400" b="0" dirty="0" smtClean="0">
                <a:solidFill>
                  <a:schemeClr val="bg1"/>
                </a:solidFill>
              </a:rPr>
              <a:t/>
            </a:r>
            <a:br>
              <a:rPr lang="ru-RU" sz="2400" b="0" dirty="0" smtClean="0">
                <a:solidFill>
                  <a:schemeClr val="bg1"/>
                </a:solidFill>
              </a:rPr>
            </a:b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875" y="3286125"/>
            <a:ext cx="8786813" cy="3357563"/>
          </a:xfrm>
        </p:spPr>
        <p:txBody>
          <a:bodyPr>
            <a:normAutofit fontScale="85000" lnSpcReduction="20000"/>
          </a:bodyPr>
          <a:lstStyle/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У державному </a:t>
            </a:r>
            <a:r>
              <a:rPr lang="ru-RU" b="1" dirty="0" err="1" smtClean="0"/>
              <a:t>стандарті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виділяються</a:t>
            </a:r>
            <a:r>
              <a:rPr lang="ru-RU" b="1" dirty="0" smtClean="0"/>
              <a:t> три </a:t>
            </a:r>
            <a:r>
              <a:rPr lang="ru-RU" b="1" dirty="0" err="1" smtClean="0"/>
              <a:t>ступені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(</a:t>
            </a:r>
            <a:r>
              <a:rPr lang="ru-RU" b="1" dirty="0" err="1" smtClean="0"/>
              <a:t>початкова</a:t>
            </a:r>
            <a:r>
              <a:rPr lang="ru-RU" b="1" dirty="0" smtClean="0"/>
              <a:t>, </a:t>
            </a:r>
            <a:r>
              <a:rPr lang="ru-RU" b="1" dirty="0" err="1" smtClean="0"/>
              <a:t>основна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середня</a:t>
            </a:r>
            <a:r>
              <a:rPr lang="ru-RU" b="1" dirty="0" smtClean="0"/>
              <a:t> школа). В межах кожного </a:t>
            </a:r>
            <a:r>
              <a:rPr lang="ru-RU" b="1" dirty="0" err="1" smtClean="0"/>
              <a:t>ступеня</a:t>
            </a:r>
            <a:r>
              <a:rPr lang="ru-RU" b="1" dirty="0" smtClean="0"/>
              <a:t> </a:t>
            </a:r>
            <a:r>
              <a:rPr lang="ru-RU" b="1" dirty="0" err="1" smtClean="0"/>
              <a:t>виділено</a:t>
            </a:r>
            <a:r>
              <a:rPr lang="ru-RU" b="1" dirty="0" smtClean="0"/>
              <a:t> по </a:t>
            </a:r>
            <a:r>
              <a:rPr lang="ru-RU" b="1" dirty="0" err="1" smtClean="0"/>
              <a:t>декілька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варіантів</a:t>
            </a:r>
            <a:r>
              <a:rPr lang="ru-RU" b="1" dirty="0" smtClean="0"/>
              <a:t> </a:t>
            </a:r>
            <a:r>
              <a:rPr lang="ru-RU" b="1" dirty="0" err="1" smtClean="0"/>
              <a:t>залежно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складності</a:t>
            </a:r>
            <a:r>
              <a:rPr lang="ru-RU" b="1" dirty="0" smtClean="0"/>
              <a:t> </a:t>
            </a:r>
            <a:r>
              <a:rPr lang="ru-RU" b="1" dirty="0" err="1" smtClean="0"/>
              <a:t>структури</a:t>
            </a:r>
            <a:r>
              <a:rPr lang="ru-RU" b="1" dirty="0" smtClean="0"/>
              <a:t> </a:t>
            </a:r>
            <a:r>
              <a:rPr lang="ru-RU" b="1" dirty="0" err="1" smtClean="0"/>
              <a:t>відхилення</a:t>
            </a:r>
            <a:r>
              <a:rPr lang="ru-RU" b="1" dirty="0" smtClean="0"/>
              <a:t> 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. </a:t>
            </a:r>
            <a:r>
              <a:rPr lang="ru-RU" b="1" dirty="0" err="1" smtClean="0"/>
              <a:t>Кожен</a:t>
            </a:r>
            <a:r>
              <a:rPr lang="ru-RU" b="1" dirty="0" smtClean="0"/>
              <a:t> </a:t>
            </a:r>
            <a:r>
              <a:rPr lang="ru-RU" b="1" dirty="0" err="1" smtClean="0"/>
              <a:t>ступінь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варіант</a:t>
            </a:r>
            <a:r>
              <a:rPr lang="ru-RU" b="1" dirty="0" smtClean="0"/>
              <a:t> </a:t>
            </a:r>
            <a:r>
              <a:rPr lang="ru-RU" b="1" dirty="0" err="1" smtClean="0"/>
              <a:t>освітньої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 </a:t>
            </a:r>
            <a:r>
              <a:rPr lang="ru-RU" b="1" dirty="0" err="1" smtClean="0"/>
              <a:t>мають</a:t>
            </a:r>
            <a:r>
              <a:rPr lang="ru-RU" b="1" dirty="0" smtClean="0"/>
              <a:t> свою </a:t>
            </a:r>
            <a:r>
              <a:rPr lang="ru-RU" b="1" dirty="0" err="1" smtClean="0"/>
              <a:t>мсту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завдання</a:t>
            </a:r>
            <a:r>
              <a:rPr lang="ru-RU" b="1" dirty="0" smtClean="0"/>
              <a:t>, </a:t>
            </a:r>
            <a:r>
              <a:rPr lang="ru-RU" b="1" dirty="0" err="1" smtClean="0"/>
              <a:t>терміни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умови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З метою </a:t>
            </a:r>
            <a:r>
              <a:rPr lang="ru-RU" b="1" dirty="0" err="1" smtClean="0"/>
              <a:t>еквівалентності</a:t>
            </a:r>
            <a:r>
              <a:rPr lang="ru-RU" b="1" dirty="0" smtClean="0"/>
              <a:t> </a:t>
            </a:r>
            <a:r>
              <a:rPr lang="ru-RU" b="1" dirty="0" err="1" smtClean="0"/>
              <a:t>освіти</a:t>
            </a:r>
            <a:r>
              <a:rPr lang="ru-RU" b="1" dirty="0" smtClean="0"/>
              <a:t> </a:t>
            </a:r>
            <a:r>
              <a:rPr lang="ru-RU" b="1" dirty="0" err="1" smtClean="0"/>
              <a:t>подібних</a:t>
            </a:r>
            <a:r>
              <a:rPr lang="ru-RU" b="1" dirty="0" smtClean="0"/>
              <a:t> </a:t>
            </a:r>
            <a:r>
              <a:rPr lang="ru-RU" b="1" dirty="0" err="1" smtClean="0"/>
              <a:t>категорій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мають</a:t>
            </a:r>
            <a:r>
              <a:rPr lang="ru-RU" b="1" dirty="0" smtClean="0"/>
              <a:t> </a:t>
            </a:r>
            <a:r>
              <a:rPr lang="ru-RU" b="1" dirty="0" err="1" smtClean="0"/>
              <a:t>різні</a:t>
            </a:r>
            <a:r>
              <a:rPr lang="ru-RU" b="1" dirty="0" smtClean="0"/>
              <a:t> </a:t>
            </a:r>
            <a:r>
              <a:rPr lang="ru-RU" b="1" dirty="0" err="1" smtClean="0"/>
              <a:t>умови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(</a:t>
            </a:r>
            <a:r>
              <a:rPr lang="ru-RU" b="1" dirty="0" err="1" smtClean="0"/>
              <a:t>спеціальна</a:t>
            </a:r>
            <a:r>
              <a:rPr lang="ru-RU" b="1" dirty="0" smtClean="0"/>
              <a:t> </a:t>
            </a:r>
            <a:r>
              <a:rPr lang="ru-RU" b="1" dirty="0" err="1" smtClean="0"/>
              <a:t>школа-інтернат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школа, </a:t>
            </a:r>
            <a:r>
              <a:rPr lang="ru-RU" b="1" dirty="0" err="1" smtClean="0"/>
              <a:t>інтегроване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 в </a:t>
            </a:r>
            <a:r>
              <a:rPr lang="ru-RU" b="1" dirty="0" err="1" smtClean="0"/>
              <a:t>загальноосвітній</a:t>
            </a:r>
            <a:r>
              <a:rPr lang="ru-RU" b="1" dirty="0" smtClean="0"/>
              <a:t> </a:t>
            </a:r>
            <a:r>
              <a:rPr lang="ru-RU" b="1" dirty="0" err="1" smtClean="0"/>
              <a:t>школі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класі</a:t>
            </a:r>
            <a:r>
              <a:rPr lang="ru-RU" b="1" dirty="0" smtClean="0"/>
              <a:t>, </a:t>
            </a:r>
            <a:r>
              <a:rPr lang="ru-RU" b="1" dirty="0" err="1" smtClean="0"/>
              <a:t>надомне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, </a:t>
            </a:r>
            <a:r>
              <a:rPr lang="ru-RU" b="1" dirty="0" err="1" smtClean="0"/>
              <a:t>екстернат</a:t>
            </a:r>
            <a:r>
              <a:rPr lang="ru-RU" b="1" dirty="0" smtClean="0"/>
              <a:t>, </a:t>
            </a:r>
            <a:r>
              <a:rPr lang="ru-RU" b="1" dirty="0" err="1" smtClean="0"/>
              <a:t>навчально-реабілітаційний</a:t>
            </a:r>
            <a:r>
              <a:rPr lang="ru-RU" b="1" dirty="0" smtClean="0"/>
              <a:t> центр), </a:t>
            </a:r>
            <a:r>
              <a:rPr lang="ru-RU" b="1" dirty="0" err="1" smtClean="0"/>
              <a:t>розробляється</a:t>
            </a:r>
            <a:r>
              <a:rPr lang="ru-RU" b="1" dirty="0" smtClean="0"/>
              <a:t> </a:t>
            </a:r>
            <a:r>
              <a:rPr lang="ru-RU" b="1" dirty="0" err="1" smtClean="0"/>
              <a:t>вісім</a:t>
            </a:r>
            <a:r>
              <a:rPr lang="ru-RU" b="1" dirty="0" smtClean="0"/>
              <a:t> </a:t>
            </a:r>
            <a:r>
              <a:rPr lang="ru-RU" b="1" dirty="0" err="1" smtClean="0"/>
              <a:t>базових</a:t>
            </a:r>
            <a:r>
              <a:rPr lang="ru-RU" b="1" dirty="0" smtClean="0"/>
              <a:t> </a:t>
            </a:r>
            <a:r>
              <a:rPr lang="ru-RU" b="1" dirty="0" err="1" smtClean="0"/>
              <a:t>навчальних</a:t>
            </a:r>
            <a:r>
              <a:rPr lang="ru-RU" b="1" dirty="0" smtClean="0"/>
              <a:t> </a:t>
            </a:r>
            <a:r>
              <a:rPr lang="ru-RU" b="1" dirty="0" err="1" smtClean="0"/>
              <a:t>планів</a:t>
            </a:r>
            <a:r>
              <a:rPr lang="ru-RU" b="1" dirty="0" smtClean="0"/>
              <a:t> для кожного типу закладу (для </a:t>
            </a:r>
            <a:r>
              <a:rPr lang="ru-RU" b="1" dirty="0" err="1" smtClean="0"/>
              <a:t>дітей</a:t>
            </a:r>
            <a:r>
              <a:rPr lang="ru-RU" b="1" dirty="0" smtClean="0"/>
              <a:t>: глухих, </a:t>
            </a:r>
            <a:r>
              <a:rPr lang="ru-RU" b="1" dirty="0" err="1" smtClean="0"/>
              <a:t>сліпих</a:t>
            </a:r>
            <a:r>
              <a:rPr lang="ru-RU" b="1" dirty="0" smtClean="0"/>
              <a:t>, </a:t>
            </a:r>
            <a:r>
              <a:rPr lang="ru-RU" b="1" dirty="0" err="1" smtClean="0"/>
              <a:t>зі</a:t>
            </a:r>
            <a:r>
              <a:rPr lang="ru-RU" b="1" dirty="0" smtClean="0"/>
              <a:t> </a:t>
            </a:r>
            <a:r>
              <a:rPr lang="ru-RU" b="1" dirty="0" err="1" smtClean="0"/>
              <a:t>зниженим</a:t>
            </a:r>
            <a:r>
              <a:rPr lang="ru-RU" b="1" dirty="0" smtClean="0"/>
              <a:t> слухом, </a:t>
            </a:r>
            <a:r>
              <a:rPr lang="ru-RU" b="1" dirty="0" err="1" smtClean="0"/>
              <a:t>зі</a:t>
            </a:r>
            <a:r>
              <a:rPr lang="ru-RU" b="1" dirty="0" smtClean="0"/>
              <a:t> </a:t>
            </a:r>
            <a:r>
              <a:rPr lang="ru-RU" b="1" dirty="0" err="1" smtClean="0"/>
              <a:t>зниженим</a:t>
            </a:r>
            <a:r>
              <a:rPr lang="ru-RU" b="1" dirty="0" smtClean="0"/>
              <a:t> </a:t>
            </a:r>
            <a:r>
              <a:rPr lang="ru-RU" b="1" dirty="0" err="1" smtClean="0"/>
              <a:t>зором</a:t>
            </a:r>
            <a:r>
              <a:rPr lang="ru-RU" b="1" dirty="0" smtClean="0"/>
              <a:t>, </a:t>
            </a:r>
            <a:r>
              <a:rPr lang="ru-RU" b="1" dirty="0" err="1" smtClean="0"/>
              <a:t>розумове</a:t>
            </a:r>
            <a:r>
              <a:rPr lang="ru-RU" b="1" dirty="0" smtClean="0"/>
              <a:t> </a:t>
            </a:r>
            <a:r>
              <a:rPr lang="ru-RU" b="1" dirty="0" err="1" smtClean="0"/>
              <a:t>відсталих</a:t>
            </a:r>
            <a:r>
              <a:rPr lang="ru-RU" b="1" dirty="0" smtClean="0"/>
              <a:t>,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затримкою</a:t>
            </a:r>
            <a:r>
              <a:rPr lang="ru-RU" b="1" dirty="0" smtClean="0"/>
              <a:t> </a:t>
            </a:r>
            <a:r>
              <a:rPr lang="ru-RU" b="1" dirty="0" err="1" smtClean="0"/>
              <a:t>психічного</a:t>
            </a:r>
            <a:r>
              <a:rPr lang="ru-RU" b="1" dirty="0" smtClean="0"/>
              <a:t>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, </a:t>
            </a:r>
            <a:r>
              <a:rPr lang="ru-RU" b="1" dirty="0" err="1" smtClean="0"/>
              <a:t>важкими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порушеннями</a:t>
            </a:r>
            <a:r>
              <a:rPr lang="ru-RU" b="1" dirty="0" smtClean="0"/>
              <a:t> </a:t>
            </a:r>
            <a:r>
              <a:rPr lang="ru-RU" b="1" dirty="0" err="1" smtClean="0"/>
              <a:t>мови</a:t>
            </a:r>
            <a:r>
              <a:rPr lang="ru-RU" b="1" dirty="0" smtClean="0"/>
              <a:t>, </a:t>
            </a:r>
            <a:r>
              <a:rPr lang="ru-RU" b="1" dirty="0" err="1" smtClean="0"/>
              <a:t>наслідками</a:t>
            </a:r>
            <a:r>
              <a:rPr lang="ru-RU" b="1" dirty="0" smtClean="0"/>
              <a:t> </a:t>
            </a:r>
            <a:r>
              <a:rPr lang="ru-RU" b="1" dirty="0" err="1" smtClean="0"/>
              <a:t>поліомієліт</a:t>
            </a:r>
            <a:r>
              <a:rPr lang="ru-RU" b="1" dirty="0" smtClean="0"/>
              <a:t>)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це­ребральним</a:t>
            </a:r>
            <a:r>
              <a:rPr lang="ru-RU" b="1" dirty="0" smtClean="0"/>
              <a:t> </a:t>
            </a:r>
            <a:r>
              <a:rPr lang="ru-RU" b="1" dirty="0" err="1" smtClean="0"/>
              <a:t>паралічем</a:t>
            </a:r>
            <a:r>
              <a:rPr lang="ru-RU" b="1" dirty="0" smtClean="0"/>
              <a:t>).</a:t>
            </a:r>
          </a:p>
          <a:p>
            <a:pPr algn="just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b="1" dirty="0" smtClean="0"/>
              <a:t>Для </a:t>
            </a:r>
            <a:r>
              <a:rPr lang="ru-RU" b="1" dirty="0" err="1" smtClean="0"/>
              <a:t>всіх</a:t>
            </a:r>
            <a:r>
              <a:rPr lang="ru-RU" b="1" dirty="0" smtClean="0"/>
              <a:t> </a:t>
            </a:r>
            <a:r>
              <a:rPr lang="ru-RU" b="1" dirty="0" err="1" smtClean="0"/>
              <a:t>дітей</a:t>
            </a:r>
            <a:r>
              <a:rPr lang="ru-RU" b="1" dirty="0" smtClean="0"/>
              <a:t> 6-7 </a:t>
            </a:r>
            <a:r>
              <a:rPr lang="ru-RU" b="1" dirty="0" err="1" smtClean="0"/>
              <a:t>років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особливими</a:t>
            </a:r>
            <a:r>
              <a:rPr lang="ru-RU" b="1" dirty="0" smtClean="0"/>
              <a:t> потребами, особливо для тих. </a:t>
            </a:r>
            <a:r>
              <a:rPr lang="ru-RU" b="1" dirty="0" err="1" smtClean="0"/>
              <a:t>хто</a:t>
            </a:r>
            <a:r>
              <a:rPr lang="ru-RU" b="1" dirty="0" smtClean="0"/>
              <a:t> не </a:t>
            </a:r>
            <a:r>
              <a:rPr lang="ru-RU" b="1" dirty="0" err="1" smtClean="0"/>
              <a:t>отримав</a:t>
            </a:r>
            <a:r>
              <a:rPr lang="ru-RU" b="1" dirty="0" smtClean="0"/>
              <a:t> </a:t>
            </a:r>
            <a:r>
              <a:rPr lang="ru-RU" b="1" dirty="0" err="1" smtClean="0"/>
              <a:t>спеціальної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дошкільної</a:t>
            </a:r>
            <a:r>
              <a:rPr lang="ru-RU" b="1" dirty="0" smtClean="0"/>
              <a:t> </a:t>
            </a:r>
            <a:r>
              <a:rPr lang="ru-RU" b="1" dirty="0" err="1" smtClean="0"/>
              <a:t>підготовки</a:t>
            </a:r>
            <a:r>
              <a:rPr lang="ru-RU" b="1" dirty="0" smtClean="0"/>
              <a:t>, </a:t>
            </a:r>
            <a:r>
              <a:rPr lang="ru-RU" b="1" dirty="0" err="1" smtClean="0"/>
              <a:t>має</a:t>
            </a:r>
            <a:r>
              <a:rPr lang="ru-RU" b="1" dirty="0" smtClean="0"/>
              <a:t> </a:t>
            </a:r>
            <a:r>
              <a:rPr lang="ru-RU" b="1" dirty="0" err="1" smtClean="0"/>
              <a:t>комплексні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 в </a:t>
            </a:r>
            <a:r>
              <a:rPr lang="ru-RU" b="1" dirty="0" err="1" smtClean="0"/>
              <a:t>розвитку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потребує</a:t>
            </a:r>
            <a:r>
              <a:rPr lang="ru-RU" b="1" dirty="0" smtClean="0"/>
              <a:t> </a:t>
            </a:r>
            <a:r>
              <a:rPr lang="ru-RU" b="1" dirty="0" err="1" smtClean="0"/>
              <a:t>тривалої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діагностики</a:t>
            </a:r>
            <a:r>
              <a:rPr lang="ru-RU" b="1" dirty="0" smtClean="0"/>
              <a:t> </a:t>
            </a:r>
            <a:r>
              <a:rPr lang="ru-RU" b="1" dirty="0" err="1" smtClean="0"/>
              <a:t>в</a:t>
            </a:r>
            <a:r>
              <a:rPr lang="ru-RU" b="1" dirty="0" smtClean="0"/>
              <a:t> </a:t>
            </a:r>
            <a:r>
              <a:rPr lang="ru-RU" b="1" dirty="0" err="1" smtClean="0"/>
              <a:t>динаміці</a:t>
            </a:r>
            <a:r>
              <a:rPr lang="ru-RU" b="1" dirty="0" smtClean="0"/>
              <a:t> </a:t>
            </a:r>
            <a:r>
              <a:rPr lang="ru-RU" b="1" dirty="0" err="1" smtClean="0"/>
              <a:t>педагогічного</a:t>
            </a:r>
            <a:r>
              <a:rPr lang="ru-RU" b="1" dirty="0" smtClean="0"/>
              <a:t> </a:t>
            </a:r>
            <a:r>
              <a:rPr lang="ru-RU" b="1" dirty="0" err="1" smtClean="0"/>
              <a:t>процесу</a:t>
            </a:r>
            <a:r>
              <a:rPr lang="ru-RU" b="1" dirty="0" smtClean="0"/>
              <a:t>, </a:t>
            </a:r>
            <a:r>
              <a:rPr lang="ru-RU" b="1" dirty="0" err="1" smtClean="0"/>
              <a:t>організовується</a:t>
            </a:r>
            <a:r>
              <a:rPr lang="ru-RU" b="1" dirty="0" smtClean="0"/>
              <a:t> </a:t>
            </a:r>
            <a:r>
              <a:rPr lang="ru-RU" b="1" dirty="0" err="1" smtClean="0"/>
              <a:t>діагностичний</a:t>
            </a:r>
            <a:r>
              <a:rPr lang="ru-RU" b="1" dirty="0" smtClean="0"/>
              <a:t> </a:t>
            </a:r>
            <a:r>
              <a:rPr lang="ru-RU" b="1" dirty="0" err="1" smtClean="0"/>
              <a:t>клас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</a:t>
            </a:r>
            <a:r>
              <a:rPr lang="ru-RU" b="1" dirty="0" err="1" smtClean="0"/>
              <a:t>мстою</a:t>
            </a:r>
            <a:r>
              <a:rPr lang="ru-RU" b="1" dirty="0" smtClean="0"/>
              <a:t> </a:t>
            </a:r>
            <a:r>
              <a:rPr lang="ru-RU" b="1" dirty="0" err="1" smtClean="0"/>
              <a:t>визначення</a:t>
            </a:r>
            <a:r>
              <a:rPr lang="ru-RU" b="1" dirty="0" smtClean="0"/>
              <a:t> </a:t>
            </a:r>
            <a:r>
              <a:rPr lang="ru-RU" b="1" dirty="0" err="1" smtClean="0"/>
              <a:t>варіанту</a:t>
            </a:r>
            <a:r>
              <a:rPr lang="ru-RU" b="1" dirty="0" smtClean="0"/>
              <a:t> </a:t>
            </a:r>
            <a:r>
              <a:rPr lang="ru-RU" b="1" dirty="0" err="1" smtClean="0"/>
              <a:t>навчання</a:t>
            </a:r>
            <a:r>
              <a:rPr lang="ru-RU" b="1" dirty="0" smtClean="0"/>
              <a:t>.</a:t>
            </a:r>
          </a:p>
          <a:p>
            <a:pPr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4" name="Рисунок 3" descr="5f9334d169a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0364" y="1571612"/>
            <a:ext cx="2652085" cy="1766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</TotalTime>
  <Words>540</Words>
  <Application>Microsoft Office PowerPoint</Application>
  <PresentationFormat>Экран (4:3)</PresentationFormat>
  <Paragraphs>223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Апекс</vt:lpstr>
      <vt:lpstr> ДЕРЖАВНА ПОЛІТИКА І ПИТАННЯ ПРАВОВОГО РЕГУЛЮВАННЯ  В ОБЛАСТІ СОЦІАЛЬНОЇ РЕАБІЛІТАЦІЇ  ДІТЕЙ З ОБМЕЖЕНИМИ МОЖЛИВОСТЯМИ </vt:lpstr>
      <vt:lpstr>План   1. Правове і нормативне забезпечення розвитку реабілітаційних служб на місцевому рівні.   2. Українська програма «Діти-інваліди», її взаємодія з регіональними і місцевими програмами.  3. Законотворча діяльність Української держави в області забезпечення рівних прав і можливостей дітей-інвалідів. </vt:lpstr>
      <vt:lpstr>1. Правове і нормативне забезпечення розвитку реабілітаційних служб на місцевому рівні.</vt:lpstr>
      <vt:lpstr>Слайд 4</vt:lpstr>
      <vt:lpstr>2.Українська програма «Діти-інваліди», її взаємодія з регіональними і місцевими програмами.  </vt:lpstr>
      <vt:lpstr>Слайд 6</vt:lpstr>
      <vt:lpstr>Слайд 7</vt:lpstr>
      <vt:lpstr>Слайд 8</vt:lpstr>
      <vt:lpstr>3. Законотворча діяльність Української держави в області забезпечення рівних прав і можливостей дітей-інвалідів. 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Дякую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 3.2 ДЕРЖАВНА ПОЛІТИКА І ПИТАННЯ ПРАВОВОГО РЕГУЛЮВАННЯ В ОБЛАСТІ СОЦІАЛЬНОЇ РЕАБІЛІТАЦІЇ ДІТЕЙ З ОБМЕЖЕНИМИ МОЖЛИВОСТЯМИ </dc:title>
  <dc:creator>START</dc:creator>
  <cp:lastModifiedBy>Админ</cp:lastModifiedBy>
  <cp:revision>28</cp:revision>
  <dcterms:created xsi:type="dcterms:W3CDTF">2022-09-27T13:13:58Z</dcterms:created>
  <dcterms:modified xsi:type="dcterms:W3CDTF">2024-03-10T16:32:59Z</dcterms:modified>
</cp:coreProperties>
</file>