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Syne"/>
      <p:regular r:id="rId17"/>
    </p:embeddedFont>
    <p:embeddedFont>
      <p:font typeface="Syne"/>
      <p:regular r:id="rId18"/>
    </p:embeddedFont>
    <p:embeddedFont>
      <p:font typeface="Overpass Light"/>
      <p:regular r:id="rId19"/>
    </p:embeddedFont>
    <p:embeddedFont>
      <p:font typeface="Overpass Light"/>
      <p:regular r:id="rId20"/>
    </p:embeddedFont>
    <p:embeddedFont>
      <p:font typeface="Overpass Light"/>
      <p:regular r:id="rId21"/>
    </p:embeddedFont>
    <p:embeddedFont>
      <p:font typeface="Overpass Light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image" Target="../media/image-3-7.png"/><Relationship Id="rId8" Type="http://schemas.openxmlformats.org/officeDocument/2006/relationships/slideLayout" Target="../slideLayouts/slideLayout4.xml"/><Relationship Id="rId9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image" Target="../media/image-6-6.svg"/><Relationship Id="rId7" Type="http://schemas.openxmlformats.org/officeDocument/2006/relationships/image" Target="../media/image-6-7.png"/><Relationship Id="rId8" Type="http://schemas.openxmlformats.org/officeDocument/2006/relationships/image" Target="../media/image-6-8.png"/><Relationship Id="rId9" Type="http://schemas.openxmlformats.org/officeDocument/2006/relationships/image" Target="../media/image-6-9.svg"/><Relationship Id="rId10" Type="http://schemas.openxmlformats.org/officeDocument/2006/relationships/image" Target="../media/image-6-10.png"/><Relationship Id="rId11" Type="http://schemas.openxmlformats.org/officeDocument/2006/relationships/image" Target="../media/image-6-11.png"/><Relationship Id="rId12" Type="http://schemas.openxmlformats.org/officeDocument/2006/relationships/image" Target="../media/image-6-12.svg"/><Relationship Id="rId13" Type="http://schemas.openxmlformats.org/officeDocument/2006/relationships/image" Target="../media/image-6-13.png"/><Relationship Id="rId14" Type="http://schemas.openxmlformats.org/officeDocument/2006/relationships/image" Target="../media/image-6-14.png"/><Relationship Id="rId15" Type="http://schemas.openxmlformats.org/officeDocument/2006/relationships/image" Target="../media/image-6-15.svg"/><Relationship Id="rId16" Type="http://schemas.openxmlformats.org/officeDocument/2006/relationships/image" Target="../media/image-6-16.png"/><Relationship Id="rId17" Type="http://schemas.openxmlformats.org/officeDocument/2006/relationships/image" Target="../media/image-6-17.png"/><Relationship Id="rId18" Type="http://schemas.openxmlformats.org/officeDocument/2006/relationships/image" Target="../media/image-6-18.svg"/><Relationship Id="rId19" Type="http://schemas.openxmlformats.org/officeDocument/2006/relationships/slideLayout" Target="../slideLayouts/slideLayout7.xml"/><Relationship Id="rId20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00099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Нотаріат України: законодавство та етичні стандарти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516659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18303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263378" y="2700933"/>
            <a:ext cx="6005751" cy="457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8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Реклама та публічні звернення</a:t>
            </a:r>
            <a:endParaRPr lang="en-US" sz="2850" dirty="0"/>
          </a:p>
        </p:txBody>
      </p:sp>
      <p:sp>
        <p:nvSpPr>
          <p:cNvPr id="4" name="Shape 1"/>
          <p:cNvSpPr/>
          <p:nvPr/>
        </p:nvSpPr>
        <p:spPr>
          <a:xfrm>
            <a:off x="7307461" y="3300174"/>
            <a:ext cx="15240" cy="3566993"/>
          </a:xfrm>
          <a:prstGeom prst="roundRect">
            <a:avLst>
              <a:gd name="adj" fmla="val 403542"/>
            </a:avLst>
          </a:prstGeom>
          <a:solidFill>
            <a:srgbClr val="C3D4CC"/>
          </a:solidFill>
          <a:ln/>
        </p:spPr>
      </p:sp>
      <p:sp>
        <p:nvSpPr>
          <p:cNvPr id="5" name="Shape 2"/>
          <p:cNvSpPr/>
          <p:nvPr/>
        </p:nvSpPr>
        <p:spPr>
          <a:xfrm>
            <a:off x="2248138" y="3300174"/>
            <a:ext cx="5051703" cy="1689021"/>
          </a:xfrm>
          <a:prstGeom prst="roundRect">
            <a:avLst>
              <a:gd name="adj" fmla="val 3641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958001" y="3454122"/>
            <a:ext cx="2195513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Дозволена інформація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2402086" y="3739515"/>
            <a:ext cx="4751427" cy="963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500"/>
              </a:lnSpc>
              <a:buSzPct val="100000"/>
              <a:buChar char="•"/>
            </a:pPr>
            <a:r>
              <a:rPr lang="en-US" sz="11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Професійна кваліфікація та освіта</a:t>
            </a:r>
            <a:endParaRPr lang="en-US" sz="1150" dirty="0"/>
          </a:p>
          <a:p>
            <a:pPr algn="l" marL="342900" indent="-342900">
              <a:lnSpc>
                <a:spcPts val="1500"/>
              </a:lnSpc>
              <a:buSzPct val="100000"/>
              <a:buChar char="•"/>
            </a:pPr>
            <a:r>
              <a:rPr lang="en-US" sz="11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Місце роботи та режим прийому</a:t>
            </a:r>
            <a:endParaRPr lang="en-US" sz="1150" dirty="0"/>
          </a:p>
          <a:p>
            <a:pPr algn="l" marL="342900" indent="-342900">
              <a:lnSpc>
                <a:spcPts val="1500"/>
              </a:lnSpc>
              <a:buSzPct val="100000"/>
              <a:buChar char="•"/>
            </a:pPr>
            <a:r>
              <a:rPr lang="en-US" sz="11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Контактні дані</a:t>
            </a:r>
            <a:endParaRPr lang="en-US" sz="1150" dirty="0"/>
          </a:p>
          <a:p>
            <a:pPr algn="l" marL="342900" indent="-342900">
              <a:lnSpc>
                <a:spcPts val="1500"/>
              </a:lnSpc>
              <a:buSzPct val="100000"/>
              <a:buChar char="•"/>
            </a:pPr>
            <a:r>
              <a:rPr lang="en-US" sz="11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Стаж роботи та досягнення</a:t>
            </a:r>
            <a:endParaRPr lang="en-US" sz="1150" dirty="0"/>
          </a:p>
          <a:p>
            <a:pPr algn="l" marL="342900" indent="-342900">
              <a:lnSpc>
                <a:spcPts val="1500"/>
              </a:lnSpc>
              <a:buSzPct val="100000"/>
              <a:buChar char="•"/>
            </a:pPr>
            <a:r>
              <a:rPr lang="en-US" sz="11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Членство в професійних організаціях</a:t>
            </a:r>
            <a:endParaRPr lang="en-US" sz="1150" dirty="0"/>
          </a:p>
        </p:txBody>
      </p:sp>
      <p:sp>
        <p:nvSpPr>
          <p:cNvPr id="8" name="Shape 5"/>
          <p:cNvSpPr/>
          <p:nvPr/>
        </p:nvSpPr>
        <p:spPr>
          <a:xfrm>
            <a:off x="7330321" y="5046231"/>
            <a:ext cx="5051822" cy="1689021"/>
          </a:xfrm>
          <a:prstGeom prst="rect">
            <a:avLst/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476649" y="5200179"/>
            <a:ext cx="2021324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Заборонена реклама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7476649" y="5485571"/>
            <a:ext cx="4751546" cy="963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500"/>
              </a:lnSpc>
              <a:buSzPct val="100000"/>
              <a:buChar char="•"/>
            </a:pPr>
            <a:r>
              <a:rPr lang="en-US" sz="11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Оціночні характеристики та відгуки</a:t>
            </a:r>
            <a:endParaRPr lang="en-US" sz="1150" dirty="0"/>
          </a:p>
          <a:p>
            <a:pPr algn="l" marL="342900" indent="-342900">
              <a:lnSpc>
                <a:spcPts val="1500"/>
              </a:lnSpc>
              <a:buSzPct val="100000"/>
              <a:buChar char="•"/>
            </a:pPr>
            <a:r>
              <a:rPr lang="en-US" sz="11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Порівняння з іншими нотаріусами</a:t>
            </a:r>
            <a:endParaRPr lang="en-US" sz="1150" dirty="0"/>
          </a:p>
          <a:p>
            <a:pPr algn="l" marL="342900" indent="-342900">
              <a:lnSpc>
                <a:spcPts val="1500"/>
              </a:lnSpc>
              <a:buSzPct val="100000"/>
              <a:buChar char="•"/>
            </a:pPr>
            <a:r>
              <a:rPr lang="en-US" sz="11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Пропаганда через ЗМІ та соціальні мережі</a:t>
            </a:r>
            <a:endParaRPr lang="en-US" sz="1150" dirty="0"/>
          </a:p>
          <a:p>
            <a:pPr algn="l" marL="342900" indent="-342900">
              <a:lnSpc>
                <a:spcPts val="1500"/>
              </a:lnSpc>
              <a:buSzPct val="100000"/>
              <a:buChar char="•"/>
            </a:pPr>
            <a:r>
              <a:rPr lang="en-US" sz="11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Рекламні матеріали (буклети, плакати)</a:t>
            </a:r>
            <a:endParaRPr lang="en-US" sz="1150" dirty="0"/>
          </a:p>
          <a:p>
            <a:pPr algn="l" marL="342900" indent="-342900">
              <a:lnSpc>
                <a:spcPts val="1500"/>
              </a:lnSpc>
              <a:buSzPct val="100000"/>
              <a:buChar char="•"/>
            </a:pPr>
            <a:r>
              <a:rPr lang="en-US" sz="11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Дисконтні картки та знижки</a:t>
            </a:r>
            <a:endParaRPr lang="en-US" sz="1150" dirty="0"/>
          </a:p>
        </p:txBody>
      </p:sp>
      <p:sp>
        <p:nvSpPr>
          <p:cNvPr id="11" name="Text 8"/>
          <p:cNvSpPr/>
          <p:nvPr/>
        </p:nvSpPr>
        <p:spPr>
          <a:xfrm>
            <a:off x="2263378" y="6709658"/>
            <a:ext cx="10103525" cy="385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Нотаріус може виступати в ЗМІ від імені Нотаріальної палати України або надавати інформацію про порядок вчинення нотаріальних дій за попереднім погодженням</a:t>
            </a:r>
            <a:endParaRPr lang="en-US" sz="11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856" y="589240"/>
            <a:ext cx="5356741" cy="669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Що таке нотаріат?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49856" y="3869412"/>
            <a:ext cx="8351996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Нотаріат в Україні - це система органів і посадових осіб, уповноважених державою для посвідчення прав та фактів з юридичним значенням.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749856" y="4718328"/>
            <a:ext cx="8351996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Головна мета нотаріату - надання юридичної вірогідності документам та захист прав громадян.</a:t>
            </a:r>
            <a:endParaRPr lang="en-US" sz="16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32156" y="1789986"/>
            <a:ext cx="4255889" cy="567451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46490"/>
            <a:ext cx="58937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Категорії нотаріусів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08898"/>
            <a:ext cx="4196358" cy="2955250"/>
          </a:xfrm>
          <a:prstGeom prst="roundRect">
            <a:avLst>
              <a:gd name="adj" fmla="val 3224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2843332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24435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15390" y="3030379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3750588"/>
            <a:ext cx="297025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Державні нотаріуси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4241006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Працюють у державних нотаріальних конторах та архівах, є державними службовцями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2608898"/>
            <a:ext cx="4196358" cy="2955250"/>
          </a:xfrm>
          <a:prstGeom prst="roundRect">
            <a:avLst>
              <a:gd name="adj" fmla="val 3224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51396" y="2843332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24435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562" y="3030379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1396" y="3750588"/>
            <a:ext cx="291084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Приватні нотаріуси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51396" y="4241006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Займаються незалежною професійною діяльністю за ліцензією Міністерства юстиції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2608898"/>
            <a:ext cx="4196358" cy="2955250"/>
          </a:xfrm>
          <a:prstGeom prst="roundRect">
            <a:avLst>
              <a:gd name="adj" fmla="val 3224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74568" y="2843332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24435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61734" y="3030379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4568" y="3750588"/>
            <a:ext cx="307288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Уповноважені особи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74568" y="4241006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Посадові особи органів місцевого самоврядування у сільських населених пунктах</a:t>
            </a:r>
            <a:endParaRPr lang="en-US" sz="1750" dirty="0"/>
          </a:p>
        </p:txBody>
      </p:sp>
      <p:sp>
        <p:nvSpPr>
          <p:cNvPr id="18" name="Shape 13"/>
          <p:cNvSpPr/>
          <p:nvPr/>
        </p:nvSpPr>
        <p:spPr>
          <a:xfrm>
            <a:off x="793790" y="5819299"/>
            <a:ext cx="13042821" cy="963811"/>
          </a:xfrm>
          <a:prstGeom prst="roundRect">
            <a:avLst>
              <a:gd name="adj" fmla="val 9884"/>
            </a:avLst>
          </a:prstGeom>
          <a:solidFill>
            <a:srgbClr val="CCE5DA"/>
          </a:solidFill>
          <a:ln/>
        </p:spPr>
      </p:sp>
      <p:pic>
        <p:nvPicPr>
          <p:cNvPr id="19" name="Image 3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604" y="6140529"/>
            <a:ext cx="283488" cy="226814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1530906" y="6102787"/>
            <a:ext cx="120788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Важливо: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Документи, оформлені державними та приватними нотаріусами, мають однакову юридичну силу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4252" y="1040011"/>
            <a:ext cx="11003280" cy="610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Вимоги до кандидатів на посаду нотаріуса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684252" y="1987868"/>
            <a:ext cx="195501" cy="2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3B4E4E"/>
                </a:solidFill>
                <a:latin typeface="Syne Light" pitchFamily="34" charset="0"/>
                <a:ea typeface="Syne Light" pitchFamily="34" charset="-122"/>
                <a:cs typeface="Syne Light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Shape 2"/>
          <p:cNvSpPr/>
          <p:nvPr/>
        </p:nvSpPr>
        <p:spPr>
          <a:xfrm>
            <a:off x="684252" y="2297192"/>
            <a:ext cx="4308277" cy="22860"/>
          </a:xfrm>
          <a:prstGeom prst="rect">
            <a:avLst/>
          </a:prstGeom>
          <a:solidFill>
            <a:srgbClr val="224435"/>
          </a:solidFill>
          <a:ln/>
        </p:spPr>
      </p:sp>
      <p:sp>
        <p:nvSpPr>
          <p:cNvPr id="5" name="Text 3"/>
          <p:cNvSpPr/>
          <p:nvPr/>
        </p:nvSpPr>
        <p:spPr>
          <a:xfrm>
            <a:off x="684252" y="2440662"/>
            <a:ext cx="2917984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Громадянство України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684252" y="2847261"/>
            <a:ext cx="4308277" cy="5822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Кандидат повинен бути громадянином України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5161002" y="1987868"/>
            <a:ext cx="195501" cy="2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3B4E4E"/>
                </a:solidFill>
                <a:latin typeface="Syne Light" pitchFamily="34" charset="0"/>
                <a:ea typeface="Syne Light" pitchFamily="34" charset="-122"/>
                <a:cs typeface="Syne Light" pitchFamily="34" charset="-120"/>
              </a:rPr>
              <a:t>02</a:t>
            </a:r>
            <a:endParaRPr lang="en-US" sz="1500" dirty="0"/>
          </a:p>
        </p:txBody>
      </p:sp>
      <p:sp>
        <p:nvSpPr>
          <p:cNvPr id="8" name="Shape 6"/>
          <p:cNvSpPr/>
          <p:nvPr/>
        </p:nvSpPr>
        <p:spPr>
          <a:xfrm>
            <a:off x="5161002" y="2297192"/>
            <a:ext cx="4308277" cy="22860"/>
          </a:xfrm>
          <a:prstGeom prst="rect">
            <a:avLst/>
          </a:prstGeom>
          <a:solidFill>
            <a:srgbClr val="224435"/>
          </a:solidFill>
          <a:ln/>
        </p:spPr>
      </p:sp>
      <p:sp>
        <p:nvSpPr>
          <p:cNvPr id="9" name="Text 7"/>
          <p:cNvSpPr/>
          <p:nvPr/>
        </p:nvSpPr>
        <p:spPr>
          <a:xfrm>
            <a:off x="5161002" y="2440662"/>
            <a:ext cx="2443758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Освіта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5161002" y="2847261"/>
            <a:ext cx="4308277" cy="291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Ступінь магістра з юридичної освіти не нижче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9637752" y="1987868"/>
            <a:ext cx="195501" cy="2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3B4E4E"/>
                </a:solidFill>
                <a:latin typeface="Syne Light" pitchFamily="34" charset="0"/>
                <a:ea typeface="Syne Light" pitchFamily="34" charset="-122"/>
                <a:cs typeface="Syne Light" pitchFamily="34" charset="-120"/>
              </a:rPr>
              <a:t>03</a:t>
            </a:r>
            <a:endParaRPr lang="en-US" sz="1500" dirty="0"/>
          </a:p>
        </p:txBody>
      </p:sp>
      <p:sp>
        <p:nvSpPr>
          <p:cNvPr id="12" name="Shape 10"/>
          <p:cNvSpPr/>
          <p:nvPr/>
        </p:nvSpPr>
        <p:spPr>
          <a:xfrm>
            <a:off x="9637752" y="2297192"/>
            <a:ext cx="4308277" cy="22860"/>
          </a:xfrm>
          <a:prstGeom prst="rect">
            <a:avLst/>
          </a:prstGeom>
          <a:solidFill>
            <a:srgbClr val="224435"/>
          </a:solidFill>
          <a:ln/>
        </p:spPr>
      </p:sp>
      <p:sp>
        <p:nvSpPr>
          <p:cNvPr id="13" name="Text 11"/>
          <p:cNvSpPr/>
          <p:nvPr/>
        </p:nvSpPr>
        <p:spPr>
          <a:xfrm>
            <a:off x="9637752" y="2440662"/>
            <a:ext cx="2939415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Мовна компетентність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9637752" y="2847261"/>
            <a:ext cx="4308277" cy="873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Володіння державною мовою відповідно до вимог Закону України "Про забезпечення функціонування української мови"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684252" y="4035623"/>
            <a:ext cx="195501" cy="2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3B4E4E"/>
                </a:solidFill>
                <a:latin typeface="Syne Light" pitchFamily="34" charset="0"/>
                <a:ea typeface="Syne Light" pitchFamily="34" charset="-122"/>
                <a:cs typeface="Syne Light" pitchFamily="34" charset="-120"/>
              </a:rPr>
              <a:t>04</a:t>
            </a:r>
            <a:endParaRPr lang="en-US" sz="1500" dirty="0"/>
          </a:p>
        </p:txBody>
      </p:sp>
      <p:sp>
        <p:nvSpPr>
          <p:cNvPr id="16" name="Shape 14"/>
          <p:cNvSpPr/>
          <p:nvPr/>
        </p:nvSpPr>
        <p:spPr>
          <a:xfrm>
            <a:off x="684252" y="4344948"/>
            <a:ext cx="6546652" cy="22860"/>
          </a:xfrm>
          <a:prstGeom prst="rect">
            <a:avLst/>
          </a:prstGeom>
          <a:solidFill>
            <a:srgbClr val="224435"/>
          </a:solidFill>
          <a:ln/>
        </p:spPr>
      </p:sp>
      <p:sp>
        <p:nvSpPr>
          <p:cNvPr id="17" name="Text 15"/>
          <p:cNvSpPr/>
          <p:nvPr/>
        </p:nvSpPr>
        <p:spPr>
          <a:xfrm>
            <a:off x="684252" y="4488418"/>
            <a:ext cx="2443758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Стаж роботи</a:t>
            </a:r>
            <a:endParaRPr lang="en-US" sz="1900" dirty="0"/>
          </a:p>
        </p:txBody>
      </p:sp>
      <p:sp>
        <p:nvSpPr>
          <p:cNvPr id="18" name="Text 16"/>
          <p:cNvSpPr/>
          <p:nvPr/>
        </p:nvSpPr>
        <p:spPr>
          <a:xfrm>
            <a:off x="684252" y="4895017"/>
            <a:ext cx="6546652" cy="5822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Не менше 6 років у сфері права, з них 3 роки помічником нотаріуса або консультантом</a:t>
            </a:r>
            <a:endParaRPr lang="en-US" sz="1500" dirty="0"/>
          </a:p>
        </p:txBody>
      </p:sp>
      <p:sp>
        <p:nvSpPr>
          <p:cNvPr id="19" name="Text 17"/>
          <p:cNvSpPr/>
          <p:nvPr/>
        </p:nvSpPr>
        <p:spPr>
          <a:xfrm>
            <a:off x="7399377" y="4035623"/>
            <a:ext cx="195501" cy="2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3B4E4E"/>
                </a:solidFill>
                <a:latin typeface="Syne Light" pitchFamily="34" charset="0"/>
                <a:ea typeface="Syne Light" pitchFamily="34" charset="-122"/>
                <a:cs typeface="Syne Light" pitchFamily="34" charset="-120"/>
              </a:rPr>
              <a:t>05</a:t>
            </a:r>
            <a:endParaRPr lang="en-US" sz="1500" dirty="0"/>
          </a:p>
        </p:txBody>
      </p:sp>
      <p:sp>
        <p:nvSpPr>
          <p:cNvPr id="20" name="Shape 18"/>
          <p:cNvSpPr/>
          <p:nvPr/>
        </p:nvSpPr>
        <p:spPr>
          <a:xfrm>
            <a:off x="7399377" y="4344948"/>
            <a:ext cx="6546652" cy="22860"/>
          </a:xfrm>
          <a:prstGeom prst="rect">
            <a:avLst/>
          </a:prstGeom>
          <a:solidFill>
            <a:srgbClr val="224435"/>
          </a:solidFill>
          <a:ln/>
        </p:spPr>
      </p:sp>
      <p:sp>
        <p:nvSpPr>
          <p:cNvPr id="21" name="Text 19"/>
          <p:cNvSpPr/>
          <p:nvPr/>
        </p:nvSpPr>
        <p:spPr>
          <a:xfrm>
            <a:off x="7399377" y="4488418"/>
            <a:ext cx="2931557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Кваліфікаційний іспит</a:t>
            </a:r>
            <a:endParaRPr lang="en-US" sz="1900" dirty="0"/>
          </a:p>
        </p:txBody>
      </p:sp>
      <p:sp>
        <p:nvSpPr>
          <p:cNvPr id="22" name="Text 20"/>
          <p:cNvSpPr/>
          <p:nvPr/>
        </p:nvSpPr>
        <p:spPr>
          <a:xfrm>
            <a:off x="7399377" y="4895017"/>
            <a:ext cx="6546652" cy="5822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Складання іспиту та отримання свідоцтва про право на нотаріальну діяльність</a:t>
            </a:r>
            <a:endParaRPr lang="en-US" sz="1500" dirty="0"/>
          </a:p>
        </p:txBody>
      </p:sp>
      <p:sp>
        <p:nvSpPr>
          <p:cNvPr id="23" name="Text 21"/>
          <p:cNvSpPr/>
          <p:nvPr/>
        </p:nvSpPr>
        <p:spPr>
          <a:xfrm>
            <a:off x="684252" y="5981819"/>
            <a:ext cx="2443758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Проти показано</a:t>
            </a:r>
            <a:endParaRPr lang="en-US" sz="1900" dirty="0"/>
          </a:p>
        </p:txBody>
      </p:sp>
      <p:sp>
        <p:nvSpPr>
          <p:cNvPr id="24" name="Text 22"/>
          <p:cNvSpPr/>
          <p:nvPr/>
        </p:nvSpPr>
        <p:spPr>
          <a:xfrm>
            <a:off x="684252" y="6455807"/>
            <a:ext cx="6392466" cy="582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Непогашена судимість</a:t>
            </a:r>
            <a:endParaRPr lang="en-US" sz="1500" dirty="0"/>
          </a:p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Обмежена або недієздатність</a:t>
            </a:r>
            <a:endParaRPr lang="en-US" sz="1500" dirty="0"/>
          </a:p>
        </p:txBody>
      </p:sp>
      <p:sp>
        <p:nvSpPr>
          <p:cNvPr id="25" name="Text 23"/>
          <p:cNvSpPr/>
          <p:nvPr/>
        </p:nvSpPr>
        <p:spPr>
          <a:xfrm>
            <a:off x="7561302" y="5981819"/>
            <a:ext cx="2644616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Додаткові обов'язки</a:t>
            </a:r>
            <a:endParaRPr lang="en-US" sz="1900" dirty="0"/>
          </a:p>
        </p:txBody>
      </p:sp>
      <p:sp>
        <p:nvSpPr>
          <p:cNvPr id="26" name="Text 24"/>
          <p:cNvSpPr/>
          <p:nvPr/>
        </p:nvSpPr>
        <p:spPr>
          <a:xfrm>
            <a:off x="7561302" y="6455807"/>
            <a:ext cx="6392466" cy="5822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Нотаріус не може займатися підприємницькою або адвокатською діяльністю, перебувати на державній службі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0928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6527" y="3433405"/>
            <a:ext cx="6762155" cy="702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Нотаріальна таємниця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786527" y="4469606"/>
            <a:ext cx="4203978" cy="3135868"/>
          </a:xfrm>
          <a:prstGeom prst="roundRect">
            <a:avLst>
              <a:gd name="adj" fmla="val 4666"/>
            </a:avLst>
          </a:prstGeom>
          <a:solidFill>
            <a:srgbClr val="FFFDE6"/>
          </a:solidFill>
          <a:ln w="30480">
            <a:solidFill>
              <a:srgbClr val="C3D4CC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56047" y="4469606"/>
            <a:ext cx="121920" cy="3135868"/>
          </a:xfrm>
          <a:prstGeom prst="roundRect">
            <a:avLst>
              <a:gd name="adj" fmla="val 77423"/>
            </a:avLst>
          </a:prstGeom>
          <a:solidFill>
            <a:srgbClr val="224435"/>
          </a:solidFill>
          <a:ln/>
        </p:spPr>
      </p:sp>
      <p:sp>
        <p:nvSpPr>
          <p:cNvPr id="6" name="Text 3"/>
          <p:cNvSpPr/>
          <p:nvPr/>
        </p:nvSpPr>
        <p:spPr>
          <a:xfrm>
            <a:off x="1133118" y="4724757"/>
            <a:ext cx="2809280" cy="351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Поняття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133118" y="5209580"/>
            <a:ext cx="3602236" cy="1431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Сукупність відомостей про особу, її майно, права та обов'язки, отриманих під час вчинення нотаріальної дії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3152" y="4469606"/>
            <a:ext cx="4203978" cy="3135868"/>
          </a:xfrm>
          <a:prstGeom prst="roundRect">
            <a:avLst>
              <a:gd name="adj" fmla="val 4666"/>
            </a:avLst>
          </a:prstGeom>
          <a:solidFill>
            <a:srgbClr val="FFFDE6"/>
          </a:solidFill>
          <a:ln w="30480">
            <a:solidFill>
              <a:srgbClr val="C3D4CC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182672" y="4469606"/>
            <a:ext cx="121920" cy="3135868"/>
          </a:xfrm>
          <a:prstGeom prst="roundRect">
            <a:avLst>
              <a:gd name="adj" fmla="val 77423"/>
            </a:avLst>
          </a:prstGeom>
          <a:solidFill>
            <a:srgbClr val="224435"/>
          </a:solidFill>
          <a:ln/>
        </p:spPr>
      </p:sp>
      <p:sp>
        <p:nvSpPr>
          <p:cNvPr id="10" name="Text 7"/>
          <p:cNvSpPr/>
          <p:nvPr/>
        </p:nvSpPr>
        <p:spPr>
          <a:xfrm>
            <a:off x="5559743" y="4724757"/>
            <a:ext cx="3602236" cy="702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Обов'язкове збереження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559743" y="5560814"/>
            <a:ext cx="3602236" cy="1789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Нотаріус, помічник нотаріуса та всі особи, яким відома інформація у зв'язку з виконанням службових обов'язків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9639776" y="4469606"/>
            <a:ext cx="4204097" cy="3135868"/>
          </a:xfrm>
          <a:prstGeom prst="roundRect">
            <a:avLst>
              <a:gd name="adj" fmla="val 4666"/>
            </a:avLst>
          </a:prstGeom>
          <a:solidFill>
            <a:srgbClr val="FFFDE6"/>
          </a:solidFill>
          <a:ln w="30480">
            <a:solidFill>
              <a:srgbClr val="C3D4CC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9609296" y="4469606"/>
            <a:ext cx="121920" cy="3135868"/>
          </a:xfrm>
          <a:prstGeom prst="roundRect">
            <a:avLst>
              <a:gd name="adj" fmla="val 77423"/>
            </a:avLst>
          </a:prstGeom>
          <a:solidFill>
            <a:srgbClr val="224435"/>
          </a:solidFill>
          <a:ln/>
        </p:spPr>
      </p:sp>
      <p:sp>
        <p:nvSpPr>
          <p:cNvPr id="14" name="Text 11"/>
          <p:cNvSpPr/>
          <p:nvPr/>
        </p:nvSpPr>
        <p:spPr>
          <a:xfrm>
            <a:off x="9986367" y="4724757"/>
            <a:ext cx="2809280" cy="351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Відповідальність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9986367" y="5209580"/>
            <a:ext cx="3602355" cy="1073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Порушення нотаріальної таємниці тягне за собою відповідальність у порядку, встановленому законом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887932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Принципи професійної етики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970603" y="24528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Публічність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943225"/>
            <a:ext cx="401204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Відкритість діяльності та визнання нотаріальних дій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6508" y="3142536"/>
            <a:ext cx="339328" cy="3393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24442" y="24528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Незалежність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824442" y="2943225"/>
            <a:ext cx="4012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Свобода від стороннього впливу та неупередженість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4326" y="3142536"/>
            <a:ext cx="339328" cy="3393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51256" y="40877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Законність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0051256" y="4578191"/>
            <a:ext cx="378535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Суворе дотримання чинного законодавства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43117" y="4526161"/>
            <a:ext cx="339328" cy="33932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824442" y="57228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Доступність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9824442" y="6213277"/>
            <a:ext cx="4012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Забезпечення доступу до нотаріальних послуг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44326" y="5909786"/>
            <a:ext cx="339328" cy="339328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1970603" y="59043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Безпосередність</a:t>
            </a:r>
            <a:endParaRPr lang="en-US" sz="2200" dirty="0"/>
          </a:p>
        </p:txBody>
      </p:sp>
      <p:sp>
        <p:nvSpPr>
          <p:cNvPr id="20" name="Text 10"/>
          <p:cNvSpPr/>
          <p:nvPr/>
        </p:nvSpPr>
        <p:spPr>
          <a:xfrm>
            <a:off x="793790" y="6394728"/>
            <a:ext cx="401204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Особисте спілкування з клієнтом</a:t>
            </a:r>
            <a:endParaRPr lang="en-US" sz="1750" dirty="0"/>
          </a:p>
        </p:txBody>
      </p:sp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46508" y="5909786"/>
            <a:ext cx="339328" cy="339328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1743789" y="42692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Конфіденційність</a:t>
            </a:r>
            <a:endParaRPr lang="en-US" sz="2200" dirty="0"/>
          </a:p>
        </p:txBody>
      </p:sp>
      <p:sp>
        <p:nvSpPr>
          <p:cNvPr id="24" name="Text 12"/>
          <p:cNvSpPr/>
          <p:nvPr/>
        </p:nvSpPr>
        <p:spPr>
          <a:xfrm>
            <a:off x="793790" y="4759643"/>
            <a:ext cx="3785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Збереження нотаріальної таємниці</a:t>
            </a:r>
            <a:endParaRPr lang="en-US" sz="1750" dirty="0"/>
          </a:p>
        </p:txBody>
      </p:sp>
      <p:pic>
        <p:nvPicPr>
          <p:cNvPr id="25" name="Image 10" descr="preencoded.png">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26" name="Image 11" descr="preencoded.png">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547717" y="4526161"/>
            <a:ext cx="339328" cy="33932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379" y="859274"/>
            <a:ext cx="8288298" cy="669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Ключові вимоги до нотаріуса</a:t>
            </a:r>
            <a:endParaRPr lang="en-US" sz="42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379" y="2269927"/>
            <a:ext cx="8352711" cy="4661892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9632156" y="2172712"/>
            <a:ext cx="107037" cy="107037"/>
          </a:xfrm>
          <a:prstGeom prst="roundRect">
            <a:avLst>
              <a:gd name="adj" fmla="val 427142"/>
            </a:avLst>
          </a:prstGeom>
          <a:solidFill>
            <a:srgbClr val="224435"/>
          </a:solidFill>
          <a:ln/>
        </p:spPr>
      </p:sp>
      <p:sp>
        <p:nvSpPr>
          <p:cNvPr id="5" name="Text 2"/>
          <p:cNvSpPr/>
          <p:nvPr/>
        </p:nvSpPr>
        <p:spPr>
          <a:xfrm>
            <a:off x="9941243" y="2058948"/>
            <a:ext cx="3293031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Чесність та сумлінність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9941243" y="2595562"/>
            <a:ext cx="3947398" cy="9990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Виконання обов'язків згідно з присягою, захист інтересів людини, суспільства та держави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9632156" y="4112597"/>
            <a:ext cx="107037" cy="107037"/>
          </a:xfrm>
          <a:prstGeom prst="roundRect">
            <a:avLst>
              <a:gd name="adj" fmla="val 427142"/>
            </a:avLst>
          </a:prstGeom>
          <a:solidFill>
            <a:srgbClr val="224435"/>
          </a:solidFill>
          <a:ln/>
        </p:spPr>
      </p:sp>
      <p:sp>
        <p:nvSpPr>
          <p:cNvPr id="8" name="Text 5"/>
          <p:cNvSpPr/>
          <p:nvPr/>
        </p:nvSpPr>
        <p:spPr>
          <a:xfrm>
            <a:off x="9941243" y="3998833"/>
            <a:ext cx="3947398" cy="669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Професійна компетентність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9941243" y="4870013"/>
            <a:ext cx="3947398" cy="666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Постійне підвищення якості послуг та засвоєння сучасних знань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9632156" y="6054030"/>
            <a:ext cx="107037" cy="107037"/>
          </a:xfrm>
          <a:prstGeom prst="roundRect">
            <a:avLst>
              <a:gd name="adj" fmla="val 427142"/>
            </a:avLst>
          </a:prstGeom>
          <a:solidFill>
            <a:srgbClr val="224435"/>
          </a:solidFill>
          <a:ln/>
        </p:spPr>
      </p:sp>
      <p:sp>
        <p:nvSpPr>
          <p:cNvPr id="11" name="Text 8"/>
          <p:cNvSpPr/>
          <p:nvPr/>
        </p:nvSpPr>
        <p:spPr>
          <a:xfrm>
            <a:off x="9941243" y="5940266"/>
            <a:ext cx="2676644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Повага до професії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9941243" y="6476881"/>
            <a:ext cx="3947398" cy="666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Підтримання високого рівня культури поведінки та престижу професії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1644" y="648891"/>
            <a:ext cx="9170551" cy="689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Доступність та безпосередність</a:t>
            </a:r>
            <a:endParaRPr lang="en-US" sz="4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1644" y="1766530"/>
            <a:ext cx="4362331" cy="88189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029" y="2862739"/>
            <a:ext cx="3014782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Розумна доступність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992029" y="3335774"/>
            <a:ext cx="3921562" cy="104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Демонстрація доступності за зверненням та надання відповідей протягом розумного строку</a:t>
            </a:r>
            <a:endParaRPr lang="en-US" sz="17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975" y="1766530"/>
            <a:ext cx="4362331" cy="88189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54360" y="2862739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Пояснення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5354360" y="3335774"/>
            <a:ext cx="3921562" cy="104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Надання повної інформації про вчинену нотаріальну дію та її правові наслідки</a:t>
            </a:r>
            <a:endParaRPr lang="en-US" sz="17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306" y="1766530"/>
            <a:ext cx="4362450" cy="88189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6691" y="2862739"/>
            <a:ext cx="3921681" cy="6888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Інформування про вартість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9716691" y="3680222"/>
            <a:ext cx="3921681" cy="104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Надання інформації про розмір всіх платежів, пов'язаних з нотаріальною дією</a:t>
            </a:r>
            <a:endParaRPr lang="en-US" sz="1700" dirty="0"/>
          </a:p>
        </p:txBody>
      </p:sp>
      <p:sp>
        <p:nvSpPr>
          <p:cNvPr id="12" name="Shape 7"/>
          <p:cNvSpPr/>
          <p:nvPr/>
        </p:nvSpPr>
        <p:spPr>
          <a:xfrm>
            <a:off x="771644" y="5295184"/>
            <a:ext cx="13087112" cy="35123"/>
          </a:xfrm>
          <a:prstGeom prst="rect">
            <a:avLst/>
          </a:prstGeom>
          <a:solidFill>
            <a:srgbClr val="3B4E4E">
              <a:alpha val="50000"/>
            </a:srgbClr>
          </a:solidFill>
          <a:ln/>
        </p:spPr>
      </p:sp>
      <p:sp>
        <p:nvSpPr>
          <p:cNvPr id="13" name="Text 8"/>
          <p:cNvSpPr/>
          <p:nvPr/>
        </p:nvSpPr>
        <p:spPr>
          <a:xfrm>
            <a:off x="771644" y="5785604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Безпосередність</a:t>
            </a:r>
            <a:endParaRPr lang="en-US" sz="2150" dirty="0"/>
          </a:p>
        </p:txBody>
      </p:sp>
      <p:sp>
        <p:nvSpPr>
          <p:cNvPr id="14" name="Text 9"/>
          <p:cNvSpPr/>
          <p:nvPr/>
        </p:nvSpPr>
        <p:spPr>
          <a:xfrm>
            <a:off x="771644" y="6344364"/>
            <a:ext cx="6274594" cy="104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Особисте спілкування з особою та власноручне підписання нотаріальної дії з використанням лише власної гербової печатки</a:t>
            </a:r>
            <a:endParaRPr lang="en-US" sz="1700" dirty="0"/>
          </a:p>
        </p:txBody>
      </p:sp>
      <p:sp>
        <p:nvSpPr>
          <p:cNvPr id="15" name="Text 10"/>
          <p:cNvSpPr/>
          <p:nvPr/>
        </p:nvSpPr>
        <p:spPr>
          <a:xfrm>
            <a:off x="7591782" y="5785604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Заборонено</a:t>
            </a:r>
            <a:endParaRPr lang="en-US" sz="2150" dirty="0"/>
          </a:p>
        </p:txBody>
      </p:sp>
      <p:sp>
        <p:nvSpPr>
          <p:cNvPr id="16" name="Text 11"/>
          <p:cNvSpPr/>
          <p:nvPr/>
        </p:nvSpPr>
        <p:spPr>
          <a:xfrm>
            <a:off x="7591782" y="6344364"/>
            <a:ext cx="6274594" cy="695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Передача повноважень, які належать виключно до компетенції нотаріуса, іншим особам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05787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635323" y="2751892"/>
            <a:ext cx="6238875" cy="514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50"/>
              </a:lnSpc>
              <a:buNone/>
            </a:pPr>
            <a:r>
              <a:rPr lang="en-US" sz="3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Недобросовісна конкуренція</a:t>
            </a:r>
            <a:endParaRPr lang="en-US" sz="3200" dirty="0"/>
          </a:p>
        </p:txBody>
      </p:sp>
      <p:sp>
        <p:nvSpPr>
          <p:cNvPr id="4" name="Shape 1"/>
          <p:cNvSpPr/>
          <p:nvPr/>
        </p:nvSpPr>
        <p:spPr>
          <a:xfrm>
            <a:off x="1635323" y="3692485"/>
            <a:ext cx="5620107" cy="1382316"/>
          </a:xfrm>
          <a:prstGeom prst="roundRect">
            <a:avLst>
              <a:gd name="adj" fmla="val 7938"/>
            </a:avLst>
          </a:prstGeom>
          <a:solidFill>
            <a:srgbClr val="FFFDE6"/>
          </a:solidFill>
          <a:ln/>
        </p:spPr>
      </p:sp>
      <p:sp>
        <p:nvSpPr>
          <p:cNvPr id="5" name="Shape 2"/>
          <p:cNvSpPr/>
          <p:nvPr/>
        </p:nvSpPr>
        <p:spPr>
          <a:xfrm>
            <a:off x="1635323" y="3669625"/>
            <a:ext cx="5620107" cy="91440"/>
          </a:xfrm>
          <a:prstGeom prst="roundRect">
            <a:avLst>
              <a:gd name="adj" fmla="val 75619"/>
            </a:avLst>
          </a:prstGeom>
          <a:solidFill>
            <a:srgbClr val="224435"/>
          </a:solidFill>
          <a:ln/>
        </p:spPr>
      </p:sp>
      <p:sp>
        <p:nvSpPr>
          <p:cNvPr id="6" name="Shape 3"/>
          <p:cNvSpPr/>
          <p:nvPr/>
        </p:nvSpPr>
        <p:spPr>
          <a:xfrm>
            <a:off x="4198382" y="3445550"/>
            <a:ext cx="493871" cy="493871"/>
          </a:xfrm>
          <a:prstGeom prst="roundRect">
            <a:avLst>
              <a:gd name="adj" fmla="val 185150"/>
            </a:avLst>
          </a:prstGeom>
          <a:solidFill>
            <a:srgbClr val="224435"/>
          </a:solidFill>
          <a:ln/>
        </p:spPr>
      </p:sp>
      <p:sp>
        <p:nvSpPr>
          <p:cNvPr id="7" name="Text 4"/>
          <p:cNvSpPr/>
          <p:nvPr/>
        </p:nvSpPr>
        <p:spPr>
          <a:xfrm>
            <a:off x="4346496" y="3569018"/>
            <a:ext cx="197525" cy="246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1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1822728" y="4103965"/>
            <a:ext cx="2433518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Ненадання інформації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822728" y="4432816"/>
            <a:ext cx="5245298" cy="4545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Відмова в наданні відомостей, необхідних для вчинення нотаріальної дії</a:t>
            </a:r>
            <a:endParaRPr lang="en-US" sz="1250" dirty="0"/>
          </a:p>
        </p:txBody>
      </p:sp>
      <p:sp>
        <p:nvSpPr>
          <p:cNvPr id="10" name="Shape 7"/>
          <p:cNvSpPr/>
          <p:nvPr/>
        </p:nvSpPr>
        <p:spPr>
          <a:xfrm>
            <a:off x="7374850" y="3692485"/>
            <a:ext cx="5620107" cy="1382316"/>
          </a:xfrm>
          <a:prstGeom prst="roundRect">
            <a:avLst>
              <a:gd name="adj" fmla="val 7938"/>
            </a:avLst>
          </a:prstGeom>
          <a:solidFill>
            <a:srgbClr val="FFFDE6"/>
          </a:solidFill>
          <a:ln/>
        </p:spPr>
      </p:sp>
      <p:sp>
        <p:nvSpPr>
          <p:cNvPr id="11" name="Shape 8"/>
          <p:cNvSpPr/>
          <p:nvPr/>
        </p:nvSpPr>
        <p:spPr>
          <a:xfrm>
            <a:off x="7374850" y="3669625"/>
            <a:ext cx="5620107" cy="91440"/>
          </a:xfrm>
          <a:prstGeom prst="roundRect">
            <a:avLst>
              <a:gd name="adj" fmla="val 75619"/>
            </a:avLst>
          </a:prstGeom>
          <a:solidFill>
            <a:srgbClr val="224435"/>
          </a:solidFill>
          <a:ln/>
        </p:spPr>
      </p:sp>
      <p:sp>
        <p:nvSpPr>
          <p:cNvPr id="12" name="Shape 9"/>
          <p:cNvSpPr/>
          <p:nvPr/>
        </p:nvSpPr>
        <p:spPr>
          <a:xfrm>
            <a:off x="9937909" y="3445550"/>
            <a:ext cx="493871" cy="493871"/>
          </a:xfrm>
          <a:prstGeom prst="roundRect">
            <a:avLst>
              <a:gd name="adj" fmla="val 185150"/>
            </a:avLst>
          </a:prstGeom>
          <a:solidFill>
            <a:srgbClr val="224435"/>
          </a:solidFill>
          <a:ln/>
        </p:spPr>
      </p:sp>
      <p:sp>
        <p:nvSpPr>
          <p:cNvPr id="13" name="Text 10"/>
          <p:cNvSpPr/>
          <p:nvPr/>
        </p:nvSpPr>
        <p:spPr>
          <a:xfrm>
            <a:off x="10086023" y="3569018"/>
            <a:ext cx="197525" cy="246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2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7562255" y="4103965"/>
            <a:ext cx="2057876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Примушування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7562255" y="4432816"/>
            <a:ext cx="5245298" cy="4545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Примушування осіб користуватися своїми послугами замість вибору іншого нотаріуса</a:t>
            </a:r>
            <a:endParaRPr lang="en-US" sz="1250" dirty="0"/>
          </a:p>
        </p:txBody>
      </p:sp>
      <p:sp>
        <p:nvSpPr>
          <p:cNvPr id="16" name="Shape 13"/>
          <p:cNvSpPr/>
          <p:nvPr/>
        </p:nvSpPr>
        <p:spPr>
          <a:xfrm>
            <a:off x="1635323" y="5441156"/>
            <a:ext cx="5620107" cy="1382316"/>
          </a:xfrm>
          <a:prstGeom prst="roundRect">
            <a:avLst>
              <a:gd name="adj" fmla="val 7938"/>
            </a:avLst>
          </a:prstGeom>
          <a:solidFill>
            <a:srgbClr val="FFFDE6"/>
          </a:solidFill>
          <a:ln/>
        </p:spPr>
      </p:sp>
      <p:sp>
        <p:nvSpPr>
          <p:cNvPr id="17" name="Shape 14"/>
          <p:cNvSpPr/>
          <p:nvPr/>
        </p:nvSpPr>
        <p:spPr>
          <a:xfrm>
            <a:off x="1635323" y="5418296"/>
            <a:ext cx="5620107" cy="91440"/>
          </a:xfrm>
          <a:prstGeom prst="roundRect">
            <a:avLst>
              <a:gd name="adj" fmla="val 75619"/>
            </a:avLst>
          </a:prstGeom>
          <a:solidFill>
            <a:srgbClr val="224435"/>
          </a:solidFill>
          <a:ln/>
        </p:spPr>
      </p:sp>
      <p:sp>
        <p:nvSpPr>
          <p:cNvPr id="18" name="Shape 15"/>
          <p:cNvSpPr/>
          <p:nvPr/>
        </p:nvSpPr>
        <p:spPr>
          <a:xfrm>
            <a:off x="4198382" y="5194221"/>
            <a:ext cx="493871" cy="493871"/>
          </a:xfrm>
          <a:prstGeom prst="roundRect">
            <a:avLst>
              <a:gd name="adj" fmla="val 185150"/>
            </a:avLst>
          </a:prstGeom>
          <a:solidFill>
            <a:srgbClr val="224435"/>
          </a:solidFill>
          <a:ln/>
        </p:spPr>
      </p:sp>
      <p:sp>
        <p:nvSpPr>
          <p:cNvPr id="19" name="Text 16"/>
          <p:cNvSpPr/>
          <p:nvPr/>
        </p:nvSpPr>
        <p:spPr>
          <a:xfrm>
            <a:off x="4346496" y="5317688"/>
            <a:ext cx="197525" cy="246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3</a:t>
            </a:r>
            <a:endParaRPr lang="en-US" sz="1550" dirty="0"/>
          </a:p>
        </p:txBody>
      </p:sp>
      <p:sp>
        <p:nvSpPr>
          <p:cNvPr id="20" name="Text 17"/>
          <p:cNvSpPr/>
          <p:nvPr/>
        </p:nvSpPr>
        <p:spPr>
          <a:xfrm>
            <a:off x="1822728" y="5852636"/>
            <a:ext cx="268736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Переваги за договорами</a:t>
            </a:r>
            <a:endParaRPr lang="en-US" sz="1600" dirty="0"/>
          </a:p>
        </p:txBody>
      </p:sp>
      <p:sp>
        <p:nvSpPr>
          <p:cNvPr id="21" name="Text 18"/>
          <p:cNvSpPr/>
          <p:nvPr/>
        </p:nvSpPr>
        <p:spPr>
          <a:xfrm>
            <a:off x="1822728" y="6181487"/>
            <a:ext cx="5245298" cy="4545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Укладання договорів з наданням переваг щодо черговості прийому або режиму роботи</a:t>
            </a:r>
            <a:endParaRPr lang="en-US" sz="1250" dirty="0"/>
          </a:p>
        </p:txBody>
      </p:sp>
      <p:sp>
        <p:nvSpPr>
          <p:cNvPr id="22" name="Shape 19"/>
          <p:cNvSpPr/>
          <p:nvPr/>
        </p:nvSpPr>
        <p:spPr>
          <a:xfrm>
            <a:off x="7374850" y="5441156"/>
            <a:ext cx="5620107" cy="1382316"/>
          </a:xfrm>
          <a:prstGeom prst="roundRect">
            <a:avLst>
              <a:gd name="adj" fmla="val 7938"/>
            </a:avLst>
          </a:prstGeom>
          <a:solidFill>
            <a:srgbClr val="FFFDE6"/>
          </a:solidFill>
          <a:ln/>
        </p:spPr>
      </p:sp>
      <p:sp>
        <p:nvSpPr>
          <p:cNvPr id="23" name="Shape 20"/>
          <p:cNvSpPr/>
          <p:nvPr/>
        </p:nvSpPr>
        <p:spPr>
          <a:xfrm>
            <a:off x="7374850" y="5418296"/>
            <a:ext cx="5620107" cy="91440"/>
          </a:xfrm>
          <a:prstGeom prst="roundRect">
            <a:avLst>
              <a:gd name="adj" fmla="val 75619"/>
            </a:avLst>
          </a:prstGeom>
          <a:solidFill>
            <a:srgbClr val="224435"/>
          </a:solidFill>
          <a:ln/>
        </p:spPr>
      </p:sp>
      <p:sp>
        <p:nvSpPr>
          <p:cNvPr id="24" name="Shape 21"/>
          <p:cNvSpPr/>
          <p:nvPr/>
        </p:nvSpPr>
        <p:spPr>
          <a:xfrm>
            <a:off x="9937909" y="5194221"/>
            <a:ext cx="493871" cy="493871"/>
          </a:xfrm>
          <a:prstGeom prst="roundRect">
            <a:avLst>
              <a:gd name="adj" fmla="val 185150"/>
            </a:avLst>
          </a:prstGeom>
          <a:solidFill>
            <a:srgbClr val="224435"/>
          </a:solidFill>
          <a:ln/>
        </p:spPr>
      </p:sp>
      <p:sp>
        <p:nvSpPr>
          <p:cNvPr id="25" name="Text 22"/>
          <p:cNvSpPr/>
          <p:nvPr/>
        </p:nvSpPr>
        <p:spPr>
          <a:xfrm>
            <a:off x="10086023" y="5317688"/>
            <a:ext cx="197525" cy="246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4</a:t>
            </a:r>
            <a:endParaRPr lang="en-US" sz="1550" dirty="0"/>
          </a:p>
        </p:txBody>
      </p:sp>
      <p:sp>
        <p:nvSpPr>
          <p:cNvPr id="26" name="Text 23"/>
          <p:cNvSpPr/>
          <p:nvPr/>
        </p:nvSpPr>
        <p:spPr>
          <a:xfrm>
            <a:off x="7562255" y="5852636"/>
            <a:ext cx="237494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Винагороди та комісії</a:t>
            </a:r>
            <a:endParaRPr lang="en-US" sz="1600" dirty="0"/>
          </a:p>
        </p:txBody>
      </p:sp>
      <p:sp>
        <p:nvSpPr>
          <p:cNvPr id="27" name="Text 24"/>
          <p:cNvSpPr/>
          <p:nvPr/>
        </p:nvSpPr>
        <p:spPr>
          <a:xfrm>
            <a:off x="7562255" y="6181487"/>
            <a:ext cx="5245298" cy="4545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Одержання або виплата винагород особам, пов'язаним з виконанням професійних обов'язків</a:t>
            </a:r>
            <a:endParaRPr lang="en-US" sz="1250" dirty="0"/>
          </a:p>
        </p:txBody>
      </p:sp>
      <p:sp>
        <p:nvSpPr>
          <p:cNvPr id="28" name="Shape 25"/>
          <p:cNvSpPr/>
          <p:nvPr/>
        </p:nvSpPr>
        <p:spPr>
          <a:xfrm>
            <a:off x="1635323" y="6957893"/>
            <a:ext cx="11359634" cy="577572"/>
          </a:xfrm>
          <a:prstGeom prst="roundRect">
            <a:avLst>
              <a:gd name="adj" fmla="val 11972"/>
            </a:avLst>
          </a:prstGeom>
          <a:solidFill>
            <a:srgbClr val="CCE5DA"/>
          </a:solidFill>
          <a:ln/>
        </p:spPr>
      </p:sp>
      <p:pic>
        <p:nvPicPr>
          <p:cNvPr id="2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868" y="7171849"/>
            <a:ext cx="205740" cy="164544"/>
          </a:xfrm>
          <a:prstGeom prst="rect">
            <a:avLst/>
          </a:prstGeom>
        </p:spPr>
      </p:pic>
      <p:sp>
        <p:nvSpPr>
          <p:cNvPr id="30" name="Text 26"/>
          <p:cNvSpPr/>
          <p:nvPr/>
        </p:nvSpPr>
        <p:spPr>
          <a:xfrm>
            <a:off x="2170152" y="7118390"/>
            <a:ext cx="10660261" cy="227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b="1" dirty="0">
                <a:solidFill>
                  <a:srgbClr val="FFFFFF"/>
                </a:solidFill>
                <a:highlight>
                  <a:srgbClr val="224435"/>
                </a:highlight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Принцип:</a:t>
            </a:r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Кожна особа має право вільного вибору нотаріуса без будь-якого тиску чи обмеження</a:t>
            </a:r>
            <a:endParaRPr lang="en-US" sz="12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2026-02-06T18:25:20Z</dcterms:created>
  <dcterms:modified xsi:type="dcterms:W3CDTF">2026-02-06T18:25:20Z</dcterms:modified>
</cp:coreProperties>
</file>